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71" r:id="rId2"/>
    <p:sldId id="272" r:id="rId3"/>
    <p:sldId id="263" r:id="rId4"/>
    <p:sldId id="265" r:id="rId5"/>
    <p:sldId id="258" r:id="rId6"/>
    <p:sldId id="267" r:id="rId7"/>
    <p:sldId id="268" r:id="rId8"/>
    <p:sldId id="266" r:id="rId9"/>
    <p:sldId id="269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871CE-3A7A-3766-B530-04FE24997834}" v="42" dt="2025-04-10T19:51:12.385"/>
    <p1510:client id="{8F0229BC-EABD-DEC6-1BFC-0CF1A4063525}" v="482" dt="2025-04-11T13:52:22.290"/>
    <p1510:client id="{AD9F9F22-5471-EF89-8C3E-3F4C6397D9D5}" v="398" dt="2025-04-11T12:48:16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5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4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0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4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5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4795E-9F0F-506C-C943-1B0C094E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1142874" cy="3496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Title: CMIP6 Based Climate Analysis for Three Cities: Temperature and Precipitation under SSP Scenarios.</a:t>
            </a:r>
          </a:p>
          <a:p>
            <a:pPr>
              <a:lnSpc>
                <a:spcPct val="90000"/>
              </a:lnSpc>
            </a:pPr>
            <a:endParaRPr lang="en-US" sz="4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A11D-4B12-8419-667D-4A169C76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82450"/>
            <a:ext cx="7102130" cy="1397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Aurela Sakaj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10779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011C4F-7FF0-7357-C559-B7679DC27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F2FD-D3D1-1648-7ACB-0A446A67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623" y="2118532"/>
            <a:ext cx="5907945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Confidence Assessment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Temperature Trends</a:t>
            </a:r>
            <a:endParaRPr lang="en-US" dirty="0"/>
          </a:p>
          <a:p>
            <a:pPr lvl="1"/>
            <a:r>
              <a:rPr lang="en-US" i="1" dirty="0"/>
              <a:t>High Confidence</a:t>
            </a:r>
            <a:r>
              <a:rPr lang="en-US" dirty="0"/>
              <a:t> (all p-values &lt; 0.00001)</a:t>
            </a:r>
          </a:p>
          <a:p>
            <a:pPr lvl="1"/>
            <a:r>
              <a:rPr lang="en-US" dirty="0"/>
              <a:t>Helsinki most statistically significant (p=2.1e-9)</a:t>
            </a:r>
          </a:p>
          <a:p>
            <a:pPr marL="0" indent="0">
              <a:buNone/>
            </a:pPr>
            <a:r>
              <a:rPr lang="en-US" b="1" dirty="0"/>
              <a:t>Precipitation Trends</a:t>
            </a:r>
            <a:endParaRPr lang="en-US" dirty="0"/>
          </a:p>
          <a:p>
            <a:pPr lvl="1"/>
            <a:r>
              <a:rPr lang="en-US" i="1" dirty="0"/>
              <a:t>Moderate-Low Confidence</a:t>
            </a:r>
            <a:endParaRPr lang="en-US" dirty="0"/>
          </a:p>
          <a:p>
            <a:pPr lvl="1"/>
            <a:r>
              <a:rPr lang="en-US" dirty="0"/>
              <a:t>Only New Delhi's +24% change approaches significance (p=0.094)</a:t>
            </a:r>
          </a:p>
          <a:p>
            <a:endParaRPr 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1E6AEF9E-389D-8B92-AF8C-B832FFA9AE4B}"/>
              </a:ext>
            </a:extLst>
          </p:cNvPr>
          <p:cNvSpPr txBox="1"/>
          <p:nvPr/>
        </p:nvSpPr>
        <p:spPr>
          <a:xfrm>
            <a:off x="526211" y="2122098"/>
            <a:ext cx="5345501" cy="29700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 Critical Implications!</a:t>
            </a:r>
            <a:endParaRPr lang="en-US" dirty="0"/>
          </a:p>
          <a:p>
            <a:pPr marL="342900" indent="-342900">
              <a:spcBef>
                <a:spcPts val="1000"/>
              </a:spcBef>
              <a:buAutoNum type="arabicPeriod"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High-emissions scenarios (SSP5-8.5) amplify extremes:</a:t>
            </a:r>
          </a:p>
          <a:p>
            <a:pPr marL="228600" lvl="1" indent="-228600">
              <a:spcBef>
                <a:spcPts val="1000"/>
              </a:spcBef>
              <a:buFont typeface="Arial"/>
              <a:buChar char="•"/>
            </a:pPr>
            <a:r>
              <a:rPr lang="en-US" dirty="0">
                <a:solidFill>
                  <a:srgbClr val="404040"/>
                </a:solidFill>
                <a:latin typeface="DeepSeek-CJK-patch"/>
                <a:ea typeface="+mn-lt"/>
                <a:cs typeface="+mn-lt"/>
              </a:rPr>
              <a:t>2–3 × greater warming vs. SSP2-4.5.</a:t>
            </a:r>
            <a:endParaRPr lang="en-US">
              <a:solidFill>
                <a:srgbClr val="404040"/>
              </a:solidFill>
              <a:latin typeface="DeepSeek-CJK-patch"/>
              <a:ea typeface="+mn-lt"/>
              <a:cs typeface="+mn-lt"/>
            </a:endParaRPr>
          </a:p>
          <a:p>
            <a:pPr marL="228600" indent="-228600">
              <a:spcBef>
                <a:spcPts val="1000"/>
              </a:spcBef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DeepSeek-CJK-patch"/>
                <a:ea typeface="+mn-lt"/>
                <a:cs typeface="+mn-lt"/>
              </a:rPr>
              <a:t>Mediterranean (Cairo) faces dual risks:</a:t>
            </a:r>
            <a:endParaRPr lang="en-US" b="1">
              <a:solidFill>
                <a:srgbClr val="404040"/>
              </a:solidFill>
              <a:latin typeface="DeepSeek-CJK-patch"/>
              <a:ea typeface="+mn-lt"/>
              <a:cs typeface="+mn-lt"/>
            </a:endParaRPr>
          </a:p>
          <a:p>
            <a:pPr marL="0" lvl="1"/>
            <a:r>
              <a:rPr lang="en-US" dirty="0">
                <a:solidFill>
                  <a:srgbClr val="404040"/>
                </a:solidFill>
                <a:latin typeface="DeepSeek-CJK-patch"/>
                <a:ea typeface="+mn-lt"/>
                <a:cs typeface="+mn-lt"/>
              </a:rPr>
              <a:t>Heating (+3.5°C) and drying (-17%).</a:t>
            </a:r>
            <a:endParaRPr lang="en-US">
              <a:solidFill>
                <a:srgbClr val="404040"/>
              </a:solidFill>
              <a:latin typeface="DeepSeek-CJK-patch"/>
              <a:ea typeface="+mn-lt"/>
              <a:cs typeface="+mn-lt"/>
            </a:endParaRPr>
          </a:p>
          <a:p>
            <a:pPr marL="228600" lvl="1" indent="-228600">
              <a:buAutoNum type="arabicPeriod"/>
            </a:pPr>
            <a:endParaRPr lang="en-US" b="1" dirty="0">
              <a:solidFill>
                <a:srgbClr val="404040"/>
              </a:solidFill>
              <a:latin typeface="DeepSeek-CJK-patch"/>
              <a:ea typeface="+mn-lt"/>
              <a:cs typeface="+mn-lt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DeepSeek-CJK-patch"/>
                <a:ea typeface="+mn-lt"/>
                <a:cs typeface="+mn-lt"/>
              </a:rPr>
              <a:t>South Asia (New Delhi): Warmer</a:t>
            </a:r>
            <a:r>
              <a:rPr lang="en-US" dirty="0">
                <a:solidFill>
                  <a:srgbClr val="404040"/>
                </a:solidFill>
                <a:latin typeface="DeepSeek-CJK-patch"/>
                <a:ea typeface="+mn-lt"/>
                <a:cs typeface="+mn-lt"/>
              </a:rPr>
              <a:t> (+3.8°C) and wetter (+24%) → Flood risks.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8F36E9-153B-22F3-14B9-08334C659CAD}"/>
              </a:ext>
            </a:extLst>
          </p:cNvPr>
          <p:cNvSpPr txBox="1">
            <a:spLocks/>
          </p:cNvSpPr>
          <p:nvPr/>
        </p:nvSpPr>
        <p:spPr>
          <a:xfrm>
            <a:off x="492454" y="733993"/>
            <a:ext cx="11155680" cy="67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404040"/>
                </a:solidFill>
                <a:ea typeface="+mj-lt"/>
                <a:cs typeface="+mj-lt"/>
              </a:rPr>
              <a:t>Key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89B6-04B7-5E5E-20AB-6FB3AA26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sz="2800" dirty="0"/>
              <a:t> Introduction</a:t>
            </a:r>
            <a:endParaRPr lang="en-US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564B-F089-9F7B-6C52-0B0985A3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5966"/>
            <a:ext cx="1115568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ea typeface="+mn-lt"/>
                <a:cs typeface="+mn-lt"/>
              </a:rPr>
              <a:t>Goal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 evaluate projected temperature and precipitation changes using CMIP6 multi-model ensemble data for three climate-critical cities, </a:t>
            </a:r>
            <a:r>
              <a:rPr lang="en-US" b="1" dirty="0">
                <a:ea typeface="+mn-lt"/>
                <a:cs typeface="+mn-lt"/>
              </a:rPr>
              <a:t>Cairo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Helsinki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New Delhi, </a:t>
            </a:r>
            <a:r>
              <a:rPr lang="en-US" dirty="0">
                <a:ea typeface="+mn-lt"/>
                <a:cs typeface="+mn-lt"/>
              </a:rPr>
              <a:t>under historical, medium (SSP2-4.5), and high (SSP5-8.5) emission scenarios.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b="1" dirty="0"/>
              <a:t>Key Climate Zones Studied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❄️ </a:t>
            </a:r>
            <a:r>
              <a:rPr lang="en-US" b="1" dirty="0">
                <a:ea typeface="+mn-lt"/>
                <a:cs typeface="+mn-lt"/>
              </a:rPr>
              <a:t>Cold Temperate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☀️ Hot Desert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🌧️ Subtropical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  <a:p>
            <a:pPr>
              <a:lnSpc>
                <a:spcPct val="100000"/>
              </a:lnSpc>
              <a:buNone/>
            </a:pPr>
            <a:r>
              <a:rPr lang="en-US" b="1" dirty="0"/>
              <a:t>Critical Research Focus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+mn-lt"/>
                <a:cs typeface="+mn-lt"/>
              </a:rPr>
              <a:t>• Arctic amplification effects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Extreme heat &amp; aridification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• Monsoon variability &amp; flood risks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5926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15432-686A-1688-026F-9E1C1D04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Cities Selected for CMIP6 Climate Analysis</a:t>
            </a:r>
            <a:br>
              <a:rPr lang="en-US" sz="4000" dirty="0">
                <a:latin typeface="Arial"/>
                <a:cs typeface="Arial"/>
              </a:rPr>
            </a:br>
            <a:endParaRPr lang="en-US" sz="4000" b="0">
              <a:latin typeface="Arial"/>
              <a:cs typeface="Arial"/>
            </a:endParaRPr>
          </a:p>
          <a:p>
            <a:endParaRPr lang="en-US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2A1B-6D1E-1227-0D8F-CD479F50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Helsinki, Finland</a:t>
            </a:r>
            <a:endParaRPr lang="en-US" sz="12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Climate: </a:t>
            </a:r>
            <a:r>
              <a:rPr lang="en-US" sz="1200" dirty="0">
                <a:latin typeface="Arial"/>
                <a:ea typeface="+mn-lt"/>
                <a:cs typeface="+mn-lt"/>
              </a:rPr>
              <a:t>Cold temperate (continental)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Region: </a:t>
            </a:r>
            <a:r>
              <a:rPr lang="en-US" sz="1200" dirty="0">
                <a:latin typeface="Arial"/>
                <a:ea typeface="+mn-lt"/>
                <a:cs typeface="+mn-lt"/>
              </a:rPr>
              <a:t>Northern Europe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Relevance:</a:t>
            </a:r>
            <a:endParaRPr lang="en-US" sz="1200" dirty="0">
              <a:latin typeface="Arial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dirty="0">
                <a:latin typeface="Arial"/>
                <a:ea typeface="+mn-lt"/>
                <a:cs typeface="+mn-lt"/>
              </a:rPr>
              <a:t>Highly sensitive to warming due to Arctic amplification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dirty="0">
                <a:latin typeface="Arial"/>
                <a:ea typeface="+mn-lt"/>
                <a:cs typeface="+mn-lt"/>
              </a:rPr>
              <a:t>Clear signal in both temperature and snow cover trends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Cairo, Egypt</a:t>
            </a:r>
            <a:endParaRPr lang="en-US" sz="12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Climate: </a:t>
            </a:r>
            <a:r>
              <a:rPr lang="en-US" sz="1200" dirty="0">
                <a:latin typeface="Arial"/>
                <a:ea typeface="+mn-lt"/>
                <a:cs typeface="+mn-lt"/>
              </a:rPr>
              <a:t>Hot desert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Region: </a:t>
            </a:r>
            <a:r>
              <a:rPr lang="en-US" sz="1200" dirty="0">
                <a:latin typeface="Arial"/>
                <a:ea typeface="+mn-lt"/>
                <a:cs typeface="+mn-lt"/>
              </a:rPr>
              <a:t>North Africa / Middle East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Relevance:</a:t>
            </a:r>
            <a:endParaRPr lang="en-US" sz="1200" dirty="0">
              <a:latin typeface="Arial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dirty="0">
                <a:latin typeface="Arial"/>
                <a:ea typeface="+mn-lt"/>
                <a:cs typeface="+mn-lt"/>
              </a:rPr>
              <a:t>Arid climate with low </a:t>
            </a:r>
            <a:r>
              <a:rPr lang="en-US" sz="1200" dirty="0">
                <a:latin typeface="Arial"/>
                <a:cs typeface="Arial"/>
              </a:rPr>
              <a:t>baseline</a:t>
            </a:r>
            <a:r>
              <a:rPr lang="en-US" sz="1200" dirty="0">
                <a:latin typeface="Arial"/>
                <a:ea typeface="+mn-lt"/>
                <a:cs typeface="+mn-lt"/>
              </a:rPr>
              <a:t> precipitation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dirty="0">
                <a:latin typeface="Arial"/>
                <a:ea typeface="+mn-lt"/>
                <a:cs typeface="+mn-lt"/>
              </a:rPr>
              <a:t>Useful for analyzing precipitation reduction and extreme heat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dirty="0">
                <a:latin typeface="Arial"/>
                <a:ea typeface="+mn-lt"/>
                <a:cs typeface="+mn-lt"/>
              </a:rPr>
              <a:t>Well-covered in CMIP6 model grid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12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New Delhi, India</a:t>
            </a:r>
            <a:endParaRPr lang="en-US" sz="1200" dirty="0">
              <a:latin typeface="Arial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Climate: </a:t>
            </a:r>
            <a:r>
              <a:rPr lang="en-US" sz="1200" dirty="0">
                <a:latin typeface="Arial"/>
                <a:ea typeface="+mn-lt"/>
                <a:cs typeface="+mn-lt"/>
              </a:rPr>
              <a:t>Subtropical (semi-arid to humid)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Region: </a:t>
            </a:r>
            <a:r>
              <a:rPr lang="en-US" sz="1200" dirty="0">
                <a:latin typeface="Arial"/>
                <a:ea typeface="+mn-lt"/>
                <a:cs typeface="+mn-lt"/>
              </a:rPr>
              <a:t>South Asia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b="1" dirty="0">
                <a:latin typeface="Arial"/>
                <a:ea typeface="+mn-lt"/>
                <a:cs typeface="+mn-lt"/>
              </a:rPr>
              <a:t>Relevance:</a:t>
            </a:r>
            <a:endParaRPr lang="en-US" sz="1200" dirty="0">
              <a:latin typeface="Arial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dirty="0">
                <a:latin typeface="Arial"/>
                <a:ea typeface="+mn-lt"/>
                <a:cs typeface="+mn-lt"/>
              </a:rPr>
              <a:t>High exposure to heat stress and monsoon variability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200" dirty="0">
                <a:latin typeface="Arial"/>
                <a:ea typeface="+mn-lt"/>
                <a:cs typeface="+mn-lt"/>
              </a:rPr>
              <a:t>Critical for urban climate resilience and adaptation planning</a:t>
            </a:r>
          </a:p>
        </p:txBody>
      </p:sp>
    </p:spTree>
    <p:extLst>
      <p:ext uri="{BB962C8B-B14F-4D97-AF65-F5344CB8AC3E}">
        <p14:creationId xmlns:p14="http://schemas.microsoft.com/office/powerpoint/2010/main" val="249469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43D16-049F-9710-B4FC-D71A1D46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Climate Models and Scenarios</a:t>
            </a:r>
          </a:p>
          <a:p>
            <a:br>
              <a:rPr lang="en-US" sz="4000" dirty="0"/>
            </a:br>
            <a:endParaRPr lang="en-US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F7AC9E-00FF-F15D-7F20-23F81DFF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999284"/>
            <a:ext cx="7304905" cy="53557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500" b="1">
                <a:latin typeface="Arial"/>
                <a:cs typeface="Arial"/>
              </a:rPr>
              <a:t>Models Used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1">
                <a:latin typeface="Arial"/>
                <a:ea typeface="+mn-lt"/>
                <a:cs typeface="+mn-lt"/>
              </a:rPr>
              <a:t>MPI-ESM1-2-LR</a:t>
            </a:r>
            <a:r>
              <a:rPr lang="en-US" sz="1500">
                <a:latin typeface="Arial"/>
                <a:ea typeface="+mn-lt"/>
                <a:cs typeface="+mn-lt"/>
              </a:rPr>
              <a:t> (Germany) | </a:t>
            </a:r>
            <a:r>
              <a:rPr lang="en-US" sz="1500" b="1">
                <a:latin typeface="Arial"/>
                <a:ea typeface="+mn-lt"/>
                <a:cs typeface="+mn-lt"/>
              </a:rPr>
              <a:t>MIROC6</a:t>
            </a:r>
            <a:r>
              <a:rPr lang="en-US" sz="1500">
                <a:latin typeface="Arial"/>
                <a:ea typeface="+mn-lt"/>
                <a:cs typeface="+mn-lt"/>
              </a:rPr>
              <a:t> (Japan) | </a:t>
            </a:r>
            <a:r>
              <a:rPr lang="en-US" sz="1500" b="1">
                <a:latin typeface="Arial"/>
                <a:ea typeface="+mn-lt"/>
                <a:cs typeface="+mn-lt"/>
              </a:rPr>
              <a:t>EC-Earth3</a:t>
            </a:r>
            <a:r>
              <a:rPr lang="en-US" sz="1500">
                <a:latin typeface="Arial"/>
                <a:ea typeface="+mn-lt"/>
                <a:cs typeface="+mn-lt"/>
              </a:rPr>
              <a:t> (Europe)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Selected from CMIP6 for consistent data availability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Represent major global modeling centers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Provide reliable outputs for temperature and precipitation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>
                <a:latin typeface="Arial"/>
                <a:ea typeface="+mn-lt"/>
                <a:cs typeface="+mn-lt"/>
              </a:rPr>
              <a:t>Cover all required scenarios: </a:t>
            </a:r>
            <a:r>
              <a:rPr lang="en-US" sz="1500" b="1">
                <a:latin typeface="Arial"/>
                <a:ea typeface="+mn-lt"/>
                <a:cs typeface="+mn-lt"/>
              </a:rPr>
              <a:t>Historical, SSP2-4.5, SSP5-8.5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500" b="1"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500" b="1">
                <a:latin typeface="Arial"/>
                <a:cs typeface="Arial"/>
              </a:rPr>
              <a:t>Scenarios Analyzed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>
                <a:latin typeface="Arial"/>
                <a:ea typeface="+mn-lt"/>
                <a:cs typeface="+mn-lt"/>
              </a:rPr>
              <a:t>Historical</a:t>
            </a:r>
            <a:r>
              <a:rPr lang="en-US" sz="1500">
                <a:latin typeface="Arial"/>
                <a:ea typeface="+mn-lt"/>
                <a:cs typeface="+mn-lt"/>
              </a:rPr>
              <a:t> (Baseline climate conditions)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>
                <a:latin typeface="Arial"/>
                <a:ea typeface="+mn-lt"/>
                <a:cs typeface="+mn-lt"/>
              </a:rPr>
              <a:t>SSP2-4.5</a:t>
            </a:r>
            <a:r>
              <a:rPr lang="en-US" sz="1500">
                <a:latin typeface="Arial"/>
                <a:ea typeface="+mn-lt"/>
                <a:cs typeface="+mn-lt"/>
              </a:rPr>
              <a:t> – </a:t>
            </a:r>
            <a:r>
              <a:rPr lang="en-US" sz="1500" i="1">
                <a:latin typeface="Arial"/>
                <a:ea typeface="+mn-lt"/>
                <a:cs typeface="+mn-lt"/>
              </a:rPr>
              <a:t>"Middle of the Road"</a:t>
            </a:r>
            <a:r>
              <a:rPr lang="en-US" sz="1500">
                <a:latin typeface="Arial"/>
                <a:ea typeface="+mn-lt"/>
                <a:cs typeface="+mn-lt"/>
              </a:rPr>
              <a:t> (Moderate emissions)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>
                <a:latin typeface="Arial"/>
                <a:ea typeface="+mn-lt"/>
                <a:cs typeface="+mn-lt"/>
              </a:rPr>
              <a:t>SSP5-8.5</a:t>
            </a:r>
            <a:r>
              <a:rPr lang="en-US" sz="1500">
                <a:latin typeface="Arial"/>
                <a:ea typeface="+mn-lt"/>
                <a:cs typeface="+mn-lt"/>
              </a:rPr>
              <a:t> – </a:t>
            </a:r>
            <a:r>
              <a:rPr lang="en-US" sz="1500" i="1">
                <a:latin typeface="Arial"/>
                <a:ea typeface="+mn-lt"/>
                <a:cs typeface="+mn-lt"/>
              </a:rPr>
              <a:t>"Fossil-Fueled Development"</a:t>
            </a:r>
            <a:r>
              <a:rPr lang="en-US" sz="1500">
                <a:latin typeface="Arial"/>
                <a:ea typeface="+mn-lt"/>
                <a:cs typeface="+mn-lt"/>
              </a:rPr>
              <a:t> (High emissions)</a:t>
            </a:r>
            <a:endParaRPr lang="en-US" sz="1500">
              <a:latin typeface="Arial"/>
              <a:cs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1500" b="1">
                <a:latin typeface="Arial"/>
                <a:cs typeface="Arial"/>
              </a:rPr>
              <a:t>Key Variables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 err="1">
                <a:latin typeface="Arial"/>
                <a:ea typeface="+mn-lt"/>
                <a:cs typeface="+mn-lt"/>
              </a:rPr>
              <a:t>tas</a:t>
            </a:r>
            <a:r>
              <a:rPr lang="en-US" sz="1500">
                <a:latin typeface="Arial"/>
                <a:ea typeface="+mn-lt"/>
                <a:cs typeface="+mn-lt"/>
              </a:rPr>
              <a:t> – Surface air temperature (°C)</a:t>
            </a:r>
            <a:endParaRPr lang="en-US"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>
                <a:latin typeface="Arial"/>
                <a:ea typeface="+mn-lt"/>
                <a:cs typeface="+mn-lt"/>
              </a:rPr>
              <a:t>pr</a:t>
            </a:r>
            <a:r>
              <a:rPr lang="en-US" sz="1500">
                <a:latin typeface="Arial"/>
                <a:ea typeface="+mn-lt"/>
                <a:cs typeface="+mn-lt"/>
              </a:rPr>
              <a:t> – Precipitation (mm/day)</a:t>
            </a:r>
            <a:endParaRPr lang="en-US" sz="150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4978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CBCC-7071-EEC1-49CC-587859DB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93" y="789260"/>
            <a:ext cx="11155680" cy="744173"/>
          </a:xfrm>
        </p:spPr>
        <p:txBody>
          <a:bodyPr/>
          <a:lstStyle/>
          <a:p>
            <a:pPr algn="ctr"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</a:rPr>
              <a:t>Statistical Analysis and Visualization</a:t>
            </a:r>
            <a:endParaRPr lang="en-US" sz="2800" b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40404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3F933-CB91-F470-FCA6-6B416B56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79151"/>
            <a:ext cx="5567681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Trend Estimation</a:t>
            </a:r>
            <a:endParaRPr lang="en-US" sz="200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Linear regression applied to annual means</a:t>
            </a:r>
            <a:endParaRPr lang="en-US" sz="200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Trends reported as °C/decade (temperature) and mm/day/decade (precipitation)</a:t>
            </a:r>
            <a:endParaRPr lang="en-US" sz="200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Scenario Comparison (ΔT and ΔP)</a:t>
            </a:r>
            <a:endParaRPr lang="en-US" sz="200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Mean changes calculated between 2020–2040 and 2080–2100</a:t>
            </a:r>
            <a:endParaRPr lang="en-US" sz="200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Computed separately for SSP2-4.5 and SSP5-8.5</a:t>
            </a:r>
            <a:endParaRPr lang="en-US" sz="2000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C3CE2-6D50-CA47-5720-E53012570ABF}"/>
              </a:ext>
            </a:extLst>
          </p:cNvPr>
          <p:cNvSpPr txBox="1"/>
          <p:nvPr/>
        </p:nvSpPr>
        <p:spPr>
          <a:xfrm>
            <a:off x="6498024" y="1711197"/>
            <a:ext cx="5415721" cy="48755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b="1" dirty="0">
                <a:ea typeface="+mn-lt"/>
                <a:cs typeface="+mn-lt"/>
              </a:rPr>
              <a:t>Significance Testing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Welch’s t-tests applied to 2080–2100 data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Assesses statistical difference between SSP2-4.5 and SSP5-8.5 projections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2000" dirty="0"/>
          </a:p>
          <a:p>
            <a:r>
              <a:rPr lang="en-US" sz="2000" b="1" dirty="0"/>
              <a:t>Visualization</a:t>
            </a:r>
          </a:p>
          <a:p>
            <a:pPr indent="-228600">
              <a:lnSpc>
                <a:spcPct val="110000"/>
              </a:lnSpc>
              <a:spcBef>
                <a:spcPts val="1000"/>
              </a:spcBef>
              <a:buFont typeface=""/>
              <a:buChar char="•"/>
            </a:pPr>
            <a:r>
              <a:rPr lang="en-US" sz="2000" dirty="0">
                <a:ea typeface="+mn-lt"/>
                <a:cs typeface="+mn-lt"/>
              </a:rPr>
              <a:t>Time series plots per city for temperature and precipitation</a:t>
            </a:r>
          </a:p>
          <a:p>
            <a:pPr indent="-228600">
              <a:lnSpc>
                <a:spcPct val="110000"/>
              </a:lnSpc>
              <a:spcBef>
                <a:spcPts val="1000"/>
              </a:spcBef>
              <a:buFont typeface=""/>
              <a:buChar char="•"/>
            </a:pPr>
            <a:r>
              <a:rPr lang="en-US" sz="2000" dirty="0">
                <a:ea typeface="+mn-lt"/>
                <a:cs typeface="+mn-lt"/>
              </a:rPr>
              <a:t>Ensemble mean with ±1 standard deviation shaded</a:t>
            </a:r>
          </a:p>
          <a:p>
            <a:pPr indent="-228600">
              <a:lnSpc>
                <a:spcPct val="110000"/>
              </a:lnSpc>
              <a:spcBef>
                <a:spcPts val="1000"/>
              </a:spcBef>
              <a:buFont typeface=""/>
              <a:buChar char="•"/>
            </a:pPr>
            <a:r>
              <a:rPr lang="en-US" sz="2000" dirty="0">
                <a:ea typeface="+mn-lt"/>
                <a:cs typeface="+mn-lt"/>
              </a:rPr>
              <a:t>Color-coded by scenario using consistent palette</a:t>
            </a:r>
          </a:p>
        </p:txBody>
      </p:sp>
    </p:spTree>
    <p:extLst>
      <p:ext uri="{BB962C8B-B14F-4D97-AF65-F5344CB8AC3E}">
        <p14:creationId xmlns:p14="http://schemas.microsoft.com/office/powerpoint/2010/main" val="28158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34A57-816E-FDF7-2E7D-0735F416C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308" y="810194"/>
            <a:ext cx="7737066" cy="6010194"/>
          </a:xfrm>
        </p:spPr>
      </p:pic>
    </p:spTree>
    <p:extLst>
      <p:ext uri="{BB962C8B-B14F-4D97-AF65-F5344CB8AC3E}">
        <p14:creationId xmlns:p14="http://schemas.microsoft.com/office/powerpoint/2010/main" val="322417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851C5-1630-8B8A-E841-77E8F5C19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059" y="752686"/>
            <a:ext cx="7994430" cy="6096457"/>
          </a:xfrm>
        </p:spPr>
      </p:pic>
    </p:spTree>
    <p:extLst>
      <p:ext uri="{BB962C8B-B14F-4D97-AF65-F5344CB8AC3E}">
        <p14:creationId xmlns:p14="http://schemas.microsoft.com/office/powerpoint/2010/main" val="327430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C55-02B2-3AA0-B6EF-480D14D8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54" y="733993"/>
            <a:ext cx="11155680" cy="672286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404040"/>
                </a:solidFill>
                <a:ea typeface="+mj-lt"/>
                <a:cs typeface="+mj-lt"/>
              </a:rPr>
              <a:t>Projected Temperature and Precipitation Trends Results (2020–2100)</a:t>
            </a:r>
            <a:endParaRPr lang="en-US" sz="2400">
              <a:ea typeface="+mj-lt"/>
              <a:cs typeface="+mj-lt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60D429F-CA35-2323-2EA6-72C734381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987845"/>
              </p:ext>
            </p:extLst>
          </p:nvPr>
        </p:nvGraphicFramePr>
        <p:xfrm>
          <a:off x="402566" y="1322716"/>
          <a:ext cx="11205965" cy="21072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9860">
                  <a:extLst>
                    <a:ext uri="{9D8B030D-6E8A-4147-A177-3AD203B41FA5}">
                      <a16:colId xmlns:a16="http://schemas.microsoft.com/office/drawing/2014/main" val="3391922184"/>
                    </a:ext>
                  </a:extLst>
                </a:gridCol>
                <a:gridCol w="1911221">
                  <a:extLst>
                    <a:ext uri="{9D8B030D-6E8A-4147-A177-3AD203B41FA5}">
                      <a16:colId xmlns:a16="http://schemas.microsoft.com/office/drawing/2014/main" val="2169535669"/>
                    </a:ext>
                  </a:extLst>
                </a:gridCol>
                <a:gridCol w="1911221">
                  <a:extLst>
                    <a:ext uri="{9D8B030D-6E8A-4147-A177-3AD203B41FA5}">
                      <a16:colId xmlns:a16="http://schemas.microsoft.com/office/drawing/2014/main" val="1268222172"/>
                    </a:ext>
                  </a:extLst>
                </a:gridCol>
                <a:gridCol w="1911221">
                  <a:extLst>
                    <a:ext uri="{9D8B030D-6E8A-4147-A177-3AD203B41FA5}">
                      <a16:colId xmlns:a16="http://schemas.microsoft.com/office/drawing/2014/main" val="2260764938"/>
                    </a:ext>
                  </a:extLst>
                </a:gridCol>
                <a:gridCol w="1911221">
                  <a:extLst>
                    <a:ext uri="{9D8B030D-6E8A-4147-A177-3AD203B41FA5}">
                      <a16:colId xmlns:a16="http://schemas.microsoft.com/office/drawing/2014/main" val="3643284233"/>
                    </a:ext>
                  </a:extLst>
                </a:gridCol>
                <a:gridCol w="1911221">
                  <a:extLst>
                    <a:ext uri="{9D8B030D-6E8A-4147-A177-3AD203B41FA5}">
                      <a16:colId xmlns:a16="http://schemas.microsoft.com/office/drawing/2014/main" val="1159750652"/>
                    </a:ext>
                  </a:extLst>
                </a:gridCol>
              </a:tblGrid>
              <a:tr h="842913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</a:p>
                  </a:txBody>
                  <a:tcPr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SSP2-4.5 Trend (°C/decade)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SSP5-8.5 Trend (°C/decade)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SSP2-4.5 (2020–2100)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l-GR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 SSP5-8.5 (2020–2100)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 (Temp)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83622"/>
                  </a:ext>
                </a:extLst>
              </a:tr>
              <a:tr h="4214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Cairo</a:t>
                      </a:r>
                    </a:p>
                  </a:txBody>
                  <a:tcPr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0.23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0.59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+1.4°C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+3.5°C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3.2 × 10⁻⁸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179710"/>
                  </a:ext>
                </a:extLst>
              </a:tr>
              <a:tr h="4214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Helsinki</a:t>
                      </a:r>
                    </a:p>
                  </a:txBody>
                  <a:tcPr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0.27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0.67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+1.6°C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+4.1°C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2.1 × 10⁻⁹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422769"/>
                  </a:ext>
                </a:extLst>
              </a:tr>
              <a:tr h="4214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 Delhi</a:t>
                      </a:r>
                    </a:p>
                  </a:txBody>
                  <a:tcPr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0.28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0.65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+1.7°C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+3.8°C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1.6 × 10⁻⁶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71972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2E1863E-0105-BE0C-19B1-37B18CCE1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26206"/>
              </p:ext>
            </p:extLst>
          </p:nvPr>
        </p:nvGraphicFramePr>
        <p:xfrm>
          <a:off x="488830" y="4126301"/>
          <a:ext cx="11161005" cy="19764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3240">
                  <a:extLst>
                    <a:ext uri="{9D8B030D-6E8A-4147-A177-3AD203B41FA5}">
                      <a16:colId xmlns:a16="http://schemas.microsoft.com/office/drawing/2014/main" val="395049337"/>
                    </a:ext>
                  </a:extLst>
                </a:gridCol>
                <a:gridCol w="1903553">
                  <a:extLst>
                    <a:ext uri="{9D8B030D-6E8A-4147-A177-3AD203B41FA5}">
                      <a16:colId xmlns:a16="http://schemas.microsoft.com/office/drawing/2014/main" val="1748572506"/>
                    </a:ext>
                  </a:extLst>
                </a:gridCol>
                <a:gridCol w="1903553">
                  <a:extLst>
                    <a:ext uri="{9D8B030D-6E8A-4147-A177-3AD203B41FA5}">
                      <a16:colId xmlns:a16="http://schemas.microsoft.com/office/drawing/2014/main" val="1000008194"/>
                    </a:ext>
                  </a:extLst>
                </a:gridCol>
                <a:gridCol w="1903553">
                  <a:extLst>
                    <a:ext uri="{9D8B030D-6E8A-4147-A177-3AD203B41FA5}">
                      <a16:colId xmlns:a16="http://schemas.microsoft.com/office/drawing/2014/main" val="2111479718"/>
                    </a:ext>
                  </a:extLst>
                </a:gridCol>
                <a:gridCol w="1903553">
                  <a:extLst>
                    <a:ext uri="{9D8B030D-6E8A-4147-A177-3AD203B41FA5}">
                      <a16:colId xmlns:a16="http://schemas.microsoft.com/office/drawing/2014/main" val="2136634673"/>
                    </a:ext>
                  </a:extLst>
                </a:gridCol>
                <a:gridCol w="1903553">
                  <a:extLst>
                    <a:ext uri="{9D8B030D-6E8A-4147-A177-3AD203B41FA5}">
                      <a16:colId xmlns:a16="http://schemas.microsoft.com/office/drawing/2014/main" val="660178130"/>
                    </a:ext>
                  </a:extLst>
                </a:gridCol>
              </a:tblGrid>
              <a:tr h="76151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Location</a:t>
                      </a:r>
                      <a:endParaRPr lang="en-US" sz="1400">
                        <a:effectLst/>
                      </a:endParaRPr>
                    </a:p>
                  </a:txBody>
                  <a:tcPr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SSP2-4.5 Trend (mm/day/decade)</a:t>
                      </a:r>
                      <a:endParaRPr lang="en-US" sz="1400" dirty="0">
                        <a:effectLst/>
                      </a:endParaRP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SSP5-8.5 Trend (mm/day/decade)</a:t>
                      </a:r>
                      <a:endParaRPr lang="en-US" sz="1400" dirty="0">
                        <a:effectLst/>
                      </a:endParaRP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SSP2-4.5 </a:t>
                      </a:r>
                      <a:r>
                        <a:rPr lang="el-GR" sz="1400" b="1" dirty="0">
                          <a:effectLst/>
                        </a:rPr>
                        <a:t>Δ</a:t>
                      </a:r>
                      <a:r>
                        <a:rPr lang="en-US" sz="1400" b="1" dirty="0">
                          <a:effectLst/>
                        </a:rPr>
                        <a:t>P (%)</a:t>
                      </a:r>
                      <a:endParaRPr lang="en-US" sz="1400">
                        <a:effectLst/>
                      </a:endParaRP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SSP5-8.5 </a:t>
                      </a:r>
                      <a:r>
                        <a:rPr lang="el-GR" sz="1400" b="1" dirty="0">
                          <a:effectLst/>
                        </a:rPr>
                        <a:t>Δ</a:t>
                      </a:r>
                      <a:r>
                        <a:rPr lang="en-US" sz="1400" b="1" dirty="0">
                          <a:effectLst/>
                        </a:rPr>
                        <a:t>P (%)</a:t>
                      </a:r>
                      <a:endParaRPr lang="en-US" sz="1400">
                        <a:effectLst/>
                      </a:endParaRP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effectLst/>
                        </a:rPr>
                        <a:t>p-value (</a:t>
                      </a:r>
                      <a:r>
                        <a:rPr lang="en-US" sz="1400" b="1" err="1">
                          <a:effectLst/>
                        </a:rPr>
                        <a:t>Precip</a:t>
                      </a:r>
                      <a:r>
                        <a:rPr lang="en-US" sz="1400" b="1" dirty="0">
                          <a:effectLst/>
                        </a:rPr>
                        <a:t>)</a:t>
                      </a:r>
                      <a:endParaRPr lang="en-US" sz="1400">
                        <a:effectLst/>
                      </a:endParaRP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30169"/>
                  </a:ext>
                </a:extLst>
              </a:tr>
              <a:tr h="3807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Cairo</a:t>
                      </a:r>
                    </a:p>
                  </a:txBody>
                  <a:tcPr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-0.004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-1%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-17%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0.15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04290"/>
                  </a:ext>
                </a:extLst>
              </a:tr>
              <a:tr h="3807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Helsinki</a:t>
                      </a:r>
                    </a:p>
                  </a:txBody>
                  <a:tcPr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0.025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0.016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+6%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+6%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0.39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99375"/>
                  </a:ext>
                </a:extLst>
              </a:tr>
              <a:tr h="3807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New Delhi</a:t>
                      </a:r>
                    </a:p>
                  </a:txBody>
                  <a:tcPr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0.016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0.048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+6%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+24%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0.094</a:t>
                      </a:r>
                    </a:p>
                  </a:txBody>
                  <a:tcPr marL="130645" marR="130645" marT="65322" marB="65322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9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68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897F-3028-8A48-4E2C-6744424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567" y="1428419"/>
            <a:ext cx="9947980" cy="5075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1600" dirty="0">
                <a:solidFill>
                  <a:srgbClr val="404040"/>
                </a:solidFill>
              </a:rPr>
              <a:t>️</a:t>
            </a:r>
            <a:r>
              <a:rPr lang="en-US" b="1" dirty="0">
                <a:solidFill>
                  <a:srgbClr val="404040"/>
                </a:solidFill>
              </a:rPr>
              <a:t>Temperature Trends</a:t>
            </a:r>
            <a:endParaRPr lang="en-US"/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Strongest warming in Helsinki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SSP5-8.5: +0.67°C/decade (ΔT +4.1°C by 2100)</a:t>
            </a:r>
            <a:endParaRPr lang="en-US" sz="1800"/>
          </a:p>
          <a:p>
            <a:pPr marL="971550" lvl="1" indent="-285750">
              <a:buFont typeface="Arial"/>
              <a:buChar char="•"/>
            </a:pPr>
            <a:r>
              <a:rPr lang="en-US" sz="1800" i="1" dirty="0">
                <a:solidFill>
                  <a:srgbClr val="404040"/>
                </a:solidFill>
                <a:ea typeface="+mn-lt"/>
                <a:cs typeface="+mn-lt"/>
              </a:rPr>
              <a:t>p-value: 2.1e-9 (highly significant)</a:t>
            </a:r>
            <a:endParaRPr lang="en-US" sz="1800"/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New Delhi &amp; Cairo show rapid warming under high emissions</a:t>
            </a: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SSP5-8.5 trends: 0.59–0.65°C/decade → +3.5–3.8°C by 2100</a:t>
            </a:r>
            <a:endParaRPr lang="en-US" sz="1800"/>
          </a:p>
          <a:p>
            <a:pPr marL="971550" lvl="1" indent="-285750">
              <a:buFont typeface="Arial"/>
              <a:buChar char="•"/>
            </a:pPr>
            <a:endParaRPr lang="en-US" sz="1800" b="1" dirty="0">
              <a:solidFill>
                <a:srgbClr val="40404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404040"/>
                </a:solidFill>
              </a:rPr>
              <a:t>Precipitation Shifts</a:t>
            </a:r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Severe drying in Cairo (SSP5-8.5):</a:t>
            </a:r>
          </a:p>
          <a:p>
            <a:pPr marL="971550" lvl="1" indent="-285750">
              <a:buFont typeface="Arial"/>
              <a:buChar char="•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17% reduction in rainfall (p</a:t>
            </a:r>
            <a:r>
              <a:rPr lang="en-US" sz="1800" i="1" dirty="0">
                <a:solidFill>
                  <a:srgbClr val="404040"/>
                </a:solidFill>
                <a:ea typeface="+mn-lt"/>
                <a:cs typeface="+mn-lt"/>
              </a:rPr>
              <a:t>=0.15, less certain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)</a:t>
            </a:r>
            <a:endParaRPr lang="en-US" sz="1800"/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404040"/>
                </a:solidFill>
                <a:ea typeface="+mn-lt"/>
                <a:cs typeface="+mn-lt"/>
              </a:rPr>
              <a:t>Wettest outlook for New Delhi:</a:t>
            </a:r>
          </a:p>
          <a:p>
            <a:pPr marL="971550" lvl="1" indent="-285750">
              <a:buFont typeface="Arial"/>
              <a:buChar char="•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+24% rainfall by 2100 under SSP5-8.5 (p=0.094, marginal significance)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Helsinki: Consistent +6% precipitation across scenarios (p=0.39, uncertain)</a:t>
            </a:r>
          </a:p>
          <a:p>
            <a:pPr indent="0">
              <a:buNone/>
            </a:pPr>
            <a:endParaRPr lang="en-US" sz="1600" b="1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57D090-6A7E-B1EE-6FA3-26AC48226BC5}"/>
              </a:ext>
            </a:extLst>
          </p:cNvPr>
          <p:cNvSpPr txBox="1">
            <a:spLocks/>
          </p:cNvSpPr>
          <p:nvPr/>
        </p:nvSpPr>
        <p:spPr>
          <a:xfrm>
            <a:off x="492454" y="733993"/>
            <a:ext cx="11155680" cy="67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404040"/>
                </a:solidFill>
                <a:ea typeface="+mj-lt"/>
                <a:cs typeface="+mj-lt"/>
              </a:rPr>
              <a:t>Key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5236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GestaltVTI</vt:lpstr>
      <vt:lpstr>   Title: CMIP6 Based Climate Analysis for Three Cities: Temperature and Precipitation under SSP Scenarios. </vt:lpstr>
      <vt:lpstr> Introduction </vt:lpstr>
      <vt:lpstr>Cities Selected for CMIP6 Climate Analysis  </vt:lpstr>
      <vt:lpstr>Climate Models and Scenarios  </vt:lpstr>
      <vt:lpstr>Statistical Analysis and Visualization </vt:lpstr>
      <vt:lpstr>PowerPoint Presentation</vt:lpstr>
      <vt:lpstr>PowerPoint Presentation</vt:lpstr>
      <vt:lpstr>Projected Temperature and Precipitation Trends Results (2020–2100)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395</cp:revision>
  <dcterms:created xsi:type="dcterms:W3CDTF">2025-04-10T19:47:01Z</dcterms:created>
  <dcterms:modified xsi:type="dcterms:W3CDTF">2025-04-11T13:52:50Z</dcterms:modified>
</cp:coreProperties>
</file>