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2" r:id="rId14"/>
    <p:sldId id="268" r:id="rId15"/>
    <p:sldId id="280" r:id="rId16"/>
    <p:sldId id="270" r:id="rId17"/>
    <p:sldId id="293" r:id="rId18"/>
    <p:sldId id="294" r:id="rId19"/>
    <p:sldId id="260" r:id="rId20"/>
    <p:sldId id="282" r:id="rId21"/>
    <p:sldId id="283" r:id="rId22"/>
    <p:sldId id="290" r:id="rId23"/>
    <p:sldId id="275" r:id="rId24"/>
    <p:sldId id="276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 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#\ ##0\ "€"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A-4D05-A010-17339DC9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28/12/2021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28/12/2021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09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9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6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062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1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481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59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77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34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4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36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15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74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1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6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e la date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2" name="Espace réservé du pied de page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3" name="Espace réservé du numéro de diapositive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Primality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Aurèle Bartolomeo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Comparaison des marchés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3675" y="3105711"/>
            <a:ext cx="1670830" cy="823912"/>
          </a:xfrm>
        </p:spPr>
        <p:txBody>
          <a:bodyPr rtlCol="0"/>
          <a:lstStyle/>
          <a:p>
            <a:pPr rtl="0"/>
            <a:r>
              <a:rPr lang="fr-FR" sz="2700" dirty="0"/>
              <a:t>3 Mds 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70661" y="3105711"/>
            <a:ext cx="1670830" cy="823912"/>
          </a:xfrm>
        </p:spPr>
        <p:txBody>
          <a:bodyPr rtlCol="0"/>
          <a:lstStyle/>
          <a:p>
            <a:pPr rtl="0"/>
            <a:r>
              <a:rPr lang="fr-FR" sz="2700" dirty="0"/>
              <a:t>2 Mds €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72245" y="3064615"/>
            <a:ext cx="1670830" cy="823912"/>
          </a:xfrm>
        </p:spPr>
        <p:txBody>
          <a:bodyPr rtlCol="0"/>
          <a:lstStyle/>
          <a:p>
            <a:pPr rtl="0"/>
            <a:r>
              <a:rPr lang="fr-FR" sz="2700"/>
              <a:t>1 Md €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Opportunité de créer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fr-FR" dirty="0"/>
              <a:t>Liberté de création</a:t>
            </a:r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Faible concurrence</a:t>
            </a:r>
          </a:p>
        </p:txBody>
      </p:sp>
      <p:sp>
        <p:nvSpPr>
          <p:cNvPr id="22" name="Espace réservé du contenu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Marché potentiel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fr-FR"/>
              <a:t>Segment de marché</a:t>
            </a:r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fr-FR"/>
              <a:t>Part de marché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LA CONCURRENCE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fr-FR"/>
              <a:t>CONTOSO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5"/>
            <a:ext cx="3924300" cy="2638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Notre produit est moins cher que celui des autres entreprises sur le marché</a:t>
            </a:r>
          </a:p>
          <a:p>
            <a:pPr rtl="0"/>
            <a:r>
              <a:rPr lang="fr-FR" noProof="1"/>
              <a:t>La conception est simple et facile à utiliser, contrairement aux conceptions complexes de nos concurrents</a:t>
            </a:r>
          </a:p>
          <a:p>
            <a:pPr rtl="0"/>
            <a:r>
              <a:rPr lang="fr-FR" noProof="1"/>
              <a:t>Le prix abordable est le principal attrait de nos consommateurs pour notre produit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fr-FR"/>
              <a:t>CONCURRENTS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5"/>
            <a:ext cx="3943627" cy="2638113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Entreprise A</a:t>
            </a:r>
            <a:br>
              <a:rPr lang="fr-FR" noProof="1"/>
            </a:br>
            <a:r>
              <a:rPr lang="fr-FR" noProof="1"/>
              <a:t>Le produit est plus cher</a:t>
            </a:r>
          </a:p>
          <a:p>
            <a:pPr rtl="0"/>
            <a:r>
              <a:rPr lang="fr-FR" noProof="1"/>
              <a:t>Entreprises B et C </a:t>
            </a:r>
            <a:br>
              <a:rPr lang="fr-FR" noProof="1"/>
            </a:br>
            <a:r>
              <a:rPr lang="fr-FR" noProof="1"/>
              <a:t>Le produit est cher et difficile à prendre en main</a:t>
            </a:r>
          </a:p>
          <a:p>
            <a:pPr rtl="0"/>
            <a:r>
              <a:rPr lang="fr-FR" noProof="1"/>
              <a:t>Entreprises D et E</a:t>
            </a:r>
            <a:br>
              <a:rPr lang="fr-FR" noProof="1"/>
            </a:br>
            <a:r>
              <a:rPr lang="fr-FR" noProof="1"/>
              <a:t>Le produit est abordable, mais difficile à prendre en main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fr-FR"/>
              <a:t>La concurrence 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Pratique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Concurrent A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fr-FR"/>
              <a:t>Contoso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fr-FR"/>
              <a:t>Abordable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0799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Onéreux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B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C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Peu pratique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E</a:t>
            </a: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63" name="Graphisme 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/>
              <a:t>Stratégie de croissance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/>
              <a:t>Févr. 20XX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Déployer le produit auprès de participants expérimentés pour améliorer le produit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Mars 20XX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Proposer le produit au grand public et surveiller les communiqués de presse et les réseaux sociaux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Oct. 20XX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Recueillir les commentaires et ajuster la conception du produit si nécessaire</a:t>
            </a:r>
          </a:p>
          <a:p>
            <a:pPr rt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fr-FR" dirty="0"/>
              <a:t>TRACTION</a:t>
            </a:r>
          </a:p>
        </p:txBody>
      </p:sp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fr-FR" dirty="0"/>
              <a:t>Prédire le succès</a:t>
            </a:r>
          </a:p>
        </p:txBody>
      </p:sp>
      <p:graphicFrame>
        <p:nvGraphicFramePr>
          <p:cNvPr id="53" name="Tableau 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66199268"/>
              </p:ext>
            </p:extLst>
          </p:nvPr>
        </p:nvGraphicFramePr>
        <p:xfrm>
          <a:off x="847725" y="2286000"/>
          <a:ext cx="6089526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06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fr-FR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Indicateurs clés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fr-FR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Commandes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brut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net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19009"/>
                  </a:ext>
                </a:extLst>
              </a:tr>
            </a:tbl>
          </a:graphicData>
        </a:graphic>
      </p:graphicFrame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Chiffre d’affaires par an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14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Espace réservé du contenu 13" descr="Chart">
            <a:extLst>
              <a:ext uri="{FF2B5EF4-FFF2-40B4-BE49-F238E27FC236}">
                <a16:creationId xmlns:a16="http://schemas.microsoft.com/office/drawing/2014/main" id="{7ABA8BE0-D220-493F-8E67-B879F0F593AF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90003838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fr-FR" dirty="0"/>
              <a:t>PLAN D’ACTION BIENNAL</a:t>
            </a:r>
          </a:p>
        </p:txBody>
      </p:sp>
      <p:sp>
        <p:nvSpPr>
          <p:cNvPr id="110" name="Espace réservé du texte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1738838" y="2220913"/>
            <a:ext cx="2664092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RÉDIGER LES PREMIÈRES VERSIONS DU PROJET</a:t>
            </a:r>
            <a:endParaRPr lang="fr-FR" sz="1100" dirty="0"/>
          </a:p>
        </p:txBody>
      </p:sp>
      <p:sp>
        <p:nvSpPr>
          <p:cNvPr id="52" name="Espace réservé du texte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RECUEILLIR LES COMMENTAIRES</a:t>
            </a:r>
            <a:endParaRPr lang="fr-FR" sz="1100" dirty="0"/>
          </a:p>
        </p:txBody>
      </p:sp>
      <p:sp>
        <p:nvSpPr>
          <p:cNvPr id="54" name="Espace réservé du texte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200" spc="150" dirty="0">
                <a:latin typeface="+mj-lt"/>
                <a:ea typeface="+mj-ea"/>
                <a:cs typeface="+mj-cs"/>
              </a:rPr>
              <a:t>LIVRER AU CLIENT</a:t>
            </a:r>
            <a:endParaRPr lang="fr-FR" sz="12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JAN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FÉV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AVR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MAI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JUIN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JUIL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AOÛ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SEPT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OCT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NOV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DÉC</a:t>
            </a:r>
          </a:p>
        </p:txBody>
      </p:sp>
      <p:sp>
        <p:nvSpPr>
          <p:cNvPr id="11" name="Année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JAN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FÉV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MAR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AVR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MAI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JUN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JUIL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AOÛ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SEP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OCT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NOV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DÉC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6" name="Espace réservé du texte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034238" y="5206365"/>
            <a:ext cx="2507562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>
                <a:latin typeface="+mj-lt"/>
                <a:ea typeface="+mj-ea"/>
                <a:cs typeface="+mj-cs"/>
              </a:rPr>
              <a:t>ORGANISER DES GROUPES DE DISCUSSION</a:t>
            </a:r>
            <a:endParaRPr lang="fr-FR" sz="110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ce réservé du texte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TESTER LA CONCEPTION</a:t>
            </a:r>
            <a:endParaRPr lang="fr-FR" sz="110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ce réservé du texte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LANCER LA CONCEPTION</a:t>
            </a:r>
            <a:endParaRPr lang="fr-FR" sz="1100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66" name="Espace réservé de la date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/>
              <a:t>FINANCES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16</a:t>
            </a:fld>
            <a:endParaRPr lang="fr-FR"/>
          </a:p>
        </p:txBody>
      </p:sp>
      <p:graphicFrame>
        <p:nvGraphicFramePr>
          <p:cNvPr id="17" name="Tableau 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504948960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Année 1</a:t>
                      </a:r>
                      <a:endParaRPr lang="fr-F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Année 2</a:t>
                      </a:r>
                      <a:endParaRPr lang="fr-F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Année 3</a:t>
                      </a:r>
                      <a:endParaRPr lang="fr-F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BÉNÉFICES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Utilisateurs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1 600 000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Ventes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16 000 000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sng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Prix moyen par vente</a:t>
                      </a:r>
                      <a:endParaRPr lang="fr-FR" sz="1200" b="0" i="0" u="sng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Chiffre d’affaires à 15 %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5 625 000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BÉNÉFICE BRUT</a:t>
                      </a:r>
                      <a:endParaRPr lang="fr-FR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5 625 000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48 000 000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216 000 000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Dépenses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Ventes et marketing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5 062 500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38 400 000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151 200 000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70 %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Service client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1 687 500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9 600 000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21 600 000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Développement de produit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562 500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2 400 000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10 800 000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Recherche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281 250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2 400 000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4 320 000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TOTAL DES DÉPENSES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7 593 750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52 800 000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187 920 000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PRÉSENTATION DE L’ÉQUIPE</a:t>
            </a:r>
          </a:p>
        </p:txBody>
      </p:sp>
      <p:pic>
        <p:nvPicPr>
          <p:cNvPr id="26" name="Espace réservé d’image 25" descr="Portrait d’un membre de l’équipe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Espace réservé d’image 46" descr="Portrait d’un membre de l’équipe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Espace réservé d’image 44" descr="Portrait d’un membre de l’équipe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Espace réservé d’image 42" descr="Portrait d’un membre de l’équipe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fr-FR"/>
              <a:t>LOUIS DESHOUX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fr-FR"/>
              <a:t>SACHA BELISLE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fr-FR"/>
              <a:t>ALINE DUPUY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fr-FR"/>
              <a:t>ROMAIN PETIT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fr-FR"/>
              <a:t>Président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fr-FR" dirty="0"/>
              <a:t>Directrice générale</a:t>
            </a:r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fr-FR" dirty="0"/>
              <a:t>Directrice d’exploitation</a:t>
            </a:r>
          </a:p>
          <a:p>
            <a:pPr rtl="0"/>
            <a:endParaRPr lang="fr-FR" dirty="0"/>
          </a:p>
        </p:txBody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fr-FR" dirty="0"/>
              <a:t>Vice-Président du marketing</a:t>
            </a:r>
          </a:p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PRÉSENTATION DE L’ÉQUIPE  </a:t>
            </a:r>
          </a:p>
        </p:txBody>
      </p:sp>
      <p:pic>
        <p:nvPicPr>
          <p:cNvPr id="38" name="Espace réservé d’image 37" descr="Portrait d’un membre de l’équipe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Espace réservé d’image 41" descr="Portrait d’un membre de l’équipe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Espace réservé d’image 45" descr="Portrait d’un membre de l’équipe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Espace réservé d’image 53" descr="Portrait d’un membre de l’équipe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LOUIS DESHOUX</a:t>
            </a:r>
          </a:p>
          <a:p>
            <a:pPr rtl="0"/>
            <a:endParaRPr lang="fr-FR"/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Président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SACHA BELISLE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Directrice générale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ALINE DUPUY</a:t>
            </a:r>
          </a:p>
          <a:p>
            <a:pPr rtl="0"/>
            <a:endParaRPr lang="fr-FR"/>
          </a:p>
        </p:txBody>
      </p:sp>
      <p:sp>
        <p:nvSpPr>
          <p:cNvPr id="62" name="Espace réservé du texte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Directrice d’exploitation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ROMAIN PETIT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3738" y="3782039"/>
            <a:ext cx="2598788" cy="343061"/>
          </a:xfrm>
        </p:spPr>
        <p:txBody>
          <a:bodyPr rtlCol="0"/>
          <a:lstStyle/>
          <a:p>
            <a:pPr rtl="0"/>
            <a:r>
              <a:rPr lang="fr-FR"/>
              <a:t>Vice-Président du marketing</a:t>
            </a:r>
          </a:p>
        </p:txBody>
      </p:sp>
      <p:pic>
        <p:nvPicPr>
          <p:cNvPr id="58" name="Espace réservé d’image 57" descr="Portrait d’un membre de l’équipe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Espace réservé d’image 65" descr="Portrait d’un membre de l’équipe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Espace réservé d’image 77" descr="Portrait d’un membre de l’équipe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Espace réservé d’image 82" descr="Portrait d’un membre de l’équipe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Espace réservé du texte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ALEXANDRE CHAUVIN</a:t>
            </a:r>
          </a:p>
          <a:p>
            <a:pPr rtl="0"/>
            <a:endParaRPr lang="fr-FR"/>
          </a:p>
        </p:txBody>
      </p:sp>
      <p:sp>
        <p:nvSpPr>
          <p:cNvPr id="72" name="Espace réservé du texte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Vice-président de produit</a:t>
            </a:r>
          </a:p>
        </p:txBody>
      </p:sp>
      <p:sp>
        <p:nvSpPr>
          <p:cNvPr id="69" name="Espace réservé du texte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LUC LACOMBE</a:t>
            </a:r>
          </a:p>
          <a:p>
            <a:pPr rtl="0"/>
            <a:endParaRPr lang="fr-FR"/>
          </a:p>
        </p:txBody>
      </p:sp>
      <p:sp>
        <p:nvSpPr>
          <p:cNvPr id="73" name="Espace réservé du texte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573705" y="5655557"/>
            <a:ext cx="2388418" cy="343061"/>
          </a:xfrm>
        </p:spPr>
        <p:txBody>
          <a:bodyPr rtlCol="0"/>
          <a:lstStyle/>
          <a:p>
            <a:pPr rtl="0"/>
            <a:r>
              <a:rPr lang="fr-FR"/>
              <a:t>Spécialiste du référencement</a:t>
            </a:r>
          </a:p>
        </p:txBody>
      </p:sp>
      <p:sp>
        <p:nvSpPr>
          <p:cNvPr id="70" name="Espace réservé du texte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ÉLISABETH ARCOUET</a:t>
            </a:r>
          </a:p>
        </p:txBody>
      </p:sp>
      <p:sp>
        <p:nvSpPr>
          <p:cNvPr id="74" name="Espace réservé du texte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Conceptrice de produit</a:t>
            </a:r>
          </a:p>
        </p:txBody>
      </p:sp>
      <p:sp>
        <p:nvSpPr>
          <p:cNvPr id="71" name="Espace réservé du texte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MARIE MÉTHOT</a:t>
            </a:r>
          </a:p>
        </p:txBody>
      </p:sp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Développeuse de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FINANCEMENT</a:t>
            </a:r>
          </a:p>
        </p:txBody>
      </p:sp>
      <p:graphicFrame>
        <p:nvGraphicFramePr>
          <p:cNvPr id="58" name="Espace réservé du contenu 57" title="Graphique du financement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836598340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fr-FR" dirty="0"/>
              <a:t>14 000 €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fr-FR" dirty="0"/>
              <a:t>INVESTISSEURS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fr-FR" dirty="0"/>
              <a:t>Montant obtenu auprès d’autres investisseurs</a:t>
            </a:r>
          </a:p>
        </p:txBody>
      </p:sp>
      <p:graphicFrame>
        <p:nvGraphicFramePr>
          <p:cNvPr id="59" name="Espace réservé du contenu 58" title="Graphique du financement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212964288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fr-FR" dirty="0"/>
              <a:t>12 000 €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fr-FR" dirty="0"/>
              <a:t>PROPRIÉTÉ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fr-FR" dirty="0"/>
              <a:t>Revenus provenant de la location de biens</a:t>
            </a:r>
          </a:p>
        </p:txBody>
      </p:sp>
      <p:graphicFrame>
        <p:nvGraphicFramePr>
          <p:cNvPr id="60" name="Espace réservé du contenu 59" title="Graphique du financement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03867692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fr-FR" dirty="0"/>
              <a:t>82 000 €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fr-FR" dirty="0"/>
              <a:t>ACTIONS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fr-FR" dirty="0"/>
              <a:t>Nombre d’actions converties en Euros</a:t>
            </a:r>
          </a:p>
          <a:p>
            <a:pPr rtl="0"/>
            <a:endParaRPr lang="fr-FR" noProof="1"/>
          </a:p>
        </p:txBody>
      </p:sp>
      <p:graphicFrame>
        <p:nvGraphicFramePr>
          <p:cNvPr id="61" name="Espace réservé du contenu 60" title="Graphique du financement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430826560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fr-FR" dirty="0"/>
              <a:t>32 000 €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fr-FR" dirty="0"/>
              <a:t>LIQUIDITÉS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fr-FR" noProof="1"/>
              <a:t>Liquidités dont nous disposons</a:t>
            </a:r>
          </a:p>
          <a:p>
            <a:pPr rtl="0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/>
              <a:t>À PROPOS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819229" cy="291338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Chez </a:t>
            </a:r>
            <a:r>
              <a:rPr lang="fr-FR" dirty="0" err="1"/>
              <a:t>Contoso</a:t>
            </a:r>
            <a:r>
              <a:rPr lang="fr-FR" dirty="0"/>
              <a:t>, nous donnons aux organisations les moyens d’encourager la réflexion collaborative afin de stimuler davantage l’innovation sur le lieu de travail. Grâce à l’écoute des consommateurs et l’utilisation de structures agiles, nous permettons aux entreprises de se développer de manière organique et de favoriser un état d’esprit axé sur le consommateur.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fr-FR"/>
              <a:t>SYNTHÈSE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537022" cy="170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Chez </a:t>
            </a:r>
            <a:r>
              <a:rPr lang="fr-FR" dirty="0" err="1"/>
              <a:t>Contoso</a:t>
            </a:r>
            <a:r>
              <a:rPr lang="fr-FR" dirty="0"/>
              <a:t>, nous nous donnons toujours à 1 000 %. En utilisant notre architecture de données nouvelle génération, nous permettons aux organisations de gérer virtuellement des workflows agiles. Nous prospérons grâce à notre connaissance du marché et à l’excellente équipe qui travaille sur notre produit. Comme le dit notre PDG, « La rentabilité provient des changements effectués dans notre façon de travailler. 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fr-FR" sz="2800" dirty="0" err="1"/>
              <a:t>Thank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101957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Aurèle Bartolomeo</a:t>
            </a:r>
          </a:p>
          <a:p>
            <a:pPr rtl="0"/>
            <a:r>
              <a:rPr lang="fr-FR" dirty="0"/>
              <a:t>bartolomeo.1989401@student.uniroma1.it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fr-FR"/>
              <a:t>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fr-FR"/>
              <a:t>MARCHÉ À PRENDRE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fr-FR"/>
              <a:t>CLIENTS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fr-FR"/>
              <a:t>FINANCES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fr-FR"/>
              <a:t>COÛTS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Peu de produits, voire aucun produit, ne ressemble au nôtre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66 % des consommateurs américains dépensent leur argent dans l’achat de plusieurs produits, qui leur permettent de ne résoudre que partiellement leur problème</a:t>
            </a:r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Les </a:t>
            </a:r>
            <a:r>
              <a:rPr lang="fr-FR" dirty="0" err="1"/>
              <a:t>Millennials</a:t>
            </a:r>
            <a:r>
              <a:rPr lang="fr-FR" dirty="0"/>
              <a:t> représentent environ un quart des 48 milliards de dollars dépensés pour d’autres produits en 2018</a:t>
            </a:r>
          </a:p>
          <a:p>
            <a:pPr rtl="0"/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Une perte de productivité coûtant des milliers de dollars aux consommateurs </a:t>
            </a:r>
          </a:p>
          <a:p>
            <a:pPr rtl="0"/>
            <a:endParaRPr lang="fr-FR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/>
              <a:t>COMBLER LES LACUNES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Notre produit facilite la vie des consommateurs, et aucun autre produit sur le marché n’offre les mêmes fonctionnalités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PUBLIC CIBLE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Notre public cible est la génération Z (18-25 ans)</a:t>
            </a:r>
          </a:p>
          <a:p>
            <a:pPr rtl="0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ÉCONOMIES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Réduire les dépenses pour les produits de remplacement </a:t>
            </a:r>
          </a:p>
          <a:p>
            <a:pPr rtl="0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FACILE D’UTILISATION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Une conception simple qui donne aux clients les informations ciblées dont ils ont besoin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/>
              <a:t>PRÉSENTATION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/>
              <a:t>UNIQUE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Seul produit spécifiquement dédié à ce marché de niche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PREMIER SUR LE MARCHÉ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Premier produit conçu, à la fois élégant et fonctionnel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TESTÉ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Tests réalisés avec des étudiants de la région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AUTHENTIQUE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Conçu avec l’aide et la contribution d’experts dans le domaine 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fr-FR"/>
              <a:t>AVANTAGES DU PRODUIT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/>
              <a:t>Produit cool et élégant</a:t>
            </a:r>
          </a:p>
          <a:p>
            <a:pPr rtl="0"/>
            <a:r>
              <a:rPr lang="fr-FR" noProof="1"/>
              <a:t>Zones de connexions communautaires </a:t>
            </a:r>
          </a:p>
          <a:p>
            <a:pPr rtl="0"/>
            <a:r>
              <a:rPr lang="fr-FR" noProof="1"/>
              <a:t>Boutique en ligne et échange de marché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fr-FR"/>
              <a:t>PRÉSENTATION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/>
              <a:t>MODÈLE COMMERCIAL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RÉSUMÉ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657147" cy="887375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Nous avons basé nos recherches sur les tendances du marché et les réseaux sociaux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CONCEPTION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Nous pensons que les gens ont besoin de plus de produits spécifiquement dédiés à ce marché de niche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noProof="1"/>
              <a:t>RECHERCHE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Minimaliste et facile à utiliser 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PRÉSENTATION DU MARCHÉ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/>
              <a:t>3 milliards €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Liberté de création</a:t>
            </a:r>
            <a:endParaRPr lang="fr-FR" dirty="0"/>
          </a:p>
          <a:p>
            <a:pPr rtl="0"/>
            <a:r>
              <a:rPr lang="fr-FR" noProof="1"/>
              <a:t>Marché inclusif de manière sélective</a:t>
            </a:r>
          </a:p>
          <a:p>
            <a:pPr rtl="0"/>
            <a:r>
              <a:rPr lang="fr-FR" noProof="1"/>
              <a:t>Segment de marché disponible</a:t>
            </a:r>
          </a:p>
          <a:p>
            <a:pPr rtl="0"/>
            <a:endParaRPr lang="fr-FR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/>
              <a:t>1 milliard €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fr-FR" dirty="0"/>
              <a:t>Opportunité de créer</a:t>
            </a:r>
          </a:p>
          <a:p>
            <a:pPr rtl="0"/>
            <a:r>
              <a:rPr lang="fr-FR" dirty="0"/>
              <a:t>Marché inclusif</a:t>
            </a:r>
          </a:p>
          <a:p>
            <a:pPr rtl="0"/>
            <a:r>
              <a:rPr lang="fr-FR" dirty="0"/>
              <a:t>Marché potentiel global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/>
              <a:t>2 milliards €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fr-FR" noProof="1"/>
              <a:t>Faible concurrence</a:t>
            </a:r>
          </a:p>
          <a:p>
            <a:pPr rtl="0"/>
            <a:r>
              <a:rPr lang="fr-FR" noProof="1"/>
              <a:t>Marché ciblé spécifiquement</a:t>
            </a:r>
          </a:p>
          <a:p>
            <a:pPr rtl="0"/>
            <a:r>
              <a:rPr lang="fr-FR" noProof="1"/>
              <a:t>Part de marché disponible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5798</TotalTime>
  <Words>1008</Words>
  <Application>Microsoft Office PowerPoint</Application>
  <PresentationFormat>Grand écran</PresentationFormat>
  <Paragraphs>314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Monoligne</vt:lpstr>
      <vt:lpstr>Primality testing</vt:lpstr>
      <vt:lpstr>À PROPOS</vt:lpstr>
      <vt:lpstr>PROBLÈME</vt:lpstr>
      <vt:lpstr>SOLUTION</vt:lpstr>
      <vt:lpstr>PRÉSENTATION DU PRODUIT</vt:lpstr>
      <vt:lpstr>AVANTAGES DU PRODUIT</vt:lpstr>
      <vt:lpstr>PRÉSENTATION DE L’ENTREPRISE</vt:lpstr>
      <vt:lpstr>MODÈLE COMMERCIAL</vt:lpstr>
      <vt:lpstr>PRÉSENTATION DU MARCHÉ</vt:lpstr>
      <vt:lpstr>Comparaison des marchés</vt:lpstr>
      <vt:lpstr>LA CONCURRENCE</vt:lpstr>
      <vt:lpstr>La concurrence  </vt:lpstr>
      <vt:lpstr>Stratégie de croissance</vt:lpstr>
      <vt:lpstr>TRACTION</vt:lpstr>
      <vt:lpstr>PLAN D’ACTION BIENNAL</vt:lpstr>
      <vt:lpstr>FINANCES</vt:lpstr>
      <vt:lpstr>PRÉSENTATION DE L’ÉQUIPE</vt:lpstr>
      <vt:lpstr>PRÉSENTATION DE L’ÉQUIPE  </vt:lpstr>
      <vt:lpstr>FINANCEMENT</vt:lpstr>
      <vt:lpstr>SYNTHÈSE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Aurèle Bartolomeo</dc:creator>
  <cp:lastModifiedBy>Aurèle Bartolomeo</cp:lastModifiedBy>
  <cp:revision>3</cp:revision>
  <dcterms:created xsi:type="dcterms:W3CDTF">2021-12-28T21:45:04Z</dcterms:created>
  <dcterms:modified xsi:type="dcterms:W3CDTF">2022-01-01T22:23:55Z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