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99" r:id="rId8"/>
    <p:sldId id="260" r:id="rId9"/>
    <p:sldId id="295" r:id="rId10"/>
    <p:sldId id="296" r:id="rId11"/>
    <p:sldId id="297" r:id="rId12"/>
    <p:sldId id="264" r:id="rId13"/>
    <p:sldId id="266" r:id="rId14"/>
    <p:sldId id="298" r:id="rId15"/>
    <p:sldId id="300" r:id="rId16"/>
    <p:sldId id="270" r:id="rId17"/>
    <p:sldId id="276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0:16:0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0:16:0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02/01/2022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6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74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5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1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75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91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rmat_primality_tes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Miller%E2%80%93Rabin_primality_test" TargetMode="External"/><Relationship Id="rId5" Type="http://schemas.openxmlformats.org/officeDocument/2006/relationships/hyperlink" Target="https://en.wikipedia.org/wiki/Carmichael_number" TargetMode="External"/><Relationship Id="rId4" Type="http://schemas.openxmlformats.org/officeDocument/2006/relationships/hyperlink" Target="https://primes.utm.edu/lists/small/1000.tx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Primality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Aurèle Bartolomeo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596F7AC-91DA-458E-9674-DBCB3D285450}"/>
              </a:ext>
            </a:extLst>
          </p:cNvPr>
          <p:cNvSpPr txBox="1"/>
          <p:nvPr/>
        </p:nvSpPr>
        <p:spPr>
          <a:xfrm>
            <a:off x="3995737" y="597369"/>
            <a:ext cx="398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4. </a:t>
            </a:r>
            <a:r>
              <a:rPr lang="fr-BE" sz="3200" dirty="0" err="1"/>
              <a:t>Accuracy</a:t>
            </a:r>
            <a:r>
              <a:rPr lang="fr-BE" sz="3200" dirty="0"/>
              <a:t> vs. k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705CDE6-5C05-4551-9B8F-12A1C621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9" y="1634485"/>
            <a:ext cx="5852172" cy="438912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C8524B0-26D6-4213-8808-CBAC03163C00}"/>
              </a:ext>
            </a:extLst>
          </p:cNvPr>
          <p:cNvSpPr txBox="1"/>
          <p:nvPr/>
        </p:nvSpPr>
        <p:spPr>
          <a:xfrm>
            <a:off x="6705599" y="1904999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100000 times the Miller-Rabin test on Carmichael number 2821, for k values </a:t>
            </a:r>
            <a:r>
              <a:rPr lang="fr-BE" dirty="0" err="1"/>
              <a:t>going</a:t>
            </a:r>
            <a:r>
              <a:rPr lang="fr-BE" dirty="0"/>
              <a:t> from 1 to 5. The </a:t>
            </a:r>
            <a:r>
              <a:rPr lang="fr-BE" dirty="0" err="1"/>
              <a:t>empirical</a:t>
            </a:r>
            <a:r>
              <a:rPr lang="fr-BE" dirty="0"/>
              <a:t> error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indeed</a:t>
            </a:r>
            <a:r>
              <a:rPr lang="fr-BE" dirty="0"/>
              <a:t> </a:t>
            </a:r>
            <a:r>
              <a:rPr lang="fr-BE" dirty="0" err="1"/>
              <a:t>below</a:t>
            </a:r>
            <a:r>
              <a:rPr lang="fr-BE" dirty="0"/>
              <a:t> the </a:t>
            </a:r>
            <a:r>
              <a:rPr lang="fr-BE" dirty="0" err="1"/>
              <a:t>theoretical</a:t>
            </a:r>
            <a:r>
              <a:rPr lang="fr-BE" dirty="0"/>
              <a:t> </a:t>
            </a:r>
            <a:r>
              <a:rPr lang="fr-BE" dirty="0" err="1"/>
              <a:t>bound</a:t>
            </a:r>
            <a:r>
              <a:rPr lang="fr-BE" dirty="0"/>
              <a:t>. In addition, </a:t>
            </a:r>
            <a:r>
              <a:rPr lang="fr-BE" dirty="0" err="1"/>
              <a:t>we</a:t>
            </a:r>
            <a:r>
              <a:rPr lang="fr-BE" dirty="0"/>
              <a:t> observe </a:t>
            </a:r>
            <a:r>
              <a:rPr lang="fr-BE" dirty="0" err="1"/>
              <a:t>that</a:t>
            </a:r>
            <a:r>
              <a:rPr lang="fr-BE" dirty="0"/>
              <a:t> from k=3, the error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virtually</a:t>
            </a:r>
            <a:r>
              <a:rPr lang="fr-B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407C6-0D6E-4512-BBC8-A2463C5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72E8618-343D-4AF3-8B41-D1421956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33679D-3256-47FB-B10B-05882FA01E01}"/>
              </a:ext>
            </a:extLst>
          </p:cNvPr>
          <p:cNvSpPr txBox="1"/>
          <p:nvPr/>
        </p:nvSpPr>
        <p:spPr>
          <a:xfrm>
            <a:off x="2334419" y="2701269"/>
            <a:ext cx="7972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2400" dirty="0"/>
              <a:t>In </a:t>
            </a:r>
            <a:r>
              <a:rPr lang="fr-BE" sz="2400" dirty="0" err="1"/>
              <a:t>terms</a:t>
            </a:r>
            <a:r>
              <a:rPr lang="fr-BE" sz="2400" dirty="0"/>
              <a:t> of </a:t>
            </a:r>
            <a:r>
              <a:rPr lang="fr-BE" sz="2400" dirty="0" err="1"/>
              <a:t>accuracy</a:t>
            </a:r>
            <a:r>
              <a:rPr lang="fr-BE" sz="2400" dirty="0"/>
              <a:t>, running time of the </a:t>
            </a:r>
            <a:r>
              <a:rPr lang="fr-BE" sz="2400" dirty="0" err="1"/>
              <a:t>algorithm</a:t>
            </a:r>
            <a:r>
              <a:rPr lang="fr-BE" sz="2400" dirty="0"/>
              <a:t> and performance on Carmichael Numbers, Miller-Rabin test </a:t>
            </a:r>
            <a:r>
              <a:rPr lang="fr-BE" sz="2400" dirty="0" err="1"/>
              <a:t>gives</a:t>
            </a:r>
            <a:r>
              <a:rPr lang="fr-BE" sz="2400" dirty="0"/>
              <a:t> by far </a:t>
            </a:r>
            <a:r>
              <a:rPr lang="fr-BE" sz="2400" dirty="0" err="1"/>
              <a:t>better</a:t>
            </a:r>
            <a:r>
              <a:rPr lang="fr-BE" sz="2400" dirty="0"/>
              <a:t> </a:t>
            </a:r>
            <a:r>
              <a:rPr lang="fr-BE" sz="2400" dirty="0" err="1"/>
              <a:t>results</a:t>
            </a:r>
            <a:r>
              <a:rPr lang="fr-BE" sz="2400" dirty="0"/>
              <a:t>. </a:t>
            </a:r>
            <a:r>
              <a:rPr lang="fr-BE" sz="2400" dirty="0" err="1"/>
              <a:t>However</a:t>
            </a:r>
            <a:r>
              <a:rPr lang="fr-BE" sz="2400" dirty="0"/>
              <a:t>, the </a:t>
            </a:r>
            <a:r>
              <a:rPr lang="fr-BE" sz="2400" dirty="0" err="1"/>
              <a:t>advantage</a:t>
            </a:r>
            <a:r>
              <a:rPr lang="fr-BE" sz="2400" dirty="0"/>
              <a:t> of Fermat test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its</a:t>
            </a:r>
            <a:r>
              <a:rPr lang="fr-BE" sz="2400" dirty="0"/>
              <a:t> </a:t>
            </a:r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ease</a:t>
            </a:r>
            <a:r>
              <a:rPr lang="fr-BE" sz="2400" dirty="0"/>
              <a:t>. </a:t>
            </a:r>
            <a:r>
              <a:rPr lang="fr-BE" sz="2400" dirty="0" err="1"/>
              <a:t>Finally</a:t>
            </a:r>
            <a:r>
              <a:rPr lang="fr-BE" sz="2400" dirty="0"/>
              <a:t>,  </a:t>
            </a:r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recommend</a:t>
            </a:r>
            <a:r>
              <a:rPr lang="fr-BE" sz="2400" dirty="0"/>
              <a:t> to use </a:t>
            </a:r>
            <a:r>
              <a:rPr lang="fr-BE" sz="2400" dirty="0" err="1"/>
              <a:t>always</a:t>
            </a:r>
            <a:r>
              <a:rPr lang="fr-BE" sz="2400" dirty="0"/>
              <a:t> Miller-Rabin </a:t>
            </a:r>
            <a:r>
              <a:rPr lang="fr-BE" sz="2400" dirty="0" err="1"/>
              <a:t>algorithm</a:t>
            </a:r>
            <a:r>
              <a:rPr lang="fr-BE" sz="2400" dirty="0"/>
              <a:t> for </a:t>
            </a:r>
            <a:r>
              <a:rPr lang="fr-BE" sz="2400" dirty="0" err="1"/>
              <a:t>primality</a:t>
            </a:r>
            <a:r>
              <a:rPr lang="fr-BE" sz="2400" dirty="0"/>
              <a:t> </a:t>
            </a:r>
            <a:r>
              <a:rPr lang="fr-BE" sz="2400" dirty="0" err="1"/>
              <a:t>testing</a:t>
            </a:r>
            <a:r>
              <a:rPr lang="fr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83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407C6-0D6E-4512-BBC8-A2463C5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Bonus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72E8618-343D-4AF3-8B41-D1421956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33679D-3256-47FB-B10B-05882FA01E01}"/>
              </a:ext>
            </a:extLst>
          </p:cNvPr>
          <p:cNvSpPr txBox="1"/>
          <p:nvPr/>
        </p:nvSpPr>
        <p:spPr>
          <a:xfrm>
            <a:off x="2334419" y="2701269"/>
            <a:ext cx="797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2400" dirty="0"/>
              <a:t>The </a:t>
            </a:r>
            <a:r>
              <a:rPr lang="fr-BE" sz="2400" dirty="0" err="1"/>
              <a:t>biggest</a:t>
            </a:r>
            <a:r>
              <a:rPr lang="fr-BE" sz="2400" dirty="0"/>
              <a:t> probable prime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we</a:t>
            </a:r>
            <a:r>
              <a:rPr lang="fr-BE" sz="2400" dirty="0"/>
              <a:t> have </a:t>
            </a:r>
            <a:r>
              <a:rPr lang="fr-BE" sz="2400" dirty="0" err="1"/>
              <a:t>found</a:t>
            </a:r>
            <a:r>
              <a:rPr lang="fr-BE" sz="2400" dirty="0"/>
              <a:t> </a:t>
            </a:r>
            <a:r>
              <a:rPr lang="fr-BE" sz="2400" dirty="0" err="1"/>
              <a:t>using</a:t>
            </a:r>
            <a:r>
              <a:rPr lang="fr-BE" sz="2400" dirty="0"/>
              <a:t> the </a:t>
            </a:r>
            <a:r>
              <a:rPr lang="fr-BE" sz="2400" dirty="0" err="1"/>
              <a:t>methods</a:t>
            </a:r>
            <a:r>
              <a:rPr lang="fr-BE" sz="2400" dirty="0"/>
              <a:t> </a:t>
            </a:r>
            <a:r>
              <a:rPr lang="fr-BE" sz="2400" dirty="0" err="1"/>
              <a:t>described</a:t>
            </a:r>
            <a:r>
              <a:rPr lang="fr-BE" sz="2400" dirty="0"/>
              <a:t> in </a:t>
            </a:r>
            <a:r>
              <a:rPr lang="fr-BE" sz="2400" dirty="0" err="1"/>
              <a:t>this</a:t>
            </a:r>
            <a:r>
              <a:rPr lang="fr-BE" sz="2400" dirty="0"/>
              <a:t> </a:t>
            </a:r>
            <a:r>
              <a:rPr lang="fr-BE" sz="2400" dirty="0" err="1"/>
              <a:t>project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b="0" i="0" dirty="0">
                <a:solidFill>
                  <a:srgbClr val="000000"/>
                </a:solidFill>
                <a:effectLst/>
                <a:latin typeface="+mj-lt"/>
              </a:rPr>
              <a:t>1000000007, and </a:t>
            </a:r>
            <a:r>
              <a:rPr lang="fr-BE" sz="2400" b="0" i="0" dirty="0" err="1"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lang="fr-BE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fr-BE" sz="2400" b="0" i="0" dirty="0" err="1"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lang="fr-BE" sz="2400" b="0" i="0" dirty="0">
                <a:solidFill>
                  <a:srgbClr val="000000"/>
                </a:solidFill>
                <a:effectLst/>
                <a:latin typeface="+mj-lt"/>
              </a:rPr>
              <a:t> prime with </a:t>
            </a:r>
            <a:r>
              <a:rPr lang="fr-BE" sz="2400" b="0" i="0" dirty="0" err="1">
                <a:solidFill>
                  <a:srgbClr val="000000"/>
                </a:solidFill>
                <a:effectLst/>
                <a:latin typeface="+mj-lt"/>
              </a:rPr>
              <a:t>probability</a:t>
            </a:r>
            <a:r>
              <a:rPr lang="fr-BE" sz="2400" b="0" i="0" dirty="0">
                <a:solidFill>
                  <a:srgbClr val="000000"/>
                </a:solidFill>
                <a:effectLst/>
                <a:latin typeface="+mj-lt"/>
              </a:rPr>
              <a:t> 0.999.</a:t>
            </a:r>
            <a:endParaRPr lang="fr-B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4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 dirty="0"/>
              <a:t>Bibliography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1818720"/>
            <a:ext cx="5433204" cy="36512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rtl="0"/>
            <a:r>
              <a:rPr lang="fr-FR" dirty="0">
                <a:hlinkClick r:id="rId3"/>
              </a:rPr>
              <a:t>https://en.wikipedia.org/wiki/Fermat_primality_test</a:t>
            </a:r>
            <a:r>
              <a:rPr lang="fr-FR" dirty="0"/>
              <a:t>, </a:t>
            </a:r>
            <a:r>
              <a:rPr lang="fr-FR" dirty="0" err="1"/>
              <a:t>consulted</a:t>
            </a:r>
            <a:r>
              <a:rPr lang="fr-FR" dirty="0"/>
              <a:t> on 01/01/2022 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69" y="3214189"/>
            <a:ext cx="5433204" cy="365125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fr-FR" dirty="0">
                <a:hlinkClick r:id="rId4"/>
              </a:rPr>
              <a:t>https://primes.utm.edu/lists/small/1000.txt</a:t>
            </a:r>
            <a:r>
              <a:rPr lang="fr-FR" dirty="0"/>
              <a:t>, </a:t>
            </a:r>
            <a:r>
              <a:rPr lang="fr-FR" dirty="0" err="1"/>
              <a:t>consulted</a:t>
            </a:r>
            <a:r>
              <a:rPr lang="fr-FR" dirty="0"/>
              <a:t> on 02/01/2022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8503" y="3667470"/>
            <a:ext cx="5431971" cy="557950"/>
          </a:xfrm>
        </p:spPr>
        <p:txBody>
          <a:bodyPr rtlCol="0"/>
          <a:lstStyle/>
          <a:p>
            <a:pPr rtl="0"/>
            <a:r>
              <a:rPr lang="fr-FR" dirty="0">
                <a:hlinkClick r:id="rId5"/>
              </a:rPr>
              <a:t>https://en.wikipedia.org/wiki/Carmichael_number</a:t>
            </a:r>
            <a:r>
              <a:rPr lang="fr-FR" dirty="0"/>
              <a:t>, </a:t>
            </a:r>
            <a:r>
              <a:rPr lang="fr-FR" dirty="0" err="1"/>
              <a:t>consulted</a:t>
            </a:r>
            <a:r>
              <a:rPr lang="fr-FR" dirty="0"/>
              <a:t> on 01/01/2022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169" y="4453207"/>
            <a:ext cx="5433204" cy="1903143"/>
          </a:xfrm>
        </p:spPr>
        <p:txBody>
          <a:bodyPr rtlCol="0">
            <a:noAutofit/>
          </a:bodyPr>
          <a:lstStyle/>
          <a:p>
            <a:pPr rtl="0"/>
            <a:r>
              <a:rPr lang="en-US" sz="1200" dirty="0"/>
              <a:t>Michael O Rabin, Probabilistic algorithm for testing primality, Journal of Number Theory, Volume 12, Issue 1, 1980, Pages 128-138, ISSN 0022-314X, https://doi.org/10.1016/0022-314X(80)90084-0.</a:t>
            </a:r>
            <a:endParaRPr lang="fr-FR" sz="1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61F278-8623-4E7C-AA40-5D2DB2C4E52E}"/>
              </a:ext>
            </a:extLst>
          </p:cNvPr>
          <p:cNvSpPr txBox="1"/>
          <p:nvPr/>
        </p:nvSpPr>
        <p:spPr>
          <a:xfrm>
            <a:off x="5920169" y="23944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400" dirty="0">
                <a:hlinkClick r:id="rId6"/>
              </a:rPr>
              <a:t>https://en.wikipedia.org/wiki/Miller%E2%80%93Rabin_primality_test</a:t>
            </a:r>
            <a:r>
              <a:rPr lang="fr-BE" sz="1400" dirty="0"/>
              <a:t>, </a:t>
            </a:r>
            <a:r>
              <a:rPr lang="fr-BE" sz="1400" dirty="0" err="1"/>
              <a:t>consulted</a:t>
            </a:r>
            <a:r>
              <a:rPr lang="fr-BE" sz="1400" dirty="0"/>
              <a:t> on 01/01/2022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 sz="2800" dirty="0" err="1"/>
              <a:t>Thank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01957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Aurèle Bartolomeo</a:t>
            </a:r>
          </a:p>
          <a:p>
            <a:pPr rtl="0"/>
            <a:r>
              <a:rPr lang="fr-FR" dirty="0"/>
              <a:t>bartolomeo.1989401@student.uniroma1.it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357663"/>
            <a:ext cx="3171825" cy="1325563"/>
          </a:xfrm>
        </p:spPr>
        <p:txBody>
          <a:bodyPr rtlCol="0"/>
          <a:lstStyle/>
          <a:p>
            <a:pPr rtl="0"/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54" y="2628899"/>
            <a:ext cx="5569845" cy="3324225"/>
          </a:xfrm>
        </p:spPr>
        <p:txBody>
          <a:bodyPr rtlCol="0">
            <a:no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fr-FR" sz="2400" dirty="0"/>
              <a:t>Fermat and Miller-Rabin </a:t>
            </a:r>
            <a:r>
              <a:rPr lang="fr-FR" sz="2400" dirty="0" err="1"/>
              <a:t>algorithm</a:t>
            </a:r>
            <a:endParaRPr lang="fr-FR" sz="2400" dirty="0"/>
          </a:p>
          <a:p>
            <a:pPr marL="342900" indent="-342900" rtl="0">
              <a:buFont typeface="+mj-lt"/>
              <a:buAutoNum type="arabicPeriod"/>
            </a:pPr>
            <a:r>
              <a:rPr lang="fr-FR" sz="2400" dirty="0"/>
              <a:t>General Performances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2400" dirty="0"/>
              <a:t>Performance on Carmichael </a:t>
            </a:r>
            <a:r>
              <a:rPr lang="fr-FR" sz="2400" dirty="0" err="1"/>
              <a:t>numbers</a:t>
            </a:r>
            <a:endParaRPr lang="fr-FR" sz="2400" dirty="0"/>
          </a:p>
          <a:p>
            <a:pPr marL="342900" indent="-342900" rtl="0">
              <a:buFont typeface="+mj-lt"/>
              <a:buAutoNum type="arabicPeriod"/>
            </a:pPr>
            <a:r>
              <a:rPr lang="fr-FR" sz="2400" dirty="0" err="1"/>
              <a:t>Accuracy</a:t>
            </a:r>
            <a:r>
              <a:rPr lang="fr-FR" sz="2400" dirty="0"/>
              <a:t> vs. k (the </a:t>
            </a:r>
            <a:r>
              <a:rPr lang="fr-FR" sz="2400" dirty="0" err="1"/>
              <a:t>number</a:t>
            </a:r>
            <a:r>
              <a:rPr lang="fr-FR" sz="2400" dirty="0"/>
              <a:t> of rounds of </a:t>
            </a:r>
            <a:r>
              <a:rPr lang="fr-FR" sz="2400" dirty="0" err="1"/>
              <a:t>testing</a:t>
            </a:r>
            <a:r>
              <a:rPr lang="fr-FR" sz="2400" dirty="0"/>
              <a:t>)</a:t>
            </a:r>
          </a:p>
          <a:p>
            <a:pPr marL="342900" indent="-342900" rtl="0">
              <a:buFont typeface="+mj-lt"/>
              <a:buAutoNum type="arabicPeriod"/>
            </a:pPr>
            <a:endParaRPr lang="fr-FR" sz="2400" dirty="0"/>
          </a:p>
          <a:p>
            <a:pPr marL="342900" indent="-342900" rtl="0">
              <a:buFont typeface="+mj-lt"/>
              <a:buAutoNum type="arabicPeriod"/>
            </a:pPr>
            <a:endParaRPr lang="fr-FR" sz="2400" dirty="0"/>
          </a:p>
          <a:p>
            <a:pPr marL="342900" indent="-342900" rtl="0">
              <a:buFont typeface="+mj-lt"/>
              <a:buAutoNum type="arabicPeriod"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81" y="2873"/>
            <a:ext cx="7877969" cy="803273"/>
          </a:xfrm>
        </p:spPr>
        <p:txBody>
          <a:bodyPr rtlCol="0"/>
          <a:lstStyle/>
          <a:p>
            <a:pPr rtl="0"/>
            <a:r>
              <a:rPr lang="fr-FR" dirty="0"/>
              <a:t>1. The </a:t>
            </a:r>
            <a:r>
              <a:rPr lang="fr-FR" dirty="0" err="1"/>
              <a:t>algorithms</a:t>
            </a:r>
            <a:r>
              <a:rPr lang="fr-FR" dirty="0"/>
              <a:t> 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F2338D-8D98-491A-89D5-A14608376389}"/>
              </a:ext>
            </a:extLst>
          </p:cNvPr>
          <p:cNvSpPr txBox="1"/>
          <p:nvPr/>
        </p:nvSpPr>
        <p:spPr>
          <a:xfrm>
            <a:off x="7315200" y="1329365"/>
            <a:ext cx="299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Miller-Rabin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C22E76-121B-43FA-B020-653F9CA4C706}"/>
              </a:ext>
            </a:extLst>
          </p:cNvPr>
          <p:cNvSpPr txBox="1"/>
          <p:nvPr/>
        </p:nvSpPr>
        <p:spPr>
          <a:xfrm>
            <a:off x="1885951" y="1329366"/>
            <a:ext cx="181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Fermat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E6CCE278-00E2-4762-95EF-79B5A364076B}"/>
                  </a:ext>
                </a:extLst>
              </p14:cNvPr>
              <p14:cNvContentPartPr/>
              <p14:nvPr/>
            </p14:nvContentPartPr>
            <p14:xfrm>
              <a:off x="-1162725" y="342705"/>
              <a:ext cx="360" cy="36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E6CCE278-00E2-4762-95EF-79B5A3640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71365" y="33370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C29720C-CE7B-406C-841E-DDB14DBCB960}"/>
              </a:ext>
            </a:extLst>
          </p:cNvPr>
          <p:cNvCxnSpPr>
            <a:cxnSpLocks/>
          </p:cNvCxnSpPr>
          <p:nvPr/>
        </p:nvCxnSpPr>
        <p:spPr>
          <a:xfrm>
            <a:off x="5591175" y="1718934"/>
            <a:ext cx="0" cy="481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8482AAAC-A979-48E8-BDAB-6DF4F19C2545}"/>
                  </a:ext>
                </a:extLst>
              </p:cNvPr>
              <p:cNvSpPr txBox="1"/>
              <p:nvPr/>
            </p:nvSpPr>
            <p:spPr>
              <a:xfrm>
                <a:off x="6600826" y="2498915"/>
                <a:ext cx="4886324" cy="315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/>
                  <a:t>N </a:t>
                </a:r>
                <a:r>
                  <a:rPr lang="fr-BE" sz="2800" dirty="0" err="1"/>
                  <a:t>strong</a:t>
                </a:r>
                <a:r>
                  <a:rPr lang="fr-BE" sz="2800" dirty="0"/>
                  <a:t> probable prime if one of </a:t>
                </a:r>
                <a:r>
                  <a:rPr lang="fr-BE" sz="2800" dirty="0" err="1"/>
                  <a:t>these</a:t>
                </a:r>
                <a:r>
                  <a:rPr lang="fr-BE" sz="2800" dirty="0"/>
                  <a:t> </a:t>
                </a:r>
                <a:r>
                  <a:rPr lang="fr-BE" sz="2800" dirty="0" err="1"/>
                  <a:t>equations</a:t>
                </a:r>
                <a:r>
                  <a:rPr lang="fr-BE" sz="2800" dirty="0"/>
                  <a:t> </a:t>
                </a:r>
                <a:r>
                  <a:rPr lang="fr-BE" sz="2800" dirty="0" err="1"/>
                  <a:t>holds</a:t>
                </a:r>
                <a:r>
                  <a:rPr lang="fr-BE" sz="2800" dirty="0"/>
                  <a:t> 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BE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B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fr-BE" sz="2800" b="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B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fr-BE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B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fr-B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B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fr-B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B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BE" sz="2800" dirty="0"/>
                  <a:t> for </a:t>
                </a:r>
                <a:r>
                  <a:rPr lang="fr-BE" sz="2800" dirty="0" err="1"/>
                  <a:t>some</a:t>
                </a:r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fr-BE" sz="2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BE" sz="2800" dirty="0"/>
                  <a:t> </a:t>
                </a:r>
              </a:p>
              <a:p>
                <a:r>
                  <a:rPr lang="fr-BE" sz="2800" dirty="0"/>
                  <a:t>with </a:t>
                </a:r>
                <a14:m>
                  <m:oMath xmlns:m="http://schemas.openxmlformats.org/officeDocument/2006/math"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BE" sz="2800" dirty="0"/>
                  <a:t>  </a:t>
                </a: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8482AAAC-A979-48E8-BDAB-6DF4F19C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6" y="2498915"/>
                <a:ext cx="4886324" cy="3155672"/>
              </a:xfrm>
              <a:prstGeom prst="rect">
                <a:avLst/>
              </a:prstGeom>
              <a:blipFill>
                <a:blip r:embed="rId5"/>
                <a:stretch>
                  <a:fillRect l="-2622" t="-2124" r="-4245" b="-424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951EB77-CDC1-4E55-8E02-3F69C5BB376D}"/>
                  </a:ext>
                </a:extLst>
              </p:cNvPr>
              <p:cNvSpPr txBox="1"/>
              <p:nvPr/>
            </p:nvSpPr>
            <p:spPr>
              <a:xfrm>
                <a:off x="723907" y="2897250"/>
                <a:ext cx="43719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/>
                  <a:t>N probable prime if 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B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B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fr-BE" sz="2800" dirty="0"/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951EB77-CDC1-4E55-8E02-3F69C5BB3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7" y="2897250"/>
                <a:ext cx="4371968" cy="954107"/>
              </a:xfrm>
              <a:prstGeom prst="rect">
                <a:avLst/>
              </a:prstGeom>
              <a:blipFill>
                <a:blip r:embed="rId6"/>
                <a:stretch>
                  <a:fillRect l="-2929" t="-636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81" y="-16177"/>
            <a:ext cx="7877969" cy="803273"/>
          </a:xfrm>
        </p:spPr>
        <p:txBody>
          <a:bodyPr rtlCol="0"/>
          <a:lstStyle/>
          <a:p>
            <a:pPr rtl="0"/>
            <a:r>
              <a:rPr lang="fr-FR" dirty="0"/>
              <a:t>1. The </a:t>
            </a:r>
            <a:r>
              <a:rPr lang="fr-FR" dirty="0" err="1"/>
              <a:t>algorithms</a:t>
            </a:r>
            <a:r>
              <a:rPr lang="fr-FR" dirty="0"/>
              <a:t> 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F2338D-8D98-491A-89D5-A14608376389}"/>
              </a:ext>
            </a:extLst>
          </p:cNvPr>
          <p:cNvSpPr txBox="1"/>
          <p:nvPr/>
        </p:nvSpPr>
        <p:spPr>
          <a:xfrm>
            <a:off x="7315200" y="1329365"/>
            <a:ext cx="299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Miller-Rabin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C22E76-121B-43FA-B020-653F9CA4C706}"/>
              </a:ext>
            </a:extLst>
          </p:cNvPr>
          <p:cNvSpPr txBox="1"/>
          <p:nvPr/>
        </p:nvSpPr>
        <p:spPr>
          <a:xfrm>
            <a:off x="1885951" y="1329366"/>
            <a:ext cx="181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Fermat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E6CCE278-00E2-4762-95EF-79B5A364076B}"/>
                  </a:ext>
                </a:extLst>
              </p14:cNvPr>
              <p14:cNvContentPartPr/>
              <p14:nvPr/>
            </p14:nvContentPartPr>
            <p14:xfrm>
              <a:off x="-1162725" y="342705"/>
              <a:ext cx="360" cy="36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E6CCE278-00E2-4762-95EF-79B5A3640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71725" y="33370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C29720C-CE7B-406C-841E-DDB14DBCB960}"/>
              </a:ext>
            </a:extLst>
          </p:cNvPr>
          <p:cNvCxnSpPr>
            <a:cxnSpLocks/>
          </p:cNvCxnSpPr>
          <p:nvPr/>
        </p:nvCxnSpPr>
        <p:spPr>
          <a:xfrm>
            <a:off x="5591175" y="1718934"/>
            <a:ext cx="0" cy="481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8482AAAC-A979-48E8-BDAB-6DF4F19C2545}"/>
                  </a:ext>
                </a:extLst>
              </p:cNvPr>
              <p:cNvSpPr txBox="1"/>
              <p:nvPr/>
            </p:nvSpPr>
            <p:spPr>
              <a:xfrm>
                <a:off x="6581769" y="2897250"/>
                <a:ext cx="488632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/>
                  <a:t>If p </a:t>
                </a:r>
                <a:r>
                  <a:rPr lang="fr-BE" sz="2800" dirty="0" err="1"/>
                  <a:t>is</a:t>
                </a:r>
                <a:r>
                  <a:rPr lang="fr-BE" sz="2800" dirty="0"/>
                  <a:t> prime: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BE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B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fr-BE" sz="2800" b="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BE" sz="2800" dirty="0">
                    <a:ea typeface="Cambria Math" panose="02040503050406030204" pitchFamily="18" charset="0"/>
                  </a:rPr>
                  <a:t>The only square </a:t>
                </a:r>
                <a:r>
                  <a:rPr lang="fr-BE" sz="2800" dirty="0" err="1">
                    <a:ea typeface="Cambria Math" panose="02040503050406030204" pitchFamily="18" charset="0"/>
                  </a:rPr>
                  <a:t>roots</a:t>
                </a:r>
                <a:r>
                  <a:rPr lang="fr-BE" sz="2800" dirty="0">
                    <a:ea typeface="Cambria Math" panose="02040503050406030204" pitchFamily="18" charset="0"/>
                  </a:rPr>
                  <a:t> of 1 mod p are 1 and -1</a:t>
                </a:r>
              </a:p>
              <a:p>
                <a:pPr lvl="1"/>
                <a:r>
                  <a:rPr lang="fr-BE" sz="2800" dirty="0"/>
                  <a:t> </a:t>
                </a: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8482AAAC-A979-48E8-BDAB-6DF4F19C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69" y="2897250"/>
                <a:ext cx="4886324" cy="2246769"/>
              </a:xfrm>
              <a:prstGeom prst="rect">
                <a:avLst/>
              </a:prstGeom>
              <a:blipFill>
                <a:blip r:embed="rId5"/>
                <a:stretch>
                  <a:fillRect l="-2622" t="-271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951EB77-CDC1-4E55-8E02-3F69C5BB376D}"/>
                  </a:ext>
                </a:extLst>
              </p:cNvPr>
              <p:cNvSpPr txBox="1"/>
              <p:nvPr/>
            </p:nvSpPr>
            <p:spPr>
              <a:xfrm>
                <a:off x="723907" y="2897250"/>
                <a:ext cx="43719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/>
                  <a:t>If p </a:t>
                </a:r>
                <a:r>
                  <a:rPr lang="fr-BE" sz="2800" dirty="0" err="1"/>
                  <a:t>is</a:t>
                </a:r>
                <a:r>
                  <a:rPr lang="fr-BE" sz="2800" dirty="0"/>
                  <a:t> prime and p </a:t>
                </a:r>
                <a:r>
                  <a:rPr lang="fr-BE" sz="2800" dirty="0" err="1"/>
                  <a:t>does</a:t>
                </a:r>
                <a:r>
                  <a:rPr lang="fr-BE" sz="2800" dirty="0"/>
                  <a:t> not </a:t>
                </a:r>
                <a:r>
                  <a:rPr lang="fr-BE" sz="2800" dirty="0" err="1"/>
                  <a:t>divide</a:t>
                </a:r>
                <a:r>
                  <a:rPr lang="fr-BE" sz="2800" dirty="0"/>
                  <a:t> 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B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B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fr-BE" sz="2800" dirty="0"/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F951EB77-CDC1-4E55-8E02-3F69C5BB3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7" y="2897250"/>
                <a:ext cx="4371968" cy="1384995"/>
              </a:xfrm>
              <a:prstGeom prst="rect">
                <a:avLst/>
              </a:prstGeom>
              <a:blipFill>
                <a:blip r:embed="rId6"/>
                <a:stretch>
                  <a:fillRect l="-2929" t="-440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A368799-1811-4A69-81DC-77C5628CFF02}"/>
              </a:ext>
            </a:extLst>
          </p:cNvPr>
          <p:cNvSpPr txBox="1"/>
          <p:nvPr/>
        </p:nvSpPr>
        <p:spPr>
          <a:xfrm>
            <a:off x="4095751" y="799423"/>
            <a:ext cx="299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err="1"/>
              <a:t>Ideas</a:t>
            </a:r>
            <a:r>
              <a:rPr lang="fr-BE" sz="2000" dirty="0"/>
              <a:t> </a:t>
            </a:r>
            <a:r>
              <a:rPr lang="fr-BE" sz="2000" dirty="0" err="1"/>
              <a:t>beneath</a:t>
            </a:r>
            <a:r>
              <a:rPr lang="fr-BE" sz="2000" dirty="0"/>
              <a:t> the tests</a:t>
            </a:r>
          </a:p>
        </p:txBody>
      </p:sp>
    </p:spTree>
    <p:extLst>
      <p:ext uri="{BB962C8B-B14F-4D97-AF65-F5344CB8AC3E}">
        <p14:creationId xmlns:p14="http://schemas.microsoft.com/office/powerpoint/2010/main" val="28498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2. General Performances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FC7AB9-B264-4BA9-9687-B27A7B68C865}"/>
              </a:ext>
            </a:extLst>
          </p:cNvPr>
          <p:cNvSpPr txBox="1"/>
          <p:nvPr/>
        </p:nvSpPr>
        <p:spPr>
          <a:xfrm>
            <a:off x="2143125" y="1819275"/>
            <a:ext cx="817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Main </a:t>
            </a:r>
            <a:r>
              <a:rPr lang="fr-BE" sz="3600" dirty="0" err="1"/>
              <a:t>Idea</a:t>
            </a:r>
            <a:r>
              <a:rPr lang="fr-BE" sz="3600" dirty="0"/>
              <a:t>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F90D064-5335-4E70-A458-DB80BA5E3B7F}"/>
              </a:ext>
            </a:extLst>
          </p:cNvPr>
          <p:cNvSpPr txBox="1"/>
          <p:nvPr/>
        </p:nvSpPr>
        <p:spPr>
          <a:xfrm>
            <a:off x="3114675" y="2465606"/>
            <a:ext cx="5962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err="1"/>
              <a:t>Study</a:t>
            </a:r>
            <a:r>
              <a:rPr lang="fr-BE" sz="2000" dirty="0"/>
              <a:t> the impact of the </a:t>
            </a:r>
            <a:r>
              <a:rPr lang="fr-BE" sz="2000" dirty="0" err="1"/>
              <a:t>method</a:t>
            </a:r>
            <a:r>
              <a:rPr lang="fr-BE" sz="2000" dirty="0"/>
              <a:t> </a:t>
            </a:r>
            <a:r>
              <a:rPr lang="fr-BE" sz="2000" dirty="0" err="1"/>
              <a:t>choosen</a:t>
            </a:r>
            <a:r>
              <a:rPr lang="fr-BE" sz="2000" dirty="0"/>
              <a:t> and the value of k (the number of bases a </a:t>
            </a:r>
            <a:r>
              <a:rPr lang="fr-BE" sz="2000" dirty="0" err="1"/>
              <a:t>we</a:t>
            </a:r>
            <a:r>
              <a:rPr lang="fr-BE" sz="2000" dirty="0"/>
              <a:t> </a:t>
            </a:r>
            <a:r>
              <a:rPr lang="fr-BE" sz="2000" dirty="0" err="1"/>
              <a:t>try</a:t>
            </a:r>
            <a:r>
              <a:rPr lang="fr-BE" sz="2000" dirty="0"/>
              <a:t> for </a:t>
            </a:r>
            <a:r>
              <a:rPr lang="fr-BE" sz="2000" dirty="0" err="1"/>
              <a:t>each</a:t>
            </a:r>
            <a:r>
              <a:rPr lang="fr-BE" sz="2000" dirty="0"/>
              <a:t> number) on </a:t>
            </a:r>
            <a:r>
              <a:rPr lang="fr-BE" sz="2000" dirty="0" err="1"/>
              <a:t>accuracy</a:t>
            </a:r>
            <a:r>
              <a:rPr lang="fr-BE" sz="2000" dirty="0"/>
              <a:t> and time for running the </a:t>
            </a:r>
            <a:r>
              <a:rPr lang="fr-BE" sz="2000" dirty="0" err="1"/>
              <a:t>algorithm</a:t>
            </a:r>
            <a:r>
              <a:rPr lang="fr-BE" sz="2000" dirty="0"/>
              <a:t>. In order to </a:t>
            </a:r>
            <a:r>
              <a:rPr lang="fr-BE" sz="2000" dirty="0" err="1"/>
              <a:t>calculate</a:t>
            </a:r>
            <a:r>
              <a:rPr lang="fr-BE" sz="2000" dirty="0"/>
              <a:t> </a:t>
            </a:r>
            <a:r>
              <a:rPr lang="fr-BE" sz="2000" dirty="0" err="1"/>
              <a:t>these</a:t>
            </a:r>
            <a:r>
              <a:rPr lang="fr-BE" sz="2000" dirty="0"/>
              <a:t> values, </a:t>
            </a:r>
            <a:r>
              <a:rPr lang="fr-BE" sz="2000" dirty="0" err="1"/>
              <a:t>we</a:t>
            </a:r>
            <a:r>
              <a:rPr lang="fr-BE" sz="2000" dirty="0"/>
              <a:t> </a:t>
            </a:r>
            <a:r>
              <a:rPr lang="fr-BE" sz="2000" dirty="0" err="1"/>
              <a:t>will</a:t>
            </a:r>
            <a:r>
              <a:rPr lang="fr-BE" sz="2000" dirty="0"/>
              <a:t> check the </a:t>
            </a:r>
            <a:r>
              <a:rPr lang="fr-BE" sz="2000" dirty="0" err="1"/>
              <a:t>results</a:t>
            </a:r>
            <a:r>
              <a:rPr lang="fr-BE" sz="2000" dirty="0"/>
              <a:t> of the </a:t>
            </a:r>
            <a:r>
              <a:rPr lang="fr-BE" sz="2000" dirty="0" err="1"/>
              <a:t>algorithms</a:t>
            </a:r>
            <a:r>
              <a:rPr lang="fr-BE" sz="2000" dirty="0"/>
              <a:t> for the 8000 first </a:t>
            </a:r>
            <a:r>
              <a:rPr lang="fr-BE" sz="2000" dirty="0" err="1"/>
              <a:t>numbers</a:t>
            </a:r>
            <a:r>
              <a:rPr lang="fr-BE" sz="2000" dirty="0"/>
              <a:t>. (This number has been </a:t>
            </a:r>
            <a:r>
              <a:rPr lang="fr-BE" sz="2000" dirty="0" err="1"/>
              <a:t>choosen</a:t>
            </a:r>
            <a:r>
              <a:rPr lang="fr-BE" sz="2000" dirty="0"/>
              <a:t> because </a:t>
            </a:r>
            <a:r>
              <a:rPr lang="fr-BE" sz="2000" dirty="0" err="1"/>
              <a:t>it</a:t>
            </a:r>
            <a:r>
              <a:rPr lang="fr-BE" sz="2000" dirty="0"/>
              <a:t> </a:t>
            </a:r>
            <a:r>
              <a:rPr lang="fr-BE" sz="2000" dirty="0" err="1"/>
              <a:t>allows</a:t>
            </a:r>
            <a:r>
              <a:rPr lang="fr-BE" sz="2000" dirty="0"/>
              <a:t> us to cover the first </a:t>
            </a:r>
            <a:r>
              <a:rPr lang="fr-BE" sz="2000" dirty="0" err="1"/>
              <a:t>thousand</a:t>
            </a:r>
            <a:r>
              <a:rPr lang="fr-BE" sz="2000" dirty="0"/>
              <a:t> prime </a:t>
            </a:r>
            <a:r>
              <a:rPr lang="fr-BE" sz="2000" dirty="0" err="1"/>
              <a:t>numbers</a:t>
            </a:r>
            <a:r>
              <a:rPr lang="fr-B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2. General Performances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/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12632670-CA67-475D-9BA3-FEF27A36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4430"/>
              </p:ext>
            </p:extLst>
          </p:nvPr>
        </p:nvGraphicFramePr>
        <p:xfrm>
          <a:off x="838200" y="1428752"/>
          <a:ext cx="10629903" cy="3015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1406">
                  <a:extLst>
                    <a:ext uri="{9D8B030D-6E8A-4147-A177-3AD203B41FA5}">
                      <a16:colId xmlns:a16="http://schemas.microsoft.com/office/drawing/2014/main" val="2186683628"/>
                    </a:ext>
                  </a:extLst>
                </a:gridCol>
                <a:gridCol w="1468406">
                  <a:extLst>
                    <a:ext uri="{9D8B030D-6E8A-4147-A177-3AD203B41FA5}">
                      <a16:colId xmlns:a16="http://schemas.microsoft.com/office/drawing/2014/main" val="1861918973"/>
                    </a:ext>
                  </a:extLst>
                </a:gridCol>
                <a:gridCol w="1196531">
                  <a:extLst>
                    <a:ext uri="{9D8B030D-6E8A-4147-A177-3AD203B41FA5}">
                      <a16:colId xmlns:a16="http://schemas.microsoft.com/office/drawing/2014/main" val="3319471634"/>
                    </a:ext>
                  </a:extLst>
                </a:gridCol>
                <a:gridCol w="1187767">
                  <a:extLst>
                    <a:ext uri="{9D8B030D-6E8A-4147-A177-3AD203B41FA5}">
                      <a16:colId xmlns:a16="http://schemas.microsoft.com/office/drawing/2014/main" val="2693695554"/>
                    </a:ext>
                  </a:extLst>
                </a:gridCol>
                <a:gridCol w="1219004">
                  <a:extLst>
                    <a:ext uri="{9D8B030D-6E8A-4147-A177-3AD203B41FA5}">
                      <a16:colId xmlns:a16="http://schemas.microsoft.com/office/drawing/2014/main" val="395709350"/>
                    </a:ext>
                  </a:extLst>
                </a:gridCol>
                <a:gridCol w="1169977">
                  <a:extLst>
                    <a:ext uri="{9D8B030D-6E8A-4147-A177-3AD203B41FA5}">
                      <a16:colId xmlns:a16="http://schemas.microsoft.com/office/drawing/2014/main" val="613805772"/>
                    </a:ext>
                  </a:extLst>
                </a:gridCol>
                <a:gridCol w="1468406">
                  <a:extLst>
                    <a:ext uri="{9D8B030D-6E8A-4147-A177-3AD203B41FA5}">
                      <a16:colId xmlns:a16="http://schemas.microsoft.com/office/drawing/2014/main" val="2197799095"/>
                    </a:ext>
                  </a:extLst>
                </a:gridCol>
                <a:gridCol w="1468406">
                  <a:extLst>
                    <a:ext uri="{9D8B030D-6E8A-4147-A177-3AD203B41FA5}">
                      <a16:colId xmlns:a16="http://schemas.microsoft.com/office/drawing/2014/main" val="2713057705"/>
                    </a:ext>
                  </a:extLst>
                </a:gridCol>
              </a:tblGrid>
              <a:tr h="994270">
                <a:tc gridSpan="4">
                  <a:txBody>
                    <a:bodyPr/>
                    <a:lstStyle/>
                    <a:p>
                      <a:r>
                        <a:rPr lang="fr-BE" dirty="0"/>
                        <a:t>                </a:t>
                      </a:r>
                    </a:p>
                    <a:p>
                      <a:endParaRPr lang="fr-BE" dirty="0"/>
                    </a:p>
                    <a:p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                     Fermat                                 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                  Miller-Rabin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02710"/>
                  </a:ext>
                </a:extLst>
              </a:tr>
              <a:tr h="535555">
                <a:tc gridSpan="2"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21349"/>
                  </a:ext>
                </a:extLst>
              </a:tr>
              <a:tr h="41913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37413"/>
                  </a:ext>
                </a:extLst>
              </a:tr>
              <a:tr h="99427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4.034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1.958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59298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BDAF00DE-74E2-45C4-9744-792C1BD32423}"/>
              </a:ext>
            </a:extLst>
          </p:cNvPr>
          <p:cNvSpPr txBox="1"/>
          <p:nvPr/>
        </p:nvSpPr>
        <p:spPr>
          <a:xfrm>
            <a:off x="1443037" y="4805740"/>
            <a:ext cx="930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Miller-Rabin </a:t>
            </a:r>
            <a:r>
              <a:rPr lang="fr-BE" sz="2400" dirty="0" err="1"/>
              <a:t>algortihm</a:t>
            </a:r>
            <a:r>
              <a:rPr lang="fr-BE" sz="2400" dirty="0"/>
              <a:t> </a:t>
            </a:r>
            <a:r>
              <a:rPr lang="fr-BE" sz="2400" dirty="0" err="1"/>
              <a:t>seems</a:t>
            </a:r>
            <a:r>
              <a:rPr lang="fr-BE" sz="2400" dirty="0"/>
              <a:t> </a:t>
            </a:r>
            <a:r>
              <a:rPr lang="fr-BE" sz="2400" dirty="0" err="1"/>
              <a:t>faster</a:t>
            </a:r>
            <a:r>
              <a:rPr lang="fr-BE" sz="2400" dirty="0"/>
              <a:t> in practice, </a:t>
            </a:r>
            <a:r>
              <a:rPr lang="fr-BE" sz="2400" dirty="0" err="1"/>
              <a:t>although</a:t>
            </a:r>
            <a:r>
              <a:rPr lang="fr-BE" sz="2400" dirty="0"/>
              <a:t> </a:t>
            </a:r>
            <a:r>
              <a:rPr lang="fr-BE" sz="2400" dirty="0" err="1"/>
              <a:t>they</a:t>
            </a:r>
            <a:r>
              <a:rPr lang="fr-BE" sz="2400" dirty="0"/>
              <a:t> have the </a:t>
            </a:r>
            <a:r>
              <a:rPr lang="fr-BE" sz="2400" dirty="0" err="1"/>
              <a:t>same</a:t>
            </a:r>
            <a:r>
              <a:rPr lang="fr-BE" sz="2400" dirty="0"/>
              <a:t> </a:t>
            </a:r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complexity</a:t>
            </a:r>
            <a:r>
              <a:rPr lang="fr-BE" sz="2400" dirty="0"/>
              <a:t> </a:t>
            </a:r>
            <a:r>
              <a:rPr lang="fr-BE" sz="2400" dirty="0" err="1"/>
              <a:t>upper</a:t>
            </a:r>
            <a:r>
              <a:rPr lang="fr-BE" sz="2400" dirty="0"/>
              <a:t> </a:t>
            </a:r>
            <a:r>
              <a:rPr lang="fr-BE" sz="2400" dirty="0" err="1"/>
              <a:t>bound</a:t>
            </a:r>
            <a:r>
              <a:rPr lang="fr-BE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 err="1"/>
              <a:t>Increasing</a:t>
            </a:r>
            <a:r>
              <a:rPr lang="fr-BE" sz="2400" dirty="0"/>
              <a:t> k leads to </a:t>
            </a:r>
            <a:r>
              <a:rPr lang="fr-BE" sz="2400" dirty="0" err="1"/>
              <a:t>better</a:t>
            </a:r>
            <a:r>
              <a:rPr lang="fr-BE" sz="2400" dirty="0"/>
              <a:t> </a:t>
            </a:r>
            <a:r>
              <a:rPr lang="fr-BE" sz="2400" dirty="0" err="1"/>
              <a:t>accuracy</a:t>
            </a:r>
            <a:r>
              <a:rPr lang="fr-BE" sz="2400" dirty="0"/>
              <a:t> (</a:t>
            </a:r>
            <a:r>
              <a:rPr lang="fr-BE" sz="2400" dirty="0" err="1"/>
              <a:t>less</a:t>
            </a:r>
            <a:r>
              <a:rPr lang="fr-BE" sz="2400" dirty="0"/>
              <a:t> composite </a:t>
            </a:r>
            <a:r>
              <a:rPr lang="fr-BE" sz="2400" dirty="0" err="1"/>
              <a:t>numbers</a:t>
            </a:r>
            <a:r>
              <a:rPr lang="fr-BE" sz="2400" dirty="0"/>
              <a:t> </a:t>
            </a:r>
            <a:r>
              <a:rPr lang="fr-BE" sz="2400" dirty="0" err="1"/>
              <a:t>declared</a:t>
            </a:r>
            <a:r>
              <a:rPr lang="fr-BE" sz="2400" dirty="0"/>
              <a:t> </a:t>
            </a:r>
            <a:r>
              <a:rPr lang="fr-BE" sz="2400" dirty="0" err="1"/>
              <a:t>probably</a:t>
            </a:r>
            <a:r>
              <a:rPr lang="fr-BE" sz="2400" dirty="0"/>
              <a:t> prime)</a:t>
            </a:r>
          </a:p>
        </p:txBody>
      </p:sp>
    </p:spTree>
    <p:extLst>
      <p:ext uri="{BB962C8B-B14F-4D97-AF65-F5344CB8AC3E}">
        <p14:creationId xmlns:p14="http://schemas.microsoft.com/office/powerpoint/2010/main" val="42479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3. Performance On </a:t>
            </a:r>
            <a:r>
              <a:rPr lang="fr-FR" dirty="0" err="1"/>
              <a:t>carmichael</a:t>
            </a:r>
            <a:r>
              <a:rPr lang="fr-FR" dirty="0"/>
              <a:t> </a:t>
            </a:r>
            <a:r>
              <a:rPr lang="fr-FR" dirty="0" err="1"/>
              <a:t>numbers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A256D6-D41A-4DAF-A6C0-C523AF2113B2}"/>
                  </a:ext>
                </a:extLst>
              </p:cNvPr>
              <p:cNvSpPr txBox="1"/>
              <p:nvPr/>
            </p:nvSpPr>
            <p:spPr>
              <a:xfrm>
                <a:off x="838200" y="1792665"/>
                <a:ext cx="65627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dirty="0"/>
                  <a:t>Definition : a Carmichael number </a:t>
                </a:r>
                <a:r>
                  <a:rPr lang="fr-BE" sz="2400" dirty="0" err="1"/>
                  <a:t>is</a:t>
                </a:r>
                <a:r>
                  <a:rPr lang="fr-BE" sz="2400" dirty="0"/>
                  <a:t> a composite number n </a:t>
                </a:r>
                <a:r>
                  <a:rPr lang="fr-BE" sz="2400" dirty="0" err="1"/>
                  <a:t>which</a:t>
                </a:r>
                <a:r>
                  <a:rPr lang="fr-BE" sz="2400" dirty="0"/>
                  <a:t> </a:t>
                </a:r>
                <a:r>
                  <a:rPr lang="fr-BE" sz="2400" dirty="0" err="1"/>
                  <a:t>satisfies</a:t>
                </a:r>
                <a:r>
                  <a:rPr lang="fr-BE" sz="2400" dirty="0"/>
                  <a:t> the </a:t>
                </a:r>
                <a:r>
                  <a:rPr lang="fr-BE" sz="2400" dirty="0" err="1"/>
                  <a:t>equation</a:t>
                </a:r>
                <a:r>
                  <a:rPr lang="fr-BE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B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BE" sz="2400" b="0" dirty="0">
                  <a:ea typeface="Cambria Math" panose="02040503050406030204" pitchFamily="18" charset="0"/>
                </a:endParaRPr>
              </a:p>
              <a:p>
                <a:r>
                  <a:rPr lang="fr-BE" sz="2400" dirty="0"/>
                  <a:t>for all </a:t>
                </a:r>
                <a:r>
                  <a:rPr lang="fr-BE" sz="2400" dirty="0" err="1"/>
                  <a:t>integers</a:t>
                </a:r>
                <a:r>
                  <a:rPr lang="fr-BE" sz="2400" dirty="0"/>
                  <a:t> b </a:t>
                </a:r>
                <a:r>
                  <a:rPr lang="fr-BE" sz="2400" dirty="0" err="1"/>
                  <a:t>which</a:t>
                </a:r>
                <a:r>
                  <a:rPr lang="fr-BE" sz="2400" dirty="0"/>
                  <a:t> are </a:t>
                </a:r>
                <a:r>
                  <a:rPr lang="fr-BE" sz="2400" dirty="0" err="1"/>
                  <a:t>relatively</a:t>
                </a:r>
                <a:r>
                  <a:rPr lang="fr-BE" sz="2400" dirty="0"/>
                  <a:t> prime to n.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A256D6-D41A-4DAF-A6C0-C523AF211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2665"/>
                <a:ext cx="6562725" cy="1569660"/>
              </a:xfrm>
              <a:prstGeom prst="rect">
                <a:avLst/>
              </a:prstGeom>
              <a:blipFill>
                <a:blip r:embed="rId3"/>
                <a:stretch>
                  <a:fillRect l="-1487" t="-3101" r="-743" b="-77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4BB8C37-1D6D-4C0B-9628-8D91E3EB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6" y="2005012"/>
            <a:ext cx="2019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155804-13D5-4802-92E6-825B10F4A9CF}"/>
              </a:ext>
            </a:extLst>
          </p:cNvPr>
          <p:cNvSpPr txBox="1"/>
          <p:nvPr/>
        </p:nvSpPr>
        <p:spPr>
          <a:xfrm>
            <a:off x="8077199" y="503396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Robert D. Carmichael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9D2E-31A0-400B-9473-E23A056D054B}"/>
              </a:ext>
            </a:extLst>
          </p:cNvPr>
          <p:cNvSpPr txBox="1"/>
          <p:nvPr/>
        </p:nvSpPr>
        <p:spPr>
          <a:xfrm>
            <a:off x="1247777" y="4479964"/>
            <a:ext cx="573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loop</a:t>
            </a:r>
            <a:r>
              <a:rPr lang="fr-BE" dirty="0"/>
              <a:t> 100 times over the 7 first Carmichael </a:t>
            </a:r>
            <a:r>
              <a:rPr lang="fr-BE" dirty="0" err="1"/>
              <a:t>numbers</a:t>
            </a:r>
            <a:r>
              <a:rPr lang="fr-BE" dirty="0"/>
              <a:t>, and compare the </a:t>
            </a:r>
            <a:r>
              <a:rPr lang="fr-BE" dirty="0" err="1"/>
              <a:t>accuracy</a:t>
            </a:r>
            <a:r>
              <a:rPr lang="fr-BE" dirty="0"/>
              <a:t> of the Fermat and Miller-Rabin </a:t>
            </a:r>
            <a:r>
              <a:rPr lang="fr-BE" dirty="0" err="1"/>
              <a:t>algorithms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4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3. Performance On </a:t>
            </a:r>
            <a:r>
              <a:rPr lang="fr-FR" dirty="0" err="1"/>
              <a:t>carmichael</a:t>
            </a:r>
            <a:r>
              <a:rPr lang="fr-FR" dirty="0"/>
              <a:t> </a:t>
            </a:r>
            <a:r>
              <a:rPr lang="fr-FR" dirty="0" err="1"/>
              <a:t>numbers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  <p:graphicFrame>
        <p:nvGraphicFramePr>
          <p:cNvPr id="7" name="Tableau 11">
            <a:extLst>
              <a:ext uri="{FF2B5EF4-FFF2-40B4-BE49-F238E27FC236}">
                <a16:creationId xmlns:a16="http://schemas.microsoft.com/office/drawing/2014/main" id="{8789256F-D6E6-4CF0-A0C1-C8AAAB85B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02367"/>
              </p:ext>
            </p:extLst>
          </p:nvPr>
        </p:nvGraphicFramePr>
        <p:xfrm>
          <a:off x="752476" y="1365767"/>
          <a:ext cx="10601324" cy="3667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1962">
                  <a:extLst>
                    <a:ext uri="{9D8B030D-6E8A-4147-A177-3AD203B41FA5}">
                      <a16:colId xmlns:a16="http://schemas.microsoft.com/office/drawing/2014/main" val="2186683628"/>
                    </a:ext>
                  </a:extLst>
                </a:gridCol>
                <a:gridCol w="2377888">
                  <a:extLst>
                    <a:ext uri="{9D8B030D-6E8A-4147-A177-3AD203B41FA5}">
                      <a16:colId xmlns:a16="http://schemas.microsoft.com/office/drawing/2014/main" val="3319471634"/>
                    </a:ext>
                  </a:extLst>
                </a:gridCol>
                <a:gridCol w="2382558">
                  <a:extLst>
                    <a:ext uri="{9D8B030D-6E8A-4147-A177-3AD203B41FA5}">
                      <a16:colId xmlns:a16="http://schemas.microsoft.com/office/drawing/2014/main" val="395709350"/>
                    </a:ext>
                  </a:extLst>
                </a:gridCol>
                <a:gridCol w="2928916">
                  <a:extLst>
                    <a:ext uri="{9D8B030D-6E8A-4147-A177-3AD203B41FA5}">
                      <a16:colId xmlns:a16="http://schemas.microsoft.com/office/drawing/2014/main" val="2197799095"/>
                    </a:ext>
                  </a:extLst>
                </a:gridCol>
              </a:tblGrid>
              <a:tr h="1355725">
                <a:tc gridSpan="2">
                  <a:txBody>
                    <a:bodyPr/>
                    <a:lstStyle/>
                    <a:p>
                      <a:r>
                        <a:rPr lang="fr-BE" dirty="0"/>
                        <a:t>                </a:t>
                      </a:r>
                    </a:p>
                    <a:p>
                      <a:endParaRPr lang="fr-BE" dirty="0"/>
                    </a:p>
                    <a:p>
                      <a:r>
                        <a:rPr lang="fr-BE" sz="2800" dirty="0">
                          <a:solidFill>
                            <a:schemeClr val="tx1"/>
                          </a:solidFill>
                        </a:rPr>
                        <a:t>                     Fermat                         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r>
                        <a:rPr lang="fr-BE" sz="2400" dirty="0">
                          <a:solidFill>
                            <a:schemeClr val="tx1"/>
                          </a:solidFill>
                        </a:rPr>
                        <a:t>                  Miller-Rabin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02710"/>
                  </a:ext>
                </a:extLst>
              </a:tr>
              <a:tr h="730249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K=5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213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accuracy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3741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59298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3C1A1D31-DB18-47B3-B871-BDC285FC5E91}"/>
              </a:ext>
            </a:extLst>
          </p:cNvPr>
          <p:cNvSpPr txBox="1"/>
          <p:nvPr/>
        </p:nvSpPr>
        <p:spPr>
          <a:xfrm>
            <a:off x="2647950" y="5568433"/>
            <a:ext cx="6896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Conclusion : Fermat </a:t>
            </a:r>
            <a:r>
              <a:rPr lang="fr-BE" sz="2400" dirty="0" err="1"/>
              <a:t>method</a:t>
            </a:r>
            <a:r>
              <a:rPr lang="fr-BE" sz="2400" dirty="0"/>
              <a:t> </a:t>
            </a:r>
            <a:r>
              <a:rPr lang="fr-BE" sz="2400" dirty="0" err="1"/>
              <a:t>performs</a:t>
            </a:r>
            <a:r>
              <a:rPr lang="fr-BE" sz="2400" dirty="0"/>
              <a:t> </a:t>
            </a:r>
            <a:r>
              <a:rPr lang="fr-BE" sz="2400" dirty="0" err="1"/>
              <a:t>very</a:t>
            </a:r>
            <a:r>
              <a:rPr lang="fr-BE" sz="2400" dirty="0"/>
              <a:t> </a:t>
            </a:r>
            <a:r>
              <a:rPr lang="fr-BE" sz="2400" dirty="0" err="1"/>
              <a:t>poorly</a:t>
            </a:r>
            <a:r>
              <a:rPr lang="fr-BE" sz="2400" dirty="0"/>
              <a:t> </a:t>
            </a:r>
            <a:r>
              <a:rPr lang="fr-BE" sz="2400" dirty="0" err="1"/>
              <a:t>while</a:t>
            </a:r>
            <a:r>
              <a:rPr lang="fr-BE" sz="2400" dirty="0"/>
              <a:t> Miller-Rabin </a:t>
            </a:r>
            <a:r>
              <a:rPr lang="fr-BE" sz="2400" dirty="0" err="1"/>
              <a:t>results</a:t>
            </a:r>
            <a:r>
              <a:rPr lang="fr-BE" sz="2400" dirty="0"/>
              <a:t> are </a:t>
            </a:r>
            <a:r>
              <a:rPr lang="fr-BE" sz="2400" dirty="0" err="1"/>
              <a:t>barely</a:t>
            </a:r>
            <a:r>
              <a:rPr lang="fr-BE" sz="2400" dirty="0"/>
              <a:t> </a:t>
            </a:r>
            <a:r>
              <a:rPr lang="fr-BE" sz="2400" dirty="0" err="1"/>
              <a:t>affected</a:t>
            </a:r>
            <a:r>
              <a:rPr lang="fr-BE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96220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B5CEABB6-07DC-46E8-9B57-56EC44A396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DF4CB7-0D9D-44E3-A23E-B584E2F0ED7B}"/>
              </a:ext>
            </a:extLst>
          </p:cNvPr>
          <p:cNvSpPr txBox="1"/>
          <p:nvPr/>
        </p:nvSpPr>
        <p:spPr>
          <a:xfrm>
            <a:off x="3995737" y="597369"/>
            <a:ext cx="398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4. </a:t>
            </a:r>
            <a:r>
              <a:rPr lang="fr-BE" sz="3200" dirty="0" err="1"/>
              <a:t>Accuracy</a:t>
            </a:r>
            <a:r>
              <a:rPr lang="fr-BE" sz="3200" dirty="0"/>
              <a:t> vs. 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FDB2DB-1A8F-4F3A-8A25-4AB054E754F4}"/>
              </a:ext>
            </a:extLst>
          </p:cNvPr>
          <p:cNvSpPr txBox="1"/>
          <p:nvPr/>
        </p:nvSpPr>
        <p:spPr>
          <a:xfrm>
            <a:off x="2300288" y="2505670"/>
            <a:ext cx="450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Michael Rabin </a:t>
            </a:r>
            <a:r>
              <a:rPr lang="fr-BE" sz="2000" dirty="0" err="1"/>
              <a:t>proved</a:t>
            </a:r>
            <a:r>
              <a:rPr lang="fr-BE" sz="2000" dirty="0"/>
              <a:t> </a:t>
            </a:r>
            <a:r>
              <a:rPr lang="fr-BE" sz="2000" dirty="0" err="1"/>
              <a:t>that</a:t>
            </a:r>
            <a:r>
              <a:rPr lang="fr-BE" sz="2000" dirty="0"/>
              <a:t> if a number n </a:t>
            </a:r>
            <a:r>
              <a:rPr lang="fr-BE" sz="2000" dirty="0" err="1"/>
              <a:t>is</a:t>
            </a:r>
            <a:r>
              <a:rPr lang="fr-BE" sz="2000" dirty="0"/>
              <a:t> composite, </a:t>
            </a:r>
            <a:r>
              <a:rPr lang="fr-BE" sz="2000" dirty="0" err="1"/>
              <a:t>then</a:t>
            </a:r>
            <a:r>
              <a:rPr lang="fr-BE" sz="2000" dirty="0"/>
              <a:t> at </a:t>
            </a:r>
            <a:r>
              <a:rPr lang="fr-BE" sz="2000" dirty="0" err="1"/>
              <a:t>most</a:t>
            </a:r>
            <a:r>
              <a:rPr lang="fr-BE" sz="2000" dirty="0"/>
              <a:t> ¼ of the bases a are </a:t>
            </a:r>
            <a:r>
              <a:rPr lang="fr-BE" sz="2000" dirty="0" err="1"/>
              <a:t>strong</a:t>
            </a:r>
            <a:r>
              <a:rPr lang="fr-BE" sz="2000" dirty="0"/>
              <a:t> </a:t>
            </a:r>
            <a:r>
              <a:rPr lang="fr-BE" sz="2000" dirty="0" err="1"/>
              <a:t>liars</a:t>
            </a:r>
            <a:r>
              <a:rPr lang="fr-BE" sz="2000" dirty="0"/>
              <a:t> for 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79F3177-55CA-4C39-BB85-EFF73C8D3794}"/>
                  </a:ext>
                </a:extLst>
              </p:cNvPr>
              <p:cNvSpPr txBox="1"/>
              <p:nvPr/>
            </p:nvSpPr>
            <p:spPr>
              <a:xfrm>
                <a:off x="1128713" y="4346902"/>
                <a:ext cx="6848474" cy="132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000" dirty="0"/>
                  <a:t>This </a:t>
                </a:r>
                <a:r>
                  <a:rPr lang="fr-BE" sz="2000" dirty="0" err="1"/>
                  <a:t>means</a:t>
                </a:r>
                <a:r>
                  <a:rPr lang="fr-BE" sz="2000" dirty="0"/>
                  <a:t> </a:t>
                </a:r>
                <a:r>
                  <a:rPr lang="fr-BE" sz="2000" dirty="0" err="1"/>
                  <a:t>that</a:t>
                </a:r>
                <a:r>
                  <a:rPr lang="fr-BE" sz="2000" dirty="0"/>
                  <a:t> </a:t>
                </a:r>
                <a:r>
                  <a:rPr lang="fr-BE" sz="2000" dirty="0" err="1"/>
                  <a:t>we</a:t>
                </a:r>
                <a:r>
                  <a:rPr lang="fr-BE" sz="2000" dirty="0"/>
                  <a:t> can </a:t>
                </a:r>
                <a:r>
                  <a:rPr lang="fr-BE" sz="2000" dirty="0" err="1"/>
                  <a:t>bound</a:t>
                </a:r>
                <a:r>
                  <a:rPr lang="fr-BE" sz="2000" dirty="0"/>
                  <a:t> the error </a:t>
                </a:r>
                <a:r>
                  <a:rPr lang="fr-BE" sz="2000" dirty="0" err="1"/>
                  <a:t>we</a:t>
                </a:r>
                <a:r>
                  <a:rPr lang="fr-BE" sz="2000" dirty="0"/>
                  <a:t> </a:t>
                </a:r>
                <a:r>
                  <a:rPr lang="fr-BE" sz="2000" dirty="0" err="1"/>
                  <a:t>will</a:t>
                </a:r>
                <a:r>
                  <a:rPr lang="fr-BE" sz="2000" dirty="0"/>
                  <a:t> </a:t>
                </a:r>
                <a:r>
                  <a:rPr lang="fr-BE" sz="2000" dirty="0" err="1"/>
                  <a:t>make</a:t>
                </a:r>
                <a:r>
                  <a:rPr lang="fr-BE" sz="2000" dirty="0"/>
                  <a:t> on composite </a:t>
                </a:r>
                <a:r>
                  <a:rPr lang="fr-BE" sz="2000" dirty="0" err="1"/>
                  <a:t>numbers</a:t>
                </a:r>
                <a:r>
                  <a:rPr lang="fr-BE" sz="20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fr-BE" sz="2000" dirty="0"/>
                  <a:t>It </a:t>
                </a:r>
                <a:r>
                  <a:rPr lang="fr-BE" sz="2000" dirty="0" err="1"/>
                  <a:t>is</a:t>
                </a:r>
                <a:r>
                  <a:rPr lang="fr-BE" sz="2000" dirty="0"/>
                  <a:t> </a:t>
                </a:r>
                <a:r>
                  <a:rPr lang="fr-BE" sz="2000" dirty="0" err="1"/>
                  <a:t>sufficient</a:t>
                </a:r>
                <a:r>
                  <a:rPr lang="fr-BE" sz="2000" dirty="0"/>
                  <a:t> to control k, the number of </a:t>
                </a:r>
                <a:r>
                  <a:rPr lang="fr-BE" sz="2000" dirty="0" err="1"/>
                  <a:t>iterations</a:t>
                </a:r>
                <a:r>
                  <a:rPr lang="fr-BE" sz="2000" dirty="0"/>
                  <a:t> of the </a:t>
                </a:r>
                <a:r>
                  <a:rPr lang="fr-BE" sz="2000" dirty="0" err="1"/>
                  <a:t>algorithm</a:t>
                </a:r>
                <a:r>
                  <a:rPr lang="fr-BE" sz="2000" dirty="0"/>
                  <a:t>, to </a:t>
                </a:r>
                <a:r>
                  <a:rPr lang="fr-BE" sz="2000" dirty="0" err="1"/>
                  <a:t>make</a:t>
                </a:r>
                <a:r>
                  <a:rPr lang="fr-BE" sz="2000" dirty="0"/>
                  <a:t> the error as </a:t>
                </a:r>
                <a:r>
                  <a:rPr lang="fr-BE" sz="2000" dirty="0" err="1"/>
                  <a:t>small</a:t>
                </a:r>
                <a:r>
                  <a:rPr lang="fr-BE" sz="2000" dirty="0"/>
                  <a:t> as </a:t>
                </a:r>
                <a:r>
                  <a:rPr lang="fr-BE" sz="2000" dirty="0" err="1"/>
                  <a:t>we</a:t>
                </a:r>
                <a:r>
                  <a:rPr lang="fr-BE" sz="2000" dirty="0"/>
                  <a:t> </a:t>
                </a:r>
                <a:r>
                  <a:rPr lang="fr-BE" sz="2000" dirty="0" err="1"/>
                  <a:t>want</a:t>
                </a:r>
                <a:r>
                  <a:rPr lang="fr-BE" sz="2000" dirty="0"/>
                  <a:t>. </a:t>
                </a: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79F3177-55CA-4C39-BB85-EFF73C8D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13" y="4346902"/>
                <a:ext cx="6848474" cy="1328954"/>
              </a:xfrm>
              <a:prstGeom prst="rect">
                <a:avLst/>
              </a:prstGeom>
              <a:blipFill>
                <a:blip r:embed="rId3"/>
                <a:stretch>
                  <a:fillRect l="-890" t="-2294" b="-73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8741</TotalTime>
  <Words>744</Words>
  <Application>Microsoft Office PowerPoint</Application>
  <PresentationFormat>Grand écran</PresentationFormat>
  <Paragraphs>129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Tenorite</vt:lpstr>
      <vt:lpstr>Monoligne</vt:lpstr>
      <vt:lpstr>Primality testing</vt:lpstr>
      <vt:lpstr>Summary</vt:lpstr>
      <vt:lpstr>1. The algorithms </vt:lpstr>
      <vt:lpstr>1. The algorithms </vt:lpstr>
      <vt:lpstr>2. General Performances</vt:lpstr>
      <vt:lpstr>2. General Performances</vt:lpstr>
      <vt:lpstr>3. Performance On carmichael numbers</vt:lpstr>
      <vt:lpstr>3. Performance On carmichael numbers</vt:lpstr>
      <vt:lpstr>Présentation PowerPoint</vt:lpstr>
      <vt:lpstr>Présentation PowerPoint</vt:lpstr>
      <vt:lpstr>CONCLUSION</vt:lpstr>
      <vt:lpstr>Bonus</vt:lpstr>
      <vt:lpstr>Bibliography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Aurèle Bartolomeo</dc:creator>
  <cp:lastModifiedBy>Aurèle Bartolomeo</cp:lastModifiedBy>
  <cp:revision>11</cp:revision>
  <dcterms:created xsi:type="dcterms:W3CDTF">2021-12-28T21:45:04Z</dcterms:created>
  <dcterms:modified xsi:type="dcterms:W3CDTF">2022-01-04T11:14:42Z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