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1" r:id="rId4"/>
    <p:sldId id="282" r:id="rId5"/>
    <p:sldId id="286" r:id="rId6"/>
    <p:sldId id="287" r:id="rId7"/>
    <p:sldId id="266" r:id="rId8"/>
    <p:sldId id="283" r:id="rId9"/>
    <p:sldId id="277" r:id="rId10"/>
    <p:sldId id="278" r:id="rId11"/>
    <p:sldId id="279" r:id="rId12"/>
    <p:sldId id="285" r:id="rId13"/>
    <p:sldId id="280" r:id="rId14"/>
    <p:sldId id="262" r:id="rId15"/>
    <p:sldId id="28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hiscoding.github.io/aurelia-slickgrid" TargetMode="External"/><Relationship Id="rId2" Type="http://schemas.openxmlformats.org/officeDocument/2006/relationships/hyperlink" Target="https://github.com/ghiscoding/aurelia-slickgr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jestjs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press.io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leci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hiscoding.github.io/aurelia-slickgrid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hiscoding.github.io/aurelia-slickgrid-demos/" TargetMode="External"/><Relationship Id="rId3" Type="http://schemas.openxmlformats.org/officeDocument/2006/relationships/hyperlink" Target="https://www.npmjs.com/package/aurelia-slickgrid" TargetMode="External"/><Relationship Id="rId7" Type="http://schemas.openxmlformats.org/officeDocument/2006/relationships/hyperlink" Target="https://ghiscoding.github.io/aurelia-slickgrid" TargetMode="External"/><Relationship Id="rId2" Type="http://schemas.openxmlformats.org/officeDocument/2006/relationships/hyperlink" Target="https://github.com/ghiscoding/aurelia-slick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hiscoding/aurelia-slickgrid/wiki/HOWTO--Step-by-Step" TargetMode="External"/><Relationship Id="rId5" Type="http://schemas.openxmlformats.org/officeDocument/2006/relationships/hyperlink" Target="https://github.com/ghiscoding/aurelia-slickgrid/wiki/HOWTO---Step-by-Step" TargetMode="External"/><Relationship Id="rId4" Type="http://schemas.openxmlformats.org/officeDocument/2006/relationships/hyperlink" Target="https://github.com/ghiscoding/aurelia-slickgrid/wiki" TargetMode="External"/><Relationship Id="rId9" Type="http://schemas.openxmlformats.org/officeDocument/2006/relationships/hyperlink" Target="https://github.com/ghiscoding/aurelia-slickgrid/tree/master/sr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hiscoding/aurelia-slickgrid/wiki/OData" TargetMode="External"/><Relationship Id="rId2" Type="http://schemas.openxmlformats.org/officeDocument/2006/relationships/hyperlink" Target="http://ui-grid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lerik.com/kendo-angular-ui/components/grid/" TargetMode="External"/><Relationship Id="rId5" Type="http://schemas.openxmlformats.org/officeDocument/2006/relationships/hyperlink" Target="https://www.ag-grid.com/best-angular-2-data-grid/" TargetMode="External"/><Relationship Id="rId4" Type="http://schemas.openxmlformats.org/officeDocument/2006/relationships/hyperlink" Target="https://github.com/ghiscoding/aurelia-slickgrid/wiki/GraphQ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iscoding/Angular-Slickgrid/wiki/Graph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hiscoding/Angular-Slickgrid/wiki/Global-Op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ircleci.com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s://www.npmjs.com/package/aurelia-slickgrid" TargetMode="External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ypress.io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hyperlink" Target="https://sourcegraph.com/extensions/sourcegraph/codecov" TargetMode="External"/><Relationship Id="rId4" Type="http://schemas.openxmlformats.org/officeDocument/2006/relationships/hyperlink" Target="https://codecov.io/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s://aurelia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7875" y="1758581"/>
            <a:ext cx="6207852" cy="1290136"/>
          </a:xfrm>
        </p:spPr>
        <p:txBody>
          <a:bodyPr/>
          <a:lstStyle/>
          <a:p>
            <a:r>
              <a:rPr lang="en-US" sz="6000" dirty="0"/>
              <a:t>Aurelia-</a:t>
            </a:r>
            <a:r>
              <a:rPr lang="en-US" sz="6000" dirty="0" err="1"/>
              <a:t>Slickgrid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0154" y="3540836"/>
            <a:ext cx="6115573" cy="2776074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GitHub Open Source Project</a:t>
            </a:r>
          </a:p>
          <a:p>
            <a:pPr>
              <a:spcBef>
                <a:spcPts val="600"/>
              </a:spcBef>
            </a:pPr>
            <a:r>
              <a:rPr lang="en-US" dirty="0">
                <a:hlinkClick r:id="rId2"/>
              </a:rPr>
              <a:t>https://github.com/ghiscoding/aurelia-slickgrid</a:t>
            </a:r>
            <a:endParaRPr lang="en-US" dirty="0"/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Live Demo on GitHub</a:t>
            </a:r>
          </a:p>
          <a:p>
            <a:pPr>
              <a:spcBef>
                <a:spcPts val="600"/>
              </a:spcBef>
            </a:pPr>
            <a:r>
              <a:rPr lang="en-US" dirty="0">
                <a:hlinkClick r:id="rId3"/>
              </a:rPr>
              <a:t>https://ghiscoding.github.io/aurelia-slickgrid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Author</a:t>
            </a:r>
          </a:p>
          <a:p>
            <a:pPr>
              <a:spcBef>
                <a:spcPts val="600"/>
              </a:spcBef>
            </a:pPr>
            <a:r>
              <a:rPr lang="en-CA" dirty="0"/>
              <a:t>Ghislain B. (@</a:t>
            </a:r>
            <a:r>
              <a:rPr lang="en-CA" dirty="0" err="1"/>
              <a:t>ghiscoding</a:t>
            </a:r>
            <a:r>
              <a:rPr lang="en-CA" dirty="0"/>
              <a:t>)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9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945972-90CC-43C9-ABFF-750FB88B5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97" y="114193"/>
            <a:ext cx="6694353" cy="364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6E944-F61D-431B-BB65-F4DEC450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0" y="1921806"/>
            <a:ext cx="9461290" cy="482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3E065-8867-49C2-A6FB-DA015BDB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609600"/>
            <a:ext cx="5419288" cy="984308"/>
          </a:xfrm>
        </p:spPr>
        <p:txBody>
          <a:bodyPr/>
          <a:lstStyle/>
          <a:p>
            <a:r>
              <a:rPr lang="en-CA" dirty="0"/>
              <a:t>Integration &amp; Unit Tests</a:t>
            </a:r>
            <a:endParaRPr lang="en-US" dirty="0"/>
          </a:p>
        </p:txBody>
      </p:sp>
      <p:pic>
        <p:nvPicPr>
          <p:cNvPr id="4102" name="Picture 6" descr="Image result for jest logo transparent">
            <a:hlinkClick r:id="rId4"/>
            <a:extLst>
              <a:ext uri="{FF2B5EF4-FFF2-40B4-BE49-F238E27FC236}">
                <a16:creationId xmlns:a16="http://schemas.microsoft.com/office/drawing/2014/main" id="{32DB0B6F-779A-40D6-9004-C7A22265F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7439" r="6788" b="17456"/>
          <a:stretch/>
        </p:blipFill>
        <p:spPr bwMode="auto">
          <a:xfrm>
            <a:off x="9802629" y="5065636"/>
            <a:ext cx="1678171" cy="16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istanbul report logo">
            <a:extLst>
              <a:ext uri="{FF2B5EF4-FFF2-40B4-BE49-F238E27FC236}">
                <a16:creationId xmlns:a16="http://schemas.microsoft.com/office/drawing/2014/main" id="{F070373B-25F2-4711-9092-908491FD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91" y="260408"/>
            <a:ext cx="435878" cy="4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2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7A26C-DEAF-49F4-BB90-DF08C80A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6" y="1508764"/>
            <a:ext cx="6428496" cy="4441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2C126-ECB3-4D97-AAF0-FFA097F1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E2E Tests with</a:t>
            </a:r>
            <a:endParaRPr lang="en-US" dirty="0"/>
          </a:p>
        </p:txBody>
      </p:sp>
      <p:pic>
        <p:nvPicPr>
          <p:cNvPr id="5" name="Picture 8" descr="Image result for cypress.io logo">
            <a:hlinkClick r:id="rId3"/>
            <a:extLst>
              <a:ext uri="{FF2B5EF4-FFF2-40B4-BE49-F238E27FC236}">
                <a16:creationId xmlns:a16="http://schemas.microsoft.com/office/drawing/2014/main" id="{989EE066-9E6B-4712-B591-245F8FB9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16" y="510186"/>
            <a:ext cx="2684648" cy="89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2EE6B-9D30-40A1-92E4-3071E95E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846" y="2565267"/>
            <a:ext cx="9525793" cy="397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D7A2E9-7131-407D-BFB2-AB031CBC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45" y="232760"/>
            <a:ext cx="9003036" cy="34222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6" descr="Image result for circleci logo">
            <a:hlinkClick r:id="rId3"/>
            <a:extLst>
              <a:ext uri="{FF2B5EF4-FFF2-40B4-BE49-F238E27FC236}">
                <a16:creationId xmlns:a16="http://schemas.microsoft.com/office/drawing/2014/main" id="{9CC3E98B-0E5E-4ED9-974B-6DD01303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74" y="843377"/>
            <a:ext cx="1636127" cy="163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E76B4-EC4B-4D7D-AB26-5F64CD16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18" y="83470"/>
            <a:ext cx="4087613" cy="670004"/>
          </a:xfrm>
        </p:spPr>
        <p:txBody>
          <a:bodyPr>
            <a:noAutofit/>
          </a:bodyPr>
          <a:lstStyle/>
          <a:p>
            <a:r>
              <a:rPr lang="en-CA" sz="4000" dirty="0"/>
              <a:t>CI Builds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D66FC-09BB-4DC0-AAF8-D4F77F41C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71" y="2569407"/>
            <a:ext cx="8957762" cy="41372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366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832F-FEDA-45C1-880D-9C99BBD0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28" y="510577"/>
            <a:ext cx="8596668" cy="869221"/>
          </a:xfrm>
        </p:spPr>
        <p:txBody>
          <a:bodyPr/>
          <a:lstStyle/>
          <a:p>
            <a:r>
              <a:rPr lang="en-CA" dirty="0"/>
              <a:t>Test Code Coverage with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3A319-C7F1-44B9-B8C3-10CCB71D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47" y="100276"/>
            <a:ext cx="5402765" cy="5143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9FDE61-B9FB-4146-9499-BF667D63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8" y="1269912"/>
            <a:ext cx="6604134" cy="91698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E6FED-673B-4DEB-9AA1-57A27C71C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68320" y="5082241"/>
            <a:ext cx="3856494" cy="1775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D610E-2C6D-4B8A-9BD5-020420744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11" y="2224217"/>
            <a:ext cx="5344989" cy="4633783"/>
          </a:xfrm>
          <a:prstGeom prst="rect">
            <a:avLst/>
          </a:prstGeom>
        </p:spPr>
      </p:pic>
      <p:pic>
        <p:nvPicPr>
          <p:cNvPr id="6" name="Picture 4" descr="Image result for codecov logo">
            <a:extLst>
              <a:ext uri="{FF2B5EF4-FFF2-40B4-BE49-F238E27FC236}">
                <a16:creationId xmlns:a16="http://schemas.microsoft.com/office/drawing/2014/main" id="{91853576-D51A-4C09-B2A6-99AC3808C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38" y="285249"/>
            <a:ext cx="1099786" cy="10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07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06" y="226541"/>
            <a:ext cx="8591595" cy="1082142"/>
          </a:xfrm>
        </p:spPr>
        <p:txBody>
          <a:bodyPr>
            <a:normAutofit/>
          </a:bodyPr>
          <a:lstStyle/>
          <a:p>
            <a:r>
              <a:rPr lang="en-US" dirty="0"/>
              <a:t>SASS Styling</a:t>
            </a:r>
            <a:br>
              <a:rPr lang="en-US" dirty="0"/>
            </a:br>
            <a:r>
              <a:rPr lang="en-US" sz="2700" dirty="0"/>
              <a:t>Bootstrap centric theme, but Material is doable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06" y="1434517"/>
            <a:ext cx="8876166" cy="50082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solidFill>
                  <a:srgbClr val="333333"/>
                </a:solidFill>
                <a:latin typeface="Calibri" panose="020F0502020204030204" pitchFamily="34" charset="0"/>
              </a:rPr>
              <a:t>Over 300 SASS variables</a:t>
            </a:r>
            <a:endParaRPr lang="en-US" sz="1500" dirty="0">
              <a:solidFill>
                <a:srgbClr val="006400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Aurelia-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Slickgrid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SASS styling */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$checkbox-selector-color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darken(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$primary-color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15%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$pagination-icon-color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lighten(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$second-color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15%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$row-selected-color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451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#BEE2C5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$row-highlight-background-color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darken(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$row-selected-color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8%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$row-mouse-hover-color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lighten(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$row-selected-color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10%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$multiselect-icon-color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darken(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$primary-color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12%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$multiselect-dropdown-max-width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450px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$multiselect-checkbox-hover-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lighten(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$row-mouse-hover-color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2%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$viewport-border-top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451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451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#399600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$header-row-count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$text-editor-border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1px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451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/aurelia-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slickgrid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/styles/sass/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slickgrid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-theme-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bootstrap.scss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4BBB34-F8DB-4CE6-8836-6FA00F2C5A54}"/>
              </a:ext>
            </a:extLst>
          </p:cNvPr>
          <p:cNvSpPr txBox="1">
            <a:spLocks/>
          </p:cNvSpPr>
          <p:nvPr/>
        </p:nvSpPr>
        <p:spPr>
          <a:xfrm>
            <a:off x="2841057" y="6254415"/>
            <a:ext cx="2193022" cy="376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dirty="0"/>
              <a:t>Demo on next slide 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B975E2-FC6E-4AFD-9FFE-461AC5C36DF6}"/>
              </a:ext>
            </a:extLst>
          </p:cNvPr>
          <p:cNvSpPr/>
          <p:nvPr/>
        </p:nvSpPr>
        <p:spPr>
          <a:xfrm rot="5400000">
            <a:off x="5196839" y="6200428"/>
            <a:ext cx="449622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50FFDD-5B50-4C82-8AE9-CEFD3E35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5" y="4884786"/>
            <a:ext cx="3722614" cy="1883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6573C-9290-49AA-A2C8-B8DCF541E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74" y="1176338"/>
            <a:ext cx="5588984" cy="2923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A98AF-CAD3-456D-8358-130D2071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60" y="271340"/>
            <a:ext cx="5588983" cy="715860"/>
          </a:xfrm>
        </p:spPr>
        <p:txBody>
          <a:bodyPr>
            <a:normAutofit fontScale="90000"/>
          </a:bodyPr>
          <a:lstStyle/>
          <a:p>
            <a:r>
              <a:rPr lang="en-CA" sz="4000" b="1" dirty="0"/>
              <a:t>Lots</a:t>
            </a:r>
            <a:r>
              <a:rPr lang="en-CA" sz="4000" dirty="0"/>
              <a:t> of Live Demos </a:t>
            </a:r>
            <a:r>
              <a:rPr lang="en-CA" sz="2200" dirty="0"/>
              <a:t>(on </a:t>
            </a:r>
            <a:r>
              <a:rPr lang="en-CA" sz="2200" dirty="0">
                <a:hlinkClick r:id="rId4"/>
              </a:rPr>
              <a:t>GitHub</a:t>
            </a:r>
            <a:r>
              <a:rPr lang="en-CA" sz="2200" dirty="0"/>
              <a:t>)</a:t>
            </a:r>
            <a:br>
              <a:rPr lang="en-CA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E2F14-A896-4254-8C01-3D63BD3B4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90" y="460478"/>
            <a:ext cx="5450618" cy="3897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5BE8C-5A21-4A23-9FDA-9856E58D0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018" y="2991061"/>
            <a:ext cx="9389642" cy="35191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346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286"/>
          </a:xfrm>
        </p:spPr>
        <p:txBody>
          <a:bodyPr/>
          <a:lstStyle/>
          <a:p>
            <a:r>
              <a:rPr lang="en-US" dirty="0"/>
              <a:t>Links &amp; Wiki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4531"/>
            <a:ext cx="10986842" cy="4706832"/>
          </a:xfrm>
        </p:spPr>
        <p:txBody>
          <a:bodyPr>
            <a:normAutofit/>
          </a:bodyPr>
          <a:lstStyle/>
          <a:p>
            <a:pPr marL="400050" lvl="1" indent="0">
              <a:spcBef>
                <a:spcPts val="0"/>
              </a:spcBef>
              <a:buNone/>
            </a:pPr>
            <a:endParaRPr lang="en-US" sz="1400" dirty="0">
              <a:latin typeface="Courier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Aurelia-</a:t>
            </a:r>
            <a:r>
              <a:rPr lang="en-US" b="1" dirty="0" err="1">
                <a:latin typeface="Calibri" panose="020F0502020204030204" pitchFamily="34" charset="0"/>
              </a:rPr>
              <a:t>Slickgrid</a:t>
            </a:r>
            <a:r>
              <a:rPr lang="en-US" b="1" dirty="0">
                <a:latin typeface="Calibri" panose="020F0502020204030204" pitchFamily="34" charset="0"/>
              </a:rPr>
              <a:t> Library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b="1" dirty="0">
                <a:latin typeface="Calibri" panose="020F0502020204030204" pitchFamily="34" charset="0"/>
                <a:hlinkClick r:id="rId2"/>
              </a:rPr>
              <a:t>GitHub </a:t>
            </a:r>
            <a:endParaRPr lang="en-CA" b="1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b="1" dirty="0">
                <a:latin typeface="Calibri" panose="020F0502020204030204" pitchFamily="34" charset="0"/>
                <a:hlinkClick r:id="rId3"/>
              </a:rPr>
              <a:t>NPM</a:t>
            </a:r>
            <a:endParaRPr lang="en-CA" b="1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hlinkClick r:id="rId4"/>
              </a:rPr>
              <a:t>Wiki (documentation)</a:t>
            </a:r>
            <a:endParaRPr lang="en-US" b="1" dirty="0">
              <a:latin typeface="Calibri" panose="020F0502020204030204" pitchFamily="34" charset="0"/>
              <a:hlinkClick r:id="rId5"/>
            </a:endParaRP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hlinkClick r:id="rId6"/>
              </a:rPr>
              <a:t>HOW TO – Step by Step </a:t>
            </a:r>
            <a:endParaRPr lang="en-US" b="1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Demos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hlinkClick r:id="rId7"/>
              </a:rPr>
              <a:t>Bootstrap 3</a:t>
            </a:r>
            <a:r>
              <a:rPr lang="en-CA" dirty="0">
                <a:latin typeface="Calibri" panose="020F0502020204030204" pitchFamily="34" charset="0"/>
              </a:rPr>
              <a:t> 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hlinkClick r:id="rId8"/>
              </a:rPr>
              <a:t>Bootstrap 4</a:t>
            </a:r>
            <a:endParaRPr lang="en-CA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Lots of Component demos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CA" dirty="0">
                <a:latin typeface="Calibri" panose="020F0502020204030204" pitchFamily="34" charset="0"/>
                <a:hlinkClick r:id="rId9"/>
              </a:rPr>
              <a:t>Code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8B5F05-EDE0-4C26-A862-5D477AC3DA5D}"/>
              </a:ext>
            </a:extLst>
          </p:cNvPr>
          <p:cNvSpPr txBox="1">
            <a:spLocks/>
          </p:cNvSpPr>
          <p:nvPr/>
        </p:nvSpPr>
        <p:spPr>
          <a:xfrm>
            <a:off x="4579613" y="6128177"/>
            <a:ext cx="2643308" cy="737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961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264" y="263611"/>
            <a:ext cx="8596668" cy="663146"/>
          </a:xfrm>
        </p:spPr>
        <p:txBody>
          <a:bodyPr/>
          <a:lstStyle/>
          <a:p>
            <a:r>
              <a:rPr lang="en-US" dirty="0"/>
              <a:t>Why create Aurelia-</a:t>
            </a:r>
            <a:r>
              <a:rPr lang="en-US" dirty="0" err="1"/>
              <a:t>Slickgrid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37" y="1112562"/>
            <a:ext cx="10721131" cy="4935900"/>
          </a:xfrm>
        </p:spPr>
        <p:txBody>
          <a:bodyPr>
            <a:normAutofit/>
          </a:bodyPr>
          <a:lstStyle/>
          <a:p>
            <a:pPr marL="0" indent="0"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/>
                <a:cs typeface="Times New Roman"/>
              </a:rPr>
              <a:t>Our needs</a:t>
            </a:r>
            <a:endParaRPr lang="en-US" sz="160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/>
              <a:cs typeface="Times New Roman"/>
            </a:endParaRPr>
          </a:p>
          <a:p>
            <a:pPr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We have Data Grids in all our recent projects</a:t>
            </a:r>
            <a:endParaRPr lang="en-CA" sz="1600" dirty="0">
              <a:solidFill>
                <a:srgbClr val="333333"/>
              </a:solidFill>
              <a:latin typeface="Calibri" panose="020F0502020204030204" pitchFamily="34" charset="0"/>
              <a:ea typeface="Times New Roman"/>
              <a:cs typeface="Times New Roman"/>
            </a:endParaRPr>
          </a:p>
          <a:p>
            <a:pPr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Our previous projects, built with AngularJS, were using </a:t>
            </a:r>
            <a:r>
              <a:rPr lang="en-CA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  <a:hlinkClick r:id="rId2"/>
              </a:rPr>
              <a:t>UI-Grid</a:t>
            </a:r>
            <a:r>
              <a:rPr lang="en-CA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 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Times New Roman"/>
              <a:cs typeface="Times New Roman"/>
            </a:endParaRPr>
          </a:p>
          <a:p>
            <a:pPr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It m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ust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 be fast with Pagination, </a:t>
            </a:r>
            <a:r>
              <a:rPr lang="en-CA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C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olumns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 Filters, Columns Resize, Sorts, Cell Editors</a:t>
            </a:r>
          </a:p>
          <a:p>
            <a:pPr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It m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ust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 support multiple locales (in Canada all our projects </a:t>
            </a: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must 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support English &amp; French)</a:t>
            </a:r>
          </a:p>
          <a:p>
            <a:pPr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It has to s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upport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 external query API or services (like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  <a:hlinkClick r:id="rId3"/>
              </a:rPr>
              <a:t>Odata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  <a:hlinkClick r:id="rId4"/>
              </a:rPr>
              <a:t>GraphQL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 or external service to interact with backend)</a:t>
            </a:r>
          </a:p>
          <a:p>
            <a:pPr marL="0" indent="0"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Times New Roman"/>
              <a:cs typeface="Times New Roman"/>
            </a:endParaRPr>
          </a:p>
          <a:p>
            <a:pPr marL="0" indent="0"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Times New Roman"/>
              </a:rPr>
              <a:t>Other libraries</a:t>
            </a:r>
          </a:p>
          <a:p>
            <a:pPr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dirty="0">
                <a:latin typeface="Calibri"/>
                <a:ea typeface="Calibri"/>
                <a:cs typeface="Times New Roman"/>
              </a:rPr>
              <a:t>Other libraries like </a:t>
            </a:r>
            <a:r>
              <a:rPr lang="en-CA" dirty="0">
                <a:latin typeface="Calibri"/>
                <a:ea typeface="Calibri"/>
                <a:cs typeface="Times New Roman"/>
                <a:hlinkClick r:id="rId5"/>
              </a:rPr>
              <a:t>Ag-Grid</a:t>
            </a:r>
            <a:r>
              <a:rPr lang="en-CA" dirty="0">
                <a:latin typeface="Calibri"/>
                <a:ea typeface="Calibri"/>
                <a:cs typeface="Times New Roman"/>
              </a:rPr>
              <a:t>, </a:t>
            </a:r>
            <a:r>
              <a:rPr lang="en-CA" dirty="0">
                <a:latin typeface="Calibri"/>
                <a:ea typeface="Calibri"/>
                <a:cs typeface="Times New Roman"/>
                <a:hlinkClick r:id="rId6"/>
              </a:rPr>
              <a:t>Kendo UI</a:t>
            </a:r>
            <a:r>
              <a:rPr lang="en-CA" dirty="0">
                <a:latin typeface="Calibri"/>
                <a:ea typeface="Calibri"/>
                <a:cs typeface="Times New Roman"/>
              </a:rPr>
              <a:t>, … they’re good </a:t>
            </a:r>
            <a:r>
              <a:rPr lang="en-CA" b="1" dirty="0">
                <a:latin typeface="Calibri"/>
                <a:ea typeface="Calibri"/>
                <a:cs typeface="Times New Roman"/>
              </a:rPr>
              <a:t>but </a:t>
            </a:r>
            <a:r>
              <a:rPr lang="en-CA" dirty="0">
                <a:latin typeface="Calibri"/>
                <a:ea typeface="Calibri"/>
                <a:cs typeface="Times New Roman"/>
              </a:rPr>
              <a:t>their best features are </a:t>
            </a:r>
            <a:r>
              <a:rPr lang="en-CA" b="1" dirty="0">
                <a:latin typeface="Calibri"/>
                <a:ea typeface="Calibri"/>
                <a:cs typeface="Times New Roman"/>
              </a:rPr>
              <a:t>not free</a:t>
            </a:r>
          </a:p>
          <a:p>
            <a:pPr lvl="1"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CA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192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01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BC6-650D-4849-B502-CB985BD8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F529-B21E-49C2-89AA-CFA992EB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2033399"/>
            <a:ext cx="4152550" cy="2261764"/>
          </a:xfrm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"demo-container"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&lt;aurelia-</a:t>
            </a:r>
            <a:r>
              <a:rPr lang="en-US" sz="11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slickgrid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grid-id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"grid1"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column-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definitions.bind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columnDefinitions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grid-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options.bind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gridOptions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dataset.bind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"dataset"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&lt;/aurelia-</a:t>
            </a:r>
            <a:r>
              <a:rPr lang="en-US" sz="110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slickgrid</a:t>
            </a: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92066-FA87-4437-B74D-D1314478F199}"/>
              </a:ext>
            </a:extLst>
          </p:cNvPr>
          <p:cNvSpPr txBox="1">
            <a:spLocks/>
          </p:cNvSpPr>
          <p:nvPr/>
        </p:nvSpPr>
        <p:spPr>
          <a:xfrm>
            <a:off x="4278384" y="1290769"/>
            <a:ext cx="7913615" cy="5225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BasicGridExample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columnDefinitions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Column[];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gridOptions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GridOption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dataset: any[];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this.defineGrid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b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definedGrid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void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.columnDefinitions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id: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field: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sortable: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id: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'duration'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'Duration (days)'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field: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'duration'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sortable: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id: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 Complete'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field: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percentComplete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sortable: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id: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field: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'start'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id: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'finish'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'Finish'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field: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'finish'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id: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'effort-driven'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'Effort Driven'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field: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effortDriven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sortable: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.gridOptions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autoResize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'demo-container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sidePadding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enableAutoResize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enableSorting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.dataset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your data */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CB6C3-AF3E-482E-BD97-50D21C2B83D9}"/>
              </a:ext>
            </a:extLst>
          </p:cNvPr>
          <p:cNvSpPr txBox="1">
            <a:spLocks/>
          </p:cNvSpPr>
          <p:nvPr/>
        </p:nvSpPr>
        <p:spPr>
          <a:xfrm>
            <a:off x="5419287" y="780176"/>
            <a:ext cx="2023145" cy="48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dirty="0"/>
              <a:t>Component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DE1478-BBC6-40C1-8F72-8218409F5B57}"/>
              </a:ext>
            </a:extLst>
          </p:cNvPr>
          <p:cNvSpPr txBox="1">
            <a:spLocks/>
          </p:cNvSpPr>
          <p:nvPr/>
        </p:nvSpPr>
        <p:spPr>
          <a:xfrm>
            <a:off x="125834" y="1543575"/>
            <a:ext cx="2023145" cy="48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dirty="0"/>
              <a:t>View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02B64-29B9-48F6-96BA-B3085655AC19}"/>
              </a:ext>
            </a:extLst>
          </p:cNvPr>
          <p:cNvSpPr txBox="1">
            <a:spLocks/>
          </p:cNvSpPr>
          <p:nvPr/>
        </p:nvSpPr>
        <p:spPr>
          <a:xfrm>
            <a:off x="743809" y="5805293"/>
            <a:ext cx="2193022" cy="48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dirty="0"/>
              <a:t>Demo on next slide 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F35C32-C6C6-4D41-BF30-FD10F6D3C245}"/>
              </a:ext>
            </a:extLst>
          </p:cNvPr>
          <p:cNvSpPr/>
          <p:nvPr/>
        </p:nvSpPr>
        <p:spPr>
          <a:xfrm rot="5400000">
            <a:off x="1681852" y="6274350"/>
            <a:ext cx="449622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4B27-020F-4628-8F89-CEE344A3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Grid demo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5332E-B28E-4414-A8C8-EAD6C8DE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4" y="1705239"/>
            <a:ext cx="9793067" cy="43535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46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65431D-576A-42D1-9DEB-3AEAB7AFCA02}"/>
              </a:ext>
            </a:extLst>
          </p:cNvPr>
          <p:cNvSpPr txBox="1">
            <a:spLocks/>
          </p:cNvSpPr>
          <p:nvPr/>
        </p:nvSpPr>
        <p:spPr>
          <a:xfrm>
            <a:off x="369318" y="858451"/>
            <a:ext cx="9473967" cy="5539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BasicGridExample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columnDefinitions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Column[];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gridOptions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GridOption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dataset: any[];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this.defineGrid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400"/>
              </a:lnSpc>
              <a:spcBef>
                <a:spcPts val="0"/>
              </a:spcBef>
              <a:buFont typeface="Wingdings 3" charset="2"/>
              <a:buNone/>
            </a:pPr>
            <a:b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definedGrid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void {</a:t>
            </a:r>
          </a:p>
          <a:p>
            <a:pPr marL="0" indent="0">
              <a:lnSpc>
                <a:spcPts val="400"/>
              </a:lnSpc>
              <a:buNone/>
            </a:pP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.columnDefinitions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/*...*/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ts val="400"/>
              </a:lnSpc>
              <a:buNone/>
            </a:pP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.gridOptions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pagination: {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pageSizes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defaultPageSize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totalItems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presets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filters: [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'male'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operator: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OperatorType.equal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 Doe'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operator: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OperatorType.contains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'company'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searchTerms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5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operator: 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'IN’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sorters: [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direction: 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5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{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'company'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direction: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SortDirection.DESC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pagination: {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pageNumber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backendServiceApi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service: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GraphqlService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options: {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columnDefinitions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.columnDefinitions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datasetName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'users’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.displaySpinner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process: (query)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.getCustomerApiCall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(query),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(result: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GraphqlResult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.displaySpinner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C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"/>
              </a:lnSpc>
              <a:buNone/>
            </a:pPr>
            <a:r>
              <a:rPr 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451F0-2BD2-4C5D-8435-F744AB49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0" y="173373"/>
            <a:ext cx="8596668" cy="1320800"/>
          </a:xfrm>
        </p:spPr>
        <p:txBody>
          <a:bodyPr/>
          <a:lstStyle/>
          <a:p>
            <a:r>
              <a:rPr lang="en-CA" dirty="0" err="1"/>
              <a:t>GraphQL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API</a:t>
            </a:r>
            <a:r>
              <a:rPr lang="en-CA" dirty="0"/>
              <a:t>, Grid State &amp; </a:t>
            </a:r>
            <a:r>
              <a:rPr lang="en-CA" dirty="0" err="1"/>
              <a:t>Presets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8110-2DE5-4AC0-9163-6469B31EF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02" y="858451"/>
            <a:ext cx="5002431" cy="1271441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2">
                    <a:lumMod val="75000"/>
                  </a:schemeClr>
                </a:solidFill>
              </a:rPr>
              <a:t>Auto-generate </a:t>
            </a:r>
            <a:r>
              <a:rPr lang="en-CA" b="1" dirty="0" err="1">
                <a:solidFill>
                  <a:schemeClr val="tx2">
                    <a:lumMod val="75000"/>
                  </a:schemeClr>
                </a:solidFill>
              </a:rPr>
              <a:t>GraphQL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</a:rPr>
              <a:t> query string</a:t>
            </a:r>
          </a:p>
          <a:p>
            <a:r>
              <a:rPr lang="en-CA" b="1" dirty="0">
                <a:solidFill>
                  <a:schemeClr val="tx2">
                    <a:lumMod val="75000"/>
                  </a:schemeClr>
                </a:solidFill>
              </a:rPr>
              <a:t>Load </a:t>
            </a:r>
            <a:r>
              <a:rPr lang="en-CA" b="1" dirty="0" err="1">
                <a:solidFill>
                  <a:schemeClr val="tx2">
                    <a:lumMod val="75000"/>
                  </a:schemeClr>
                </a:solidFill>
              </a:rPr>
              <a:t>Presets</a:t>
            </a:r>
            <a:r>
              <a:rPr lang="en-CA" b="1" dirty="0">
                <a:solidFill>
                  <a:schemeClr val="tx2">
                    <a:lumMod val="75000"/>
                  </a:schemeClr>
                </a:solidFill>
              </a:rPr>
              <a:t> &amp; Grid State</a:t>
            </a:r>
          </a:p>
          <a:p>
            <a:r>
              <a:rPr lang="en-CA" b="1" dirty="0">
                <a:solidFill>
                  <a:schemeClr val="tx2">
                    <a:lumMod val="75000"/>
                  </a:schemeClr>
                </a:solidFill>
              </a:rPr>
              <a:t>Can use Grid State with Local Storage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29ACF8-655C-49CF-BB81-5971EAFEDB3B}"/>
              </a:ext>
            </a:extLst>
          </p:cNvPr>
          <p:cNvSpPr txBox="1">
            <a:spLocks/>
          </p:cNvSpPr>
          <p:nvPr/>
        </p:nvSpPr>
        <p:spPr>
          <a:xfrm>
            <a:off x="7404668" y="5662144"/>
            <a:ext cx="2193022" cy="48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dirty="0"/>
              <a:t>Demo on next slide </a:t>
            </a:r>
          </a:p>
          <a:p>
            <a:pPr marL="0" indent="0">
              <a:buFont typeface="Wingdings 3" charset="2"/>
              <a:buNone/>
            </a:pP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4DFB6F-D332-4B4C-B1A4-4E6E1AF1D12F}"/>
              </a:ext>
            </a:extLst>
          </p:cNvPr>
          <p:cNvSpPr/>
          <p:nvPr/>
        </p:nvSpPr>
        <p:spPr>
          <a:xfrm rot="5400000">
            <a:off x="8342711" y="6131201"/>
            <a:ext cx="449622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74CE-E8CC-4BEC-9D30-7F749AF4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1" y="181762"/>
            <a:ext cx="8596668" cy="1320800"/>
          </a:xfrm>
        </p:spPr>
        <p:txBody>
          <a:bodyPr/>
          <a:lstStyle/>
          <a:p>
            <a:r>
              <a:rPr lang="en-CA" dirty="0" err="1"/>
              <a:t>GraphQL</a:t>
            </a:r>
            <a:r>
              <a:rPr lang="en-CA" dirty="0"/>
              <a:t> with </a:t>
            </a:r>
            <a:r>
              <a:rPr lang="en-CA" dirty="0" err="1"/>
              <a:t>Presets</a:t>
            </a:r>
            <a:r>
              <a:rPr lang="en-CA" dirty="0"/>
              <a:t> demo</a:t>
            </a:r>
            <a:br>
              <a:rPr lang="en-CA" dirty="0"/>
            </a:br>
            <a:r>
              <a:rPr lang="en-CA" sz="1600" dirty="0"/>
              <a:t>* here we are only showing </a:t>
            </a:r>
            <a:r>
              <a:rPr lang="en-CA" sz="1600" dirty="0" err="1"/>
              <a:t>GraphQL</a:t>
            </a:r>
            <a:r>
              <a:rPr lang="en-CA" sz="1600" dirty="0"/>
              <a:t> query string for demo purposes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219CF-0E04-456F-8A7F-D4C043AB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2" y="1502562"/>
            <a:ext cx="8449854" cy="5163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104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6" y="189472"/>
            <a:ext cx="8773297" cy="823782"/>
          </a:xfrm>
        </p:spPr>
        <p:txBody>
          <a:bodyPr>
            <a:normAutofit/>
          </a:bodyPr>
          <a:lstStyle/>
          <a:p>
            <a:r>
              <a:rPr lang="en-US" dirty="0"/>
              <a:t>Global Options </a:t>
            </a:r>
            <a:r>
              <a:rPr lang="en-US" sz="3200" dirty="0"/>
              <a:t>(</a:t>
            </a:r>
            <a:r>
              <a:rPr lang="en-US" sz="3200" dirty="0">
                <a:hlinkClick r:id="rId2"/>
              </a:rPr>
              <a:t>Wiki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346887"/>
            <a:ext cx="10314150" cy="38291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ts val="192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/>
              </a:rPr>
              <a:t>To change default options globally (used by all grids), you can use the 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 config</a:t>
            </a:r>
          </a:p>
          <a:p>
            <a:pPr marL="0" indent="0">
              <a:lnSpc>
                <a:spcPts val="1920"/>
              </a:lnSpc>
              <a:buNone/>
            </a:pP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function configure(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aurelia: Aurelia) config =&gt;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aurelia.use.plugin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PLATFORM.moduleName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'aurelia-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slickgrid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config =&gt;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change any of the default global grid options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config.options.gridMenu.iconCssClass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'fa fa-bars’;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config.options.enableAutoResize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config.options.autoResize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'grid-container'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sidePadding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config.options.enableFiltering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333333"/>
              </a:solidFill>
              <a:latin typeface="Courier New" panose="02070309020205020404" pitchFamily="49" charset="0"/>
              <a:ea typeface="Times New Roma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4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6680-59F4-4240-815C-C5DDA567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9608"/>
            <a:ext cx="8596668" cy="1320800"/>
          </a:xfrm>
        </p:spPr>
        <p:txBody>
          <a:bodyPr/>
          <a:lstStyle/>
          <a:p>
            <a:r>
              <a:rPr lang="en-CA" dirty="0"/>
              <a:t>GitHub Open Source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E01A41-5259-428B-993D-F22F9779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728" y="1345259"/>
            <a:ext cx="9079312" cy="1610687"/>
          </a:xfrm>
        </p:spPr>
        <p:txBody>
          <a:bodyPr/>
          <a:lstStyle/>
          <a:p>
            <a:r>
              <a:rPr lang="en-CA" dirty="0"/>
              <a:t>Downloads of 9k/year, 900+ commits, 60+ stars, 75+ releases, 2200+ unit tests</a:t>
            </a:r>
          </a:p>
          <a:p>
            <a:r>
              <a:rPr lang="en-CA" dirty="0"/>
              <a:t>One major contributor</a:t>
            </a:r>
          </a:p>
          <a:p>
            <a:r>
              <a:rPr lang="en-CA" dirty="0"/>
              <a:t>Wrapper of </a:t>
            </a:r>
            <a:r>
              <a:rPr lang="en-CA" dirty="0" err="1"/>
              <a:t>SlickGrid</a:t>
            </a:r>
            <a:r>
              <a:rPr lang="en-CA" dirty="0"/>
              <a:t> core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5B7A5-64C3-45E3-97BC-17901B5C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60" y="2382241"/>
            <a:ext cx="7776512" cy="2419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1869F-3782-4A82-BAA1-2482B1E6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3" y="3637909"/>
            <a:ext cx="7990597" cy="322009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23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CCC8-FA18-4918-9C43-E04019E2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 Source Tools to Build &amp;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5498-13E1-4B35-B337-94BA229F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577"/>
            <a:ext cx="8596668" cy="4757846"/>
          </a:xfrm>
        </p:spPr>
        <p:txBody>
          <a:bodyPr/>
          <a:lstStyle/>
          <a:p>
            <a:r>
              <a:rPr lang="en-CA" dirty="0"/>
              <a:t>Continuous Integration with </a:t>
            </a:r>
            <a:r>
              <a:rPr lang="en-CA" dirty="0" err="1"/>
              <a:t>CircleCI</a:t>
            </a:r>
            <a:endParaRPr lang="en-CA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runs Jest unit tests &amp; upload test coverage to </a:t>
            </a:r>
            <a:r>
              <a:rPr lang="en-CA" dirty="0" err="1"/>
              <a:t>CodeCov</a:t>
            </a:r>
            <a:r>
              <a:rPr lang="en-CA" dirty="0"/>
              <a:t> (even on PRs)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also runs Cypress E2E tests</a:t>
            </a: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B617EF7-7B2C-43E7-8737-D243D739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85" y="4073500"/>
            <a:ext cx="1770339" cy="914799"/>
          </a:xfrm>
          <a:prstGeom prst="rect">
            <a:avLst/>
          </a:prstGeom>
        </p:spPr>
      </p:pic>
      <p:pic>
        <p:nvPicPr>
          <p:cNvPr id="1028" name="Picture 4" descr="Image result for codecov logo">
            <a:hlinkClick r:id="rId4"/>
            <a:extLst>
              <a:ext uri="{FF2B5EF4-FFF2-40B4-BE49-F238E27FC236}">
                <a16:creationId xmlns:a16="http://schemas.microsoft.com/office/drawing/2014/main" id="{A1CD7758-277A-4B9A-A2B6-1F3CC991C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31" y="4380326"/>
            <a:ext cx="1099786" cy="10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ypress.io logo">
            <a:hlinkClick r:id="rId6"/>
            <a:extLst>
              <a:ext uri="{FF2B5EF4-FFF2-40B4-BE49-F238E27FC236}">
                <a16:creationId xmlns:a16="http://schemas.microsoft.com/office/drawing/2014/main" id="{B4F6364B-5745-4D42-905B-434F6F21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50" y="3289793"/>
            <a:ext cx="2465272" cy="8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ircleci logo">
            <a:hlinkClick r:id="rId8"/>
            <a:extLst>
              <a:ext uri="{FF2B5EF4-FFF2-40B4-BE49-F238E27FC236}">
                <a16:creationId xmlns:a16="http://schemas.microsoft.com/office/drawing/2014/main" id="{0C64B9E9-1B7A-421E-9183-CAD886D6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10" y="2725436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ourcegraph logo transparent">
            <a:hlinkClick r:id="rId10"/>
            <a:extLst>
              <a:ext uri="{FF2B5EF4-FFF2-40B4-BE49-F238E27FC236}">
                <a16:creationId xmlns:a16="http://schemas.microsoft.com/office/drawing/2014/main" id="{F316964D-461F-44DD-B21A-9B6BA9F0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54" y="5762064"/>
            <a:ext cx="3315478" cy="44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npm logo">
            <a:hlinkClick r:id="rId12"/>
            <a:extLst>
              <a:ext uri="{FF2B5EF4-FFF2-40B4-BE49-F238E27FC236}">
                <a16:creationId xmlns:a16="http://schemas.microsoft.com/office/drawing/2014/main" id="{8363B066-4BF7-46DD-AD13-A7EB3868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93" y="4882392"/>
            <a:ext cx="1110564" cy="4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hlinkClick r:id="rId14"/>
            <a:extLst>
              <a:ext uri="{FF2B5EF4-FFF2-40B4-BE49-F238E27FC236}">
                <a16:creationId xmlns:a16="http://schemas.microsoft.com/office/drawing/2014/main" id="{878D5770-4D63-4183-A007-6A6D1DAA5A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36250" y="5364317"/>
            <a:ext cx="1471561" cy="14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37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7326</TotalTime>
  <Words>1046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</vt:lpstr>
      <vt:lpstr>Courier New</vt:lpstr>
      <vt:lpstr>Trebuchet MS</vt:lpstr>
      <vt:lpstr>Wingdings</vt:lpstr>
      <vt:lpstr>Wingdings 3</vt:lpstr>
      <vt:lpstr>Facet</vt:lpstr>
      <vt:lpstr>Aurelia-Slickgrid</vt:lpstr>
      <vt:lpstr>Why create Aurelia-Slickgrid?</vt:lpstr>
      <vt:lpstr>Basic Grid</vt:lpstr>
      <vt:lpstr>Basic Grid demo</vt:lpstr>
      <vt:lpstr>GraphQL API, Grid State &amp; Presets</vt:lpstr>
      <vt:lpstr>GraphQL with Presets demo * here we are only showing GraphQL query string for demo purposes</vt:lpstr>
      <vt:lpstr>Global Options (Wiki)</vt:lpstr>
      <vt:lpstr>GitHub Open Source</vt:lpstr>
      <vt:lpstr>Open Source Tools to Build &amp; Tests</vt:lpstr>
      <vt:lpstr>Integration &amp; Unit Tests</vt:lpstr>
      <vt:lpstr>E2E Tests with</vt:lpstr>
      <vt:lpstr>CI Builds</vt:lpstr>
      <vt:lpstr>Test Code Coverage with</vt:lpstr>
      <vt:lpstr>SASS Styling Bootstrap centric theme, but Material is doable</vt:lpstr>
      <vt:lpstr>Lots of Live Demos (on GitHub) </vt:lpstr>
      <vt:lpstr>Links &amp; Wiki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Angular-Validation</dc:title>
  <dc:creator>Ghislain B</dc:creator>
  <cp:lastModifiedBy>Ghislain B</cp:lastModifiedBy>
  <cp:revision>96</cp:revision>
  <dcterms:created xsi:type="dcterms:W3CDTF">2015-05-04T01:45:29Z</dcterms:created>
  <dcterms:modified xsi:type="dcterms:W3CDTF">2019-11-20T04:41:47Z</dcterms:modified>
</cp:coreProperties>
</file>