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OBoNlwM7OwxC5hC+JJD43bwR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099DEF-32BA-4291-8751-ED3205D8EE61}">
  <a:tblStyle styleId="{4A099DEF-32BA-4291-8751-ED3205D8EE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c9e547d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cac9e547d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ac9e547d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cac9e547d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ac9e547d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cac9e547d8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ac9e547d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cac9e547d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ac9e547d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cac9e547d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02688f6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cb02688f6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5A1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5A1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5A1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1083733" y="2738406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 sz="4000">
                <a:latin typeface="Century Gothic"/>
                <a:ea typeface="Century Gothic"/>
                <a:cs typeface="Century Gothic"/>
                <a:sym typeface="Century Gothic"/>
              </a:rPr>
              <a:t>Fudge Inc. Product Popularity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1083733" y="390313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Team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Aurelia Arnett, Rebecca Burnett, Ava Nelson</a:t>
            </a:r>
            <a:endParaRPr/>
          </a:p>
        </p:txBody>
      </p:sp>
      <p:sp>
        <p:nvSpPr>
          <p:cNvPr id="177" name="Google Shape;177;p1"/>
          <p:cNvSpPr/>
          <p:nvPr/>
        </p:nvSpPr>
        <p:spPr>
          <a:xfrm>
            <a:off x="11073723" y="0"/>
            <a:ext cx="419100" cy="496957"/>
          </a:xfrm>
          <a:prstGeom prst="rect">
            <a:avLst/>
          </a:prstGeom>
          <a:solidFill>
            <a:srgbClr val="F08D4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11073723" y="496957"/>
            <a:ext cx="419100" cy="2241449"/>
          </a:xfrm>
          <a:prstGeom prst="rect">
            <a:avLst/>
          </a:prstGeom>
          <a:solidFill>
            <a:srgbClr val="F08D4A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1073723" y="2738406"/>
            <a:ext cx="419100" cy="1878044"/>
          </a:xfrm>
          <a:prstGeom prst="rect">
            <a:avLst/>
          </a:prstGeom>
          <a:solidFill>
            <a:srgbClr val="F08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11073723" y="4616450"/>
            <a:ext cx="419100" cy="2241449"/>
          </a:xfrm>
          <a:prstGeom prst="rect">
            <a:avLst/>
          </a:prstGeom>
          <a:solidFill>
            <a:srgbClr val="F08D4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/>
          </a:blip>
          <a:srcRect b="71598" l="16495" r="10564" t="7951"/>
          <a:stretch/>
        </p:blipFill>
        <p:spPr>
          <a:xfrm rot="-5400000">
            <a:off x="10594849" y="2124454"/>
            <a:ext cx="2487169" cy="70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"/>
          <p:cNvPicPr preferRelativeResize="0"/>
          <p:nvPr/>
        </p:nvPicPr>
        <p:blipFill rotWithShape="1">
          <a:blip r:embed="rId4">
            <a:alphaModFix/>
          </a:blip>
          <a:srcRect b="44247" l="10110" r="63883" t="10126"/>
          <a:stretch/>
        </p:blipFill>
        <p:spPr>
          <a:xfrm>
            <a:off x="11556124" y="5276087"/>
            <a:ext cx="635875" cy="15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9048525" y="1825625"/>
            <a:ext cx="270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FudgeMart’s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Products: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Blu-Ray Player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Intelligence</a:t>
            </a:r>
            <a:endParaRPr/>
          </a:p>
        </p:txBody>
      </p:sp>
      <p:pic>
        <p:nvPicPr>
          <p:cNvPr id="263" name="Google Shape;2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687013"/>
            <a:ext cx="7468253" cy="422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ac9e547d8_0_29"/>
          <p:cNvSpPr txBox="1"/>
          <p:nvPr>
            <p:ph idx="1" type="body"/>
          </p:nvPr>
        </p:nvSpPr>
        <p:spPr>
          <a:xfrm>
            <a:off x="9048525" y="1825625"/>
            <a:ext cx="270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FudgeMart’s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Products: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Business Apparel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gcac9e547d8_0_29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cac9e547d8_0_29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cac9e547d8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Intelligence</a:t>
            </a:r>
            <a:endParaRPr/>
          </a:p>
        </p:txBody>
      </p:sp>
      <p:pic>
        <p:nvPicPr>
          <p:cNvPr id="272" name="Google Shape;272;gcac9e547d8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275" y="1843225"/>
            <a:ext cx="7503829" cy="4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ac9e547d8_0_20"/>
          <p:cNvSpPr txBox="1"/>
          <p:nvPr>
            <p:ph idx="1" type="body"/>
          </p:nvPr>
        </p:nvSpPr>
        <p:spPr>
          <a:xfrm>
            <a:off x="9048525" y="1825625"/>
            <a:ext cx="270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FudgeFlix’s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top genres: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-Season TV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-20th Century Period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-Drama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-Comedy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-Action &amp; Adventure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gcac9e547d8_0_20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cac9e547d8_0_20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cac9e547d8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Intelligence</a:t>
            </a:r>
            <a:endParaRPr/>
          </a:p>
        </p:txBody>
      </p:sp>
      <p:pic>
        <p:nvPicPr>
          <p:cNvPr id="281" name="Google Shape;281;gcac9e547d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603425"/>
            <a:ext cx="8071537" cy="45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c9e547d8_0_38"/>
          <p:cNvSpPr txBox="1"/>
          <p:nvPr>
            <p:ph idx="1" type="body"/>
          </p:nvPr>
        </p:nvSpPr>
        <p:spPr>
          <a:xfrm>
            <a:off x="9048525" y="1825625"/>
            <a:ext cx="270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FudgeFlix’s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top genres: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-Season TV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-20th Century Period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-Drama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-Comedy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-Action &amp; Adventure Movie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" name="Google Shape;287;gcac9e547d8_0_38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cac9e547d8_0_38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cac9e547d8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Intelligence</a:t>
            </a:r>
            <a:endParaRPr/>
          </a:p>
        </p:txBody>
      </p:sp>
      <p:pic>
        <p:nvPicPr>
          <p:cNvPr id="290" name="Google Shape;290;gcac9e547d8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50" y="1614625"/>
            <a:ext cx="8011041" cy="4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c9e547d8_0_1"/>
          <p:cNvSpPr txBox="1"/>
          <p:nvPr>
            <p:ph idx="1" type="body"/>
          </p:nvPr>
        </p:nvSpPr>
        <p:spPr>
          <a:xfrm>
            <a:off x="9048525" y="1825625"/>
            <a:ext cx="270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Season TV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-Highly Rated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-Often Rated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indicates higher viewership.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top ranking shows (Buffy, Criminal Minds, Friends)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gcac9e547d8_0_1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cac9e547d8_0_1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cac9e547d8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Intelligence</a:t>
            </a:r>
            <a:endParaRPr/>
          </a:p>
        </p:txBody>
      </p:sp>
      <p:pic>
        <p:nvPicPr>
          <p:cNvPr id="299" name="Google Shape;299;gcac9e547d8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87925"/>
            <a:ext cx="8048749" cy="45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c9e547d8_0_11"/>
          <p:cNvSpPr txBox="1"/>
          <p:nvPr>
            <p:ph idx="1" type="body"/>
          </p:nvPr>
        </p:nvSpPr>
        <p:spPr>
          <a:xfrm>
            <a:off x="9048525" y="1825625"/>
            <a:ext cx="270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Season TV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-genre report over time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-shows rating distribution as well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Cue Demo</a:t>
            </a:r>
            <a:endParaRPr b="1" sz="2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cac9e547d8_0_11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cac9e547d8_0_11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cac9e547d8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Intelligence</a:t>
            </a:r>
            <a:endParaRPr/>
          </a:p>
        </p:txBody>
      </p:sp>
      <p:pic>
        <p:nvPicPr>
          <p:cNvPr id="308" name="Google Shape;308;gcac9e547d8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75" y="1690825"/>
            <a:ext cx="8235100" cy="46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Fudgemart: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-Electronics and Clothing most popular.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-Improve selections elsewhere while expanding popular categories?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Fudgeflix: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-Season TV, 20th Century Dramas, Action &amp; Adventure, Comedy, and Drama films carry most viewership/ratings.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-look into expanding selection due to consumer interest.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p10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>
            <p:ph type="ctrTitle"/>
          </p:nvPr>
        </p:nvSpPr>
        <p:spPr>
          <a:xfrm>
            <a:off x="1230544" y="1132637"/>
            <a:ext cx="9144000" cy="439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Appendix</a:t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11073723" y="0"/>
            <a:ext cx="419100" cy="496957"/>
          </a:xfrm>
          <a:prstGeom prst="rect">
            <a:avLst/>
          </a:prstGeom>
          <a:solidFill>
            <a:srgbClr val="F08D4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11073723" y="496957"/>
            <a:ext cx="419100" cy="2241449"/>
          </a:xfrm>
          <a:prstGeom prst="rect">
            <a:avLst/>
          </a:prstGeom>
          <a:solidFill>
            <a:srgbClr val="F08D4A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11073723" y="2738406"/>
            <a:ext cx="419100" cy="1878044"/>
          </a:xfrm>
          <a:prstGeom prst="rect">
            <a:avLst/>
          </a:prstGeom>
          <a:solidFill>
            <a:srgbClr val="F08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11073723" y="4616450"/>
            <a:ext cx="419100" cy="2241449"/>
          </a:xfrm>
          <a:prstGeom prst="rect">
            <a:avLst/>
          </a:prstGeom>
          <a:solidFill>
            <a:srgbClr val="F08D4A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11"/>
          <p:cNvPicPr preferRelativeResize="0"/>
          <p:nvPr/>
        </p:nvPicPr>
        <p:blipFill rotWithShape="1">
          <a:blip r:embed="rId3">
            <a:alphaModFix/>
          </a:blip>
          <a:srcRect b="71598" l="16495" r="10564" t="7951"/>
          <a:stretch/>
        </p:blipFill>
        <p:spPr>
          <a:xfrm rot="-5400000">
            <a:off x="10594849" y="2124454"/>
            <a:ext cx="2487169" cy="70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1"/>
          <p:cNvPicPr preferRelativeResize="0"/>
          <p:nvPr/>
        </p:nvPicPr>
        <p:blipFill rotWithShape="1">
          <a:blip r:embed="rId4">
            <a:alphaModFix/>
          </a:blip>
          <a:srcRect b="44247" l="10110" r="63883" t="10126"/>
          <a:stretch/>
        </p:blipFill>
        <p:spPr>
          <a:xfrm>
            <a:off x="11556124" y="5276087"/>
            <a:ext cx="635875" cy="15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Process Questions</a:t>
            </a:r>
            <a:endParaRPr/>
          </a:p>
        </p:txBody>
      </p:sp>
      <p:sp>
        <p:nvSpPr>
          <p:cNvPr id="335" name="Google Shape;33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we streamline costs?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products generate the highest ROI?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are our most frequent customers?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titles and products generate the highest popularity?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types of products generate the highest popularity?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we encourage purchase vs rental?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we determine competitive pricing?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geographies return the largest profit?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Level Dimensional Model</a:t>
            </a:r>
            <a:endParaRPr/>
          </a:p>
        </p:txBody>
      </p:sp>
      <p:pic>
        <p:nvPicPr>
          <p:cNvPr id="343" name="Google Shape;34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3088"/>
            <a:ext cx="11887200" cy="31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Fudgemart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an online retailer that sells general purpose goods to customers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customers, products, and shipping vendors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Fudgeflix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an online movies and tv show streaming on-demand service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accounts, subscriptions, and video titles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Case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Both companies require the ability to analyze their product popularity to optimize which products prioritize carrying and which products to consider getting rid of</a:t>
            </a:r>
            <a:endParaRPr/>
          </a:p>
        </p:txBody>
      </p:sp>
      <p:sp>
        <p:nvSpPr>
          <p:cNvPr id="188" name="Google Shape;18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Case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9010735" y="3665483"/>
            <a:ext cx="2853267" cy="25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8199" y="1513490"/>
            <a:ext cx="10635237" cy="890751"/>
          </a:xfrm>
          <a:prstGeom prst="rect">
            <a:avLst/>
          </a:prstGeom>
          <a:solidFill>
            <a:srgbClr val="D66E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products &amp; product types (genre or department) generate the most interest? (based on customer rating)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838200" y="2648607"/>
            <a:ext cx="10515600" cy="3528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understand the customer need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improve customer experiences when purchasing products from Fudge Inc.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streamline the process for customers to use Fudge Inc. products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optimize the data/product warehouse by increasing stock of popular products and reducing non-popular products</a:t>
            </a:r>
            <a:endParaRPr/>
          </a:p>
        </p:txBody>
      </p:sp>
      <p:pic>
        <p:nvPicPr>
          <p:cNvPr id="199" name="Google Shape;199;p3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Merge two companies to enhance the overall customer experience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To understand which products drive the highest popularity, based on customer reviews</a:t>
            </a:r>
            <a:endParaRPr/>
          </a:p>
        </p:txBody>
      </p:sp>
      <p:sp>
        <p:nvSpPr>
          <p:cNvPr id="206" name="Google Shape;2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pic>
        <p:nvPicPr>
          <p:cNvPr id="207" name="Google Shape;207;p4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5"/>
          <p:cNvGraphicFramePr/>
          <p:nvPr/>
        </p:nvGraphicFramePr>
        <p:xfrm>
          <a:off x="622738" y="1825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{4A099DEF-32BA-4291-8751-ED3205D8EE61}</a:tableStyleId>
              </a:tblPr>
              <a:tblGrid>
                <a:gridCol w="2002225"/>
                <a:gridCol w="1734200"/>
                <a:gridCol w="1736825"/>
              </a:tblGrid>
              <a:tr h="86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FudgePopularity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DF7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Fudgemart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DF7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Fudgeflix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DF7933"/>
                    </a:solidFill>
                  </a:tcPr>
                </a:tc>
              </a:tr>
              <a:tr h="8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A5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A5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Accounts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A576"/>
                    </a:solidFill>
                  </a:tcPr>
                </a:tc>
              </a:tr>
              <a:tr h="8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C0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C0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Titles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C09B"/>
                    </a:solidFill>
                  </a:tcPr>
                </a:tc>
              </a:tr>
              <a:tr h="8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A5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Department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A5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Genre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A576"/>
                    </a:solidFill>
                  </a:tcPr>
                </a:tc>
              </a:tr>
              <a:tr h="86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Customer Rating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C0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review_stars</a:t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F7C0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at_rating</a:t>
                      </a: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solidFill>
                      <a:srgbClr val="F7C09B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5"/>
          <p:cNvSpPr txBox="1"/>
          <p:nvPr/>
        </p:nvSpPr>
        <p:spPr>
          <a:xfrm>
            <a:off x="6277970" y="1825625"/>
            <a:ext cx="50758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 rate products on a scale from 1-5, where 1 indicates lowest satisfaction and 5 indicates highest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Returned date in Fudgeflix indicates the date when the customer reviewed the title</a:t>
            </a:r>
            <a:endParaRPr/>
          </a:p>
        </p:txBody>
      </p:sp>
      <p:sp>
        <p:nvSpPr>
          <p:cNvPr id="215" name="Google Shape;2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</a:t>
            </a:r>
            <a:endParaRPr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ROLAP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SQL Server to build the data warehouse foundation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SSIS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Microsoft Visual Studios to process the ETL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Microsoft Power BI to create visualizations and dashboards for executive decisions</a:t>
            </a:r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 Schema</a:t>
            </a:r>
            <a:endParaRPr/>
          </a:p>
        </p:txBody>
      </p:sp>
      <p:pic>
        <p:nvPicPr>
          <p:cNvPr id="231" name="Google Shape;231;p7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 rotWithShape="1">
          <a:blip r:embed="rId4">
            <a:alphaModFix/>
          </a:blip>
          <a:srcRect b="6982" l="22219" r="52300" t="12627"/>
          <a:stretch/>
        </p:blipFill>
        <p:spPr>
          <a:xfrm>
            <a:off x="7148946" y="532980"/>
            <a:ext cx="4072684" cy="606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>
            <p:ph idx="1" type="body"/>
          </p:nvPr>
        </p:nvSpPr>
        <p:spPr>
          <a:xfrm>
            <a:off x="838200" y="1825625"/>
            <a:ext cx="73670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Popularity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fm_products.product_department, fm_products.product_name, fm_customer_product_reviews.review_stars, fm_customer_product_reviews.product_id, fm_customer_product_reviews.customerid, fm_customer_product_reviews.review_date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fm_customer_product_reviews INNER JOIN fm_products ON fm_customer_product_reviews.product_id = fm_products.product_id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 b="44247" l="10110" r="63883" t="10126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Process</a:t>
            </a:r>
            <a:endParaRPr/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4">
            <a:alphaModFix/>
          </a:blip>
          <a:srcRect b="52525" l="5430" r="26990" t="20540"/>
          <a:stretch/>
        </p:blipFill>
        <p:spPr>
          <a:xfrm>
            <a:off x="3901572" y="3856523"/>
            <a:ext cx="5313994" cy="136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5">
            <a:alphaModFix/>
          </a:blip>
          <a:srcRect b="35490" l="0" r="79784" t="15720"/>
          <a:stretch/>
        </p:blipFill>
        <p:spPr>
          <a:xfrm>
            <a:off x="9294829" y="1786727"/>
            <a:ext cx="2622580" cy="343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6">
            <a:alphaModFix/>
          </a:blip>
          <a:srcRect b="61780" l="1805" r="67587" t="17410"/>
          <a:stretch/>
        </p:blipFill>
        <p:spPr>
          <a:xfrm>
            <a:off x="3901572" y="1786727"/>
            <a:ext cx="5313994" cy="195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7">
            <a:alphaModFix/>
          </a:blip>
          <a:srcRect b="39575" l="27482" r="22781" t="36361"/>
          <a:stretch/>
        </p:blipFill>
        <p:spPr>
          <a:xfrm>
            <a:off x="347590" y="4146500"/>
            <a:ext cx="3495470" cy="107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 rotWithShape="1">
          <a:blip r:embed="rId8">
            <a:alphaModFix/>
          </a:blip>
          <a:srcRect b="45809" l="23976" r="49006" t="28060"/>
          <a:stretch/>
        </p:blipFill>
        <p:spPr>
          <a:xfrm>
            <a:off x="347590" y="1786728"/>
            <a:ext cx="3474719" cy="221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cb02688f6f_0_0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5400000">
            <a:off x="473019" y="5749106"/>
            <a:ext cx="635875" cy="158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cb02688f6f_0_0"/>
          <p:cNvPicPr preferRelativeResize="0"/>
          <p:nvPr/>
        </p:nvPicPr>
        <p:blipFill rotWithShape="1">
          <a:blip r:embed="rId3">
            <a:alphaModFix/>
          </a:blip>
          <a:srcRect b="44244" l="10108" r="63883" t="10129"/>
          <a:stretch/>
        </p:blipFill>
        <p:spPr>
          <a:xfrm rot="-5400000">
            <a:off x="11083106" y="-470994"/>
            <a:ext cx="635875" cy="158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cb02688f6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MOLAP/Cube</a:t>
            </a: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Process</a:t>
            </a:r>
            <a:endParaRPr/>
          </a:p>
        </p:txBody>
      </p:sp>
      <p:pic>
        <p:nvPicPr>
          <p:cNvPr id="254" name="Google Shape;254;gcb02688f6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9" y="1651825"/>
            <a:ext cx="7538374" cy="42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2021-03-26T02:53:15Z</dcterms:created>
  <dc:creator>Aurelia Arnett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2021-03-26T03:02:47Z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890fa7db-abba-43ef-aac6-68478ce66d92</vt:lpwstr>
  </property>
  <property fmtid="{D5CDD505-2E9C-101B-9397-08002B2CF9AE}" pid="8" name="MSIP_Label_f42aa342-8706-4288-bd11-ebb85995028c_ContentBits">
    <vt:lpwstr>0</vt:lpwstr>
  </property>
</Properties>
</file>