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29"/>
  </p:notesMasterIdLst>
  <p:sldIdLst>
    <p:sldId id="256" r:id="rId5"/>
    <p:sldId id="271" r:id="rId6"/>
    <p:sldId id="260" r:id="rId7"/>
    <p:sldId id="268" r:id="rId8"/>
    <p:sldId id="272" r:id="rId9"/>
    <p:sldId id="265" r:id="rId10"/>
    <p:sldId id="291" r:id="rId11"/>
    <p:sldId id="263" r:id="rId12"/>
    <p:sldId id="280" r:id="rId13"/>
    <p:sldId id="275" r:id="rId14"/>
    <p:sldId id="277" r:id="rId15"/>
    <p:sldId id="278" r:id="rId16"/>
    <p:sldId id="285" r:id="rId17"/>
    <p:sldId id="264" r:id="rId18"/>
    <p:sldId id="266" r:id="rId19"/>
    <p:sldId id="279" r:id="rId20"/>
    <p:sldId id="302" r:id="rId21"/>
    <p:sldId id="298" r:id="rId22"/>
    <p:sldId id="267" r:id="rId23"/>
    <p:sldId id="303" r:id="rId24"/>
    <p:sldId id="296" r:id="rId25"/>
    <p:sldId id="300" r:id="rId26"/>
    <p:sldId id="299" r:id="rId27"/>
    <p:sldId id="3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EFA7E-C377-4D05-BAC5-930C6938D7AD}" v="1" dt="2021-05-10T07:08:23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uciml/caravan-insurance-challenge#caravan-insurance-challenge.csv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uciml/caravan-insurance-challenge#caravan-insurance-challenge.csv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9B310-876F-4647-90A0-05934660D206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7C6656-3F50-432B-9B72-04A8D1CF6945}">
      <dgm:prSet/>
      <dgm:spPr/>
      <dgm:t>
        <a:bodyPr/>
        <a:lstStyle/>
        <a:p>
          <a:r>
            <a:rPr lang="en-US"/>
            <a:t>Goal:</a:t>
          </a:r>
        </a:p>
      </dgm:t>
    </dgm:pt>
    <dgm:pt modelId="{78C76810-36CC-4752-BC08-C69338729D21}" type="parTrans" cxnId="{26D136A4-6AA4-479F-99B2-AFF326EF4D05}">
      <dgm:prSet/>
      <dgm:spPr/>
      <dgm:t>
        <a:bodyPr/>
        <a:lstStyle/>
        <a:p>
          <a:endParaRPr lang="en-US"/>
        </a:p>
      </dgm:t>
    </dgm:pt>
    <dgm:pt modelId="{BD792E04-E94D-4CBC-92CB-EA2E63BD3846}" type="sibTrans" cxnId="{26D136A4-6AA4-479F-99B2-AFF326EF4D05}">
      <dgm:prSet/>
      <dgm:spPr/>
      <dgm:t>
        <a:bodyPr/>
        <a:lstStyle/>
        <a:p>
          <a:endParaRPr lang="en-US"/>
        </a:p>
      </dgm:t>
    </dgm:pt>
    <dgm:pt modelId="{EB18183D-E6A2-4A2A-BB9E-D1AE033E9768}">
      <dgm:prSet/>
      <dgm:spPr/>
      <dgm:t>
        <a:bodyPr/>
        <a:lstStyle/>
        <a:p>
          <a:r>
            <a:rPr lang="en-US" dirty="0"/>
            <a:t>Can we identify a segment(s) of the data who would be most likely to buy a caravan insurance policy? (A caravan policy is a policy on a towable camping trailer)</a:t>
          </a:r>
        </a:p>
      </dgm:t>
    </dgm:pt>
    <dgm:pt modelId="{2CE1E694-C9C3-4247-A7E5-651468F611F2}" type="parTrans" cxnId="{D017949B-770E-4E6A-83FD-B83799E0AD0E}">
      <dgm:prSet/>
      <dgm:spPr/>
      <dgm:t>
        <a:bodyPr/>
        <a:lstStyle/>
        <a:p>
          <a:endParaRPr lang="en-US"/>
        </a:p>
      </dgm:t>
    </dgm:pt>
    <dgm:pt modelId="{73E9B92C-A631-4AE1-AFB4-20E003F308BB}" type="sibTrans" cxnId="{D017949B-770E-4E6A-83FD-B83799E0AD0E}">
      <dgm:prSet/>
      <dgm:spPr/>
      <dgm:t>
        <a:bodyPr/>
        <a:lstStyle/>
        <a:p>
          <a:endParaRPr lang="en-US"/>
        </a:p>
      </dgm:t>
    </dgm:pt>
    <dgm:pt modelId="{59A60A6A-44B7-4C8B-ADD7-4132B8E6489A}">
      <dgm:prSet/>
      <dgm:spPr/>
      <dgm:t>
        <a:bodyPr/>
        <a:lstStyle/>
        <a:p>
          <a:r>
            <a:rPr lang="en-US"/>
            <a:t>Data set:</a:t>
          </a:r>
        </a:p>
      </dgm:t>
    </dgm:pt>
    <dgm:pt modelId="{7890E5DC-8435-4BAC-BB24-6BC2B949DD02}" type="parTrans" cxnId="{B64B544D-2C47-492D-87AD-431F229867E9}">
      <dgm:prSet/>
      <dgm:spPr/>
      <dgm:t>
        <a:bodyPr/>
        <a:lstStyle/>
        <a:p>
          <a:endParaRPr lang="en-US"/>
        </a:p>
      </dgm:t>
    </dgm:pt>
    <dgm:pt modelId="{83A92E9D-89C9-405E-A007-89E6815573C6}" type="sibTrans" cxnId="{B64B544D-2C47-492D-87AD-431F229867E9}">
      <dgm:prSet/>
      <dgm:spPr/>
      <dgm:t>
        <a:bodyPr/>
        <a:lstStyle/>
        <a:p>
          <a:endParaRPr lang="en-US"/>
        </a:p>
      </dgm:t>
    </dgm:pt>
    <dgm:pt modelId="{3CBD8EB9-8A70-4009-8D7D-43F1082AAA2D}">
      <dgm:prSet/>
      <dgm:spPr/>
      <dgm:t>
        <a:bodyPr/>
        <a:lstStyle/>
        <a:p>
          <a:r>
            <a:rPr lang="en-US" dirty="0"/>
            <a:t>Contains information on customers of an insurance company. </a:t>
          </a:r>
        </a:p>
      </dgm:t>
    </dgm:pt>
    <dgm:pt modelId="{66295577-CE28-4B9D-A2B2-D5A844AB7BBF}" type="parTrans" cxnId="{93C1BA1F-A436-4E5E-BB23-15A86A887012}">
      <dgm:prSet/>
      <dgm:spPr/>
      <dgm:t>
        <a:bodyPr/>
        <a:lstStyle/>
        <a:p>
          <a:endParaRPr lang="en-US"/>
        </a:p>
      </dgm:t>
    </dgm:pt>
    <dgm:pt modelId="{5B579924-5078-4FB3-BF45-779D322F0AE4}" type="sibTrans" cxnId="{93C1BA1F-A436-4E5E-BB23-15A86A887012}">
      <dgm:prSet/>
      <dgm:spPr/>
      <dgm:t>
        <a:bodyPr/>
        <a:lstStyle/>
        <a:p>
          <a:endParaRPr lang="en-US"/>
        </a:p>
      </dgm:t>
    </dgm:pt>
    <dgm:pt modelId="{91DF7340-A588-481D-B338-050158FDFA06}">
      <dgm:prSet/>
      <dgm:spPr/>
      <dgm:t>
        <a:bodyPr/>
        <a:lstStyle/>
        <a:p>
          <a:r>
            <a:rPr lang="en-US" dirty="0"/>
            <a:t>Consists of 86 variables, includes product usage and socio-demographic data derived from zip codes.</a:t>
          </a:r>
        </a:p>
      </dgm:t>
    </dgm:pt>
    <dgm:pt modelId="{4D8E14E0-3A95-4A71-8D74-D08769E5C7F3}" type="parTrans" cxnId="{9FBE2F08-3BCB-49F2-846E-7150B7C51934}">
      <dgm:prSet/>
      <dgm:spPr/>
      <dgm:t>
        <a:bodyPr/>
        <a:lstStyle/>
        <a:p>
          <a:endParaRPr lang="en-US"/>
        </a:p>
      </dgm:t>
    </dgm:pt>
    <dgm:pt modelId="{A37B1EA9-85CA-455C-86C6-A5B256E0743F}" type="sibTrans" cxnId="{9FBE2F08-3BCB-49F2-846E-7150B7C51934}">
      <dgm:prSet/>
      <dgm:spPr/>
      <dgm:t>
        <a:bodyPr/>
        <a:lstStyle/>
        <a:p>
          <a:endParaRPr lang="en-US"/>
        </a:p>
      </dgm:t>
    </dgm:pt>
    <dgm:pt modelId="{CAB05F21-7F8C-4E3D-83A9-D0000D82C755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https://www.kaggle.com/uciml/caravan-insurance-challenge#caravan-insurance-challenge.csv</a:t>
          </a:r>
          <a:r>
            <a:rPr lang="en-US" dirty="0"/>
            <a:t> </a:t>
          </a:r>
        </a:p>
      </dgm:t>
    </dgm:pt>
    <dgm:pt modelId="{C0EC1384-DA24-44A3-9BEE-AFDA736E5776}" type="parTrans" cxnId="{B35021CC-3548-4E91-836C-B22379B1280F}">
      <dgm:prSet/>
      <dgm:spPr/>
      <dgm:t>
        <a:bodyPr/>
        <a:lstStyle/>
        <a:p>
          <a:endParaRPr lang="en-US"/>
        </a:p>
      </dgm:t>
    </dgm:pt>
    <dgm:pt modelId="{B2E00D47-DA2F-469D-BC28-D54A6E385D71}" type="sibTrans" cxnId="{B35021CC-3548-4E91-836C-B22379B1280F}">
      <dgm:prSet/>
      <dgm:spPr/>
      <dgm:t>
        <a:bodyPr/>
        <a:lstStyle/>
        <a:p>
          <a:endParaRPr lang="en-US"/>
        </a:p>
      </dgm:t>
    </dgm:pt>
    <dgm:pt modelId="{5792A3F1-6C29-46FC-8E11-CC46BADBBC76}" type="pres">
      <dgm:prSet presAssocID="{1009B310-876F-4647-90A0-05934660D206}" presName="linear" presStyleCnt="0">
        <dgm:presLayoutVars>
          <dgm:dir/>
          <dgm:animLvl val="lvl"/>
          <dgm:resizeHandles val="exact"/>
        </dgm:presLayoutVars>
      </dgm:prSet>
      <dgm:spPr/>
    </dgm:pt>
    <dgm:pt modelId="{79937F3E-920D-47F8-B024-5551794DF39D}" type="pres">
      <dgm:prSet presAssocID="{027C6656-3F50-432B-9B72-04A8D1CF6945}" presName="parentLin" presStyleCnt="0"/>
      <dgm:spPr/>
    </dgm:pt>
    <dgm:pt modelId="{EC4C4FAE-814B-471A-A6CE-6CC0890C086F}" type="pres">
      <dgm:prSet presAssocID="{027C6656-3F50-432B-9B72-04A8D1CF6945}" presName="parentLeftMargin" presStyleLbl="node1" presStyleIdx="0" presStyleCnt="2"/>
      <dgm:spPr/>
    </dgm:pt>
    <dgm:pt modelId="{B0B6A2BC-1746-4FBA-A4BB-A5CBFBA1A958}" type="pres">
      <dgm:prSet presAssocID="{027C6656-3F50-432B-9B72-04A8D1CF69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6DDEB1-BB4F-451B-8B99-8E16EF33B6C0}" type="pres">
      <dgm:prSet presAssocID="{027C6656-3F50-432B-9B72-04A8D1CF6945}" presName="negativeSpace" presStyleCnt="0"/>
      <dgm:spPr/>
    </dgm:pt>
    <dgm:pt modelId="{92431B1C-4CF3-483E-9FCF-CFBD3FF6D2B0}" type="pres">
      <dgm:prSet presAssocID="{027C6656-3F50-432B-9B72-04A8D1CF6945}" presName="childText" presStyleLbl="conFgAcc1" presStyleIdx="0" presStyleCnt="2">
        <dgm:presLayoutVars>
          <dgm:bulletEnabled val="1"/>
        </dgm:presLayoutVars>
      </dgm:prSet>
      <dgm:spPr/>
    </dgm:pt>
    <dgm:pt modelId="{0C141689-0C53-4844-9A7F-7E1B3627F33F}" type="pres">
      <dgm:prSet presAssocID="{BD792E04-E94D-4CBC-92CB-EA2E63BD3846}" presName="spaceBetweenRectangles" presStyleCnt="0"/>
      <dgm:spPr/>
    </dgm:pt>
    <dgm:pt modelId="{87672E11-1076-4423-83AF-4DBC734A5B00}" type="pres">
      <dgm:prSet presAssocID="{59A60A6A-44B7-4C8B-ADD7-4132B8E6489A}" presName="parentLin" presStyleCnt="0"/>
      <dgm:spPr/>
    </dgm:pt>
    <dgm:pt modelId="{D542741C-EF22-4974-B2A2-7AAB7D8FAE1B}" type="pres">
      <dgm:prSet presAssocID="{59A60A6A-44B7-4C8B-ADD7-4132B8E6489A}" presName="parentLeftMargin" presStyleLbl="node1" presStyleIdx="0" presStyleCnt="2"/>
      <dgm:spPr/>
    </dgm:pt>
    <dgm:pt modelId="{85A20432-B2D3-4ACF-A00C-4D8ED312B410}" type="pres">
      <dgm:prSet presAssocID="{59A60A6A-44B7-4C8B-ADD7-4132B8E6489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CD4C6A6-25E3-4FE8-836F-724AF48A629F}" type="pres">
      <dgm:prSet presAssocID="{59A60A6A-44B7-4C8B-ADD7-4132B8E6489A}" presName="negativeSpace" presStyleCnt="0"/>
      <dgm:spPr/>
    </dgm:pt>
    <dgm:pt modelId="{937A357B-F209-4642-88A2-362A64282BE6}" type="pres">
      <dgm:prSet presAssocID="{59A60A6A-44B7-4C8B-ADD7-4132B8E6489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BE2F08-3BCB-49F2-846E-7150B7C51934}" srcId="{59A60A6A-44B7-4C8B-ADD7-4132B8E6489A}" destId="{91DF7340-A588-481D-B338-050158FDFA06}" srcOrd="1" destOrd="0" parTransId="{4D8E14E0-3A95-4A71-8D74-D08769E5C7F3}" sibTransId="{A37B1EA9-85CA-455C-86C6-A5B256E0743F}"/>
    <dgm:cxn modelId="{93C1BA1F-A436-4E5E-BB23-15A86A887012}" srcId="{59A60A6A-44B7-4C8B-ADD7-4132B8E6489A}" destId="{3CBD8EB9-8A70-4009-8D7D-43F1082AAA2D}" srcOrd="0" destOrd="0" parTransId="{66295577-CE28-4B9D-A2B2-D5A844AB7BBF}" sibTransId="{5B579924-5078-4FB3-BF45-779D322F0AE4}"/>
    <dgm:cxn modelId="{4F36072A-0DE4-4DDF-A876-DDA0FEE2FB86}" type="presOf" srcId="{EB18183D-E6A2-4A2A-BB9E-D1AE033E9768}" destId="{92431B1C-4CF3-483E-9FCF-CFBD3FF6D2B0}" srcOrd="0" destOrd="0" presId="urn:microsoft.com/office/officeart/2005/8/layout/list1"/>
    <dgm:cxn modelId="{E3A3015B-436D-49D5-8774-C474DD0AFCE7}" type="presOf" srcId="{CAB05F21-7F8C-4E3D-83A9-D0000D82C755}" destId="{937A357B-F209-4642-88A2-362A64282BE6}" srcOrd="0" destOrd="2" presId="urn:microsoft.com/office/officeart/2005/8/layout/list1"/>
    <dgm:cxn modelId="{6C77C85B-AA06-40D6-B639-27BA918ACC6C}" type="presOf" srcId="{59A60A6A-44B7-4C8B-ADD7-4132B8E6489A}" destId="{D542741C-EF22-4974-B2A2-7AAB7D8FAE1B}" srcOrd="0" destOrd="0" presId="urn:microsoft.com/office/officeart/2005/8/layout/list1"/>
    <dgm:cxn modelId="{B64B544D-2C47-492D-87AD-431F229867E9}" srcId="{1009B310-876F-4647-90A0-05934660D206}" destId="{59A60A6A-44B7-4C8B-ADD7-4132B8E6489A}" srcOrd="1" destOrd="0" parTransId="{7890E5DC-8435-4BAC-BB24-6BC2B949DD02}" sibTransId="{83A92E9D-89C9-405E-A007-89E6815573C6}"/>
    <dgm:cxn modelId="{16397F75-DDBB-467F-BF46-523E10C82843}" type="presOf" srcId="{59A60A6A-44B7-4C8B-ADD7-4132B8E6489A}" destId="{85A20432-B2D3-4ACF-A00C-4D8ED312B410}" srcOrd="1" destOrd="0" presId="urn:microsoft.com/office/officeart/2005/8/layout/list1"/>
    <dgm:cxn modelId="{41F40E58-3DF0-41D2-AE33-762084E9049F}" type="presOf" srcId="{027C6656-3F50-432B-9B72-04A8D1CF6945}" destId="{B0B6A2BC-1746-4FBA-A4BB-A5CBFBA1A958}" srcOrd="1" destOrd="0" presId="urn:microsoft.com/office/officeart/2005/8/layout/list1"/>
    <dgm:cxn modelId="{CB0EF586-481F-4900-B543-C1AB55D5B7E6}" type="presOf" srcId="{91DF7340-A588-481D-B338-050158FDFA06}" destId="{937A357B-F209-4642-88A2-362A64282BE6}" srcOrd="0" destOrd="1" presId="urn:microsoft.com/office/officeart/2005/8/layout/list1"/>
    <dgm:cxn modelId="{D017949B-770E-4E6A-83FD-B83799E0AD0E}" srcId="{027C6656-3F50-432B-9B72-04A8D1CF6945}" destId="{EB18183D-E6A2-4A2A-BB9E-D1AE033E9768}" srcOrd="0" destOrd="0" parTransId="{2CE1E694-C9C3-4247-A7E5-651468F611F2}" sibTransId="{73E9B92C-A631-4AE1-AFB4-20E003F308BB}"/>
    <dgm:cxn modelId="{26D136A4-6AA4-479F-99B2-AFF326EF4D05}" srcId="{1009B310-876F-4647-90A0-05934660D206}" destId="{027C6656-3F50-432B-9B72-04A8D1CF6945}" srcOrd="0" destOrd="0" parTransId="{78C76810-36CC-4752-BC08-C69338729D21}" sibTransId="{BD792E04-E94D-4CBC-92CB-EA2E63BD3846}"/>
    <dgm:cxn modelId="{B208FBA7-5FC5-4D9B-839A-62A23479D9D1}" type="presOf" srcId="{027C6656-3F50-432B-9B72-04A8D1CF6945}" destId="{EC4C4FAE-814B-471A-A6CE-6CC0890C086F}" srcOrd="0" destOrd="0" presId="urn:microsoft.com/office/officeart/2005/8/layout/list1"/>
    <dgm:cxn modelId="{E6CE50AA-F06C-41DA-A6E4-1FF86B1FD697}" type="presOf" srcId="{3CBD8EB9-8A70-4009-8D7D-43F1082AAA2D}" destId="{937A357B-F209-4642-88A2-362A64282BE6}" srcOrd="0" destOrd="0" presId="urn:microsoft.com/office/officeart/2005/8/layout/list1"/>
    <dgm:cxn modelId="{9F176BBE-AED0-4FDD-ABFA-EFF94C5B0B77}" type="presOf" srcId="{1009B310-876F-4647-90A0-05934660D206}" destId="{5792A3F1-6C29-46FC-8E11-CC46BADBBC76}" srcOrd="0" destOrd="0" presId="urn:microsoft.com/office/officeart/2005/8/layout/list1"/>
    <dgm:cxn modelId="{B35021CC-3548-4E91-836C-B22379B1280F}" srcId="{59A60A6A-44B7-4C8B-ADD7-4132B8E6489A}" destId="{CAB05F21-7F8C-4E3D-83A9-D0000D82C755}" srcOrd="2" destOrd="0" parTransId="{C0EC1384-DA24-44A3-9BEE-AFDA736E5776}" sibTransId="{B2E00D47-DA2F-469D-BC28-D54A6E385D71}"/>
    <dgm:cxn modelId="{0D96AB93-FC19-4F7A-AC95-8B289235E288}" type="presParOf" srcId="{5792A3F1-6C29-46FC-8E11-CC46BADBBC76}" destId="{79937F3E-920D-47F8-B024-5551794DF39D}" srcOrd="0" destOrd="0" presId="urn:microsoft.com/office/officeart/2005/8/layout/list1"/>
    <dgm:cxn modelId="{7392C2A8-9FD9-460B-B675-7F808E69B384}" type="presParOf" srcId="{79937F3E-920D-47F8-B024-5551794DF39D}" destId="{EC4C4FAE-814B-471A-A6CE-6CC0890C086F}" srcOrd="0" destOrd="0" presId="urn:microsoft.com/office/officeart/2005/8/layout/list1"/>
    <dgm:cxn modelId="{EACEC31B-8750-4ABC-ACB7-FB6A978683A7}" type="presParOf" srcId="{79937F3E-920D-47F8-B024-5551794DF39D}" destId="{B0B6A2BC-1746-4FBA-A4BB-A5CBFBA1A958}" srcOrd="1" destOrd="0" presId="urn:microsoft.com/office/officeart/2005/8/layout/list1"/>
    <dgm:cxn modelId="{D8A3E7AF-4E4C-4515-97CD-27FB2F4A4B41}" type="presParOf" srcId="{5792A3F1-6C29-46FC-8E11-CC46BADBBC76}" destId="{3B6DDEB1-BB4F-451B-8B99-8E16EF33B6C0}" srcOrd="1" destOrd="0" presId="urn:microsoft.com/office/officeart/2005/8/layout/list1"/>
    <dgm:cxn modelId="{D9318B8C-2997-4E7C-A45A-704BA0DB37BE}" type="presParOf" srcId="{5792A3F1-6C29-46FC-8E11-CC46BADBBC76}" destId="{92431B1C-4CF3-483E-9FCF-CFBD3FF6D2B0}" srcOrd="2" destOrd="0" presId="urn:microsoft.com/office/officeart/2005/8/layout/list1"/>
    <dgm:cxn modelId="{268CE323-B7C5-4CFA-A324-92E3B95F1CE0}" type="presParOf" srcId="{5792A3F1-6C29-46FC-8E11-CC46BADBBC76}" destId="{0C141689-0C53-4844-9A7F-7E1B3627F33F}" srcOrd="3" destOrd="0" presId="urn:microsoft.com/office/officeart/2005/8/layout/list1"/>
    <dgm:cxn modelId="{161D85BF-BCF5-44B1-911B-906E2397D238}" type="presParOf" srcId="{5792A3F1-6C29-46FC-8E11-CC46BADBBC76}" destId="{87672E11-1076-4423-83AF-4DBC734A5B00}" srcOrd="4" destOrd="0" presId="urn:microsoft.com/office/officeart/2005/8/layout/list1"/>
    <dgm:cxn modelId="{3DE16973-7F68-47AB-AFF8-0EE74FD0AD35}" type="presParOf" srcId="{87672E11-1076-4423-83AF-4DBC734A5B00}" destId="{D542741C-EF22-4974-B2A2-7AAB7D8FAE1B}" srcOrd="0" destOrd="0" presId="urn:microsoft.com/office/officeart/2005/8/layout/list1"/>
    <dgm:cxn modelId="{D2E51F0C-88CC-4681-8914-7B5113E4DA6B}" type="presParOf" srcId="{87672E11-1076-4423-83AF-4DBC734A5B00}" destId="{85A20432-B2D3-4ACF-A00C-4D8ED312B410}" srcOrd="1" destOrd="0" presId="urn:microsoft.com/office/officeart/2005/8/layout/list1"/>
    <dgm:cxn modelId="{A876693D-7DA5-42A0-A06F-5D81530E41BC}" type="presParOf" srcId="{5792A3F1-6C29-46FC-8E11-CC46BADBBC76}" destId="{5CD4C6A6-25E3-4FE8-836F-724AF48A629F}" srcOrd="5" destOrd="0" presId="urn:microsoft.com/office/officeart/2005/8/layout/list1"/>
    <dgm:cxn modelId="{7DF7C778-34EF-403D-98C5-257ED16DBAF5}" type="presParOf" srcId="{5792A3F1-6C29-46FC-8E11-CC46BADBBC76}" destId="{937A357B-F209-4642-88A2-362A64282B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48D4B-EA0B-49D5-8FC6-1E2235FF33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8339C-8ACA-42FA-8F37-0F556EFDAECD}">
      <dgm:prSet/>
      <dgm:spPr/>
      <dgm:t>
        <a:bodyPr/>
        <a:lstStyle/>
        <a:p>
          <a:r>
            <a:rPr lang="en-US"/>
            <a:t>Naïve Bayes Classifier</a:t>
          </a:r>
        </a:p>
      </dgm:t>
    </dgm:pt>
    <dgm:pt modelId="{71F5DDAF-B1C4-48C0-9EF7-ACA26E2D3766}" type="parTrans" cxnId="{FA48ADE5-3F13-4697-BF2B-DD05DF2A6ADC}">
      <dgm:prSet/>
      <dgm:spPr/>
      <dgm:t>
        <a:bodyPr/>
        <a:lstStyle/>
        <a:p>
          <a:endParaRPr lang="en-US"/>
        </a:p>
      </dgm:t>
    </dgm:pt>
    <dgm:pt modelId="{E6C3CAD2-727D-44EC-9F98-97BDBFCB674D}" type="sibTrans" cxnId="{FA48ADE5-3F13-4697-BF2B-DD05DF2A6ADC}">
      <dgm:prSet/>
      <dgm:spPr/>
      <dgm:t>
        <a:bodyPr/>
        <a:lstStyle/>
        <a:p>
          <a:endParaRPr lang="en-US"/>
        </a:p>
      </dgm:t>
    </dgm:pt>
    <dgm:pt modelId="{FC88EDDC-7941-4BF6-8DC6-9F3D0F54B1F4}">
      <dgm:prSet/>
      <dgm:spPr/>
      <dgm:t>
        <a:bodyPr/>
        <a:lstStyle/>
        <a:p>
          <a:r>
            <a:rPr lang="en-US"/>
            <a:t>K-Means Clustering</a:t>
          </a:r>
        </a:p>
      </dgm:t>
    </dgm:pt>
    <dgm:pt modelId="{35CEFB50-1A9F-417D-8483-58632E60ACED}" type="parTrans" cxnId="{300055E2-00BB-45DD-8219-9E2A1935C707}">
      <dgm:prSet/>
      <dgm:spPr/>
      <dgm:t>
        <a:bodyPr/>
        <a:lstStyle/>
        <a:p>
          <a:endParaRPr lang="en-US"/>
        </a:p>
      </dgm:t>
    </dgm:pt>
    <dgm:pt modelId="{EF5FE88F-5434-4D8D-8705-3EDE8FEA4CB9}" type="sibTrans" cxnId="{300055E2-00BB-45DD-8219-9E2A1935C707}">
      <dgm:prSet/>
      <dgm:spPr/>
      <dgm:t>
        <a:bodyPr/>
        <a:lstStyle/>
        <a:p>
          <a:endParaRPr lang="en-US"/>
        </a:p>
      </dgm:t>
    </dgm:pt>
    <dgm:pt modelId="{F6168142-FA39-4374-AB95-F1461FBB2829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519096F9-46C9-421D-9EEF-D02ADF247FFE}" type="parTrans" cxnId="{8FB13658-9676-45F1-AA89-7CC342C3D70B}">
      <dgm:prSet/>
      <dgm:spPr/>
      <dgm:t>
        <a:bodyPr/>
        <a:lstStyle/>
        <a:p>
          <a:endParaRPr lang="en-US"/>
        </a:p>
      </dgm:t>
    </dgm:pt>
    <dgm:pt modelId="{D194FF34-4F29-4832-AC8F-1E4A5BA57761}" type="sibTrans" cxnId="{8FB13658-9676-45F1-AA89-7CC342C3D70B}">
      <dgm:prSet/>
      <dgm:spPr/>
      <dgm:t>
        <a:bodyPr/>
        <a:lstStyle/>
        <a:p>
          <a:endParaRPr lang="en-US"/>
        </a:p>
      </dgm:t>
    </dgm:pt>
    <dgm:pt modelId="{6CB3556B-09E4-493B-8DF6-55DC338B8EEF}">
      <dgm:prSet/>
      <dgm:spPr/>
      <dgm:t>
        <a:bodyPr/>
        <a:lstStyle/>
        <a:p>
          <a:r>
            <a:rPr lang="en-US"/>
            <a:t>Random Forest </a:t>
          </a:r>
        </a:p>
      </dgm:t>
    </dgm:pt>
    <dgm:pt modelId="{B517DD7C-985E-4010-8D8A-3A1EA1E8AA43}" type="parTrans" cxnId="{B10A370E-9989-43CC-B2D1-DA7D8874B2C3}">
      <dgm:prSet/>
      <dgm:spPr/>
      <dgm:t>
        <a:bodyPr/>
        <a:lstStyle/>
        <a:p>
          <a:endParaRPr lang="en-US"/>
        </a:p>
      </dgm:t>
    </dgm:pt>
    <dgm:pt modelId="{65B87EA8-498F-4A0B-8340-630E61B6F877}" type="sibTrans" cxnId="{B10A370E-9989-43CC-B2D1-DA7D8874B2C3}">
      <dgm:prSet/>
      <dgm:spPr/>
      <dgm:t>
        <a:bodyPr/>
        <a:lstStyle/>
        <a:p>
          <a:endParaRPr lang="en-US"/>
        </a:p>
      </dgm:t>
    </dgm:pt>
    <dgm:pt modelId="{94B429B7-65F5-4880-84E1-B718DB5E58C0}" type="pres">
      <dgm:prSet presAssocID="{24048D4B-EA0B-49D5-8FC6-1E2235FF334F}" presName="root" presStyleCnt="0">
        <dgm:presLayoutVars>
          <dgm:dir/>
          <dgm:resizeHandles val="exact"/>
        </dgm:presLayoutVars>
      </dgm:prSet>
      <dgm:spPr/>
    </dgm:pt>
    <dgm:pt modelId="{647F2B82-0C5A-4FAF-981D-FBA2CF14100F}" type="pres">
      <dgm:prSet presAssocID="{2848339C-8ACA-42FA-8F37-0F556EFDAECD}" presName="compNode" presStyleCnt="0"/>
      <dgm:spPr/>
    </dgm:pt>
    <dgm:pt modelId="{7D9E4A8F-C39A-4E79-9C24-290A03042835}" type="pres">
      <dgm:prSet presAssocID="{2848339C-8ACA-42FA-8F37-0F556EFDAE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46648B2E-7037-4DD5-8C7B-CDCB950FC0B9}" type="pres">
      <dgm:prSet presAssocID="{2848339C-8ACA-42FA-8F37-0F556EFDAECD}" presName="spaceRect" presStyleCnt="0"/>
      <dgm:spPr/>
    </dgm:pt>
    <dgm:pt modelId="{108945EA-D131-467D-8EC5-32374842D696}" type="pres">
      <dgm:prSet presAssocID="{2848339C-8ACA-42FA-8F37-0F556EFDAECD}" presName="textRect" presStyleLbl="revTx" presStyleIdx="0" presStyleCnt="4">
        <dgm:presLayoutVars>
          <dgm:chMax val="1"/>
          <dgm:chPref val="1"/>
        </dgm:presLayoutVars>
      </dgm:prSet>
      <dgm:spPr/>
    </dgm:pt>
    <dgm:pt modelId="{6C94DA24-75A0-4B80-9362-74CE8CDE6BEF}" type="pres">
      <dgm:prSet presAssocID="{E6C3CAD2-727D-44EC-9F98-97BDBFCB674D}" presName="sibTrans" presStyleCnt="0"/>
      <dgm:spPr/>
    </dgm:pt>
    <dgm:pt modelId="{47952739-C847-4A97-8A43-5E7340C82AC0}" type="pres">
      <dgm:prSet presAssocID="{FC88EDDC-7941-4BF6-8DC6-9F3D0F54B1F4}" presName="compNode" presStyleCnt="0"/>
      <dgm:spPr/>
    </dgm:pt>
    <dgm:pt modelId="{198DFF4E-2EE6-402B-B382-886E109E335E}" type="pres">
      <dgm:prSet presAssocID="{FC88EDDC-7941-4BF6-8DC6-9F3D0F54B1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A4919BBC-E527-485F-81C8-3FF042C49CFF}" type="pres">
      <dgm:prSet presAssocID="{FC88EDDC-7941-4BF6-8DC6-9F3D0F54B1F4}" presName="spaceRect" presStyleCnt="0"/>
      <dgm:spPr/>
    </dgm:pt>
    <dgm:pt modelId="{B8DCDC30-43D2-4E08-BE5F-F2C0D49E0C10}" type="pres">
      <dgm:prSet presAssocID="{FC88EDDC-7941-4BF6-8DC6-9F3D0F54B1F4}" presName="textRect" presStyleLbl="revTx" presStyleIdx="1" presStyleCnt="4">
        <dgm:presLayoutVars>
          <dgm:chMax val="1"/>
          <dgm:chPref val="1"/>
        </dgm:presLayoutVars>
      </dgm:prSet>
      <dgm:spPr/>
    </dgm:pt>
    <dgm:pt modelId="{B106B268-53B5-4723-BE3C-28B15B0D8A2D}" type="pres">
      <dgm:prSet presAssocID="{EF5FE88F-5434-4D8D-8705-3EDE8FEA4CB9}" presName="sibTrans" presStyleCnt="0"/>
      <dgm:spPr/>
    </dgm:pt>
    <dgm:pt modelId="{8578670A-23B8-4B2C-B686-398458906A4B}" type="pres">
      <dgm:prSet presAssocID="{F6168142-FA39-4374-AB95-F1461FBB2829}" presName="compNode" presStyleCnt="0"/>
      <dgm:spPr/>
    </dgm:pt>
    <dgm:pt modelId="{9B981E45-936F-4FBE-B81F-1AD89293FA78}" type="pres">
      <dgm:prSet presAssocID="{F6168142-FA39-4374-AB95-F1461FBB28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0B113CE-7149-444F-A397-70551EC199AB}" type="pres">
      <dgm:prSet presAssocID="{F6168142-FA39-4374-AB95-F1461FBB2829}" presName="spaceRect" presStyleCnt="0"/>
      <dgm:spPr/>
    </dgm:pt>
    <dgm:pt modelId="{60345A5F-6E90-47B9-B2D3-BCC3F70B7FDA}" type="pres">
      <dgm:prSet presAssocID="{F6168142-FA39-4374-AB95-F1461FBB2829}" presName="textRect" presStyleLbl="revTx" presStyleIdx="2" presStyleCnt="4">
        <dgm:presLayoutVars>
          <dgm:chMax val="1"/>
          <dgm:chPref val="1"/>
        </dgm:presLayoutVars>
      </dgm:prSet>
      <dgm:spPr/>
    </dgm:pt>
    <dgm:pt modelId="{681D161D-5F57-4230-B02D-1255949606F8}" type="pres">
      <dgm:prSet presAssocID="{D194FF34-4F29-4832-AC8F-1E4A5BA57761}" presName="sibTrans" presStyleCnt="0"/>
      <dgm:spPr/>
    </dgm:pt>
    <dgm:pt modelId="{F48BB6BE-8830-4558-A120-1CFE9D06D14D}" type="pres">
      <dgm:prSet presAssocID="{6CB3556B-09E4-493B-8DF6-55DC338B8EEF}" presName="compNode" presStyleCnt="0"/>
      <dgm:spPr/>
    </dgm:pt>
    <dgm:pt modelId="{A820D41E-0FDD-464D-916C-32D809FEAB23}" type="pres">
      <dgm:prSet presAssocID="{6CB3556B-09E4-493B-8DF6-55DC338B8E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F7EFE5A-F0E4-4D08-8E5D-AF3D070D0269}" type="pres">
      <dgm:prSet presAssocID="{6CB3556B-09E4-493B-8DF6-55DC338B8EEF}" presName="spaceRect" presStyleCnt="0"/>
      <dgm:spPr/>
    </dgm:pt>
    <dgm:pt modelId="{ACC1AA95-C224-457E-ABA5-11B1C94D6545}" type="pres">
      <dgm:prSet presAssocID="{6CB3556B-09E4-493B-8DF6-55DC338B8E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0A370E-9989-43CC-B2D1-DA7D8874B2C3}" srcId="{24048D4B-EA0B-49D5-8FC6-1E2235FF334F}" destId="{6CB3556B-09E4-493B-8DF6-55DC338B8EEF}" srcOrd="3" destOrd="0" parTransId="{B517DD7C-985E-4010-8D8A-3A1EA1E8AA43}" sibTransId="{65B87EA8-498F-4A0B-8340-630E61B6F877}"/>
    <dgm:cxn modelId="{46675127-9041-4342-9481-CABE66FC795F}" type="presOf" srcId="{2848339C-8ACA-42FA-8F37-0F556EFDAECD}" destId="{108945EA-D131-467D-8EC5-32374842D696}" srcOrd="0" destOrd="0" presId="urn:microsoft.com/office/officeart/2018/2/layout/IconLabelList"/>
    <dgm:cxn modelId="{74221B5B-31F3-41B7-9193-AD95E185DE1B}" type="presOf" srcId="{6CB3556B-09E4-493B-8DF6-55DC338B8EEF}" destId="{ACC1AA95-C224-457E-ABA5-11B1C94D6545}" srcOrd="0" destOrd="0" presId="urn:microsoft.com/office/officeart/2018/2/layout/IconLabelList"/>
    <dgm:cxn modelId="{8FB13658-9676-45F1-AA89-7CC342C3D70B}" srcId="{24048D4B-EA0B-49D5-8FC6-1E2235FF334F}" destId="{F6168142-FA39-4374-AB95-F1461FBB2829}" srcOrd="2" destOrd="0" parTransId="{519096F9-46C9-421D-9EEF-D02ADF247FFE}" sibTransId="{D194FF34-4F29-4832-AC8F-1E4A5BA57761}"/>
    <dgm:cxn modelId="{DD21ECA0-8231-487F-B732-BC68E4AD3F23}" type="presOf" srcId="{F6168142-FA39-4374-AB95-F1461FBB2829}" destId="{60345A5F-6E90-47B9-B2D3-BCC3F70B7FDA}" srcOrd="0" destOrd="0" presId="urn:microsoft.com/office/officeart/2018/2/layout/IconLabelList"/>
    <dgm:cxn modelId="{27F97CA5-0B0D-4C91-BF3D-B5EA151E783B}" type="presOf" srcId="{FC88EDDC-7941-4BF6-8DC6-9F3D0F54B1F4}" destId="{B8DCDC30-43D2-4E08-BE5F-F2C0D49E0C10}" srcOrd="0" destOrd="0" presId="urn:microsoft.com/office/officeart/2018/2/layout/IconLabelList"/>
    <dgm:cxn modelId="{7C03A4A8-6389-43F3-83DF-BFBC6EAFFA09}" type="presOf" srcId="{24048D4B-EA0B-49D5-8FC6-1E2235FF334F}" destId="{94B429B7-65F5-4880-84E1-B718DB5E58C0}" srcOrd="0" destOrd="0" presId="urn:microsoft.com/office/officeart/2018/2/layout/IconLabelList"/>
    <dgm:cxn modelId="{300055E2-00BB-45DD-8219-9E2A1935C707}" srcId="{24048D4B-EA0B-49D5-8FC6-1E2235FF334F}" destId="{FC88EDDC-7941-4BF6-8DC6-9F3D0F54B1F4}" srcOrd="1" destOrd="0" parTransId="{35CEFB50-1A9F-417D-8483-58632E60ACED}" sibTransId="{EF5FE88F-5434-4D8D-8705-3EDE8FEA4CB9}"/>
    <dgm:cxn modelId="{FA48ADE5-3F13-4697-BF2B-DD05DF2A6ADC}" srcId="{24048D4B-EA0B-49D5-8FC6-1E2235FF334F}" destId="{2848339C-8ACA-42FA-8F37-0F556EFDAECD}" srcOrd="0" destOrd="0" parTransId="{71F5DDAF-B1C4-48C0-9EF7-ACA26E2D3766}" sibTransId="{E6C3CAD2-727D-44EC-9F98-97BDBFCB674D}"/>
    <dgm:cxn modelId="{3574BB96-716F-4ED2-9EDF-64F7C06A4F34}" type="presParOf" srcId="{94B429B7-65F5-4880-84E1-B718DB5E58C0}" destId="{647F2B82-0C5A-4FAF-981D-FBA2CF14100F}" srcOrd="0" destOrd="0" presId="urn:microsoft.com/office/officeart/2018/2/layout/IconLabelList"/>
    <dgm:cxn modelId="{FD6565F6-624E-4A15-B60E-EEA3066297D5}" type="presParOf" srcId="{647F2B82-0C5A-4FAF-981D-FBA2CF14100F}" destId="{7D9E4A8F-C39A-4E79-9C24-290A03042835}" srcOrd="0" destOrd="0" presId="urn:microsoft.com/office/officeart/2018/2/layout/IconLabelList"/>
    <dgm:cxn modelId="{4E5B0F40-1F2D-490E-8A4D-750D970B8EC2}" type="presParOf" srcId="{647F2B82-0C5A-4FAF-981D-FBA2CF14100F}" destId="{46648B2E-7037-4DD5-8C7B-CDCB950FC0B9}" srcOrd="1" destOrd="0" presId="urn:microsoft.com/office/officeart/2018/2/layout/IconLabelList"/>
    <dgm:cxn modelId="{8B79B148-9DE0-4E99-B9B9-B50E50694AD3}" type="presParOf" srcId="{647F2B82-0C5A-4FAF-981D-FBA2CF14100F}" destId="{108945EA-D131-467D-8EC5-32374842D696}" srcOrd="2" destOrd="0" presId="urn:microsoft.com/office/officeart/2018/2/layout/IconLabelList"/>
    <dgm:cxn modelId="{535D007E-ABD4-4D8E-AD4B-4997925275D7}" type="presParOf" srcId="{94B429B7-65F5-4880-84E1-B718DB5E58C0}" destId="{6C94DA24-75A0-4B80-9362-74CE8CDE6BEF}" srcOrd="1" destOrd="0" presId="urn:microsoft.com/office/officeart/2018/2/layout/IconLabelList"/>
    <dgm:cxn modelId="{3E78C5D3-CF18-408F-BB7C-6E20B87AAD70}" type="presParOf" srcId="{94B429B7-65F5-4880-84E1-B718DB5E58C0}" destId="{47952739-C847-4A97-8A43-5E7340C82AC0}" srcOrd="2" destOrd="0" presId="urn:microsoft.com/office/officeart/2018/2/layout/IconLabelList"/>
    <dgm:cxn modelId="{F2A713C8-21EE-4DEF-BF41-071A248EF57C}" type="presParOf" srcId="{47952739-C847-4A97-8A43-5E7340C82AC0}" destId="{198DFF4E-2EE6-402B-B382-886E109E335E}" srcOrd="0" destOrd="0" presId="urn:microsoft.com/office/officeart/2018/2/layout/IconLabelList"/>
    <dgm:cxn modelId="{D5D21EB3-36B5-4351-883D-07AA1029C163}" type="presParOf" srcId="{47952739-C847-4A97-8A43-5E7340C82AC0}" destId="{A4919BBC-E527-485F-81C8-3FF042C49CFF}" srcOrd="1" destOrd="0" presId="urn:microsoft.com/office/officeart/2018/2/layout/IconLabelList"/>
    <dgm:cxn modelId="{EBF9E3DC-A449-4433-B858-92F38885750D}" type="presParOf" srcId="{47952739-C847-4A97-8A43-5E7340C82AC0}" destId="{B8DCDC30-43D2-4E08-BE5F-F2C0D49E0C10}" srcOrd="2" destOrd="0" presId="urn:microsoft.com/office/officeart/2018/2/layout/IconLabelList"/>
    <dgm:cxn modelId="{B57A9D21-9D1A-427E-844C-D58E3597452B}" type="presParOf" srcId="{94B429B7-65F5-4880-84E1-B718DB5E58C0}" destId="{B106B268-53B5-4723-BE3C-28B15B0D8A2D}" srcOrd="3" destOrd="0" presId="urn:microsoft.com/office/officeart/2018/2/layout/IconLabelList"/>
    <dgm:cxn modelId="{BFDD32CC-6695-43E7-B3AD-510A468E5232}" type="presParOf" srcId="{94B429B7-65F5-4880-84E1-B718DB5E58C0}" destId="{8578670A-23B8-4B2C-B686-398458906A4B}" srcOrd="4" destOrd="0" presId="urn:microsoft.com/office/officeart/2018/2/layout/IconLabelList"/>
    <dgm:cxn modelId="{294C1B77-5D0D-4C48-9931-34C4EDBC02E6}" type="presParOf" srcId="{8578670A-23B8-4B2C-B686-398458906A4B}" destId="{9B981E45-936F-4FBE-B81F-1AD89293FA78}" srcOrd="0" destOrd="0" presId="urn:microsoft.com/office/officeart/2018/2/layout/IconLabelList"/>
    <dgm:cxn modelId="{01BF6DE3-900F-42A4-8E48-E5BFC1131A5C}" type="presParOf" srcId="{8578670A-23B8-4B2C-B686-398458906A4B}" destId="{10B113CE-7149-444F-A397-70551EC199AB}" srcOrd="1" destOrd="0" presId="urn:microsoft.com/office/officeart/2018/2/layout/IconLabelList"/>
    <dgm:cxn modelId="{0C640055-3DBD-44CE-A12D-35FBE0D0A056}" type="presParOf" srcId="{8578670A-23B8-4B2C-B686-398458906A4B}" destId="{60345A5F-6E90-47B9-B2D3-BCC3F70B7FDA}" srcOrd="2" destOrd="0" presId="urn:microsoft.com/office/officeart/2018/2/layout/IconLabelList"/>
    <dgm:cxn modelId="{57269878-2AE2-4EA2-995F-2A8038446386}" type="presParOf" srcId="{94B429B7-65F5-4880-84E1-B718DB5E58C0}" destId="{681D161D-5F57-4230-B02D-1255949606F8}" srcOrd="5" destOrd="0" presId="urn:microsoft.com/office/officeart/2018/2/layout/IconLabelList"/>
    <dgm:cxn modelId="{9497B260-ACCD-4DB7-8987-1F1F801CC203}" type="presParOf" srcId="{94B429B7-65F5-4880-84E1-B718DB5E58C0}" destId="{F48BB6BE-8830-4558-A120-1CFE9D06D14D}" srcOrd="6" destOrd="0" presId="urn:microsoft.com/office/officeart/2018/2/layout/IconLabelList"/>
    <dgm:cxn modelId="{C44A1E05-17DB-44A0-9FF6-C32A3ABA83F1}" type="presParOf" srcId="{F48BB6BE-8830-4558-A120-1CFE9D06D14D}" destId="{A820D41E-0FDD-464D-916C-32D809FEAB23}" srcOrd="0" destOrd="0" presId="urn:microsoft.com/office/officeart/2018/2/layout/IconLabelList"/>
    <dgm:cxn modelId="{A450FBD2-01A8-4C14-AD9C-0CE80C170C16}" type="presParOf" srcId="{F48BB6BE-8830-4558-A120-1CFE9D06D14D}" destId="{BF7EFE5A-F0E4-4D08-8E5D-AF3D070D0269}" srcOrd="1" destOrd="0" presId="urn:microsoft.com/office/officeart/2018/2/layout/IconLabelList"/>
    <dgm:cxn modelId="{AA52AD05-666B-488D-BBD1-F0FA694BF0D1}" type="presParOf" srcId="{F48BB6BE-8830-4558-A120-1CFE9D06D14D}" destId="{ACC1AA95-C224-457E-ABA5-11B1C94D65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31B1C-4CF3-483E-9FCF-CFBD3FF6D2B0}">
      <dsp:nvSpPr>
        <dsp:cNvPr id="0" name=""/>
        <dsp:cNvSpPr/>
      </dsp:nvSpPr>
      <dsp:spPr>
        <a:xfrm>
          <a:off x="0" y="353606"/>
          <a:ext cx="108204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83" tIns="354076" rIns="8397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Can we identify a segment(s) of the data who would be most likely to buy a caravan insurance policy? (A caravan policy is a policy on a towable camping trailer)</a:t>
          </a:r>
        </a:p>
      </dsp:txBody>
      <dsp:txXfrm>
        <a:off x="0" y="353606"/>
        <a:ext cx="10820400" cy="963900"/>
      </dsp:txXfrm>
    </dsp:sp>
    <dsp:sp modelId="{B0B6A2BC-1746-4FBA-A4BB-A5CBFBA1A958}">
      <dsp:nvSpPr>
        <dsp:cNvPr id="0" name=""/>
        <dsp:cNvSpPr/>
      </dsp:nvSpPr>
      <dsp:spPr>
        <a:xfrm>
          <a:off x="541020" y="102686"/>
          <a:ext cx="7574280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Goal:</a:t>
          </a:r>
        </a:p>
      </dsp:txBody>
      <dsp:txXfrm>
        <a:off x="565518" y="127184"/>
        <a:ext cx="7525284" cy="452844"/>
      </dsp:txXfrm>
    </dsp:sp>
    <dsp:sp modelId="{937A357B-F209-4642-88A2-362A64282BE6}">
      <dsp:nvSpPr>
        <dsp:cNvPr id="0" name=""/>
        <dsp:cNvSpPr/>
      </dsp:nvSpPr>
      <dsp:spPr>
        <a:xfrm>
          <a:off x="0" y="1660226"/>
          <a:ext cx="10820400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83" tIns="354076" rIns="8397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Contains information on customers of an insurance company.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Consists of 86 variables, includes product usage and socio-demographic data derived from zip codes.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hlinkClick xmlns:r="http://schemas.openxmlformats.org/officeDocument/2006/relationships" r:id="rId1"/>
            </a:rPr>
            <a:t>https://www.kaggle.com/uciml/caravan-insurance-challenge#caravan-insurance-challenge.csv</a:t>
          </a:r>
          <a:r>
            <a:rPr lang="en-US" sz="1700" kern="1200" dirty="0"/>
            <a:t> </a:t>
          </a:r>
        </a:p>
      </dsp:txBody>
      <dsp:txXfrm>
        <a:off x="0" y="1660226"/>
        <a:ext cx="10820400" cy="1767150"/>
      </dsp:txXfrm>
    </dsp:sp>
    <dsp:sp modelId="{85A20432-B2D3-4ACF-A00C-4D8ED312B410}">
      <dsp:nvSpPr>
        <dsp:cNvPr id="0" name=""/>
        <dsp:cNvSpPr/>
      </dsp:nvSpPr>
      <dsp:spPr>
        <a:xfrm>
          <a:off x="541020" y="1409306"/>
          <a:ext cx="7574280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set:</a:t>
          </a:r>
        </a:p>
      </dsp:txBody>
      <dsp:txXfrm>
        <a:off x="565518" y="1433804"/>
        <a:ext cx="752528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E4A8F-C39A-4E79-9C24-290A03042835}">
      <dsp:nvSpPr>
        <dsp:cNvPr id="0" name=""/>
        <dsp:cNvSpPr/>
      </dsp:nvSpPr>
      <dsp:spPr>
        <a:xfrm>
          <a:off x="712197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945EA-D131-467D-8EC5-32374842D696}">
      <dsp:nvSpPr>
        <dsp:cNvPr id="0" name=""/>
        <dsp:cNvSpPr/>
      </dsp:nvSpPr>
      <dsp:spPr>
        <a:xfrm>
          <a:off x="62159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Naïve Bayes Classifier</a:t>
          </a:r>
        </a:p>
      </dsp:txBody>
      <dsp:txXfrm>
        <a:off x="62159" y="2094285"/>
        <a:ext cx="2363775" cy="720000"/>
      </dsp:txXfrm>
    </dsp:sp>
    <dsp:sp modelId="{198DFF4E-2EE6-402B-B382-886E109E335E}">
      <dsp:nvSpPr>
        <dsp:cNvPr id="0" name=""/>
        <dsp:cNvSpPr/>
      </dsp:nvSpPr>
      <dsp:spPr>
        <a:xfrm>
          <a:off x="3489632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CDC30-43D2-4E08-BE5F-F2C0D49E0C10}">
      <dsp:nvSpPr>
        <dsp:cNvPr id="0" name=""/>
        <dsp:cNvSpPr/>
      </dsp:nvSpPr>
      <dsp:spPr>
        <a:xfrm>
          <a:off x="2839594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K-Means Clustering</a:t>
          </a:r>
        </a:p>
      </dsp:txBody>
      <dsp:txXfrm>
        <a:off x="2839594" y="2094285"/>
        <a:ext cx="2363775" cy="720000"/>
      </dsp:txXfrm>
    </dsp:sp>
    <dsp:sp modelId="{9B981E45-936F-4FBE-B81F-1AD89293FA78}">
      <dsp:nvSpPr>
        <dsp:cNvPr id="0" name=""/>
        <dsp:cNvSpPr/>
      </dsp:nvSpPr>
      <dsp:spPr>
        <a:xfrm>
          <a:off x="6267068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45A5F-6E90-47B9-B2D3-BCC3F70B7FDA}">
      <dsp:nvSpPr>
        <dsp:cNvPr id="0" name=""/>
        <dsp:cNvSpPr/>
      </dsp:nvSpPr>
      <dsp:spPr>
        <a:xfrm>
          <a:off x="5617030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Logistic Regression</a:t>
          </a:r>
        </a:p>
      </dsp:txBody>
      <dsp:txXfrm>
        <a:off x="5617030" y="2094285"/>
        <a:ext cx="2363775" cy="720000"/>
      </dsp:txXfrm>
    </dsp:sp>
    <dsp:sp modelId="{A820D41E-0FDD-464D-916C-32D809FEAB23}">
      <dsp:nvSpPr>
        <dsp:cNvPr id="0" name=""/>
        <dsp:cNvSpPr/>
      </dsp:nvSpPr>
      <dsp:spPr>
        <a:xfrm>
          <a:off x="9044504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1AA95-C224-457E-ABA5-11B1C94D6545}">
      <dsp:nvSpPr>
        <dsp:cNvPr id="0" name=""/>
        <dsp:cNvSpPr/>
      </dsp:nvSpPr>
      <dsp:spPr>
        <a:xfrm>
          <a:off x="8394465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 Forest </a:t>
          </a:r>
        </a:p>
      </dsp:txBody>
      <dsp:txXfrm>
        <a:off x="8394465" y="2094285"/>
        <a:ext cx="2363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27DC2-E514-428A-958C-81EDF1DC566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CFCF5-4EAD-4218-A3D7-07D0FCFA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Aureila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7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3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3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1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8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34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Aurelia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Aurelia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Aurelia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Aurelia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Aurelia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7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60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CFCF5-4EAD-4218-A3D7-07D0FCFA88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4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3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549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88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8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6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5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2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2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8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8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53FD6-1D9A-464A-8040-7B9841AF7CF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F848-561D-448C-9BF3-CF7D5091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5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5.png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4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C9A9-EDF7-4A7B-91F6-CB1103132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614" y="1890967"/>
            <a:ext cx="8862772" cy="1818041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Caravan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FB3F7-6BE3-40E9-9028-5959CBE72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298" y="5088611"/>
            <a:ext cx="3316702" cy="171217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Aurelia Arnett, Patrick Aslakson, Paul Antioch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64108-AF96-4184-802F-2AA3AD09A5E5}"/>
              </a:ext>
            </a:extLst>
          </p:cNvPr>
          <p:cNvSpPr txBox="1"/>
          <p:nvPr/>
        </p:nvSpPr>
        <p:spPr>
          <a:xfrm>
            <a:off x="1575687" y="4626946"/>
            <a:ext cx="275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 Group 3</a:t>
            </a:r>
          </a:p>
        </p:txBody>
      </p:sp>
    </p:spTree>
    <p:extLst>
      <p:ext uri="{BB962C8B-B14F-4D97-AF65-F5344CB8AC3E}">
        <p14:creationId xmlns:p14="http://schemas.microsoft.com/office/powerpoint/2010/main" val="183709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F3B728-22C5-4D54-9EFB-A5906F7B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21" y="2678300"/>
            <a:ext cx="1983717" cy="28653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07F4CC-4CE1-4712-AB08-28F0748751B6}"/>
              </a:ext>
            </a:extLst>
          </p:cNvPr>
          <p:cNvSpPr txBox="1">
            <a:spLocks/>
          </p:cNvSpPr>
          <p:nvPr/>
        </p:nvSpPr>
        <p:spPr>
          <a:xfrm>
            <a:off x="3069559" y="1061051"/>
            <a:ext cx="6401323" cy="889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K-Means to Naïve Bayes Analysis: </a:t>
            </a:r>
            <a:br>
              <a:rPr lang="en-US" sz="2800" dirty="0"/>
            </a:br>
            <a:r>
              <a:rPr lang="en-US" sz="2800" dirty="0"/>
              <a:t>Income Data</a:t>
            </a:r>
          </a:p>
        </p:txBody>
      </p:sp>
      <p:sp>
        <p:nvSpPr>
          <p:cNvPr id="8" name="Rectangle 7" descr="Fingerprint">
            <a:extLst>
              <a:ext uri="{FF2B5EF4-FFF2-40B4-BE49-F238E27FC236}">
                <a16:creationId xmlns:a16="http://schemas.microsoft.com/office/drawing/2014/main" id="{4CEF0D99-0CAB-4951-85E2-EF3A54576A96}"/>
              </a:ext>
            </a:extLst>
          </p:cNvPr>
          <p:cNvSpPr/>
          <p:nvPr/>
        </p:nvSpPr>
        <p:spPr>
          <a:xfrm>
            <a:off x="9562322" y="941651"/>
            <a:ext cx="1063698" cy="106369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Social network">
            <a:extLst>
              <a:ext uri="{FF2B5EF4-FFF2-40B4-BE49-F238E27FC236}">
                <a16:creationId xmlns:a16="http://schemas.microsoft.com/office/drawing/2014/main" id="{A4D321E8-809A-48B5-A374-69A24374083E}"/>
              </a:ext>
            </a:extLst>
          </p:cNvPr>
          <p:cNvSpPr/>
          <p:nvPr/>
        </p:nvSpPr>
        <p:spPr>
          <a:xfrm>
            <a:off x="10626020" y="886955"/>
            <a:ext cx="1063698" cy="106369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5D206-159F-4C6D-8B5B-8844DD0AE1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6308" y="2678300"/>
            <a:ext cx="6506324" cy="2161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0AAA7F-0C0B-44B5-94A4-01B593DAAD36}"/>
              </a:ext>
            </a:extLst>
          </p:cNvPr>
          <p:cNvSpPr txBox="1"/>
          <p:nvPr/>
        </p:nvSpPr>
        <p:spPr>
          <a:xfrm>
            <a:off x="3223913" y="4907347"/>
            <a:ext cx="8248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Segment variables that align closest to policy holders are highlighted in orange</a:t>
            </a:r>
          </a:p>
        </p:txBody>
      </p:sp>
    </p:spTree>
    <p:extLst>
      <p:ext uri="{BB962C8B-B14F-4D97-AF65-F5344CB8AC3E}">
        <p14:creationId xmlns:p14="http://schemas.microsoft.com/office/powerpoint/2010/main" val="385002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B85B86-B927-4989-87F1-3A7C8D00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95" y="2300162"/>
            <a:ext cx="1787295" cy="3273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94D75B-419F-41CF-ACA7-19325267A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310" y="2686242"/>
            <a:ext cx="7528906" cy="2114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B6C54-CECB-462D-A003-8B3333B16BAB}"/>
              </a:ext>
            </a:extLst>
          </p:cNvPr>
          <p:cNvSpPr txBox="1"/>
          <p:nvPr/>
        </p:nvSpPr>
        <p:spPr>
          <a:xfrm>
            <a:off x="3366153" y="4884244"/>
            <a:ext cx="8248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Segment variables that align closest to policy holders are highlighted in orange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8F7417-8CA2-4864-B9DB-6F3FDFC9FD75}"/>
              </a:ext>
            </a:extLst>
          </p:cNvPr>
          <p:cNvSpPr txBox="1">
            <a:spLocks/>
          </p:cNvSpPr>
          <p:nvPr/>
        </p:nvSpPr>
        <p:spPr>
          <a:xfrm>
            <a:off x="3069559" y="1061051"/>
            <a:ext cx="6401323" cy="889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K-Means to Naïve Bayes Analysis: </a:t>
            </a:r>
            <a:br>
              <a:rPr lang="en-US" sz="2800" dirty="0"/>
            </a:br>
            <a:r>
              <a:rPr lang="en-US" sz="2800" dirty="0"/>
              <a:t>Social Class</a:t>
            </a:r>
          </a:p>
        </p:txBody>
      </p:sp>
      <p:sp>
        <p:nvSpPr>
          <p:cNvPr id="10" name="Rectangle 9" descr="Fingerprint">
            <a:extLst>
              <a:ext uri="{FF2B5EF4-FFF2-40B4-BE49-F238E27FC236}">
                <a16:creationId xmlns:a16="http://schemas.microsoft.com/office/drawing/2014/main" id="{72362504-C3A7-48E3-AF5A-E201971D2B39}"/>
              </a:ext>
            </a:extLst>
          </p:cNvPr>
          <p:cNvSpPr/>
          <p:nvPr/>
        </p:nvSpPr>
        <p:spPr>
          <a:xfrm>
            <a:off x="9562322" y="964754"/>
            <a:ext cx="1063698" cy="106369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 descr="Social network">
            <a:extLst>
              <a:ext uri="{FF2B5EF4-FFF2-40B4-BE49-F238E27FC236}">
                <a16:creationId xmlns:a16="http://schemas.microsoft.com/office/drawing/2014/main" id="{1E68BA2B-477D-488A-AC25-50D76E73B63F}"/>
              </a:ext>
            </a:extLst>
          </p:cNvPr>
          <p:cNvSpPr/>
          <p:nvPr/>
        </p:nvSpPr>
        <p:spPr>
          <a:xfrm>
            <a:off x="10626020" y="910058"/>
            <a:ext cx="1063698" cy="1063698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6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E9DC9-B7F4-4039-BBBA-694FFA5C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2" y="2561815"/>
            <a:ext cx="1915488" cy="28507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88C1BE-49EE-4675-AA92-065DF6B5643F}"/>
              </a:ext>
            </a:extLst>
          </p:cNvPr>
          <p:cNvSpPr txBox="1">
            <a:spLocks/>
          </p:cNvSpPr>
          <p:nvPr/>
        </p:nvSpPr>
        <p:spPr>
          <a:xfrm>
            <a:off x="3069559" y="1061051"/>
            <a:ext cx="6401323" cy="889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K-Means to Naïve Bayes Analysis: </a:t>
            </a:r>
            <a:br>
              <a:rPr lang="en-US" sz="2800" dirty="0"/>
            </a:br>
            <a:r>
              <a:rPr lang="en-US" sz="2800" dirty="0"/>
              <a:t>Household Demographics</a:t>
            </a:r>
          </a:p>
        </p:txBody>
      </p:sp>
      <p:sp>
        <p:nvSpPr>
          <p:cNvPr id="8" name="Rectangle 7" descr="Fingerprint">
            <a:extLst>
              <a:ext uri="{FF2B5EF4-FFF2-40B4-BE49-F238E27FC236}">
                <a16:creationId xmlns:a16="http://schemas.microsoft.com/office/drawing/2014/main" id="{5D5953B6-1E2C-43A5-BC3E-BC6B39FE8377}"/>
              </a:ext>
            </a:extLst>
          </p:cNvPr>
          <p:cNvSpPr/>
          <p:nvPr/>
        </p:nvSpPr>
        <p:spPr>
          <a:xfrm>
            <a:off x="9562322" y="964754"/>
            <a:ext cx="1063698" cy="106369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Social network">
            <a:extLst>
              <a:ext uri="{FF2B5EF4-FFF2-40B4-BE49-F238E27FC236}">
                <a16:creationId xmlns:a16="http://schemas.microsoft.com/office/drawing/2014/main" id="{EB5A3D23-7ECD-494A-B8E2-E065CFF93B5A}"/>
              </a:ext>
            </a:extLst>
          </p:cNvPr>
          <p:cNvSpPr/>
          <p:nvPr/>
        </p:nvSpPr>
        <p:spPr>
          <a:xfrm>
            <a:off x="10626020" y="910058"/>
            <a:ext cx="1063698" cy="106369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AF294-536A-4848-96A3-6C6175CD8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1668" y="2801090"/>
            <a:ext cx="6770402" cy="22729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E281BC-8406-44DE-ABBB-451BBE5888CC}"/>
              </a:ext>
            </a:extLst>
          </p:cNvPr>
          <p:cNvSpPr txBox="1"/>
          <p:nvPr/>
        </p:nvSpPr>
        <p:spPr>
          <a:xfrm>
            <a:off x="3069559" y="5074011"/>
            <a:ext cx="8248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Segment variables that align closest to policy holders are highlighted in orange</a:t>
            </a:r>
          </a:p>
        </p:txBody>
      </p:sp>
    </p:spTree>
    <p:extLst>
      <p:ext uri="{BB962C8B-B14F-4D97-AF65-F5344CB8AC3E}">
        <p14:creationId xmlns:p14="http://schemas.microsoft.com/office/powerpoint/2010/main" val="10606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35A3-4CB7-43B0-8226-4E49BD33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063" y="156135"/>
            <a:ext cx="4487091" cy="1293028"/>
          </a:xfrm>
        </p:spPr>
        <p:txBody>
          <a:bodyPr>
            <a:normAutofit/>
          </a:bodyPr>
          <a:lstStyle/>
          <a:p>
            <a:r>
              <a:rPr lang="en-US" sz="3200" dirty="0"/>
              <a:t>Analysis Summary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BA2340-287C-4326-9783-4F288162D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41899"/>
              </p:ext>
            </p:extLst>
          </p:nvPr>
        </p:nvGraphicFramePr>
        <p:xfrm>
          <a:off x="440164" y="2893722"/>
          <a:ext cx="10765787" cy="1420130"/>
        </p:xfrm>
        <a:graphic>
          <a:graphicData uri="http://schemas.openxmlformats.org/drawingml/2006/table">
            <a:tbl>
              <a:tblPr/>
              <a:tblGrid>
                <a:gridCol w="813743">
                  <a:extLst>
                    <a:ext uri="{9D8B030D-6E8A-4147-A177-3AD203B41FA5}">
                      <a16:colId xmlns:a16="http://schemas.microsoft.com/office/drawing/2014/main" val="561756895"/>
                    </a:ext>
                  </a:extLst>
                </a:gridCol>
                <a:gridCol w="1182337">
                  <a:extLst>
                    <a:ext uri="{9D8B030D-6E8A-4147-A177-3AD203B41FA5}">
                      <a16:colId xmlns:a16="http://schemas.microsoft.com/office/drawing/2014/main" val="2433341792"/>
                    </a:ext>
                  </a:extLst>
                </a:gridCol>
                <a:gridCol w="1417670">
                  <a:extLst>
                    <a:ext uri="{9D8B030D-6E8A-4147-A177-3AD203B41FA5}">
                      <a16:colId xmlns:a16="http://schemas.microsoft.com/office/drawing/2014/main" val="2742012874"/>
                    </a:ext>
                  </a:extLst>
                </a:gridCol>
                <a:gridCol w="1482883">
                  <a:extLst>
                    <a:ext uri="{9D8B030D-6E8A-4147-A177-3AD203B41FA5}">
                      <a16:colId xmlns:a16="http://schemas.microsoft.com/office/drawing/2014/main" val="1290200192"/>
                    </a:ext>
                  </a:extLst>
                </a:gridCol>
                <a:gridCol w="1837300">
                  <a:extLst>
                    <a:ext uri="{9D8B030D-6E8A-4147-A177-3AD203B41FA5}">
                      <a16:colId xmlns:a16="http://schemas.microsoft.com/office/drawing/2014/main" val="1890609916"/>
                    </a:ext>
                  </a:extLst>
                </a:gridCol>
                <a:gridCol w="1735228">
                  <a:extLst>
                    <a:ext uri="{9D8B030D-6E8A-4147-A177-3AD203B41FA5}">
                      <a16:colId xmlns:a16="http://schemas.microsoft.com/office/drawing/2014/main" val="1314244871"/>
                    </a:ext>
                  </a:extLst>
                </a:gridCol>
                <a:gridCol w="2296626">
                  <a:extLst>
                    <a:ext uri="{9D8B030D-6E8A-4147-A177-3AD203B41FA5}">
                      <a16:colId xmlns:a16="http://schemas.microsoft.com/office/drawing/2014/main" val="661407620"/>
                    </a:ext>
                  </a:extLst>
                </a:gridCol>
              </a:tblGrid>
              <a:tr h="4005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Segment</a:t>
                      </a:r>
                    </a:p>
                  </a:txBody>
                  <a:tcPr marL="59820" marR="5982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Income Levels</a:t>
                      </a:r>
                    </a:p>
                  </a:txBody>
                  <a:tcPr marL="59820" marR="5982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Purchasing Power</a:t>
                      </a:r>
                    </a:p>
                  </a:txBody>
                  <a:tcPr marL="59820" marR="5982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Social Class</a:t>
                      </a:r>
                    </a:p>
                  </a:txBody>
                  <a:tcPr marL="59820" marR="5982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Living situations</a:t>
                      </a:r>
                    </a:p>
                  </a:txBody>
                  <a:tcPr marL="59820" marR="5982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House with vs without children</a:t>
                      </a:r>
                    </a:p>
                  </a:txBody>
                  <a:tcPr marL="59820" marR="5982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Education levels</a:t>
                      </a:r>
                    </a:p>
                  </a:txBody>
                  <a:tcPr marL="59820" marR="5982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951794"/>
                  </a:ext>
                </a:extLst>
              </a:tr>
              <a:tr h="218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Segment 2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higher incomes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similar makeup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similar makeup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similar ratio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similar education levels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317246"/>
                  </a:ext>
                </a:extLst>
              </a:tr>
              <a:tr h="4005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Segment 4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lower incomes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higher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larger concentration of skilled working class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less married households-more living together and ‘other’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similar ratio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larger amount of lower education levels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791440"/>
                  </a:ext>
                </a:extLst>
              </a:tr>
              <a:tr h="4005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Segment 5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higher incomes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higher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larger concentration of upper middle class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more married households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larger number of houses without children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larger amount of lower education levels</a:t>
                      </a:r>
                    </a:p>
                  </a:txBody>
                  <a:tcPr marL="59820" marR="59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03020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2937635-D8E2-44D7-A4F9-95098070B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64" y="1978808"/>
            <a:ext cx="10926501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Segments 1, 3, and 6 do not align with current policy holders.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Segments 2, 4, and 5 align with current policy holders, based on the fields used in segmentation. Looking at additional information, this is how they compare to policy holders: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</a:p>
        </p:txBody>
      </p:sp>
      <p:sp>
        <p:nvSpPr>
          <p:cNvPr id="7" name="Rectangle 6" descr="Fingerprint">
            <a:extLst>
              <a:ext uri="{FF2B5EF4-FFF2-40B4-BE49-F238E27FC236}">
                <a16:creationId xmlns:a16="http://schemas.microsoft.com/office/drawing/2014/main" id="{41755968-706F-44BF-822E-6E11F0ACE649}"/>
              </a:ext>
            </a:extLst>
          </p:cNvPr>
          <p:cNvSpPr/>
          <p:nvPr/>
        </p:nvSpPr>
        <p:spPr>
          <a:xfrm>
            <a:off x="9449194" y="292203"/>
            <a:ext cx="1063698" cy="106369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 descr="Social network">
            <a:extLst>
              <a:ext uri="{FF2B5EF4-FFF2-40B4-BE49-F238E27FC236}">
                <a16:creationId xmlns:a16="http://schemas.microsoft.com/office/drawing/2014/main" id="{9A6A13D2-E8FA-4C43-B29C-83B655ACB4EB}"/>
              </a:ext>
            </a:extLst>
          </p:cNvPr>
          <p:cNvSpPr/>
          <p:nvPr/>
        </p:nvSpPr>
        <p:spPr>
          <a:xfrm>
            <a:off x="10408477" y="270800"/>
            <a:ext cx="1063698" cy="106369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139F1-7AD2-4D88-96F6-FDA3974ADFE9}"/>
              </a:ext>
            </a:extLst>
          </p:cNvPr>
          <p:cNvSpPr txBox="1"/>
          <p:nvPr/>
        </p:nvSpPr>
        <p:spPr>
          <a:xfrm>
            <a:off x="440164" y="4549676"/>
            <a:ext cx="1022386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entury Gothic" panose="020B0502020202020204" pitchFamily="34" charset="0"/>
              </a:rPr>
              <a:t>Segments 2 and 4 contain customers with a profile similar to current policy holders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entury Gothic" panose="020B0502020202020204" pitchFamily="34" charset="0"/>
              </a:rPr>
              <a:t>Segment 2 - despite having a smaller amount of customers, aligns well with the profile of current policy holders, customers in the segment tend to have higher incomes that current policy holders.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entury Gothic" panose="020B0502020202020204" pitchFamily="34" charset="0"/>
              </a:rPr>
              <a:t>Segment 4 contains a large number of ‘Driven Growers’ which have the highest policy purchasing rate of any customer types. (~2x more likely to be a CARAVAN policy holder than other customer types)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entury Gothic" panose="020B0502020202020204" pitchFamily="34" charset="0"/>
              </a:rPr>
              <a:t>Segment 5, contains older individuals, whom are less likely to be policy holders, and household size makeup that does not align with current policy holders.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231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35A3-4CB7-43B0-8226-4E49BD33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532" y="340033"/>
            <a:ext cx="53910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Customer Type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937635-D8E2-44D7-A4F9-95098070B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701" y="5136077"/>
            <a:ext cx="680919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8" name="Rectangle 7" descr="Group">
            <a:extLst>
              <a:ext uri="{FF2B5EF4-FFF2-40B4-BE49-F238E27FC236}">
                <a16:creationId xmlns:a16="http://schemas.microsoft.com/office/drawing/2014/main" id="{9A6A13D2-E8FA-4C43-B29C-83B655ACB4EB}"/>
              </a:ext>
            </a:extLst>
          </p:cNvPr>
          <p:cNvSpPr/>
          <p:nvPr/>
        </p:nvSpPr>
        <p:spPr>
          <a:xfrm>
            <a:off x="9703083" y="422410"/>
            <a:ext cx="1063698" cy="106369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E6D02E-AF6C-484A-8AA6-7B18861B1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572" y="2122370"/>
            <a:ext cx="5709920" cy="26809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8A4EA4-7900-4FD8-9466-4D35B1E15E1B}"/>
              </a:ext>
            </a:extLst>
          </p:cNvPr>
          <p:cNvSpPr txBox="1"/>
          <p:nvPr/>
        </p:nvSpPr>
        <p:spPr>
          <a:xfrm>
            <a:off x="838778" y="4914228"/>
            <a:ext cx="7878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entury Gothic" panose="020B0502020202020204" pitchFamily="34" charset="0"/>
              </a:rPr>
              <a:t>Families w/grown ups, average families, driven growers make up 61.94% of policy holders. </a:t>
            </a:r>
            <a:endParaRPr lang="en-US" altLang="en-US" sz="1100" dirty="0">
              <a:latin typeface="Century Gothic" panose="020B0502020202020204" pitchFamily="34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entury Gothic" panose="020B0502020202020204" pitchFamily="34" charset="0"/>
              </a:rPr>
              <a:t>The top 3 customer types in our target segments are as follows:</a:t>
            </a: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entury Gothic" panose="020B0502020202020204" pitchFamily="34" charset="0"/>
              </a:rPr>
              <a:t>Segment 2 – 50.19%</a:t>
            </a: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entury Gothic" panose="020B0502020202020204" pitchFamily="34" charset="0"/>
              </a:rPr>
              <a:t>Segment 4 -  56.35%</a:t>
            </a: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entury Gothic" panose="020B0502020202020204" pitchFamily="34" charset="0"/>
              </a:rPr>
              <a:t>Segment 5 – 77.01%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5CAA07-A85F-4237-99EA-3176580E8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602" y="1721923"/>
            <a:ext cx="2511394" cy="45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0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35A3-4CB7-43B0-8226-4E49BD33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025" y="412750"/>
            <a:ext cx="4857750" cy="732155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5B1E-0618-4200-A4ED-05C9A84E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18" y="1436509"/>
            <a:ext cx="5125707" cy="53167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100" dirty="0"/>
              <a:t>Call: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randomForest</a:t>
            </a:r>
            <a:r>
              <a:rPr lang="en-US" sz="1100" dirty="0"/>
              <a:t>(x = </a:t>
            </a:r>
            <a:r>
              <a:rPr lang="en-US" sz="1100" dirty="0" err="1"/>
              <a:t>rfdata</a:t>
            </a:r>
            <a:r>
              <a:rPr lang="en-US" sz="1100" dirty="0"/>
              <a:t>[, -5], y = </a:t>
            </a:r>
            <a:r>
              <a:rPr lang="en-US" sz="1100" dirty="0" err="1"/>
              <a:t>rfdata</a:t>
            </a:r>
            <a:r>
              <a:rPr lang="en-US" sz="1100" dirty="0"/>
              <a:t>[, 5])</a:t>
            </a:r>
          </a:p>
          <a:p>
            <a:pPr marL="0" indent="0">
              <a:buNone/>
            </a:pPr>
            <a:r>
              <a:rPr lang="en-US" sz="1100" dirty="0"/>
              <a:t>               Type of random forest: regression</a:t>
            </a:r>
          </a:p>
          <a:p>
            <a:pPr marL="0" indent="0">
              <a:buNone/>
            </a:pPr>
            <a:r>
              <a:rPr lang="en-US" sz="1100" dirty="0"/>
              <a:t>                     Number of trees: 500</a:t>
            </a:r>
          </a:p>
          <a:p>
            <a:pPr marL="0" indent="0">
              <a:buNone/>
            </a:pPr>
            <a:r>
              <a:rPr lang="en-US" sz="1100" dirty="0"/>
              <a:t>No. of variables tried at each split: 1</a:t>
            </a:r>
          </a:p>
          <a:p>
            <a:pPr marL="0" indent="0">
              <a:buNone/>
            </a:pPr>
            <a:r>
              <a:rPr lang="en-US" sz="1100" dirty="0"/>
              <a:t>Mean of squared residuals: 2.764606</a:t>
            </a:r>
          </a:p>
          <a:p>
            <a:pPr marL="0" indent="0">
              <a:buNone/>
            </a:pPr>
            <a:r>
              <a:rPr lang="en-US" sz="1100" dirty="0"/>
              <a:t>% Var explained: 30.8</a:t>
            </a:r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&gt; attributes(rf)</a:t>
            </a:r>
            <a:endParaRPr lang="en-US" sz="2000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$names</a:t>
            </a:r>
            <a:endParaRPr lang="en-US" sz="2000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[1] "call"            "type"            "predicted"       "</a:t>
            </a:r>
            <a:r>
              <a:rPr lang="en-US" sz="1100" dirty="0" err="1">
                <a:ea typeface="+mn-lt"/>
                <a:cs typeface="+mn-lt"/>
              </a:rPr>
              <a:t>mse</a:t>
            </a:r>
            <a:r>
              <a:rPr lang="en-US" sz="1100" dirty="0">
                <a:ea typeface="+mn-lt"/>
                <a:cs typeface="+mn-lt"/>
              </a:rPr>
              <a:t>"            </a:t>
            </a:r>
            <a:endParaRPr lang="en-US" sz="2000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[5] "</a:t>
            </a:r>
            <a:r>
              <a:rPr lang="en-US" sz="1100" dirty="0" err="1">
                <a:ea typeface="+mn-lt"/>
                <a:cs typeface="+mn-lt"/>
              </a:rPr>
              <a:t>rsq</a:t>
            </a:r>
            <a:r>
              <a:rPr lang="en-US" sz="1100" dirty="0">
                <a:ea typeface="+mn-lt"/>
                <a:cs typeface="+mn-lt"/>
              </a:rPr>
              <a:t>"             "</a:t>
            </a:r>
            <a:r>
              <a:rPr lang="en-US" sz="1100" dirty="0" err="1">
                <a:ea typeface="+mn-lt"/>
                <a:cs typeface="+mn-lt"/>
              </a:rPr>
              <a:t>oob.times</a:t>
            </a:r>
            <a:r>
              <a:rPr lang="en-US" sz="1100" dirty="0">
                <a:ea typeface="+mn-lt"/>
                <a:cs typeface="+mn-lt"/>
              </a:rPr>
              <a:t>"       "importance"      "</a:t>
            </a:r>
            <a:r>
              <a:rPr lang="en-US" sz="1100" dirty="0" err="1">
                <a:ea typeface="+mn-lt"/>
                <a:cs typeface="+mn-lt"/>
              </a:rPr>
              <a:t>importanceSD</a:t>
            </a:r>
            <a:r>
              <a:rPr lang="en-US" sz="1100" dirty="0">
                <a:ea typeface="+mn-lt"/>
                <a:cs typeface="+mn-lt"/>
              </a:rPr>
              <a:t>"   </a:t>
            </a:r>
            <a:endParaRPr lang="en-US" sz="2000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[9] "</a:t>
            </a:r>
            <a:r>
              <a:rPr lang="en-US" sz="1100" dirty="0" err="1">
                <a:ea typeface="+mn-lt"/>
                <a:cs typeface="+mn-lt"/>
              </a:rPr>
              <a:t>localImportance</a:t>
            </a:r>
            <a:r>
              <a:rPr lang="en-US" sz="1100" dirty="0">
                <a:ea typeface="+mn-lt"/>
                <a:cs typeface="+mn-lt"/>
              </a:rPr>
              <a:t>" "proximity"       "</a:t>
            </a:r>
            <a:r>
              <a:rPr lang="en-US" sz="1100" dirty="0" err="1">
                <a:ea typeface="+mn-lt"/>
                <a:cs typeface="+mn-lt"/>
              </a:rPr>
              <a:t>ntree</a:t>
            </a:r>
            <a:r>
              <a:rPr lang="en-US" sz="1100" dirty="0">
                <a:ea typeface="+mn-lt"/>
                <a:cs typeface="+mn-lt"/>
              </a:rPr>
              <a:t>"           "</a:t>
            </a:r>
            <a:r>
              <a:rPr lang="en-US" sz="1100" dirty="0" err="1">
                <a:ea typeface="+mn-lt"/>
                <a:cs typeface="+mn-lt"/>
              </a:rPr>
              <a:t>mtry</a:t>
            </a:r>
            <a:r>
              <a:rPr lang="en-US" sz="1100" dirty="0">
                <a:ea typeface="+mn-lt"/>
                <a:cs typeface="+mn-lt"/>
              </a:rPr>
              <a:t>"           </a:t>
            </a:r>
            <a:endParaRPr lang="en-US" sz="2000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[13] "forest"          "</a:t>
            </a:r>
            <a:r>
              <a:rPr lang="en-US" sz="1100" dirty="0" err="1">
                <a:ea typeface="+mn-lt"/>
                <a:cs typeface="+mn-lt"/>
              </a:rPr>
              <a:t>coefs</a:t>
            </a:r>
            <a:r>
              <a:rPr lang="en-US" sz="1100" dirty="0">
                <a:ea typeface="+mn-lt"/>
                <a:cs typeface="+mn-lt"/>
              </a:rPr>
              <a:t>"           "y"               "test"           </a:t>
            </a:r>
            <a:endParaRPr lang="en-US" sz="2000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[17] "</a:t>
            </a:r>
            <a:r>
              <a:rPr lang="en-US" sz="1100" dirty="0" err="1">
                <a:ea typeface="+mn-lt"/>
                <a:cs typeface="+mn-lt"/>
              </a:rPr>
              <a:t>inbag</a:t>
            </a:r>
            <a:r>
              <a:rPr lang="en-US" sz="1100" dirty="0">
                <a:ea typeface="+mn-lt"/>
                <a:cs typeface="+mn-lt"/>
              </a:rPr>
              <a:t>"          </a:t>
            </a:r>
            <a:endParaRPr lang="en-US" sz="2000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$class</a:t>
            </a:r>
            <a:endParaRPr lang="en-US" sz="2000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[1] "</a:t>
            </a:r>
            <a:r>
              <a:rPr lang="en-US" sz="1100" dirty="0" err="1">
                <a:ea typeface="+mn-lt"/>
                <a:cs typeface="+mn-lt"/>
              </a:rPr>
              <a:t>randomForest</a:t>
            </a:r>
            <a:r>
              <a:rPr lang="en-US" sz="1100" dirty="0">
                <a:ea typeface="+mn-lt"/>
                <a:cs typeface="+mn-lt"/>
              </a:rPr>
              <a:t>"</a:t>
            </a:r>
            <a:endParaRPr lang="en-US" sz="2000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&gt; plot(rf)</a:t>
            </a:r>
            <a:endParaRPr lang="en-US" sz="2000" dirty="0"/>
          </a:p>
          <a:p>
            <a:pPr marL="0" indent="0">
              <a:buNone/>
            </a:pPr>
            <a:endParaRPr lang="en-US" sz="1200" dirty="0">
              <a:cs typeface="Calibri" panose="020F0502020204030204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2B8EFB-C316-427F-B7B6-2A2BB2A7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679" y="1436509"/>
            <a:ext cx="4625016" cy="274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436D80-E72E-42DC-BDDD-E3AECD7889FF}"/>
              </a:ext>
            </a:extLst>
          </p:cNvPr>
          <p:cNvSpPr txBox="1"/>
          <p:nvPr/>
        </p:nvSpPr>
        <p:spPr>
          <a:xfrm>
            <a:off x="5524499" y="4276854"/>
            <a:ext cx="56673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Purpose: to examine the key variables that determine a CARAVAN Policy holder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above graph shows the diminishing error as the number of samples increases.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 inconclusive, through multiple attempts due to R warning to ‘re-grow the forest’. (to start over with full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analysis not fit for this sample of data.</a:t>
            </a:r>
          </a:p>
        </p:txBody>
      </p:sp>
      <p:sp>
        <p:nvSpPr>
          <p:cNvPr id="6" name="Rectangle 5" descr="Forest scene">
            <a:extLst>
              <a:ext uri="{FF2B5EF4-FFF2-40B4-BE49-F238E27FC236}">
                <a16:creationId xmlns:a16="http://schemas.microsoft.com/office/drawing/2014/main" id="{7B1E4256-AF4D-4FF7-892D-9EDFE3B72C71}"/>
              </a:ext>
            </a:extLst>
          </p:cNvPr>
          <p:cNvSpPr/>
          <p:nvPr/>
        </p:nvSpPr>
        <p:spPr>
          <a:xfrm>
            <a:off x="10355226" y="197412"/>
            <a:ext cx="836649" cy="94749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006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F8A5-574A-4331-83CC-200D5536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5" y="418592"/>
            <a:ext cx="8610600" cy="1293028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6C42-6D78-474F-A536-EBDDE297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 used determine the ‘typical’ CARAVAN policy holder</a:t>
            </a:r>
          </a:p>
          <a:p>
            <a:r>
              <a:rPr lang="en-US" dirty="0"/>
              <a:t>Logistic Regression to determine significant variables in determining a CARAVAN Policy Holder</a:t>
            </a:r>
          </a:p>
          <a:p>
            <a:r>
              <a:rPr lang="en-US" dirty="0"/>
              <a:t>K-Means clustering used to segment non-customers into like groups based on significant factors from linear regression. These segments were then compared to the result of the Naïve </a:t>
            </a:r>
            <a:r>
              <a:rPr lang="en-US" dirty="0" err="1"/>
              <a:t>bayes</a:t>
            </a:r>
            <a:r>
              <a:rPr lang="en-US" dirty="0"/>
              <a:t>.</a:t>
            </a:r>
          </a:p>
          <a:p>
            <a:r>
              <a:rPr lang="en-US" dirty="0"/>
              <a:t>Random Forest results proved inconclusive.</a:t>
            </a:r>
          </a:p>
          <a:p>
            <a:r>
              <a:rPr lang="en-US" dirty="0"/>
              <a:t>Certain segments aligned closer to the makeup of current CARAVAN policy holders.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 descr="Research">
            <a:extLst>
              <a:ext uri="{FF2B5EF4-FFF2-40B4-BE49-F238E27FC236}">
                <a16:creationId xmlns:a16="http://schemas.microsoft.com/office/drawing/2014/main" id="{AE295C7E-5524-4FC0-A624-4B404BB7AC20}"/>
              </a:ext>
            </a:extLst>
          </p:cNvPr>
          <p:cNvSpPr/>
          <p:nvPr/>
        </p:nvSpPr>
        <p:spPr>
          <a:xfrm>
            <a:off x="10555251" y="615047"/>
            <a:ext cx="950949" cy="90011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480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F879-D6CE-44E9-AF58-98F38021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4" name="Rectangle 3" descr="Lecturer">
            <a:extLst>
              <a:ext uri="{FF2B5EF4-FFF2-40B4-BE49-F238E27FC236}">
                <a16:creationId xmlns:a16="http://schemas.microsoft.com/office/drawing/2014/main" id="{34D32055-C69E-4539-8A04-DE73B1969F05}"/>
              </a:ext>
            </a:extLst>
          </p:cNvPr>
          <p:cNvSpPr/>
          <p:nvPr/>
        </p:nvSpPr>
        <p:spPr>
          <a:xfrm>
            <a:off x="5620525" y="1996172"/>
            <a:ext cx="950949" cy="90011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35A3-4CB7-43B0-8226-4E49BD33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6281"/>
            <a:ext cx="10515600" cy="732155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773AA-B397-40EA-A7F6-6A005B1B7641}"/>
              </a:ext>
            </a:extLst>
          </p:cNvPr>
          <p:cNvSpPr txBox="1"/>
          <p:nvPr/>
        </p:nvSpPr>
        <p:spPr>
          <a:xfrm>
            <a:off x="3057525" y="3908436"/>
            <a:ext cx="653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following slides contain supplemental information and graphs created during our analysis of the data set</a:t>
            </a:r>
          </a:p>
        </p:txBody>
      </p:sp>
      <p:sp>
        <p:nvSpPr>
          <p:cNvPr id="10" name="Rectangle 9" descr="Books">
            <a:extLst>
              <a:ext uri="{FF2B5EF4-FFF2-40B4-BE49-F238E27FC236}">
                <a16:creationId xmlns:a16="http://schemas.microsoft.com/office/drawing/2014/main" id="{60011957-AF40-42E7-B4A6-7CBE59D28201}"/>
              </a:ext>
            </a:extLst>
          </p:cNvPr>
          <p:cNvSpPr/>
          <p:nvPr/>
        </p:nvSpPr>
        <p:spPr>
          <a:xfrm>
            <a:off x="5564151" y="2039490"/>
            <a:ext cx="1063698" cy="106369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56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7FA6-B5F6-4706-9D7D-3A6B6AFD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639315"/>
            <a:ext cx="8610600" cy="1293028"/>
          </a:xfrm>
        </p:spPr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1961-3E30-4349-8A34-C310D57E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79" y="1706535"/>
            <a:ext cx="3553692" cy="402412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ORIGIN: train or test, as described above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MOSTYPE: Customer Subtype; see L0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MAANTHUI: Number of houses 1 - 10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MGEMOMV: Avg size household 1 - 6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MGEMLEEF: Avg age; see L1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MOSHOOFD: Customer main type; see L2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MGODRK: Roman catholic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MGODPR: Protestant …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MGODOV: Other religion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MGODGE: No religion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MRELGE: Married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MRELSA: Living together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MRELOV: Other relation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MFALLEEN: Singles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MFGEKIND: Household without children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MFWEKIND: Household with children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MOPLHOOG: High level education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MOPLMIDD: Medium level education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MOPLLAAG: Lower level education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MBERHOOG: High status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MBERZELF: Entrepreneur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MBERBOER: Farmer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MBERMIDD: Middle management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MBERARBG: Skilled </a:t>
            </a:r>
            <a:r>
              <a:rPr lang="en-US" sz="1000" dirty="0" err="1"/>
              <a:t>labourers</a:t>
            </a:r>
            <a:endParaRPr lang="en-US" sz="1000" dirty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MBERARBO: Unskilled </a:t>
            </a:r>
            <a:r>
              <a:rPr lang="en-US" sz="1000" dirty="0" err="1"/>
              <a:t>labourers</a:t>
            </a:r>
            <a:endParaRPr lang="en-US" sz="1000" dirty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MSKA: Social class A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MSKB1: Social class B1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MSKB2: Social class B2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MSKC: Social class C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MSKD: Social class D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fontAlgn="base">
              <a:lnSpc>
                <a:spcPct val="100000"/>
              </a:lnSpc>
            </a:pPr>
            <a:endParaRPr lang="en-US" sz="1000" dirty="0"/>
          </a:p>
          <a:p>
            <a:endParaRPr lang="en-US" sz="1000" dirty="0"/>
          </a:p>
        </p:txBody>
      </p:sp>
      <p:sp>
        <p:nvSpPr>
          <p:cNvPr id="4" name="Rectangle 3" descr="List">
            <a:extLst>
              <a:ext uri="{FF2B5EF4-FFF2-40B4-BE49-F238E27FC236}">
                <a16:creationId xmlns:a16="http://schemas.microsoft.com/office/drawing/2014/main" id="{922E8E4B-46B6-40B8-B2E3-2D925B8E3E6B}"/>
              </a:ext>
            </a:extLst>
          </p:cNvPr>
          <p:cNvSpPr/>
          <p:nvPr/>
        </p:nvSpPr>
        <p:spPr>
          <a:xfrm>
            <a:off x="10183776" y="639315"/>
            <a:ext cx="1063698" cy="106369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283DA-6A9A-4E03-844D-C52FD9FE52C3}"/>
              </a:ext>
            </a:extLst>
          </p:cNvPr>
          <p:cNvSpPr txBox="1"/>
          <p:nvPr/>
        </p:nvSpPr>
        <p:spPr>
          <a:xfrm>
            <a:off x="3677948" y="1715771"/>
            <a:ext cx="40201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000" dirty="0"/>
              <a:t>MHHUUR: Rented house</a:t>
            </a:r>
          </a:p>
          <a:p>
            <a:pPr fontAlgn="base"/>
            <a:r>
              <a:rPr lang="en-US" sz="1000" dirty="0"/>
              <a:t>MHKOOP: Home owners</a:t>
            </a:r>
          </a:p>
          <a:p>
            <a:pPr fontAlgn="base"/>
            <a:r>
              <a:rPr lang="en-US" sz="1000" dirty="0"/>
              <a:t>MAUT1: 1 car</a:t>
            </a:r>
          </a:p>
          <a:p>
            <a:pPr fontAlgn="base"/>
            <a:r>
              <a:rPr lang="en-US" sz="1000" dirty="0"/>
              <a:t>MAUT2: 2 cars</a:t>
            </a:r>
          </a:p>
          <a:p>
            <a:pPr fontAlgn="base"/>
            <a:r>
              <a:rPr lang="en-US" sz="1000" dirty="0"/>
              <a:t>MAUT0: No car</a:t>
            </a:r>
          </a:p>
          <a:p>
            <a:pPr fontAlgn="base"/>
            <a:r>
              <a:rPr lang="en-US" sz="1000" dirty="0"/>
              <a:t>MZFONDS: National Health Service</a:t>
            </a:r>
          </a:p>
          <a:p>
            <a:pPr fontAlgn="base"/>
            <a:r>
              <a:rPr lang="en-US" sz="1000" dirty="0"/>
              <a:t>MZPART: Private health insurance</a:t>
            </a:r>
          </a:p>
          <a:p>
            <a:pPr fontAlgn="base"/>
            <a:r>
              <a:rPr lang="en-US" sz="1000" dirty="0"/>
              <a:t>MINKM30: Income &lt; 30.000</a:t>
            </a:r>
          </a:p>
          <a:p>
            <a:pPr fontAlgn="base"/>
            <a:r>
              <a:rPr lang="en-US" sz="1000" dirty="0"/>
              <a:t>MINK3045: Income 30-45.000</a:t>
            </a:r>
          </a:p>
          <a:p>
            <a:pPr fontAlgn="base"/>
            <a:r>
              <a:rPr lang="en-US" sz="1000" dirty="0"/>
              <a:t>MINK4575: Income 45-75.000</a:t>
            </a:r>
          </a:p>
          <a:p>
            <a:pPr fontAlgn="base"/>
            <a:r>
              <a:rPr lang="en-US" sz="1000" dirty="0"/>
              <a:t>MINK7512: Income 75-122.000</a:t>
            </a:r>
          </a:p>
          <a:p>
            <a:pPr fontAlgn="base"/>
            <a:r>
              <a:rPr lang="en-US" sz="1000" dirty="0"/>
              <a:t>MINK123M: Income &gt;123.000</a:t>
            </a:r>
          </a:p>
          <a:p>
            <a:pPr fontAlgn="base"/>
            <a:r>
              <a:rPr lang="en-US" sz="1000" dirty="0"/>
              <a:t>MINKGEM: Average income</a:t>
            </a:r>
          </a:p>
          <a:p>
            <a:pPr fontAlgn="base"/>
            <a:r>
              <a:rPr lang="en-US" sz="1000" dirty="0"/>
              <a:t>MKOOPKLA: Purchasing power class</a:t>
            </a:r>
          </a:p>
          <a:p>
            <a:pPr fontAlgn="base"/>
            <a:r>
              <a:rPr lang="en-US" sz="1000" dirty="0"/>
              <a:t>PWAPART: Contribution private third party insurance</a:t>
            </a:r>
          </a:p>
          <a:p>
            <a:pPr fontAlgn="base"/>
            <a:r>
              <a:rPr lang="en-US" sz="1000" dirty="0"/>
              <a:t>PWABEDR: Contribution third party insurance (firms)</a:t>
            </a:r>
          </a:p>
          <a:p>
            <a:pPr fontAlgn="base"/>
            <a:r>
              <a:rPr lang="en-US" sz="1000" dirty="0"/>
              <a:t>PWALAND: Contribution third party </a:t>
            </a:r>
            <a:r>
              <a:rPr lang="en-US" sz="1000" dirty="0" err="1"/>
              <a:t>insurane</a:t>
            </a:r>
            <a:r>
              <a:rPr lang="en-US" sz="1000" dirty="0"/>
              <a:t> (agriculture)</a:t>
            </a:r>
          </a:p>
          <a:p>
            <a:pPr fontAlgn="base"/>
            <a:r>
              <a:rPr lang="en-US" sz="1000" dirty="0"/>
              <a:t>PPERSAUT: Contribution car policies</a:t>
            </a:r>
          </a:p>
          <a:p>
            <a:pPr fontAlgn="base"/>
            <a:r>
              <a:rPr lang="en-US" sz="1000" dirty="0"/>
              <a:t>PBESAUT: Contribution delivery van policies</a:t>
            </a:r>
          </a:p>
          <a:p>
            <a:pPr fontAlgn="base"/>
            <a:r>
              <a:rPr lang="en-US" sz="1000" dirty="0"/>
              <a:t>PMOTSCO: Contribution motorcycle/scooter policies</a:t>
            </a:r>
          </a:p>
          <a:p>
            <a:pPr fontAlgn="base"/>
            <a:r>
              <a:rPr lang="en-US" sz="1000" dirty="0"/>
              <a:t>PVRAAUT: Contribution lorry policies</a:t>
            </a:r>
          </a:p>
          <a:p>
            <a:pPr fontAlgn="base"/>
            <a:r>
              <a:rPr lang="en-US" sz="1000" dirty="0"/>
              <a:t>PAANHANG: Contribution trailer policies</a:t>
            </a:r>
          </a:p>
          <a:p>
            <a:pPr fontAlgn="base"/>
            <a:r>
              <a:rPr lang="en-US" sz="1000" dirty="0"/>
              <a:t>PTRACTOR: Contribution tractor policies</a:t>
            </a:r>
          </a:p>
          <a:p>
            <a:pPr fontAlgn="base"/>
            <a:r>
              <a:rPr lang="en-US" sz="1000" dirty="0"/>
              <a:t>PWERKT: Contribution agricultural machines policies</a:t>
            </a:r>
          </a:p>
          <a:p>
            <a:pPr fontAlgn="base"/>
            <a:r>
              <a:rPr lang="en-US" sz="1000" dirty="0"/>
              <a:t>PBROM: Contribution moped policies</a:t>
            </a:r>
          </a:p>
          <a:p>
            <a:pPr fontAlgn="base"/>
            <a:r>
              <a:rPr lang="en-US" sz="1000" dirty="0"/>
              <a:t>PLEVEN: Contribution life insurances</a:t>
            </a:r>
          </a:p>
          <a:p>
            <a:pPr fontAlgn="base"/>
            <a:r>
              <a:rPr lang="en-US" sz="1000" dirty="0"/>
              <a:t>PPERSONG: Contribution private accident insurance policies</a:t>
            </a:r>
          </a:p>
          <a:p>
            <a:pPr fontAlgn="base"/>
            <a:r>
              <a:rPr lang="en-US" sz="1000" dirty="0"/>
              <a:t>PGEZONG: Contribution family accidents insurance policies</a:t>
            </a:r>
          </a:p>
          <a:p>
            <a:pPr fontAlgn="base"/>
            <a:endParaRPr lang="en-US" sz="1000" dirty="0"/>
          </a:p>
          <a:p>
            <a:pPr fontAlgn="base"/>
            <a:endParaRPr lang="en-US" sz="1000" dirty="0"/>
          </a:p>
          <a:p>
            <a:pPr fontAlgn="base"/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8FD32-4B41-4A16-8D99-B0D7BA331136}"/>
              </a:ext>
            </a:extLst>
          </p:cNvPr>
          <p:cNvSpPr txBox="1"/>
          <p:nvPr/>
        </p:nvSpPr>
        <p:spPr>
          <a:xfrm>
            <a:off x="7935912" y="1715771"/>
            <a:ext cx="439892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000" dirty="0"/>
              <a:t>PWAOREG: Contribution disability insurance policies</a:t>
            </a:r>
          </a:p>
          <a:p>
            <a:pPr fontAlgn="base"/>
            <a:r>
              <a:rPr lang="en-US" sz="1000" dirty="0"/>
              <a:t>PBRAND: Contribution fire policies</a:t>
            </a:r>
          </a:p>
          <a:p>
            <a:pPr fontAlgn="base"/>
            <a:r>
              <a:rPr lang="en-US" sz="1000" dirty="0"/>
              <a:t>PZEILPL: Contribution surfboard policies</a:t>
            </a:r>
          </a:p>
          <a:p>
            <a:pPr fontAlgn="base"/>
            <a:r>
              <a:rPr lang="en-US" sz="1000" dirty="0"/>
              <a:t>PPLEZIER: Contribution boat policies</a:t>
            </a:r>
          </a:p>
          <a:p>
            <a:pPr fontAlgn="base"/>
            <a:r>
              <a:rPr lang="en-US" sz="1000" dirty="0"/>
              <a:t>PFIETS: Contribution bicycle policies</a:t>
            </a:r>
          </a:p>
          <a:p>
            <a:pPr fontAlgn="base"/>
            <a:r>
              <a:rPr lang="en-US" sz="1000" dirty="0"/>
              <a:t>PINBOED: Contribution property insurance policies</a:t>
            </a:r>
          </a:p>
          <a:p>
            <a:pPr fontAlgn="base"/>
            <a:r>
              <a:rPr lang="en-US" sz="1000" dirty="0"/>
              <a:t>PBYSTAND: Contribution social security insurance policies</a:t>
            </a:r>
          </a:p>
          <a:p>
            <a:pPr fontAlgn="base"/>
            <a:r>
              <a:rPr lang="en-US" sz="1000" dirty="0"/>
              <a:t>AWAPART: Number of private third party insurance 1 - 12</a:t>
            </a:r>
          </a:p>
          <a:p>
            <a:pPr fontAlgn="base"/>
            <a:r>
              <a:rPr lang="en-US" sz="1000" dirty="0"/>
              <a:t>AWABEDR: Number of third party insurance (firms) …</a:t>
            </a:r>
          </a:p>
          <a:p>
            <a:pPr fontAlgn="base"/>
            <a:r>
              <a:rPr lang="en-US" sz="1000" dirty="0"/>
              <a:t>AWALAND: Number of third party insurance (agriculture)</a:t>
            </a:r>
          </a:p>
          <a:p>
            <a:pPr fontAlgn="base"/>
            <a:r>
              <a:rPr lang="en-US" sz="1000" dirty="0"/>
              <a:t>APERSAUT: Number of car policies</a:t>
            </a:r>
          </a:p>
          <a:p>
            <a:pPr fontAlgn="base"/>
            <a:r>
              <a:rPr lang="en-US" sz="1000" dirty="0"/>
              <a:t>ABESAUT: Number of delivery van policies</a:t>
            </a:r>
          </a:p>
          <a:p>
            <a:pPr fontAlgn="base"/>
            <a:r>
              <a:rPr lang="en-US" sz="1000" dirty="0"/>
              <a:t>AMOTSCO: Number of motorcycle/scooter policies</a:t>
            </a:r>
          </a:p>
          <a:p>
            <a:pPr fontAlgn="base"/>
            <a:r>
              <a:rPr lang="en-US" sz="1000" dirty="0"/>
              <a:t>AVRAAUT: Number of lorry policies</a:t>
            </a:r>
          </a:p>
          <a:p>
            <a:pPr fontAlgn="base"/>
            <a:r>
              <a:rPr lang="en-US" sz="1000" dirty="0"/>
              <a:t>AAANHANG: Number of trailer policies</a:t>
            </a:r>
          </a:p>
          <a:p>
            <a:pPr fontAlgn="base"/>
            <a:r>
              <a:rPr lang="en-US" sz="1000" dirty="0"/>
              <a:t>ATRACTOR: Number of tractor policies</a:t>
            </a:r>
          </a:p>
          <a:p>
            <a:pPr fontAlgn="base"/>
            <a:r>
              <a:rPr lang="en-US" sz="1000" dirty="0"/>
              <a:t>AWERKT: Number of agricultural machines policies</a:t>
            </a:r>
          </a:p>
          <a:p>
            <a:pPr fontAlgn="base"/>
            <a:r>
              <a:rPr lang="en-US" sz="1000" dirty="0"/>
              <a:t>ABROM: Number of moped policies</a:t>
            </a:r>
          </a:p>
          <a:p>
            <a:pPr fontAlgn="base"/>
            <a:r>
              <a:rPr lang="en-US" sz="1000" dirty="0"/>
              <a:t>ALEVEN: Number of life insurances</a:t>
            </a:r>
          </a:p>
          <a:p>
            <a:pPr fontAlgn="base"/>
            <a:r>
              <a:rPr lang="en-US" sz="1000" dirty="0"/>
              <a:t>APERSONG: Number of private accident insurance policies</a:t>
            </a:r>
          </a:p>
          <a:p>
            <a:pPr fontAlgn="base"/>
            <a:r>
              <a:rPr lang="en-US" sz="1000" dirty="0"/>
              <a:t>AGEZONG: Number of family accidents insurance policies</a:t>
            </a:r>
          </a:p>
          <a:p>
            <a:pPr fontAlgn="base"/>
            <a:r>
              <a:rPr lang="en-US" sz="1000" dirty="0"/>
              <a:t>AWAOREG: Number of disability insurance policies</a:t>
            </a:r>
          </a:p>
          <a:p>
            <a:pPr fontAlgn="base"/>
            <a:r>
              <a:rPr lang="en-US" sz="1000" dirty="0"/>
              <a:t>ABRAND: Number of fire policies</a:t>
            </a:r>
          </a:p>
          <a:p>
            <a:pPr fontAlgn="base"/>
            <a:r>
              <a:rPr lang="en-US" sz="1000" dirty="0"/>
              <a:t>AZEILPL: Number of surfboard policies</a:t>
            </a:r>
          </a:p>
          <a:p>
            <a:pPr fontAlgn="base"/>
            <a:r>
              <a:rPr lang="en-US" sz="1000" dirty="0"/>
              <a:t>APLEZIER: Number of boat policies</a:t>
            </a:r>
          </a:p>
          <a:p>
            <a:pPr fontAlgn="base"/>
            <a:r>
              <a:rPr lang="en-US" sz="1000" dirty="0"/>
              <a:t>AFIETS: Number of bicycle policies</a:t>
            </a:r>
          </a:p>
          <a:p>
            <a:pPr fontAlgn="base"/>
            <a:r>
              <a:rPr lang="en-US" sz="1000" dirty="0"/>
              <a:t>AINBOED: Number of property insurance policies</a:t>
            </a:r>
          </a:p>
          <a:p>
            <a:pPr fontAlgn="base"/>
            <a:r>
              <a:rPr lang="en-US" sz="1000" dirty="0"/>
              <a:t>ABYSTAND: Number of social security insurance policies</a:t>
            </a:r>
          </a:p>
          <a:p>
            <a:pPr fontAlgn="base"/>
            <a:r>
              <a:rPr lang="en-US" sz="1000" dirty="0"/>
              <a:t>CARAVAN: Number of mobile home policies 0 - 1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33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FBE4-B5AD-49CF-AAD9-E941C5A0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Information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F267D9EC-AB45-460E-B6A7-261C36019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783259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2162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7FA6-B5F6-4706-9D7D-3A6B6AFD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639315"/>
            <a:ext cx="8610600" cy="1293028"/>
          </a:xfrm>
        </p:spPr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1961-3E30-4349-8A34-C310D57E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36" y="1932343"/>
            <a:ext cx="3553692" cy="402412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/>
              <a:t>Keys (L1 - L4)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/>
              <a:t>L0: Customer subtype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1</a:t>
            </a:r>
            <a:r>
              <a:rPr lang="en-US" sz="1100" dirty="0"/>
              <a:t>: High Income, expensive child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2</a:t>
            </a:r>
            <a:r>
              <a:rPr lang="en-US" sz="1100" dirty="0"/>
              <a:t>: Very Important Provincials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3</a:t>
            </a:r>
            <a:r>
              <a:rPr lang="en-US" sz="1100" dirty="0"/>
              <a:t>: High status seniors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4</a:t>
            </a:r>
            <a:r>
              <a:rPr lang="en-US" sz="1100" dirty="0"/>
              <a:t>: Affluent senior apartments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5</a:t>
            </a:r>
            <a:r>
              <a:rPr lang="en-US" sz="1100" dirty="0"/>
              <a:t>: Mixed seniors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6</a:t>
            </a:r>
            <a:r>
              <a:rPr lang="en-US" sz="1100" dirty="0"/>
              <a:t>: Career and childcare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7</a:t>
            </a:r>
            <a:r>
              <a:rPr lang="en-US" sz="1100" dirty="0"/>
              <a:t>: </a:t>
            </a:r>
            <a:r>
              <a:rPr lang="en-US" sz="1100" dirty="0" err="1"/>
              <a:t>Dinki's</a:t>
            </a:r>
            <a:r>
              <a:rPr lang="en-US" sz="1100" dirty="0"/>
              <a:t> (double income no kids)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8</a:t>
            </a:r>
            <a:r>
              <a:rPr lang="en-US" sz="1100" dirty="0"/>
              <a:t>: Middle class families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9</a:t>
            </a:r>
            <a:r>
              <a:rPr lang="en-US" sz="1100" dirty="0"/>
              <a:t>: Modern, complete families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10</a:t>
            </a:r>
            <a:r>
              <a:rPr lang="en-US" sz="1100" dirty="0"/>
              <a:t>: Stable family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11</a:t>
            </a:r>
            <a:r>
              <a:rPr lang="en-US" sz="1100" dirty="0"/>
              <a:t>: Family starters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12</a:t>
            </a:r>
            <a:r>
              <a:rPr lang="en-US" sz="1100" dirty="0"/>
              <a:t>: Affluent young families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13</a:t>
            </a:r>
            <a:r>
              <a:rPr lang="en-US" sz="1100" dirty="0"/>
              <a:t>: Young all </a:t>
            </a:r>
            <a:r>
              <a:rPr lang="en-US" sz="1100" dirty="0" err="1"/>
              <a:t>american</a:t>
            </a:r>
            <a:r>
              <a:rPr lang="en-US" sz="1100" dirty="0"/>
              <a:t> family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14</a:t>
            </a:r>
            <a:r>
              <a:rPr lang="en-US" sz="1100" dirty="0"/>
              <a:t>: Junior cosmopolitan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15</a:t>
            </a:r>
            <a:r>
              <a:rPr lang="en-US" sz="1100" dirty="0"/>
              <a:t>: Senior cosmopolitans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16</a:t>
            </a:r>
            <a:r>
              <a:rPr lang="en-US" sz="1100" dirty="0"/>
              <a:t>: Students in apartments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17</a:t>
            </a:r>
            <a:r>
              <a:rPr lang="en-US" sz="1100" dirty="0"/>
              <a:t>: Fresh masters in the city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18</a:t>
            </a:r>
            <a:r>
              <a:rPr lang="en-US" sz="1100" dirty="0"/>
              <a:t>: Single youth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19</a:t>
            </a:r>
            <a:r>
              <a:rPr lang="en-US" sz="1100" dirty="0"/>
              <a:t>: Suburban youth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20</a:t>
            </a:r>
            <a:r>
              <a:rPr lang="en-US" sz="1100" dirty="0"/>
              <a:t>: </a:t>
            </a:r>
            <a:r>
              <a:rPr lang="en-US" sz="1100" dirty="0" err="1"/>
              <a:t>Etnically</a:t>
            </a:r>
            <a:r>
              <a:rPr lang="en-US" sz="1100" dirty="0"/>
              <a:t> diverse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/>
              <a:t>21</a:t>
            </a:r>
            <a:r>
              <a:rPr lang="en-US" sz="1100" dirty="0"/>
              <a:t>: Young urban have-nots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Rectangle 3" descr="List">
            <a:extLst>
              <a:ext uri="{FF2B5EF4-FFF2-40B4-BE49-F238E27FC236}">
                <a16:creationId xmlns:a16="http://schemas.microsoft.com/office/drawing/2014/main" id="{922E8E4B-46B6-40B8-B2E3-2D925B8E3E6B}"/>
              </a:ext>
            </a:extLst>
          </p:cNvPr>
          <p:cNvSpPr/>
          <p:nvPr/>
        </p:nvSpPr>
        <p:spPr>
          <a:xfrm>
            <a:off x="10183776" y="639315"/>
            <a:ext cx="1063698" cy="106369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283DA-6A9A-4E03-844D-C52FD9FE52C3}"/>
              </a:ext>
            </a:extLst>
          </p:cNvPr>
          <p:cNvSpPr txBox="1"/>
          <p:nvPr/>
        </p:nvSpPr>
        <p:spPr>
          <a:xfrm>
            <a:off x="6438036" y="2433154"/>
            <a:ext cx="21728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b="1" dirty="0"/>
              <a:t>L1: average age keys:</a:t>
            </a:r>
          </a:p>
          <a:p>
            <a:pPr fontAlgn="base"/>
            <a:r>
              <a:rPr lang="en-US" sz="1100" i="1" dirty="0"/>
              <a:t>1</a:t>
            </a:r>
            <a:r>
              <a:rPr lang="en-US" sz="1100" dirty="0"/>
              <a:t>: 20-30 years</a:t>
            </a:r>
            <a:br>
              <a:rPr lang="en-US" sz="1100" dirty="0"/>
            </a:br>
            <a:r>
              <a:rPr lang="en-US" sz="1100" i="1" dirty="0"/>
              <a:t>2</a:t>
            </a:r>
            <a:r>
              <a:rPr lang="en-US" sz="1100" dirty="0"/>
              <a:t>: 30-40 years</a:t>
            </a:r>
            <a:br>
              <a:rPr lang="en-US" sz="1100" dirty="0"/>
            </a:br>
            <a:r>
              <a:rPr lang="en-US" sz="1100" i="1" dirty="0"/>
              <a:t>3</a:t>
            </a:r>
            <a:r>
              <a:rPr lang="en-US" sz="1100" dirty="0"/>
              <a:t>: 40-50 years</a:t>
            </a:r>
            <a:br>
              <a:rPr lang="en-US" sz="1100" dirty="0"/>
            </a:br>
            <a:r>
              <a:rPr lang="en-US" sz="1100" i="1" dirty="0"/>
              <a:t>4</a:t>
            </a:r>
            <a:r>
              <a:rPr lang="en-US" sz="1100" dirty="0"/>
              <a:t>: 50-60 years</a:t>
            </a:r>
            <a:br>
              <a:rPr lang="en-US" sz="1100" dirty="0"/>
            </a:br>
            <a:r>
              <a:rPr lang="en-US" sz="1100" i="1" dirty="0"/>
              <a:t>5</a:t>
            </a:r>
            <a:r>
              <a:rPr lang="en-US" sz="1100" dirty="0"/>
              <a:t>: 60-70 years</a:t>
            </a:r>
            <a:br>
              <a:rPr lang="en-US" sz="1100" dirty="0"/>
            </a:br>
            <a:r>
              <a:rPr lang="en-US" sz="1100" i="1" dirty="0"/>
              <a:t>6</a:t>
            </a:r>
            <a:r>
              <a:rPr lang="en-US" sz="1100" dirty="0"/>
              <a:t>: 70-80 years</a:t>
            </a:r>
          </a:p>
          <a:p>
            <a:pPr fontAlgn="base"/>
            <a:endParaRPr lang="en-US" sz="1100" dirty="0"/>
          </a:p>
          <a:p>
            <a:pPr fontAlgn="base"/>
            <a:r>
              <a:rPr lang="en-US" sz="1100" b="1" dirty="0"/>
              <a:t>L2: customer main type keys:</a:t>
            </a:r>
          </a:p>
          <a:p>
            <a:pPr fontAlgn="base"/>
            <a:r>
              <a:rPr lang="en-US" sz="1100" i="1" dirty="0"/>
              <a:t>1</a:t>
            </a:r>
            <a:r>
              <a:rPr lang="en-US" sz="1100" dirty="0"/>
              <a:t>: Successful hedonists</a:t>
            </a:r>
          </a:p>
          <a:p>
            <a:pPr fontAlgn="base"/>
            <a:r>
              <a:rPr lang="en-US" sz="1100" i="1" dirty="0"/>
              <a:t>2</a:t>
            </a:r>
            <a:r>
              <a:rPr lang="en-US" sz="1100" dirty="0"/>
              <a:t>: Driven Growers</a:t>
            </a:r>
          </a:p>
          <a:p>
            <a:pPr fontAlgn="base"/>
            <a:r>
              <a:rPr lang="en-US" sz="1100" i="1" dirty="0"/>
              <a:t>3</a:t>
            </a:r>
            <a:r>
              <a:rPr lang="en-US" sz="1100" dirty="0"/>
              <a:t>: Average Family</a:t>
            </a:r>
          </a:p>
          <a:p>
            <a:pPr fontAlgn="base"/>
            <a:r>
              <a:rPr lang="en-US" sz="1100" i="1" dirty="0"/>
              <a:t>4</a:t>
            </a:r>
            <a:r>
              <a:rPr lang="en-US" sz="1100" dirty="0"/>
              <a:t>: Career Loners</a:t>
            </a:r>
          </a:p>
          <a:p>
            <a:pPr fontAlgn="base"/>
            <a:r>
              <a:rPr lang="en-US" sz="1100" i="1" dirty="0"/>
              <a:t>5</a:t>
            </a:r>
            <a:r>
              <a:rPr lang="en-US" sz="1100" dirty="0"/>
              <a:t>: Living well</a:t>
            </a:r>
          </a:p>
          <a:p>
            <a:pPr fontAlgn="base"/>
            <a:r>
              <a:rPr lang="en-US" sz="1100" i="1" dirty="0"/>
              <a:t>6</a:t>
            </a:r>
            <a:r>
              <a:rPr lang="en-US" sz="1100" dirty="0"/>
              <a:t>: Cruising Seniors</a:t>
            </a:r>
          </a:p>
          <a:p>
            <a:pPr fontAlgn="base"/>
            <a:r>
              <a:rPr lang="en-US" sz="1100" i="1" dirty="0"/>
              <a:t>7</a:t>
            </a:r>
            <a:r>
              <a:rPr lang="en-US" sz="1100" dirty="0"/>
              <a:t>: Retired and </a:t>
            </a:r>
            <a:r>
              <a:rPr lang="en-US" sz="1100" dirty="0" err="1"/>
              <a:t>Religeous</a:t>
            </a:r>
            <a:endParaRPr lang="en-US" sz="1100" dirty="0"/>
          </a:p>
          <a:p>
            <a:pPr fontAlgn="base"/>
            <a:r>
              <a:rPr lang="en-US" sz="1100" i="1" dirty="0"/>
              <a:t>8</a:t>
            </a:r>
            <a:r>
              <a:rPr lang="en-US" sz="1100" dirty="0"/>
              <a:t>: Family with grown ups</a:t>
            </a:r>
          </a:p>
          <a:p>
            <a:pPr fontAlgn="base"/>
            <a:r>
              <a:rPr lang="en-US" sz="1100" i="1" dirty="0"/>
              <a:t>9</a:t>
            </a:r>
            <a:r>
              <a:rPr lang="en-US" sz="1100" dirty="0"/>
              <a:t>: Conservative families</a:t>
            </a:r>
          </a:p>
          <a:p>
            <a:pPr fontAlgn="base"/>
            <a:r>
              <a:rPr lang="en-US" sz="1100" i="1" dirty="0"/>
              <a:t>10</a:t>
            </a:r>
            <a:r>
              <a:rPr lang="en-US" sz="1100" dirty="0"/>
              <a:t>: Farmers</a:t>
            </a:r>
          </a:p>
          <a:p>
            <a:pPr fontAlgn="base"/>
            <a:endParaRPr lang="en-US" sz="1100" dirty="0"/>
          </a:p>
          <a:p>
            <a:pPr fontAlgn="base"/>
            <a:endParaRPr lang="en-US" sz="1100" dirty="0"/>
          </a:p>
          <a:p>
            <a:pPr fontAlgn="base"/>
            <a:endParaRPr lang="en-US" sz="1100" dirty="0"/>
          </a:p>
          <a:p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8FD32-4B41-4A16-8D99-B0D7BA331136}"/>
              </a:ext>
            </a:extLst>
          </p:cNvPr>
          <p:cNvSpPr txBox="1"/>
          <p:nvPr/>
        </p:nvSpPr>
        <p:spPr>
          <a:xfrm>
            <a:off x="9174544" y="2217590"/>
            <a:ext cx="18219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b="1" dirty="0"/>
              <a:t>L3: percentage keys:</a:t>
            </a:r>
          </a:p>
          <a:p>
            <a:pPr fontAlgn="base"/>
            <a:r>
              <a:rPr lang="en-US" sz="1100" i="1" dirty="0"/>
              <a:t>0</a:t>
            </a:r>
            <a:r>
              <a:rPr lang="en-US" sz="1100" dirty="0"/>
              <a:t>: 0%</a:t>
            </a:r>
          </a:p>
          <a:p>
            <a:pPr fontAlgn="base"/>
            <a:r>
              <a:rPr lang="en-US" sz="1100" i="1" dirty="0"/>
              <a:t>1</a:t>
            </a:r>
            <a:r>
              <a:rPr lang="en-US" sz="1100" dirty="0"/>
              <a:t>: 1 - 10%</a:t>
            </a:r>
          </a:p>
          <a:p>
            <a:pPr fontAlgn="base"/>
            <a:r>
              <a:rPr lang="en-US" sz="1100" i="1" dirty="0"/>
              <a:t>2</a:t>
            </a:r>
            <a:r>
              <a:rPr lang="en-US" sz="1100" dirty="0"/>
              <a:t>: 11 - 23%</a:t>
            </a:r>
          </a:p>
          <a:p>
            <a:pPr fontAlgn="base"/>
            <a:r>
              <a:rPr lang="en-US" sz="1100" i="1" dirty="0"/>
              <a:t>3</a:t>
            </a:r>
            <a:r>
              <a:rPr lang="en-US" sz="1100" dirty="0"/>
              <a:t>: 24 - 36%</a:t>
            </a:r>
          </a:p>
          <a:p>
            <a:pPr fontAlgn="base"/>
            <a:r>
              <a:rPr lang="en-US" sz="1100" i="1" dirty="0"/>
              <a:t>4</a:t>
            </a:r>
            <a:r>
              <a:rPr lang="en-US" sz="1100" dirty="0"/>
              <a:t>: 37 - 49%</a:t>
            </a:r>
          </a:p>
          <a:p>
            <a:pPr fontAlgn="base"/>
            <a:r>
              <a:rPr lang="en-US" sz="1100" i="1" dirty="0"/>
              <a:t>5</a:t>
            </a:r>
            <a:r>
              <a:rPr lang="en-US" sz="1100" dirty="0"/>
              <a:t>: 50 - 62%</a:t>
            </a:r>
          </a:p>
          <a:p>
            <a:pPr fontAlgn="base"/>
            <a:r>
              <a:rPr lang="en-US" sz="1100" i="1" dirty="0"/>
              <a:t>6</a:t>
            </a:r>
            <a:r>
              <a:rPr lang="en-US" sz="1100" dirty="0"/>
              <a:t>: 63 - 75%</a:t>
            </a:r>
          </a:p>
          <a:p>
            <a:pPr fontAlgn="base"/>
            <a:r>
              <a:rPr lang="en-US" sz="1100" i="1" dirty="0"/>
              <a:t>7</a:t>
            </a:r>
            <a:r>
              <a:rPr lang="en-US" sz="1100" dirty="0"/>
              <a:t>: 76 - 88%</a:t>
            </a:r>
          </a:p>
          <a:p>
            <a:pPr fontAlgn="base"/>
            <a:r>
              <a:rPr lang="en-US" sz="1100" i="1" dirty="0"/>
              <a:t>8</a:t>
            </a:r>
            <a:r>
              <a:rPr lang="en-US" sz="1100" dirty="0"/>
              <a:t>: 89 - 99%</a:t>
            </a:r>
          </a:p>
          <a:p>
            <a:pPr fontAlgn="base"/>
            <a:r>
              <a:rPr lang="en-US" sz="1100" i="1" dirty="0"/>
              <a:t>9</a:t>
            </a:r>
            <a:r>
              <a:rPr lang="en-US" sz="1100" dirty="0"/>
              <a:t>: 100%</a:t>
            </a:r>
          </a:p>
          <a:p>
            <a:pPr fontAlgn="base"/>
            <a:r>
              <a:rPr lang="en-US" sz="1100" b="1" dirty="0"/>
              <a:t>L4: total number keys:</a:t>
            </a:r>
          </a:p>
          <a:p>
            <a:pPr fontAlgn="base"/>
            <a:r>
              <a:rPr lang="en-US" sz="1100" i="1" dirty="0"/>
              <a:t>0</a:t>
            </a:r>
            <a:r>
              <a:rPr lang="en-US" sz="1100" dirty="0"/>
              <a:t>: 0</a:t>
            </a:r>
          </a:p>
          <a:p>
            <a:pPr fontAlgn="base"/>
            <a:r>
              <a:rPr lang="en-US" sz="1100" i="1" dirty="0"/>
              <a:t>1</a:t>
            </a:r>
            <a:r>
              <a:rPr lang="en-US" sz="1100" dirty="0"/>
              <a:t>: 1 - 49</a:t>
            </a:r>
          </a:p>
          <a:p>
            <a:pPr fontAlgn="base"/>
            <a:r>
              <a:rPr lang="en-US" sz="1100" i="1" dirty="0"/>
              <a:t>2</a:t>
            </a:r>
            <a:r>
              <a:rPr lang="en-US" sz="1100" dirty="0"/>
              <a:t>: 50 - 99</a:t>
            </a:r>
          </a:p>
          <a:p>
            <a:pPr fontAlgn="base"/>
            <a:r>
              <a:rPr lang="en-US" sz="1100" i="1" dirty="0"/>
              <a:t>3</a:t>
            </a:r>
            <a:r>
              <a:rPr lang="en-US" sz="1100" dirty="0"/>
              <a:t>: 100 - 199</a:t>
            </a:r>
          </a:p>
          <a:p>
            <a:pPr fontAlgn="base"/>
            <a:r>
              <a:rPr lang="en-US" sz="1100" i="1" dirty="0"/>
              <a:t>4</a:t>
            </a:r>
            <a:r>
              <a:rPr lang="en-US" sz="1100" dirty="0"/>
              <a:t>: 200 - 499</a:t>
            </a:r>
          </a:p>
          <a:p>
            <a:pPr fontAlgn="base"/>
            <a:r>
              <a:rPr lang="en-US" sz="1100" i="1" dirty="0"/>
              <a:t>5</a:t>
            </a:r>
            <a:r>
              <a:rPr lang="en-US" sz="1100" dirty="0"/>
              <a:t>: 500 - 999</a:t>
            </a:r>
          </a:p>
          <a:p>
            <a:pPr fontAlgn="base"/>
            <a:r>
              <a:rPr lang="en-US" sz="1100" i="1" dirty="0"/>
              <a:t>6</a:t>
            </a:r>
            <a:r>
              <a:rPr lang="en-US" sz="1100" dirty="0"/>
              <a:t>: 1000 - 4999</a:t>
            </a:r>
          </a:p>
          <a:p>
            <a:pPr fontAlgn="base"/>
            <a:r>
              <a:rPr lang="en-US" sz="1100" i="1" dirty="0"/>
              <a:t>7</a:t>
            </a:r>
            <a:r>
              <a:rPr lang="en-US" sz="1100" dirty="0"/>
              <a:t>: 5000 - 9999</a:t>
            </a:r>
          </a:p>
          <a:p>
            <a:pPr fontAlgn="base"/>
            <a:r>
              <a:rPr lang="en-US" sz="1100" i="1" dirty="0"/>
              <a:t>8</a:t>
            </a:r>
            <a:r>
              <a:rPr lang="en-US" sz="1100" dirty="0"/>
              <a:t>: 10,000 - 19,999</a:t>
            </a:r>
          </a:p>
          <a:p>
            <a:pPr fontAlgn="base"/>
            <a:r>
              <a:rPr lang="en-US" sz="1100" i="1" dirty="0"/>
              <a:t>9</a:t>
            </a:r>
            <a:r>
              <a:rPr lang="en-US" sz="1100" dirty="0"/>
              <a:t>: &gt;= 20,00</a:t>
            </a:r>
          </a:p>
          <a:p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00235D-3CEB-4497-AD18-0CF8ED25B46B}"/>
              </a:ext>
            </a:extLst>
          </p:cNvPr>
          <p:cNvSpPr txBox="1">
            <a:spLocks/>
          </p:cNvSpPr>
          <p:nvPr/>
        </p:nvSpPr>
        <p:spPr>
          <a:xfrm>
            <a:off x="2884344" y="2233448"/>
            <a:ext cx="2989984" cy="4024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22</a:t>
            </a:r>
            <a:r>
              <a:rPr lang="en-US" sz="1100" dirty="0"/>
              <a:t>: Mixed apartment dwellers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23</a:t>
            </a:r>
            <a:r>
              <a:rPr lang="en-US" sz="1100" dirty="0"/>
              <a:t>: Young and rising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24</a:t>
            </a:r>
            <a:r>
              <a:rPr lang="en-US" sz="1100" dirty="0"/>
              <a:t>: Young, low educated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25</a:t>
            </a:r>
            <a:r>
              <a:rPr lang="en-US" sz="1100" dirty="0"/>
              <a:t>: Young seniors in the city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26</a:t>
            </a:r>
            <a:r>
              <a:rPr lang="en-US" sz="1100" dirty="0"/>
              <a:t>: Own home elderly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27</a:t>
            </a:r>
            <a:r>
              <a:rPr lang="en-US" sz="1100" dirty="0"/>
              <a:t>: Seniors in apartments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28</a:t>
            </a:r>
            <a:r>
              <a:rPr lang="en-US" sz="1100" dirty="0"/>
              <a:t>: Residential elderly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29</a:t>
            </a:r>
            <a:r>
              <a:rPr lang="en-US" sz="1100" dirty="0"/>
              <a:t>: </a:t>
            </a:r>
            <a:r>
              <a:rPr lang="en-US" sz="1100" dirty="0" err="1"/>
              <a:t>Porchless</a:t>
            </a:r>
            <a:r>
              <a:rPr lang="en-US" sz="1100" dirty="0"/>
              <a:t> seniors: no front yard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30</a:t>
            </a:r>
            <a:r>
              <a:rPr lang="en-US" sz="1100" dirty="0"/>
              <a:t>: Religious elderly singles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31</a:t>
            </a:r>
            <a:r>
              <a:rPr lang="en-US" sz="1100" dirty="0"/>
              <a:t>: Low income </a:t>
            </a:r>
            <a:r>
              <a:rPr lang="en-US" sz="1100" dirty="0" err="1"/>
              <a:t>catholics</a:t>
            </a:r>
            <a:endParaRPr lang="en-US" sz="1100" dirty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32</a:t>
            </a:r>
            <a:r>
              <a:rPr lang="en-US" sz="1100" dirty="0"/>
              <a:t>: Mixed seniors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33</a:t>
            </a:r>
            <a:r>
              <a:rPr lang="en-US" sz="1100" dirty="0"/>
              <a:t>: Lower class large families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34</a:t>
            </a:r>
            <a:r>
              <a:rPr lang="en-US" sz="1100" dirty="0"/>
              <a:t>: Large family, employed child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35</a:t>
            </a:r>
            <a:r>
              <a:rPr lang="en-US" sz="1100" dirty="0"/>
              <a:t>: Village families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36</a:t>
            </a:r>
            <a:r>
              <a:rPr lang="en-US" sz="1100" dirty="0"/>
              <a:t>: Couples with teens 'Married with children'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37</a:t>
            </a:r>
            <a:r>
              <a:rPr lang="en-US" sz="1100" dirty="0"/>
              <a:t>: Mixed small town dwellers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38</a:t>
            </a:r>
            <a:r>
              <a:rPr lang="en-US" sz="1100" dirty="0"/>
              <a:t>: Traditional families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39</a:t>
            </a:r>
            <a:r>
              <a:rPr lang="en-US" sz="1100" dirty="0"/>
              <a:t>: Large </a:t>
            </a:r>
            <a:r>
              <a:rPr lang="en-US" sz="1100" dirty="0" err="1"/>
              <a:t>religous</a:t>
            </a:r>
            <a:r>
              <a:rPr lang="en-US" sz="1100" dirty="0"/>
              <a:t> families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40</a:t>
            </a:r>
            <a:r>
              <a:rPr lang="en-US" sz="1100" dirty="0"/>
              <a:t>: Large family farms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i="1" dirty="0"/>
              <a:t>41</a:t>
            </a:r>
            <a:r>
              <a:rPr lang="en-US" sz="1100" dirty="0"/>
              <a:t>: Mixed </a:t>
            </a:r>
            <a:r>
              <a:rPr lang="en-US" sz="1100" dirty="0" err="1"/>
              <a:t>rurals</a:t>
            </a: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949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35A3-4CB7-43B0-8226-4E49BD33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471471"/>
            <a:ext cx="8610600" cy="1293028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205F21-E6ED-4AD8-982C-ECF5126D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58" y="2619374"/>
            <a:ext cx="5654987" cy="2950565"/>
          </a:xfrm>
          <a:prstGeom prst="rect">
            <a:avLst/>
          </a:prstGeom>
        </p:spPr>
      </p:pic>
      <p:pic>
        <p:nvPicPr>
          <p:cNvPr id="5" name="Picture 3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7476E42D-1C6F-49D3-AAA5-DDF9672E2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45" y="2190329"/>
            <a:ext cx="4521633" cy="3793690"/>
          </a:xfrm>
          <a:prstGeom prst="rect">
            <a:avLst/>
          </a:prstGeom>
        </p:spPr>
      </p:pic>
      <p:sp>
        <p:nvSpPr>
          <p:cNvPr id="6" name="Rectangle 5" descr="Upward trend">
            <a:extLst>
              <a:ext uri="{FF2B5EF4-FFF2-40B4-BE49-F238E27FC236}">
                <a16:creationId xmlns:a16="http://schemas.microsoft.com/office/drawing/2014/main" id="{C86753F2-169C-48B0-8496-9A00D7520D2E}"/>
              </a:ext>
            </a:extLst>
          </p:cNvPr>
          <p:cNvSpPr/>
          <p:nvPr/>
        </p:nvSpPr>
        <p:spPr>
          <a:xfrm>
            <a:off x="10186604" y="471471"/>
            <a:ext cx="1063698" cy="106369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05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C67B-F78F-48BC-9908-E81186FF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025" y="469098"/>
            <a:ext cx="8610600" cy="129302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14A7-7083-4207-8465-0FD974984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Minimum depth of ‘Relevant Trees’</a:t>
            </a:r>
          </a:p>
          <a:p>
            <a:r>
              <a:rPr lang="en-US" dirty="0">
                <a:cs typeface="Calibri" panose="020F0502020204030204"/>
              </a:rPr>
              <a:t>Graph to the right shows ‘depth’ (how man times each variable was sampled in a tree) for all variables</a:t>
            </a:r>
          </a:p>
          <a:p>
            <a:r>
              <a:rPr lang="en-US" dirty="0">
                <a:cs typeface="Calibri" panose="020F0502020204030204"/>
              </a:rPr>
              <a:t>Graph shows the mean for the relevant variables has increased from the all trees graph </a:t>
            </a:r>
          </a:p>
          <a:p>
            <a:r>
              <a:rPr lang="en-US" dirty="0">
                <a:cs typeface="Calibri" panose="020F0502020204030204"/>
              </a:rPr>
              <a:t>Additional graphs on next slide shows depth for top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4C6EB-5511-4000-B707-C647320D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0083"/>
            <a:ext cx="5847619" cy="3457143"/>
          </a:xfrm>
          <a:prstGeom prst="rect">
            <a:avLst/>
          </a:prstGeom>
        </p:spPr>
      </p:pic>
      <p:sp>
        <p:nvSpPr>
          <p:cNvPr id="5" name="Rectangle 4" descr="Forest scene">
            <a:extLst>
              <a:ext uri="{FF2B5EF4-FFF2-40B4-BE49-F238E27FC236}">
                <a16:creationId xmlns:a16="http://schemas.microsoft.com/office/drawing/2014/main" id="{8F75CC43-FADE-4EAF-A9F2-77F976B036E0}"/>
              </a:ext>
            </a:extLst>
          </p:cNvPr>
          <p:cNvSpPr/>
          <p:nvPr/>
        </p:nvSpPr>
        <p:spPr>
          <a:xfrm>
            <a:off x="10564776" y="467027"/>
            <a:ext cx="836649" cy="94749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3773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A53B-D2C8-4784-A763-31AA463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25" y="303071"/>
            <a:ext cx="8610600" cy="129302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BC8A-BDB2-40ED-850F-A312A5AD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89735"/>
            <a:ext cx="3124200" cy="4024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&gt; head(</a:t>
            </a:r>
            <a:r>
              <a:rPr lang="en-US" sz="1050" dirty="0" err="1">
                <a:ea typeface="+mn-lt"/>
                <a:cs typeface="+mn-lt"/>
              </a:rPr>
              <a:t>min_depth_frame</a:t>
            </a:r>
            <a:r>
              <a:rPr lang="en-US" sz="1050" dirty="0">
                <a:ea typeface="+mn-lt"/>
                <a:cs typeface="+mn-lt"/>
              </a:rPr>
              <a:t>, n = 15)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   tree variable </a:t>
            </a:r>
            <a:r>
              <a:rPr lang="en-US" sz="1050" dirty="0" err="1">
                <a:ea typeface="+mn-lt"/>
                <a:cs typeface="+mn-lt"/>
              </a:rPr>
              <a:t>minimal_depth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1     1 MAANTHUI             0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2     1 MGEMLEEF             1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3     1  MGEMOMV             1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4     1  MINKGEM             2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5     2 MAANTHUI             4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6     2 MGEMLEEF             0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7     2  MGEMOMV             3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8     2  MINKGEM             1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9     3 MAANTHUI             1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10    3 MGEMLEEF             0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11    3  MGEMOMV             2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12    3  MINKGEM             1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13    4 MAANTHUI             0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14    4 MGEMLEEF             4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15    4  MGEMOMV             2</a:t>
            </a:r>
            <a:endParaRPr lang="en-US" sz="1050" dirty="0">
              <a:cs typeface="Calibri" panose="020F0502020204030204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CD83AE-0F3F-41DE-82F2-8C4920A0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23" y="1824699"/>
            <a:ext cx="7462904" cy="4413817"/>
          </a:xfrm>
          <a:prstGeom prst="rect">
            <a:avLst/>
          </a:prstGeom>
        </p:spPr>
      </p:pic>
      <p:sp>
        <p:nvSpPr>
          <p:cNvPr id="5" name="Rectangle 4" descr="Forest scene">
            <a:extLst>
              <a:ext uri="{FF2B5EF4-FFF2-40B4-BE49-F238E27FC236}">
                <a16:creationId xmlns:a16="http://schemas.microsoft.com/office/drawing/2014/main" id="{04DA3FDB-6A73-43E7-9D4F-B77CDE431792}"/>
              </a:ext>
            </a:extLst>
          </p:cNvPr>
          <p:cNvSpPr/>
          <p:nvPr/>
        </p:nvSpPr>
        <p:spPr>
          <a:xfrm>
            <a:off x="10588678" y="337144"/>
            <a:ext cx="836649" cy="94749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7607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C67B-F78F-48BC-9908-E81186FF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5" y="396626"/>
            <a:ext cx="8610600" cy="129302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Random Forest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14A7-7083-4207-8465-0FD97498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 panose="020F0502020204030204"/>
              </a:rPr>
              <a:t>plot_min_depth_distribution</a:t>
            </a:r>
            <a:r>
              <a:rPr lang="en-US" dirty="0">
                <a:cs typeface="Calibri" panose="020F0502020204030204"/>
              </a:rPr>
              <a:t>(</a:t>
            </a:r>
            <a:r>
              <a:rPr lang="en-US" dirty="0" err="1">
                <a:cs typeface="Calibri" panose="020F0502020204030204"/>
              </a:rPr>
              <a:t>min_depth_frame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mean_sample</a:t>
            </a:r>
            <a:r>
              <a:rPr lang="en-US" dirty="0">
                <a:cs typeface="Calibri" panose="020F0502020204030204"/>
              </a:rPr>
              <a:t> = "</a:t>
            </a:r>
            <a:r>
              <a:rPr lang="en-US" dirty="0" err="1">
                <a:cs typeface="Calibri" panose="020F0502020204030204"/>
              </a:rPr>
              <a:t>relevant_trees</a:t>
            </a:r>
            <a:r>
              <a:rPr lang="en-US" dirty="0">
                <a:cs typeface="Calibri" panose="020F0502020204030204"/>
              </a:rPr>
              <a:t>", k = 15)</a:t>
            </a:r>
          </a:p>
          <a:p>
            <a:r>
              <a:rPr lang="en-US" dirty="0">
                <a:cs typeface="Calibri" panose="020F0502020204030204"/>
              </a:rPr>
              <a:t>&gt; </a:t>
            </a:r>
            <a:r>
              <a:rPr lang="en-US" dirty="0" err="1">
                <a:cs typeface="Calibri" panose="020F0502020204030204"/>
              </a:rPr>
              <a:t>importance_frame</a:t>
            </a:r>
            <a:r>
              <a:rPr lang="en-US" dirty="0">
                <a:cs typeface="Calibri" panose="020F0502020204030204"/>
              </a:rPr>
              <a:t> &lt;- </a:t>
            </a:r>
            <a:r>
              <a:rPr lang="en-US" dirty="0" err="1">
                <a:cs typeface="Calibri" panose="020F0502020204030204"/>
              </a:rPr>
              <a:t>measure_importance</a:t>
            </a:r>
            <a:r>
              <a:rPr lang="en-US" dirty="0">
                <a:cs typeface="Calibri" panose="020F0502020204030204"/>
              </a:rPr>
              <a:t>(rf)</a:t>
            </a:r>
          </a:p>
          <a:p>
            <a:r>
              <a:rPr lang="en-US" dirty="0">
                <a:highlight>
                  <a:srgbClr val="00FFFF"/>
                </a:highlight>
                <a:cs typeface="Calibri" panose="020F0502020204030204"/>
              </a:rPr>
              <a:t>[1] "Warning: your forest does not contain information on local importance so '</a:t>
            </a:r>
            <a:r>
              <a:rPr lang="en-US" dirty="0" err="1">
                <a:highlight>
                  <a:srgbClr val="00FFFF"/>
                </a:highlight>
                <a:cs typeface="Calibri" panose="020F0502020204030204"/>
              </a:rPr>
              <a:t>mse_increase</a:t>
            </a:r>
            <a:r>
              <a:rPr lang="en-US" dirty="0">
                <a:highlight>
                  <a:srgbClr val="00FFFF"/>
                </a:highlight>
                <a:cs typeface="Calibri" panose="020F0502020204030204"/>
              </a:rPr>
              <a:t>' measure cannot be extracted. To add it regrow the forest with the option </a:t>
            </a:r>
            <a:r>
              <a:rPr lang="en-US" dirty="0" err="1">
                <a:highlight>
                  <a:srgbClr val="00FFFF"/>
                </a:highlight>
                <a:cs typeface="Calibri" panose="020F0502020204030204"/>
              </a:rPr>
              <a:t>localImp</a:t>
            </a:r>
            <a:r>
              <a:rPr lang="en-US" dirty="0">
                <a:highlight>
                  <a:srgbClr val="00FFFF"/>
                </a:highlight>
                <a:cs typeface="Calibri" panose="020F0502020204030204"/>
              </a:rPr>
              <a:t> = TRUE and run this function again.“</a:t>
            </a:r>
          </a:p>
          <a:p>
            <a:r>
              <a:rPr lang="en-US" dirty="0">
                <a:cs typeface="Calibri" panose="020F0502020204030204"/>
              </a:rPr>
              <a:t>So, in conclusion of the RF test, R suggests we ‘regrow the forest’, or start with a full dataset and cull the variables down from the original dataset.   Finding from RF are inconclusive without further analysis. 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Rectangle 3" descr="Forest scene">
            <a:extLst>
              <a:ext uri="{FF2B5EF4-FFF2-40B4-BE49-F238E27FC236}">
                <a16:creationId xmlns:a16="http://schemas.microsoft.com/office/drawing/2014/main" id="{B8028004-E4D1-4E08-AE08-134697C5F272}"/>
              </a:ext>
            </a:extLst>
          </p:cNvPr>
          <p:cNvSpPr/>
          <p:nvPr/>
        </p:nvSpPr>
        <p:spPr>
          <a:xfrm>
            <a:off x="10306825" y="396626"/>
            <a:ext cx="836649" cy="94749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168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DEAD-AEAA-446B-B71D-1223AFF9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824" y="547253"/>
            <a:ext cx="9363891" cy="1293028"/>
          </a:xfrm>
        </p:spPr>
        <p:txBody>
          <a:bodyPr>
            <a:normAutofit/>
          </a:bodyPr>
          <a:lstStyle/>
          <a:p>
            <a:r>
              <a:rPr lang="en-US" dirty="0"/>
              <a:t>Evaluation Methods	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DDFA6FA-C2C1-47BA-80B2-8F89B7F17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091216"/>
              </p:ext>
            </p:extLst>
          </p:nvPr>
        </p:nvGraphicFramePr>
        <p:xfrm>
          <a:off x="685800" y="2031747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005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9796-DFFF-4E4F-81CC-AB3A414D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554" y="451707"/>
            <a:ext cx="8610600" cy="1293028"/>
          </a:xfrm>
        </p:spPr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388B-A0D4-43A0-AE08-0B820221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to understand customer classifiers based on the averages of independent variables of CARAVAN policy holders.</a:t>
            </a:r>
          </a:p>
          <a:p>
            <a:r>
              <a:rPr lang="en-US" dirty="0"/>
              <a:t>These averages will be used to further discuss if our segmentation results identify CARAVAN customers</a:t>
            </a:r>
          </a:p>
          <a:p>
            <a:r>
              <a:rPr lang="en-US" dirty="0"/>
              <a:t>Based on the Naïve Bayes model, about 6% of people in the dataset are CARAVAN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01922-4B17-4954-AA6D-2E73D4FB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16" y="4424190"/>
            <a:ext cx="4452548" cy="153425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Rectangle 4" descr="Fingerprint">
            <a:extLst>
              <a:ext uri="{FF2B5EF4-FFF2-40B4-BE49-F238E27FC236}">
                <a16:creationId xmlns:a16="http://schemas.microsoft.com/office/drawing/2014/main" id="{1D6B9CF2-1E8A-4B57-912A-AB547442A2BD}"/>
              </a:ext>
            </a:extLst>
          </p:cNvPr>
          <p:cNvSpPr/>
          <p:nvPr/>
        </p:nvSpPr>
        <p:spPr>
          <a:xfrm>
            <a:off x="9834154" y="451707"/>
            <a:ext cx="1063698" cy="106369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485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9FB0E4-44F8-4680-A9E0-CA4A2670086D}"/>
              </a:ext>
            </a:extLst>
          </p:cNvPr>
          <p:cNvSpPr txBox="1">
            <a:spLocks/>
          </p:cNvSpPr>
          <p:nvPr/>
        </p:nvSpPr>
        <p:spPr>
          <a:xfrm>
            <a:off x="859480" y="1666935"/>
            <a:ext cx="10515600" cy="147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Where column 1 represents the average and column 2 represents the standard deviation of customers within that variable type who are customers and non-customers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C9796-DFFF-4E4F-81CC-AB3A414D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251" y="417364"/>
            <a:ext cx="8610600" cy="1293028"/>
          </a:xfrm>
        </p:spPr>
        <p:txBody>
          <a:bodyPr/>
          <a:lstStyle/>
          <a:p>
            <a:r>
              <a:rPr lang="en-US" dirty="0"/>
              <a:t>Naïve Bayes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373BF4-D68E-47D4-944A-00637EFC9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140033"/>
              </p:ext>
            </p:extLst>
          </p:nvPr>
        </p:nvGraphicFramePr>
        <p:xfrm>
          <a:off x="838200" y="2314640"/>
          <a:ext cx="10515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186932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699446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616372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73128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025457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26055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Demographic Data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Social Variables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Purchasing Power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Social Class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Household Demographics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customer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61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0030D16-79B9-49C2-ADAD-80D8B5F0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7" y="2944463"/>
            <a:ext cx="1664208" cy="3664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EA52C1-AE61-452D-966B-F8C10FF60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095" y="2944463"/>
            <a:ext cx="1664208" cy="2403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65938B-4523-4F0A-B686-1D3030C2B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23" y="2944463"/>
            <a:ext cx="1664208" cy="628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577F0-7CC3-4EAF-A69C-9F3A8D70A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149" y="2944463"/>
            <a:ext cx="1664208" cy="3047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AC8E66-96D8-4E1E-BEF2-28C71F63D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9205" y="2944463"/>
            <a:ext cx="1661319" cy="6356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90C53A-472E-4896-A841-03B65E9C49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9177" y="2944463"/>
            <a:ext cx="1664208" cy="2476779"/>
          </a:xfrm>
          <a:prstGeom prst="rect">
            <a:avLst/>
          </a:prstGeom>
        </p:spPr>
      </p:pic>
      <p:sp>
        <p:nvSpPr>
          <p:cNvPr id="16" name="Rectangle 15" descr="Fingerprint">
            <a:extLst>
              <a:ext uri="{FF2B5EF4-FFF2-40B4-BE49-F238E27FC236}">
                <a16:creationId xmlns:a16="http://schemas.microsoft.com/office/drawing/2014/main" id="{6DCB9DA3-3036-4411-A0D7-954B39BB8C1C}"/>
              </a:ext>
            </a:extLst>
          </p:cNvPr>
          <p:cNvSpPr/>
          <p:nvPr/>
        </p:nvSpPr>
        <p:spPr>
          <a:xfrm>
            <a:off x="9891051" y="417364"/>
            <a:ext cx="1063698" cy="1063698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11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35A3-4CB7-43B0-8226-4E49BD33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1740"/>
            <a:ext cx="8610600" cy="1293028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5B1E-0618-4200-A4ED-05C9A84E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01" y="1882685"/>
            <a:ext cx="3522406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100" b="1" dirty="0" err="1">
                <a:ea typeface="+mn-lt"/>
                <a:cs typeface="+mn-lt"/>
              </a:rPr>
              <a:t>Signif</a:t>
            </a:r>
            <a:r>
              <a:rPr lang="en-US" sz="1100" b="1" dirty="0">
                <a:ea typeface="+mn-lt"/>
                <a:cs typeface="+mn-lt"/>
              </a:rPr>
              <a:t>. codes:  0 '***' 0.001 '**' 0.01 '*' 0.05 '.' 0.1 ' ' 1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100" b="1" dirty="0">
                <a:ea typeface="+mn-lt"/>
                <a:cs typeface="+mn-lt"/>
              </a:rPr>
              <a:t>Coefficients: Estimate Std. Error z value  </a:t>
            </a:r>
            <a:r>
              <a:rPr lang="en-US" sz="1100" b="1" dirty="0" err="1">
                <a:ea typeface="+mn-lt"/>
                <a:cs typeface="+mn-lt"/>
              </a:rPr>
              <a:t>Pr</a:t>
            </a:r>
            <a:r>
              <a:rPr lang="en-US" sz="1100" b="1" dirty="0">
                <a:ea typeface="+mn-lt"/>
                <a:cs typeface="+mn-lt"/>
              </a:rPr>
              <a:t>(&gt;|z|)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100" b="1" dirty="0">
                <a:ea typeface="+mn-lt"/>
                <a:cs typeface="+mn-lt"/>
              </a:rPr>
              <a:t>(Intercept)  112.89801 1858.48447   0.061  0.951560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000" dirty="0">
              <a:ea typeface="+mn-lt"/>
              <a:cs typeface="+mn-lt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MZPART       -13.25126  206.49823  -0.064  0.948834  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MZFONDS      -13.22678  206.49823  -0.064  0.948928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MSKD          -0.03671    0.06324  -0.580  0.561603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MSKC          -0.04564    0.06470  -0.705  0.480597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MSKB2         -0.07649    0.05904  -1.296  0.195107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MSKB1         -0.08361    0.06382  -1.310  0.190171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MSKA          -0.07347    0.06654  -1.104  0.269514  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MRELSA         0.02823    0.09807   0.288  0.773467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highlight>
                  <a:srgbClr val="FFFF00"/>
                </a:highlight>
                <a:ea typeface="+mn-lt"/>
                <a:cs typeface="+mn-lt"/>
              </a:rPr>
              <a:t>MRELOV         0.18274    0.10337   1.768  0.077089 .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highlight>
                  <a:srgbClr val="FFFF00"/>
                </a:highlight>
                <a:ea typeface="+mn-lt"/>
                <a:cs typeface="+mn-lt"/>
              </a:rPr>
              <a:t>MRELGE         0.21969    0.10699   2.053  0.040047 *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MOPLMIDD      -0.01360    0.09662  -0.141  0.888055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MOPLLAAG      -0.09634    0.09820  -0.981  0.326560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MOPLHOOG       0.04729    0.09272   0.510  0.610068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highlight>
                  <a:srgbClr val="FFFF00"/>
                </a:highlight>
                <a:ea typeface="+mn-lt"/>
                <a:cs typeface="+mn-lt"/>
              </a:rPr>
              <a:t>MKOOPKLA       0.06815    0.02862   2.381  0.017260 *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highlight>
                  <a:srgbClr val="FFFF00"/>
                </a:highlight>
                <a:ea typeface="+mn-lt"/>
                <a:cs typeface="+mn-lt"/>
              </a:rPr>
              <a:t>MINKM30        0.16850    0.06864   2.455  0.014091 *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highlight>
                  <a:srgbClr val="FFFF00"/>
                </a:highlight>
                <a:ea typeface="+mn-lt"/>
                <a:cs typeface="+mn-lt"/>
              </a:rPr>
              <a:t>MINKGEM        0.12120    0.06381   1.899  0.057513 .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MINK7512       0.09580    0.06384   1.501  0.133449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highlight>
                  <a:srgbClr val="FFFF00"/>
                </a:highlight>
                <a:ea typeface="+mn-lt"/>
                <a:cs typeface="+mn-lt"/>
              </a:rPr>
              <a:t>MINK4575       0.18282    0.06079   3.007  0.002635 **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highlight>
                  <a:srgbClr val="FFFF00"/>
                </a:highlight>
                <a:ea typeface="+mn-lt"/>
                <a:cs typeface="+mn-lt"/>
              </a:rPr>
              <a:t>MINK3045       0.21414    0.06374   3.359  0.000781 ***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highlight>
                  <a:srgbClr val="FFFF00"/>
                </a:highlight>
                <a:ea typeface="+mn-lt"/>
                <a:cs typeface="+mn-lt"/>
              </a:rPr>
              <a:t>MHKOOP         0.05700    0.01844   3.091  0.001998 **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MFGEKIND      -0.01306    0.02786  -0.469  0.639131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ea typeface="+mn-lt"/>
                <a:cs typeface="+mn-lt"/>
              </a:rPr>
              <a:t>MFALLEEN      -0.02456    0.04032  -0.609  0.542471    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highlight>
                  <a:srgbClr val="FFFF00"/>
                </a:highlight>
                <a:ea typeface="+mn-lt"/>
                <a:cs typeface="+mn-lt"/>
              </a:rPr>
              <a:t>MBERBOER      -0.28395    0.06197  -4.582 0.0000046 ***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FB85A4-E07F-4C5E-9106-199E4BBA64DB}"/>
              </a:ext>
            </a:extLst>
          </p:cNvPr>
          <p:cNvSpPr txBox="1">
            <a:spLocks/>
          </p:cNvSpPr>
          <p:nvPr/>
        </p:nvSpPr>
        <p:spPr>
          <a:xfrm>
            <a:off x="4360605" y="4890978"/>
            <a:ext cx="7086971" cy="12594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Variables in yellow are significant in determining CARAVAN customers. These variables were what was also used to define the K-means Clustering.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With a hit rate of 81%, we are 81% confident that the variables listed are significant variables in determining CARAVAN customers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Average income (MINKGEM) and an income between $75K-$122K (MINK7512) are strongly correlated variables (the higher the % of incomes in the $75-$122k range drives up the average income)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0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EA229-EE7D-4C8D-AC39-DD9D51E4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46" y="1836722"/>
            <a:ext cx="7129130" cy="223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9B7A4A-0794-4FB9-BD01-7357F4B4A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447" y="4069451"/>
            <a:ext cx="7129129" cy="365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817FB0-CCA1-4149-9845-538B10B90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712" y="4462188"/>
            <a:ext cx="1735396" cy="364173"/>
          </a:xfrm>
          <a:prstGeom prst="rect">
            <a:avLst/>
          </a:prstGeom>
        </p:spPr>
      </p:pic>
      <p:sp>
        <p:nvSpPr>
          <p:cNvPr id="8" name="Rectangle 7" descr="Upward trend">
            <a:extLst>
              <a:ext uri="{FF2B5EF4-FFF2-40B4-BE49-F238E27FC236}">
                <a16:creationId xmlns:a16="http://schemas.microsoft.com/office/drawing/2014/main" id="{07EF3F63-6B1F-4081-991A-13B6E7A87BA9}"/>
              </a:ext>
            </a:extLst>
          </p:cNvPr>
          <p:cNvSpPr/>
          <p:nvPr/>
        </p:nvSpPr>
        <p:spPr>
          <a:xfrm>
            <a:off x="10418712" y="407332"/>
            <a:ext cx="1063698" cy="106369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058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AA79-717B-4418-A571-5316EE39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407332"/>
            <a:ext cx="8610600" cy="1293028"/>
          </a:xfrm>
        </p:spPr>
        <p:txBody>
          <a:bodyPr/>
          <a:lstStyle/>
          <a:p>
            <a:r>
              <a:rPr lang="en-US" dirty="0">
                <a:cs typeface="Calibri Light"/>
              </a:rPr>
              <a:t>Logistic Regression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13D728-A6C0-49F4-9A60-5CC5A629A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475" y="2628187"/>
            <a:ext cx="7277851" cy="33528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52D26-9612-47C3-8585-2E038513D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422" y="2209847"/>
            <a:ext cx="3024454" cy="3771140"/>
          </a:xfrm>
          <a:prstGeom prst="rect">
            <a:avLst/>
          </a:prstGeom>
        </p:spPr>
      </p:pic>
      <p:sp>
        <p:nvSpPr>
          <p:cNvPr id="7" name="Rectangle 6" descr="Upward trend">
            <a:extLst>
              <a:ext uri="{FF2B5EF4-FFF2-40B4-BE49-F238E27FC236}">
                <a16:creationId xmlns:a16="http://schemas.microsoft.com/office/drawing/2014/main" id="{0BF47D26-C0F5-4F2B-ABB2-569E6963CADC}"/>
              </a:ext>
            </a:extLst>
          </p:cNvPr>
          <p:cNvSpPr/>
          <p:nvPr/>
        </p:nvSpPr>
        <p:spPr>
          <a:xfrm>
            <a:off x="10256787" y="521997"/>
            <a:ext cx="1063698" cy="106369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870A0-18C6-4292-AA9D-F98348789570}"/>
              </a:ext>
            </a:extLst>
          </p:cNvPr>
          <p:cNvSpPr txBox="1"/>
          <p:nvPr/>
        </p:nvSpPr>
        <p:spPr>
          <a:xfrm>
            <a:off x="584124" y="1990725"/>
            <a:ext cx="727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Correspondence between the categories of the response variable and the probabilities (variable CARAVAN)</a:t>
            </a:r>
          </a:p>
        </p:txBody>
      </p:sp>
    </p:spTree>
    <p:extLst>
      <p:ext uri="{BB962C8B-B14F-4D97-AF65-F5344CB8AC3E}">
        <p14:creationId xmlns:p14="http://schemas.microsoft.com/office/powerpoint/2010/main" val="397510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35A3-4CB7-43B0-8226-4E49BD33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21" y="559304"/>
            <a:ext cx="8610600" cy="1293028"/>
          </a:xfrm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5" name="Rectangle 4" descr="Social network">
            <a:extLst>
              <a:ext uri="{FF2B5EF4-FFF2-40B4-BE49-F238E27FC236}">
                <a16:creationId xmlns:a16="http://schemas.microsoft.com/office/drawing/2014/main" id="{50FE039D-EF67-4168-9470-5D1AE5EC4FF8}"/>
              </a:ext>
            </a:extLst>
          </p:cNvPr>
          <p:cNvSpPr/>
          <p:nvPr/>
        </p:nvSpPr>
        <p:spPr>
          <a:xfrm>
            <a:off x="10409528" y="613509"/>
            <a:ext cx="1063698" cy="106369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695B2-D816-43FA-8D97-11A3C39BFF9C}"/>
              </a:ext>
            </a:extLst>
          </p:cNvPr>
          <p:cNvSpPr txBox="1"/>
          <p:nvPr/>
        </p:nvSpPr>
        <p:spPr>
          <a:xfrm>
            <a:off x="6395695" y="1845245"/>
            <a:ext cx="4835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 was performed to segment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used in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Number of houses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Average household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Average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Average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Purchasing power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elbow plot, 6 segments were chosen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we will compare the 6 segments to the Naïve Bayes results for the current customers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924005-43A6-42AD-9868-12158979E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44" y="1760520"/>
            <a:ext cx="5201376" cy="43249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097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DFA5-BB3E-41CC-92D9-E5A9EBC7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559" y="1061051"/>
            <a:ext cx="6401323" cy="88960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K-Means to Naïve Bayes Analysis: </a:t>
            </a:r>
            <a:br>
              <a:rPr lang="en-US" sz="2800" dirty="0"/>
            </a:br>
            <a:r>
              <a:rPr lang="en-US" sz="2800" dirty="0"/>
              <a:t>Demographic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361B0-CD5A-4CF4-88F1-10B5EF5C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8" y="2171485"/>
            <a:ext cx="1758636" cy="3872263"/>
          </a:xfrm>
          <a:prstGeom prst="rect">
            <a:avLst/>
          </a:prstGeom>
        </p:spPr>
      </p:pic>
      <p:sp>
        <p:nvSpPr>
          <p:cNvPr id="5" name="Rectangle 4" descr="Fingerprint">
            <a:extLst>
              <a:ext uri="{FF2B5EF4-FFF2-40B4-BE49-F238E27FC236}">
                <a16:creationId xmlns:a16="http://schemas.microsoft.com/office/drawing/2014/main" id="{930BC567-0EE8-474C-9EFF-DB0741697A27}"/>
              </a:ext>
            </a:extLst>
          </p:cNvPr>
          <p:cNvSpPr/>
          <p:nvPr/>
        </p:nvSpPr>
        <p:spPr>
          <a:xfrm>
            <a:off x="9392624" y="974004"/>
            <a:ext cx="1063698" cy="106369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 descr="Social network">
            <a:extLst>
              <a:ext uri="{FF2B5EF4-FFF2-40B4-BE49-F238E27FC236}">
                <a16:creationId xmlns:a16="http://schemas.microsoft.com/office/drawing/2014/main" id="{612E5400-4249-455A-925D-62CB6E0995D3}"/>
              </a:ext>
            </a:extLst>
          </p:cNvPr>
          <p:cNvSpPr/>
          <p:nvPr/>
        </p:nvSpPr>
        <p:spPr>
          <a:xfrm>
            <a:off x="10456322" y="958414"/>
            <a:ext cx="1063698" cy="106369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24C56-ABBE-40C3-951F-A1FADE26D8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7658" y="2582949"/>
            <a:ext cx="9250565" cy="2446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BF9A8-C669-4318-89BA-B8469F25ACC5}"/>
              </a:ext>
            </a:extLst>
          </p:cNvPr>
          <p:cNvSpPr txBox="1"/>
          <p:nvPr/>
        </p:nvSpPr>
        <p:spPr>
          <a:xfrm>
            <a:off x="2878473" y="5029183"/>
            <a:ext cx="8248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Segment variables that align closest to policy holders are highlighted in orange</a:t>
            </a:r>
          </a:p>
        </p:txBody>
      </p:sp>
    </p:spTree>
    <p:extLst>
      <p:ext uri="{BB962C8B-B14F-4D97-AF65-F5344CB8AC3E}">
        <p14:creationId xmlns:p14="http://schemas.microsoft.com/office/powerpoint/2010/main" val="24105306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49ee5c3-5221-4b35-8392-cb2435dc6ff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1DE1BD1AF764A8CECBD89F6453A1D" ma:contentTypeVersion="9" ma:contentTypeDescription="Create a new document." ma:contentTypeScope="" ma:versionID="d65bf157d3107e54ab3a24eeaeedcbfe">
  <xsd:schema xmlns:xsd="http://www.w3.org/2001/XMLSchema" xmlns:xs="http://www.w3.org/2001/XMLSchema" xmlns:p="http://schemas.microsoft.com/office/2006/metadata/properties" xmlns:ns3="549ee5c3-5221-4b35-8392-cb2435dc6ff4" xmlns:ns4="fb7a0762-9299-4408-90ae-1ce8f10869fc" targetNamespace="http://schemas.microsoft.com/office/2006/metadata/properties" ma:root="true" ma:fieldsID="cd6786f13dd5511e1dd95673894f55b9" ns3:_="" ns4:_="">
    <xsd:import namespace="549ee5c3-5221-4b35-8392-cb2435dc6ff4"/>
    <xsd:import namespace="fb7a0762-9299-4408-90ae-1ce8f10869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ee5c3-5221-4b35-8392-cb2435dc6f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a0762-9299-4408-90ae-1ce8f10869f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0DE4A3-FCFC-462A-BCA3-971234E3C46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549ee5c3-5221-4b35-8392-cb2435dc6ff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fb7a0762-9299-4408-90ae-1ce8f10869f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34C1E2-59DC-4544-8324-94EB7F16E3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8BFA32-33B6-4A01-9219-FAF9F35E1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9ee5c3-5221-4b35-8392-cb2435dc6ff4"/>
    <ds:schemaRef ds:uri="fb7a0762-9299-4408-90ae-1ce8f10869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853</TotalTime>
  <Words>2465</Words>
  <Application>Microsoft Office PowerPoint</Application>
  <PresentationFormat>Widescreen</PresentationFormat>
  <Paragraphs>391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Vapor Trail</vt:lpstr>
      <vt:lpstr>Caravan Insurance</vt:lpstr>
      <vt:lpstr>Project Information</vt:lpstr>
      <vt:lpstr>Evaluation Methods </vt:lpstr>
      <vt:lpstr>Naïve Bayes</vt:lpstr>
      <vt:lpstr>Naïve Bayes</vt:lpstr>
      <vt:lpstr>Logistic Regression</vt:lpstr>
      <vt:lpstr>Logistic Regression</vt:lpstr>
      <vt:lpstr>K-Means Clustering</vt:lpstr>
      <vt:lpstr>K-Means to Naïve Bayes Analysis:  Demographic Data</vt:lpstr>
      <vt:lpstr>PowerPoint Presentation</vt:lpstr>
      <vt:lpstr>PowerPoint Presentation</vt:lpstr>
      <vt:lpstr>PowerPoint Presentation</vt:lpstr>
      <vt:lpstr>Analysis Summary </vt:lpstr>
      <vt:lpstr>Customer Type Analysis</vt:lpstr>
      <vt:lpstr>Random Forest</vt:lpstr>
      <vt:lpstr>Wrap-Up</vt:lpstr>
      <vt:lpstr>Thank You!</vt:lpstr>
      <vt:lpstr>Appendix</vt:lpstr>
      <vt:lpstr>Data Definitions</vt:lpstr>
      <vt:lpstr>Data Definitions</vt:lpstr>
      <vt:lpstr>Logistic Regression</vt:lpstr>
      <vt:lpstr>Random Forest</vt:lpstr>
      <vt:lpstr>Random Forest</vt:lpstr>
      <vt:lpstr>Random Forest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Caravan InsuRance </dc:title>
  <dc:creator>Paul D Antioch</dc:creator>
  <cp:lastModifiedBy>Aurelia Arnett</cp:lastModifiedBy>
  <cp:revision>20</cp:revision>
  <dcterms:created xsi:type="dcterms:W3CDTF">2020-03-14T00:32:26Z</dcterms:created>
  <dcterms:modified xsi:type="dcterms:W3CDTF">2021-05-10T07:08:55Z</dcterms:modified>
</cp:coreProperties>
</file>