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80" r:id="rId10"/>
    <p:sldId id="276" r:id="rId11"/>
    <p:sldId id="277" r:id="rId12"/>
    <p:sldId id="278" r:id="rId13"/>
    <p:sldId id="27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604" y="5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0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3/1/2021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reliapy/final_projec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ldest_peo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684566" cy="2667000"/>
          </a:xfrm>
        </p:spPr>
        <p:txBody>
          <a:bodyPr>
            <a:normAutofit/>
          </a:bodyPr>
          <a:lstStyle/>
          <a:p>
            <a:r>
              <a:rPr lang="en-US" sz="4800" dirty="0"/>
              <a:t>EXPLORATORY DATA ANALYSIS ON TRAVEL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DS102 &amp; DS104 | LEE YI PING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3775BB-4271-4106-A7B9-879A4950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44" y="1327544"/>
            <a:ext cx="7262482" cy="49229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478809"/>
            <a:ext cx="9143538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Insights/Visualization/Recommendation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815" y="1052736"/>
            <a:ext cx="5224549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percentage of net sales from agency type and distribution channel? </a:t>
            </a:r>
          </a:p>
          <a:p>
            <a:r>
              <a:rPr lang="en-US" sz="2000" dirty="0"/>
              <a:t>People tend to purchase through travel agency </a:t>
            </a:r>
          </a:p>
          <a:p>
            <a:r>
              <a:rPr lang="en-US" sz="2000" dirty="0"/>
              <a:t>More options to their needs and it may be in a package with the trips. </a:t>
            </a:r>
          </a:p>
          <a:p>
            <a:r>
              <a:rPr lang="en-US" sz="2000" dirty="0"/>
              <a:t>More convenient to go through a third party for the purchase of insurance </a:t>
            </a:r>
          </a:p>
          <a:p>
            <a:r>
              <a:rPr lang="en-US" sz="2000" dirty="0"/>
              <a:t>Client also can have various product from different provider through one channel.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343400"/>
          </a:xfrm>
        </p:spPr>
        <p:txBody>
          <a:bodyPr>
            <a:normAutofit/>
          </a:bodyPr>
          <a:lstStyle/>
          <a:p>
            <a:r>
              <a:rPr lang="en-US" sz="2000" dirty="0"/>
              <a:t>In general, travel insurance premium is mostly based on destination and duration for the coverage.</a:t>
            </a:r>
          </a:p>
          <a:p>
            <a:r>
              <a:rPr lang="en-US" sz="2000" dirty="0"/>
              <a:t>Airline agencies should focus more on acquiring customers who opt for airline insurance together with a package while customer purchasing air tickets. </a:t>
            </a:r>
          </a:p>
          <a:p>
            <a:r>
              <a:rPr lang="en-US" sz="2000" dirty="0"/>
              <a:t>Provider may consider to drop their low performing products which generates lesser revenue</a:t>
            </a:r>
          </a:p>
          <a:p>
            <a:r>
              <a:rPr lang="en-US" sz="2000" dirty="0"/>
              <a:t>Airline agencies should invest on how to increase their sales via online mode(e-commerce).</a:t>
            </a:r>
          </a:p>
          <a:p>
            <a:r>
              <a:rPr lang="en-US" sz="2000" dirty="0"/>
              <a:t>Intelligently divide the resources in proportion to the revenue that they generate from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https://github.com/aureliapy/final_project/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A92F7-C0D9-43D6-AF0F-7203764C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5" y="476672"/>
            <a:ext cx="1123637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which risk profile are more likely to have high claim rate of travel insurance </a:t>
            </a:r>
          </a:p>
          <a:p>
            <a:r>
              <a:rPr lang="en-US" dirty="0"/>
              <a:t>determine the price for the particular plans to be adjusted based on the age, duration and country that is most travelled.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challenges and difficulties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pPr marL="788670" lvl="1" indent="-514350">
              <a:buFont typeface="+mj-lt"/>
              <a:buAutoNum type="romanUcPeriod"/>
            </a:pPr>
            <a:r>
              <a:rPr lang="en-US" dirty="0"/>
              <a:t>Drop the column of gender </a:t>
            </a:r>
          </a:p>
          <a:p>
            <a:pPr marL="788670" lvl="1" indent="-514350">
              <a:buFont typeface="+mj-lt"/>
              <a:buAutoNum type="romanUcPeriod"/>
            </a:pPr>
            <a:r>
              <a:rPr lang="en-US" dirty="0"/>
              <a:t>Replacing the age more than 100 years old by the average age of each individual product (</a:t>
            </a:r>
            <a:r>
              <a:rPr lang="en-US" dirty="0">
                <a:hlinkClick r:id="rId3"/>
              </a:rPr>
              <a:t>https://en.wikipedia.org/wiki/Oldest_people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Data Quality Assurance</a:t>
            </a:r>
          </a:p>
          <a:p>
            <a:pPr marL="788670" lvl="1" indent="-514350">
              <a:buFont typeface="+mj-lt"/>
              <a:buAutoNum type="romanUcPeriod"/>
            </a:pPr>
            <a:r>
              <a:rPr lang="en-US" dirty="0"/>
              <a:t>Drop the negative value from duration </a:t>
            </a:r>
          </a:p>
          <a:p>
            <a:pPr marL="788670" lvl="1" indent="-514350">
              <a:buFont typeface="+mj-lt"/>
              <a:buAutoNum type="romanUcPeriod"/>
            </a:pPr>
            <a:r>
              <a:rPr lang="en-US" dirty="0"/>
              <a:t>replace zero by average duration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AE87F-F402-4582-9C7D-725F2F33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1314363"/>
            <a:ext cx="4654253" cy="42292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findings from top 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transaction are more than offline</a:t>
            </a:r>
          </a:p>
          <a:p>
            <a:pPr lvl="1"/>
            <a:r>
              <a:rPr lang="en-US" dirty="0"/>
              <a:t>More IT savvy </a:t>
            </a:r>
          </a:p>
          <a:p>
            <a:r>
              <a:rPr lang="en-US" dirty="0"/>
              <a:t>An imbalance claim status </a:t>
            </a:r>
          </a:p>
          <a:p>
            <a:pPr lvl="1"/>
            <a:r>
              <a:rPr lang="en-US" dirty="0"/>
              <a:t>Only 1.5%</a:t>
            </a:r>
          </a:p>
          <a:p>
            <a:r>
              <a:rPr lang="en-US" dirty="0"/>
              <a:t>Correlation of commission and net sales are strong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Insights/Visualization/Recommendation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product have the most negative net sales transaction and from which agency? </a:t>
            </a:r>
          </a:p>
          <a:p>
            <a:r>
              <a:rPr lang="en-US" b="1" i="1" dirty="0"/>
              <a:t>Insights: </a:t>
            </a:r>
            <a:r>
              <a:rPr lang="en-US" dirty="0"/>
              <a:t>Negative net sales may be due to some advisers having higher commission rate with the agency.</a:t>
            </a:r>
          </a:p>
          <a:p>
            <a:r>
              <a:rPr lang="en-US" b="1" i="1" dirty="0"/>
              <a:t>Recommendations:  </a:t>
            </a:r>
            <a:r>
              <a:rPr lang="en-US" dirty="0"/>
              <a:t>Agency may adjust the commission paid out based on the commission they received from provider instead of the premium in order to increase the sales.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58502"/>
            <a:ext cx="9143538" cy="550218"/>
          </a:xfrm>
        </p:spPr>
        <p:txBody>
          <a:bodyPr>
            <a:normAutofit/>
          </a:bodyPr>
          <a:lstStyle/>
          <a:p>
            <a:r>
              <a:rPr lang="en-US" dirty="0"/>
              <a:t>Data Insights/Visualization/Recommendation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749" y="1457541"/>
            <a:ext cx="5760640" cy="3629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Findings of claimed product against age, destination and duration</a:t>
            </a:r>
            <a:endParaRPr lang="en-US" b="1" i="1" dirty="0"/>
          </a:p>
          <a:p>
            <a:r>
              <a:rPr lang="en-US" b="1" i="1" dirty="0"/>
              <a:t>Insights: </a:t>
            </a:r>
            <a:r>
              <a:rPr lang="en-US" dirty="0"/>
              <a:t>Provider may consider to adjust the premium for the highest claimed below: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Age group from 18-49 especially on the age group 30-39 where the claim rate is almost 50% among all other age group.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EE7D3-7565-4408-A6A7-0C7E573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1052736"/>
            <a:ext cx="64293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40910-8F9E-4B87-8C15-4F900E32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3122833"/>
            <a:ext cx="5040559" cy="2966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FF04E-E562-439D-B145-78F44F50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328" y="2982576"/>
            <a:ext cx="5040560" cy="32472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32656"/>
            <a:ext cx="9143538" cy="576064"/>
          </a:xfrm>
        </p:spPr>
        <p:txBody>
          <a:bodyPr/>
          <a:lstStyle/>
          <a:p>
            <a:r>
              <a:rPr lang="en-US" dirty="0"/>
              <a:t>Data Insights/Visualization/Recommendation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176" y="908720"/>
            <a:ext cx="9143538" cy="369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Findings of claimed product against age, destination and duration</a:t>
            </a:r>
            <a:endParaRPr lang="en-US" sz="2000" b="1" i="1" dirty="0"/>
          </a:p>
          <a:p>
            <a:pPr marL="731520" lvl="1" indent="-457200">
              <a:buAutoNum type="alphaLcPeriod" startAt="2"/>
            </a:pPr>
            <a:r>
              <a:rPr lang="en-US" sz="1800" dirty="0"/>
              <a:t>Singapore have the highest claimed rate which are more than 60% among other countries.</a:t>
            </a:r>
          </a:p>
          <a:p>
            <a:pPr marL="731520" lvl="1" indent="-457200">
              <a:buAutoNum type="alphaLcPeriod" startAt="2"/>
            </a:pPr>
            <a:r>
              <a:rPr lang="en-US" sz="1800" dirty="0"/>
              <a:t>Top 5 average duration from 3 unique countries is more than one year as it is annual coverage. </a:t>
            </a:r>
          </a:p>
          <a:p>
            <a:pPr marL="274320" lvl="1" indent="0">
              <a:buNone/>
            </a:pPr>
            <a:r>
              <a:rPr lang="en-US" sz="1800" b="1" i="1" dirty="0"/>
              <a:t>Recommendations:</a:t>
            </a:r>
            <a:r>
              <a:rPr lang="en-US" sz="1800" dirty="0"/>
              <a:t> Shorten the duration of policies and yearly renewal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2804" y="362953"/>
            <a:ext cx="9143538" cy="5133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Insights/Visualization/Recommendation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6300" y="876301"/>
            <a:ext cx="7097700" cy="3128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Which product have the highest net sales and highest commission?</a:t>
            </a:r>
          </a:p>
          <a:p>
            <a:r>
              <a:rPr lang="en-US" sz="2000" dirty="0"/>
              <a:t>Top 2 highest sales product without any no commission paid out. </a:t>
            </a:r>
          </a:p>
          <a:p>
            <a:r>
              <a:rPr lang="en-US" sz="2000" b="1" i="1" dirty="0"/>
              <a:t>Insights: </a:t>
            </a:r>
            <a:r>
              <a:rPr lang="en-US" sz="2000" dirty="0"/>
              <a:t>No mark up on the sales price or the company policy that there will be no commission therefore it is cheaper and worth to purchase</a:t>
            </a:r>
          </a:p>
          <a:p>
            <a:r>
              <a:rPr lang="en-US" sz="2000" dirty="0"/>
              <a:t>Commission percentage pay out for the product is higher, sales may increase accordingly.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ABB00-16C4-4972-A26A-17EAA12F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876300"/>
            <a:ext cx="4991100" cy="537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FC96C-302D-450D-B84D-6036397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88" y="4005066"/>
            <a:ext cx="5904656" cy="21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5411" y="260648"/>
            <a:ext cx="9143538" cy="576064"/>
          </a:xfrm>
        </p:spPr>
        <p:txBody>
          <a:bodyPr>
            <a:normAutofit/>
          </a:bodyPr>
          <a:lstStyle/>
          <a:p>
            <a:r>
              <a:rPr lang="en-US" dirty="0"/>
              <a:t>Data Insights/Visualization/Recommendation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876" y="908721"/>
            <a:ext cx="9143538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Analyze the relationship between age, claim status, commission and claimed product against agency.</a:t>
            </a:r>
          </a:p>
          <a:p>
            <a:r>
              <a:rPr lang="en-US" sz="2000" b="1" dirty="0"/>
              <a:t>CWT has the highest commission and C2B sold the most policies to high risk profiler but it is not the highest claimed product of all agency. </a:t>
            </a:r>
          </a:p>
          <a:p>
            <a:r>
              <a:rPr lang="en-US" sz="2000" b="1" dirty="0"/>
              <a:t>Unique agency companies will not lead to an increase numbers of claimed policies.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1122D-E11E-494E-82DC-C304247E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32" y="3140968"/>
            <a:ext cx="8353425" cy="31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843</TotalTime>
  <Words>641</Words>
  <Application>Microsoft Office PowerPoint</Application>
  <PresentationFormat>Custom</PresentationFormat>
  <Paragraphs>68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Arial</vt:lpstr>
      <vt:lpstr>Calibri</vt:lpstr>
      <vt:lpstr>Wingdings</vt:lpstr>
      <vt:lpstr>Project planning overview presentation</vt:lpstr>
      <vt:lpstr>EXPLORATORY DATA ANALYSIS ON TRAVEL INSURANCE</vt:lpstr>
      <vt:lpstr>Problem Statement</vt:lpstr>
      <vt:lpstr>Solution for challenges and difficulties</vt:lpstr>
      <vt:lpstr>Data findings from top view</vt:lpstr>
      <vt:lpstr>Data Insights/Visualization/Recommendation</vt:lpstr>
      <vt:lpstr>Data Insights/Visualization/Recommendation</vt:lpstr>
      <vt:lpstr>Data Insights/Visualization/Recommendation</vt:lpstr>
      <vt:lpstr>Data Insights/Visualization/Recommendation</vt:lpstr>
      <vt:lpstr>Data Insights/Visualization/Recommendation</vt:lpstr>
      <vt:lpstr>Data Insights/Visualization/Recommendation</vt:lpstr>
      <vt:lpstr>Summary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DS102 &amp; DS104</dc:title>
  <dc:creator>Yiping俞萍</dc:creator>
  <cp:lastModifiedBy>Yiping俞萍</cp:lastModifiedBy>
  <cp:revision>15</cp:revision>
  <dcterms:created xsi:type="dcterms:W3CDTF">2021-02-28T01:58:26Z</dcterms:created>
  <dcterms:modified xsi:type="dcterms:W3CDTF">2021-03-01T06:21:05Z</dcterms:modified>
</cp:coreProperties>
</file>