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1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TJ13YgXDz+zGArww1JkFN97n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4"/>
    <p:restoredTop sz="94590"/>
  </p:normalViewPr>
  <p:slideViewPr>
    <p:cSldViewPr snapToGrid="0">
      <p:cViewPr varScale="1">
        <p:scale>
          <a:sx n="105" d="100"/>
          <a:sy n="105" d="100"/>
        </p:scale>
        <p:origin x="68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d4a0609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7d4a0609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88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d4a0609a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7d4a0609a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d4a0609a6_0_0"/>
          <p:cNvSpPr txBox="1">
            <a:spLocks noGrp="1"/>
          </p:cNvSpPr>
          <p:nvPr>
            <p:ph type="ctrTitle"/>
          </p:nvPr>
        </p:nvSpPr>
        <p:spPr>
          <a:xfrm>
            <a:off x="1657350" y="247897"/>
            <a:ext cx="58293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altLang="zh-CN" dirty="0" err="1">
                <a:solidFill>
                  <a:srgbClr val="0432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EcoSLIM</a:t>
            </a:r>
            <a:endParaRPr dirty="0">
              <a:solidFill>
                <a:srgbClr val="0432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6" name="Google Shape;86;g7d4a0609a6_0_0"/>
          <p:cNvSpPr txBox="1"/>
          <p:nvPr/>
        </p:nvSpPr>
        <p:spPr>
          <a:xfrm>
            <a:off x="755663" y="54268"/>
            <a:ext cx="46293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0000"/>
              </a:solidFill>
              <a:latin typeface="Aharoni" panose="02010803020104030203" pitchFamily="2" charset="-79"/>
              <a:ea typeface="Calibri"/>
              <a:cs typeface="Aharoni" panose="02010803020104030203" pitchFamily="2" charset="-79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Aharoni" panose="02010803020104030203" pitchFamily="2" charset="-79"/>
                <a:ea typeface="Calibri"/>
                <a:cs typeface="Aharoni" panose="02010803020104030203" pitchFamily="2" charset="-79"/>
                <a:sym typeface="Calibri"/>
              </a:rPr>
              <a:t>Princeton</a:t>
            </a:r>
            <a:r>
              <a:rPr lang="zh-CN" altLang="en-US" sz="2000" b="1" dirty="0">
                <a:solidFill>
                  <a:srgbClr val="FF0000"/>
                </a:solidFill>
                <a:latin typeface="Aharoni" panose="02010803020104030203" pitchFamily="2" charset="-79"/>
                <a:ea typeface="Calibri"/>
                <a:cs typeface="Aharoni" panose="02010803020104030203" pitchFamily="2" charset="-79"/>
                <a:sym typeface="Calibri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haroni" panose="02010803020104030203" pitchFamily="2" charset="-79"/>
                <a:ea typeface="Calibri"/>
                <a:cs typeface="Aharoni" panose="02010803020104030203" pitchFamily="2" charset="-79"/>
                <a:sym typeface="Calibri"/>
              </a:rPr>
              <a:t>GPU</a:t>
            </a:r>
            <a:r>
              <a:rPr lang="zh-CN" altLang="en-US" sz="2000" b="1" dirty="0">
                <a:solidFill>
                  <a:srgbClr val="FF0000"/>
                </a:solidFill>
                <a:latin typeface="Aharoni" panose="02010803020104030203" pitchFamily="2" charset="-79"/>
                <a:ea typeface="Calibri"/>
                <a:cs typeface="Aharoni" panose="02010803020104030203" pitchFamily="2" charset="-79"/>
                <a:sym typeface="Calibri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haroni" panose="02010803020104030203" pitchFamily="2" charset="-79"/>
                <a:ea typeface="Calibri"/>
                <a:cs typeface="Aharoni" panose="02010803020104030203" pitchFamily="2" charset="-79"/>
                <a:sym typeface="Calibri"/>
              </a:rPr>
              <a:t>Hackathon</a:t>
            </a:r>
            <a:endParaRPr sz="2000" b="1" dirty="0">
              <a:solidFill>
                <a:srgbClr val="FF0000"/>
              </a:solidFill>
              <a:latin typeface="Aharoni" panose="02010803020104030203" pitchFamily="2" charset="-79"/>
              <a:ea typeface="Calibri"/>
              <a:cs typeface="Aharoni" panose="02010803020104030203" pitchFamily="2" charset="-79"/>
              <a:sym typeface="Calibri"/>
            </a:endParaRPr>
          </a:p>
        </p:txBody>
      </p:sp>
      <p:sp>
        <p:nvSpPr>
          <p:cNvPr id="5" name="Google Shape;85;g7d4a0609a6_0_0">
            <a:extLst>
              <a:ext uri="{FF2B5EF4-FFF2-40B4-BE49-F238E27FC236}">
                <a16:creationId xmlns:a16="http://schemas.microsoft.com/office/drawing/2014/main" id="{8D157B61-0F26-3C43-BE2D-5AAFEE045E57}"/>
              </a:ext>
            </a:extLst>
          </p:cNvPr>
          <p:cNvSpPr txBox="1">
            <a:spLocks/>
          </p:cNvSpPr>
          <p:nvPr/>
        </p:nvSpPr>
        <p:spPr>
          <a:xfrm>
            <a:off x="974978" y="1948102"/>
            <a:ext cx="7705725" cy="364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zh-CN" altLang="en-US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Jun</a:t>
            </a:r>
            <a:r>
              <a:rPr lang="zh-CN" altLang="en-US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Zhang</a:t>
            </a:r>
            <a:r>
              <a:rPr lang="zh-CN" altLang="en-US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         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Hoang</a:t>
            </a:r>
            <a:r>
              <a:rPr lang="zh-CN" altLang="en-US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Tran</a:t>
            </a:r>
            <a:r>
              <a:rPr lang="zh-CN" altLang="en-US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    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Chen</a:t>
            </a:r>
            <a:r>
              <a:rPr lang="zh-CN" altLang="en-US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Yang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 of Arizona</a:t>
            </a:r>
            <a:r>
              <a:rPr lang="zh-CN" altLang="en-US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       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Princeton</a:t>
            </a:r>
            <a:r>
              <a:rPr lang="zh-CN" altLang="en-US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</a:t>
            </a:r>
            <a:r>
              <a:rPr lang="zh-CN" altLang="en-US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    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Princeton</a:t>
            </a:r>
            <a:r>
              <a:rPr lang="zh-CN" altLang="en-US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endParaRPr lang="en-US" sz="2400" dirty="0">
              <a:solidFill>
                <a:schemeClr val="dk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endParaRPr lang="en-US" sz="2400" dirty="0">
              <a:solidFill>
                <a:schemeClr val="dk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endParaRPr lang="en-US" sz="2400" dirty="0">
              <a:solidFill>
                <a:schemeClr val="dk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endParaRPr lang="en-US" sz="2400" dirty="0">
              <a:solidFill>
                <a:schemeClr val="dk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endParaRPr lang="en-US" sz="2400" dirty="0">
              <a:solidFill>
                <a:schemeClr val="dk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zh-CN" altLang="en-US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            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Troy</a:t>
            </a:r>
            <a:r>
              <a:rPr lang="zh-CN" altLang="en-US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 err="1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Comi</a:t>
            </a:r>
            <a:r>
              <a:rPr lang="zh-CN" altLang="en-US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      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Carl</a:t>
            </a:r>
            <a:r>
              <a:rPr lang="zh-CN" altLang="en-US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Ponder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zh-CN" altLang="en-US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            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Princeton</a:t>
            </a:r>
            <a:r>
              <a:rPr lang="zh-CN" altLang="en-US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</a:t>
            </a:r>
            <a:r>
              <a:rPr lang="zh-CN" altLang="en-US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       </a:t>
            </a:r>
            <a:r>
              <a:rPr lang="en-US" altLang="zh-CN" sz="2400" dirty="0">
                <a:solidFill>
                  <a:schemeClr val="dk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NVIDIA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endParaRPr lang="en-US" sz="2400" dirty="0">
              <a:solidFill>
                <a:schemeClr val="dk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26" name="Picture 2" descr="Jun Zhang">
            <a:extLst>
              <a:ext uri="{FF2B5EF4-FFF2-40B4-BE49-F238E27FC236}">
                <a16:creationId xmlns:a16="http://schemas.microsoft.com/office/drawing/2014/main" id="{985BE44B-5B07-D041-89DA-7E61A48641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7" t="10589" r="24377" b="18915"/>
          <a:stretch/>
        </p:blipFill>
        <p:spPr bwMode="auto">
          <a:xfrm>
            <a:off x="1207008" y="2670051"/>
            <a:ext cx="1554480" cy="160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ang V. Tran">
            <a:extLst>
              <a:ext uri="{FF2B5EF4-FFF2-40B4-BE49-F238E27FC236}">
                <a16:creationId xmlns:a16="http://schemas.microsoft.com/office/drawing/2014/main" id="{9D729D9F-1A27-CE43-AE7B-5A0AB64C02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0" b="16322"/>
          <a:stretch/>
        </p:blipFill>
        <p:spPr bwMode="auto">
          <a:xfrm>
            <a:off x="4029264" y="2670051"/>
            <a:ext cx="1524000" cy="160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hen Yang">
            <a:extLst>
              <a:ext uri="{FF2B5EF4-FFF2-40B4-BE49-F238E27FC236}">
                <a16:creationId xmlns:a16="http://schemas.microsoft.com/office/drawing/2014/main" id="{14A01686-DBFF-8A4D-B0F6-F6D7101355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49" b="12072"/>
          <a:stretch/>
        </p:blipFill>
        <p:spPr bwMode="auto">
          <a:xfrm>
            <a:off x="6510528" y="2670051"/>
            <a:ext cx="1524000" cy="160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roy Comi">
            <a:extLst>
              <a:ext uri="{FF2B5EF4-FFF2-40B4-BE49-F238E27FC236}">
                <a16:creationId xmlns:a16="http://schemas.microsoft.com/office/drawing/2014/main" id="{57829322-1154-2042-947A-1F091B025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537" y="496320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arl Ponder">
            <a:extLst>
              <a:ext uri="{FF2B5EF4-FFF2-40B4-BE49-F238E27FC236}">
                <a16:creationId xmlns:a16="http://schemas.microsoft.com/office/drawing/2014/main" id="{5DE192A4-DB84-5445-901D-6D96924DE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533" y="4960267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altLang="zh-CN" dirty="0" err="1">
                <a:latin typeface="Aharoni" panose="02010803020104030203" pitchFamily="2" charset="-79"/>
                <a:cs typeface="Aharoni" panose="02010803020104030203" pitchFamily="2" charset="-79"/>
              </a:rPr>
              <a:t>EcoSLIM</a:t>
            </a:r>
            <a:endParaRPr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457200" y="1453896"/>
            <a:ext cx="8229600" cy="512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8001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A</a:t>
            </a:r>
            <a:r>
              <a:rPr lang="zh-CN" altLang="en-US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 err="1">
                <a:solidFill>
                  <a:srgbClr val="0432FF"/>
                </a:solidFill>
                <a:latin typeface="Century Gothic" panose="020B0502020202020204" pitchFamily="34" charset="0"/>
              </a:rPr>
              <a:t>Lagrangian</a:t>
            </a: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,</a:t>
            </a:r>
            <a:r>
              <a:rPr lang="zh-CN" altLang="en-US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particle</a:t>
            </a:r>
            <a:r>
              <a:rPr lang="zh-CN" altLang="en-US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tracking</a:t>
            </a:r>
            <a:r>
              <a:rPr lang="zh-CN" altLang="en-US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code</a:t>
            </a:r>
            <a:r>
              <a:rPr lang="zh-CN" altLang="en-US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that</a:t>
            </a:r>
            <a:r>
              <a:rPr lang="zh-CN" altLang="en-US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simulates</a:t>
            </a:r>
            <a:r>
              <a:rPr lang="zh-CN" altLang="en-US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advective</a:t>
            </a:r>
            <a:r>
              <a:rPr lang="zh-CN" altLang="en-US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and</a:t>
            </a:r>
            <a:r>
              <a:rPr lang="zh-CN" altLang="en-US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diffusive</a:t>
            </a:r>
            <a:r>
              <a:rPr lang="zh-CN" altLang="en-US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movement</a:t>
            </a:r>
            <a:r>
              <a:rPr lang="zh-CN" altLang="en-US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of</a:t>
            </a:r>
            <a:r>
              <a:rPr lang="zh-CN" altLang="en-US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water</a:t>
            </a:r>
            <a:r>
              <a:rPr lang="zh-CN" altLang="en-US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parcels</a:t>
            </a:r>
            <a:r>
              <a:rPr lang="zh-CN" altLang="en-US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in</a:t>
            </a:r>
            <a:r>
              <a:rPr lang="zh-CN" altLang="en-US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subsurface.</a:t>
            </a:r>
            <a:r>
              <a:rPr lang="zh-CN" altLang="en-US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endParaRPr lang="en-US" altLang="zh-CN" sz="1800" dirty="0">
              <a:solidFill>
                <a:srgbClr val="0432FF"/>
              </a:solidFill>
              <a:latin typeface="Century Gothic" panose="020B0502020202020204" pitchFamily="34" charset="0"/>
            </a:endParaRPr>
          </a:p>
          <a:p>
            <a:pPr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zh-CN" altLang="en-US" sz="1800">
                <a:latin typeface="Century Gothic" panose="020B0502020202020204" pitchFamily="34" charset="0"/>
              </a:rPr>
              <a:t>      </a:t>
            </a:r>
            <a:r>
              <a:rPr lang="en-US" altLang="zh-CN" sz="1600">
                <a:latin typeface="Century Gothic" panose="020B0502020202020204" pitchFamily="34" charset="0"/>
              </a:rPr>
              <a:t>Pollock’s</a:t>
            </a:r>
            <a:r>
              <a:rPr lang="zh-CN" altLang="en-US" sz="1600" dirty="0">
                <a:latin typeface="Century Gothic" panose="020B0502020202020204" pitchFamily="34" charset="0"/>
              </a:rPr>
              <a:t> </a:t>
            </a:r>
            <a:r>
              <a:rPr lang="en-US" altLang="zh-CN" sz="1600" dirty="0">
                <a:latin typeface="Century Gothic" panose="020B0502020202020204" pitchFamily="34" charset="0"/>
              </a:rPr>
              <a:t>method</a:t>
            </a:r>
            <a:r>
              <a:rPr lang="zh-CN" altLang="en-US" sz="1600" dirty="0">
                <a:latin typeface="Century Gothic" panose="020B0502020202020204" pitchFamily="34" charset="0"/>
              </a:rPr>
              <a:t> </a:t>
            </a:r>
            <a:r>
              <a:rPr lang="en-US" altLang="zh-CN" sz="1600" dirty="0">
                <a:latin typeface="Century Gothic" panose="020B0502020202020204" pitchFamily="34" charset="0"/>
              </a:rPr>
              <a:t>(Pollock,</a:t>
            </a:r>
            <a:r>
              <a:rPr lang="zh-CN" altLang="en-US" sz="1600" dirty="0">
                <a:latin typeface="Century Gothic" panose="020B0502020202020204" pitchFamily="34" charset="0"/>
              </a:rPr>
              <a:t> </a:t>
            </a:r>
            <a:r>
              <a:rPr lang="en-US" altLang="zh-CN" sz="1600" dirty="0">
                <a:latin typeface="Century Gothic" panose="020B0502020202020204" pitchFamily="34" charset="0"/>
              </a:rPr>
              <a:t>1988,</a:t>
            </a:r>
            <a:r>
              <a:rPr lang="zh-CN" altLang="en-US" sz="1600" dirty="0">
                <a:latin typeface="Century Gothic" panose="020B0502020202020204" pitchFamily="34" charset="0"/>
              </a:rPr>
              <a:t> </a:t>
            </a:r>
            <a:r>
              <a:rPr lang="en-US" altLang="zh-CN" sz="1600" dirty="0">
                <a:latin typeface="Century Gothic" panose="020B0502020202020204" pitchFamily="34" charset="0"/>
              </a:rPr>
              <a:t>groundwater)</a:t>
            </a:r>
            <a:r>
              <a:rPr lang="zh-CN" altLang="en-US" sz="1600" dirty="0">
                <a:latin typeface="Century Gothic" panose="020B0502020202020204" pitchFamily="34" charset="0"/>
              </a:rPr>
              <a:t> </a:t>
            </a:r>
            <a:r>
              <a:rPr lang="en-US" altLang="zh-CN" sz="1600" dirty="0">
                <a:latin typeface="Century Gothic" panose="020B0502020202020204" pitchFamily="34" charset="0"/>
              </a:rPr>
              <a:t>with</a:t>
            </a:r>
            <a:r>
              <a:rPr lang="zh-CN" altLang="en-US" sz="1600" dirty="0">
                <a:latin typeface="Century Gothic" panose="020B0502020202020204" pitchFamily="34" charset="0"/>
              </a:rPr>
              <a:t> </a:t>
            </a:r>
            <a:r>
              <a:rPr lang="en-US" altLang="zh-CN" sz="1600" dirty="0">
                <a:latin typeface="Century Gothic" panose="020B0502020202020204" pitchFamily="34" charset="0"/>
              </a:rPr>
              <a:t>some</a:t>
            </a:r>
            <a:r>
              <a:rPr lang="zh-CN" altLang="en-US" sz="1600" dirty="0">
                <a:latin typeface="Century Gothic" panose="020B0502020202020204" pitchFamily="34" charset="0"/>
              </a:rPr>
              <a:t> </a:t>
            </a:r>
            <a:r>
              <a:rPr lang="en-US" altLang="zh-CN" sz="1600" dirty="0">
                <a:latin typeface="Century Gothic" panose="020B0502020202020204" pitchFamily="34" charset="0"/>
              </a:rPr>
              <a:t>new</a:t>
            </a:r>
            <a:r>
              <a:rPr lang="zh-CN" altLang="en-US" sz="1600" dirty="0">
                <a:latin typeface="Century Gothic" panose="020B0502020202020204" pitchFamily="34" charset="0"/>
              </a:rPr>
              <a:t> </a:t>
            </a:r>
            <a:r>
              <a:rPr lang="en-US" altLang="zh-CN" sz="1600" dirty="0">
                <a:latin typeface="Century Gothic" panose="020B0502020202020204" pitchFamily="34" charset="0"/>
              </a:rPr>
              <a:t>features.</a:t>
            </a:r>
          </a:p>
          <a:p>
            <a:pPr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altLang="zh-CN" sz="1800" dirty="0">
              <a:latin typeface="Century Gothic" panose="020B0502020202020204" pitchFamily="34" charset="0"/>
            </a:endParaRPr>
          </a:p>
          <a:p>
            <a:pPr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altLang="zh-CN" sz="1800" dirty="0">
              <a:latin typeface="Century Gothic" panose="020B0502020202020204" pitchFamily="34" charset="0"/>
            </a:endParaRPr>
          </a:p>
          <a:p>
            <a:pPr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altLang="zh-CN" sz="1800" dirty="0">
              <a:latin typeface="Century Gothic" panose="020B0502020202020204" pitchFamily="34" charset="0"/>
            </a:endParaRPr>
          </a:p>
          <a:p>
            <a:pPr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altLang="zh-CN" sz="1800" dirty="0">
              <a:latin typeface="Century Gothic" panose="020B0502020202020204" pitchFamily="34" charset="0"/>
            </a:endParaRPr>
          </a:p>
          <a:p>
            <a:pPr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altLang="zh-CN" sz="1800" dirty="0">
              <a:latin typeface="Century Gothic" panose="020B0502020202020204" pitchFamily="34" charset="0"/>
            </a:endParaRPr>
          </a:p>
          <a:p>
            <a:pPr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altLang="zh-CN" sz="1800" dirty="0">
              <a:latin typeface="Century Gothic" panose="020B0502020202020204" pitchFamily="34" charset="0"/>
            </a:endParaRPr>
          </a:p>
          <a:p>
            <a:pPr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altLang="zh-CN" sz="1800" dirty="0">
              <a:latin typeface="Century Gothic" panose="020B0502020202020204" pitchFamily="34" charset="0"/>
            </a:endParaRPr>
          </a:p>
          <a:p>
            <a:pPr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altLang="zh-CN" sz="1800" dirty="0">
              <a:latin typeface="Century Gothic" panose="020B0502020202020204" pitchFamily="34" charset="0"/>
            </a:endParaRPr>
          </a:p>
          <a:p>
            <a:pPr marL="800100" lvl="0" algn="just">
              <a:spcBef>
                <a:spcPts val="640"/>
              </a:spcBef>
              <a:buSzPts val="3200"/>
            </a:pP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Library: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MPI,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cuRAND</a:t>
            </a:r>
            <a:r>
              <a:rPr lang="en-US" altLang="zh-CN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,</a:t>
            </a:r>
            <a:r>
              <a:rPr lang="zh-CN" altLang="en-US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Century Gothic" panose="020B0502020202020204" pitchFamily="34" charset="0"/>
              </a:rPr>
              <a:t>Thrust</a:t>
            </a:r>
            <a:endParaRPr sz="1800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8001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Language: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Fortran</a:t>
            </a:r>
          </a:p>
          <a:p>
            <a:pPr marL="800100" algn="just">
              <a:spcBef>
                <a:spcPts val="640"/>
              </a:spcBef>
              <a:buSzPts val="3200"/>
            </a:pP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GPU port path:</a:t>
            </a:r>
            <a:r>
              <a:rPr lang="en-US" altLang="zh-CN" sz="1800" dirty="0">
                <a:latin typeface="Century Gothic" panose="020B0502020202020204" pitchFamily="34" charset="0"/>
              </a:rPr>
              <a:t> CUDA Fortran</a:t>
            </a:r>
          </a:p>
          <a:p>
            <a:pPr marL="800100" algn="just">
              <a:spcBef>
                <a:spcPts val="640"/>
              </a:spcBef>
              <a:buSzPts val="3200"/>
            </a:pP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Function</a:t>
            </a:r>
            <a:r>
              <a:rPr lang="zh-CN" altLang="en-US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focused: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Sorting inactive particles/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endParaRPr lang="en-US" altLang="zh-CN" sz="1800" dirty="0">
              <a:latin typeface="Century Gothic" panose="020B0502020202020204" pitchFamily="34" charset="0"/>
            </a:endParaRPr>
          </a:p>
          <a:p>
            <a:pPr indent="0" algn="just">
              <a:spcBef>
                <a:spcPts val="640"/>
              </a:spcBef>
              <a:buSzPts val="3200"/>
              <a:buNone/>
            </a:pPr>
            <a:r>
              <a:rPr lang="zh-CN" altLang="en-US" sz="1800" dirty="0">
                <a:latin typeface="Century Gothic" panose="020B0502020202020204" pitchFamily="34" charset="0"/>
              </a:rPr>
              <a:t>                               </a:t>
            </a:r>
            <a:r>
              <a:rPr lang="en-US" altLang="zh-CN" sz="1800" dirty="0">
                <a:latin typeface="Century Gothic" panose="020B0502020202020204" pitchFamily="34" charset="0"/>
              </a:rPr>
              <a:t>compaction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of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the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particle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CB0EE7-FD0B-0541-BAB0-EB10CB5DD4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96" b="-126"/>
          <a:stretch/>
        </p:blipFill>
        <p:spPr>
          <a:xfrm>
            <a:off x="2039112" y="2463211"/>
            <a:ext cx="5577840" cy="23058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B378-2593-DC43-974B-673F480D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Century Gothic" panose="020B0502020202020204" pitchFamily="34" charset="0"/>
              </a:rPr>
              <a:t>Sorting inactive particles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2116F6-DC79-C644-80E4-D78116856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34758"/>
            <a:ext cx="3296920" cy="2839720"/>
          </a:xfrm>
          <a:prstGeom prst="rect">
            <a:avLst/>
          </a:prstGeom>
        </p:spPr>
      </p:pic>
      <p:sp>
        <p:nvSpPr>
          <p:cNvPr id="5" name="Google Shape;98;p3">
            <a:extLst>
              <a:ext uri="{FF2B5EF4-FFF2-40B4-BE49-F238E27FC236}">
                <a16:creationId xmlns:a16="http://schemas.microsoft.com/office/drawing/2014/main" id="{0C0D335E-0034-7145-BDAE-CC494533CE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3989514"/>
            <a:ext cx="4578096" cy="209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Particle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array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with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dimension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of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endParaRPr lang="en-US" altLang="zh-CN" sz="1600" b="1" dirty="0">
              <a:solidFill>
                <a:srgbClr val="0432FF"/>
              </a:solidFill>
              <a:latin typeface="Century Gothic" panose="020B0502020202020204" pitchFamily="34" charset="0"/>
            </a:endParaRPr>
          </a:p>
          <a:p>
            <a:pPr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n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particles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×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(17+nind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*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2)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attributions</a:t>
            </a:r>
            <a:endParaRPr sz="1600" b="1" dirty="0">
              <a:latin typeface="Century Gothic" panose="020B0502020202020204" pitchFamily="34" charset="0"/>
            </a:endParaRPr>
          </a:p>
        </p:txBody>
      </p:sp>
      <p:sp>
        <p:nvSpPr>
          <p:cNvPr id="6" name="Google Shape;98;p3">
            <a:extLst>
              <a:ext uri="{FF2B5EF4-FFF2-40B4-BE49-F238E27FC236}">
                <a16:creationId xmlns:a16="http://schemas.microsoft.com/office/drawing/2014/main" id="{20456E55-337A-1D44-ADC6-5A7FC8409897}"/>
              </a:ext>
            </a:extLst>
          </p:cNvPr>
          <p:cNvSpPr txBox="1">
            <a:spLocks/>
          </p:cNvSpPr>
          <p:nvPr/>
        </p:nvSpPr>
        <p:spPr>
          <a:xfrm>
            <a:off x="3475482" y="1210374"/>
            <a:ext cx="5090668" cy="2983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42950" indent="-285750" algn="just">
              <a:spcBef>
                <a:spcPts val="640"/>
              </a:spcBef>
              <a:buSzPct val="100000"/>
              <a:buFont typeface="Wingdings" pitchFamily="2" charset="2"/>
              <a:buChar char="Ø"/>
            </a:pPr>
            <a:r>
              <a:rPr lang="en-US" altLang="zh-CN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Some</a:t>
            </a:r>
            <a:r>
              <a:rPr lang="zh-CN" alt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particles</a:t>
            </a:r>
            <a:r>
              <a:rPr lang="zh-CN" alt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will</a:t>
            </a:r>
            <a:r>
              <a:rPr lang="zh-CN" alt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become</a:t>
            </a:r>
            <a:r>
              <a:rPr lang="zh-CN" alt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inactive</a:t>
            </a:r>
            <a:r>
              <a:rPr lang="zh-CN" alt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at</a:t>
            </a:r>
            <a:r>
              <a:rPr lang="zh-CN" alt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the</a:t>
            </a:r>
            <a:r>
              <a:rPr lang="zh-CN" alt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end</a:t>
            </a:r>
            <a:r>
              <a:rPr lang="zh-CN" alt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of</a:t>
            </a:r>
            <a:r>
              <a:rPr lang="zh-CN" alt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each</a:t>
            </a:r>
            <a:r>
              <a:rPr lang="zh-CN" alt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time</a:t>
            </a:r>
            <a:r>
              <a:rPr lang="zh-CN" alt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step.</a:t>
            </a:r>
            <a:r>
              <a:rPr lang="zh-CN" alt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Status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of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a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particle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is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indicated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by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P(n,8).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endParaRPr lang="en-US" altLang="zh-CN" sz="1600" b="1" dirty="0">
              <a:solidFill>
                <a:srgbClr val="0432FF"/>
              </a:solidFill>
              <a:latin typeface="Century Gothic" panose="020B0502020202020204" pitchFamily="34" charset="0"/>
            </a:endParaRPr>
          </a:p>
          <a:p>
            <a:pPr marL="742950" indent="-285750" algn="just">
              <a:spcBef>
                <a:spcPts val="640"/>
              </a:spcBef>
              <a:buSzPct val="100000"/>
              <a:buFont typeface="Wingdings" pitchFamily="2" charset="2"/>
              <a:buChar char="Ø"/>
            </a:pP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Now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we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use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serial</a:t>
            </a:r>
            <a:r>
              <a:rPr lang="zh-CN" alt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algorithm</a:t>
            </a:r>
            <a:r>
              <a:rPr lang="zh-CN" alt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on</a:t>
            </a:r>
            <a:r>
              <a:rPr lang="zh-CN" alt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CPU</a:t>
            </a:r>
            <a:r>
              <a:rPr lang="zh-CN" alt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to</a:t>
            </a:r>
            <a:r>
              <a:rPr lang="zh-CN" alt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remove</a:t>
            </a:r>
            <a:r>
              <a:rPr lang="zh-CN" alt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the</a:t>
            </a:r>
            <a:r>
              <a:rPr lang="zh-CN" alt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inactive</a:t>
            </a:r>
            <a:r>
              <a:rPr lang="zh-CN" alt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particles</a:t>
            </a:r>
            <a:r>
              <a:rPr lang="zh-CN" alt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(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P(n,8)=0</a:t>
            </a:r>
            <a:r>
              <a:rPr lang="en-US" altLang="zh-CN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),</a:t>
            </a:r>
            <a:r>
              <a:rPr lang="zh-CN" alt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by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replacing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an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inactive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particle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using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an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active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particle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from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the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bottom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of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the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P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array.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endParaRPr lang="en-US" altLang="zh-CN" sz="1600" b="1" dirty="0">
              <a:solidFill>
                <a:srgbClr val="0432FF"/>
              </a:solidFill>
              <a:latin typeface="Century Gothic" panose="020B0502020202020204" pitchFamily="34" charset="0"/>
            </a:endParaRPr>
          </a:p>
          <a:p>
            <a:pPr marL="742950" indent="-285750" algn="just">
              <a:spcBef>
                <a:spcPts val="640"/>
              </a:spcBef>
              <a:buSzPct val="100000"/>
              <a:buFont typeface="Wingdings" pitchFamily="2" charset="2"/>
              <a:buChar char="Ø"/>
            </a:pP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We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want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to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realize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its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parallelization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on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GPU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by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using</a:t>
            </a:r>
            <a:r>
              <a:rPr lang="zh-CN" altLang="en-US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stream</a:t>
            </a:r>
            <a:r>
              <a:rPr lang="zh-CN" alt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compaction</a:t>
            </a:r>
            <a:r>
              <a:rPr lang="en-US" altLang="zh-CN" sz="1600" b="1" dirty="0">
                <a:solidFill>
                  <a:srgbClr val="0432FF"/>
                </a:solidFill>
                <a:latin typeface="Century Gothic" panose="020B0502020202020204" pitchFamily="34" charset="0"/>
              </a:rPr>
              <a:t>.</a:t>
            </a:r>
          </a:p>
          <a:p>
            <a:pPr marL="742950" indent="-285750" algn="just">
              <a:spcBef>
                <a:spcPts val="640"/>
              </a:spcBef>
              <a:buSzPct val="100000"/>
              <a:buFont typeface="Wingdings" pitchFamily="2" charset="2"/>
              <a:buChar char="Ø"/>
            </a:pPr>
            <a:endParaRPr lang="en-US" sz="1600" b="1" dirty="0">
              <a:latin typeface="Century Gothic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AABF82-51BB-4940-9393-8596C96D7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44" y="4710874"/>
            <a:ext cx="2865120" cy="1935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026E42-481E-5F4D-B011-0BBC0D9A2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8470" y="4064000"/>
            <a:ext cx="429768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d4a0609a6_0_81"/>
          <p:cNvSpPr txBox="1">
            <a:spLocks noGrp="1"/>
          </p:cNvSpPr>
          <p:nvPr>
            <p:ph type="title"/>
          </p:nvPr>
        </p:nvSpPr>
        <p:spPr>
          <a:xfrm>
            <a:off x="457200" y="2532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Goals</a:t>
            </a:r>
            <a:endParaRPr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4" name="Google Shape;104;g7d4a0609a6_0_81"/>
          <p:cNvSpPr txBox="1">
            <a:spLocks noGrp="1"/>
          </p:cNvSpPr>
          <p:nvPr>
            <p:ph type="body" idx="1"/>
          </p:nvPr>
        </p:nvSpPr>
        <p:spPr>
          <a:xfrm>
            <a:off x="643128" y="3943833"/>
            <a:ext cx="7671816" cy="255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just">
              <a:spcBef>
                <a:spcPts val="0"/>
              </a:spcBef>
              <a:buSzPct val="100000"/>
              <a:buFont typeface="+mj-lt"/>
              <a:buAutoNum type="arabicParenR"/>
            </a:pP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For</a:t>
            </a:r>
            <a:r>
              <a:rPr lang="zh-CN" altLang="en-US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scan: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writing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a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wrapper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to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call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sz="1800" b="1" dirty="0" err="1">
                <a:latin typeface="Century Gothic" panose="020B0502020202020204" pitchFamily="34" charset="0"/>
              </a:rPr>
              <a:t>exclusive_scan</a:t>
            </a:r>
            <a:r>
              <a:rPr lang="zh-CN" altLang="en-US" sz="1800" b="1" dirty="0">
                <a:latin typeface="Century Gothic" panose="020B0502020202020204" pitchFamily="34" charset="0"/>
              </a:rPr>
              <a:t> </a:t>
            </a:r>
            <a:r>
              <a:rPr lang="en-US" altLang="zh-CN" sz="1800" b="1" dirty="0">
                <a:latin typeface="Century Gothic" panose="020B0502020202020204" pitchFamily="34" charset="0"/>
              </a:rPr>
              <a:t>in</a:t>
            </a:r>
            <a:r>
              <a:rPr lang="zh-CN" altLang="en-US" sz="1800" b="1" dirty="0">
                <a:latin typeface="Century Gothic" panose="020B0502020202020204" pitchFamily="34" charset="0"/>
              </a:rPr>
              <a:t> </a:t>
            </a:r>
            <a:r>
              <a:rPr lang="en-US" altLang="zh-CN" sz="1800" b="1" dirty="0">
                <a:latin typeface="Century Gothic" panose="020B0502020202020204" pitchFamily="34" charset="0"/>
              </a:rPr>
              <a:t>Thrust</a:t>
            </a:r>
            <a:r>
              <a:rPr lang="zh-CN" altLang="en-US" sz="1800" b="1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which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is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a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CUDA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C++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template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library;</a:t>
            </a:r>
          </a:p>
          <a:p>
            <a:pPr lvl="0" indent="-457200" algn="just">
              <a:spcBef>
                <a:spcPts val="0"/>
              </a:spcBef>
              <a:buSzPct val="100000"/>
              <a:buFont typeface="+mj-lt"/>
              <a:buAutoNum type="arabicParenR"/>
            </a:pP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For</a:t>
            </a:r>
            <a:r>
              <a:rPr lang="zh-CN" altLang="en-US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scatter: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modifying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the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kernel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from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 err="1">
                <a:latin typeface="Century Gothic" panose="020B0502020202020204" pitchFamily="34" charset="0"/>
              </a:rPr>
              <a:t>cudpp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to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handle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2D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particle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array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P;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endParaRPr lang="en-US" altLang="zh-CN" sz="1800" dirty="0">
              <a:latin typeface="Century Gothic" panose="020B0502020202020204" pitchFamily="34" charset="0"/>
            </a:endParaRPr>
          </a:p>
          <a:p>
            <a:pPr lvl="0" indent="-457200" algn="just">
              <a:spcBef>
                <a:spcPts val="0"/>
              </a:spcBef>
              <a:buSzPct val="100000"/>
              <a:buFont typeface="+mj-lt"/>
              <a:buAutoNum type="arabicParenR"/>
            </a:pP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For</a:t>
            </a:r>
            <a:r>
              <a:rPr lang="zh-CN" altLang="en-US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scatter:</a:t>
            </a:r>
            <a:r>
              <a:rPr lang="zh-CN" altLang="en-US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writing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a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wrapper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to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call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this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CUDA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C++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kernel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in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Fortran;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Or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probably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rewrite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it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in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CUDA</a:t>
            </a:r>
            <a:r>
              <a:rPr lang="zh-CN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latin typeface="Century Gothic" panose="020B0502020202020204" pitchFamily="34" charset="0"/>
              </a:rPr>
              <a:t>Fortran;</a:t>
            </a:r>
          </a:p>
          <a:p>
            <a:pPr lvl="0" indent="-457200" algn="just">
              <a:spcBef>
                <a:spcPts val="0"/>
              </a:spcBef>
              <a:buSzPct val="100000"/>
              <a:buFont typeface="+mj-lt"/>
              <a:buAutoNum type="arabicParenR"/>
            </a:pP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Test</a:t>
            </a:r>
            <a:r>
              <a:rPr lang="zh-CN" altLang="en-US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and</a:t>
            </a:r>
            <a:r>
              <a:rPr lang="zh-CN" altLang="en-US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profile</a:t>
            </a:r>
            <a:r>
              <a:rPr lang="zh-CN" altLang="en-US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scan</a:t>
            </a:r>
            <a:r>
              <a:rPr lang="zh-CN" altLang="en-US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and</a:t>
            </a:r>
            <a:r>
              <a:rPr lang="zh-CN" altLang="en-US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scatter</a:t>
            </a:r>
            <a:r>
              <a:rPr lang="zh-CN" altLang="en-US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using</a:t>
            </a:r>
            <a:r>
              <a:rPr lang="zh-CN" altLang="en-US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restart</a:t>
            </a:r>
            <a:r>
              <a:rPr lang="zh-CN" altLang="en-US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files</a:t>
            </a:r>
            <a:r>
              <a:rPr lang="zh-CN" altLang="en-US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generated</a:t>
            </a:r>
            <a:r>
              <a:rPr lang="zh-CN" altLang="en-US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in</a:t>
            </a:r>
            <a:r>
              <a:rPr lang="zh-CN" altLang="en-US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previous</a:t>
            </a:r>
            <a:r>
              <a:rPr lang="zh-CN" altLang="en-US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simulations;</a:t>
            </a:r>
          </a:p>
          <a:p>
            <a:pPr lvl="0" indent="-457200" algn="just">
              <a:spcBef>
                <a:spcPts val="0"/>
              </a:spcBef>
              <a:buSzPct val="100000"/>
              <a:buFont typeface="+mj-lt"/>
              <a:buAutoNum type="arabicParenR"/>
            </a:pP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Using</a:t>
            </a:r>
            <a:r>
              <a:rPr lang="zh-CN" altLang="en-US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 err="1">
                <a:solidFill>
                  <a:srgbClr val="0432FF"/>
                </a:solidFill>
                <a:latin typeface="Century Gothic" panose="020B0502020202020204" pitchFamily="34" charset="0"/>
              </a:rPr>
              <a:t>cmake</a:t>
            </a: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,</a:t>
            </a:r>
            <a:r>
              <a:rPr lang="zh-CN" altLang="en-US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 err="1">
                <a:solidFill>
                  <a:srgbClr val="0432FF"/>
                </a:solidFill>
                <a:latin typeface="Century Gothic" panose="020B0502020202020204" pitchFamily="34" charset="0"/>
              </a:rPr>
              <a:t>Nsight</a:t>
            </a: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,</a:t>
            </a:r>
            <a:r>
              <a:rPr lang="zh-CN" altLang="en-US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dirty="0">
                <a:solidFill>
                  <a:srgbClr val="0432FF"/>
                </a:solidFill>
                <a:latin typeface="Century Gothic" panose="020B0502020202020204" pitchFamily="34" charset="0"/>
              </a:rPr>
              <a:t>etc.</a:t>
            </a:r>
            <a:endParaRPr sz="1800" dirty="0">
              <a:solidFill>
                <a:srgbClr val="0432FF"/>
              </a:solidFill>
              <a:latin typeface="Century Gothic" panose="020B0502020202020204" pitchFamily="34" charset="0"/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800" dirty="0"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6101A-96D3-244E-BE0C-2E8FD2012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274293"/>
            <a:ext cx="3760470" cy="20891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C5BD091-ED0A-584D-A00F-CACF44A15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790" y="1340759"/>
            <a:ext cx="5029200" cy="13271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AD03AC-ED4C-ED45-A8F0-DFC97840E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254" y="2791149"/>
            <a:ext cx="4507230" cy="684530"/>
          </a:xfrm>
          <a:prstGeom prst="rect">
            <a:avLst/>
          </a:prstGeom>
        </p:spPr>
      </p:pic>
      <p:sp>
        <p:nvSpPr>
          <p:cNvPr id="7" name="Google Shape;104;g7d4a0609a6_0_81">
            <a:extLst>
              <a:ext uri="{FF2B5EF4-FFF2-40B4-BE49-F238E27FC236}">
                <a16:creationId xmlns:a16="http://schemas.microsoft.com/office/drawing/2014/main" id="{4A1071D8-7882-9545-BC2C-C7F246650DC3}"/>
              </a:ext>
            </a:extLst>
          </p:cNvPr>
          <p:cNvSpPr txBox="1">
            <a:spLocks/>
          </p:cNvSpPr>
          <p:nvPr/>
        </p:nvSpPr>
        <p:spPr>
          <a:xfrm>
            <a:off x="5046345" y="3159928"/>
            <a:ext cx="2289048" cy="68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640"/>
              </a:spcBef>
              <a:buSzPts val="3200"/>
              <a:buFont typeface="Arial"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Scatter</a:t>
            </a:r>
            <a:r>
              <a:rPr lang="zh-CN" altLang="en-US" sz="1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in</a:t>
            </a:r>
            <a:r>
              <a:rPr lang="zh-CN" altLang="en-US" sz="1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cudpp</a:t>
            </a:r>
            <a:endParaRPr lang="en-US" sz="18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D2EFDFD-FD1A-0742-A016-1E33ADAA9770}"/>
              </a:ext>
            </a:extLst>
          </p:cNvPr>
          <p:cNvSpPr/>
          <p:nvPr/>
        </p:nvSpPr>
        <p:spPr>
          <a:xfrm>
            <a:off x="6549390" y="2987040"/>
            <a:ext cx="1241298" cy="2804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104;g7d4a0609a6_0_81">
            <a:extLst>
              <a:ext uri="{FF2B5EF4-FFF2-40B4-BE49-F238E27FC236}">
                <a16:creationId xmlns:a16="http://schemas.microsoft.com/office/drawing/2014/main" id="{8B256438-F9DC-1848-9E6E-3A86E34FCF16}"/>
              </a:ext>
            </a:extLst>
          </p:cNvPr>
          <p:cNvSpPr txBox="1">
            <a:spLocks/>
          </p:cNvSpPr>
          <p:nvPr/>
        </p:nvSpPr>
        <p:spPr>
          <a:xfrm>
            <a:off x="7500366" y="3098692"/>
            <a:ext cx="1186434" cy="56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640"/>
              </a:spcBef>
              <a:buSzPts val="3200"/>
              <a:buFont typeface="Arial"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1D</a:t>
            </a:r>
            <a:r>
              <a:rPr lang="zh-CN" altLang="en-US" sz="1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array</a:t>
            </a:r>
            <a:endParaRPr lang="en-US" sz="18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274</Words>
  <Application>Microsoft Macintosh PowerPoint</Application>
  <PresentationFormat>On-screen Show (4:3)</PresentationFormat>
  <Paragraphs>42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Century Gothic</vt:lpstr>
      <vt:lpstr>Wingdings</vt:lpstr>
      <vt:lpstr>Office Theme</vt:lpstr>
      <vt:lpstr>EcoSLIM</vt:lpstr>
      <vt:lpstr>EcoSLIM</vt:lpstr>
      <vt:lpstr>Sorting inactive particles</vt:lpstr>
      <vt:lpstr>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dc:creator>Foertter Fernanda</dc:creator>
  <cp:lastModifiedBy>Chen Yang</cp:lastModifiedBy>
  <cp:revision>28</cp:revision>
  <dcterms:created xsi:type="dcterms:W3CDTF">2016-10-17T14:31:58Z</dcterms:created>
  <dcterms:modified xsi:type="dcterms:W3CDTF">2021-06-02T12:57:38Z</dcterms:modified>
</cp:coreProperties>
</file>