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tIV+EHuq9FRHSZqK9UsT9CZke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45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4a0609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7d4a0609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121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8fd3d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8fd3d7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d4a0609a6_0_0"/>
          <p:cNvSpPr txBox="1">
            <a:spLocks noGrp="1"/>
          </p:cNvSpPr>
          <p:nvPr>
            <p:ph type="ctrTitle"/>
          </p:nvPr>
        </p:nvSpPr>
        <p:spPr>
          <a:xfrm>
            <a:off x="2954701" y="904835"/>
            <a:ext cx="5829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altLang="zh-CN" dirty="0" err="1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EcoSLIM</a:t>
            </a:r>
            <a:endParaRPr dirty="0">
              <a:solidFill>
                <a:srgbClr val="0432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6" name="Google Shape;86;g7d4a0609a6_0_0"/>
          <p:cNvSpPr txBox="1"/>
          <p:nvPr/>
        </p:nvSpPr>
        <p:spPr>
          <a:xfrm>
            <a:off x="682091" y="184835"/>
            <a:ext cx="46293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2000" dirty="0">
              <a:solidFill>
                <a:srgbClr val="FF0000"/>
              </a:solidFill>
              <a:latin typeface="Aharoni" panose="02010803020104030203" pitchFamily="2" charset="-79"/>
              <a:ea typeface="Calibri"/>
              <a:cs typeface="Aharoni" panose="02010803020104030203" pitchFamily="2" charset="-79"/>
              <a:sym typeface="Calibri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Princeton</a:t>
            </a:r>
            <a:r>
              <a:rPr lang="zh-CN" altLang="en-US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GPU</a:t>
            </a:r>
            <a:r>
              <a:rPr lang="zh-CN" altLang="en-US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Hackathon</a:t>
            </a:r>
            <a:endParaRPr sz="2000" b="1" dirty="0">
              <a:solidFill>
                <a:srgbClr val="FF0000"/>
              </a:solidFill>
              <a:latin typeface="Aharoni" panose="02010803020104030203" pitchFamily="2" charset="-79"/>
              <a:ea typeface="Calibri"/>
              <a:cs typeface="Aharoni" panose="02010803020104030203" pitchFamily="2" charset="-79"/>
              <a:sym typeface="Calibri"/>
            </a:endParaRPr>
          </a:p>
        </p:txBody>
      </p:sp>
      <p:sp>
        <p:nvSpPr>
          <p:cNvPr id="5" name="Google Shape;85;g7d4a0609a6_0_0">
            <a:extLst>
              <a:ext uri="{FF2B5EF4-FFF2-40B4-BE49-F238E27FC236}">
                <a16:creationId xmlns:a16="http://schemas.microsoft.com/office/drawing/2014/main" id="{8D157B61-0F26-3C43-BE2D-5AAFEE045E57}"/>
              </a:ext>
            </a:extLst>
          </p:cNvPr>
          <p:cNvSpPr txBox="1">
            <a:spLocks/>
          </p:cNvSpPr>
          <p:nvPr/>
        </p:nvSpPr>
        <p:spPr>
          <a:xfrm>
            <a:off x="2058528" y="2660614"/>
            <a:ext cx="7705725" cy="364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Members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Jun</a:t>
            </a:r>
            <a:r>
              <a:rPr lang="zh-CN" altLang="en-US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Zhang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University of Arizona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Hoang</a:t>
            </a:r>
            <a:r>
              <a:rPr lang="zh-CN" altLang="en-US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Tran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Princeton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University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Chen</a:t>
            </a:r>
            <a:r>
              <a:rPr lang="zh-CN" altLang="en-US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Yang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Princeton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University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Mentors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Troy</a:t>
            </a:r>
            <a:r>
              <a:rPr lang="zh-CN" altLang="en-US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 err="1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Comi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Princeton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University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Carl</a:t>
            </a:r>
            <a:r>
              <a:rPr lang="zh-CN" altLang="en-US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Ponder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NVIDIA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40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entury Gothic" panose="020B0502020202020204" pitchFamily="34" charset="0"/>
              </a:rPr>
              <a:t>Progress and Goals</a:t>
            </a:r>
            <a:endParaRPr>
              <a:latin typeface="Century Gothic" panose="020B0502020202020204" pitchFamily="34" charset="0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479634"/>
            <a:ext cx="10515600" cy="47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b="1" dirty="0">
                <a:solidFill>
                  <a:srgbClr val="0432FF"/>
                </a:solidFill>
                <a:latin typeface="Century Gothic" panose="020B0502020202020204" pitchFamily="34" charset="0"/>
                <a:cs typeface="AL BAYAN PLAIN" pitchFamily="2" charset="-78"/>
              </a:rPr>
              <a:t>What have you accomplished since </a:t>
            </a:r>
            <a:r>
              <a:rPr lang="en-US" altLang="zh-CN" sz="2000" b="1" dirty="0">
                <a:solidFill>
                  <a:srgbClr val="0432FF"/>
                </a:solidFill>
                <a:latin typeface="Century Gothic" panose="020B0502020202020204" pitchFamily="34" charset="0"/>
                <a:cs typeface="AL BAYAN PLAIN" pitchFamily="2" charset="-78"/>
              </a:rPr>
              <a:t>June</a:t>
            </a:r>
            <a:r>
              <a:rPr lang="zh-CN" altLang="en-US" sz="2000" b="1" dirty="0">
                <a:solidFill>
                  <a:srgbClr val="0432FF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entury Gothic" panose="020B0502020202020204" pitchFamily="34" charset="0"/>
                <a:cs typeface="AL BAYAN PLAIN" pitchFamily="2" charset="-78"/>
              </a:rPr>
              <a:t>2</a:t>
            </a:r>
            <a:r>
              <a:rPr lang="en-US" sz="2000" b="1" dirty="0">
                <a:solidFill>
                  <a:srgbClr val="0432FF"/>
                </a:solidFill>
                <a:latin typeface="Century Gothic" panose="020B0502020202020204" pitchFamily="34" charset="0"/>
                <a:cs typeface="AL BAYAN PLAIN" pitchFamily="2" charset="-78"/>
              </a:rPr>
              <a:t>?</a:t>
            </a:r>
          </a:p>
          <a:p>
            <a:pPr marL="342900" lvl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Scan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part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was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finished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by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writing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a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wrapper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calling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    </a:t>
            </a:r>
            <a:r>
              <a:rPr lang="en-US" altLang="zh-CN" sz="2000" dirty="0" err="1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inclusive_scan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in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Thrust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.</a:t>
            </a:r>
          </a:p>
          <a:p>
            <a:pPr marL="342900" lvl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Carl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figured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out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an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in-place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compaction/scatter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to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endParaRPr lang="en-US" altLang="zh-CN" sz="2000" dirty="0">
              <a:latin typeface="Century Gothic" panose="020B0502020202020204" pitchFamily="34" charset="0"/>
              <a:cs typeface="Al Bayan Plain" pitchFamily="2" charset="-78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None/>
            </a:pP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   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deal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with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huge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number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of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particles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on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GPU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endParaRPr lang="en-US" altLang="zh-CN" sz="2000" dirty="0">
              <a:latin typeface="Century Gothic" panose="020B0502020202020204" pitchFamily="34" charset="0"/>
              <a:cs typeface="Al Bayan Plain" pitchFamily="2" charset="-78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   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which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is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memory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limited.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100-million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20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double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precision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)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endParaRPr lang="en-US" altLang="zh-CN" sz="2000" dirty="0">
              <a:latin typeface="Century Gothic" panose="020B0502020202020204" pitchFamily="34" charset="0"/>
              <a:cs typeface="Al Bayan Plain" pitchFamily="2" charset="-78"/>
            </a:endParaRPr>
          </a:p>
          <a:p>
            <a:pPr marL="342900"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We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wrote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kernel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and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preliminarily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tested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it.</a:t>
            </a:r>
            <a:endParaRPr sz="2000" dirty="0">
              <a:latin typeface="Century Gothic" panose="020B0502020202020204" pitchFamily="34" charset="0"/>
              <a:cs typeface="Al Bayan Plain" pitchFamily="2" charset="-78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b="1" dirty="0">
                <a:solidFill>
                  <a:srgbClr val="0432FF"/>
                </a:solidFill>
                <a:latin typeface="Century Gothic" panose="020B0502020202020204" pitchFamily="34" charset="0"/>
                <a:cs typeface="AL BAYAN PLAIN" pitchFamily="2" charset="-78"/>
              </a:rPr>
              <a:t>What are your goals for the day?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To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fix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race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condition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issue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and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update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test.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Working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with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Troy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for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long-term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maintenance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CN" altLang="en-US" sz="200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    </a:t>
            </a:r>
            <a:r>
              <a:rPr lang="en-US" altLang="zh-CN" sz="200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of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code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by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using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cmake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endParaRPr sz="2000" dirty="0">
              <a:solidFill>
                <a:srgbClr val="FF0000"/>
              </a:solidFill>
              <a:latin typeface="Century Gothic" panose="020B0502020202020204" pitchFamily="34" charset="0"/>
              <a:cs typeface="Al Bayan Plain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4C78A-662F-8148-81E8-E0C1994A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726" y="638336"/>
            <a:ext cx="4297680" cy="238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E483E2-EAE7-4D4B-B7FA-3E4FE081A6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3" r="2107"/>
          <a:stretch/>
        </p:blipFill>
        <p:spPr>
          <a:xfrm>
            <a:off x="7043849" y="4113428"/>
            <a:ext cx="5041557" cy="20523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B6E734-644F-624B-B91E-AC264E8C9A7A}"/>
              </a:ext>
            </a:extLst>
          </p:cNvPr>
          <p:cNvCxnSpPr/>
          <p:nvPr/>
        </p:nvCxnSpPr>
        <p:spPr>
          <a:xfrm>
            <a:off x="9240253" y="3025936"/>
            <a:ext cx="0" cy="1197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98D1919-5BB5-2242-A0A3-FFB9E0152A3D}"/>
              </a:ext>
            </a:extLst>
          </p:cNvPr>
          <p:cNvSpPr/>
          <p:nvPr/>
        </p:nvSpPr>
        <p:spPr>
          <a:xfrm>
            <a:off x="8530391" y="6011859"/>
            <a:ext cx="228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b="1" dirty="0">
                <a:solidFill>
                  <a:srgbClr val="0432FF"/>
                </a:solidFill>
                <a:latin typeface="Century Gothic" panose="020B0502020202020204" pitchFamily="34" charset="0"/>
              </a:rPr>
              <a:t>In-place</a:t>
            </a:r>
            <a:r>
              <a:rPr lang="zh-CN" altLang="en-US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entury Gothic" panose="020B0502020202020204" pitchFamily="34" charset="0"/>
              </a:rPr>
              <a:t>compaction</a:t>
            </a:r>
            <a:endParaRPr lang="en-US" b="1" dirty="0">
              <a:solidFill>
                <a:srgbClr val="0432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677DB-9ABD-984B-B790-D78D95C3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996372"/>
            <a:ext cx="5415280" cy="1696720"/>
          </a:xfrm>
          <a:prstGeom prst="rect">
            <a:avLst/>
          </a:prstGeom>
        </p:spPr>
      </p:pic>
      <p:sp>
        <p:nvSpPr>
          <p:cNvPr id="91" name="Google Shape;91;g6e8fd3d713_0_0"/>
          <p:cNvSpPr txBox="1">
            <a:spLocks noGrp="1"/>
          </p:cNvSpPr>
          <p:nvPr>
            <p:ph type="ctrTitle"/>
          </p:nvPr>
        </p:nvSpPr>
        <p:spPr>
          <a:xfrm>
            <a:off x="1524000" y="24702"/>
            <a:ext cx="9144000" cy="1174631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Profiler Output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2" name="Google Shape;92;g6e8fd3d713_0_0"/>
          <p:cNvSpPr txBox="1">
            <a:spLocks noGrp="1"/>
          </p:cNvSpPr>
          <p:nvPr>
            <p:ph type="subTitle" idx="1"/>
          </p:nvPr>
        </p:nvSpPr>
        <p:spPr>
          <a:xfrm>
            <a:off x="1524000" y="1266591"/>
            <a:ext cx="9144000" cy="389851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</a:rPr>
              <a:t>The test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</a:rPr>
              <a:t>results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</a:rPr>
              <a:t>using an array of size 80,000,000*10 for serial and parallel codes:</a:t>
            </a:r>
          </a:p>
          <a:p>
            <a:pPr marL="0" lvl="0" indent="0" algn="just">
              <a:spcBef>
                <a:spcPts val="0"/>
              </a:spcBef>
            </a:pP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b="1" dirty="0">
                <a:latin typeface="Century Gothic" panose="020B0502020202020204" pitchFamily="34" charset="0"/>
              </a:rPr>
              <a:t>Environment (Della-GPU cluster):</a:t>
            </a:r>
            <a:r>
              <a:rPr lang="en-US" sz="2000" dirty="0">
                <a:latin typeface="Century Gothic" panose="020B0502020202020204" pitchFamily="34" charset="0"/>
              </a:rPr>
              <a:t> AMD EPYC 7H12 64-Core Processor, NVIDIA A100 GPU, </a:t>
            </a:r>
            <a:r>
              <a:rPr lang="en-US" sz="2000" dirty="0" err="1">
                <a:latin typeface="Century Gothic" panose="020B0502020202020204" pitchFamily="34" charset="0"/>
              </a:rPr>
              <a:t>nvhpc</a:t>
            </a:r>
            <a:r>
              <a:rPr lang="en-US" sz="2000" dirty="0">
                <a:latin typeface="Century Gothic" panose="020B0502020202020204" pitchFamily="34" charset="0"/>
              </a:rPr>
              <a:t>/21.1, </a:t>
            </a:r>
            <a:r>
              <a:rPr lang="en-US" sz="2000" dirty="0" err="1">
                <a:latin typeface="Century Gothic" panose="020B0502020202020204" pitchFamily="34" charset="0"/>
              </a:rPr>
              <a:t>cudatoolkit</a:t>
            </a:r>
            <a:r>
              <a:rPr lang="en-US" sz="2000" dirty="0">
                <a:latin typeface="Century Gothic" panose="020B0502020202020204" pitchFamily="34" charset="0"/>
              </a:rPr>
              <a:t>/11.1</a:t>
            </a:r>
          </a:p>
          <a:p>
            <a:pPr marL="0" lvl="0" indent="0" algn="just">
              <a:spcBef>
                <a:spcPts val="0"/>
              </a:spcBef>
            </a:pP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b="1" dirty="0">
                <a:latin typeface="Century Gothic" panose="020B0502020202020204" pitchFamily="34" charset="0"/>
              </a:rPr>
              <a:t>a.</a:t>
            </a:r>
            <a:r>
              <a:rPr lang="en-US" sz="2000" dirty="0">
                <a:latin typeface="Century Gothic" panose="020B0502020202020204" pitchFamily="34" charset="0"/>
              </a:rPr>
              <a:t> the parallel code used </a:t>
            </a:r>
            <a:r>
              <a:rPr lang="en-US" sz="2000" dirty="0">
                <a:solidFill>
                  <a:srgbClr val="0432FF"/>
                </a:solidFill>
                <a:latin typeface="Century Gothic" panose="020B0502020202020204" pitchFamily="34" charset="0"/>
              </a:rPr>
              <a:t>10.685 </a:t>
            </a:r>
            <a:r>
              <a:rPr lang="en-US" sz="2000" dirty="0" err="1">
                <a:solidFill>
                  <a:srgbClr val="0432FF"/>
                </a:solidFill>
                <a:latin typeface="Century Gothic" panose="020B0502020202020204" pitchFamily="34" charset="0"/>
              </a:rPr>
              <a:t>ms</a:t>
            </a:r>
            <a:r>
              <a:rPr lang="en-US" sz="2000" dirty="0">
                <a:latin typeface="Century Gothic" panose="020B0502020202020204" pitchFamily="34" charset="0"/>
              </a:rPr>
              <a:t>, the serial code used </a:t>
            </a:r>
            <a:r>
              <a:rPr lang="en-US" sz="2000" dirty="0">
                <a:solidFill>
                  <a:srgbClr val="0432FF"/>
                </a:solidFill>
                <a:latin typeface="Century Gothic" panose="020B0502020202020204" pitchFamily="34" charset="0"/>
              </a:rPr>
              <a:t>1445.623 </a:t>
            </a:r>
            <a:r>
              <a:rPr lang="en-US" sz="2000" dirty="0" err="1">
                <a:solidFill>
                  <a:srgbClr val="0432FF"/>
                </a:solidFill>
                <a:latin typeface="Century Gothic" panose="020B0502020202020204" pitchFamily="34" charset="0"/>
              </a:rPr>
              <a:t>ms</a:t>
            </a:r>
            <a:r>
              <a:rPr lang="en-US" sz="2000" dirty="0">
                <a:latin typeface="Century Gothic" panose="020B0502020202020204" pitchFamily="34" charset="0"/>
              </a:rPr>
              <a:t>, so the speedup is </a:t>
            </a:r>
            <a:r>
              <a:rPr lang="en-US" sz="2000" b="1" dirty="0">
                <a:latin typeface="Century Gothic" panose="020B0502020202020204" pitchFamily="34" charset="0"/>
              </a:rPr>
              <a:t>135-fold</a:t>
            </a:r>
            <a:r>
              <a:rPr lang="en-US" sz="2000" dirty="0">
                <a:latin typeface="Century Gothic" panose="020B0502020202020204" pitchFamily="34" charset="0"/>
              </a:rPr>
              <a:t>(1445.623/10.685)</a:t>
            </a:r>
          </a:p>
          <a:p>
            <a:pPr marL="0" lvl="0" indent="0" algn="just">
              <a:spcBef>
                <a:spcPts val="0"/>
              </a:spcBef>
            </a:pP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b="1" dirty="0">
                <a:latin typeface="Century Gothic" panose="020B0502020202020204" pitchFamily="34" charset="0"/>
              </a:rPr>
              <a:t>b.</a:t>
            </a:r>
            <a:r>
              <a:rPr lang="en-US" sz="2000" dirty="0">
                <a:latin typeface="Century Gothic" panose="020B0502020202020204" pitchFamily="34" charset="0"/>
              </a:rPr>
              <a:t> considering that it is not necessary to transfer data if using parallel code on GPU, it is </a:t>
            </a:r>
            <a:r>
              <a:rPr lang="en-US" sz="2000" b="1" dirty="0">
                <a:latin typeface="Century Gothic" panose="020B0502020202020204" pitchFamily="34" charset="0"/>
              </a:rPr>
              <a:t>190-fold</a:t>
            </a:r>
            <a:r>
              <a:rPr lang="en-US" sz="2000" dirty="0">
                <a:latin typeface="Century Gothic" panose="020B0502020202020204" pitchFamily="34" charset="0"/>
              </a:rPr>
              <a:t>((1445.623+344.304+244.287)/10.685)</a:t>
            </a:r>
          </a:p>
          <a:p>
            <a:pPr marL="0" lvl="0" indent="0" algn="just">
              <a:spcBef>
                <a:spcPts val="0"/>
              </a:spcBef>
            </a:pPr>
            <a:endParaRPr lang="en-US" sz="2000" dirty="0">
              <a:latin typeface="Century Gothic" panose="020B0502020202020204" pitchFamily="34" charset="0"/>
            </a:endParaRPr>
          </a:p>
          <a:p>
            <a:pPr marL="0" lvl="0" indent="0" algn="just"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Currently,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just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timing;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Try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to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use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profilers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such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as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Nsight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in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the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following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days.</a:t>
            </a:r>
            <a:endParaRPr sz="18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7ED8A-5A8A-3646-B6A1-0ECD40C7EA05}"/>
              </a:ext>
            </a:extLst>
          </p:cNvPr>
          <p:cNvSpPr/>
          <p:nvPr/>
        </p:nvSpPr>
        <p:spPr>
          <a:xfrm>
            <a:off x="0" y="56229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altLang="zh-CN" b="1" dirty="0">
                <a:solidFill>
                  <a:srgbClr val="FF0000"/>
                </a:solidFill>
                <a:latin typeface="Century Gothic" panose="020B0502020202020204" pitchFamily="34" charset="0"/>
              </a:rPr>
              <a:t>1s</a:t>
            </a:r>
            <a:r>
              <a:rPr lang="zh-CN" alt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Century Gothic" panose="020B0502020202020204" pitchFamily="34" charset="0"/>
              </a:rPr>
              <a:t>8760</a:t>
            </a:r>
            <a:r>
              <a:rPr lang="zh-CN" alt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Century Gothic" panose="020B0502020202020204" pitchFamily="34" charset="0"/>
              </a:rPr>
              <a:t>40/3600/24=4days</a:t>
            </a:r>
            <a:r>
              <a:rPr lang="zh-CN" alt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entury Gothic" panose="020B0502020202020204" pitchFamily="34" charset="0"/>
              </a:rPr>
              <a:t>saved</a:t>
            </a:r>
            <a:endParaRPr 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C15DA2-4B5C-4E43-87A9-8F97C26A6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46" y="706237"/>
            <a:ext cx="4472940" cy="2674620"/>
          </a:xfrm>
          <a:prstGeom prst="rect">
            <a:avLst/>
          </a:prstGeom>
        </p:spPr>
      </p:pic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entury Gothic" panose="020B0502020202020204" pitchFamily="34" charset="0"/>
              </a:rPr>
              <a:t>Problems and Solutions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6526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432FF"/>
                </a:solidFill>
                <a:latin typeface="Century Gothic" panose="020B0502020202020204" pitchFamily="34" charset="0"/>
              </a:rPr>
              <a:t>What problems are you currently facing?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CN" altLang="en-US" dirty="0">
                <a:latin typeface="Century Gothic" panose="020B0502020202020204" pitchFamily="34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entury Gothic" panose="020B0502020202020204" pitchFamily="34" charset="0"/>
              </a:rPr>
              <a:t>Race</a:t>
            </a:r>
            <a:r>
              <a:rPr lang="zh-CN" alt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entury Gothic" panose="020B0502020202020204" pitchFamily="34" charset="0"/>
              </a:rPr>
              <a:t>condition</a:t>
            </a:r>
            <a:r>
              <a:rPr lang="zh-CN" alt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endParaRPr lang="en-US" altLang="zh-CN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CN" altLang="en-US" dirty="0">
                <a:latin typeface="Century Gothic" panose="020B0502020202020204" pitchFamily="34" charset="0"/>
              </a:rPr>
              <a:t>  </a:t>
            </a:r>
            <a:r>
              <a:rPr lang="en-US" altLang="zh-CN" dirty="0">
                <a:latin typeface="Century Gothic" panose="020B0502020202020204" pitchFamily="34" charset="0"/>
              </a:rPr>
              <a:t>separate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it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to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two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kernels</a:t>
            </a:r>
            <a:br>
              <a:rPr lang="en-US" dirty="0">
                <a:latin typeface="Century Gothic" panose="020B0502020202020204" pitchFamily="34" charset="0"/>
              </a:rPr>
            </a:br>
            <a:endParaRPr dirty="0">
              <a:latin typeface="Century Gothic" panose="020B0502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432FF"/>
                </a:solidFill>
                <a:latin typeface="Century Gothic" panose="020B0502020202020204" pitchFamily="34" charset="0"/>
              </a:rPr>
              <a:t>Have you resolved any problems (or found bugs) that others might find useful?</a:t>
            </a:r>
            <a:endParaRPr dirty="0">
              <a:solidFill>
                <a:srgbClr val="0432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D8E1739-A398-BA49-B02B-6A6767706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276" y="4675660"/>
            <a:ext cx="9189720" cy="14173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97FFD1-B230-2849-A165-BE2333F2B1CD}"/>
              </a:ext>
            </a:extLst>
          </p:cNvPr>
          <p:cNvSpPr/>
          <p:nvPr/>
        </p:nvSpPr>
        <p:spPr>
          <a:xfrm>
            <a:off x="1083275" y="4174979"/>
            <a:ext cx="82337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Multi-GPU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with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MPI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code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can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run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on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Della-GPU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with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help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of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Jon,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Gabe,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and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Troy.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303</Words>
  <Application>Microsoft Macintosh PowerPoint</Application>
  <PresentationFormat>Widescreen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Century Gothic</vt:lpstr>
      <vt:lpstr>Wingdings</vt:lpstr>
      <vt:lpstr>Office Theme</vt:lpstr>
      <vt:lpstr>EcoSLIM</vt:lpstr>
      <vt:lpstr>Progress and Goals</vt:lpstr>
      <vt:lpstr>Profiler Output</vt:lpstr>
      <vt:lpstr>Problems and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Papatheodore, Thomas L.</dc:creator>
  <cp:lastModifiedBy>Chen Yang</cp:lastModifiedBy>
  <cp:revision>12</cp:revision>
  <dcterms:created xsi:type="dcterms:W3CDTF">2018-10-16T22:40:25Z</dcterms:created>
  <dcterms:modified xsi:type="dcterms:W3CDTF">2021-06-08T13:02:38Z</dcterms:modified>
</cp:coreProperties>
</file>