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75" r:id="rId4"/>
    <p:sldId id="276" r:id="rId5"/>
    <p:sldId id="262" r:id="rId6"/>
    <p:sldId id="264" r:id="rId7"/>
    <p:sldId id="263" r:id="rId8"/>
    <p:sldId id="266" r:id="rId9"/>
    <p:sldId id="284" r:id="rId10"/>
    <p:sldId id="279" r:id="rId11"/>
    <p:sldId id="280" r:id="rId12"/>
    <p:sldId id="281" r:id="rId13"/>
    <p:sldId id="282" r:id="rId14"/>
    <p:sldId id="261" r:id="rId15"/>
    <p:sldId id="286" r:id="rId16"/>
    <p:sldId id="283" r:id="rId17"/>
    <p:sldId id="285" r:id="rId18"/>
    <p:sldId id="260" r:id="rId19"/>
    <p:sldId id="277" r:id="rId20"/>
    <p:sldId id="278" r:id="rId21"/>
    <p:sldId id="272"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52" d="100"/>
          <a:sy n="152" d="100"/>
        </p:scale>
        <p:origin x="-426"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DC01F2-AD78-4FD0-B8C6-D1FA77962C2A}"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C01F2-AD78-4FD0-B8C6-D1FA77962C2A}"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C01F2-AD78-4FD0-B8C6-D1FA77962C2A}"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DC01F2-AD78-4FD0-B8C6-D1FA77962C2A}"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C01F2-AD78-4FD0-B8C6-D1FA77962C2A}" type="datetimeFigureOut">
              <a:rPr lang="en-US" smtClean="0"/>
              <a:pPr/>
              <a:t>11/3/2015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DC01F2-AD78-4FD0-B8C6-D1FA77962C2A}"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DC01F2-AD78-4FD0-B8C6-D1FA77962C2A}" type="datetimeFigureOut">
              <a:rPr lang="en-US" smtClean="0"/>
              <a:pPr/>
              <a:t>11/3/2015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DC01F2-AD78-4FD0-B8C6-D1FA77962C2A}" type="datetimeFigureOut">
              <a:rPr lang="en-US" smtClean="0"/>
              <a:pPr/>
              <a:t>11/3/2015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C01F2-AD78-4FD0-B8C6-D1FA77962C2A}" type="datetimeFigureOut">
              <a:rPr lang="en-US" smtClean="0"/>
              <a:pPr/>
              <a:t>11/3/2015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C01F2-AD78-4FD0-B8C6-D1FA77962C2A}"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C01F2-AD78-4FD0-B8C6-D1FA77962C2A}" type="datetimeFigureOut">
              <a:rPr lang="en-US" smtClean="0"/>
              <a:pPr/>
              <a:t>11/3/2015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77265A-D283-40E1-83B9-77C2860310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8DC01F2-AD78-4FD0-B8C6-D1FA77962C2A}" type="datetimeFigureOut">
              <a:rPr lang="en-US" smtClean="0"/>
              <a:pPr/>
              <a:t>11/3/2015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477265A-D283-40E1-83B9-77C2860310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jpeg"/><Relationship Id="rId7" Type="http://schemas.openxmlformats.org/officeDocument/2006/relationships/hyperlink" Target="https://creativecommons.org/" TargetMode="External"/><Relationship Id="rId2" Type="http://schemas.openxmlformats.org/officeDocument/2006/relationships/image" Target="../media/image6.jpeg"/><Relationship Id="rId1" Type="http://schemas.openxmlformats.org/officeDocument/2006/relationships/slideLayout" Target="../slideLayouts/slideLayout6.xml"/><Relationship Id="rId6" Type="http://schemas.openxmlformats.org/officeDocument/2006/relationships/hyperlink" Target="https://gnu.org/" TargetMode="External"/><Relationship Id="rId5" Type="http://schemas.openxmlformats.org/officeDocument/2006/relationships/hyperlink" Target="https://en.wikipedia.org/wiki/Copyleft" TargetMode="External"/><Relationship Id="rId4" Type="http://schemas.openxmlformats.org/officeDocument/2006/relationships/hyperlink" Target="https://fsf.org/" TargetMode="External"/><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apache.org/" TargetMode="External"/><Relationship Id="rId7" Type="http://schemas.openxmlformats.org/officeDocument/2006/relationships/hyperlink" Target="https://www.mozilla.org/" TargetMode="External"/><Relationship Id="rId2" Type="http://schemas.openxmlformats.org/officeDocument/2006/relationships/hyperlink" Target="http://contributoragreements.org/" TargetMode="Externa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hyperlink" Target="https://www.debian.org/" TargetMode="Externa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softwarefreedom.org/podcast/2009/jan/20/0x05/"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6751"/>
            <a:ext cx="7772400" cy="2033588"/>
          </a:xfrm>
        </p:spPr>
        <p:txBody>
          <a:bodyPr>
            <a:normAutofit/>
          </a:bodyPr>
          <a:lstStyle/>
          <a:p>
            <a:r>
              <a:rPr lang="en-US" dirty="0" smtClean="0"/>
              <a:t>Genomics Innovation: Shifting the Paradigm</a:t>
            </a:r>
            <a:endParaRPr lang="en-US" dirty="0"/>
          </a:p>
        </p:txBody>
      </p:sp>
      <p:sp>
        <p:nvSpPr>
          <p:cNvPr id="3" name="Subtitle 2"/>
          <p:cNvSpPr>
            <a:spLocks noGrp="1"/>
          </p:cNvSpPr>
          <p:nvPr>
            <p:ph type="subTitle" idx="1"/>
          </p:nvPr>
        </p:nvSpPr>
        <p:spPr>
          <a:xfrm>
            <a:off x="3619500" y="4095750"/>
            <a:ext cx="2857500" cy="1314450"/>
          </a:xfrm>
        </p:spPr>
        <p:txBody>
          <a:bodyPr>
            <a:noAutofit/>
          </a:bodyPr>
          <a:lstStyle/>
          <a:p>
            <a:pPr algn="l"/>
            <a:r>
              <a:rPr lang="en-US" sz="1800" dirty="0" smtClean="0"/>
              <a:t>Rob Elshire</a:t>
            </a:r>
          </a:p>
          <a:p>
            <a:pPr algn="l"/>
            <a:r>
              <a:rPr lang="en-US" sz="1800" dirty="0" err="1" smtClean="0"/>
              <a:t>MapNet</a:t>
            </a:r>
            <a:endParaRPr lang="en-US" sz="1800" dirty="0" smtClean="0"/>
          </a:p>
          <a:p>
            <a:pPr algn="l"/>
            <a:r>
              <a:rPr lang="en-US" sz="1800" dirty="0" smtClean="0"/>
              <a:t>28</a:t>
            </a:r>
            <a:r>
              <a:rPr lang="en-US" sz="1800" baseline="30000" dirty="0" smtClean="0"/>
              <a:t>th</a:t>
            </a:r>
            <a:r>
              <a:rPr lang="en-US" sz="1800" dirty="0" smtClean="0"/>
              <a:t> </a:t>
            </a:r>
            <a:r>
              <a:rPr lang="en-US" sz="1800" dirty="0" smtClean="0"/>
              <a:t>October 2015</a:t>
            </a:r>
            <a:endParaRPr lang="en-US" sz="1800" dirty="0"/>
          </a:p>
        </p:txBody>
      </p:sp>
      <p:pic>
        <p:nvPicPr>
          <p:cNvPr id="4" name="Picture 3" descr="The_Elshire_Group_Ltd_logo_Final_tight_crop.png"/>
          <p:cNvPicPr>
            <a:picLocks noChangeAspect="1"/>
          </p:cNvPicPr>
          <p:nvPr/>
        </p:nvPicPr>
        <p:blipFill>
          <a:blip r:embed="rId2" cstate="print"/>
          <a:stretch>
            <a:fillRect/>
          </a:stretch>
        </p:blipFill>
        <p:spPr>
          <a:xfrm>
            <a:off x="152400" y="4324350"/>
            <a:ext cx="1752600" cy="737586"/>
          </a:xfrm>
          <a:prstGeom prst="rect">
            <a:avLst/>
          </a:prstGeom>
        </p:spPr>
      </p:pic>
      <p:pic>
        <p:nvPicPr>
          <p:cNvPr id="5" name="Picture 4" descr="ccbysa.png"/>
          <p:cNvPicPr>
            <a:picLocks noChangeAspect="1"/>
          </p:cNvPicPr>
          <p:nvPr/>
        </p:nvPicPr>
        <p:blipFill>
          <a:blip r:embed="rId3"/>
          <a:stretch>
            <a:fillRect/>
          </a:stretch>
        </p:blipFill>
        <p:spPr>
          <a:xfrm>
            <a:off x="8229600" y="4791075"/>
            <a:ext cx="838200" cy="295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Tools</a:t>
            </a:r>
            <a:endParaRPr lang="en-US" dirty="0"/>
          </a:p>
        </p:txBody>
      </p:sp>
      <p:sp>
        <p:nvSpPr>
          <p:cNvPr id="3" name="Content Placeholder 2"/>
          <p:cNvSpPr>
            <a:spLocks noGrp="1"/>
          </p:cNvSpPr>
          <p:nvPr>
            <p:ph idx="1"/>
          </p:nvPr>
        </p:nvSpPr>
        <p:spPr/>
        <p:txBody>
          <a:bodyPr/>
          <a:lstStyle/>
          <a:p>
            <a:r>
              <a:rPr lang="en-US" dirty="0" smtClean="0"/>
              <a:t>Sample Tracking</a:t>
            </a:r>
          </a:p>
          <a:p>
            <a:r>
              <a:rPr lang="en-US" dirty="0" smtClean="0"/>
              <a:t>Quality control metrics</a:t>
            </a:r>
          </a:p>
          <a:p>
            <a:r>
              <a:rPr lang="en-US" dirty="0" smtClean="0"/>
              <a:t>Automation</a:t>
            </a:r>
          </a:p>
          <a:p>
            <a:r>
              <a:rPr lang="en-US" dirty="0" smtClean="0"/>
              <a:t>Reproducibility</a:t>
            </a:r>
          </a:p>
          <a:p>
            <a:r>
              <a:rPr lang="en-US" dirty="0" smtClean="0"/>
              <a:t>Downstream analyses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a:t>
            </a:r>
            <a:endParaRPr lang="en-US" dirty="0"/>
          </a:p>
        </p:txBody>
      </p:sp>
      <p:sp>
        <p:nvSpPr>
          <p:cNvPr id="3" name="Content Placeholder 2"/>
          <p:cNvSpPr>
            <a:spLocks noGrp="1"/>
          </p:cNvSpPr>
          <p:nvPr>
            <p:ph idx="1"/>
          </p:nvPr>
        </p:nvSpPr>
        <p:spPr/>
        <p:txBody>
          <a:bodyPr/>
          <a:lstStyle/>
          <a:p>
            <a:r>
              <a:rPr lang="en-US" dirty="0" smtClean="0"/>
              <a:t>Species specific data</a:t>
            </a:r>
          </a:p>
          <a:p>
            <a:pPr lvl="1"/>
            <a:r>
              <a:rPr lang="en-US" dirty="0" smtClean="0"/>
              <a:t>How many SNPs</a:t>
            </a:r>
          </a:p>
          <a:p>
            <a:pPr lvl="1"/>
            <a:r>
              <a:rPr lang="en-US" dirty="0" smtClean="0"/>
              <a:t>Level of Multiplexing</a:t>
            </a:r>
          </a:p>
          <a:p>
            <a:pPr lvl="1"/>
            <a:r>
              <a:rPr lang="en-US" dirty="0" smtClean="0"/>
              <a:t>Software configurations / versions</a:t>
            </a:r>
          </a:p>
          <a:p>
            <a:r>
              <a:rPr lang="en-US" dirty="0" smtClean="0"/>
              <a:t>Best practices guides</a:t>
            </a:r>
          </a:p>
          <a:p>
            <a:r>
              <a:rPr lang="en-US" dirty="0" smtClean="0"/>
              <a:t>Lab trouble shooting guides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Biospectra by Sequencing</a:t>
            </a:r>
            <a:endParaRPr lang="en-US" dirty="0"/>
          </a:p>
        </p:txBody>
      </p:sp>
      <p:pic>
        <p:nvPicPr>
          <p:cNvPr id="4" name="Content Placeholder 3" descr="BBS_GitHub.png"/>
          <p:cNvPicPr>
            <a:picLocks noGrp="1" noChangeAspect="1"/>
          </p:cNvPicPr>
          <p:nvPr>
            <p:ph idx="1"/>
          </p:nvPr>
        </p:nvPicPr>
        <p:blipFill>
          <a:blip r:embed="rId2"/>
          <a:stretch>
            <a:fillRect/>
          </a:stretch>
        </p:blipFill>
        <p:spPr>
          <a:xfrm>
            <a:off x="1863714" y="1200150"/>
            <a:ext cx="5416572" cy="339407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Biospectra by Sequencing</a:t>
            </a:r>
            <a:endParaRPr lang="en-US" dirty="0"/>
          </a:p>
        </p:txBody>
      </p:sp>
      <p:pic>
        <p:nvPicPr>
          <p:cNvPr id="4" name="Content Placeholder 3" descr="BBS_Wiki.png"/>
          <p:cNvPicPr>
            <a:picLocks noGrp="1" noChangeAspect="1"/>
          </p:cNvPicPr>
          <p:nvPr>
            <p:ph idx="1"/>
          </p:nvPr>
        </p:nvPicPr>
        <p:blipFill>
          <a:blip r:embed="rId2"/>
          <a:stretch>
            <a:fillRect/>
          </a:stretch>
        </p:blipFill>
        <p:spPr>
          <a:xfrm>
            <a:off x="1966728" y="1200150"/>
            <a:ext cx="5210544" cy="339407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Repurposing 18</a:t>
            </a:r>
            <a:r>
              <a:rPr lang="en-US" baseline="30000" dirty="0" smtClean="0"/>
              <a:t>th</a:t>
            </a:r>
            <a:r>
              <a:rPr lang="en-US" dirty="0" smtClean="0"/>
              <a:t> Century Law</a:t>
            </a:r>
            <a:endParaRPr lang="en-US" dirty="0"/>
          </a:p>
        </p:txBody>
      </p:sp>
      <p:pic>
        <p:nvPicPr>
          <p:cNvPr id="4" name="Picture 3" descr="stallman.jpeg"/>
          <p:cNvPicPr>
            <a:picLocks noChangeAspect="1"/>
          </p:cNvPicPr>
          <p:nvPr/>
        </p:nvPicPr>
        <p:blipFill>
          <a:blip r:embed="rId2"/>
          <a:stretch>
            <a:fillRect/>
          </a:stretch>
        </p:blipFill>
        <p:spPr>
          <a:xfrm>
            <a:off x="520700" y="1276350"/>
            <a:ext cx="1841500" cy="1381125"/>
          </a:xfrm>
          <a:prstGeom prst="rect">
            <a:avLst/>
          </a:prstGeom>
        </p:spPr>
      </p:pic>
      <p:pic>
        <p:nvPicPr>
          <p:cNvPr id="5" name="Picture 4" descr="larry-lessig.jpg"/>
          <p:cNvPicPr>
            <a:picLocks noChangeAspect="1"/>
          </p:cNvPicPr>
          <p:nvPr/>
        </p:nvPicPr>
        <p:blipFill>
          <a:blip r:embed="rId3"/>
          <a:stretch>
            <a:fillRect/>
          </a:stretch>
        </p:blipFill>
        <p:spPr>
          <a:xfrm>
            <a:off x="520700" y="2990850"/>
            <a:ext cx="1638300" cy="1638300"/>
          </a:xfrm>
          <a:prstGeom prst="rect">
            <a:avLst/>
          </a:prstGeom>
        </p:spPr>
      </p:pic>
      <p:sp>
        <p:nvSpPr>
          <p:cNvPr id="6" name="TextBox 5"/>
          <p:cNvSpPr txBox="1"/>
          <p:nvPr/>
        </p:nvSpPr>
        <p:spPr>
          <a:xfrm>
            <a:off x="2895600" y="1366748"/>
            <a:ext cx="3581400" cy="1200329"/>
          </a:xfrm>
          <a:prstGeom prst="rect">
            <a:avLst/>
          </a:prstGeom>
          <a:noFill/>
        </p:spPr>
        <p:txBody>
          <a:bodyPr wrap="square" rtlCol="0">
            <a:spAutoFit/>
          </a:bodyPr>
          <a:lstStyle/>
          <a:p>
            <a:r>
              <a:rPr lang="en-US" dirty="0" smtClean="0"/>
              <a:t>Richard Stallman</a:t>
            </a:r>
          </a:p>
          <a:p>
            <a:r>
              <a:rPr lang="en-US" dirty="0" smtClean="0"/>
              <a:t>President </a:t>
            </a:r>
            <a:r>
              <a:rPr lang="en-US" dirty="0" smtClean="0">
                <a:hlinkClick r:id="rId4"/>
              </a:rPr>
              <a:t>Free Software Foundation</a:t>
            </a:r>
            <a:endParaRPr lang="en-US" dirty="0" smtClean="0"/>
          </a:p>
          <a:p>
            <a:r>
              <a:rPr lang="en-US" dirty="0" smtClean="0">
                <a:hlinkClick r:id="rId5"/>
              </a:rPr>
              <a:t>Copyleft</a:t>
            </a:r>
            <a:endParaRPr lang="en-US" dirty="0" smtClean="0"/>
          </a:p>
          <a:p>
            <a:r>
              <a:rPr lang="en-US" dirty="0" smtClean="0">
                <a:hlinkClick r:id="rId6"/>
              </a:rPr>
              <a:t>GNU Project </a:t>
            </a:r>
            <a:r>
              <a:rPr lang="en-US" dirty="0" smtClean="0"/>
              <a:t>(1984)</a:t>
            </a:r>
            <a:endParaRPr lang="en-US" dirty="0"/>
          </a:p>
        </p:txBody>
      </p:sp>
      <p:sp>
        <p:nvSpPr>
          <p:cNvPr id="8" name="TextBox 7"/>
          <p:cNvSpPr txBox="1"/>
          <p:nvPr/>
        </p:nvSpPr>
        <p:spPr>
          <a:xfrm>
            <a:off x="2895600" y="3209836"/>
            <a:ext cx="2362200" cy="1200329"/>
          </a:xfrm>
          <a:prstGeom prst="rect">
            <a:avLst/>
          </a:prstGeom>
          <a:noFill/>
        </p:spPr>
        <p:txBody>
          <a:bodyPr wrap="square" rtlCol="0">
            <a:spAutoFit/>
          </a:bodyPr>
          <a:lstStyle/>
          <a:p>
            <a:r>
              <a:rPr lang="en-US" dirty="0" smtClean="0"/>
              <a:t>Lawrence Lessig</a:t>
            </a:r>
          </a:p>
          <a:p>
            <a:r>
              <a:rPr lang="en-US" dirty="0" smtClean="0"/>
              <a:t>Harvard Law Professor</a:t>
            </a:r>
          </a:p>
          <a:p>
            <a:r>
              <a:rPr lang="en-US" dirty="0" smtClean="0">
                <a:hlinkClick r:id="rId7"/>
              </a:rPr>
              <a:t>Creative Commons </a:t>
            </a:r>
            <a:r>
              <a:rPr lang="en-US" dirty="0" smtClean="0"/>
              <a:t>2001</a:t>
            </a:r>
            <a:endParaRPr lang="en-US" dirty="0"/>
          </a:p>
        </p:txBody>
      </p:sp>
      <p:pic>
        <p:nvPicPr>
          <p:cNvPr id="9" name="Picture 8" descr="Heckert_GNU.png"/>
          <p:cNvPicPr>
            <a:picLocks noChangeAspect="1"/>
          </p:cNvPicPr>
          <p:nvPr/>
        </p:nvPicPr>
        <p:blipFill>
          <a:blip r:embed="rId8"/>
          <a:stretch>
            <a:fillRect/>
          </a:stretch>
        </p:blipFill>
        <p:spPr>
          <a:xfrm>
            <a:off x="6880003" y="1318287"/>
            <a:ext cx="1327595" cy="1297251"/>
          </a:xfrm>
          <a:prstGeom prst="rect">
            <a:avLst/>
          </a:prstGeom>
        </p:spPr>
      </p:pic>
      <p:pic>
        <p:nvPicPr>
          <p:cNvPr id="10" name="Picture 9" descr="Ccl_logo.png"/>
          <p:cNvPicPr>
            <a:picLocks noChangeAspect="1"/>
          </p:cNvPicPr>
          <p:nvPr/>
        </p:nvPicPr>
        <p:blipFill>
          <a:blip r:embed="rId9"/>
          <a:stretch>
            <a:fillRect/>
          </a:stretch>
        </p:blipFill>
        <p:spPr>
          <a:xfrm>
            <a:off x="6477000" y="3563519"/>
            <a:ext cx="2133600" cy="49296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Embodiment of the Method</a:t>
            </a:r>
            <a:endParaRPr lang="en-US" dirty="0"/>
          </a:p>
        </p:txBody>
      </p:sp>
      <p:sp>
        <p:nvSpPr>
          <p:cNvPr id="3" name="Content Placeholder 2"/>
          <p:cNvSpPr>
            <a:spLocks noGrp="1"/>
          </p:cNvSpPr>
          <p:nvPr>
            <p:ph idx="1"/>
          </p:nvPr>
        </p:nvSpPr>
        <p:spPr/>
        <p:txBody>
          <a:bodyPr/>
          <a:lstStyle/>
          <a:p>
            <a:r>
              <a:rPr lang="en-US" dirty="0" smtClean="0"/>
              <a:t>Incremental improvement.</a:t>
            </a:r>
          </a:p>
          <a:p>
            <a:r>
              <a:rPr lang="en-US" dirty="0" smtClean="0"/>
              <a:t>Free Software licenses and tools encourage improvement and sharing of improved versions.</a:t>
            </a:r>
          </a:p>
          <a:p>
            <a:r>
              <a:rPr lang="en-US" dirty="0" smtClean="0"/>
              <a:t>Creative Commons licenses do similar things of non-software creative works.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Together</a:t>
            </a:r>
            <a:endParaRPr lang="en-US" dirty="0"/>
          </a:p>
        </p:txBody>
      </p:sp>
      <p:sp>
        <p:nvSpPr>
          <p:cNvPr id="3" name="Content Placeholder 2"/>
          <p:cNvSpPr>
            <a:spLocks noGrp="1"/>
          </p:cNvSpPr>
          <p:nvPr>
            <p:ph idx="1"/>
          </p:nvPr>
        </p:nvSpPr>
        <p:spPr/>
        <p:txBody>
          <a:bodyPr/>
          <a:lstStyle/>
          <a:p>
            <a:r>
              <a:rPr lang="en-US" dirty="0" smtClean="0"/>
              <a:t>The tasks require multi-disciplinary teams</a:t>
            </a:r>
          </a:p>
          <a:p>
            <a:r>
              <a:rPr lang="en-US" dirty="0" smtClean="0"/>
              <a:t>GitHub and Wikis provide mechanisms for giving credit as well as do the work</a:t>
            </a:r>
          </a:p>
          <a:p>
            <a:r>
              <a:rPr lang="en-US" dirty="0" smtClean="0"/>
              <a:t>FLOSS and CC licensing are necessary</a:t>
            </a:r>
          </a:p>
          <a:p>
            <a:r>
              <a:rPr lang="en-US" dirty="0" smtClean="0"/>
              <a:t>FLOSS and CC licensing are not sufficient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Sorted Yet</a:t>
            </a:r>
            <a:endParaRPr lang="en-US" dirty="0"/>
          </a:p>
        </p:txBody>
      </p:sp>
      <p:sp>
        <p:nvSpPr>
          <p:cNvPr id="3" name="Content Placeholder 2"/>
          <p:cNvSpPr>
            <a:spLocks noGrp="1"/>
          </p:cNvSpPr>
          <p:nvPr>
            <p:ph idx="1"/>
          </p:nvPr>
        </p:nvSpPr>
        <p:spPr/>
        <p:txBody>
          <a:bodyPr>
            <a:normAutofit fontScale="92500"/>
          </a:bodyPr>
          <a:lstStyle/>
          <a:p>
            <a:r>
              <a:rPr lang="en-US" dirty="0" smtClean="0"/>
              <a:t>Some BBS contributors have jobs.</a:t>
            </a:r>
          </a:p>
          <a:p>
            <a:r>
              <a:rPr lang="en-US" dirty="0" smtClean="0"/>
              <a:t>Employers hold copyright on the work of employees.</a:t>
            </a:r>
          </a:p>
          <a:p>
            <a:r>
              <a:rPr lang="en-US" dirty="0" smtClean="0"/>
              <a:t>If employer removes the work from an integrated software program, then it falls over.</a:t>
            </a:r>
          </a:p>
          <a:p>
            <a:r>
              <a:rPr lang="en-US" dirty="0" smtClean="0"/>
              <a:t>Is there a way to prevent that from happening?</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Contributor Agreements </a:t>
            </a:r>
            <a:endParaRPr lang="en-US" dirty="0"/>
          </a:p>
        </p:txBody>
      </p:sp>
      <p:sp>
        <p:nvSpPr>
          <p:cNvPr id="3" name="TextBox 2"/>
          <p:cNvSpPr txBox="1"/>
          <p:nvPr/>
        </p:nvSpPr>
        <p:spPr>
          <a:xfrm>
            <a:off x="2514600" y="4183618"/>
            <a:ext cx="3505200" cy="369332"/>
          </a:xfrm>
          <a:prstGeom prst="rect">
            <a:avLst/>
          </a:prstGeom>
          <a:noFill/>
        </p:spPr>
        <p:txBody>
          <a:bodyPr wrap="square" rtlCol="0">
            <a:spAutoFit/>
          </a:bodyPr>
          <a:lstStyle/>
          <a:p>
            <a:r>
              <a:rPr lang="en-US" dirty="0" smtClean="0">
                <a:hlinkClick r:id="rId2"/>
              </a:rPr>
              <a:t>http://contributoragreements.org</a:t>
            </a:r>
            <a:endParaRPr lang="en-US" dirty="0"/>
          </a:p>
        </p:txBody>
      </p:sp>
      <p:pic>
        <p:nvPicPr>
          <p:cNvPr id="4" name="Picture 3" descr="asf_logo.png.jpeg">
            <a:hlinkClick r:id="rId3"/>
          </p:cNvPr>
          <p:cNvPicPr>
            <a:picLocks noChangeAspect="1"/>
          </p:cNvPicPr>
          <p:nvPr/>
        </p:nvPicPr>
        <p:blipFill>
          <a:blip r:embed="rId4"/>
          <a:stretch>
            <a:fillRect/>
          </a:stretch>
        </p:blipFill>
        <p:spPr>
          <a:xfrm>
            <a:off x="1676400" y="2647950"/>
            <a:ext cx="4919241" cy="1295400"/>
          </a:xfrm>
          <a:prstGeom prst="rect">
            <a:avLst/>
          </a:prstGeom>
        </p:spPr>
      </p:pic>
      <p:pic>
        <p:nvPicPr>
          <p:cNvPr id="5" name="Picture 4" descr="debian_openlogo-100.png">
            <a:hlinkClick r:id="rId5"/>
          </p:cNvPr>
          <p:cNvPicPr>
            <a:picLocks noChangeAspect="1"/>
          </p:cNvPicPr>
          <p:nvPr/>
        </p:nvPicPr>
        <p:blipFill>
          <a:blip r:embed="rId6"/>
          <a:stretch>
            <a:fillRect/>
          </a:stretch>
        </p:blipFill>
        <p:spPr>
          <a:xfrm>
            <a:off x="6425911" y="1200150"/>
            <a:ext cx="1270289" cy="1562456"/>
          </a:xfrm>
          <a:prstGeom prst="rect">
            <a:avLst/>
          </a:prstGeom>
        </p:spPr>
      </p:pic>
      <p:pic>
        <p:nvPicPr>
          <p:cNvPr id="6" name="Picture 5" descr="mozilla_wordmark.png">
            <a:hlinkClick r:id="rId7"/>
          </p:cNvPr>
          <p:cNvPicPr>
            <a:picLocks noChangeAspect="1"/>
          </p:cNvPicPr>
          <p:nvPr/>
        </p:nvPicPr>
        <p:blipFill>
          <a:blip r:embed="rId8" cstate="print"/>
          <a:stretch>
            <a:fillRect/>
          </a:stretch>
        </p:blipFill>
        <p:spPr>
          <a:xfrm>
            <a:off x="0" y="967601"/>
            <a:ext cx="4343400" cy="175654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Take Home</a:t>
            </a:r>
            <a:endParaRPr lang="en-US" dirty="0"/>
          </a:p>
        </p:txBody>
      </p:sp>
      <p:sp>
        <p:nvSpPr>
          <p:cNvPr id="4" name="Content Placeholder 3"/>
          <p:cNvSpPr>
            <a:spLocks noGrp="1"/>
          </p:cNvSpPr>
          <p:nvPr>
            <p:ph idx="1"/>
          </p:nvPr>
        </p:nvSpPr>
        <p:spPr/>
        <p:txBody>
          <a:bodyPr>
            <a:normAutofit fontScale="92500" lnSpcReduction="20000"/>
          </a:bodyPr>
          <a:lstStyle/>
          <a:p>
            <a:r>
              <a:rPr lang="en-US" dirty="0" smtClean="0"/>
              <a:t>The way we work needs to keep pace with the rate of change</a:t>
            </a:r>
          </a:p>
          <a:p>
            <a:r>
              <a:rPr lang="en-US" dirty="0" smtClean="0"/>
              <a:t>18</a:t>
            </a:r>
            <a:r>
              <a:rPr lang="en-US" baseline="30000" dirty="0" smtClean="0"/>
              <a:t>th</a:t>
            </a:r>
            <a:r>
              <a:rPr lang="en-US" dirty="0" smtClean="0"/>
              <a:t> Century IP laws are not fit for purpose in the Genomic Era</a:t>
            </a:r>
          </a:p>
          <a:p>
            <a:r>
              <a:rPr lang="en-US" dirty="0" smtClean="0"/>
              <a:t>Mechanisms have been developed to counter the deficiencies</a:t>
            </a:r>
          </a:p>
          <a:p>
            <a:r>
              <a:rPr lang="en-US" dirty="0" smtClean="0"/>
              <a:t>We are working to get those mechanisms inside the square</a:t>
            </a:r>
          </a:p>
          <a:p>
            <a:endParaRPr lang="en-US" dirty="0" smtClean="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1504950"/>
            <a:ext cx="7069540" cy="523220"/>
          </a:xfrm>
          <a:prstGeom prst="rect">
            <a:avLst/>
          </a:prstGeom>
          <a:noFill/>
        </p:spPr>
        <p:txBody>
          <a:bodyPr wrap="square" rtlCol="0">
            <a:spAutoFit/>
          </a:bodyPr>
          <a:lstStyle/>
          <a:p>
            <a:r>
              <a:rPr lang="en-US" sz="2800" dirty="0" smtClean="0"/>
              <a:t>Innovate: to introduce something new.</a:t>
            </a:r>
            <a:endParaRPr lang="en-US" sz="2800" dirty="0"/>
          </a:p>
        </p:txBody>
      </p:sp>
      <p:sp>
        <p:nvSpPr>
          <p:cNvPr id="5" name="TextBox 4"/>
          <p:cNvSpPr txBox="1"/>
          <p:nvPr/>
        </p:nvSpPr>
        <p:spPr>
          <a:xfrm>
            <a:off x="1295400" y="3115330"/>
            <a:ext cx="6400800" cy="523220"/>
          </a:xfrm>
          <a:prstGeom prst="rect">
            <a:avLst/>
          </a:prstGeom>
          <a:noFill/>
        </p:spPr>
        <p:txBody>
          <a:bodyPr wrap="square" rtlCol="0">
            <a:spAutoFit/>
          </a:bodyPr>
          <a:lstStyle/>
          <a:p>
            <a:r>
              <a:rPr lang="en-US" sz="2800" dirty="0" smtClean="0"/>
              <a:t>Paradigm: example or pattern, archetype.</a:t>
            </a:r>
            <a:endParaRPr lang="en-US"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to:</a:t>
            </a:r>
            <a:endParaRPr lang="en-US" dirty="0"/>
          </a:p>
        </p:txBody>
      </p:sp>
      <p:sp>
        <p:nvSpPr>
          <p:cNvPr id="3" name="Content Placeholder 2"/>
          <p:cNvSpPr>
            <a:spLocks noGrp="1"/>
          </p:cNvSpPr>
          <p:nvPr>
            <p:ph idx="1"/>
          </p:nvPr>
        </p:nvSpPr>
        <p:spPr/>
        <p:txBody>
          <a:bodyPr/>
          <a:lstStyle/>
          <a:p>
            <a:r>
              <a:rPr lang="en-US" dirty="0" smtClean="0"/>
              <a:t>Contributors to Science that made my work possible.</a:t>
            </a:r>
          </a:p>
          <a:p>
            <a:r>
              <a:rPr lang="en-US" dirty="0" smtClean="0"/>
              <a:t>My former colleagues in the Buckler Lab.</a:t>
            </a:r>
          </a:p>
          <a:p>
            <a:r>
              <a:rPr lang="en-US" dirty="0" smtClean="0"/>
              <a:t>The many great scientists I’ve had the pleasure of working with.</a:t>
            </a:r>
          </a:p>
          <a:p>
            <a:r>
              <a:rPr lang="en-US" dirty="0" smtClean="0"/>
              <a:t>The FLOSS Community.</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b="1" dirty="0" smtClean="0"/>
              <a:t>More About BBS</a:t>
            </a:r>
            <a:endParaRPr lang="en-US" sz="4400" b="1" dirty="0"/>
          </a:p>
        </p:txBody>
      </p:sp>
      <p:sp>
        <p:nvSpPr>
          <p:cNvPr id="3" name="Subtitle 2"/>
          <p:cNvSpPr>
            <a:spLocks noGrp="1"/>
          </p:cNvSpPr>
          <p:nvPr>
            <p:ph type="subTitle" idx="1"/>
          </p:nvPr>
        </p:nvSpPr>
        <p:spPr/>
        <p:txBody>
          <a:bodyPr>
            <a:normAutofit/>
          </a:bodyPr>
          <a:lstStyle/>
          <a:p>
            <a:r>
              <a:rPr lang="en-US" sz="2800" b="1" dirty="0" smtClean="0"/>
              <a:t>http://biospectrabysequencing.org</a:t>
            </a:r>
            <a:endParaRPr lang="en-US" sz="2800" b="1" dirty="0"/>
          </a:p>
        </p:txBody>
      </p:sp>
      <p:pic>
        <p:nvPicPr>
          <p:cNvPr id="4" name="Picture 3" descr="The_Elshire_Group_Ltd_logo_Final_tight_crop.png"/>
          <p:cNvPicPr>
            <a:picLocks noChangeAspect="1"/>
          </p:cNvPicPr>
          <p:nvPr/>
        </p:nvPicPr>
        <p:blipFill>
          <a:blip r:embed="rId2" cstate="print"/>
          <a:stretch>
            <a:fillRect/>
          </a:stretch>
        </p:blipFill>
        <p:spPr>
          <a:xfrm>
            <a:off x="76200" y="4516764"/>
            <a:ext cx="1295400" cy="545172"/>
          </a:xfrm>
          <a:prstGeom prst="rect">
            <a:avLst/>
          </a:prstGeom>
        </p:spPr>
      </p:pic>
      <p:pic>
        <p:nvPicPr>
          <p:cNvPr id="5" name="Picture 4" descr="ccbysa.png"/>
          <p:cNvPicPr>
            <a:picLocks noChangeAspect="1"/>
          </p:cNvPicPr>
          <p:nvPr/>
        </p:nvPicPr>
        <p:blipFill>
          <a:blip r:embed="rId3"/>
          <a:stretch>
            <a:fillRect/>
          </a:stretch>
        </p:blipFill>
        <p:spPr>
          <a:xfrm>
            <a:off x="8229600" y="4791075"/>
            <a:ext cx="838200" cy="2952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Rate of Change in Genomics Era</a:t>
            </a:r>
            <a:endParaRPr lang="en-US" dirty="0"/>
          </a:p>
        </p:txBody>
      </p:sp>
      <p:sp>
        <p:nvSpPr>
          <p:cNvPr id="5" name="Subtitle 4"/>
          <p:cNvSpPr>
            <a:spLocks noGrp="1"/>
          </p:cNvSpPr>
          <p:nvPr>
            <p:ph type="subTitle" idx="1"/>
          </p:nvPr>
        </p:nvSpPr>
        <p:spPr/>
        <p:txBody>
          <a:bodyPr/>
          <a:lstStyle/>
          <a:p>
            <a:r>
              <a:rPr lang="en-US" smtClean="0"/>
              <a:t>Embrace the change!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700" y="971550"/>
            <a:ext cx="7848600" cy="3108543"/>
          </a:xfrm>
          <a:prstGeom prst="rect">
            <a:avLst/>
          </a:prstGeom>
          <a:noFill/>
        </p:spPr>
        <p:txBody>
          <a:bodyPr wrap="square" rtlCol="0">
            <a:spAutoFit/>
          </a:bodyPr>
          <a:lstStyle/>
          <a:p>
            <a:r>
              <a:rPr lang="en-US" sz="2800" dirty="0" smtClean="0"/>
              <a:t>A new scientific truth does not triumph by convincing its opponents and making them see the light, but rather because its opponents eventually die, and a new generation grows up that is familiar with it.</a:t>
            </a:r>
          </a:p>
          <a:p>
            <a:endParaRPr lang="en-US" sz="2800" dirty="0" smtClean="0"/>
          </a:p>
          <a:p>
            <a:r>
              <a:rPr lang="en-US" sz="2800" dirty="0" smtClean="0"/>
              <a:t>--Max Planck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Rate of Change</a:t>
            </a:r>
            <a:endParaRPr lang="en-US" dirty="0"/>
          </a:p>
        </p:txBody>
      </p:sp>
      <p:pic>
        <p:nvPicPr>
          <p:cNvPr id="3" name="Picture 2" descr="hiseq graph(1).png"/>
          <p:cNvPicPr>
            <a:picLocks noChangeAspect="1"/>
          </p:cNvPicPr>
          <p:nvPr/>
        </p:nvPicPr>
        <p:blipFill>
          <a:blip r:embed="rId2"/>
          <a:stretch>
            <a:fillRect/>
          </a:stretch>
        </p:blipFill>
        <p:spPr>
          <a:xfrm>
            <a:off x="381000" y="971550"/>
            <a:ext cx="5105400" cy="3829050"/>
          </a:xfrm>
          <a:prstGeom prst="rect">
            <a:avLst/>
          </a:prstGeom>
        </p:spPr>
      </p:pic>
      <p:sp>
        <p:nvSpPr>
          <p:cNvPr id="4" name="TextBox 3"/>
          <p:cNvSpPr txBox="1"/>
          <p:nvPr/>
        </p:nvSpPr>
        <p:spPr>
          <a:xfrm>
            <a:off x="5638800" y="1962150"/>
            <a:ext cx="3048000" cy="1754326"/>
          </a:xfrm>
          <a:prstGeom prst="rect">
            <a:avLst/>
          </a:prstGeom>
          <a:noFill/>
        </p:spPr>
        <p:txBody>
          <a:bodyPr wrap="square" rtlCol="0">
            <a:spAutoFit/>
          </a:bodyPr>
          <a:lstStyle/>
          <a:p>
            <a:r>
              <a:rPr lang="en-US" dirty="0" smtClean="0"/>
              <a:t>Moore's law (published in 1965) is the observation that the number of transistors in a dense integrated circuit doubles approximately every two years. (Wikipedia)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18</a:t>
            </a:r>
            <a:r>
              <a:rPr lang="en-US" baseline="30000" dirty="0" smtClean="0"/>
              <a:t>th</a:t>
            </a:r>
            <a:r>
              <a:rPr lang="en-US" dirty="0" smtClean="0"/>
              <a:t> Century Incentives</a:t>
            </a:r>
            <a:endParaRPr lang="en-US" dirty="0"/>
          </a:p>
        </p:txBody>
      </p:sp>
      <p:sp>
        <p:nvSpPr>
          <p:cNvPr id="7" name="TextBox 6"/>
          <p:cNvSpPr txBox="1"/>
          <p:nvPr/>
        </p:nvSpPr>
        <p:spPr>
          <a:xfrm>
            <a:off x="762000" y="1073825"/>
            <a:ext cx="7696200" cy="2031325"/>
          </a:xfrm>
          <a:prstGeom prst="rect">
            <a:avLst/>
          </a:prstGeom>
          <a:noFill/>
        </p:spPr>
        <p:txBody>
          <a:bodyPr wrap="square" rtlCol="0">
            <a:spAutoFit/>
          </a:bodyPr>
          <a:lstStyle/>
          <a:p>
            <a:r>
              <a:rPr lang="en-US" dirty="0" smtClean="0"/>
              <a:t>United States patent law is authorized by the U.S. Constitution. Article One, section 8, clause 8 states:</a:t>
            </a:r>
          </a:p>
          <a:p>
            <a:endParaRPr lang="en-US" dirty="0" smtClean="0"/>
          </a:p>
          <a:p>
            <a:r>
              <a:rPr lang="en-US" dirty="0" smtClean="0"/>
              <a:t>    The Congress shall have power ... To promote the progress of science and useful arts, by securing for limited times to authors and inventors the exclusive right to their respective writings and discoveries;</a:t>
            </a:r>
          </a:p>
          <a:p>
            <a:endParaRPr lang="en-US" dirty="0"/>
          </a:p>
        </p:txBody>
      </p:sp>
      <p:sp>
        <p:nvSpPr>
          <p:cNvPr id="8" name="TextBox 7"/>
          <p:cNvSpPr txBox="1"/>
          <p:nvPr/>
        </p:nvSpPr>
        <p:spPr>
          <a:xfrm>
            <a:off x="2057400" y="4400550"/>
            <a:ext cx="4876800" cy="369332"/>
          </a:xfrm>
          <a:prstGeom prst="rect">
            <a:avLst/>
          </a:prstGeom>
          <a:noFill/>
        </p:spPr>
        <p:txBody>
          <a:bodyPr wrap="square" rtlCol="0">
            <a:spAutoFit/>
          </a:bodyPr>
          <a:lstStyle/>
          <a:p>
            <a:r>
              <a:rPr lang="en-US" dirty="0" smtClean="0">
                <a:hlinkClick r:id="rId2"/>
              </a:rPr>
              <a:t>Eben Moglen on Origins of Copyrights and Patents</a:t>
            </a:r>
            <a:endParaRPr lang="en-US" dirty="0"/>
          </a:p>
        </p:txBody>
      </p:sp>
      <p:sp>
        <p:nvSpPr>
          <p:cNvPr id="9" name="TextBox 8"/>
          <p:cNvSpPr txBox="1"/>
          <p:nvPr/>
        </p:nvSpPr>
        <p:spPr>
          <a:xfrm>
            <a:off x="838200" y="3409950"/>
            <a:ext cx="7467600" cy="646331"/>
          </a:xfrm>
          <a:prstGeom prst="rect">
            <a:avLst/>
          </a:prstGeom>
          <a:noFill/>
        </p:spPr>
        <p:txBody>
          <a:bodyPr wrap="square" rtlCol="0">
            <a:spAutoFit/>
          </a:bodyPr>
          <a:lstStyle/>
          <a:p>
            <a:r>
              <a:rPr lang="en-US" dirty="0" smtClean="0"/>
              <a:t>In the 18</a:t>
            </a:r>
            <a:r>
              <a:rPr lang="en-US" baseline="30000" dirty="0" smtClean="0"/>
              <a:t>th</a:t>
            </a:r>
            <a:r>
              <a:rPr lang="en-US" dirty="0" smtClean="0"/>
              <a:t> century, there was a need to move brains to the U.S. Legal mechanisms were designed to do this. See further link below.</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a:t>
            </a:r>
            <a:r>
              <a:rPr lang="en-US" baseline="30000" dirty="0" smtClean="0"/>
              <a:t>th</a:t>
            </a:r>
            <a:r>
              <a:rPr lang="en-US" dirty="0" smtClean="0"/>
              <a:t> Century Law in 2015</a:t>
            </a:r>
            <a:endParaRPr lang="en-US" dirty="0"/>
          </a:p>
        </p:txBody>
      </p:sp>
      <p:sp>
        <p:nvSpPr>
          <p:cNvPr id="6" name="Text Placeholder 5"/>
          <p:cNvSpPr>
            <a:spLocks noGrp="1"/>
          </p:cNvSpPr>
          <p:nvPr>
            <p:ph type="body" idx="1"/>
          </p:nvPr>
        </p:nvSpPr>
        <p:spPr/>
        <p:txBody>
          <a:bodyPr/>
          <a:lstStyle/>
          <a:p>
            <a:r>
              <a:rPr lang="en-US" dirty="0" smtClean="0"/>
              <a:t>Then</a:t>
            </a:r>
            <a:endParaRPr lang="en-US" dirty="0"/>
          </a:p>
        </p:txBody>
      </p:sp>
      <p:sp>
        <p:nvSpPr>
          <p:cNvPr id="7" name="Content Placeholder 6"/>
          <p:cNvSpPr>
            <a:spLocks noGrp="1"/>
          </p:cNvSpPr>
          <p:nvPr>
            <p:ph sz="half" idx="2"/>
          </p:nvPr>
        </p:nvSpPr>
        <p:spPr/>
        <p:txBody>
          <a:bodyPr/>
          <a:lstStyle/>
          <a:p>
            <a:r>
              <a:rPr lang="en-US" dirty="0" smtClean="0"/>
              <a:t>Steady and low rate of change</a:t>
            </a:r>
          </a:p>
          <a:p>
            <a:r>
              <a:rPr lang="en-US" dirty="0" smtClean="0"/>
              <a:t>Incentivise inventors by giving them exclusive rights for 20 years.</a:t>
            </a:r>
          </a:p>
          <a:p>
            <a:r>
              <a:rPr lang="en-US" dirty="0" smtClean="0"/>
              <a:t>Patents provide information for next round of inventors</a:t>
            </a:r>
          </a:p>
          <a:p>
            <a:endParaRPr lang="en-US" dirty="0"/>
          </a:p>
        </p:txBody>
      </p:sp>
      <p:sp>
        <p:nvSpPr>
          <p:cNvPr id="8" name="Text Placeholder 7"/>
          <p:cNvSpPr>
            <a:spLocks noGrp="1"/>
          </p:cNvSpPr>
          <p:nvPr>
            <p:ph type="body" sz="quarter" idx="3"/>
          </p:nvPr>
        </p:nvSpPr>
        <p:spPr/>
        <p:txBody>
          <a:bodyPr/>
          <a:lstStyle/>
          <a:p>
            <a:r>
              <a:rPr lang="en-US" dirty="0" smtClean="0"/>
              <a:t>Now</a:t>
            </a:r>
            <a:endParaRPr lang="en-US" dirty="0"/>
          </a:p>
        </p:txBody>
      </p:sp>
      <p:sp>
        <p:nvSpPr>
          <p:cNvPr id="9" name="Content Placeholder 8"/>
          <p:cNvSpPr>
            <a:spLocks noGrp="1"/>
          </p:cNvSpPr>
          <p:nvPr>
            <p:ph sz="quarter" idx="4"/>
          </p:nvPr>
        </p:nvSpPr>
        <p:spPr/>
        <p:txBody>
          <a:bodyPr>
            <a:normAutofit lnSpcReduction="10000"/>
          </a:bodyPr>
          <a:lstStyle/>
          <a:p>
            <a:r>
              <a:rPr lang="en-US" dirty="0" smtClean="0"/>
              <a:t>Rapid increase in rate of change</a:t>
            </a:r>
          </a:p>
          <a:p>
            <a:r>
              <a:rPr lang="en-US" dirty="0" smtClean="0"/>
              <a:t>Incentivise inventors by giving them exclusive rights for 20 years.</a:t>
            </a:r>
          </a:p>
          <a:p>
            <a:r>
              <a:rPr lang="en-US" dirty="0" smtClean="0"/>
              <a:t>Information could be obsolete well before patent expires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Genomics Context</a:t>
            </a:r>
            <a:endParaRPr lang="en-US" dirty="0"/>
          </a:p>
        </p:txBody>
      </p:sp>
      <p:sp>
        <p:nvSpPr>
          <p:cNvPr id="8" name="Content Placeholder 7"/>
          <p:cNvSpPr>
            <a:spLocks noGrp="1"/>
          </p:cNvSpPr>
          <p:nvPr>
            <p:ph idx="1"/>
          </p:nvPr>
        </p:nvSpPr>
        <p:spPr/>
        <p:txBody>
          <a:bodyPr/>
          <a:lstStyle/>
          <a:p>
            <a:r>
              <a:rPr lang="en-US" dirty="0" smtClean="0"/>
              <a:t>Something like GBS was the next logical thing to try.</a:t>
            </a:r>
          </a:p>
          <a:p>
            <a:r>
              <a:rPr lang="en-US" dirty="0" smtClean="0"/>
              <a:t>The components of GBS were well known.</a:t>
            </a:r>
          </a:p>
          <a:p>
            <a:r>
              <a:rPr lang="en-US" dirty="0" smtClean="0"/>
              <a:t>Utility of GBS will last much less than 20 years.</a:t>
            </a:r>
          </a:p>
          <a:p>
            <a:r>
              <a:rPr lang="en-US" dirty="0" smtClean="0"/>
              <a:t>Therefore to maximise the utility of the method, it needs to be made freely available.</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Collaborative Improvements</a:t>
            </a:r>
            <a:endParaRPr lang="en-US" dirty="0"/>
          </a:p>
        </p:txBody>
      </p:sp>
      <p:sp>
        <p:nvSpPr>
          <p:cNvPr id="5" name="Subtitle 4"/>
          <p:cNvSpPr>
            <a:spLocks noGrp="1"/>
          </p:cNvSpPr>
          <p:nvPr>
            <p:ph type="subTitle" idx="1"/>
          </p:nvPr>
        </p:nvSpPr>
        <p:spPr/>
        <p:txBody>
          <a:bodyPr/>
          <a:lstStyle/>
          <a:p>
            <a:r>
              <a:rPr lang="en-US" dirty="0" smtClean="0"/>
              <a:t>A GNU way of working</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1860</TotalTime>
  <Words>585</Words>
  <Application>Microsoft Office PowerPoint</Application>
  <PresentationFormat>On-screen Show (16:9)</PresentationFormat>
  <Paragraphs>86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Genomics Innovation: Shifting the Paradigm</vt:lpstr>
      <vt:lpstr>Slide 2</vt:lpstr>
      <vt:lpstr>Rate of Change in Genomics Era</vt:lpstr>
      <vt:lpstr>Slide 4</vt:lpstr>
      <vt:lpstr>Rate of Change</vt:lpstr>
      <vt:lpstr>18th Century Incentives</vt:lpstr>
      <vt:lpstr>18th Century Law in 2015</vt:lpstr>
      <vt:lpstr>Genomics Context</vt:lpstr>
      <vt:lpstr>Collaborative Improvements</vt:lpstr>
      <vt:lpstr>Software Tools</vt:lpstr>
      <vt:lpstr>Information</vt:lpstr>
      <vt:lpstr>Biospectra by Sequencing</vt:lpstr>
      <vt:lpstr>Biospectra by Sequencing</vt:lpstr>
      <vt:lpstr>Repurposing 18th Century Law</vt:lpstr>
      <vt:lpstr>Embodiment of the Method</vt:lpstr>
      <vt:lpstr>Working Together</vt:lpstr>
      <vt:lpstr>Not Sorted Yet</vt:lpstr>
      <vt:lpstr>Contributor Agreements </vt:lpstr>
      <vt:lpstr>Take Home</vt:lpstr>
      <vt:lpstr>Thanks to:</vt:lpstr>
      <vt:lpstr>More About BBS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relshire</dc:creator>
  <cp:lastModifiedBy>relshire</cp:lastModifiedBy>
  <cp:revision>84</cp:revision>
  <dcterms:created xsi:type="dcterms:W3CDTF">2015-10-10T00:42:43Z</dcterms:created>
  <dcterms:modified xsi:type="dcterms:W3CDTF">2015-11-02T22:00:01Z</dcterms:modified>
</cp:coreProperties>
</file>