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FHtrd21koawylEMMeMLlZrWKW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3e917bbbc_1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03e917bbbc_1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3e917bbbc_1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03e917bbbc_1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3e917bbbc_1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03e917bbbc_1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3e917bbbc_1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03e917bbbc_1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3e917bbbc_7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03e917bbbc_7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3e917bbbc_7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03e917bbbc_7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3e917bbbc_7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03e917bbbc_7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3e917bbbc_7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03e917bbbc_7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3e917bbbc_7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03e917bbbc_7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3e917bbbc_7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03e917bbbc_7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3e917bbbc_9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03e917bbbc_9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56f84556b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056f84556b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3e917bbbc_9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03e917bbbc_9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3e917bbbc_9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03e917bbbc_9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56f84556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056f84556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1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7" name="Google Shape;107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2" name="Google Shape;122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1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35.png"/><Relationship Id="rId5" Type="http://schemas.openxmlformats.org/officeDocument/2006/relationships/image" Target="../media/image40.png"/><Relationship Id="rId6" Type="http://schemas.openxmlformats.org/officeDocument/2006/relationships/image" Target="../media/image39.png"/><Relationship Id="rId7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428368" y="1844361"/>
            <a:ext cx="9473514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Oswald"/>
              <a:buNone/>
            </a:pPr>
            <a:r>
              <a:rPr b="1" i="0" lang="fr-FR" sz="4000" u="none" strike="noStrike">
                <a:latin typeface="Oswald"/>
                <a:ea typeface="Oswald"/>
                <a:cs typeface="Oswald"/>
                <a:sym typeface="Oswald"/>
              </a:rPr>
              <a:t>Projet Ingénierie Test Intégration Continue : </a:t>
            </a:r>
            <a:br>
              <a:rPr b="1" i="0" lang="fr-FR" sz="4000" u="none" strike="noStrike">
                <a:latin typeface="Oswald"/>
                <a:ea typeface="Oswald"/>
                <a:cs typeface="Oswald"/>
                <a:sym typeface="Oswald"/>
              </a:rPr>
            </a:br>
            <a:r>
              <a:rPr b="1" i="0" lang="fr-FR" sz="4000" u="none" strike="noStrike">
                <a:latin typeface="Oswald"/>
                <a:ea typeface="Oswald"/>
                <a:cs typeface="Oswald"/>
                <a:sym typeface="Oswald"/>
              </a:rPr>
              <a:t>Gestion d’une Médiathèque</a:t>
            </a:r>
            <a:endParaRPr sz="9600"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281657" y="349066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i="0" lang="fr-FR" sz="2400" u="none" strike="noStrike">
                <a:latin typeface="Oswald"/>
                <a:ea typeface="Oswald"/>
                <a:cs typeface="Oswald"/>
                <a:sym typeface="Oswald"/>
              </a:rPr>
              <a:t>Castel Aurélien - Delamotte Guillaume - Descroix Guillaume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i="0" lang="fr-FR" sz="2400" u="none" strike="noStrike">
                <a:latin typeface="Oswald"/>
                <a:ea typeface="Oswald"/>
                <a:cs typeface="Oswald"/>
                <a:sym typeface="Oswald"/>
              </a:rPr>
              <a:t>Doz Louka - Forget Nicolas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br>
              <a:rPr b="1" lang="fr-FR" sz="2400">
                <a:latin typeface="Oswald"/>
                <a:ea typeface="Oswald"/>
                <a:cs typeface="Oswald"/>
                <a:sym typeface="Oswald"/>
              </a:rPr>
            </a:br>
            <a:endParaRPr b="1" sz="2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65033"/>
            <a:ext cx="1098538" cy="1098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3e917bbbc_12_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structurels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mprunter()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0" name="Google Shape;260;g103e917bbbc_12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3e917bbbc_12_3"/>
          <p:cNvSpPr txBox="1"/>
          <p:nvPr>
            <p:ph idx="1" type="body"/>
          </p:nvPr>
        </p:nvSpPr>
        <p:spPr>
          <a:xfrm>
            <a:off x="88078" y="2213466"/>
            <a:ext cx="5303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 sz="2000" u="sng">
                <a:latin typeface="Oswald"/>
                <a:ea typeface="Oswald"/>
                <a:cs typeface="Oswald"/>
                <a:sym typeface="Oswald"/>
              </a:rPr>
              <a:t>All-paths : 1 chemins possibles</a:t>
            </a:r>
            <a:endParaRPr sz="2000"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2" name="Google Shape;262;g103e917bbbc_12_3"/>
          <p:cNvSpPr txBox="1"/>
          <p:nvPr>
            <p:ph idx="1" type="body"/>
          </p:nvPr>
        </p:nvSpPr>
        <p:spPr>
          <a:xfrm>
            <a:off x="88075" y="3563100"/>
            <a:ext cx="3296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 sz="2000" u="sng">
                <a:latin typeface="Oswald"/>
                <a:ea typeface="Oswald"/>
                <a:cs typeface="Oswald"/>
                <a:sym typeface="Oswald"/>
              </a:rPr>
              <a:t>All-nodes, All-arcs, All-2-paths</a:t>
            </a:r>
            <a:endParaRPr sz="2000" u="sng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3" name="Google Shape;263;g103e917bbbc_12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175" y="1705100"/>
            <a:ext cx="8462526" cy="43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3e917bbbc_12_1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structurels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mprunter()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9" name="Google Shape;269;g103e917bbbc_12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03e917bbbc_12_16"/>
          <p:cNvSpPr txBox="1"/>
          <p:nvPr>
            <p:ph idx="1" type="body"/>
          </p:nvPr>
        </p:nvSpPr>
        <p:spPr>
          <a:xfrm>
            <a:off x="579827" y="1930400"/>
            <a:ext cx="23664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 sz="2000" u="sng"/>
              <a:t>Prédicats chemins</a:t>
            </a:r>
            <a:endParaRPr sz="2000" u="sng"/>
          </a:p>
        </p:txBody>
      </p:sp>
      <p:pic>
        <p:nvPicPr>
          <p:cNvPr id="271" name="Google Shape;271;g103e917bbbc_12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677" y="2095425"/>
            <a:ext cx="8042555" cy="46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03e917bbbc_12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6675" y="1638225"/>
            <a:ext cx="80425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structurels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chercherEmprunt()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8" name="Google Shape;2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9"/>
          <p:cNvSpPr txBox="1"/>
          <p:nvPr>
            <p:ph idx="1" type="body"/>
          </p:nvPr>
        </p:nvSpPr>
        <p:spPr>
          <a:xfrm>
            <a:off x="677328" y="3111741"/>
            <a:ext cx="5303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 sz="2000" u="sng">
                <a:latin typeface="Oswald"/>
                <a:ea typeface="Oswald"/>
                <a:cs typeface="Oswald"/>
                <a:sym typeface="Oswald"/>
              </a:rPr>
              <a:t>Graphe flot de contrôle/données</a:t>
            </a:r>
            <a:endParaRPr sz="2000" u="sng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0" name="Google Shape;28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915" y="235436"/>
            <a:ext cx="5288149" cy="6243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3e917bbbc_1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structurels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chercherEmprunt()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6" name="Google Shape;286;g103e917bbbc_1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03e917bbbc_10_0"/>
          <p:cNvSpPr txBox="1"/>
          <p:nvPr>
            <p:ph idx="1" type="body"/>
          </p:nvPr>
        </p:nvSpPr>
        <p:spPr>
          <a:xfrm>
            <a:off x="677328" y="2364541"/>
            <a:ext cx="5303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 sz="2000" u="sng">
                <a:latin typeface="Oswald"/>
                <a:ea typeface="Oswald"/>
                <a:cs typeface="Oswald"/>
                <a:sym typeface="Oswald"/>
              </a:rPr>
              <a:t>All-paths : 4 chemins possibles</a:t>
            </a:r>
            <a:endParaRPr sz="2000"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8" name="Google Shape;288;g103e917bbbc_10_0"/>
          <p:cNvSpPr txBox="1"/>
          <p:nvPr>
            <p:ph idx="1" type="body"/>
          </p:nvPr>
        </p:nvSpPr>
        <p:spPr>
          <a:xfrm>
            <a:off x="677325" y="3507100"/>
            <a:ext cx="3296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 sz="2000" u="sng">
                <a:latin typeface="Oswald"/>
                <a:ea typeface="Oswald"/>
                <a:cs typeface="Oswald"/>
                <a:sym typeface="Oswald"/>
              </a:rPr>
              <a:t>All-nodes, All-arcs, All-2-paths</a:t>
            </a:r>
            <a:endParaRPr sz="2000" u="sng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9" name="Google Shape;289;g103e917bbbc_1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013" y="1930491"/>
            <a:ext cx="67437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103e917bbbc_1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3288" y="4248950"/>
            <a:ext cx="6715126" cy="86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03e917bbbc_1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4875" y="5306834"/>
            <a:ext cx="6711963" cy="1209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03e917bbbc_1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4875" y="3162049"/>
            <a:ext cx="6743701" cy="83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3e917bbbc_10_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structurels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chercherEmprunt()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8" name="Google Shape;298;g103e917bbbc_1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03e917bbbc_10_7"/>
          <p:cNvSpPr txBox="1"/>
          <p:nvPr>
            <p:ph idx="1" type="body"/>
          </p:nvPr>
        </p:nvSpPr>
        <p:spPr>
          <a:xfrm>
            <a:off x="1365778" y="2032766"/>
            <a:ext cx="5303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 sz="2000" u="sng">
                <a:latin typeface="Oswald"/>
                <a:ea typeface="Oswald"/>
                <a:cs typeface="Oswald"/>
                <a:sym typeface="Oswald"/>
              </a:rPr>
              <a:t>Prédicats chemins</a:t>
            </a:r>
            <a:endParaRPr sz="2000" u="sng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0" name="Google Shape;300;g103e917bbbc_1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275" y="2769550"/>
            <a:ext cx="7271599" cy="25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"/>
          <p:cNvSpPr/>
          <p:nvPr/>
        </p:nvSpPr>
        <p:spPr>
          <a:xfrm>
            <a:off x="4469075" y="81250"/>
            <a:ext cx="6245700" cy="6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structurels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modifierClient()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7" name="Google Shape;307;p10"/>
          <p:cNvSpPr txBox="1"/>
          <p:nvPr>
            <p:ph idx="1" type="body"/>
          </p:nvPr>
        </p:nvSpPr>
        <p:spPr>
          <a:xfrm>
            <a:off x="579828" y="1930391"/>
            <a:ext cx="5303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 sz="2000" u="sng"/>
              <a:t>Graphe flot de contrôle</a:t>
            </a:r>
            <a:endParaRPr sz="2000" u="sng"/>
          </a:p>
        </p:txBody>
      </p:sp>
      <p:pic>
        <p:nvPicPr>
          <p:cNvPr id="308" name="Google Shape;3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075" y="168675"/>
            <a:ext cx="6245749" cy="650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3e917bbbc_7_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structurels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modifierClient()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5" name="Google Shape;315;g103e917bbbc_7_1"/>
          <p:cNvSpPr txBox="1"/>
          <p:nvPr>
            <p:ph idx="1" type="body"/>
          </p:nvPr>
        </p:nvSpPr>
        <p:spPr>
          <a:xfrm>
            <a:off x="325028" y="3111741"/>
            <a:ext cx="5303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 sz="2000" u="sng"/>
              <a:t>All-paths</a:t>
            </a:r>
            <a:endParaRPr sz="2000" u="sng"/>
          </a:p>
        </p:txBody>
      </p:sp>
      <p:pic>
        <p:nvPicPr>
          <p:cNvPr id="316" name="Google Shape;316;g103e917bbbc_7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03e917bbbc_7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99" y="2125525"/>
            <a:ext cx="8113925" cy="433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03e917bbbc_7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00" y="4157366"/>
            <a:ext cx="105822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103e917bbbc_7_1"/>
          <p:cNvSpPr txBox="1"/>
          <p:nvPr/>
        </p:nvSpPr>
        <p:spPr>
          <a:xfrm>
            <a:off x="325025" y="3757175"/>
            <a:ext cx="82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48 chemins possibles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3e917bbbc_7_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structurels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modifierClient()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5" name="Google Shape;325;g103e917bbbc_7_8"/>
          <p:cNvSpPr txBox="1"/>
          <p:nvPr>
            <p:ph idx="1" type="body"/>
          </p:nvPr>
        </p:nvSpPr>
        <p:spPr>
          <a:xfrm>
            <a:off x="579828" y="1930391"/>
            <a:ext cx="5303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 sz="2000" u="sng"/>
              <a:t>All-nodes, All-arcs, All-k-paths</a:t>
            </a:r>
            <a:endParaRPr sz="2000" u="sng"/>
          </a:p>
        </p:txBody>
      </p:sp>
      <p:pic>
        <p:nvPicPr>
          <p:cNvPr id="326" name="Google Shape;326;g103e917bbbc_7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03e917bbbc_7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25" y="2581305"/>
            <a:ext cx="7634800" cy="8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03e917bbbc_7_8"/>
          <p:cNvPicPr preferRelativeResize="0"/>
          <p:nvPr/>
        </p:nvPicPr>
        <p:blipFill rotWithShape="1">
          <a:blip r:embed="rId5">
            <a:alphaModFix/>
          </a:blip>
          <a:srcRect b="0" l="0" r="48111" t="0"/>
          <a:stretch/>
        </p:blipFill>
        <p:spPr>
          <a:xfrm>
            <a:off x="579825" y="3808800"/>
            <a:ext cx="6300776" cy="8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103e917bbbc_7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825" y="5099500"/>
            <a:ext cx="3551800" cy="4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03e917bbbc_7_8"/>
          <p:cNvPicPr preferRelativeResize="0"/>
          <p:nvPr/>
        </p:nvPicPr>
        <p:blipFill rotWithShape="1">
          <a:blip r:embed="rId5">
            <a:alphaModFix/>
          </a:blip>
          <a:srcRect b="0" l="92557" r="0" t="0"/>
          <a:stretch/>
        </p:blipFill>
        <p:spPr>
          <a:xfrm>
            <a:off x="6880599" y="3808800"/>
            <a:ext cx="903727" cy="8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3e917bbbc_7_2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structurels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modifierClient()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6" name="Google Shape;336;g103e917bbbc_7_22"/>
          <p:cNvSpPr txBox="1"/>
          <p:nvPr>
            <p:ph idx="1" type="body"/>
          </p:nvPr>
        </p:nvSpPr>
        <p:spPr>
          <a:xfrm>
            <a:off x="579828" y="1930391"/>
            <a:ext cx="5303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 sz="2000" u="sng"/>
              <a:t>Prédicats chemins</a:t>
            </a:r>
            <a:endParaRPr sz="2000" u="sng"/>
          </a:p>
        </p:txBody>
      </p:sp>
      <p:pic>
        <p:nvPicPr>
          <p:cNvPr id="337" name="Google Shape;337;g103e917bbbc_7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103e917bbbc_7_22"/>
          <p:cNvPicPr preferRelativeResize="0"/>
          <p:nvPr/>
        </p:nvPicPr>
        <p:blipFill rotWithShape="1">
          <a:blip r:embed="rId4">
            <a:alphaModFix/>
          </a:blip>
          <a:srcRect b="52253" l="0" r="0" t="0"/>
          <a:stretch/>
        </p:blipFill>
        <p:spPr>
          <a:xfrm>
            <a:off x="579825" y="2581300"/>
            <a:ext cx="7926600" cy="4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103e917bbbc_7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25" y="3272625"/>
            <a:ext cx="10902274" cy="27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3e917bbbc_7_6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structurels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modifierClient()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" name="Google Shape;345;g103e917bbbc_7_62"/>
          <p:cNvSpPr txBox="1"/>
          <p:nvPr>
            <p:ph idx="1" type="body"/>
          </p:nvPr>
        </p:nvSpPr>
        <p:spPr>
          <a:xfrm>
            <a:off x="579828" y="1930391"/>
            <a:ext cx="5303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 sz="2000" u="sng"/>
              <a:t>Cas de tests</a:t>
            </a:r>
            <a:endParaRPr sz="2000" u="sng"/>
          </a:p>
        </p:txBody>
      </p:sp>
      <p:pic>
        <p:nvPicPr>
          <p:cNvPr id="346" name="Google Shape;346;g103e917bbbc_7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103e917bbbc_7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525" y="2564891"/>
            <a:ext cx="7932402" cy="3988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Sommaire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734999" y="1526276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fr-FR" sz="2800">
                <a:latin typeface="Oswald"/>
                <a:ea typeface="Oswald"/>
                <a:cs typeface="Oswald"/>
                <a:sym typeface="Oswald"/>
              </a:rPr>
              <a:t>Tests fonctionnels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fr-FR" sz="2600">
                <a:latin typeface="Oswald"/>
                <a:ea typeface="Oswald"/>
                <a:cs typeface="Oswald"/>
                <a:sym typeface="Oswald"/>
              </a:rPr>
              <a:t>Emprunter &amp; Restituer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fr-FR" sz="2600">
                <a:latin typeface="Oswald"/>
                <a:ea typeface="Oswald"/>
                <a:cs typeface="Oswald"/>
                <a:sym typeface="Oswald"/>
              </a:rPr>
              <a:t>Mettre consultable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fr-FR" sz="2800">
                <a:latin typeface="Oswald"/>
                <a:ea typeface="Oswald"/>
                <a:cs typeface="Oswald"/>
                <a:sym typeface="Oswald"/>
              </a:rPr>
              <a:t>Tests structurels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fr-FR" sz="2600">
                <a:latin typeface="Oswald"/>
                <a:ea typeface="Oswald"/>
                <a:cs typeface="Oswald"/>
                <a:sym typeface="Oswald"/>
              </a:rPr>
              <a:t>Emprunter()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fr-FR" sz="2600">
                <a:latin typeface="Oswald"/>
                <a:ea typeface="Oswald"/>
                <a:cs typeface="Oswald"/>
                <a:sym typeface="Oswald"/>
              </a:rPr>
              <a:t>ChercherEmprunt()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fr-FR" sz="2600">
                <a:latin typeface="Oswald"/>
                <a:ea typeface="Oswald"/>
                <a:cs typeface="Oswald"/>
                <a:sym typeface="Oswald"/>
              </a:rPr>
              <a:t>ModifierClient()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fr-FR" sz="2800">
                <a:latin typeface="Oswald"/>
                <a:ea typeface="Oswald"/>
                <a:cs typeface="Oswald"/>
                <a:sym typeface="Oswald"/>
              </a:rPr>
              <a:t>Tests mutationnels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fr-FR" sz="2600">
                <a:latin typeface="Oswald"/>
                <a:ea typeface="Oswald"/>
                <a:cs typeface="Oswald"/>
                <a:sym typeface="Oswald"/>
              </a:rPr>
              <a:t>Emprunter()</a:t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128" y="1930400"/>
            <a:ext cx="3485300" cy="28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3e917bbbc_7_52"/>
          <p:cNvSpPr/>
          <p:nvPr/>
        </p:nvSpPr>
        <p:spPr>
          <a:xfrm>
            <a:off x="4469075" y="81250"/>
            <a:ext cx="6245700" cy="66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03e917bbbc_7_5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structurels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modifierClient()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4" name="Google Shape;354;g103e917bbbc_7_52"/>
          <p:cNvSpPr txBox="1"/>
          <p:nvPr>
            <p:ph idx="1" type="body"/>
          </p:nvPr>
        </p:nvSpPr>
        <p:spPr>
          <a:xfrm>
            <a:off x="579828" y="1930391"/>
            <a:ext cx="5303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 sz="2000" u="sng"/>
              <a:t>Graphe flot de données</a:t>
            </a:r>
            <a:endParaRPr sz="2000" u="sng"/>
          </a:p>
        </p:txBody>
      </p:sp>
      <p:pic>
        <p:nvPicPr>
          <p:cNvPr id="355" name="Google Shape;355;g103e917bbbc_7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103e917bbbc_7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075" y="168675"/>
            <a:ext cx="6245749" cy="650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3e917bbbc_7_1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structurels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modifierClient()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2" name="Google Shape;362;g103e917bbbc_7_15"/>
          <p:cNvSpPr txBox="1"/>
          <p:nvPr>
            <p:ph idx="1" type="body"/>
          </p:nvPr>
        </p:nvSpPr>
        <p:spPr>
          <a:xfrm>
            <a:off x="579828" y="1930391"/>
            <a:ext cx="5303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 sz="2000" u="sng"/>
              <a:t>Tous les du-chemins</a:t>
            </a:r>
            <a:endParaRPr sz="2000" u="sng"/>
          </a:p>
        </p:txBody>
      </p:sp>
      <p:pic>
        <p:nvPicPr>
          <p:cNvPr id="363" name="Google Shape;363;g103e917bbbc_7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103e917bbbc_7_15"/>
          <p:cNvPicPr preferRelativeResize="0"/>
          <p:nvPr/>
        </p:nvPicPr>
        <p:blipFill rotWithShape="1">
          <a:blip r:embed="rId4">
            <a:alphaModFix/>
          </a:blip>
          <a:srcRect b="56142" l="0" r="0" t="0"/>
          <a:stretch/>
        </p:blipFill>
        <p:spPr>
          <a:xfrm>
            <a:off x="579825" y="2437675"/>
            <a:ext cx="8596800" cy="112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103e917bbbc_7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25" y="5184800"/>
            <a:ext cx="7226200" cy="8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03e917bbbc_7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825" y="4781125"/>
            <a:ext cx="4541426" cy="3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03e917bbbc_7_15"/>
          <p:cNvSpPr txBox="1"/>
          <p:nvPr/>
        </p:nvSpPr>
        <p:spPr>
          <a:xfrm>
            <a:off x="6359725" y="4718650"/>
            <a:ext cx="144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Définition</a:t>
            </a:r>
            <a:endParaRPr b="1" sz="1600">
              <a:solidFill>
                <a:srgbClr val="FF99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8" name="Google Shape;368;g103e917bbbc_7_15"/>
          <p:cNvSpPr txBox="1"/>
          <p:nvPr/>
        </p:nvSpPr>
        <p:spPr>
          <a:xfrm>
            <a:off x="8235400" y="5079900"/>
            <a:ext cx="144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Définition</a:t>
            </a:r>
            <a:endParaRPr b="1" sz="1600">
              <a:solidFill>
                <a:srgbClr val="FF99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9" name="Google Shape;369;g103e917bbbc_7_15"/>
          <p:cNvSpPr txBox="1"/>
          <p:nvPr/>
        </p:nvSpPr>
        <p:spPr>
          <a:xfrm>
            <a:off x="8235400" y="5614350"/>
            <a:ext cx="144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Utilisation</a:t>
            </a:r>
            <a:endParaRPr b="1" sz="16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70" name="Google Shape;370;g103e917bbbc_7_15"/>
          <p:cNvCxnSpPr>
            <a:stCxn id="366" idx="3"/>
            <a:endCxn id="367" idx="1"/>
          </p:cNvCxnSpPr>
          <p:nvPr/>
        </p:nvCxnSpPr>
        <p:spPr>
          <a:xfrm>
            <a:off x="5121251" y="4934200"/>
            <a:ext cx="1238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g103e917bbbc_7_15"/>
          <p:cNvCxnSpPr>
            <a:endCxn id="368" idx="1"/>
          </p:cNvCxnSpPr>
          <p:nvPr/>
        </p:nvCxnSpPr>
        <p:spPr>
          <a:xfrm flipH="1" rot="10800000">
            <a:off x="7800700" y="5295450"/>
            <a:ext cx="434700" cy="18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g103e917bbbc_7_15"/>
          <p:cNvCxnSpPr>
            <a:endCxn id="369" idx="1"/>
          </p:cNvCxnSpPr>
          <p:nvPr/>
        </p:nvCxnSpPr>
        <p:spPr>
          <a:xfrm flipH="1" rot="10800000">
            <a:off x="7085500" y="5829900"/>
            <a:ext cx="1149900" cy="693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3" name="Google Shape;373;g103e917bbbc_7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325" y="4082595"/>
            <a:ext cx="832469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mutationnels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Emprunter()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9" name="Google Shape;379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80" name="Google Shape;3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30397"/>
            <a:ext cx="12191999" cy="221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3e917bbbc_9_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mutationnels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Emprunter()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7" name="Google Shape;387;g103e917bbbc_9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103e917bbbc_9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2162" y="1901763"/>
            <a:ext cx="6467676" cy="4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103e917bbbc_9_9"/>
          <p:cNvSpPr/>
          <p:nvPr/>
        </p:nvSpPr>
        <p:spPr>
          <a:xfrm>
            <a:off x="3207150" y="2763475"/>
            <a:ext cx="1863300" cy="228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0" name="Google Shape;390;g103e917bbbc_9_9"/>
          <p:cNvSpPr txBox="1"/>
          <p:nvPr>
            <p:ph idx="1" type="body"/>
          </p:nvPr>
        </p:nvSpPr>
        <p:spPr>
          <a:xfrm>
            <a:off x="677332" y="2160600"/>
            <a:ext cx="21849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/>
              <a:t>Exemple: client != null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56f84556b_0_2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mutationnels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Emprunter()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6" name="Google Shape;396;g1056f84556b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056f84556b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2162" y="1901763"/>
            <a:ext cx="6467676" cy="4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056f84556b_0_20"/>
          <p:cNvSpPr/>
          <p:nvPr/>
        </p:nvSpPr>
        <p:spPr>
          <a:xfrm>
            <a:off x="3532425" y="2926100"/>
            <a:ext cx="5797500" cy="299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9" name="Google Shape;399;g1056f84556b_0_20"/>
          <p:cNvSpPr txBox="1"/>
          <p:nvPr>
            <p:ph idx="1" type="body"/>
          </p:nvPr>
        </p:nvSpPr>
        <p:spPr>
          <a:xfrm>
            <a:off x="677332" y="2160600"/>
            <a:ext cx="21849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/>
              <a:t>Analyse: Lorsqu’il y a un client on donne </a:t>
            </a:r>
            <a:r>
              <a:rPr lang="fr-FR"/>
              <a:t>l'exception</a:t>
            </a:r>
            <a:r>
              <a:rPr lang="fr-FR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3e917bbbc_9_1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mutationnels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Emprunter()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05" name="Google Shape;405;g103e917bbbc_9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103e917bbbc_9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809875"/>
            <a:ext cx="120015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Questions ?</a:t>
            </a:r>
            <a:endParaRPr/>
          </a:p>
        </p:txBody>
      </p:sp>
      <p:pic>
        <p:nvPicPr>
          <p:cNvPr id="412" name="Google Shape;4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01665">
            <a:off x="2383838" y="2146045"/>
            <a:ext cx="6417223" cy="3812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fonctionnels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Emprunter &amp; Restituer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677333" y="2160589"/>
            <a:ext cx="921630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Démarches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fr-FR"/>
              <a:t>Recherche des classes d’équivalences et des résultats espérés</a:t>
            </a:r>
            <a:endParaRPr/>
          </a:p>
          <a:p>
            <a:pPr indent="-218440" lvl="2" marL="11430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fr-FR">
                <a:solidFill>
                  <a:srgbClr val="95C239"/>
                </a:solidFill>
              </a:rPr>
              <a:t>Test combinatoire </a:t>
            </a:r>
            <a:r>
              <a:rPr lang="fr-FR"/>
              <a:t>: 3 catégories du client * 3 types de documents * 2 (changement de catégorie)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fr-FR">
                <a:solidFill>
                  <a:srgbClr val="95C239"/>
                </a:solidFill>
              </a:rPr>
              <a:t>Tests aux limites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fr-FR"/>
              <a:t>Détermination </a:t>
            </a:r>
            <a:r>
              <a:rPr b="1" lang="fr-FR">
                <a:solidFill>
                  <a:srgbClr val="9CC65A"/>
                </a:solidFill>
              </a:rPr>
              <a:t>des préfixes </a:t>
            </a:r>
            <a:r>
              <a:rPr lang="fr-FR"/>
              <a:t>(conditions de départ) et </a:t>
            </a:r>
            <a:r>
              <a:rPr b="1" lang="fr-FR">
                <a:solidFill>
                  <a:srgbClr val="92C230"/>
                </a:solidFill>
              </a:rPr>
              <a:t>des postfixes </a:t>
            </a:r>
            <a:r>
              <a:rPr lang="fr-FR"/>
              <a:t>(conditions d’arrivée)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fr-FR"/>
              <a:t>Assimilation avec les méthodes de construction d’une médiathèque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fr-FR"/>
              <a:t>Implémentation des différentes classes d’équivalences</a:t>
            </a:r>
            <a:endParaRPr/>
          </a:p>
        </p:txBody>
      </p:sp>
      <p:pic>
        <p:nvPicPr>
          <p:cNvPr id="164" name="Google Shape;1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825" y="342000"/>
            <a:ext cx="3023950" cy="29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fonctionnels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Emprunter &amp; Restituer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677333" y="2160589"/>
            <a:ext cx="921630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Implémentations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fr-FR"/>
              <a:t>Structure du code</a:t>
            </a:r>
            <a:endParaRPr/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4"/>
          <p:cNvGrpSpPr/>
          <p:nvPr/>
        </p:nvGrpSpPr>
        <p:grpSpPr>
          <a:xfrm>
            <a:off x="511161" y="2986483"/>
            <a:ext cx="1749672" cy="1749672"/>
            <a:chOff x="138432" y="2696901"/>
            <a:chExt cx="1749672" cy="1749672"/>
          </a:xfrm>
        </p:grpSpPr>
        <p:pic>
          <p:nvPicPr>
            <p:cNvPr id="174" name="Google Shape;174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432" y="2696901"/>
              <a:ext cx="1749672" cy="1749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4"/>
            <p:cNvSpPr txBox="1"/>
            <p:nvPr/>
          </p:nvSpPr>
          <p:spPr>
            <a:xfrm>
              <a:off x="669095" y="3445476"/>
              <a:ext cx="74964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2000" u="none" cap="none" strike="noStrike">
                  <a:solidFill>
                    <a:srgbClr val="2C3C43"/>
                  </a:solidFill>
                  <a:latin typeface="Oswald"/>
                  <a:ea typeface="Oswald"/>
                  <a:cs typeface="Oswald"/>
                  <a:sym typeface="Oswald"/>
                </a:rPr>
                <a:t>Test</a:t>
              </a:r>
              <a:endParaRPr/>
            </a:p>
          </p:txBody>
        </p:sp>
      </p:grpSp>
      <p:grpSp>
        <p:nvGrpSpPr>
          <p:cNvPr id="176" name="Google Shape;176;p4"/>
          <p:cNvGrpSpPr/>
          <p:nvPr/>
        </p:nvGrpSpPr>
        <p:grpSpPr>
          <a:xfrm>
            <a:off x="3801540" y="2282364"/>
            <a:ext cx="1749672" cy="1749672"/>
            <a:chOff x="138432" y="2696901"/>
            <a:chExt cx="1749672" cy="1749672"/>
          </a:xfrm>
        </p:grpSpPr>
        <p:pic>
          <p:nvPicPr>
            <p:cNvPr id="177" name="Google Shape;177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432" y="2696901"/>
              <a:ext cx="1749672" cy="1749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4"/>
            <p:cNvSpPr txBox="1"/>
            <p:nvPr/>
          </p:nvSpPr>
          <p:spPr>
            <a:xfrm>
              <a:off x="381590" y="3405189"/>
              <a:ext cx="13573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rgbClr val="2C3C43"/>
                  </a:solidFill>
                  <a:latin typeface="Oswald"/>
                  <a:ea typeface="Oswald"/>
                  <a:cs typeface="Oswald"/>
                  <a:sym typeface="Oswald"/>
                </a:rPr>
                <a:t>Emprunter</a:t>
              </a:r>
              <a:endParaRPr/>
            </a:p>
          </p:txBody>
        </p:sp>
      </p:grpSp>
      <p:grpSp>
        <p:nvGrpSpPr>
          <p:cNvPr id="179" name="Google Shape;179;p4"/>
          <p:cNvGrpSpPr/>
          <p:nvPr/>
        </p:nvGrpSpPr>
        <p:grpSpPr>
          <a:xfrm>
            <a:off x="3801540" y="4479732"/>
            <a:ext cx="1749672" cy="1749672"/>
            <a:chOff x="138432" y="2696901"/>
            <a:chExt cx="1749672" cy="1749672"/>
          </a:xfrm>
        </p:grpSpPr>
        <p:pic>
          <p:nvPicPr>
            <p:cNvPr id="180" name="Google Shape;180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432" y="2696901"/>
              <a:ext cx="1749672" cy="1749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4"/>
            <p:cNvSpPr txBox="1"/>
            <p:nvPr/>
          </p:nvSpPr>
          <p:spPr>
            <a:xfrm>
              <a:off x="454001" y="3392543"/>
              <a:ext cx="13573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rgbClr val="2C3C43"/>
                  </a:solidFill>
                  <a:latin typeface="Oswald"/>
                  <a:ea typeface="Oswald"/>
                  <a:cs typeface="Oswald"/>
                  <a:sym typeface="Oswald"/>
                </a:rPr>
                <a:t>Restituer</a:t>
              </a:r>
              <a:endParaRPr/>
            </a:p>
          </p:txBody>
        </p:sp>
      </p:grpSp>
      <p:grpSp>
        <p:nvGrpSpPr>
          <p:cNvPr id="182" name="Google Shape;182;p4"/>
          <p:cNvGrpSpPr/>
          <p:nvPr/>
        </p:nvGrpSpPr>
        <p:grpSpPr>
          <a:xfrm>
            <a:off x="1328314" y="4180318"/>
            <a:ext cx="1749672" cy="1566022"/>
            <a:chOff x="968389" y="4180318"/>
            <a:chExt cx="1749672" cy="1566022"/>
          </a:xfrm>
        </p:grpSpPr>
        <p:pic>
          <p:nvPicPr>
            <p:cNvPr descr="What Files go in a Project - Logic Navigator" id="183" name="Google Shape;183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49995" y="4180318"/>
              <a:ext cx="1155617" cy="1155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4"/>
            <p:cNvSpPr txBox="1"/>
            <p:nvPr/>
          </p:nvSpPr>
          <p:spPr>
            <a:xfrm>
              <a:off x="968389" y="5223120"/>
              <a:ext cx="1749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Génération médiathèque de test</a:t>
              </a:r>
              <a:endParaRPr/>
            </a:p>
          </p:txBody>
        </p:sp>
      </p:grpSp>
      <p:grpSp>
        <p:nvGrpSpPr>
          <p:cNvPr id="185" name="Google Shape;185;p4"/>
          <p:cNvGrpSpPr/>
          <p:nvPr/>
        </p:nvGrpSpPr>
        <p:grpSpPr>
          <a:xfrm>
            <a:off x="4723388" y="3283510"/>
            <a:ext cx="1749672" cy="1334200"/>
            <a:chOff x="4022995" y="3283510"/>
            <a:chExt cx="1749672" cy="1334200"/>
          </a:xfrm>
        </p:grpSpPr>
        <p:pic>
          <p:nvPicPr>
            <p:cNvPr descr="What Files go in a Project - Logic Navigator" id="186" name="Google Shape;186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11339" y="3283510"/>
              <a:ext cx="1155617" cy="1155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4"/>
            <p:cNvSpPr txBox="1"/>
            <p:nvPr/>
          </p:nvSpPr>
          <p:spPr>
            <a:xfrm>
              <a:off x="4022995" y="4309933"/>
              <a:ext cx="1749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A</a:t>
              </a: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5776030" y="3283509"/>
            <a:ext cx="1749672" cy="1334201"/>
            <a:chOff x="5075637" y="3283509"/>
            <a:chExt cx="1749672" cy="1334201"/>
          </a:xfrm>
        </p:grpSpPr>
        <p:pic>
          <p:nvPicPr>
            <p:cNvPr descr="What Files go in a Project - Logic Navigator" id="189" name="Google Shape;189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76916" y="3283509"/>
              <a:ext cx="1155617" cy="1155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4"/>
            <p:cNvSpPr txBox="1"/>
            <p:nvPr/>
          </p:nvSpPr>
          <p:spPr>
            <a:xfrm>
              <a:off x="5075637" y="4309933"/>
              <a:ext cx="1749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B</a:t>
              </a:r>
              <a:endParaRPr/>
            </a:p>
          </p:txBody>
        </p:sp>
      </p:grpSp>
      <p:grpSp>
        <p:nvGrpSpPr>
          <p:cNvPr id="191" name="Google Shape;191;p4"/>
          <p:cNvGrpSpPr/>
          <p:nvPr/>
        </p:nvGrpSpPr>
        <p:grpSpPr>
          <a:xfrm>
            <a:off x="6859582" y="3283508"/>
            <a:ext cx="1749672" cy="1334202"/>
            <a:chOff x="6159189" y="3283508"/>
            <a:chExt cx="1749672" cy="1334202"/>
          </a:xfrm>
        </p:grpSpPr>
        <p:pic>
          <p:nvPicPr>
            <p:cNvPr descr="What Files go in a Project - Logic Navigator" id="192" name="Google Shape;192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33990" y="3283508"/>
              <a:ext cx="1155617" cy="1155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4"/>
            <p:cNvSpPr txBox="1"/>
            <p:nvPr/>
          </p:nvSpPr>
          <p:spPr>
            <a:xfrm>
              <a:off x="6159189" y="4309933"/>
              <a:ext cx="1749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C</a:t>
              </a:r>
              <a:endParaRPr/>
            </a:p>
          </p:txBody>
        </p:sp>
      </p:grpSp>
      <p:grpSp>
        <p:nvGrpSpPr>
          <p:cNvPr id="194" name="Google Shape;194;p4"/>
          <p:cNvGrpSpPr/>
          <p:nvPr/>
        </p:nvGrpSpPr>
        <p:grpSpPr>
          <a:xfrm>
            <a:off x="4728912" y="5374262"/>
            <a:ext cx="1749672" cy="1334200"/>
            <a:chOff x="4022995" y="3283510"/>
            <a:chExt cx="1749672" cy="1334200"/>
          </a:xfrm>
        </p:grpSpPr>
        <p:pic>
          <p:nvPicPr>
            <p:cNvPr descr="What Files go in a Project - Logic Navigator" id="195" name="Google Shape;195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11339" y="3283510"/>
              <a:ext cx="1155617" cy="1155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4"/>
            <p:cNvSpPr txBox="1"/>
            <p:nvPr/>
          </p:nvSpPr>
          <p:spPr>
            <a:xfrm>
              <a:off x="4022995" y="4309933"/>
              <a:ext cx="1749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A</a:t>
              </a:r>
              <a:endParaRPr/>
            </a:p>
          </p:txBody>
        </p:sp>
      </p:grpSp>
      <p:grpSp>
        <p:nvGrpSpPr>
          <p:cNvPr id="197" name="Google Shape;197;p4"/>
          <p:cNvGrpSpPr/>
          <p:nvPr/>
        </p:nvGrpSpPr>
        <p:grpSpPr>
          <a:xfrm>
            <a:off x="5781554" y="5374261"/>
            <a:ext cx="1749672" cy="1334201"/>
            <a:chOff x="5075637" y="3283509"/>
            <a:chExt cx="1749672" cy="1334201"/>
          </a:xfrm>
        </p:grpSpPr>
        <p:pic>
          <p:nvPicPr>
            <p:cNvPr descr="What Files go in a Project - Logic Navigator" id="198" name="Google Shape;198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76916" y="3283509"/>
              <a:ext cx="1155617" cy="1155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4"/>
            <p:cNvSpPr txBox="1"/>
            <p:nvPr/>
          </p:nvSpPr>
          <p:spPr>
            <a:xfrm>
              <a:off x="5075637" y="4309933"/>
              <a:ext cx="1749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B</a:t>
              </a:r>
              <a:endParaRPr/>
            </a:p>
          </p:txBody>
        </p:sp>
      </p:grpSp>
      <p:grpSp>
        <p:nvGrpSpPr>
          <p:cNvPr id="200" name="Google Shape;200;p4"/>
          <p:cNvGrpSpPr/>
          <p:nvPr/>
        </p:nvGrpSpPr>
        <p:grpSpPr>
          <a:xfrm>
            <a:off x="6865106" y="5374260"/>
            <a:ext cx="1749672" cy="1334202"/>
            <a:chOff x="6159189" y="3283508"/>
            <a:chExt cx="1749672" cy="1334202"/>
          </a:xfrm>
        </p:grpSpPr>
        <p:pic>
          <p:nvPicPr>
            <p:cNvPr descr="What Files go in a Project - Logic Navigator" id="201" name="Google Shape;201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33990" y="3283508"/>
              <a:ext cx="1155617" cy="1155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4"/>
            <p:cNvSpPr txBox="1"/>
            <p:nvPr/>
          </p:nvSpPr>
          <p:spPr>
            <a:xfrm>
              <a:off x="6159189" y="4309933"/>
              <a:ext cx="1749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C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fonctionnels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Emprunter &amp; Restituer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Google Shape;208;p5"/>
          <p:cNvSpPr txBox="1"/>
          <p:nvPr>
            <p:ph idx="1" type="body"/>
          </p:nvPr>
        </p:nvSpPr>
        <p:spPr>
          <a:xfrm>
            <a:off x="677333" y="2160589"/>
            <a:ext cx="921630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Implémentations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fr-FR"/>
              <a:t>Exemple : </a:t>
            </a:r>
            <a:r>
              <a:rPr lang="fr-FR" u="sng">
                <a:solidFill>
                  <a:srgbClr val="91C229"/>
                </a:solidFill>
              </a:rPr>
              <a:t>Réservation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fr-FR">
                <a:solidFill>
                  <a:srgbClr val="91C229"/>
                </a:solidFill>
              </a:rPr>
              <a:t>	</a:t>
            </a:r>
            <a:r>
              <a:rPr lang="fr-FR" u="sng">
                <a:solidFill>
                  <a:srgbClr val="91C229"/>
                </a:solidFill>
              </a:rPr>
              <a:t>article inexistant</a:t>
            </a:r>
            <a:endParaRPr/>
          </a:p>
        </p:txBody>
      </p:sp>
      <p:pic>
        <p:nvPicPr>
          <p:cNvPr id="209" name="Google Shape;2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5"/>
          <p:cNvSpPr txBox="1"/>
          <p:nvPr/>
        </p:nvSpPr>
        <p:spPr>
          <a:xfrm>
            <a:off x="4132075" y="1854200"/>
            <a:ext cx="7150500" cy="4941000"/>
          </a:xfrm>
          <a:prstGeom prst="rect">
            <a:avLst/>
          </a:prstGeom>
          <a:solidFill>
            <a:schemeClr val="dk1">
              <a:alpha val="7686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public class 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TestEmprunter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Mediatheque M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fr-FR" sz="1050">
                <a:solidFill>
                  <a:srgbClr val="94C338"/>
                </a:solidFill>
                <a:latin typeface="Trebuchet MS"/>
                <a:ea typeface="Trebuchet MS"/>
                <a:cs typeface="Trebuchet MS"/>
                <a:sym typeface="Trebuchet MS"/>
              </a:rPr>
              <a:t>// Création d'un environnement de 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   @BeforeEach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  public void 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creerEnvironnementTest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()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</a:t>
            </a:r>
            <a:r>
              <a:rPr lang="fr-FR" sz="1050">
                <a:solidFill>
                  <a:srgbClr val="94C338"/>
                </a:solidFill>
                <a:latin typeface="Trebuchet MS"/>
                <a:ea typeface="Trebuchet MS"/>
                <a:cs typeface="Trebuchet MS"/>
                <a:sym typeface="Trebuchet MS"/>
              </a:rPr>
              <a:t>// Génération de la médiathèque de tests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GenerationMediatheque.MediathequeTestEmprunter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</a:t>
            </a:r>
            <a:r>
              <a:rPr lang="fr-FR" sz="1050">
                <a:solidFill>
                  <a:srgbClr val="94C338"/>
                </a:solidFill>
                <a:latin typeface="Trebuchet MS"/>
                <a:ea typeface="Trebuchet MS"/>
                <a:cs typeface="Trebuchet MS"/>
                <a:sym typeface="Trebuchet MS"/>
              </a:rPr>
              <a:t>// Récupération de la médiathèque de tests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 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= new 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Mediatheque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fr-FR" sz="1050">
                <a:solidFill>
                  <a:srgbClr val="F5C0A1"/>
                </a:solidFill>
                <a:latin typeface="Trebuchet MS"/>
                <a:ea typeface="Trebuchet MS"/>
                <a:cs typeface="Trebuchet MS"/>
                <a:sym typeface="Trebuchet MS"/>
              </a:rPr>
              <a:t>"MediathequeTestEmprunter"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catch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Exception e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fail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fr-FR" sz="1050">
                <a:solidFill>
                  <a:srgbClr val="94C338"/>
                </a:solidFill>
                <a:latin typeface="Trebuchet MS"/>
                <a:ea typeface="Trebuchet MS"/>
                <a:cs typeface="Trebuchet MS"/>
                <a:sym typeface="Trebuchet MS"/>
              </a:rPr>
              <a:t>// Objectif du test : (CT1) Vérifier l'impossibilité de réserver un article inexistant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94C338"/>
                </a:solidFill>
                <a:latin typeface="Trebuchet MS"/>
                <a:ea typeface="Trebuchet MS"/>
                <a:cs typeface="Trebuchet MS"/>
                <a:sym typeface="Trebuchet MS"/>
              </a:rPr>
              <a:t>    // Résultat attendu : Levée d'une exception de type OperationImpossible</a:t>
            </a:r>
            <a:endParaRPr sz="1050">
              <a:solidFill>
                <a:srgbClr val="94C33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   @Test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fr-FR" sz="105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public void 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emprunterArcticleInexistant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lang="fr-FR" sz="105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int 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nbEmpruntCli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M.chercherClient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fr-FR" sz="1050">
                <a:solidFill>
                  <a:srgbClr val="F5C0A1"/>
                </a:solidFill>
                <a:latin typeface="Trebuchet MS"/>
                <a:ea typeface="Trebuchet MS"/>
                <a:cs typeface="Trebuchet MS"/>
                <a:sym typeface="Trebuchet MS"/>
              </a:rPr>
              <a:t>"Descroix"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fr-FR" sz="1050">
                <a:solidFill>
                  <a:srgbClr val="F5C0A1"/>
                </a:solidFill>
                <a:latin typeface="Trebuchet MS"/>
                <a:ea typeface="Trebuchet MS"/>
                <a:cs typeface="Trebuchet MS"/>
                <a:sym typeface="Trebuchet MS"/>
              </a:rPr>
              <a:t>"Guillaume"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.getNbEmpruntsEffectues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Assertions.assertThrows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OperationImpossible.class, 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() -&gt;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M.emprunter</a:t>
            </a:r>
            <a:r>
              <a:rPr lang="fr-FR" sz="1050">
                <a:solidFill>
                  <a:srgbClr val="F5C0A1"/>
                </a:solidFill>
                <a:latin typeface="Trebuchet MS"/>
                <a:ea typeface="Trebuchet MS"/>
                <a:cs typeface="Trebuchet MS"/>
                <a:sym typeface="Trebuchet MS"/>
              </a:rPr>
              <a:t>("Descroix"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fr-FR" sz="1050">
                <a:solidFill>
                  <a:srgbClr val="F5C0A1"/>
                </a:solidFill>
                <a:latin typeface="Trebuchet MS"/>
                <a:ea typeface="Trebuchet MS"/>
                <a:cs typeface="Trebuchet MS"/>
                <a:sym typeface="Trebuchet MS"/>
              </a:rPr>
              <a:t>"Guillaume"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fr-FR" sz="1050">
                <a:solidFill>
                  <a:srgbClr val="F5C0A1"/>
                </a:solidFill>
                <a:latin typeface="Trebuchet MS"/>
                <a:ea typeface="Trebuchet MS"/>
                <a:cs typeface="Trebuchet MS"/>
                <a:sym typeface="Trebuchet MS"/>
              </a:rPr>
              <a:t>"codeArticleInexistant"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Assertions.assertEquals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nbEmpruntCli,M.chercherClient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fr-FR" sz="1050">
                <a:solidFill>
                  <a:srgbClr val="F5C0A1"/>
                </a:solidFill>
                <a:latin typeface="Trebuchet MS"/>
                <a:ea typeface="Trebuchet MS"/>
                <a:cs typeface="Trebuchet MS"/>
                <a:sym typeface="Trebuchet MS"/>
              </a:rPr>
              <a:t>"Descroix"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fr-FR" sz="1050">
                <a:solidFill>
                  <a:srgbClr val="F5C0A1"/>
                </a:solidFill>
                <a:latin typeface="Trebuchet MS"/>
                <a:ea typeface="Trebuchet MS"/>
                <a:cs typeface="Trebuchet MS"/>
                <a:sym typeface="Trebuchet MS"/>
              </a:rPr>
              <a:t>"Guillaume"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.getNbEmpruntsEffectues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fr-FR"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/>
          </a:p>
        </p:txBody>
      </p:sp>
      <p:cxnSp>
        <p:nvCxnSpPr>
          <p:cNvPr id="211" name="Google Shape;211;p5"/>
          <p:cNvCxnSpPr/>
          <p:nvPr/>
        </p:nvCxnSpPr>
        <p:spPr>
          <a:xfrm flipH="1">
            <a:off x="5933873" y="2286000"/>
            <a:ext cx="1468876" cy="68094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" name="Google Shape;212;p5"/>
          <p:cNvSpPr txBox="1"/>
          <p:nvPr/>
        </p:nvSpPr>
        <p:spPr>
          <a:xfrm>
            <a:off x="7402749" y="2151910"/>
            <a:ext cx="24227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Médiathèque de test</a:t>
            </a:r>
            <a:endParaRPr/>
          </a:p>
        </p:txBody>
      </p:sp>
      <p:sp>
        <p:nvSpPr>
          <p:cNvPr id="213" name="Google Shape;213;p5"/>
          <p:cNvSpPr/>
          <p:nvPr/>
        </p:nvSpPr>
        <p:spPr>
          <a:xfrm>
            <a:off x="7947499" y="2918297"/>
            <a:ext cx="437744" cy="1410511"/>
          </a:xfrm>
          <a:prstGeom prst="rightBrace">
            <a:avLst>
              <a:gd fmla="val 8333" name="adj1"/>
              <a:gd fmla="val 50000" name="adj2"/>
            </a:avLst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8385243" y="3472710"/>
            <a:ext cx="24227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Initialisation de la médiathèque</a:t>
            </a:r>
            <a:endParaRPr/>
          </a:p>
        </p:txBody>
      </p:sp>
      <p:cxnSp>
        <p:nvCxnSpPr>
          <p:cNvPr id="215" name="Google Shape;215;p5"/>
          <p:cNvCxnSpPr/>
          <p:nvPr/>
        </p:nvCxnSpPr>
        <p:spPr>
          <a:xfrm>
            <a:off x="2918298" y="5366299"/>
            <a:ext cx="1700700" cy="2157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5"/>
          <p:cNvCxnSpPr/>
          <p:nvPr/>
        </p:nvCxnSpPr>
        <p:spPr>
          <a:xfrm flipH="1" rot="10800000">
            <a:off x="2918298" y="6156600"/>
            <a:ext cx="1581000" cy="156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p5"/>
          <p:cNvSpPr txBox="1"/>
          <p:nvPr/>
        </p:nvSpPr>
        <p:spPr>
          <a:xfrm>
            <a:off x="493707" y="5136110"/>
            <a:ext cx="343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Génération d’une exception</a:t>
            </a:r>
            <a:endParaRPr/>
          </a:p>
        </p:txBody>
      </p:sp>
      <p:sp>
        <p:nvSpPr>
          <p:cNvPr id="218" name="Google Shape;218;p5"/>
          <p:cNvSpPr txBox="1"/>
          <p:nvPr/>
        </p:nvSpPr>
        <p:spPr>
          <a:xfrm>
            <a:off x="493708" y="5802868"/>
            <a:ext cx="272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 compteur d’emprunt de l’utilisateur n’a pas été incrémenté</a:t>
            </a:r>
            <a:endParaRPr/>
          </a:p>
        </p:txBody>
      </p:sp>
      <p:sp>
        <p:nvSpPr>
          <p:cNvPr id="219" name="Google Shape;219;p5"/>
          <p:cNvSpPr txBox="1"/>
          <p:nvPr/>
        </p:nvSpPr>
        <p:spPr>
          <a:xfrm>
            <a:off x="294122" y="4695613"/>
            <a:ext cx="232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82AE2A"/>
                </a:solidFill>
                <a:latin typeface="Oswald"/>
                <a:ea typeface="Oswald"/>
                <a:cs typeface="Oswald"/>
                <a:sym typeface="Oswald"/>
              </a:rPr>
              <a:t>2 Tests :</a:t>
            </a:r>
            <a:endParaRPr/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4">
            <a:alphaModFix/>
          </a:blip>
          <a:srcRect b="5116" l="0" r="0" t="8101"/>
          <a:stretch/>
        </p:blipFill>
        <p:spPr>
          <a:xfrm>
            <a:off x="0" y="-12213"/>
            <a:ext cx="12192000" cy="23005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"/>
          <p:cNvSpPr/>
          <p:nvPr/>
        </p:nvSpPr>
        <p:spPr>
          <a:xfrm>
            <a:off x="4499168" y="3276298"/>
            <a:ext cx="3686400" cy="307800"/>
          </a:xfrm>
          <a:prstGeom prst="ellipse">
            <a:avLst/>
          </a:prstGeom>
          <a:noFill/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fonctionnels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Emprunter &amp; Restituer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7" name="Google Shape;227;p6"/>
          <p:cNvSpPr txBox="1"/>
          <p:nvPr>
            <p:ph idx="1" type="body"/>
          </p:nvPr>
        </p:nvSpPr>
        <p:spPr>
          <a:xfrm>
            <a:off x="677333" y="2160589"/>
            <a:ext cx="921630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Résultats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fr-FR"/>
              <a:t>Tous nos tests passent sans erreur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fr-FR"/>
              <a:t>La réalisation des tests a permis de mettre en évidence une anomalie dans le code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Point sur l’avancement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fr-FR"/>
              <a:t>Finir l’implémentation des tests pour les différentes classes </a:t>
            </a:r>
            <a:endParaRPr/>
          </a:p>
        </p:txBody>
      </p:sp>
      <p:pic>
        <p:nvPicPr>
          <p:cNvPr id="228" name="Google Shape;2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0100" y="2749676"/>
            <a:ext cx="426396" cy="426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8225894" y="3176087"/>
            <a:ext cx="546702" cy="50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012719">
            <a:off x="273998" y="5045263"/>
            <a:ext cx="951689" cy="95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3e917bbbc_9_2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fonctionnels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Mettre consultable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" name="Google Shape;237;g103e917bbbc_9_2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38" name="Google Shape;238;g103e917bbbc_9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03e917bbbc_9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54231"/>
            <a:ext cx="12192001" cy="2970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56f84556b_0_1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fonctionnels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Mettre consultable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5" name="Google Shape;245;g1056f84556b_0_1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/>
              <a:t>Exemple: </a:t>
            </a:r>
            <a:r>
              <a:rPr lang="fr-FR"/>
              <a:t>Mettre consultable un article qui est null</a:t>
            </a:r>
            <a:endParaRPr/>
          </a:p>
        </p:txBody>
      </p:sp>
      <p:pic>
        <p:nvPicPr>
          <p:cNvPr id="246" name="Google Shape;246;g1056f84556b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056f84556b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7363" y="2583500"/>
            <a:ext cx="86772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swald"/>
              <a:buNone/>
            </a:pPr>
            <a:r>
              <a:rPr lang="fr-FR">
                <a:latin typeface="Oswald"/>
                <a:ea typeface="Oswald"/>
                <a:cs typeface="Oswald"/>
                <a:sym typeface="Oswald"/>
              </a:rPr>
              <a:t>Tests structurels</a:t>
            </a:r>
            <a:br>
              <a:rPr lang="fr-FR">
                <a:latin typeface="Oswald"/>
                <a:ea typeface="Oswald"/>
                <a:cs typeface="Oswald"/>
                <a:sym typeface="Oswald"/>
              </a:rPr>
            </a:br>
            <a:r>
              <a:rPr lang="fr-FR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fr-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fr-F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mprunter()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3" name="Google Shape;2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094" y="6148094"/>
            <a:ext cx="709906" cy="7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150" y="139000"/>
            <a:ext cx="4385633" cy="657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te">
  <a:themeElements>
    <a:clrScheme name="Facett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2021-12-07T16:19:21Z</dcterms:created>
  <dc:creator>Guillaume Descroix</dc:creator>
</cp:coreProperties>
</file>