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Default ContentType="image/jpeg" Extension="jpeg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1" Target="ppt/presentation.xml" Type="http://schemas.openxmlformats.org/officeDocument/2006/relationships/officeDocument"/><Relationship Id="rId2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Barlow SemiBold"/>
      <p:regular r:id="rId17"/>
      <p:bold r:id="rId18"/>
      <p:italic r:id="rId19"/>
      <p:boldItalic r:id="rId20"/>
    </p:embeddedFont>
    <p:embeddedFont>
      <p:font typeface="Barlow Light"/>
      <p:regular r:id="rId21"/>
      <p:bold r:id="rId22"/>
      <p:italic r:id="rId23"/>
      <p:boldItalic r:id="rId24"/>
    </p:embeddedFont>
    <p:embeddedFont>
      <p:font typeface="Barlow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SemiBold-boldItalic.fntdata"/><Relationship Id="rId22" Type="http://schemas.openxmlformats.org/officeDocument/2006/relationships/font" Target="fonts/BarlowLight-bold.fntdata"/><Relationship Id="rId21" Type="http://schemas.openxmlformats.org/officeDocument/2006/relationships/font" Target="fonts/BarlowLight-regular.fntdata"/><Relationship Id="rId24" Type="http://schemas.openxmlformats.org/officeDocument/2006/relationships/font" Target="fonts/BarlowLight-boldItalic.fntdata"/><Relationship Id="rId23" Type="http://schemas.openxmlformats.org/officeDocument/2006/relationships/font" Target="fonts/Barlow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-bold.fntdata"/><Relationship Id="rId25" Type="http://schemas.openxmlformats.org/officeDocument/2006/relationships/font" Target="fonts/Barlow-regular.fntdata"/><Relationship Id="rId28" Type="http://schemas.openxmlformats.org/officeDocument/2006/relationships/font" Target="fonts/Barlow-boldItalic.fntdata"/><Relationship Id="rId27" Type="http://schemas.openxmlformats.org/officeDocument/2006/relationships/font" Target="fonts/Barlow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BarlowSemiBold-regular.fntdata"/><Relationship Id="rId16" Type="http://schemas.openxmlformats.org/officeDocument/2006/relationships/slide" Target="slides/slide12.xml"/><Relationship Id="rId19" Type="http://schemas.openxmlformats.org/officeDocument/2006/relationships/font" Target="fonts/BarlowSemiBold-italic.fntdata"/><Relationship Id="rId18" Type="http://schemas.openxmlformats.org/officeDocument/2006/relationships/font" Target="fonts/Barlow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8add596948_0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8add59694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8add596948_0_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8add59694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8add596948_0_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8add59694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8add59694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8add5969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8add596948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8add59694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8add596948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8add59694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8add596948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8add59694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8add596948_0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8add59694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8add596948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8add59694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4" name="Google Shape;104;p2"/>
          <p:cNvSpPr txBox="1"/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variant 1" type="blank">
  <p:cSld name="BLANK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11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455" name="Google Shape;455;p11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7" name="Google Shape;457;p11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458" name="Google Shape;458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1" name="Google Shape;461;p11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62" name="Google Shape;462;p11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2" name="Google Shape;482;p11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variant 2">
  <p:cSld name="BLANK_1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12"/>
          <p:cNvSpPr txBox="1"/>
          <p:nvPr>
            <p:ph idx="12" type="sldNum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3"/>
          <p:cNvSpPr txBox="1"/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3"/>
          <p:cNvSpPr txBox="1"/>
          <p:nvPr>
            <p:ph idx="1" type="subTitle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4"/>
          <p:cNvGrpSpPr/>
          <p:nvPr/>
        </p:nvGrpSpPr>
        <p:grpSpPr>
          <a:xfrm>
            <a:off x="-175" y="0"/>
            <a:ext cx="9158125" cy="5149862"/>
            <a:chOff x="-175" y="0"/>
            <a:chExt cx="9158125" cy="5149862"/>
          </a:xfrm>
        </p:grpSpPr>
        <p:sp>
          <p:nvSpPr>
            <p:cNvPr id="192" name="Google Shape;192;p4"/>
            <p:cNvSpPr/>
            <p:nvPr/>
          </p:nvSpPr>
          <p:spPr>
            <a:xfrm>
              <a:off x="0" y="0"/>
              <a:ext cx="78456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" name="Google Shape;193;p4"/>
            <p:cNvGrpSpPr/>
            <p:nvPr/>
          </p:nvGrpSpPr>
          <p:grpSpPr>
            <a:xfrm>
              <a:off x="-175" y="664293"/>
              <a:ext cx="318794" cy="653721"/>
              <a:chOff x="5385375" y="498300"/>
              <a:chExt cx="802200" cy="556500"/>
            </a:xfrm>
          </p:grpSpPr>
          <p:sp>
            <p:nvSpPr>
              <p:cNvPr id="194" name="Google Shape;194;p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7" name="Google Shape;197;p4"/>
            <p:cNvSpPr/>
            <p:nvPr/>
          </p:nvSpPr>
          <p:spPr>
            <a:xfrm>
              <a:off x="666125" y="660475"/>
              <a:ext cx="666300" cy="666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9" name="Google Shape;199;p4"/>
            <p:cNvGrpSpPr/>
            <p:nvPr/>
          </p:nvGrpSpPr>
          <p:grpSpPr>
            <a:xfrm>
              <a:off x="8994728" y="670955"/>
              <a:ext cx="149289" cy="653721"/>
              <a:chOff x="5385375" y="498300"/>
              <a:chExt cx="802200" cy="556500"/>
            </a:xfrm>
          </p:grpSpPr>
          <p:sp>
            <p:nvSpPr>
              <p:cNvPr id="200" name="Google Shape;200;p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4"/>
            <p:cNvGrpSpPr/>
            <p:nvPr/>
          </p:nvGrpSpPr>
          <p:grpSpPr>
            <a:xfrm>
              <a:off x="7508545" y="3014000"/>
              <a:ext cx="666403" cy="1475799"/>
              <a:chOff x="7508545" y="664625"/>
              <a:chExt cx="666403" cy="1475799"/>
            </a:xfrm>
          </p:grpSpPr>
          <p:sp>
            <p:nvSpPr>
              <p:cNvPr id="204" name="Google Shape;204;p4"/>
              <p:cNvSpPr/>
              <p:nvPr/>
            </p:nvSpPr>
            <p:spPr>
              <a:xfrm>
                <a:off x="7508545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7710872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7913198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7508545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7710872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7913198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>
                <a:off x="7508545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>
                <a:off x="7710872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>
                <a:off x="7913198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>
                <a:off x="7508545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>
                <a:off x="7710872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4"/>
              <p:cNvSpPr/>
              <p:nvPr/>
            </p:nvSpPr>
            <p:spPr>
              <a:xfrm>
                <a:off x="7913198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8115524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4"/>
              <p:cNvSpPr/>
              <p:nvPr/>
            </p:nvSpPr>
            <p:spPr>
              <a:xfrm>
                <a:off x="8115524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4"/>
              <p:cNvSpPr/>
              <p:nvPr/>
            </p:nvSpPr>
            <p:spPr>
              <a:xfrm>
                <a:off x="8115524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8115549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>
                <a:off x="7508545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4"/>
              <p:cNvSpPr/>
              <p:nvPr/>
            </p:nvSpPr>
            <p:spPr>
              <a:xfrm>
                <a:off x="7710872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4"/>
              <p:cNvSpPr/>
              <p:nvPr/>
            </p:nvSpPr>
            <p:spPr>
              <a:xfrm>
                <a:off x="7913198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4"/>
              <p:cNvSpPr/>
              <p:nvPr/>
            </p:nvSpPr>
            <p:spPr>
              <a:xfrm>
                <a:off x="7508545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>
                <a:off x="7710872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4"/>
              <p:cNvSpPr/>
              <p:nvPr/>
            </p:nvSpPr>
            <p:spPr>
              <a:xfrm>
                <a:off x="7913198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7508545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7710872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7913198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>
                <a:off x="7508545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7710872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7913198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8115524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8115524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8115524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4"/>
              <p:cNvSpPr/>
              <p:nvPr/>
            </p:nvSpPr>
            <p:spPr>
              <a:xfrm>
                <a:off x="8115549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" name="Google Shape;236;p4"/>
            <p:cNvGrpSpPr/>
            <p:nvPr/>
          </p:nvGrpSpPr>
          <p:grpSpPr>
            <a:xfrm>
              <a:off x="666070" y="4483438"/>
              <a:ext cx="666403" cy="666424"/>
              <a:chOff x="7996345" y="980275"/>
              <a:chExt cx="666403" cy="666424"/>
            </a:xfrm>
          </p:grpSpPr>
          <p:sp>
            <p:nvSpPr>
              <p:cNvPr id="237" name="Google Shape;237;p4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4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4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4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4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4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4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4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4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4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4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4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4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3" name="Google Shape;253;p4"/>
          <p:cNvSpPr txBox="1"/>
          <p:nvPr>
            <p:ph idx="1" type="body"/>
          </p:nvPr>
        </p:nvSpPr>
        <p:spPr>
          <a:xfrm>
            <a:off x="1699000" y="660475"/>
            <a:ext cx="5045400" cy="38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▪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indent="-457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indent="-457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indent="-457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indent="-457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indent="-457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indent="-457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indent="-457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indent="-457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/>
        </p:txBody>
      </p:sp>
      <p:sp>
        <p:nvSpPr>
          <p:cNvPr id="254" name="Google Shape;254;p4"/>
          <p:cNvSpPr txBox="1"/>
          <p:nvPr/>
        </p:nvSpPr>
        <p:spPr>
          <a:xfrm>
            <a:off x="666125" y="574543"/>
            <a:ext cx="6663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</a:rPr>
              <a:t>“</a:t>
            </a:r>
            <a:endParaRPr sz="9600">
              <a:solidFill>
                <a:schemeClr val="lt1"/>
              </a:solidFill>
            </a:endParaRPr>
          </a:p>
        </p:txBody>
      </p:sp>
      <p:sp>
        <p:nvSpPr>
          <p:cNvPr id="255" name="Google Shape;255;p4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6" name="Google Shape;286;p5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87" name="Google Shape;287;p5"/>
          <p:cNvSpPr txBox="1"/>
          <p:nvPr>
            <p:ph idx="1" type="body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288" name="Google Shape;288;p5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6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6"/>
          <p:cNvSpPr/>
          <p:nvPr/>
        </p:nvSpPr>
        <p:spPr>
          <a:xfrm>
            <a:off x="322375" y="646500"/>
            <a:ext cx="44706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6"/>
          <p:cNvGrpSpPr/>
          <p:nvPr/>
        </p:nvGrpSpPr>
        <p:grpSpPr>
          <a:xfrm>
            <a:off x="-207" y="646493"/>
            <a:ext cx="155867" cy="653721"/>
            <a:chOff x="5385375" y="498300"/>
            <a:chExt cx="802200" cy="556500"/>
          </a:xfrm>
        </p:grpSpPr>
        <p:sp>
          <p:nvSpPr>
            <p:cNvPr id="294" name="Google Shape;294;p6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Google Shape;297;p6"/>
          <p:cNvGrpSpPr/>
          <p:nvPr/>
        </p:nvGrpSpPr>
        <p:grpSpPr>
          <a:xfrm>
            <a:off x="5434002" y="4483463"/>
            <a:ext cx="666347" cy="666373"/>
            <a:chOff x="7134700" y="414375"/>
            <a:chExt cx="501919" cy="501900"/>
          </a:xfrm>
        </p:grpSpPr>
        <p:sp>
          <p:nvSpPr>
            <p:cNvPr id="298" name="Google Shape;298;p6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" name="Google Shape;314;p6"/>
          <p:cNvGrpSpPr/>
          <p:nvPr/>
        </p:nvGrpSpPr>
        <p:grpSpPr>
          <a:xfrm rot="-5400000">
            <a:off x="8018100" y="-167410"/>
            <a:ext cx="318554" cy="653721"/>
            <a:chOff x="5385375" y="498300"/>
            <a:chExt cx="802200" cy="556500"/>
          </a:xfrm>
        </p:grpSpPr>
        <p:sp>
          <p:nvSpPr>
            <p:cNvPr id="315" name="Google Shape;315;p6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6"/>
          <p:cNvSpPr txBox="1"/>
          <p:nvPr>
            <p:ph type="title"/>
          </p:nvPr>
        </p:nvSpPr>
        <p:spPr>
          <a:xfrm>
            <a:off x="508700" y="646500"/>
            <a:ext cx="42843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9" name="Google Shape;319;p6"/>
          <p:cNvSpPr txBox="1"/>
          <p:nvPr>
            <p:ph idx="1" type="body"/>
          </p:nvPr>
        </p:nvSpPr>
        <p:spPr>
          <a:xfrm>
            <a:off x="508700" y="1599700"/>
            <a:ext cx="4284300" cy="28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320" name="Google Shape;320;p6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7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1" name="Google Shape;351;p7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52" name="Google Shape;352;p7"/>
          <p:cNvSpPr txBox="1"/>
          <p:nvPr>
            <p:ph idx="1" type="body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353" name="Google Shape;353;p7"/>
          <p:cNvSpPr txBox="1"/>
          <p:nvPr>
            <p:ph idx="2" type="body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354" name="Google Shape;354;p7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8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57" name="Google Shape;357;p8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0" name="Google Shape;360;p8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61" name="Google Shape;361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4" name="Google Shape;364;p8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65" name="Google Shape;365;p8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1" name="Google Shape;381;p8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82" name="Google Shape;382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5" name="Google Shape;385;p8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86" name="Google Shape;386;p8"/>
          <p:cNvSpPr txBox="1"/>
          <p:nvPr>
            <p:ph idx="1" type="body"/>
          </p:nvPr>
        </p:nvSpPr>
        <p:spPr>
          <a:xfrm>
            <a:off x="1165875" y="1599700"/>
            <a:ext cx="22572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87" name="Google Shape;387;p8"/>
          <p:cNvSpPr txBox="1"/>
          <p:nvPr>
            <p:ph idx="2" type="body"/>
          </p:nvPr>
        </p:nvSpPr>
        <p:spPr>
          <a:xfrm>
            <a:off x="3706438" y="1599700"/>
            <a:ext cx="22572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88" name="Google Shape;388;p8"/>
          <p:cNvSpPr txBox="1"/>
          <p:nvPr>
            <p:ph idx="3" type="body"/>
          </p:nvPr>
        </p:nvSpPr>
        <p:spPr>
          <a:xfrm>
            <a:off x="6247001" y="1599700"/>
            <a:ext cx="22572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89" name="Google Shape;389;p8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9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92" name="Google Shape;392;p9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5" name="Google Shape;395;p9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9" name="Google Shape;399;p9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6" name="Google Shape;416;p9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17" name="Google Shape;417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0" name="Google Shape;420;p9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21" name="Google Shape;421;p9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0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0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0"/>
          <p:cNvSpPr/>
          <p:nvPr/>
        </p:nvSpPr>
        <p:spPr>
          <a:xfrm>
            <a:off x="322375" y="4489799"/>
            <a:ext cx="7524000" cy="33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6" name="Google Shape;426;p10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27" name="Google Shape;427;p10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10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31" name="Google Shape;431;p10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10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448" name="Google Shape;448;p10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1" name="Google Shape;451;p10"/>
          <p:cNvSpPr txBox="1"/>
          <p:nvPr>
            <p:ph idx="1" type="body"/>
          </p:nvPr>
        </p:nvSpPr>
        <p:spPr>
          <a:xfrm>
            <a:off x="650725" y="4489800"/>
            <a:ext cx="7195800" cy="33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52" name="Google Shape;452;p10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 ?>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13.png" Type="http://schemas.openxmlformats.org/officeDocument/2006/relationships/image"/><Relationship Id="rId4" Target="../media/image11.jpeg" Type="http://schemas.openxmlformats.org/officeDocument/2006/relationships/image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6.jpg"/></Relationships>
</file>

<file path=ppt/slides/_rels/slide5.xml.rels><?xml version="1.0" encoding="UTF-8" standalone="yes" ?>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7.pn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6.xml.rels><?xml version="1.0" encoding="UTF-8" standalone="yes" ?>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5.png" Type="http://schemas.openxmlformats.org/officeDocument/2006/relationships/image"/><Relationship Id="rId4" Target="../media/image10.jpeg" Type="http://schemas.openxmlformats.org/officeDocument/2006/relationships/image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8.xml.rels><?xml version="1.0" encoding="UTF-8" standalone="yes" ?>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2.jpeg" Type="http://schemas.openxmlformats.org/officeDocument/2006/relationships/image"/><Relationship Id="rId4" Target="../media/image4.jpe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9.xml.rels><?xml version="1.0" encoding="UTF-8" standalone="yes" ?>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5.jpeg" Type="http://schemas.openxmlformats.org/officeDocument/2006/relationships/image"/><Relationship Id="rId4" Target="../media/image16.png" Type="http://schemas.openxmlformats.org/officeDocument/2006/relationships/image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/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Détection du port du masque</a:t>
            </a:r>
            <a:endParaRPr/>
          </a:p>
        </p:txBody>
      </p:sp>
      <p:sp>
        <p:nvSpPr>
          <p:cNvPr id="517" name="Google Shape;517;p13"/>
          <p:cNvSpPr txBox="1"/>
          <p:nvPr/>
        </p:nvSpPr>
        <p:spPr>
          <a:xfrm>
            <a:off x="0" y="4543175"/>
            <a:ext cx="42690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Aurélien Peden</a:t>
            </a:r>
            <a:endParaRPr b="1" sz="16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29/06/2020</a:t>
            </a:r>
            <a:endParaRPr b="1" sz="16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2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	Détection sur un flux vidéo</a:t>
            </a:r>
            <a:endParaRPr/>
          </a:p>
        </p:txBody>
      </p:sp>
      <p:sp>
        <p:nvSpPr>
          <p:cNvPr id="593" name="Google Shape;593;p22"/>
          <p:cNvSpPr txBox="1"/>
          <p:nvPr>
            <p:ph idx="1" type="body"/>
          </p:nvPr>
        </p:nvSpPr>
        <p:spPr>
          <a:xfrm>
            <a:off x="1165225" y="1381475"/>
            <a:ext cx="34473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b="1" lang="en"/>
              <a:t>Extraction des visages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b="1" lang="en"/>
              <a:t>Region of interest (R.O.I)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en"/>
              <a:t>Preprocessing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en"/>
              <a:t>Affichage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en"/>
              <a:t>Mise en production</a:t>
            </a:r>
            <a:endParaRPr b="1"/>
          </a:p>
        </p:txBody>
      </p:sp>
      <p:sp>
        <p:nvSpPr>
          <p:cNvPr id="594" name="Google Shape;594;p22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5" name="Google Shape;5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400" y="1448175"/>
            <a:ext cx="3261574" cy="315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2075" y="3663000"/>
            <a:ext cx="2192850" cy="13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3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02" name="Google Shape;602;p23"/>
          <p:cNvSpPr txBox="1"/>
          <p:nvPr>
            <p:ph idx="1" type="body"/>
          </p:nvPr>
        </p:nvSpPr>
        <p:spPr>
          <a:xfrm>
            <a:off x="1165225" y="1381475"/>
            <a:ext cx="34473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b="1" lang="en"/>
              <a:t>Diverses applications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b="1" lang="en"/>
              <a:t>Lieux publics, entreprises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en"/>
              <a:t>Améliorations possibles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b="1" lang="en"/>
              <a:t>Utilisation d’un vrais jeu de données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b="1" lang="en"/>
              <a:t>Détection des visages par un réseau de neurones</a:t>
            </a:r>
            <a:endParaRPr b="1"/>
          </a:p>
        </p:txBody>
      </p:sp>
      <p:sp>
        <p:nvSpPr>
          <p:cNvPr id="603" name="Google Shape;603;p23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4" name="Google Shape;6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000" y="138147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4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610" name="Google Shape;610;p24"/>
          <p:cNvSpPr txBox="1"/>
          <p:nvPr>
            <p:ph idx="1" type="body"/>
          </p:nvPr>
        </p:nvSpPr>
        <p:spPr>
          <a:xfrm>
            <a:off x="1165225" y="1381475"/>
            <a:ext cx="59199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b="1" lang="en"/>
              <a:t>Towardsdatascience.com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en"/>
              <a:t>Cours Machine Learning, Coursera/Stanford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en"/>
              <a:t>Cours Deeplearning.ai, Coursera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en"/>
              <a:t>Cours CS231n, Stanford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en"/>
              <a:t>Hands-On Machine Learning, Aurélien Géron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en"/>
              <a:t>Rapports de recherche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b="1" lang="en"/>
              <a:t>researchgate.net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b="1" lang="en"/>
              <a:t>arXiv.org</a:t>
            </a:r>
            <a:endParaRPr b="1"/>
          </a:p>
        </p:txBody>
      </p:sp>
      <p:sp>
        <p:nvSpPr>
          <p:cNvPr id="611" name="Google Shape;611;p24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4"/>
          <p:cNvSpPr txBox="1"/>
          <p:nvPr>
            <p:ph idx="1" type="body"/>
          </p:nvPr>
        </p:nvSpPr>
        <p:spPr>
          <a:xfrm>
            <a:off x="1194875" y="1392175"/>
            <a:ext cx="34473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/>
              <a:t>Objectifs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/>
              <a:t>Jeu de données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/>
              <a:t>Détection des visages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/>
              <a:t>Conception du réseau de neurones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b="1" lang="en"/>
              <a:t>Fonctionnement d’un réseau de neurones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b="1" lang="en"/>
              <a:t>Réseau de neurones convolutifs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/>
              <a:t>Détection sur un flux vidéo</a:t>
            </a:r>
            <a:endParaRPr b="1"/>
          </a:p>
        </p:txBody>
      </p:sp>
      <p:sp>
        <p:nvSpPr>
          <p:cNvPr id="523" name="Google Shape;523;p14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</a:t>
            </a:r>
            <a:endParaRPr/>
          </a:p>
        </p:txBody>
      </p:sp>
      <p:sp>
        <p:nvSpPr>
          <p:cNvPr id="524" name="Google Shape;524;p14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5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Objectifs</a:t>
            </a:r>
            <a:endParaRPr/>
          </a:p>
        </p:txBody>
      </p:sp>
      <p:sp>
        <p:nvSpPr>
          <p:cNvPr id="530" name="Google Shape;530;p15"/>
          <p:cNvSpPr txBox="1"/>
          <p:nvPr>
            <p:ph idx="1" type="body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b="1" lang="en"/>
              <a:t>Preuve de concept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en"/>
              <a:t>Rendre la détection possible sur des </a:t>
            </a:r>
            <a:r>
              <a:rPr b="1" lang="en"/>
              <a:t>systèmes</a:t>
            </a:r>
            <a:r>
              <a:rPr b="1" lang="en"/>
              <a:t> embarqués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en"/>
              <a:t>Sensibiliser au respect des gestes barrières</a:t>
            </a:r>
            <a:endParaRPr b="1"/>
          </a:p>
        </p:txBody>
      </p:sp>
      <p:sp>
        <p:nvSpPr>
          <p:cNvPr id="531" name="Google Shape;531;p15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6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	Jeu de données</a:t>
            </a:r>
            <a:endParaRPr/>
          </a:p>
        </p:txBody>
      </p:sp>
      <p:sp>
        <p:nvSpPr>
          <p:cNvPr id="537" name="Google Shape;537;p16"/>
          <p:cNvSpPr txBox="1"/>
          <p:nvPr>
            <p:ph idx="1" type="body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b="1" lang="en"/>
              <a:t>Aucun jeu de données avec de vrais masques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b="1" lang="en"/>
              <a:t>Utilisation d’un jeu de données artificiel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en"/>
              <a:t>Data augmentation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b="1" lang="en"/>
              <a:t>Zoom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b="1" lang="en"/>
              <a:t>Rotations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b="1" lang="en"/>
              <a:t>Décalages</a:t>
            </a:r>
            <a:endParaRPr b="1"/>
          </a:p>
        </p:txBody>
      </p:sp>
      <p:sp>
        <p:nvSpPr>
          <p:cNvPr id="538" name="Google Shape;538;p16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9" name="Google Shape;53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8675" y="1485225"/>
            <a:ext cx="1481150" cy="126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7600" y="1477813"/>
            <a:ext cx="956432" cy="127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7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	Détection des visages</a:t>
            </a:r>
            <a:endParaRPr/>
          </a:p>
        </p:txBody>
      </p:sp>
      <p:sp>
        <p:nvSpPr>
          <p:cNvPr id="546" name="Google Shape;546;p17"/>
          <p:cNvSpPr txBox="1"/>
          <p:nvPr>
            <p:ph idx="1" type="body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b="1" lang="en"/>
              <a:t>Algorithme Haar cascade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en"/>
              <a:t>Réseau de neurones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b="1" lang="en"/>
              <a:t>Détection du centre du visage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b="1" lang="en"/>
              <a:t>Détection de la hauteur et de la largeur du visage</a:t>
            </a:r>
            <a:endParaRPr b="1"/>
          </a:p>
        </p:txBody>
      </p:sp>
      <p:sp>
        <p:nvSpPr>
          <p:cNvPr id="547" name="Google Shape;547;p17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8" name="Google Shape;54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4650" y="1604972"/>
            <a:ext cx="2298125" cy="139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4649" y="3256874"/>
            <a:ext cx="2298126" cy="1533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8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	Conception du réseau de neurones</a:t>
            </a:r>
            <a:endParaRPr/>
          </a:p>
        </p:txBody>
      </p:sp>
      <p:sp>
        <p:nvSpPr>
          <p:cNvPr id="555" name="Google Shape;555;p18"/>
          <p:cNvSpPr txBox="1"/>
          <p:nvPr>
            <p:ph idx="1" type="body"/>
          </p:nvPr>
        </p:nvSpPr>
        <p:spPr>
          <a:xfrm>
            <a:off x="1150400" y="1369950"/>
            <a:ext cx="34473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b="1" lang="en"/>
              <a:t>TensorFlow 2.0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en"/>
              <a:t>Transfer Learning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b="1" lang="en"/>
              <a:t>Architecture MobileNet V2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b="1" lang="en"/>
              <a:t>ImageNet dataset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en"/>
              <a:t>Classification vs Regression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en"/>
              <a:t>Convolutions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en"/>
              <a:t>Learning rate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b="1" lang="en"/>
              <a:t>Decay</a:t>
            </a:r>
            <a:endParaRPr b="1"/>
          </a:p>
        </p:txBody>
      </p:sp>
      <p:sp>
        <p:nvSpPr>
          <p:cNvPr id="556" name="Google Shape;556;p18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7" name="Google Shape;5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800" y="1518175"/>
            <a:ext cx="1786750" cy="100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100" y="2593900"/>
            <a:ext cx="3887916" cy="166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9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4.a 	Fonctionnement d’un réseau de neurones</a:t>
            </a:r>
            <a:endParaRPr/>
          </a:p>
        </p:txBody>
      </p:sp>
      <p:sp>
        <p:nvSpPr>
          <p:cNvPr id="564" name="Google Shape;564;p19"/>
          <p:cNvSpPr txBox="1"/>
          <p:nvPr>
            <p:ph idx="1" type="body"/>
          </p:nvPr>
        </p:nvSpPr>
        <p:spPr>
          <a:xfrm>
            <a:off x="1150400" y="1318000"/>
            <a:ext cx="34473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b="1" lang="en"/>
              <a:t>Exemples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en"/>
              <a:t>Perceptron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b="1" lang="en"/>
              <a:t>Poids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b="1" lang="en"/>
              <a:t>Fonctions d’activation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en"/>
              <a:t>Fonction de coût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b="1" lang="en"/>
              <a:t>Binary crossentropy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en"/>
              <a:t>Régularisation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b="1" lang="en"/>
              <a:t>Dropout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en"/>
              <a:t>Rétropropagation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en"/>
              <a:t>Epochs</a:t>
            </a:r>
            <a:endParaRPr b="1"/>
          </a:p>
        </p:txBody>
      </p:sp>
      <p:sp>
        <p:nvSpPr>
          <p:cNvPr id="565" name="Google Shape;565;p19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Introduction to Perceptron: Neural Network - Knoldus Blogs" id="566" name="Google Shape;5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7925" y="1369850"/>
            <a:ext cx="2997425" cy="1977525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19"/>
          <p:cNvSpPr txBox="1"/>
          <p:nvPr/>
        </p:nvSpPr>
        <p:spPr>
          <a:xfrm>
            <a:off x="4784525" y="1095725"/>
            <a:ext cx="2649000" cy="2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8" name="Google Shape;56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8675" y="3373300"/>
            <a:ext cx="4451937" cy="10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0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4.a 	Fonctionnement d’un réseau de neurones</a:t>
            </a:r>
            <a:endParaRPr/>
          </a:p>
        </p:txBody>
      </p:sp>
      <p:sp>
        <p:nvSpPr>
          <p:cNvPr id="574" name="Google Shape;574;p20"/>
          <p:cNvSpPr txBox="1"/>
          <p:nvPr>
            <p:ph idx="1" type="body"/>
          </p:nvPr>
        </p:nvSpPr>
        <p:spPr>
          <a:xfrm>
            <a:off x="1150400" y="1369950"/>
            <a:ext cx="34473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b="1" lang="en"/>
              <a:t>Rétropropagation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b="1" lang="en"/>
              <a:t>Calculs des dérivées partielles de la fonction de coût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en"/>
              <a:t>Optimisation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b="1" lang="en"/>
              <a:t>Minimum local vs global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b="1" lang="en"/>
              <a:t>Learning rate</a:t>
            </a:r>
            <a:endParaRPr b="1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b="1" lang="en"/>
              <a:t>Decay</a:t>
            </a:r>
            <a:endParaRPr b="1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b="1" lang="en"/>
              <a:t>Autres techniques</a:t>
            </a:r>
            <a:endParaRPr b="1"/>
          </a:p>
        </p:txBody>
      </p:sp>
      <p:sp>
        <p:nvSpPr>
          <p:cNvPr id="575" name="Google Shape;575;p20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6" name="Google Shape;5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6200" y="1662625"/>
            <a:ext cx="2658700" cy="8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2300" y="1501275"/>
            <a:ext cx="1485800" cy="12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2300" y="2880503"/>
            <a:ext cx="4149226" cy="16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1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4.b 	Réseau de neurones convolutifs</a:t>
            </a:r>
            <a:endParaRPr/>
          </a:p>
        </p:txBody>
      </p:sp>
      <p:sp>
        <p:nvSpPr>
          <p:cNvPr id="584" name="Google Shape;584;p21"/>
          <p:cNvSpPr txBox="1"/>
          <p:nvPr>
            <p:ph idx="1" type="body"/>
          </p:nvPr>
        </p:nvSpPr>
        <p:spPr>
          <a:xfrm>
            <a:off x="1143000" y="1599600"/>
            <a:ext cx="34473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b="1" lang="en"/>
              <a:t>Définition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en"/>
              <a:t>Convolutions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b="1" lang="en"/>
              <a:t>Channels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b="1" lang="en"/>
              <a:t>Feature maps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en"/>
              <a:t>Pooling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b="1" lang="en"/>
              <a:t>Max pooling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b="1" lang="en"/>
              <a:t>Average pooling</a:t>
            </a:r>
            <a:endParaRPr b="1"/>
          </a:p>
        </p:txBody>
      </p:sp>
      <p:sp>
        <p:nvSpPr>
          <p:cNvPr id="585" name="Google Shape;585;p21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6" name="Google Shape;5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925" y="1436550"/>
            <a:ext cx="4241499" cy="2270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7950" y="3774930"/>
            <a:ext cx="4041849" cy="87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780804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S9.0.1</vt:lpwstr>
  </property>
</Properties>
</file>