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25"/>
  </p:notesMasterIdLst>
  <p:sldIdLst>
    <p:sldId id="262" r:id="rId2"/>
    <p:sldId id="311" r:id="rId3"/>
    <p:sldId id="313" r:id="rId4"/>
    <p:sldId id="320" r:id="rId5"/>
    <p:sldId id="321" r:id="rId6"/>
    <p:sldId id="312" r:id="rId7"/>
    <p:sldId id="315" r:id="rId8"/>
    <p:sldId id="317" r:id="rId9"/>
    <p:sldId id="318" r:id="rId10"/>
    <p:sldId id="319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3" r:id="rId22"/>
    <p:sldId id="332" r:id="rId23"/>
    <p:sldId id="314" r:id="rId24"/>
  </p:sldIdLst>
  <p:sldSz cx="9144000" cy="6858000" type="letter"/>
  <p:notesSz cx="70104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1pPr>
    <a:lvl2pPr marL="287338" indent="169863" algn="ctr" rtl="0" fontAlgn="base">
      <a:spcBef>
        <a:spcPct val="0"/>
      </a:spcBef>
      <a:spcAft>
        <a:spcPct val="0"/>
      </a:spcAft>
      <a:defRPr sz="2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2pPr>
    <a:lvl3pPr marL="574675" indent="339725" algn="ctr" rtl="0" fontAlgn="base">
      <a:spcBef>
        <a:spcPct val="0"/>
      </a:spcBef>
      <a:spcAft>
        <a:spcPct val="0"/>
      </a:spcAft>
      <a:defRPr sz="2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3pPr>
    <a:lvl4pPr marL="863600" indent="508000" algn="ctr" rtl="0" fontAlgn="base">
      <a:spcBef>
        <a:spcPct val="0"/>
      </a:spcBef>
      <a:spcAft>
        <a:spcPct val="0"/>
      </a:spcAft>
      <a:defRPr sz="2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4pPr>
    <a:lvl5pPr marL="1150938" indent="677863" algn="ctr" rtl="0" fontAlgn="base">
      <a:spcBef>
        <a:spcPct val="0"/>
      </a:spcBef>
      <a:spcAft>
        <a:spcPct val="0"/>
      </a:spcAft>
      <a:defRPr sz="2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5pPr>
    <a:lvl6pPr marL="2286000" algn="l" defTabSz="457200" rtl="0" eaLnBrk="1" latinLnBrk="0" hangingPunct="1">
      <a:defRPr sz="2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6pPr>
    <a:lvl7pPr marL="2743200" algn="l" defTabSz="457200" rtl="0" eaLnBrk="1" latinLnBrk="0" hangingPunct="1">
      <a:defRPr sz="2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7pPr>
    <a:lvl8pPr marL="3200400" algn="l" defTabSz="457200" rtl="0" eaLnBrk="1" latinLnBrk="0" hangingPunct="1">
      <a:defRPr sz="2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8pPr>
    <a:lvl9pPr marL="3657600" algn="l" defTabSz="457200" rtl="0" eaLnBrk="1" latinLnBrk="0" hangingPunct="1">
      <a:defRPr sz="2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FF33CC"/>
    <a:srgbClr val="CC0099"/>
    <a:srgbClr val="00FF00"/>
    <a:srgbClr val="000000"/>
    <a:srgbClr val="00FFFF"/>
    <a:srgbClr val="FF66CC"/>
    <a:srgbClr val="CC0066"/>
    <a:srgbClr val="063609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987" autoAdjust="0"/>
    <p:restoredTop sz="94660" autoAdjust="0"/>
  </p:normalViewPr>
  <p:slideViewPr>
    <p:cSldViewPr>
      <p:cViewPr varScale="1">
        <p:scale>
          <a:sx n="105" d="100"/>
          <a:sy n="105" d="100"/>
        </p:scale>
        <p:origin x="108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34CAE7-A02C-4FE1-95AD-EBF5CD43A51F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A879B7C-A6F4-4788-8AFC-46FBCC6E3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9B7C-A6F4-4788-8AFC-46FBCC6E3C6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31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25CBD2-BABB-E24D-B418-1135CA8894C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8077200" cy="5029200"/>
          </a:xfrm>
        </p:spPr>
        <p:txBody>
          <a:bodyPr/>
          <a:lstStyle>
            <a:lvl1pPr>
              <a:defRPr sz="1800">
                <a:latin typeface="Trebuchet MS" pitchFamily="34" charset="0"/>
              </a:defRPr>
            </a:lvl1pPr>
            <a:lvl2pPr>
              <a:defRPr sz="1500">
                <a:latin typeface="Trebuchet MS" pitchFamily="34" charset="0"/>
              </a:defRPr>
            </a:lvl2pPr>
            <a:lvl3pPr>
              <a:defRPr sz="1200">
                <a:latin typeface="Trebuchet MS" pitchFamily="34" charset="0"/>
              </a:defRPr>
            </a:lvl3pPr>
            <a:lvl4pPr>
              <a:defRPr sz="1100">
                <a:latin typeface="Trebuchet MS" pitchFamily="34" charset="0"/>
              </a:defRPr>
            </a:lvl4pPr>
            <a:lvl5pPr>
              <a:defRPr sz="1100">
                <a:latin typeface="Trebuchet MS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12" y="3252788"/>
            <a:ext cx="7772400" cy="1362075"/>
          </a:xfrm>
        </p:spPr>
        <p:txBody>
          <a:bodyPr/>
          <a:lstStyle>
            <a:lvl1pPr algn="l">
              <a:defRPr sz="2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12" y="1752600"/>
            <a:ext cx="7772400" cy="1500188"/>
          </a:xfrm>
        </p:spPr>
        <p:txBody>
          <a:bodyPr anchor="b"/>
          <a:lstStyle>
            <a:lvl1pPr marL="0" indent="0">
              <a:buNone/>
              <a:defRPr sz="1200"/>
            </a:lvl1pPr>
            <a:lvl2pPr marL="288022" indent="0">
              <a:buNone/>
              <a:defRPr sz="1100"/>
            </a:lvl2pPr>
            <a:lvl3pPr marL="576044" indent="0">
              <a:buNone/>
              <a:defRPr sz="1000"/>
            </a:lvl3pPr>
            <a:lvl4pPr marL="864066" indent="0">
              <a:buNone/>
              <a:defRPr sz="900"/>
            </a:lvl4pPr>
            <a:lvl5pPr marL="1152088" indent="0">
              <a:buNone/>
              <a:defRPr sz="900"/>
            </a:lvl5pPr>
            <a:lvl6pPr marL="1440110" indent="0">
              <a:buNone/>
              <a:defRPr sz="900"/>
            </a:lvl6pPr>
            <a:lvl7pPr marL="1728132" indent="0">
              <a:buNone/>
              <a:defRPr sz="900"/>
            </a:lvl7pPr>
            <a:lvl8pPr marL="2016154" indent="0">
              <a:buNone/>
              <a:defRPr sz="900"/>
            </a:lvl8pPr>
            <a:lvl9pPr marL="230417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84951-EE48-754C-827C-C0D0DA2EB6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969" y="638175"/>
            <a:ext cx="7358063" cy="6572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225" y="1828800"/>
            <a:ext cx="3636169" cy="41148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9119" y="1828800"/>
            <a:ext cx="3636169" cy="41148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D8607-C5FF-1C4B-ADB8-197BDF54DC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034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717"/>
            <a:ext cx="4039790" cy="640556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8022" indent="0">
              <a:buNone/>
              <a:defRPr sz="1200" b="1"/>
            </a:lvl2pPr>
            <a:lvl3pPr marL="576044" indent="0">
              <a:buNone/>
              <a:defRPr sz="1100" b="1"/>
            </a:lvl3pPr>
            <a:lvl4pPr marL="864066" indent="0">
              <a:buNone/>
              <a:defRPr sz="1000" b="1"/>
            </a:lvl4pPr>
            <a:lvl5pPr marL="1152088" indent="0">
              <a:buNone/>
              <a:defRPr sz="1000" b="1"/>
            </a:lvl5pPr>
            <a:lvl6pPr marL="1440110" indent="0">
              <a:buNone/>
              <a:defRPr sz="1000" b="1"/>
            </a:lvl6pPr>
            <a:lvl7pPr marL="1728132" indent="0">
              <a:buNone/>
              <a:defRPr sz="1000" b="1"/>
            </a:lvl7pPr>
            <a:lvl8pPr marL="2016154" indent="0">
              <a:buNone/>
              <a:defRPr sz="1000" b="1"/>
            </a:lvl8pPr>
            <a:lvl9pPr marL="2304176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273"/>
            <a:ext cx="4039790" cy="3950494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4717"/>
            <a:ext cx="4041576" cy="640556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8022" indent="0">
              <a:buNone/>
              <a:defRPr sz="1200" b="1"/>
            </a:lvl2pPr>
            <a:lvl3pPr marL="576044" indent="0">
              <a:buNone/>
              <a:defRPr sz="1100" b="1"/>
            </a:lvl3pPr>
            <a:lvl4pPr marL="864066" indent="0">
              <a:buNone/>
              <a:defRPr sz="1000" b="1"/>
            </a:lvl4pPr>
            <a:lvl5pPr marL="1152088" indent="0">
              <a:buNone/>
              <a:defRPr sz="1000" b="1"/>
            </a:lvl5pPr>
            <a:lvl6pPr marL="1440110" indent="0">
              <a:buNone/>
              <a:defRPr sz="1000" b="1"/>
            </a:lvl6pPr>
            <a:lvl7pPr marL="1728132" indent="0">
              <a:buNone/>
              <a:defRPr sz="1000" b="1"/>
            </a:lvl7pPr>
            <a:lvl8pPr marL="2016154" indent="0">
              <a:buNone/>
              <a:defRPr sz="1000" b="1"/>
            </a:lvl8pPr>
            <a:lvl9pPr marL="2304176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5273"/>
            <a:ext cx="4041576" cy="3950494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432C6-DE51-F548-93BB-A3371A7208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A4D1E-363A-1246-BD90-64062346F6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442A7-697E-B940-840B-524EC2CEE6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2653"/>
            <a:ext cx="3008412" cy="1162050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447" y="272653"/>
            <a:ext cx="5111353" cy="58531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4703"/>
            <a:ext cx="3008412" cy="4691063"/>
          </a:xfrm>
        </p:spPr>
        <p:txBody>
          <a:bodyPr/>
          <a:lstStyle>
            <a:lvl1pPr marL="0" indent="0">
              <a:buNone/>
              <a:defRPr sz="900"/>
            </a:lvl1pPr>
            <a:lvl2pPr marL="288022" indent="0">
              <a:buNone/>
              <a:defRPr sz="800"/>
            </a:lvl2pPr>
            <a:lvl3pPr marL="576044" indent="0">
              <a:buNone/>
              <a:defRPr sz="700"/>
            </a:lvl3pPr>
            <a:lvl4pPr marL="864066" indent="0">
              <a:buNone/>
              <a:defRPr sz="600"/>
            </a:lvl4pPr>
            <a:lvl5pPr marL="1152088" indent="0">
              <a:buNone/>
              <a:defRPr sz="600"/>
            </a:lvl5pPr>
            <a:lvl6pPr marL="1440110" indent="0">
              <a:buNone/>
              <a:defRPr sz="600"/>
            </a:lvl6pPr>
            <a:lvl7pPr marL="1728132" indent="0">
              <a:buNone/>
              <a:defRPr sz="600"/>
            </a:lvl7pPr>
            <a:lvl8pPr marL="2016154" indent="0">
              <a:buNone/>
              <a:defRPr sz="600"/>
            </a:lvl8pPr>
            <a:lvl9pPr marL="230417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CF63A-D5D2-0849-9357-1541C582D8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89" y="4800600"/>
            <a:ext cx="5486400" cy="566738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89" y="613172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288022" indent="0">
              <a:buNone/>
              <a:defRPr sz="1800"/>
            </a:lvl2pPr>
            <a:lvl3pPr marL="576044" indent="0">
              <a:buNone/>
              <a:defRPr sz="1500"/>
            </a:lvl3pPr>
            <a:lvl4pPr marL="864066" indent="0">
              <a:buNone/>
              <a:defRPr sz="1200"/>
            </a:lvl4pPr>
            <a:lvl5pPr marL="1152088" indent="0">
              <a:buNone/>
              <a:defRPr sz="1200"/>
            </a:lvl5pPr>
            <a:lvl6pPr marL="1440110" indent="0">
              <a:buNone/>
              <a:defRPr sz="1200"/>
            </a:lvl6pPr>
            <a:lvl7pPr marL="1728132" indent="0">
              <a:buNone/>
              <a:defRPr sz="1200"/>
            </a:lvl7pPr>
            <a:lvl8pPr marL="2016154" indent="0">
              <a:buNone/>
              <a:defRPr sz="1200"/>
            </a:lvl8pPr>
            <a:lvl9pPr marL="2304176" indent="0">
              <a:buNone/>
              <a:defRPr sz="1200"/>
            </a:lvl9pPr>
          </a:lstStyle>
          <a:p>
            <a:pPr lvl="0"/>
            <a:endParaRPr lang="en-US" noProof="0" smtClean="0">
              <a:sym typeface="Interstate Regular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89" y="5367337"/>
            <a:ext cx="5486400" cy="804863"/>
          </a:xfrm>
        </p:spPr>
        <p:txBody>
          <a:bodyPr/>
          <a:lstStyle>
            <a:lvl1pPr marL="0" indent="0">
              <a:buNone/>
              <a:defRPr sz="900"/>
            </a:lvl1pPr>
            <a:lvl2pPr marL="288022" indent="0">
              <a:buNone/>
              <a:defRPr sz="800"/>
            </a:lvl2pPr>
            <a:lvl3pPr marL="576044" indent="0">
              <a:buNone/>
              <a:defRPr sz="700"/>
            </a:lvl3pPr>
            <a:lvl4pPr marL="864066" indent="0">
              <a:buNone/>
              <a:defRPr sz="600"/>
            </a:lvl4pPr>
            <a:lvl5pPr marL="1152088" indent="0">
              <a:buNone/>
              <a:defRPr sz="600"/>
            </a:lvl5pPr>
            <a:lvl6pPr marL="1440110" indent="0">
              <a:buNone/>
              <a:defRPr sz="600"/>
            </a:lvl6pPr>
            <a:lvl7pPr marL="1728132" indent="0">
              <a:buNone/>
              <a:defRPr sz="600"/>
            </a:lvl7pPr>
            <a:lvl8pPr marL="2016154" indent="0">
              <a:buNone/>
              <a:defRPr sz="600"/>
            </a:lvl8pPr>
            <a:lvl9pPr marL="230417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44929-218D-314B-B7B8-B119C3F90A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229600" cy="504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2003" tIns="32003" rIns="32003" bIns="320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Interstate Light" charset="0"/>
              </a:rPr>
              <a:t>Click to edit Master title style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077200" cy="487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2003" tIns="32003" rIns="32003" bIns="320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Interstate Regular" charset="0"/>
              </a:rPr>
              <a:t>Click to edit Master text styles</a:t>
            </a:r>
          </a:p>
          <a:p>
            <a:pPr lvl="1"/>
            <a:r>
              <a:rPr lang="en-US" dirty="0">
                <a:sym typeface="Interstate Regular" charset="0"/>
              </a:rPr>
              <a:t>Second level</a:t>
            </a:r>
          </a:p>
          <a:p>
            <a:pPr lvl="2"/>
            <a:r>
              <a:rPr lang="en-US" dirty="0">
                <a:sym typeface="Interstate Regular" charset="0"/>
              </a:rPr>
              <a:t>Third level</a:t>
            </a:r>
          </a:p>
          <a:p>
            <a:pPr lvl="3"/>
            <a:r>
              <a:rPr lang="en-US" dirty="0">
                <a:sym typeface="Interstate Regular" charset="0"/>
              </a:rPr>
              <a:t>Fourth level</a:t>
            </a:r>
          </a:p>
          <a:p>
            <a:pPr lvl="4"/>
            <a:r>
              <a:rPr lang="en-US" dirty="0">
                <a:sym typeface="Interstate Regular" charset="0"/>
              </a:rPr>
              <a:t>Fifth level</a:t>
            </a:r>
          </a:p>
        </p:txBody>
      </p:sp>
      <p:sp>
        <p:nvSpPr>
          <p:cNvPr id="2053" name="Text Box 5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96938" y="6534150"/>
            <a:ext cx="1778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57604" tIns="28803" rIns="57604" bIns="28803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ea typeface="Gill Sans" charset="0"/>
                <a:cs typeface="Gill Sans" charset="0"/>
              </a:defRPr>
            </a:lvl1pPr>
          </a:lstStyle>
          <a:p>
            <a:pPr>
              <a:defRPr/>
            </a:pPr>
            <a:fld id="{9525CBD2-BABB-E24D-B418-1135CA8894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078" name="Picture 7" descr="InVisage_Logo_Black2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772400" y="6380163"/>
            <a:ext cx="9144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/>
          </p:cNvSpPr>
          <p:nvPr/>
        </p:nvSpPr>
        <p:spPr bwMode="auto">
          <a:xfrm>
            <a:off x="2807133" y="6605945"/>
            <a:ext cx="3521798" cy="123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47474"/>
                </a:solidFill>
                <a:latin typeface="Calibri"/>
                <a:ea typeface="Calibri"/>
                <a:cs typeface="Calibri"/>
              </a:rPr>
              <a:t>©</a:t>
            </a:r>
            <a:r>
              <a:rPr lang="en-US" sz="800" dirty="0" smtClean="0">
                <a:solidFill>
                  <a:srgbClr val="747474"/>
                </a:solidFill>
                <a:latin typeface="Calibri"/>
                <a:ea typeface="Calibri"/>
                <a:cs typeface="Calibri"/>
              </a:rPr>
              <a:t>2014 </a:t>
            </a:r>
            <a:r>
              <a:rPr lang="en-US" sz="800" dirty="0" err="1">
                <a:solidFill>
                  <a:srgbClr val="747474"/>
                </a:solidFill>
                <a:latin typeface="Calibri"/>
                <a:ea typeface="Calibri"/>
                <a:cs typeface="Calibri"/>
              </a:rPr>
              <a:t>InVisage</a:t>
            </a:r>
            <a:r>
              <a:rPr lang="en-US" sz="800" dirty="0">
                <a:solidFill>
                  <a:srgbClr val="747474"/>
                </a:solidFill>
                <a:latin typeface="Calibri"/>
                <a:ea typeface="Calibri"/>
                <a:cs typeface="Calibri"/>
              </a:rPr>
              <a:t> Technologies, Inc.   |    INVISAGE_INTERNAL_SECRET_CONFIDENTIAL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4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</p:sldLayoutIdLst>
  <p:transition spd="slow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00FF"/>
          </a:solidFill>
          <a:latin typeface="Comic Sans MS" pitchFamily="66" charset="0"/>
          <a:ea typeface="+mj-ea"/>
          <a:cs typeface="+mj-cs"/>
          <a:sym typeface="Interstat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FF6633"/>
          </a:solidFill>
          <a:latin typeface="Interstate Light" charset="0"/>
          <a:ea typeface="ヒラギノ角ゴ ProN W3" charset="-128"/>
          <a:cs typeface="ヒラギノ角ゴ ProN W3" charset="-128"/>
          <a:sym typeface="Interstat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FF6633"/>
          </a:solidFill>
          <a:latin typeface="Interstate Light" charset="0"/>
          <a:ea typeface="ヒラギノ角ゴ ProN W3" charset="-128"/>
          <a:cs typeface="ヒラギノ角ゴ ProN W3" charset="-128"/>
          <a:sym typeface="Interstat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FF6633"/>
          </a:solidFill>
          <a:latin typeface="Interstate Light" charset="0"/>
          <a:ea typeface="ヒラギノ角ゴ ProN W3" charset="-128"/>
          <a:cs typeface="ヒラギノ角ゴ ProN W3" charset="-128"/>
          <a:sym typeface="Interstat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FF6633"/>
          </a:solidFill>
          <a:latin typeface="Interstate Light" charset="0"/>
          <a:ea typeface="ヒラギノ角ゴ ProN W3" charset="-128"/>
          <a:cs typeface="ヒラギノ角ゴ ProN W3" charset="-128"/>
          <a:sym typeface="Interstate Light" charset="0"/>
        </a:defRPr>
      </a:lvl5pPr>
      <a:lvl6pPr marL="288022" algn="l" rtl="0" fontAlgn="base">
        <a:spcBef>
          <a:spcPct val="0"/>
        </a:spcBef>
        <a:spcAft>
          <a:spcPct val="0"/>
        </a:spcAft>
        <a:defRPr sz="3300">
          <a:solidFill>
            <a:srgbClr val="FF6633"/>
          </a:solidFill>
          <a:latin typeface="Interstate Light" charset="0"/>
          <a:ea typeface="ヒラギノ角ゴ ProN W3" charset="-128"/>
          <a:cs typeface="ヒラギノ角ゴ ProN W3" charset="-128"/>
          <a:sym typeface="Interstate Light" charset="0"/>
        </a:defRPr>
      </a:lvl6pPr>
      <a:lvl7pPr marL="576044" algn="l" rtl="0" fontAlgn="base">
        <a:spcBef>
          <a:spcPct val="0"/>
        </a:spcBef>
        <a:spcAft>
          <a:spcPct val="0"/>
        </a:spcAft>
        <a:defRPr sz="3300">
          <a:solidFill>
            <a:srgbClr val="FF6633"/>
          </a:solidFill>
          <a:latin typeface="Interstate Light" charset="0"/>
          <a:ea typeface="ヒラギノ角ゴ ProN W3" charset="-128"/>
          <a:cs typeface="ヒラギノ角ゴ ProN W3" charset="-128"/>
          <a:sym typeface="Interstate Light" charset="0"/>
        </a:defRPr>
      </a:lvl7pPr>
      <a:lvl8pPr marL="864066" algn="l" rtl="0" fontAlgn="base">
        <a:spcBef>
          <a:spcPct val="0"/>
        </a:spcBef>
        <a:spcAft>
          <a:spcPct val="0"/>
        </a:spcAft>
        <a:defRPr sz="3300">
          <a:solidFill>
            <a:srgbClr val="FF6633"/>
          </a:solidFill>
          <a:latin typeface="Interstate Light" charset="0"/>
          <a:ea typeface="ヒラギノ角ゴ ProN W3" charset="-128"/>
          <a:cs typeface="ヒラギノ角ゴ ProN W3" charset="-128"/>
          <a:sym typeface="Interstate Light" charset="0"/>
        </a:defRPr>
      </a:lvl8pPr>
      <a:lvl9pPr marL="1152088" algn="l" rtl="0" fontAlgn="base">
        <a:spcBef>
          <a:spcPct val="0"/>
        </a:spcBef>
        <a:spcAft>
          <a:spcPct val="0"/>
        </a:spcAft>
        <a:defRPr sz="3300">
          <a:solidFill>
            <a:srgbClr val="FF6633"/>
          </a:solidFill>
          <a:latin typeface="Interstate Light" charset="0"/>
          <a:ea typeface="ヒラギノ角ゴ ProN W3" charset="-128"/>
          <a:cs typeface="ヒラギノ角ゴ ProN W3" charset="-128"/>
          <a:sym typeface="Interstate Light" charset="0"/>
        </a:defRPr>
      </a:lvl9pPr>
    </p:titleStyle>
    <p:bodyStyle>
      <a:lvl1pPr marL="365760" indent="-207963" algn="l" rtl="0" eaLnBrk="0" fontAlgn="base" hangingPunct="0">
        <a:spcBef>
          <a:spcPts val="1200"/>
        </a:spcBef>
        <a:spcAft>
          <a:spcPct val="0"/>
        </a:spcAft>
        <a:buClr>
          <a:schemeClr val="bg1"/>
        </a:buClr>
        <a:buSzPct val="125000"/>
        <a:buFont typeface="Courier New" pitchFamily="49" charset="0"/>
        <a:buChar char="o"/>
        <a:defRPr sz="1800">
          <a:solidFill>
            <a:srgbClr val="000000"/>
          </a:solidFill>
          <a:latin typeface="Comic Sans MS" pitchFamily="66" charset="0"/>
          <a:ea typeface="+mn-ea"/>
          <a:cs typeface="+mn-cs"/>
          <a:sym typeface="Interstate Regular" charset="0"/>
        </a:defRPr>
      </a:lvl1pPr>
      <a:lvl2pPr marL="640080" indent="-207963" algn="l" rtl="0" eaLnBrk="0" fontAlgn="base" hangingPunct="0">
        <a:spcBef>
          <a:spcPts val="1200"/>
        </a:spcBef>
        <a:spcAft>
          <a:spcPct val="0"/>
        </a:spcAft>
        <a:buClr>
          <a:schemeClr val="bg1"/>
        </a:buClr>
        <a:buSzPct val="125000"/>
        <a:buFont typeface="Courier New" pitchFamily="49" charset="0"/>
        <a:buChar char="o"/>
        <a:defRPr sz="1600">
          <a:solidFill>
            <a:srgbClr val="000000"/>
          </a:solidFill>
          <a:latin typeface="Comic Sans MS" pitchFamily="66" charset="0"/>
          <a:ea typeface="+mn-ea"/>
          <a:cs typeface="+mn-cs"/>
          <a:sym typeface="Interstate Regular" charset="0"/>
        </a:defRPr>
      </a:lvl2pPr>
      <a:lvl3pPr marL="914400" indent="-207963" algn="l" rtl="0" eaLnBrk="0" fontAlgn="base" hangingPunct="0">
        <a:spcBef>
          <a:spcPts val="1200"/>
        </a:spcBef>
        <a:spcAft>
          <a:spcPct val="0"/>
        </a:spcAft>
        <a:buClr>
          <a:schemeClr val="bg1"/>
        </a:buClr>
        <a:buSzPct val="125000"/>
        <a:buFont typeface="Courier New" pitchFamily="49" charset="0"/>
        <a:buChar char="o"/>
        <a:defRPr sz="1400">
          <a:solidFill>
            <a:srgbClr val="000000"/>
          </a:solidFill>
          <a:latin typeface="Comic Sans MS" pitchFamily="66" charset="0"/>
          <a:ea typeface="+mn-ea"/>
          <a:cs typeface="+mn-cs"/>
          <a:sym typeface="Interstate Regular" charset="0"/>
        </a:defRPr>
      </a:lvl3pPr>
      <a:lvl4pPr marL="1188720" indent="-207963" algn="l" rtl="0" eaLnBrk="0" fontAlgn="base" hangingPunct="0">
        <a:spcBef>
          <a:spcPts val="1200"/>
        </a:spcBef>
        <a:spcAft>
          <a:spcPct val="0"/>
        </a:spcAft>
        <a:buClr>
          <a:schemeClr val="bg1"/>
        </a:buClr>
        <a:buSzPct val="125000"/>
        <a:buFont typeface="Courier New" pitchFamily="49" charset="0"/>
        <a:buChar char="o"/>
        <a:defRPr sz="1200">
          <a:solidFill>
            <a:srgbClr val="000000"/>
          </a:solidFill>
          <a:latin typeface="Comic Sans MS" pitchFamily="66" charset="0"/>
          <a:ea typeface="+mn-ea"/>
          <a:cs typeface="+mn-cs"/>
          <a:sym typeface="Interstate Regular" charset="0"/>
        </a:defRPr>
      </a:lvl4pPr>
      <a:lvl5pPr marL="1463040" indent="-207963" algn="l" rtl="0" eaLnBrk="0" fontAlgn="base" hangingPunct="0">
        <a:spcBef>
          <a:spcPts val="1200"/>
        </a:spcBef>
        <a:spcAft>
          <a:spcPct val="0"/>
        </a:spcAft>
        <a:buClr>
          <a:schemeClr val="bg1"/>
        </a:buClr>
        <a:buSzPct val="125000"/>
        <a:buFont typeface="Courier New" pitchFamily="49" charset="0"/>
        <a:buChar char="o"/>
        <a:defRPr sz="1000">
          <a:solidFill>
            <a:srgbClr val="000000"/>
          </a:solidFill>
          <a:latin typeface="Comic Sans MS" pitchFamily="66" charset="0"/>
          <a:ea typeface="+mn-ea"/>
          <a:cs typeface="+mn-cs"/>
          <a:sym typeface="Interstate Regular" charset="0"/>
        </a:defRPr>
      </a:lvl5pPr>
      <a:lvl6pPr marL="672052" indent="-208016" algn="l" rtl="0" fontAlgn="base">
        <a:spcBef>
          <a:spcPts val="1449"/>
        </a:spcBef>
        <a:spcAft>
          <a:spcPct val="0"/>
        </a:spcAft>
        <a:buClr>
          <a:srgbClr val="FF700D"/>
        </a:buClr>
        <a:buSzPct val="125000"/>
        <a:buFont typeface="Interstate Regular" charset="0"/>
        <a:buChar char="•"/>
        <a:defRPr sz="1900">
          <a:solidFill>
            <a:schemeClr val="tx1"/>
          </a:solidFill>
          <a:latin typeface="+mn-lt"/>
          <a:ea typeface="+mn-ea"/>
          <a:cs typeface="+mn-cs"/>
          <a:sym typeface="Interstate Regular" charset="0"/>
        </a:defRPr>
      </a:lvl6pPr>
      <a:lvl7pPr marL="960073" indent="-208016" algn="l" rtl="0" fontAlgn="base">
        <a:spcBef>
          <a:spcPts val="1449"/>
        </a:spcBef>
        <a:spcAft>
          <a:spcPct val="0"/>
        </a:spcAft>
        <a:buClr>
          <a:srgbClr val="FF700D"/>
        </a:buClr>
        <a:buSzPct val="125000"/>
        <a:buFont typeface="Interstate Regular" charset="0"/>
        <a:buChar char="•"/>
        <a:defRPr sz="1900">
          <a:solidFill>
            <a:schemeClr val="tx1"/>
          </a:solidFill>
          <a:latin typeface="+mn-lt"/>
          <a:ea typeface="+mn-ea"/>
          <a:cs typeface="+mn-cs"/>
          <a:sym typeface="Interstate Regular" charset="0"/>
        </a:defRPr>
      </a:lvl7pPr>
      <a:lvl8pPr marL="1248095" indent="-208016" algn="l" rtl="0" fontAlgn="base">
        <a:spcBef>
          <a:spcPts val="1449"/>
        </a:spcBef>
        <a:spcAft>
          <a:spcPct val="0"/>
        </a:spcAft>
        <a:buClr>
          <a:srgbClr val="FF700D"/>
        </a:buClr>
        <a:buSzPct val="125000"/>
        <a:buFont typeface="Interstate Regular" charset="0"/>
        <a:buChar char="•"/>
        <a:defRPr sz="1900">
          <a:solidFill>
            <a:schemeClr val="tx1"/>
          </a:solidFill>
          <a:latin typeface="+mn-lt"/>
          <a:ea typeface="+mn-ea"/>
          <a:cs typeface="+mn-cs"/>
          <a:sym typeface="Interstate Regular" charset="0"/>
        </a:defRPr>
      </a:lvl8pPr>
      <a:lvl9pPr marL="1536117" indent="-208016" algn="l" rtl="0" fontAlgn="base">
        <a:spcBef>
          <a:spcPts val="1449"/>
        </a:spcBef>
        <a:spcAft>
          <a:spcPct val="0"/>
        </a:spcAft>
        <a:buClr>
          <a:srgbClr val="FF700D"/>
        </a:buClr>
        <a:buSzPct val="125000"/>
        <a:buFont typeface="Interstate Regular" charset="0"/>
        <a:buChar char="•"/>
        <a:defRPr sz="1900">
          <a:solidFill>
            <a:schemeClr val="tx1"/>
          </a:solidFill>
          <a:latin typeface="+mn-lt"/>
          <a:ea typeface="+mn-ea"/>
          <a:cs typeface="+mn-cs"/>
          <a:sym typeface="Interstate Regular" charset="0"/>
        </a:defRPr>
      </a:lvl9pPr>
    </p:bodyStyle>
    <p:otherStyle>
      <a:defPPr>
        <a:defRPr lang="en-US"/>
      </a:defPPr>
      <a:lvl1pPr marL="0" algn="l" defTabSz="28802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8022" algn="l" defTabSz="28802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6044" algn="l" defTabSz="28802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66" algn="l" defTabSz="28802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088" algn="l" defTabSz="28802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40110" algn="l" defTabSz="28802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8132" algn="l" defTabSz="28802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6154" algn="l" defTabSz="28802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04176" algn="l" defTabSz="28802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thought.com/downloads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000" b="0" cap="none" dirty="0" smtClean="0">
                <a:solidFill>
                  <a:schemeClr val="bg1"/>
                </a:solidFill>
                <a:latin typeface="Trebuchet MS" pitchFamily="34" charset="0"/>
              </a:rPr>
              <a:t>Aurelien Bouvier</a:t>
            </a:r>
            <a:br>
              <a:rPr lang="en-US" sz="2000" b="0" cap="none" dirty="0" smtClean="0">
                <a:solidFill>
                  <a:schemeClr val="bg1"/>
                </a:solidFill>
                <a:latin typeface="Trebuchet MS" pitchFamily="34" charset="0"/>
              </a:rPr>
            </a:br>
            <a:endParaRPr lang="en-US" sz="2000" b="0" cap="none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sz="3200" b="1" dirty="0" err="1" smtClean="0">
                <a:solidFill>
                  <a:srgbClr val="0000FF"/>
                </a:solidFill>
                <a:latin typeface="Trebuchet MS" pitchFamily="34" charset="0"/>
              </a:rPr>
              <a:t>PyVisage</a:t>
            </a:r>
            <a:r>
              <a:rPr lang="en-US" sz="3200" b="1" dirty="0" smtClean="0">
                <a:solidFill>
                  <a:srgbClr val="0000FF"/>
                </a:solidFill>
                <a:latin typeface="Trebuchet MS" pitchFamily="34" charset="0"/>
              </a:rPr>
              <a:t>: an image analysis package</a:t>
            </a:r>
            <a:endParaRPr lang="en-US" sz="3200" b="1" dirty="0">
              <a:solidFill>
                <a:srgbClr val="0000FF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PlotTools.py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Provides plotting related functions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854824" y="4495800"/>
            <a:ext cx="1800225" cy="457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200" y="4495800"/>
            <a:ext cx="1938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ImageArray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254130" y="5486400"/>
            <a:ext cx="1038313" cy="457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54874" y="5486400"/>
            <a:ext cx="1040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Image</a:t>
            </a:r>
          </a:p>
        </p:txBody>
      </p:sp>
      <p:cxnSp>
        <p:nvCxnSpPr>
          <p:cNvPr id="8" name="Straight Connector 7"/>
          <p:cNvCxnSpPr>
            <a:stCxn id="11" idx="2"/>
            <a:endCxn id="5" idx="0"/>
          </p:cNvCxnSpPr>
          <p:nvPr/>
        </p:nvCxnSpPr>
        <p:spPr bwMode="auto">
          <a:xfrm>
            <a:off x="7772400" y="3966865"/>
            <a:ext cx="4185" cy="52893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>
            <a:stCxn id="5" idx="2"/>
            <a:endCxn id="7" idx="0"/>
          </p:cNvCxnSpPr>
          <p:nvPr/>
        </p:nvCxnSpPr>
        <p:spPr bwMode="auto">
          <a:xfrm flipH="1">
            <a:off x="7775210" y="4957465"/>
            <a:ext cx="1375" cy="52893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6705600" y="3509665"/>
            <a:ext cx="2133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Measurement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705600" y="3509665"/>
            <a:ext cx="2133600" cy="457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191000" y="3509665"/>
            <a:ext cx="1371600" cy="457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91000" y="3509665"/>
            <a:ext cx="1371600" cy="446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PlotTools</a:t>
            </a:r>
            <a:endParaRPr lang="en-US" dirty="0" smtClean="0">
              <a:solidFill>
                <a:srgbClr val="FF0000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 bwMode="auto">
          <a:xfrm>
            <a:off x="5562600" y="3732803"/>
            <a:ext cx="1143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tutorial – dark 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400" dirty="0" smtClean="0"/>
              <a:t>import Image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raw_bright</a:t>
            </a:r>
            <a:r>
              <a:rPr lang="en-US" sz="1400" dirty="0" smtClean="0"/>
              <a:t> = 'Q8A643w20#44R_Red//Bright_-0.8//image_0.raw'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raw_dark</a:t>
            </a:r>
            <a:r>
              <a:rPr lang="en-US" sz="1400" dirty="0" smtClean="0"/>
              <a:t> = 'Q8A643w20#44R_Red//Dark_-0.8//image_0.raw'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im_bright</a:t>
            </a:r>
            <a:r>
              <a:rPr lang="en-US" sz="1400" dirty="0" smtClean="0"/>
              <a:t> = </a:t>
            </a:r>
            <a:r>
              <a:rPr lang="en-US" sz="1400" dirty="0" err="1" smtClean="0"/>
              <a:t>Image.Image</a:t>
            </a:r>
            <a:r>
              <a:rPr lang="en-US" sz="1400" dirty="0" smtClean="0"/>
              <a:t>(</a:t>
            </a:r>
            <a:r>
              <a:rPr lang="en-US" sz="1400" dirty="0" err="1" smtClean="0"/>
              <a:t>raw_bright</a:t>
            </a:r>
            <a:r>
              <a:rPr lang="en-US" sz="1400" dirty="0" smtClean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im_dark</a:t>
            </a:r>
            <a:r>
              <a:rPr lang="en-US" sz="1400" dirty="0" smtClean="0"/>
              <a:t> = </a:t>
            </a:r>
            <a:r>
              <a:rPr lang="en-US" sz="1400" dirty="0" err="1" smtClean="0"/>
              <a:t>Image.Image</a:t>
            </a:r>
            <a:r>
              <a:rPr lang="en-US" sz="1400" dirty="0" smtClean="0"/>
              <a:t>(</a:t>
            </a:r>
            <a:r>
              <a:rPr lang="en-US" sz="1400" dirty="0" err="1" smtClean="0"/>
              <a:t>raw_dark</a:t>
            </a:r>
            <a:r>
              <a:rPr lang="en-US" sz="1400" dirty="0" smtClean="0"/>
              <a:t>)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im_bright.info() # optional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# Dark subtraction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im_bright.subtract</a:t>
            </a:r>
            <a:r>
              <a:rPr lang="en-US" sz="1400" dirty="0" smtClean="0"/>
              <a:t>(</a:t>
            </a:r>
            <a:r>
              <a:rPr lang="en-US" sz="1400" dirty="0" err="1" smtClean="0"/>
              <a:t>im_dark</a:t>
            </a:r>
            <a:r>
              <a:rPr lang="en-US" sz="1400" dirty="0" smtClean="0"/>
              <a:t>)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im_bright.plot_image</a:t>
            </a:r>
            <a:r>
              <a:rPr lang="en-US" sz="1400" dirty="0" smtClean="0"/>
              <a:t>(</a:t>
            </a:r>
            <a:r>
              <a:rPr lang="en-US" sz="1400" dirty="0" err="1" smtClean="0"/>
              <a:t>bsave</a:t>
            </a:r>
            <a:r>
              <a:rPr lang="en-US" sz="1400" dirty="0" smtClean="0"/>
              <a:t>=</a:t>
            </a:r>
            <a:r>
              <a:rPr lang="en-US" sz="1400" dirty="0" err="1" smtClean="0"/>
              <a:t>True,filename</a:t>
            </a:r>
            <a:r>
              <a:rPr lang="en-US" sz="1400" dirty="0" smtClean="0"/>
              <a:t>='image_darksubtracted.png')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im_bright.plot_histogram</a:t>
            </a:r>
            <a:r>
              <a:rPr lang="en-US" sz="1400" dirty="0" smtClean="0"/>
              <a:t>(</a:t>
            </a:r>
            <a:r>
              <a:rPr lang="en-US" sz="1400" dirty="0" err="1" smtClean="0"/>
              <a:t>bsave</a:t>
            </a:r>
            <a:r>
              <a:rPr lang="en-US" sz="1400" dirty="0" smtClean="0"/>
              <a:t>=</a:t>
            </a:r>
            <a:r>
              <a:rPr lang="en-US" sz="1400" dirty="0" err="1" smtClean="0"/>
              <a:t>True,filename</a:t>
            </a:r>
            <a:r>
              <a:rPr lang="en-US" sz="1400" dirty="0" smtClean="0"/>
              <a:t>='hist_darksubtracted.png')</a:t>
            </a:r>
            <a:endParaRPr lang="en-US" sz="1400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tutorial – dark subtraction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 descr="Z:\PROGRAMS\PyVisage\test\Intro_tutorial\image_darksubtract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04800" y="2362200"/>
            <a:ext cx="4978400" cy="3733800"/>
          </a:xfrm>
          <a:prstGeom prst="rect">
            <a:avLst/>
          </a:prstGeom>
          <a:noFill/>
        </p:spPr>
      </p:pic>
      <p:pic>
        <p:nvPicPr>
          <p:cNvPr id="1026" name="Picture 2" descr="Z:\PROGRAMS\PyVisage\test\Intro_tutorial\hist_darksubtract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805113"/>
            <a:ext cx="5181600" cy="2914650"/>
          </a:xfrm>
          <a:prstGeom prst="rect">
            <a:avLst/>
          </a:prstGeom>
          <a:noFill/>
        </p:spPr>
      </p:pic>
      <p:pic>
        <p:nvPicPr>
          <p:cNvPr id="1029" name="Picture 5" descr="C:\Users\abouvier\Desktop\Capturezzz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1219200"/>
            <a:ext cx="4008437" cy="1485900"/>
          </a:xfrm>
          <a:prstGeom prst="rect">
            <a:avLst/>
          </a:prstGeom>
          <a:noFill/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tutorial – ROI + channel splitting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400" dirty="0" smtClean="0"/>
              <a:t>import Image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raw_bright</a:t>
            </a:r>
            <a:r>
              <a:rPr lang="en-US" sz="1400" dirty="0" smtClean="0"/>
              <a:t> = 'Q8A643w20#44R_Red//Bright_-0.8//image_0.raw'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raw_dark</a:t>
            </a:r>
            <a:r>
              <a:rPr lang="en-US" sz="1400" dirty="0" smtClean="0"/>
              <a:t> = 'Q8A643w20#44R_Red//Dark_-0.8//image_0.raw'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im_bright</a:t>
            </a:r>
            <a:r>
              <a:rPr lang="en-US" sz="1400" dirty="0" smtClean="0"/>
              <a:t> = </a:t>
            </a:r>
            <a:r>
              <a:rPr lang="en-US" sz="1400" dirty="0" err="1" smtClean="0"/>
              <a:t>Image.Image</a:t>
            </a:r>
            <a:r>
              <a:rPr lang="en-US" sz="1400" dirty="0" smtClean="0"/>
              <a:t>(</a:t>
            </a:r>
            <a:r>
              <a:rPr lang="en-US" sz="1400" dirty="0" err="1" smtClean="0"/>
              <a:t>raw_bright</a:t>
            </a:r>
            <a:r>
              <a:rPr lang="en-US" sz="1400" dirty="0" smtClean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im_dark</a:t>
            </a:r>
            <a:r>
              <a:rPr lang="en-US" sz="1400" dirty="0" smtClean="0"/>
              <a:t> = </a:t>
            </a:r>
            <a:r>
              <a:rPr lang="en-US" sz="1400" dirty="0" err="1" smtClean="0"/>
              <a:t>Image.Image</a:t>
            </a:r>
            <a:r>
              <a:rPr lang="en-US" sz="1400" dirty="0" smtClean="0"/>
              <a:t>(</a:t>
            </a:r>
            <a:r>
              <a:rPr lang="en-US" sz="1400" dirty="0" err="1" smtClean="0"/>
              <a:t>raw_dark</a:t>
            </a:r>
            <a:r>
              <a:rPr lang="en-US" sz="1400" dirty="0" smtClean="0"/>
              <a:t>)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# Dark subtraction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im_bright.subtract</a:t>
            </a:r>
            <a:r>
              <a:rPr lang="en-US" sz="1400" dirty="0" smtClean="0"/>
              <a:t>(</a:t>
            </a:r>
            <a:r>
              <a:rPr lang="en-US" sz="1400" dirty="0" err="1" smtClean="0"/>
              <a:t>im_dark</a:t>
            </a:r>
            <a:r>
              <a:rPr lang="en-US" sz="1400" dirty="0" smtClean="0"/>
              <a:t>)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# Channel grouping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im_bright.set_channel_groups</a:t>
            </a:r>
            <a:r>
              <a:rPr lang="en-US" sz="1400" dirty="0" smtClean="0"/>
              <a:t>((2,2))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# Set ROI in Bayer region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im_bright.set_ROI</a:t>
            </a:r>
            <a:r>
              <a:rPr lang="en-US" sz="1400" dirty="0" smtClean="0"/>
              <a:t>(2000,2300,1000,1300) # </a:t>
            </a:r>
            <a:r>
              <a:rPr lang="en-US" sz="1400" dirty="0" err="1" smtClean="0"/>
              <a:t>bayer</a:t>
            </a:r>
            <a:endParaRPr lang="en-US" sz="1400" dirty="0" smtClean="0"/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im_bright.plot_image</a:t>
            </a:r>
            <a:r>
              <a:rPr lang="en-US" sz="1400" dirty="0" smtClean="0"/>
              <a:t>(</a:t>
            </a:r>
            <a:r>
              <a:rPr lang="en-US" sz="1400" dirty="0" err="1" smtClean="0"/>
              <a:t>bstack</a:t>
            </a:r>
            <a:r>
              <a:rPr lang="en-US" sz="1400" dirty="0" smtClean="0"/>
              <a:t>=</a:t>
            </a:r>
            <a:r>
              <a:rPr lang="en-US" sz="1400" dirty="0" err="1" smtClean="0"/>
              <a:t>True,bsave</a:t>
            </a:r>
            <a:r>
              <a:rPr lang="en-US" sz="1400" dirty="0" smtClean="0"/>
              <a:t>=</a:t>
            </a:r>
            <a:r>
              <a:rPr lang="en-US" sz="1400" dirty="0" err="1" smtClean="0"/>
              <a:t>True,filename</a:t>
            </a:r>
            <a:r>
              <a:rPr lang="en-US" sz="1400" dirty="0" smtClean="0"/>
              <a:t>='image_darksubtracted_roi_channelsplit.png')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im_bright.plot_histogram</a:t>
            </a:r>
            <a:r>
              <a:rPr lang="en-US" sz="1400" dirty="0" smtClean="0"/>
              <a:t>(</a:t>
            </a:r>
            <a:r>
              <a:rPr lang="en-US" sz="1400" dirty="0" err="1" smtClean="0"/>
              <a:t>bsave</a:t>
            </a:r>
            <a:r>
              <a:rPr lang="en-US" sz="1400" dirty="0" smtClean="0"/>
              <a:t>=</a:t>
            </a:r>
            <a:r>
              <a:rPr lang="en-US" sz="1400" dirty="0" err="1" smtClean="0"/>
              <a:t>True,filename</a:t>
            </a:r>
            <a:r>
              <a:rPr lang="en-US" sz="1400" dirty="0" smtClean="0"/>
              <a:t>='hist_darksubtracted_roi_channelsplit.png')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print "horizontal </a:t>
            </a:r>
            <a:r>
              <a:rPr lang="en-US" sz="1400" dirty="0" err="1" smtClean="0"/>
              <a:t>xtalk</a:t>
            </a:r>
            <a:r>
              <a:rPr lang="en-US" sz="1400" dirty="0" smtClean="0"/>
              <a:t> = %.1f%%"%(Median[1]/Median[0]*100)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print "vertical </a:t>
            </a:r>
            <a:r>
              <a:rPr lang="en-US" sz="1400" dirty="0" err="1" smtClean="0"/>
              <a:t>xtalk</a:t>
            </a:r>
            <a:r>
              <a:rPr lang="en-US" sz="1400" dirty="0" smtClean="0"/>
              <a:t> = %.1f%%"%(Median[2]/Median[0]*100)</a:t>
            </a:r>
            <a:endParaRPr lang="en-US" sz="1400"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tutorial </a:t>
            </a:r>
            <a:r>
              <a:rPr lang="en-US" smtClean="0"/>
              <a:t>– ROI + channel splitting</a:t>
            </a:r>
            <a:endParaRPr lang="en-US" dirty="0"/>
          </a:p>
        </p:txBody>
      </p:sp>
      <p:pic>
        <p:nvPicPr>
          <p:cNvPr id="7" name="Picture 2" descr="Z:\PROGRAMS\PyVisage\test\Intro_tutorial\image_darksubtracted_roi_channelspl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04800" y="2533650"/>
            <a:ext cx="4953000" cy="3714750"/>
          </a:xfrm>
          <a:prstGeom prst="rect">
            <a:avLst/>
          </a:prstGeom>
          <a:noFill/>
        </p:spPr>
      </p:pic>
      <p:pic>
        <p:nvPicPr>
          <p:cNvPr id="9" name="Picture 3" descr="Z:\PROGRAMS\PyVisage\test\Intro_tutorial\hist_darksubtracted_roi_channelspli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990850"/>
            <a:ext cx="5181600" cy="2914650"/>
          </a:xfrm>
          <a:prstGeom prst="rect">
            <a:avLst/>
          </a:prstGeom>
          <a:noFill/>
        </p:spPr>
      </p:pic>
      <p:pic>
        <p:nvPicPr>
          <p:cNvPr id="2052" name="Picture 4" descr="C:\Users\abouvier\Desktop\Capturebb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974725"/>
            <a:ext cx="4030663" cy="1920875"/>
          </a:xfrm>
          <a:prstGeom prst="rect">
            <a:avLst/>
          </a:prstGeom>
          <a:noFill/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tutorial – RTN 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8382000" cy="50292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400" dirty="0" smtClean="0"/>
              <a:t>import Image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raw_bright</a:t>
            </a:r>
            <a:r>
              <a:rPr lang="en-US" sz="1400" dirty="0" smtClean="0"/>
              <a:t> = 'Q8A643w20#44R_Red//Bright_-0.8//image_0.raw'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raw_dark</a:t>
            </a:r>
            <a:r>
              <a:rPr lang="en-US" sz="1400" dirty="0" smtClean="0"/>
              <a:t> = 'Q8A643w20#44R_Red//Dark_-0.8//image_0.raw'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im_bright</a:t>
            </a:r>
            <a:r>
              <a:rPr lang="en-US" sz="1400" dirty="0" smtClean="0"/>
              <a:t> = </a:t>
            </a:r>
            <a:r>
              <a:rPr lang="en-US" sz="1400" dirty="0" err="1" smtClean="0"/>
              <a:t>Image.Image</a:t>
            </a:r>
            <a:r>
              <a:rPr lang="en-US" sz="1400" dirty="0" smtClean="0"/>
              <a:t>(</a:t>
            </a:r>
            <a:r>
              <a:rPr lang="en-US" sz="1400" dirty="0" err="1" smtClean="0"/>
              <a:t>raw_bright</a:t>
            </a:r>
            <a:r>
              <a:rPr lang="en-US" sz="1400" dirty="0" smtClean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im_dark</a:t>
            </a:r>
            <a:r>
              <a:rPr lang="en-US" sz="1400" dirty="0" smtClean="0"/>
              <a:t> = </a:t>
            </a:r>
            <a:r>
              <a:rPr lang="en-US" sz="1400" dirty="0" err="1" smtClean="0"/>
              <a:t>Image.Image</a:t>
            </a:r>
            <a:r>
              <a:rPr lang="en-US" sz="1400" dirty="0" smtClean="0"/>
              <a:t>(</a:t>
            </a:r>
            <a:r>
              <a:rPr lang="en-US" sz="1400" dirty="0" err="1" smtClean="0"/>
              <a:t>raw_dark</a:t>
            </a:r>
            <a:r>
              <a:rPr lang="en-US" sz="1400" dirty="0" smtClean="0"/>
              <a:t>)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# Dark subtraction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im_bright.subtract</a:t>
            </a:r>
            <a:r>
              <a:rPr lang="en-US" sz="1400" dirty="0" smtClean="0"/>
              <a:t>(</a:t>
            </a:r>
            <a:r>
              <a:rPr lang="en-US" sz="1400" dirty="0" err="1" smtClean="0"/>
              <a:t>im_dark</a:t>
            </a:r>
            <a:r>
              <a:rPr lang="en-US" sz="1400" dirty="0" smtClean="0"/>
              <a:t>)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# 2x2 channel grouping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im_bright.set_channel_groups</a:t>
            </a:r>
            <a:r>
              <a:rPr lang="en-US" sz="1400" dirty="0" smtClean="0"/>
              <a:t>((2,2))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# Set ROI in Bayer region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im_bright.set_ROI</a:t>
            </a:r>
            <a:r>
              <a:rPr lang="en-US" sz="1400" dirty="0" smtClean="0"/>
              <a:t>(2000,2300,1000,1300) # </a:t>
            </a:r>
            <a:r>
              <a:rPr lang="en-US" sz="1400" dirty="0" err="1" smtClean="0"/>
              <a:t>bayer</a:t>
            </a:r>
            <a:endParaRPr lang="en-US" sz="1400" dirty="0" smtClean="0"/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# RTN correction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im_bright.RTN_correction</a:t>
            </a:r>
            <a:r>
              <a:rPr lang="en-US" sz="1400" dirty="0" smtClean="0"/>
              <a:t>() # default columns used: 4-67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im_bright.plot_image</a:t>
            </a:r>
            <a:r>
              <a:rPr lang="en-US" sz="1400" dirty="0" smtClean="0"/>
              <a:t>(</a:t>
            </a:r>
            <a:r>
              <a:rPr lang="en-US" sz="1400" dirty="0" err="1" smtClean="0"/>
              <a:t>bstack</a:t>
            </a:r>
            <a:r>
              <a:rPr lang="en-US" sz="1400" dirty="0" smtClean="0"/>
              <a:t>=</a:t>
            </a:r>
            <a:r>
              <a:rPr lang="en-US" sz="1400" dirty="0" err="1" smtClean="0"/>
              <a:t>True,bsave</a:t>
            </a:r>
            <a:r>
              <a:rPr lang="en-US" sz="1400" dirty="0" smtClean="0"/>
              <a:t>=</a:t>
            </a:r>
            <a:r>
              <a:rPr lang="en-US" sz="1400" dirty="0" err="1" smtClean="0"/>
              <a:t>True,filename</a:t>
            </a:r>
            <a:r>
              <a:rPr lang="en-US" sz="1400" dirty="0" smtClean="0"/>
              <a:t>='image_darksubtracted_roi_channelsplit_rtncorr.png')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im_bright.plot_histogram</a:t>
            </a:r>
            <a:r>
              <a:rPr lang="en-US" sz="1400" dirty="0" smtClean="0"/>
              <a:t>(</a:t>
            </a:r>
            <a:r>
              <a:rPr lang="en-US" sz="1400" dirty="0" err="1" smtClean="0"/>
              <a:t>bsave</a:t>
            </a:r>
            <a:r>
              <a:rPr lang="en-US" sz="1400" dirty="0" smtClean="0"/>
              <a:t>=</a:t>
            </a:r>
            <a:r>
              <a:rPr lang="en-US" sz="1400" dirty="0" err="1" smtClean="0"/>
              <a:t>True,filename</a:t>
            </a:r>
            <a:r>
              <a:rPr lang="en-US" sz="1400" dirty="0" smtClean="0"/>
              <a:t>='hist_darksubtracted_roi_channelsplit_rtncorr.png')</a:t>
            </a:r>
            <a:endParaRPr lang="en-US" sz="1400" dirty="0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tutorial – RTN correction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5638800"/>
            <a:ext cx="8077200" cy="457200"/>
          </a:xfrm>
        </p:spPr>
        <p:txBody>
          <a:bodyPr/>
          <a:lstStyle/>
          <a:p>
            <a:r>
              <a:rPr lang="en-US" dirty="0" smtClean="0"/>
              <a:t>Note: RTN correction is performed on the whole image (not ROI only)</a:t>
            </a:r>
            <a:endParaRPr lang="en-US" dirty="0"/>
          </a:p>
        </p:txBody>
      </p:sp>
      <p:pic>
        <p:nvPicPr>
          <p:cNvPr id="8" name="Picture 2" descr="Z:\PROGRAMS\PyVisage\test\Intro_tutorial\image_darksubtracted_roi_channelsplit_rtncor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94200" y="1295400"/>
            <a:ext cx="4978400" cy="3733800"/>
          </a:xfrm>
          <a:prstGeom prst="rect">
            <a:avLst/>
          </a:prstGeom>
          <a:noFill/>
        </p:spPr>
      </p:pic>
      <p:pic>
        <p:nvPicPr>
          <p:cNvPr id="11" name="Picture 2" descr="Z:\PROGRAMS\PyVisage\test\Intro_tutorial\image_darksubtracted_roi_channelspli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52400" y="1295400"/>
            <a:ext cx="4953000" cy="371475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770272" y="1295400"/>
            <a:ext cx="245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itchFamily="34" charset="0"/>
              </a:rPr>
              <a:t>Without RTN correction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47103" y="1295400"/>
            <a:ext cx="2135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itchFamily="34" charset="0"/>
              </a:rPr>
              <a:t>With </a:t>
            </a:r>
            <a:r>
              <a:rPr lang="en-US" sz="1600" b="1" smtClean="0">
                <a:solidFill>
                  <a:schemeClr val="bg1"/>
                </a:solidFill>
                <a:latin typeface="Trebuchet MS" pitchFamily="34" charset="0"/>
              </a:rPr>
              <a:t>RTN correction</a:t>
            </a:r>
            <a:endParaRPr lang="en-US" sz="1600" b="1" dirty="0" smtClean="0">
              <a:solidFill>
                <a:schemeClr val="bg1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Image.py methods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info()</a:t>
            </a:r>
          </a:p>
          <a:p>
            <a:r>
              <a:rPr lang="en-US" dirty="0" err="1" smtClean="0"/>
              <a:t>set_ROI</a:t>
            </a:r>
            <a:r>
              <a:rPr lang="en-US" dirty="0" smtClean="0"/>
              <a:t>(</a:t>
            </a:r>
            <a:r>
              <a:rPr lang="en-US" dirty="0" err="1" smtClean="0"/>
              <a:t>rowstart</a:t>
            </a:r>
            <a:r>
              <a:rPr lang="en-US" dirty="0" smtClean="0"/>
              <a:t>, </a:t>
            </a:r>
            <a:r>
              <a:rPr lang="en-US" dirty="0" err="1" smtClean="0"/>
              <a:t>rowstop</a:t>
            </a:r>
            <a:r>
              <a:rPr lang="en-US" dirty="0" smtClean="0"/>
              <a:t>, </a:t>
            </a:r>
            <a:r>
              <a:rPr lang="en-US" dirty="0" err="1" smtClean="0"/>
              <a:t>colstart</a:t>
            </a:r>
            <a:r>
              <a:rPr lang="en-US" dirty="0" smtClean="0"/>
              <a:t>, </a:t>
            </a:r>
            <a:r>
              <a:rPr lang="en-US" dirty="0" err="1" smtClean="0"/>
              <a:t>colstop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set_center_ROI</a:t>
            </a:r>
            <a:r>
              <a:rPr lang="en-US" dirty="0" smtClean="0"/>
              <a:t>(</a:t>
            </a:r>
            <a:r>
              <a:rPr lang="en-US" dirty="0" err="1" smtClean="0"/>
              <a:t>roi_dim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infoROI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set_channel_groups</a:t>
            </a:r>
            <a:r>
              <a:rPr lang="en-US" dirty="0" smtClean="0"/>
              <a:t>(</a:t>
            </a:r>
            <a:r>
              <a:rPr lang="en-US" dirty="0" err="1" smtClean="0"/>
              <a:t>channel_groups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get_array</a:t>
            </a:r>
            <a:r>
              <a:rPr lang="en-US" dirty="0" smtClean="0"/>
              <a:t>(</a:t>
            </a:r>
            <a:r>
              <a:rPr lang="en-US" dirty="0" err="1" smtClean="0"/>
              <a:t>i_channel_group</a:t>
            </a:r>
            <a:r>
              <a:rPr lang="en-US" dirty="0" smtClean="0"/>
              <a:t>=None, </a:t>
            </a:r>
            <a:r>
              <a:rPr lang="en-US" dirty="0" err="1" smtClean="0"/>
              <a:t>bstack</a:t>
            </a:r>
            <a:r>
              <a:rPr lang="en-US" dirty="0" smtClean="0"/>
              <a:t>=False)</a:t>
            </a:r>
          </a:p>
          <a:p>
            <a:r>
              <a:rPr lang="en-US" dirty="0" err="1" smtClean="0"/>
              <a:t>get_image_channelsplit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get_image_channel</a:t>
            </a:r>
            <a:r>
              <a:rPr lang="en-US" dirty="0" smtClean="0"/>
              <a:t>(</a:t>
            </a:r>
            <a:r>
              <a:rPr lang="en-US" dirty="0" err="1" smtClean="0"/>
              <a:t>i_channel_group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subtract(image)</a:t>
            </a:r>
          </a:p>
          <a:p>
            <a:r>
              <a:rPr lang="en-US" dirty="0" smtClean="0"/>
              <a:t>divide(image)</a:t>
            </a:r>
          </a:p>
          <a:p>
            <a:r>
              <a:rPr lang="en-US" dirty="0" smtClean="0"/>
              <a:t>multiply(constant)</a:t>
            </a:r>
          </a:p>
          <a:p>
            <a:endParaRPr lang="en-US" dirty="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Image.py methods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get_median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get_median_channel_groups</a:t>
            </a:r>
            <a:r>
              <a:rPr lang="en-US" dirty="0" smtClean="0"/>
              <a:t>():</a:t>
            </a:r>
          </a:p>
          <a:p>
            <a:r>
              <a:rPr lang="en-US" dirty="0" err="1" smtClean="0"/>
              <a:t>get_rms</a:t>
            </a:r>
            <a:r>
              <a:rPr lang="en-US" dirty="0" smtClean="0"/>
              <a:t>(</a:t>
            </a:r>
            <a:r>
              <a:rPr lang="en-US" dirty="0" err="1" smtClean="0"/>
              <a:t>minval</a:t>
            </a:r>
            <a:r>
              <a:rPr lang="en-US" dirty="0" smtClean="0"/>
              <a:t>=</a:t>
            </a:r>
            <a:r>
              <a:rPr lang="en-US" dirty="0" err="1" smtClean="0"/>
              <a:t>None,maxval</a:t>
            </a:r>
            <a:r>
              <a:rPr lang="en-US" dirty="0" smtClean="0"/>
              <a:t>=None)</a:t>
            </a:r>
          </a:p>
          <a:p>
            <a:r>
              <a:rPr lang="en-US" dirty="0" err="1" smtClean="0"/>
              <a:t>get_rms_channel_groups</a:t>
            </a:r>
            <a:r>
              <a:rPr lang="en-US" dirty="0" smtClean="0"/>
              <a:t>(</a:t>
            </a:r>
            <a:r>
              <a:rPr lang="en-US" dirty="0" err="1" smtClean="0"/>
              <a:t>bfit</a:t>
            </a:r>
            <a:r>
              <a:rPr lang="en-US" dirty="0" smtClean="0"/>
              <a:t>=</a:t>
            </a:r>
            <a:r>
              <a:rPr lang="en-US" dirty="0" err="1" smtClean="0"/>
              <a:t>False,nbins</a:t>
            </a:r>
            <a:r>
              <a:rPr lang="en-US" dirty="0" smtClean="0"/>
              <a:t>=100,Nsigma=3)</a:t>
            </a:r>
          </a:p>
          <a:p>
            <a:r>
              <a:rPr lang="en-US" dirty="0" err="1" smtClean="0"/>
              <a:t>column_swap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FPN_correction</a:t>
            </a:r>
            <a:r>
              <a:rPr lang="en-US" dirty="0" smtClean="0"/>
              <a:t>(</a:t>
            </a:r>
            <a:r>
              <a:rPr lang="en-US" dirty="0" err="1" smtClean="0"/>
              <a:t>bswap</a:t>
            </a:r>
            <a:r>
              <a:rPr lang="en-US" dirty="0" smtClean="0"/>
              <a:t>=True,  </a:t>
            </a:r>
            <a:r>
              <a:rPr lang="en-US" dirty="0" err="1" smtClean="0"/>
              <a:t>rowstart</a:t>
            </a:r>
            <a:r>
              <a:rPr lang="en-US" dirty="0" smtClean="0"/>
              <a:t>=0, </a:t>
            </a:r>
            <a:r>
              <a:rPr lang="en-US" dirty="0" err="1" smtClean="0"/>
              <a:t>rowstop</a:t>
            </a:r>
            <a:r>
              <a:rPr lang="en-US" dirty="0" smtClean="0"/>
              <a:t>=64, target=None)</a:t>
            </a:r>
          </a:p>
          <a:p>
            <a:r>
              <a:rPr lang="en-US" dirty="0" err="1" smtClean="0"/>
              <a:t>RTN_correction</a:t>
            </a:r>
            <a:r>
              <a:rPr lang="en-US" dirty="0" smtClean="0"/>
              <a:t>(</a:t>
            </a:r>
            <a:r>
              <a:rPr lang="en-US" dirty="0" err="1" smtClean="0"/>
              <a:t>bswap</a:t>
            </a:r>
            <a:r>
              <a:rPr lang="en-US" dirty="0" smtClean="0"/>
              <a:t>=True, </a:t>
            </a:r>
            <a:r>
              <a:rPr lang="en-US" dirty="0" err="1" smtClean="0"/>
              <a:t>colstart</a:t>
            </a:r>
            <a:r>
              <a:rPr lang="en-US" dirty="0" smtClean="0"/>
              <a:t>=4, </a:t>
            </a:r>
            <a:r>
              <a:rPr lang="en-US" dirty="0" err="1" smtClean="0"/>
              <a:t>colstop</a:t>
            </a:r>
            <a:r>
              <a:rPr lang="en-US" dirty="0" smtClean="0"/>
              <a:t>=67, target=None, </a:t>
            </a:r>
            <a:r>
              <a:rPr lang="en-US" dirty="0" err="1" smtClean="0"/>
              <a:t>boddeven</a:t>
            </a:r>
            <a:r>
              <a:rPr lang="en-US" dirty="0" smtClean="0"/>
              <a:t>=False, </a:t>
            </a:r>
            <a:r>
              <a:rPr lang="en-US" dirty="0" err="1" smtClean="0"/>
              <a:t>bsave</a:t>
            </a:r>
            <a:r>
              <a:rPr lang="en-US" dirty="0" smtClean="0"/>
              <a:t>=False, filename=None)</a:t>
            </a:r>
          </a:p>
          <a:p>
            <a:r>
              <a:rPr lang="en-US" dirty="0" err="1" smtClean="0"/>
              <a:t>plot_histogram</a:t>
            </a:r>
            <a:r>
              <a:rPr lang="en-US" dirty="0" smtClean="0"/>
              <a:t>(</a:t>
            </a:r>
            <a:r>
              <a:rPr lang="en-US" dirty="0" err="1" smtClean="0"/>
              <a:t>channel,xmin</a:t>
            </a:r>
            <a:r>
              <a:rPr lang="en-US" dirty="0" smtClean="0"/>
              <a:t>, </a:t>
            </a:r>
            <a:r>
              <a:rPr lang="en-US" dirty="0" err="1" smtClean="0"/>
              <a:t>xmax</a:t>
            </a:r>
            <a:r>
              <a:rPr lang="en-US" dirty="0" smtClean="0"/>
              <a:t>, </a:t>
            </a:r>
            <a:r>
              <a:rPr lang="en-US" dirty="0" err="1" smtClean="0"/>
              <a:t>nbins</a:t>
            </a:r>
            <a:r>
              <a:rPr lang="en-US" dirty="0" smtClean="0"/>
              <a:t>, blog, </a:t>
            </a:r>
            <a:r>
              <a:rPr lang="en-US" dirty="0" err="1" smtClean="0"/>
              <a:t>figsize</a:t>
            </a:r>
            <a:r>
              <a:rPr lang="en-US" dirty="0" smtClean="0"/>
              <a:t>, </a:t>
            </a:r>
            <a:r>
              <a:rPr lang="en-US" dirty="0" err="1" smtClean="0"/>
              <a:t>bsave</a:t>
            </a:r>
            <a:r>
              <a:rPr lang="en-US" dirty="0" smtClean="0"/>
              <a:t>, filename, title, </a:t>
            </a:r>
            <a:r>
              <a:rPr lang="en-US" dirty="0" err="1" smtClean="0"/>
              <a:t>xlabel</a:t>
            </a:r>
            <a:r>
              <a:rPr lang="en-US" dirty="0" smtClean="0"/>
              <a:t>, </a:t>
            </a:r>
            <a:r>
              <a:rPr lang="en-US" dirty="0" err="1" smtClean="0"/>
              <a:t>ylabel</a:t>
            </a:r>
            <a:r>
              <a:rPr lang="en-US" dirty="0" smtClean="0"/>
              <a:t>):</a:t>
            </a:r>
          </a:p>
          <a:p>
            <a:r>
              <a:rPr lang="en-US" dirty="0" err="1" smtClean="0"/>
              <a:t>plot_image</a:t>
            </a:r>
            <a:r>
              <a:rPr lang="en-US" dirty="0" smtClean="0"/>
              <a:t>(</a:t>
            </a:r>
            <a:r>
              <a:rPr lang="en-US" dirty="0" err="1" smtClean="0"/>
              <a:t>bstack</a:t>
            </a:r>
            <a:r>
              <a:rPr lang="en-US" dirty="0" smtClean="0"/>
              <a:t>, </a:t>
            </a:r>
            <a:r>
              <a:rPr lang="en-US" dirty="0" err="1" smtClean="0"/>
              <a:t>minval</a:t>
            </a:r>
            <a:r>
              <a:rPr lang="en-US" dirty="0" smtClean="0"/>
              <a:t>, </a:t>
            </a:r>
            <a:r>
              <a:rPr lang="en-US" dirty="0" err="1" smtClean="0"/>
              <a:t>maxval</a:t>
            </a:r>
            <a:r>
              <a:rPr lang="en-US" dirty="0" smtClean="0"/>
              <a:t>, </a:t>
            </a:r>
            <a:r>
              <a:rPr lang="en-US" dirty="0" err="1" smtClean="0"/>
              <a:t>figsize</a:t>
            </a:r>
            <a:r>
              <a:rPr lang="en-US" dirty="0" smtClean="0"/>
              <a:t>, </a:t>
            </a:r>
            <a:r>
              <a:rPr lang="en-US" dirty="0" err="1" smtClean="0"/>
              <a:t>bsave</a:t>
            </a:r>
            <a:r>
              <a:rPr lang="en-US" dirty="0" smtClean="0"/>
              <a:t>, filename, title=, </a:t>
            </a:r>
            <a:r>
              <a:rPr lang="en-US" dirty="0" err="1" smtClean="0"/>
              <a:t>bfullresolution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plot_profile</a:t>
            </a:r>
            <a:r>
              <a:rPr lang="en-US" dirty="0" smtClean="0"/>
              <a:t>(axis=0, </a:t>
            </a:r>
            <a:r>
              <a:rPr lang="en-US" dirty="0" err="1" smtClean="0"/>
              <a:t>bsave</a:t>
            </a:r>
            <a:r>
              <a:rPr lang="en-US" dirty="0" smtClean="0"/>
              <a:t>, </a:t>
            </a:r>
            <a:r>
              <a:rPr lang="en-US" dirty="0" err="1" smtClean="0"/>
              <a:t>filename,title</a:t>
            </a:r>
            <a:r>
              <a:rPr lang="en-US" dirty="0" smtClean="0"/>
              <a:t>=, </a:t>
            </a:r>
            <a:r>
              <a:rPr lang="en-US" dirty="0" err="1" smtClean="0"/>
              <a:t>xlabel</a:t>
            </a:r>
            <a:r>
              <a:rPr lang="en-US" dirty="0" smtClean="0"/>
              <a:t>, </a:t>
            </a:r>
            <a:r>
              <a:rPr lang="en-US" dirty="0" err="1" smtClean="0"/>
              <a:t>ylabel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Image.py methods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save2raw(filename)</a:t>
            </a:r>
          </a:p>
          <a:p>
            <a:r>
              <a:rPr lang="en-US" dirty="0" smtClean="0"/>
              <a:t>save2csv(</a:t>
            </a:r>
            <a:r>
              <a:rPr lang="en-US" dirty="0" err="1" smtClean="0"/>
              <a:t>csvfilename,bverbose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Installation</a:t>
            </a:r>
          </a:p>
          <a:p>
            <a:r>
              <a:rPr lang="en-US" dirty="0" smtClean="0"/>
              <a:t>Code high-level architecture</a:t>
            </a:r>
          </a:p>
          <a:p>
            <a:r>
              <a:rPr lang="en-US" dirty="0" smtClean="0"/>
              <a:t>Modules description</a:t>
            </a:r>
          </a:p>
          <a:p>
            <a:r>
              <a:rPr lang="en-US" dirty="0" smtClean="0"/>
              <a:t>Tutorials</a:t>
            </a:r>
          </a:p>
          <a:p>
            <a:r>
              <a:rPr lang="en-US" dirty="0" smtClean="0"/>
              <a:t>Useful commands</a:t>
            </a:r>
          </a:p>
          <a:p>
            <a:r>
              <a:rPr lang="en-US" dirty="0" smtClean="0"/>
              <a:t>Upcoming improvements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ImageArray</a:t>
            </a:r>
            <a:r>
              <a:rPr lang="en-US" dirty="0" smtClean="0"/>
              <a:t>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400" dirty="0" smtClean="0"/>
              <a:t>import glob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import </a:t>
            </a:r>
            <a:r>
              <a:rPr lang="en-US" sz="1400" dirty="0" err="1" smtClean="0"/>
              <a:t>ImageArray</a:t>
            </a:r>
            <a:endParaRPr lang="en-US" sz="1400" dirty="0" smtClean="0"/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file_darks</a:t>
            </a:r>
            <a:r>
              <a:rPr lang="en-US" sz="1400" dirty="0" smtClean="0"/>
              <a:t> = '</a:t>
            </a:r>
            <a:r>
              <a:rPr lang="en-US" sz="1400" dirty="0" err="1" smtClean="0"/>
              <a:t>Intro_tutorial</a:t>
            </a:r>
            <a:r>
              <a:rPr lang="en-US" sz="1400" dirty="0" smtClean="0"/>
              <a:t>\\Q8A636w14#25-D_greenL\\Dark\\</a:t>
            </a:r>
            <a:r>
              <a:rPr lang="en-US" sz="1400" dirty="0" err="1" smtClean="0"/>
              <a:t>DarkImage</a:t>
            </a:r>
            <a:r>
              <a:rPr lang="en-US" sz="1400" dirty="0" smtClean="0"/>
              <a:t>_*.raw'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raw_images</a:t>
            </a:r>
            <a:r>
              <a:rPr lang="en-US" sz="1400" dirty="0" smtClean="0"/>
              <a:t> = </a:t>
            </a:r>
            <a:r>
              <a:rPr lang="en-US" sz="1400" dirty="0" err="1" smtClean="0"/>
              <a:t>glob.glob</a:t>
            </a:r>
            <a:r>
              <a:rPr lang="en-US" sz="1400" dirty="0" smtClean="0"/>
              <a:t>(</a:t>
            </a:r>
            <a:r>
              <a:rPr lang="en-US" sz="1400" dirty="0" err="1" smtClean="0"/>
              <a:t>file_darks</a:t>
            </a:r>
            <a:r>
              <a:rPr lang="en-US" sz="1400" dirty="0" smtClean="0"/>
              <a:t>)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im_arr</a:t>
            </a:r>
            <a:r>
              <a:rPr lang="en-US" sz="1400" dirty="0" smtClean="0"/>
              <a:t> = </a:t>
            </a:r>
            <a:r>
              <a:rPr lang="en-US" sz="1400" dirty="0" err="1" smtClean="0"/>
              <a:t>ImageArray.ImageArray</a:t>
            </a:r>
            <a:r>
              <a:rPr lang="en-US" sz="1400" dirty="0" smtClean="0"/>
              <a:t>(</a:t>
            </a:r>
            <a:r>
              <a:rPr lang="en-US" sz="1400" dirty="0" err="1" smtClean="0"/>
              <a:t>raw_images</a:t>
            </a:r>
            <a:r>
              <a:rPr lang="en-US" sz="1400" dirty="0" smtClean="0"/>
              <a:t>[:3])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# Average image of all images contained inside </a:t>
            </a:r>
            <a:r>
              <a:rPr lang="en-US" sz="1400" dirty="0" err="1" smtClean="0"/>
              <a:t>im_arr</a:t>
            </a: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im_avg</a:t>
            </a:r>
            <a:r>
              <a:rPr lang="en-US" sz="1400" dirty="0" smtClean="0"/>
              <a:t> = </a:t>
            </a:r>
            <a:r>
              <a:rPr lang="en-US" sz="1400" dirty="0" err="1" smtClean="0"/>
              <a:t>im_arr.average</a:t>
            </a:r>
            <a:r>
              <a:rPr lang="en-US" sz="1400" dirty="0" smtClean="0"/>
              <a:t>()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#</a:t>
            </a:r>
            <a:r>
              <a:rPr lang="en-US" sz="1400" dirty="0" err="1" smtClean="0"/>
              <a:t>im_avg.plot_image</a:t>
            </a:r>
            <a:r>
              <a:rPr lang="en-US" sz="1400" dirty="0" smtClean="0"/>
              <a:t>()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import Image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im_ref</a:t>
            </a:r>
            <a:r>
              <a:rPr lang="en-US" sz="1400" dirty="0" smtClean="0"/>
              <a:t> = </a:t>
            </a:r>
            <a:r>
              <a:rPr lang="en-US" sz="1400" dirty="0" err="1" smtClean="0"/>
              <a:t>Image.Image</a:t>
            </a:r>
            <a:r>
              <a:rPr lang="en-US" sz="1400" dirty="0" smtClean="0"/>
              <a:t>('Q8A636w14#25-D_greenL\\Dark\\DarkImage_5.raw')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# Perform batch dark subtraction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im_arr.subtract</a:t>
            </a:r>
            <a:r>
              <a:rPr lang="en-US" sz="1400" dirty="0" smtClean="0"/>
              <a:t>(</a:t>
            </a:r>
            <a:r>
              <a:rPr lang="en-US" sz="1400" dirty="0" err="1" smtClean="0"/>
              <a:t>im_ref</a:t>
            </a:r>
            <a:r>
              <a:rPr lang="en-US" sz="1400" dirty="0" smtClean="0"/>
              <a:t>)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#</a:t>
            </a:r>
            <a:r>
              <a:rPr lang="en-US" sz="1400" dirty="0" err="1" smtClean="0"/>
              <a:t>im_arr</a:t>
            </a:r>
            <a:r>
              <a:rPr lang="en-US" sz="1400" dirty="0" smtClean="0"/>
              <a:t>[1].</a:t>
            </a:r>
            <a:r>
              <a:rPr lang="en-US" sz="1400" dirty="0" err="1" smtClean="0"/>
              <a:t>plot_image</a:t>
            </a:r>
            <a:r>
              <a:rPr lang="en-US" sz="1400" dirty="0" smtClean="0"/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im_arr</a:t>
            </a:r>
            <a:r>
              <a:rPr lang="en-US" sz="1400" dirty="0" smtClean="0"/>
              <a:t>[1].</a:t>
            </a:r>
            <a:r>
              <a:rPr lang="en-US" sz="1400" dirty="0" err="1" smtClean="0"/>
              <a:t>plot_histogram</a:t>
            </a:r>
            <a:r>
              <a:rPr lang="en-US" sz="1400" dirty="0" smtClean="0"/>
              <a:t>(</a:t>
            </a:r>
            <a:r>
              <a:rPr lang="en-US" sz="1400" dirty="0" err="1" smtClean="0"/>
              <a:t>xmin</a:t>
            </a:r>
            <a:r>
              <a:rPr lang="en-US" sz="1400" dirty="0" smtClean="0"/>
              <a:t>=-100,xmax=+100)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print </a:t>
            </a:r>
            <a:r>
              <a:rPr lang="en-US" sz="1400" dirty="0" err="1" smtClean="0"/>
              <a:t>im_arr.Images</a:t>
            </a:r>
            <a:r>
              <a:rPr lang="en-US" sz="1400" dirty="0" smtClean="0"/>
              <a:t>[1].</a:t>
            </a:r>
            <a:r>
              <a:rPr lang="en-US" sz="1400" dirty="0" err="1" smtClean="0"/>
              <a:t>get_rms</a:t>
            </a:r>
            <a:r>
              <a:rPr lang="en-US" sz="1400" dirty="0" smtClean="0"/>
              <a:t>()</a:t>
            </a:r>
          </a:p>
          <a:p>
            <a:pPr>
              <a:spcBef>
                <a:spcPts val="0"/>
              </a:spcBef>
              <a:buNone/>
            </a:pPr>
            <a:endParaRPr lang="en-US" sz="1400" dirty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ImageArray</a:t>
            </a:r>
            <a:r>
              <a:rPr lang="en-US" dirty="0" smtClean="0"/>
              <a:t> tutorial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abouvier\Desktop\Captureyyy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066800"/>
            <a:ext cx="4068763" cy="1287463"/>
          </a:xfrm>
          <a:prstGeom prst="rect">
            <a:avLst/>
          </a:prstGeom>
          <a:noFill/>
        </p:spPr>
      </p:pic>
      <p:pic>
        <p:nvPicPr>
          <p:cNvPr id="4099" name="Picture 3" descr="Z:\PROGRAMS\PyVisage\test\Intro_tutorial\Hist_dark_differenc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362200"/>
            <a:ext cx="7620000" cy="4286250"/>
          </a:xfrm>
          <a:prstGeom prst="rect">
            <a:avLst/>
          </a:prstGeom>
          <a:noFill/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ImageArray.py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set_ROI</a:t>
            </a:r>
            <a:r>
              <a:rPr lang="en-US" dirty="0" smtClean="0"/>
              <a:t>(</a:t>
            </a:r>
            <a:r>
              <a:rPr lang="en-US" dirty="0" err="1" smtClean="0"/>
              <a:t>rowstart</a:t>
            </a:r>
            <a:r>
              <a:rPr lang="en-US" dirty="0" smtClean="0"/>
              <a:t>, </a:t>
            </a:r>
            <a:r>
              <a:rPr lang="en-US" dirty="0" err="1" smtClean="0"/>
              <a:t>rowstop</a:t>
            </a:r>
            <a:r>
              <a:rPr lang="en-US" dirty="0" smtClean="0"/>
              <a:t>, </a:t>
            </a:r>
            <a:r>
              <a:rPr lang="en-US" dirty="0" err="1" smtClean="0"/>
              <a:t>colstart</a:t>
            </a:r>
            <a:r>
              <a:rPr lang="en-US" dirty="0" smtClean="0"/>
              <a:t>, </a:t>
            </a:r>
            <a:r>
              <a:rPr lang="en-US" dirty="0" err="1" smtClean="0"/>
              <a:t>colstop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set_center_ROI</a:t>
            </a:r>
            <a:r>
              <a:rPr lang="en-US" dirty="0" smtClean="0"/>
              <a:t>(</a:t>
            </a:r>
            <a:r>
              <a:rPr lang="en-US" dirty="0" err="1" smtClean="0"/>
              <a:t>roi_dim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subtract(</a:t>
            </a:r>
            <a:r>
              <a:rPr lang="en-US" dirty="0" err="1" smtClean="0"/>
              <a:t>ref_image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average()</a:t>
            </a:r>
          </a:p>
          <a:p>
            <a:r>
              <a:rPr lang="en-US" dirty="0" err="1" smtClean="0"/>
              <a:t>column_swap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combine(shape)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Revision control: Mercurial</a:t>
            </a:r>
          </a:p>
          <a:p>
            <a:r>
              <a:rPr lang="en-US" dirty="0" smtClean="0"/>
              <a:t>Get more people familiar with the software and participating to its development</a:t>
            </a:r>
          </a:p>
          <a:p>
            <a:r>
              <a:rPr lang="en-US" dirty="0" smtClean="0"/>
              <a:t>Expand ImageArray.py capabilities</a:t>
            </a:r>
          </a:p>
          <a:p>
            <a:r>
              <a:rPr lang="en-US" dirty="0" smtClean="0"/>
              <a:t>Consolidate Measurement.py module</a:t>
            </a:r>
          </a:p>
          <a:p>
            <a:r>
              <a:rPr lang="en-US" dirty="0" smtClean="0"/>
              <a:t>Improve comments inside the code for better readability</a:t>
            </a:r>
          </a:p>
          <a:p>
            <a:r>
              <a:rPr lang="en-US" dirty="0" smtClean="0"/>
              <a:t>Build User Interface:</a:t>
            </a:r>
          </a:p>
          <a:p>
            <a:pPr lvl="1"/>
            <a:r>
              <a:rPr lang="en-US" dirty="0" smtClean="0"/>
              <a:t>Menu driven </a:t>
            </a:r>
            <a:r>
              <a:rPr lang="en-US" dirty="0" err="1" smtClean="0"/>
              <a:t>inteface</a:t>
            </a:r>
            <a:endParaRPr lang="en-US" dirty="0" smtClean="0"/>
          </a:p>
          <a:p>
            <a:pPr lvl="1"/>
            <a:r>
              <a:rPr lang="en-US" dirty="0" smtClean="0"/>
              <a:t>GUI driven interface</a:t>
            </a:r>
          </a:p>
          <a:p>
            <a:r>
              <a:rPr lang="en-US" dirty="0" smtClean="0"/>
              <a:t>Data acquisition:</a:t>
            </a:r>
          </a:p>
          <a:p>
            <a:pPr lvl="1"/>
            <a:r>
              <a:rPr lang="en-US" dirty="0" smtClean="0"/>
              <a:t>Interface with qView3</a:t>
            </a:r>
          </a:p>
          <a:p>
            <a:pPr lvl="1"/>
            <a:r>
              <a:rPr lang="en-US" dirty="0" smtClean="0"/>
              <a:t>Build data acquisition module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u="sng" dirty="0" smtClean="0"/>
              <a:t>Goal</a:t>
            </a:r>
            <a:r>
              <a:rPr lang="en-US" dirty="0" smtClean="0"/>
              <a:t>: build a modular package for Image processing/analysis intended for efficient sensor characterization</a:t>
            </a:r>
          </a:p>
          <a:p>
            <a:r>
              <a:rPr lang="en-US" dirty="0" smtClean="0"/>
              <a:t>Python advantages:</a:t>
            </a:r>
          </a:p>
          <a:p>
            <a:pPr lvl="1"/>
            <a:r>
              <a:rPr lang="en-US" sz="1400" dirty="0" smtClean="0"/>
              <a:t>Free and open source</a:t>
            </a:r>
          </a:p>
          <a:p>
            <a:pPr lvl="1"/>
            <a:r>
              <a:rPr lang="en-US" sz="1400" dirty="0" smtClean="0"/>
              <a:t>High level</a:t>
            </a:r>
          </a:p>
          <a:p>
            <a:pPr lvl="1"/>
            <a:r>
              <a:rPr lang="en-US" sz="1400" dirty="0" smtClean="0"/>
              <a:t>Simple and elegant object-oriented programming</a:t>
            </a:r>
          </a:p>
          <a:p>
            <a:pPr lvl="1"/>
            <a:r>
              <a:rPr lang="en-US" sz="1400" dirty="0" smtClean="0"/>
              <a:t>Coding is fast thanks to zillions of available modules to help you perform specific tasks</a:t>
            </a:r>
          </a:p>
          <a:p>
            <a:pPr lvl="2"/>
            <a:r>
              <a:rPr lang="en-US" sz="1100" dirty="0" smtClean="0"/>
              <a:t>In particular, powerful matrix/scientific modules available</a:t>
            </a:r>
          </a:p>
          <a:p>
            <a:pPr lvl="1"/>
            <a:r>
              <a:rPr lang="en-US" sz="1400" dirty="0" smtClean="0"/>
              <a:t>Compact programs that are highly readable</a:t>
            </a:r>
            <a:endParaRPr lang="en-US" dirty="0" smtClean="0"/>
          </a:p>
          <a:p>
            <a:r>
              <a:rPr lang="en-US" dirty="0" err="1" smtClean="0"/>
              <a:t>PyVisage</a:t>
            </a:r>
            <a:r>
              <a:rPr lang="en-US" dirty="0" smtClean="0"/>
              <a:t> heavily uses the following python modules:</a:t>
            </a:r>
          </a:p>
          <a:p>
            <a:pPr lvl="1"/>
            <a:r>
              <a:rPr lang="en-US" sz="1400" dirty="0" err="1" smtClean="0"/>
              <a:t>numpy</a:t>
            </a:r>
            <a:endParaRPr lang="en-US" sz="1400" dirty="0" smtClean="0"/>
          </a:p>
          <a:p>
            <a:pPr lvl="1"/>
            <a:r>
              <a:rPr lang="en-US" sz="1400" dirty="0" err="1" smtClean="0"/>
              <a:t>scipy</a:t>
            </a:r>
            <a:endParaRPr lang="en-US" sz="1400" dirty="0" smtClean="0"/>
          </a:p>
          <a:p>
            <a:pPr lvl="1"/>
            <a:r>
              <a:rPr lang="en-US" sz="1400" dirty="0" err="1" smtClean="0"/>
              <a:t>matplotlib</a:t>
            </a:r>
            <a:endParaRPr lang="en-US" sz="1400" dirty="0" smtClean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Software has been written in a modular fashion to simplify maintenance and future development</a:t>
            </a:r>
          </a:p>
          <a:p>
            <a:r>
              <a:rPr lang="en-US" dirty="0" smtClean="0"/>
              <a:t>Current package size: ~2,000 lines</a:t>
            </a:r>
          </a:p>
          <a:p>
            <a:r>
              <a:rPr lang="en-US" dirty="0" smtClean="0"/>
              <a:t>Package is at a reasonable development stage to permit other users to use it and develop further functionalities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Minimum packages needed: python2.7,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matplotlib</a:t>
            </a:r>
            <a:endParaRPr lang="en-US" dirty="0" smtClean="0"/>
          </a:p>
          <a:p>
            <a:r>
              <a:rPr lang="en-US" dirty="0" smtClean="0"/>
              <a:t>A python environment that I like a lot is </a:t>
            </a:r>
            <a:r>
              <a:rPr lang="en-US" dirty="0" err="1" smtClean="0"/>
              <a:t>Enthought</a:t>
            </a:r>
            <a:r>
              <a:rPr lang="en-US" dirty="0" smtClean="0"/>
              <a:t> Canopy which can be downloaded from:</a:t>
            </a:r>
          </a:p>
          <a:p>
            <a:pPr lvl="1"/>
            <a:r>
              <a:rPr lang="en-US" dirty="0" smtClean="0">
                <a:hlinkClick r:id="rId2"/>
              </a:rPr>
              <a:t>www.enthought.com/downloads/</a:t>
            </a:r>
            <a:endParaRPr lang="en-US" dirty="0" smtClean="0"/>
          </a:p>
          <a:p>
            <a:pPr lvl="1"/>
            <a:r>
              <a:rPr lang="en-US" dirty="0" smtClean="0"/>
              <a:t>comes pre-installed with all major python modules (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scipy,matplotlib</a:t>
            </a:r>
            <a:r>
              <a:rPr lang="en-US" dirty="0" smtClean="0"/>
              <a:t>) + </a:t>
            </a:r>
            <a:r>
              <a:rPr lang="en-US" dirty="0" err="1" smtClean="0"/>
              <a:t>Ipython</a:t>
            </a:r>
            <a:endParaRPr lang="en-US" dirty="0" smtClean="0"/>
          </a:p>
          <a:p>
            <a:r>
              <a:rPr lang="en-US" dirty="0" smtClean="0"/>
              <a:t>Mercurial repository: </a:t>
            </a:r>
          </a:p>
          <a:p>
            <a:pPr lvl="1"/>
            <a:r>
              <a:rPr lang="en-US" dirty="0" smtClean="0"/>
              <a:t>\\INVCA-storage\Users\abouvier\PROGRAMS\PyVisage</a:t>
            </a:r>
          </a:p>
          <a:p>
            <a:r>
              <a:rPr lang="en-US" dirty="0" smtClean="0"/>
              <a:t>Run following command in main directory: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ython </a:t>
            </a:r>
            <a:r>
              <a:rPr lang="en-US" dirty="0" smtClean="0"/>
              <a:t>setup.py install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architecture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949824" y="4262735"/>
            <a:ext cx="1800225" cy="457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2200" y="4262735"/>
            <a:ext cx="1938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ImageArray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349130" y="5253335"/>
            <a:ext cx="1038313" cy="457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9874" y="5253335"/>
            <a:ext cx="1040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Image</a:t>
            </a:r>
          </a:p>
        </p:txBody>
      </p:sp>
      <p:cxnSp>
        <p:nvCxnSpPr>
          <p:cNvPr id="22" name="Straight Connector 21"/>
          <p:cNvCxnSpPr>
            <a:stCxn id="54" idx="2"/>
            <a:endCxn id="9" idx="0"/>
          </p:cNvCxnSpPr>
          <p:nvPr/>
        </p:nvCxnSpPr>
        <p:spPr bwMode="auto">
          <a:xfrm>
            <a:off x="5867400" y="3733800"/>
            <a:ext cx="4185" cy="52893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9" idx="2"/>
            <a:endCxn id="11" idx="0"/>
          </p:cNvCxnSpPr>
          <p:nvPr/>
        </p:nvCxnSpPr>
        <p:spPr bwMode="auto">
          <a:xfrm flipH="1">
            <a:off x="5870210" y="4724400"/>
            <a:ext cx="1375" cy="52893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4800600" y="3276600"/>
            <a:ext cx="2133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Measurement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304800" y="1371600"/>
            <a:ext cx="1828800" cy="457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2400" y="1371600"/>
            <a:ext cx="2133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DarkCurrent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438400" y="1371600"/>
            <a:ext cx="2362200" cy="457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38400" y="1371600"/>
            <a:ext cx="23622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PhotonTransfer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105401" y="1371600"/>
            <a:ext cx="1524000" cy="457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87900" y="1371600"/>
            <a:ext cx="2133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Crosstalk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6934200" y="1371600"/>
            <a:ext cx="1828801" cy="457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81800" y="1371600"/>
            <a:ext cx="2133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ReadNoise</a:t>
            </a:r>
            <a:endParaRPr lang="en-US" dirty="0" smtClean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 bwMode="auto">
          <a:xfrm>
            <a:off x="3352800" y="1828800"/>
            <a:ext cx="2524125" cy="9906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Connector 44"/>
          <p:cNvCxnSpPr/>
          <p:nvPr/>
        </p:nvCxnSpPr>
        <p:spPr bwMode="auto">
          <a:xfrm flipH="1">
            <a:off x="5867400" y="1828800"/>
            <a:ext cx="2438401" cy="9906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>
            <a:endCxn id="54" idx="0"/>
          </p:cNvCxnSpPr>
          <p:nvPr/>
        </p:nvCxnSpPr>
        <p:spPr bwMode="auto">
          <a:xfrm flipH="1">
            <a:off x="5867400" y="2819400"/>
            <a:ext cx="222" cy="4572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Connector 49"/>
          <p:cNvCxnSpPr>
            <a:stCxn id="39" idx="2"/>
          </p:cNvCxnSpPr>
          <p:nvPr/>
        </p:nvCxnSpPr>
        <p:spPr bwMode="auto">
          <a:xfrm>
            <a:off x="5854700" y="1817876"/>
            <a:ext cx="12700" cy="1001524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Rectangle 53"/>
          <p:cNvSpPr/>
          <p:nvPr/>
        </p:nvSpPr>
        <p:spPr bwMode="auto">
          <a:xfrm>
            <a:off x="4800600" y="3276600"/>
            <a:ext cx="2133600" cy="457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286000" y="3276600"/>
            <a:ext cx="1371600" cy="457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286000" y="3276600"/>
            <a:ext cx="1371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PlotTools</a:t>
            </a:r>
            <a:endParaRPr lang="en-US" dirty="0" smtClean="0">
              <a:solidFill>
                <a:schemeClr val="bg1"/>
              </a:solidFill>
            </a:endParaRPr>
          </a:p>
        </p:txBody>
      </p:sp>
      <p:cxnSp>
        <p:nvCxnSpPr>
          <p:cNvPr id="59" name="Straight Connector 58"/>
          <p:cNvCxnSpPr>
            <a:stCxn id="58" idx="3"/>
          </p:cNvCxnSpPr>
          <p:nvPr/>
        </p:nvCxnSpPr>
        <p:spPr bwMode="auto">
          <a:xfrm>
            <a:off x="3657600" y="3499738"/>
            <a:ext cx="1143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Elbow Connector 71"/>
          <p:cNvCxnSpPr>
            <a:stCxn id="35" idx="2"/>
            <a:endCxn id="9" idx="1"/>
          </p:cNvCxnSpPr>
          <p:nvPr/>
        </p:nvCxnSpPr>
        <p:spPr bwMode="auto">
          <a:xfrm rot="16200000" flipH="1">
            <a:off x="1722854" y="1314222"/>
            <a:ext cx="2675692" cy="3683000"/>
          </a:xfrm>
          <a:prstGeom prst="bentConnector2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 w="25400" cap="flat" cmpd="sng" algn="ctr">
            <a:solidFill>
              <a:schemeClr val="bg1"/>
            </a:solidFill>
            <a:prstDash val="sysDot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8077200" cy="2133600"/>
          </a:xfrm>
        </p:spPr>
        <p:txBody>
          <a:bodyPr/>
          <a:lstStyle/>
          <a:p>
            <a:r>
              <a:rPr lang="en-US" dirty="0" smtClean="0"/>
              <a:t>Handles single image operations</a:t>
            </a:r>
          </a:p>
          <a:p>
            <a:pPr lvl="1"/>
            <a:r>
              <a:rPr lang="en-US" dirty="0" smtClean="0"/>
              <a:t>Image arithmetic (ex: dark subtraction)</a:t>
            </a:r>
          </a:p>
          <a:p>
            <a:pPr lvl="1"/>
            <a:r>
              <a:rPr lang="en-US" dirty="0" smtClean="0"/>
              <a:t>ROI</a:t>
            </a:r>
          </a:p>
          <a:p>
            <a:pPr lvl="1"/>
            <a:r>
              <a:rPr lang="en-US" dirty="0" smtClean="0"/>
              <a:t>Column swapping</a:t>
            </a:r>
          </a:p>
          <a:p>
            <a:pPr lvl="1"/>
            <a:r>
              <a:rPr lang="en-US" dirty="0" smtClean="0"/>
              <a:t>RTN/FPN corrections</a:t>
            </a:r>
          </a:p>
          <a:p>
            <a:pPr lvl="1"/>
            <a:r>
              <a:rPr lang="en-US" dirty="0" smtClean="0"/>
              <a:t>Channel grouping</a:t>
            </a:r>
          </a:p>
          <a:p>
            <a:pPr lvl="1"/>
            <a:r>
              <a:rPr lang="en-US" dirty="0" smtClean="0"/>
              <a:t>Plotting</a:t>
            </a:r>
          </a:p>
          <a:p>
            <a:pPr lvl="2"/>
            <a:r>
              <a:rPr lang="en-US" dirty="0" smtClean="0"/>
              <a:t>2D image</a:t>
            </a:r>
          </a:p>
          <a:p>
            <a:pPr lvl="2"/>
            <a:r>
              <a:rPr lang="en-US" dirty="0" smtClean="0"/>
              <a:t>histograms</a:t>
            </a:r>
          </a:p>
          <a:p>
            <a:pPr lvl="2"/>
            <a:r>
              <a:rPr lang="en-US" dirty="0" smtClean="0"/>
              <a:t>profiles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854824" y="4495800"/>
            <a:ext cx="1800225" cy="457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200" y="4495800"/>
            <a:ext cx="1938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ImageArray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254130" y="5486400"/>
            <a:ext cx="1038313" cy="457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54874" y="5486400"/>
            <a:ext cx="104067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Image</a:t>
            </a:r>
          </a:p>
        </p:txBody>
      </p:sp>
      <p:cxnSp>
        <p:nvCxnSpPr>
          <p:cNvPr id="8" name="Straight Connector 7"/>
          <p:cNvCxnSpPr>
            <a:stCxn id="11" idx="2"/>
            <a:endCxn id="5" idx="0"/>
          </p:cNvCxnSpPr>
          <p:nvPr/>
        </p:nvCxnSpPr>
        <p:spPr bwMode="auto">
          <a:xfrm>
            <a:off x="7772400" y="3966865"/>
            <a:ext cx="4185" cy="52893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>
            <a:stCxn id="5" idx="2"/>
            <a:endCxn id="7" idx="0"/>
          </p:cNvCxnSpPr>
          <p:nvPr/>
        </p:nvCxnSpPr>
        <p:spPr bwMode="auto">
          <a:xfrm flipH="1">
            <a:off x="7775210" y="4957465"/>
            <a:ext cx="1375" cy="52893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6705600" y="3509665"/>
            <a:ext cx="2133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Measurement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705600" y="3509665"/>
            <a:ext cx="2133600" cy="457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191000" y="3509665"/>
            <a:ext cx="1371600" cy="457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91000" y="3509665"/>
            <a:ext cx="1371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PlotTools</a:t>
            </a:r>
            <a:endParaRPr lang="en-US" dirty="0" smtClean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 bwMode="auto">
          <a:xfrm>
            <a:off x="5562600" y="3732803"/>
            <a:ext cx="1143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ImageArray.py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Handles array of images</a:t>
            </a:r>
          </a:p>
          <a:p>
            <a:pPr lvl="1"/>
            <a:r>
              <a:rPr lang="en-US" dirty="0" smtClean="0"/>
              <a:t>Group operations on all images (calling Image module)</a:t>
            </a:r>
          </a:p>
          <a:p>
            <a:pPr lvl="1"/>
            <a:r>
              <a:rPr lang="en-US" dirty="0" smtClean="0"/>
              <a:t>Image averaging</a:t>
            </a:r>
          </a:p>
          <a:p>
            <a:pPr lvl="1"/>
            <a:r>
              <a:rPr lang="en-US" dirty="0" smtClean="0"/>
              <a:t>Image merging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854824" y="4495800"/>
            <a:ext cx="1800225" cy="457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200" y="4495800"/>
            <a:ext cx="193876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ImageArray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254130" y="5486400"/>
            <a:ext cx="1038313" cy="457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54874" y="5486400"/>
            <a:ext cx="1040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Image</a:t>
            </a:r>
          </a:p>
        </p:txBody>
      </p:sp>
      <p:cxnSp>
        <p:nvCxnSpPr>
          <p:cNvPr id="8" name="Straight Connector 7"/>
          <p:cNvCxnSpPr>
            <a:stCxn id="11" idx="2"/>
            <a:endCxn id="5" idx="0"/>
          </p:cNvCxnSpPr>
          <p:nvPr/>
        </p:nvCxnSpPr>
        <p:spPr bwMode="auto">
          <a:xfrm>
            <a:off x="7772400" y="3966865"/>
            <a:ext cx="4185" cy="52893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>
            <a:stCxn id="5" idx="2"/>
            <a:endCxn id="7" idx="0"/>
          </p:cNvCxnSpPr>
          <p:nvPr/>
        </p:nvCxnSpPr>
        <p:spPr bwMode="auto">
          <a:xfrm flipH="1">
            <a:off x="7775210" y="4957465"/>
            <a:ext cx="1375" cy="52893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6705600" y="3509665"/>
            <a:ext cx="2133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Measurement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705600" y="3509665"/>
            <a:ext cx="2133600" cy="457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191000" y="3509665"/>
            <a:ext cx="1371600" cy="457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91000" y="3509665"/>
            <a:ext cx="1371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PlotTools</a:t>
            </a:r>
            <a:endParaRPr lang="en-US" dirty="0" smtClean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 bwMode="auto">
          <a:xfrm>
            <a:off x="5562600" y="3732803"/>
            <a:ext cx="1143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Handles analysis of parameter scan</a:t>
            </a:r>
          </a:p>
          <a:p>
            <a:pPr lvl="1"/>
            <a:r>
              <a:rPr lang="en-US" dirty="0" smtClean="0"/>
              <a:t>Batch post-processing</a:t>
            </a:r>
          </a:p>
          <a:p>
            <a:pPr lvl="1"/>
            <a:r>
              <a:rPr lang="en-US" dirty="0" smtClean="0"/>
              <a:t>Calculation of response, noise </a:t>
            </a:r>
            <a:r>
              <a:rPr lang="en-US" dirty="0" err="1" smtClean="0"/>
              <a:t>vs</a:t>
            </a:r>
            <a:r>
              <a:rPr lang="en-US" dirty="0" smtClean="0"/>
              <a:t> parameter scanned</a:t>
            </a:r>
          </a:p>
          <a:p>
            <a:pPr lvl="1"/>
            <a:r>
              <a:rPr lang="en-US" dirty="0" smtClean="0"/>
              <a:t>Results plotting</a:t>
            </a:r>
          </a:p>
          <a:p>
            <a:r>
              <a:rPr lang="en-US" dirty="0" smtClean="0"/>
              <a:t>High level modules (ReadNoise.py, Crosstalk.py, PhotonTransfert.py) all inherit directly from this module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854824" y="4495800"/>
            <a:ext cx="1800225" cy="457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200" y="4495800"/>
            <a:ext cx="1938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ImageArray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254130" y="5486400"/>
            <a:ext cx="1038313" cy="457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54874" y="5486400"/>
            <a:ext cx="1040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Image</a:t>
            </a:r>
          </a:p>
        </p:txBody>
      </p:sp>
      <p:cxnSp>
        <p:nvCxnSpPr>
          <p:cNvPr id="8" name="Straight Connector 7"/>
          <p:cNvCxnSpPr>
            <a:stCxn id="11" idx="2"/>
            <a:endCxn id="5" idx="0"/>
          </p:cNvCxnSpPr>
          <p:nvPr/>
        </p:nvCxnSpPr>
        <p:spPr bwMode="auto">
          <a:xfrm>
            <a:off x="7772400" y="3966865"/>
            <a:ext cx="4185" cy="52893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>
            <a:stCxn id="5" idx="2"/>
            <a:endCxn id="7" idx="0"/>
          </p:cNvCxnSpPr>
          <p:nvPr/>
        </p:nvCxnSpPr>
        <p:spPr bwMode="auto">
          <a:xfrm flipH="1">
            <a:off x="7775210" y="4957465"/>
            <a:ext cx="1375" cy="52893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6705600" y="3509665"/>
            <a:ext cx="2133600" cy="446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Measurement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705600" y="3509665"/>
            <a:ext cx="2133600" cy="457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191000" y="3509665"/>
            <a:ext cx="1371600" cy="457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91000" y="3509665"/>
            <a:ext cx="1371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PlotTools</a:t>
            </a:r>
            <a:endParaRPr lang="en-US" dirty="0" smtClean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 bwMode="auto">
          <a:xfrm>
            <a:off x="5562600" y="3732803"/>
            <a:ext cx="1143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Title &amp; Bullets &amp; Logo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&amp; Logo">
      <a:majorFont>
        <a:latin typeface="Interstate Light"/>
        <a:ea typeface="ヒラギノ角ゴ ProN W3"/>
        <a:cs typeface="ヒラギノ角ゴ ProN W3"/>
      </a:majorFont>
      <a:minorFont>
        <a:latin typeface="Interstate Regular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chemeClr val="bg1"/>
            </a:solidFill>
            <a:latin typeface="Trebuchet MS" pitchFamily="34" charset="0"/>
          </a:defRPr>
        </a:defPPr>
      </a:lstStyle>
    </a:txDef>
  </a:objectDefaults>
  <a:extraClrSchemeLst>
    <a:extraClrScheme>
      <a:clrScheme name="Title &amp; Bullets &amp; Log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197866</TotalTime>
  <Pages>0</Pages>
  <Words>847</Words>
  <Characters>0</Characters>
  <Application>Microsoft Office PowerPoint</Application>
  <PresentationFormat>Letter Paper (8.5x11 in)</PresentationFormat>
  <Lines>0</Lines>
  <Paragraphs>225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Calibri</vt:lpstr>
      <vt:lpstr>Comic Sans MS</vt:lpstr>
      <vt:lpstr>Courier New</vt:lpstr>
      <vt:lpstr>Gill Sans</vt:lpstr>
      <vt:lpstr>Interstate Light</vt:lpstr>
      <vt:lpstr>Interstate Regular</vt:lpstr>
      <vt:lpstr>Trebuchet MS</vt:lpstr>
      <vt:lpstr>ヒラギノ角ゴ ProN W3</vt:lpstr>
      <vt:lpstr>Title &amp; Bullets &amp; Logo</vt:lpstr>
      <vt:lpstr>Aurelien Bouvier </vt:lpstr>
      <vt:lpstr>Outline</vt:lpstr>
      <vt:lpstr>Overview 1</vt:lpstr>
      <vt:lpstr>Overview 2</vt:lpstr>
      <vt:lpstr>Installation</vt:lpstr>
      <vt:lpstr>Code architecture</vt:lpstr>
      <vt:lpstr>Image.py</vt:lpstr>
      <vt:lpstr>ImageArray.py</vt:lpstr>
      <vt:lpstr>Measurement.py</vt:lpstr>
      <vt:lpstr>PlotTools.py</vt:lpstr>
      <vt:lpstr>Image tutorial – dark subtraction</vt:lpstr>
      <vt:lpstr>Image tutorial – dark subtraction</vt:lpstr>
      <vt:lpstr>Image tutorial – ROI + channel splitting</vt:lpstr>
      <vt:lpstr>Image tutorial – ROI + channel splitting</vt:lpstr>
      <vt:lpstr>Image tutorial – RTN correction</vt:lpstr>
      <vt:lpstr>Image tutorial – RTN correction</vt:lpstr>
      <vt:lpstr>Useful Image.py methods (1)</vt:lpstr>
      <vt:lpstr>Useful Image.py methods (2)</vt:lpstr>
      <vt:lpstr>Useful Image.py methods (3)</vt:lpstr>
      <vt:lpstr>ImageArray tutorial</vt:lpstr>
      <vt:lpstr>ImageArray tutorial</vt:lpstr>
      <vt:lpstr>Useful ImageArray.py methods</vt:lpstr>
      <vt:lpstr>Upcoming improvements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Ravi Billa 05/09/2012</dc:title>
  <dc:creator>Ravi Billa</dc:creator>
  <cp:keywords>REL;TMCL</cp:keywords>
  <cp:lastModifiedBy>Aurelien Bouvier</cp:lastModifiedBy>
  <cp:revision>4761</cp:revision>
  <dcterms:created xsi:type="dcterms:W3CDTF">2011-08-30T23:19:23Z</dcterms:created>
  <dcterms:modified xsi:type="dcterms:W3CDTF">2015-08-11T18:31:15Z</dcterms:modified>
</cp:coreProperties>
</file>