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90" r:id="rId5"/>
    <p:sldId id="291" r:id="rId6"/>
    <p:sldId id="292" r:id="rId7"/>
    <p:sldId id="293" r:id="rId8"/>
    <p:sldId id="294" r:id="rId9"/>
    <p:sldId id="297" r:id="rId10"/>
    <p:sldId id="267" r:id="rId11"/>
    <p:sldId id="261" r:id="rId12"/>
    <p:sldId id="269" r:id="rId13"/>
    <p:sldId id="279" r:id="rId14"/>
    <p:sldId id="280" r:id="rId15"/>
    <p:sldId id="270" r:id="rId16"/>
    <p:sldId id="262" r:id="rId17"/>
    <p:sldId id="274" r:id="rId18"/>
    <p:sldId id="275" r:id="rId19"/>
    <p:sldId id="271" r:id="rId20"/>
    <p:sldId id="276" r:id="rId21"/>
    <p:sldId id="299" r:id="rId22"/>
    <p:sldId id="277" r:id="rId23"/>
    <p:sldId id="278" r:id="rId24"/>
    <p:sldId id="282" r:id="rId25"/>
    <p:sldId id="283" r:id="rId26"/>
    <p:sldId id="303" r:id="rId27"/>
    <p:sldId id="304" r:id="rId28"/>
    <p:sldId id="306" r:id="rId29"/>
    <p:sldId id="307" r:id="rId30"/>
    <p:sldId id="308" r:id="rId31"/>
    <p:sldId id="264" r:id="rId32"/>
    <p:sldId id="285" r:id="rId33"/>
    <p:sldId id="286" r:id="rId34"/>
    <p:sldId id="268" r:id="rId35"/>
    <p:sldId id="287" r:id="rId36"/>
  </p:sldIdLst>
  <p:sldSz cx="9144000" cy="6858000" type="screen4x3"/>
  <p:notesSz cx="6858000" cy="9144000"/>
  <p:custDataLst>
    <p:tags r:id="rId37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632D4B-DBE0-4984-9F5D-8E3E9C01B1B6}" v="1" dt="2022-09-01T17:48:35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643"/>
  </p:normalViewPr>
  <p:slideViewPr>
    <p:cSldViewPr>
      <p:cViewPr varScale="1">
        <p:scale>
          <a:sx n="61" d="100"/>
          <a:sy n="61" d="100"/>
        </p:scale>
        <p:origin x="12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élien Nicosia" userId="2ee035b7-d456-4959-9aa6-2301662d9f41" providerId="ADAL" clId="{E1632D4B-DBE0-4984-9F5D-8E3E9C01B1B6}"/>
    <pc:docChg chg="undo custSel delSld modSld">
      <pc:chgData name="Aurélien Nicosia" userId="2ee035b7-d456-4959-9aa6-2301662d9f41" providerId="ADAL" clId="{E1632D4B-DBE0-4984-9F5D-8E3E9C01B1B6}" dt="2022-09-01T17:49:55.914" v="14" actId="47"/>
      <pc:docMkLst>
        <pc:docMk/>
      </pc:docMkLst>
      <pc:sldChg chg="del">
        <pc:chgData name="Aurélien Nicosia" userId="2ee035b7-d456-4959-9aa6-2301662d9f41" providerId="ADAL" clId="{E1632D4B-DBE0-4984-9F5D-8E3E9C01B1B6}" dt="2022-09-01T17:47:31.357" v="1" actId="47"/>
        <pc:sldMkLst>
          <pc:docMk/>
          <pc:sldMk cId="536036771" sldId="259"/>
        </pc:sldMkLst>
      </pc:sldChg>
      <pc:sldChg chg="del">
        <pc:chgData name="Aurélien Nicosia" userId="2ee035b7-d456-4959-9aa6-2301662d9f41" providerId="ADAL" clId="{E1632D4B-DBE0-4984-9F5D-8E3E9C01B1B6}" dt="2022-09-01T17:47:37.065" v="2" actId="47"/>
        <pc:sldMkLst>
          <pc:docMk/>
          <pc:sldMk cId="2736686157" sldId="266"/>
        </pc:sldMkLst>
      </pc:sldChg>
      <pc:sldChg chg="del">
        <pc:chgData name="Aurélien Nicosia" userId="2ee035b7-d456-4959-9aa6-2301662d9f41" providerId="ADAL" clId="{E1632D4B-DBE0-4984-9F5D-8E3E9C01B1B6}" dt="2022-09-01T17:49:40.456" v="11" actId="47"/>
        <pc:sldMkLst>
          <pc:docMk/>
          <pc:sldMk cId="1659993975" sldId="281"/>
        </pc:sldMkLst>
      </pc:sldChg>
      <pc:sldChg chg="del">
        <pc:chgData name="Aurélien Nicosia" userId="2ee035b7-d456-4959-9aa6-2301662d9f41" providerId="ADAL" clId="{E1632D4B-DBE0-4984-9F5D-8E3E9C01B1B6}" dt="2022-09-01T17:47:53.991" v="3" actId="47"/>
        <pc:sldMkLst>
          <pc:docMk/>
          <pc:sldMk cId="3987765090" sldId="288"/>
        </pc:sldMkLst>
      </pc:sldChg>
      <pc:sldChg chg="del">
        <pc:chgData name="Aurélien Nicosia" userId="2ee035b7-d456-4959-9aa6-2301662d9f41" providerId="ADAL" clId="{E1632D4B-DBE0-4984-9F5D-8E3E9C01B1B6}" dt="2022-09-01T17:47:56.528" v="4" actId="47"/>
        <pc:sldMkLst>
          <pc:docMk/>
          <pc:sldMk cId="2372015447" sldId="289"/>
        </pc:sldMkLst>
      </pc:sldChg>
      <pc:sldChg chg="del">
        <pc:chgData name="Aurélien Nicosia" userId="2ee035b7-d456-4959-9aa6-2301662d9f41" providerId="ADAL" clId="{E1632D4B-DBE0-4984-9F5D-8E3E9C01B1B6}" dt="2022-09-01T17:49:10.951" v="8" actId="47"/>
        <pc:sldMkLst>
          <pc:docMk/>
          <pc:sldMk cId="3050487565" sldId="295"/>
        </pc:sldMkLst>
      </pc:sldChg>
      <pc:sldChg chg="del">
        <pc:chgData name="Aurélien Nicosia" userId="2ee035b7-d456-4959-9aa6-2301662d9f41" providerId="ADAL" clId="{E1632D4B-DBE0-4984-9F5D-8E3E9C01B1B6}" dt="2022-09-01T17:49:27.788" v="10" actId="47"/>
        <pc:sldMkLst>
          <pc:docMk/>
          <pc:sldMk cId="2459398231" sldId="296"/>
        </pc:sldMkLst>
      </pc:sldChg>
      <pc:sldChg chg="modSp mod">
        <pc:chgData name="Aurélien Nicosia" userId="2ee035b7-d456-4959-9aa6-2301662d9f41" providerId="ADAL" clId="{E1632D4B-DBE0-4984-9F5D-8E3E9C01B1B6}" dt="2022-09-01T17:48:27.265" v="6" actId="1076"/>
        <pc:sldMkLst>
          <pc:docMk/>
          <pc:sldMk cId="4006310231" sldId="297"/>
        </pc:sldMkLst>
        <pc:spChg chg="mod">
          <ac:chgData name="Aurélien Nicosia" userId="2ee035b7-d456-4959-9aa6-2301662d9f41" providerId="ADAL" clId="{E1632D4B-DBE0-4984-9F5D-8E3E9C01B1B6}" dt="2022-09-01T17:48:27.265" v="6" actId="1076"/>
          <ac:spMkLst>
            <pc:docMk/>
            <pc:sldMk cId="4006310231" sldId="297"/>
            <ac:spMk id="5" creationId="{7CF79339-A54A-474F-AC86-2C4841BDFD68}"/>
          </ac:spMkLst>
        </pc:spChg>
      </pc:sldChg>
      <pc:sldChg chg="del">
        <pc:chgData name="Aurélien Nicosia" userId="2ee035b7-d456-4959-9aa6-2301662d9f41" providerId="ADAL" clId="{E1632D4B-DBE0-4984-9F5D-8E3E9C01B1B6}" dt="2022-09-01T17:48:55.986" v="7" actId="47"/>
        <pc:sldMkLst>
          <pc:docMk/>
          <pc:sldMk cId="2512094561" sldId="298"/>
        </pc:sldMkLst>
      </pc:sldChg>
      <pc:sldChg chg="del">
        <pc:chgData name="Aurélien Nicosia" userId="2ee035b7-d456-4959-9aa6-2301662d9f41" providerId="ADAL" clId="{E1632D4B-DBE0-4984-9F5D-8E3E9C01B1B6}" dt="2022-09-01T17:49:20.969" v="9" actId="47"/>
        <pc:sldMkLst>
          <pc:docMk/>
          <pc:sldMk cId="2661710783" sldId="300"/>
        </pc:sldMkLst>
      </pc:sldChg>
      <pc:sldChg chg="del">
        <pc:chgData name="Aurélien Nicosia" userId="2ee035b7-d456-4959-9aa6-2301662d9f41" providerId="ADAL" clId="{E1632D4B-DBE0-4984-9F5D-8E3E9C01B1B6}" dt="2022-09-01T17:49:41.560" v="12" actId="47"/>
        <pc:sldMkLst>
          <pc:docMk/>
          <pc:sldMk cId="1024096908" sldId="302"/>
        </pc:sldMkLst>
      </pc:sldChg>
      <pc:sldChg chg="del">
        <pc:chgData name="Aurélien Nicosia" userId="2ee035b7-d456-4959-9aa6-2301662d9f41" providerId="ADAL" clId="{E1632D4B-DBE0-4984-9F5D-8E3E9C01B1B6}" dt="2022-09-01T17:49:51.388" v="13" actId="47"/>
        <pc:sldMkLst>
          <pc:docMk/>
          <pc:sldMk cId="205763582" sldId="305"/>
        </pc:sldMkLst>
      </pc:sldChg>
      <pc:sldChg chg="del">
        <pc:chgData name="Aurélien Nicosia" userId="2ee035b7-d456-4959-9aa6-2301662d9f41" providerId="ADAL" clId="{E1632D4B-DBE0-4984-9F5D-8E3E9C01B1B6}" dt="2022-09-01T17:49:55.914" v="14" actId="47"/>
        <pc:sldMkLst>
          <pc:docMk/>
          <pc:sldMk cId="1624220724" sldId="309"/>
        </pc:sldMkLst>
      </pc:sldChg>
      <pc:sldChg chg="del">
        <pc:chgData name="Aurélien Nicosia" userId="2ee035b7-d456-4959-9aa6-2301662d9f41" providerId="ADAL" clId="{E1632D4B-DBE0-4984-9F5D-8E3E9C01B1B6}" dt="2022-09-01T17:47:28.739" v="0" actId="47"/>
        <pc:sldMkLst>
          <pc:docMk/>
          <pc:sldMk cId="3167272628" sldId="31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F68218E-6207-4CF9-8C24-8C214EAEE700}" type="datetimeFigureOut">
              <a:rPr lang="fr-CA" smtClean="0"/>
              <a:t>2022-09-01</a:t>
            </a:fld>
            <a:endParaRPr lang="fr-CA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CA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D46BE2D-19B6-44D0-9A2C-AD9DFF458818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218E-6207-4CF9-8C24-8C214EAEE700}" type="datetimeFigureOut">
              <a:rPr lang="fr-CA" smtClean="0"/>
              <a:t>2022-09-01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E2D-19B6-44D0-9A2C-AD9DFF458818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218E-6207-4CF9-8C24-8C214EAEE700}" type="datetimeFigureOut">
              <a:rPr lang="fr-CA" smtClean="0"/>
              <a:t>2022-09-01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E2D-19B6-44D0-9A2C-AD9DFF458818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218E-6207-4CF9-8C24-8C214EAEE700}" type="datetimeFigureOut">
              <a:rPr lang="fr-CA" smtClean="0"/>
              <a:t>2022-09-01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E2D-19B6-44D0-9A2C-AD9DFF458818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218E-6207-4CF9-8C24-8C214EAEE700}" type="datetimeFigureOut">
              <a:rPr lang="fr-CA" smtClean="0"/>
              <a:t>2022-09-01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E2D-19B6-44D0-9A2C-AD9DFF458818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218E-6207-4CF9-8C24-8C214EAEE700}" type="datetimeFigureOut">
              <a:rPr lang="fr-CA" smtClean="0"/>
              <a:t>2022-09-01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E2D-19B6-44D0-9A2C-AD9DFF458818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F68218E-6207-4CF9-8C24-8C214EAEE700}" type="datetimeFigureOut">
              <a:rPr lang="fr-CA" smtClean="0"/>
              <a:t>2022-09-01</a:t>
            </a:fld>
            <a:endParaRPr lang="fr-CA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46BE2D-19B6-44D0-9A2C-AD9DFF458818}" type="slidenum">
              <a:rPr lang="fr-CA" smtClean="0"/>
              <a:t>‹n°›</a:t>
            </a:fld>
            <a:endParaRPr lang="fr-CA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F68218E-6207-4CF9-8C24-8C214EAEE700}" type="datetimeFigureOut">
              <a:rPr lang="fr-CA" smtClean="0"/>
              <a:t>2022-09-01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D46BE2D-19B6-44D0-9A2C-AD9DFF458818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218E-6207-4CF9-8C24-8C214EAEE700}" type="datetimeFigureOut">
              <a:rPr lang="fr-CA" smtClean="0"/>
              <a:t>2022-09-01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E2D-19B6-44D0-9A2C-AD9DFF458818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218E-6207-4CF9-8C24-8C214EAEE700}" type="datetimeFigureOut">
              <a:rPr lang="fr-CA" smtClean="0"/>
              <a:t>2022-09-01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E2D-19B6-44D0-9A2C-AD9DFF458818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218E-6207-4CF9-8C24-8C214EAEE700}" type="datetimeFigureOut">
              <a:rPr lang="fr-CA" smtClean="0"/>
              <a:t>2022-09-01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BE2D-19B6-44D0-9A2C-AD9DFF458818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F68218E-6207-4CF9-8C24-8C214EAEE700}" type="datetimeFigureOut">
              <a:rPr lang="fr-CA" smtClean="0"/>
              <a:t>2022-09-01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CA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D46BE2D-19B6-44D0-9A2C-AD9DFF458818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image" Target="../media/image9.png"/><Relationship Id="rId4" Type="http://schemas.openxmlformats.org/officeDocument/2006/relationships/tags" Target="../tags/tag26.xml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0" Type="http://schemas.openxmlformats.org/officeDocument/2006/relationships/tags" Target="../tags/tag68.xml"/><Relationship Id="rId4" Type="http://schemas.openxmlformats.org/officeDocument/2006/relationships/tags" Target="../tags/tag62.xml"/><Relationship Id="rId9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2.png"/><Relationship Id="rId5" Type="http://schemas.openxmlformats.org/officeDocument/2006/relationships/hyperlink" Target="https://aureliennicosiaulaval.shinyapps.io/aesmul1/" TargetMode="Externa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77.xml"/><Relationship Id="rId7" Type="http://schemas.openxmlformats.org/officeDocument/2006/relationships/image" Target="../media/image14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image" Target="../media/image16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5" Type="http://schemas.openxmlformats.org/officeDocument/2006/relationships/tags" Target="../tags/tag89.xml"/><Relationship Id="rId10" Type="http://schemas.openxmlformats.org/officeDocument/2006/relationships/tags" Target="../tags/tag94.xml"/><Relationship Id="rId4" Type="http://schemas.openxmlformats.org/officeDocument/2006/relationships/tags" Target="../tags/tag88.xml"/><Relationship Id="rId9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github.io/shinydashboard/structure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06.xml"/><Relationship Id="rId7" Type="http://schemas.openxmlformats.org/officeDocument/2006/relationships/hyperlink" Target="http://www.shinyapps.io/" TargetMode="Externa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hyperlink" Target="https://www.rstudio.com/products/shiny/shiny-server/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14.xml"/><Relationship Id="rId7" Type="http://schemas.openxmlformats.org/officeDocument/2006/relationships/image" Target="../media/image28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hyperlink" Target="https://rstudio.github.io/shinydashboard/" TargetMode="External"/><Relationship Id="rId5" Type="http://schemas.openxmlformats.org/officeDocument/2006/relationships/hyperlink" Target="http://shiny.rstudio.com/" TargetMode="Externa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galler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3568" y="1412776"/>
            <a:ext cx="7772400" cy="1470025"/>
          </a:xfrm>
        </p:spPr>
        <p:txBody>
          <a:bodyPr>
            <a:normAutofit/>
          </a:bodyPr>
          <a:lstStyle/>
          <a:p>
            <a:r>
              <a:rPr lang="fr-CA" cap="all" dirty="0"/>
              <a:t>Introduction </a:t>
            </a:r>
            <a:r>
              <a:rPr lang="fr-CA" cap="all" dirty="0" err="1"/>
              <a:t>shiny</a:t>
            </a:r>
            <a:r>
              <a:rPr lang="fr-CA" cap="all" dirty="0"/>
              <a:t> </a:t>
            </a:r>
            <a:r>
              <a:rPr lang="fr-CA" cap="all" dirty="0" err="1"/>
              <a:t>apps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CA" dirty="0"/>
              <a:t>Aurélien Nicosia,</a:t>
            </a:r>
            <a:br>
              <a:rPr lang="en-CA" dirty="0"/>
            </a:br>
            <a:r>
              <a:rPr lang="en-CA" dirty="0"/>
              <a:t>R @ Québec, </a:t>
            </a:r>
            <a:r>
              <a:rPr lang="en-CA" dirty="0" err="1"/>
              <a:t>ULaval</a:t>
            </a:r>
            <a:endParaRPr lang="fr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655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ShinyDashboard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Facile </a:t>
            </a:r>
            <a:r>
              <a:rPr lang="en-CA" dirty="0" err="1"/>
              <a:t>d’utiliser</a:t>
            </a:r>
            <a:r>
              <a:rPr lang="en-CA" dirty="0"/>
              <a:t> shiny pour faire des dashboards.</a:t>
            </a:r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46" y="3356992"/>
            <a:ext cx="3809704" cy="23042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480603"/>
            <a:ext cx="4390398" cy="1596191"/>
          </a:xfrm>
          <a:prstGeom prst="rect">
            <a:avLst/>
          </a:prstGeom>
        </p:spPr>
      </p:pic>
      <p:sp>
        <p:nvSpPr>
          <p:cNvPr id="6" name="ZoneTexte 5"/>
          <p:cNvSpPr txBox="1"/>
          <p:nvPr>
            <p:custDataLst>
              <p:tags r:id="rId5"/>
            </p:custDataLst>
          </p:nvPr>
        </p:nvSpPr>
        <p:spPr>
          <a:xfrm>
            <a:off x="2123728" y="3109610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Shiny</a:t>
            </a:r>
            <a:endParaRPr lang="fr-CA" dirty="0"/>
          </a:p>
        </p:txBody>
      </p:sp>
      <p:sp>
        <p:nvSpPr>
          <p:cNvPr id="7" name="ZoneTexte 6"/>
          <p:cNvSpPr txBox="1"/>
          <p:nvPr>
            <p:custDataLst>
              <p:tags r:id="rId6"/>
            </p:custDataLst>
          </p:nvPr>
        </p:nvSpPr>
        <p:spPr>
          <a:xfrm>
            <a:off x="6084168" y="2924944"/>
            <a:ext cx="17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ShinyDashboard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4018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/>
              <a:t>Architecture de </a:t>
            </a:r>
            <a:r>
              <a:rPr lang="en-CA" dirty="0" err="1"/>
              <a:t>l’app</a:t>
            </a:r>
            <a:endParaRPr lang="fr-CA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874293" y="3356992"/>
            <a:ext cx="280831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ui.R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server.R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Global.R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README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Autres_fichiers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www</a:t>
            </a:r>
          </a:p>
        </p:txBody>
      </p:sp>
      <p:sp>
        <p:nvSpPr>
          <p:cNvPr id="5" name="ZoneTexte 4"/>
          <p:cNvSpPr txBox="1"/>
          <p:nvPr>
            <p:custDataLst>
              <p:tags r:id="rId4"/>
            </p:custDataLst>
          </p:nvPr>
        </p:nvSpPr>
        <p:spPr>
          <a:xfrm>
            <a:off x="1475656" y="2890664"/>
            <a:ext cx="143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Nom de </a:t>
            </a:r>
            <a:r>
              <a:rPr lang="en-CA" dirty="0" err="1"/>
              <a:t>l’app</a:t>
            </a:r>
            <a:endParaRPr lang="en-CA" dirty="0"/>
          </a:p>
        </p:txBody>
      </p:sp>
      <p:sp>
        <p:nvSpPr>
          <p:cNvPr id="6" name="Action Button: Document 5">
            <a:hlinkClick r:id="" action="ppaction://noaction" highlightClick="1"/>
          </p:cNvPr>
          <p:cNvSpPr/>
          <p:nvPr>
            <p:custDataLst>
              <p:tags r:id="rId5"/>
            </p:custDataLst>
          </p:nvPr>
        </p:nvSpPr>
        <p:spPr>
          <a:xfrm>
            <a:off x="1029408" y="2924944"/>
            <a:ext cx="288032" cy="335052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4716016" y="3356992"/>
            <a:ext cx="36325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ui.R</a:t>
            </a:r>
            <a:r>
              <a:rPr lang="en-US" dirty="0"/>
              <a:t>, </a:t>
            </a:r>
            <a:r>
              <a:rPr lang="en-US" dirty="0" err="1"/>
              <a:t>server.R</a:t>
            </a:r>
            <a:r>
              <a:rPr lang="en-US" dirty="0"/>
              <a:t> et </a:t>
            </a:r>
            <a:r>
              <a:rPr lang="en-US" dirty="0" err="1"/>
              <a:t>global.R</a:t>
            </a:r>
            <a:r>
              <a:rPr lang="en-US" dirty="0"/>
              <a:t> </a:t>
            </a:r>
            <a:r>
              <a:rPr lang="en-US" dirty="0" err="1"/>
              <a:t>doivent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toujours</a:t>
            </a:r>
            <a:r>
              <a:rPr lang="en-US" dirty="0"/>
              <a:t> </a:t>
            </a:r>
            <a:r>
              <a:rPr lang="en-US" dirty="0" err="1"/>
              <a:t>s’appeler</a:t>
            </a:r>
            <a:r>
              <a:rPr lang="en-US" dirty="0"/>
              <a:t> de </a:t>
            </a: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façon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DESCRIPTION ET README pour</a:t>
            </a:r>
            <a:br>
              <a:rPr lang="en-US" dirty="0"/>
            </a:br>
            <a:r>
              <a:rPr lang="en-US" dirty="0"/>
              <a:t>aider au </a:t>
            </a:r>
            <a:r>
              <a:rPr lang="en-US" dirty="0" err="1"/>
              <a:t>partage</a:t>
            </a:r>
            <a:r>
              <a:rPr lang="en-US" dirty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www </a:t>
            </a:r>
            <a:r>
              <a:rPr lang="en-US" dirty="0" err="1"/>
              <a:t>est</a:t>
            </a:r>
            <a:r>
              <a:rPr lang="en-US" dirty="0"/>
              <a:t> un dossier </a:t>
            </a:r>
            <a:r>
              <a:rPr lang="en-US" dirty="0" err="1"/>
              <a:t>contenant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les images, base de </a:t>
            </a:r>
            <a:r>
              <a:rPr lang="en-US" dirty="0" err="1"/>
              <a:t>données</a:t>
            </a:r>
            <a:r>
              <a:rPr lang="mr-IN" dirty="0"/>
              <a:t>…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269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User-interface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Le script </a:t>
            </a:r>
            <a:r>
              <a:rPr lang="en-US" dirty="0" err="1"/>
              <a:t>ui.R</a:t>
            </a:r>
            <a:r>
              <a:rPr lang="en-US" dirty="0"/>
              <a:t> user-interface </a:t>
            </a:r>
            <a:r>
              <a:rPr lang="en-US" dirty="0" err="1"/>
              <a:t>contrôle</a:t>
            </a:r>
            <a:r>
              <a:rPr lang="en-US" dirty="0"/>
              <a:t> </a:t>
            </a:r>
            <a:r>
              <a:rPr lang="en-US" dirty="0" err="1"/>
              <a:t>l’agencement</a:t>
            </a:r>
            <a:r>
              <a:rPr lang="en-US" dirty="0"/>
              <a:t> et </a:t>
            </a:r>
            <a:r>
              <a:rPr lang="en-US" dirty="0" err="1"/>
              <a:t>l’apparence</a:t>
            </a:r>
            <a:r>
              <a:rPr lang="en-US" dirty="0"/>
              <a:t> de </a:t>
            </a:r>
            <a:r>
              <a:rPr lang="en-US" dirty="0" err="1"/>
              <a:t>votre</a:t>
            </a:r>
            <a:r>
              <a:rPr lang="en-US" dirty="0"/>
              <a:t>. </a:t>
            </a:r>
          </a:p>
          <a:p>
            <a:r>
              <a:rPr lang="en-US" dirty="0" err="1"/>
              <a:t>Choix</a:t>
            </a:r>
            <a:r>
              <a:rPr lang="en-US" dirty="0"/>
              <a:t> des </a:t>
            </a:r>
            <a:r>
              <a:rPr lang="en-US" dirty="0" err="1"/>
              <a:t>couleurs</a:t>
            </a:r>
            <a:r>
              <a:rPr lang="en-US" dirty="0"/>
              <a:t>, menus, sous-menus, </a:t>
            </a:r>
            <a:r>
              <a:rPr lang="en-US" dirty="0" err="1"/>
              <a:t>titre</a:t>
            </a:r>
            <a:r>
              <a:rPr lang="en-US" dirty="0"/>
              <a:t>… 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611560" y="3631635"/>
            <a:ext cx="7523254" cy="2589826"/>
            <a:chOff x="611560" y="3631635"/>
            <a:chExt cx="7523254" cy="2589826"/>
          </a:xfrm>
        </p:grpSpPr>
        <p:grpSp>
          <p:nvGrpSpPr>
            <p:cNvPr id="12" name="Group 11"/>
            <p:cNvGrpSpPr/>
            <p:nvPr>
              <p:custDataLst>
                <p:tags r:id="rId4"/>
              </p:custDataLst>
            </p:nvPr>
          </p:nvGrpSpPr>
          <p:grpSpPr>
            <a:xfrm>
              <a:off x="611560" y="3717032"/>
              <a:ext cx="7523254" cy="2504429"/>
              <a:chOff x="827584" y="3558887"/>
              <a:chExt cx="7383432" cy="217312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584" y="3573016"/>
                <a:ext cx="2895600" cy="21590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6016" y="3558887"/>
                <a:ext cx="3495000" cy="2146424"/>
              </a:xfrm>
              <a:prstGeom prst="rect">
                <a:avLst/>
              </a:prstGeom>
            </p:spPr>
          </p:pic>
          <p:cxnSp>
            <p:nvCxnSpPr>
              <p:cNvPr id="7" name="Straight Arrow Connector 6"/>
              <p:cNvCxnSpPr/>
              <p:nvPr/>
            </p:nvCxnSpPr>
            <p:spPr>
              <a:xfrm flipV="1">
                <a:off x="2699792" y="3645024"/>
                <a:ext cx="2016224" cy="11521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2843808" y="4652516"/>
                <a:ext cx="2160240" cy="3606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483768" y="5013176"/>
                <a:ext cx="4104456" cy="288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>
              <p:custDataLst>
                <p:tags r:id="rId5"/>
              </p:custDataLst>
            </p:nvPr>
          </p:nvSpPr>
          <p:spPr>
            <a:xfrm>
              <a:off x="4634771" y="3631635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Header</a:t>
              </a:r>
            </a:p>
          </p:txBody>
        </p:sp>
        <p:sp>
          <p:nvSpPr>
            <p:cNvPr id="14" name="TextBox 13"/>
            <p:cNvSpPr txBox="1"/>
            <p:nvPr>
              <p:custDataLst>
                <p:tags r:id="rId6"/>
              </p:custDataLst>
            </p:nvPr>
          </p:nvSpPr>
          <p:spPr>
            <a:xfrm>
              <a:off x="6481291" y="5000544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Body</a:t>
              </a:r>
            </a:p>
          </p:txBody>
        </p:sp>
        <p:sp>
          <p:nvSpPr>
            <p:cNvPr id="15" name="TextBox 14"/>
            <p:cNvSpPr txBox="1"/>
            <p:nvPr>
              <p:custDataLst>
                <p:tags r:id="rId7"/>
              </p:custDataLst>
            </p:nvPr>
          </p:nvSpPr>
          <p:spPr>
            <a:xfrm>
              <a:off x="4468796" y="4608868"/>
              <a:ext cx="967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Sidebar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163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Ui.R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2501900" cy="3670300"/>
          </a:xfrm>
        </p:spPr>
      </p:pic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3995936" y="2636911"/>
            <a:ext cx="45560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Succession de code </a:t>
            </a:r>
            <a:r>
              <a:rPr lang="en-US" dirty="0" err="1"/>
              <a:t>telle</a:t>
            </a:r>
            <a:r>
              <a:rPr lang="en-US" dirty="0"/>
              <a:t> que du </a:t>
            </a:r>
            <a:r>
              <a:rPr lang="en-US" dirty="0" err="1"/>
              <a:t>texte</a:t>
            </a:r>
            <a:r>
              <a:rPr lang="en-US" dirty="0"/>
              <a:t>,</a:t>
            </a:r>
          </a:p>
          <a:p>
            <a:r>
              <a:rPr lang="en-US" dirty="0"/>
              <a:t>des </a:t>
            </a:r>
            <a:r>
              <a:rPr lang="en-US" dirty="0" err="1"/>
              <a:t>boîtes</a:t>
            </a:r>
            <a:r>
              <a:rPr lang="en-US" dirty="0"/>
              <a:t>, des images, tables</a:t>
            </a:r>
            <a:r>
              <a:rPr lang="mr-IN" dirty="0"/>
              <a:t>…</a:t>
            </a:r>
            <a:r>
              <a:rPr lang="fr-CA" dirty="0"/>
              <a:t>etc.</a:t>
            </a:r>
          </a:p>
          <a:p>
            <a:r>
              <a:rPr lang="fr-CA" dirty="0"/>
              <a:t>qui va créer </a:t>
            </a:r>
            <a:r>
              <a:rPr lang="fr-CA" dirty="0" err="1"/>
              <a:t>l’app</a:t>
            </a:r>
            <a:r>
              <a:rPr lang="fr-CA" dirty="0"/>
              <a:t>.</a:t>
            </a:r>
          </a:p>
          <a:p>
            <a:endParaRPr lang="fr-CA" dirty="0"/>
          </a:p>
          <a:p>
            <a:pPr marL="285750" indent="-285750">
              <a:buFontTx/>
              <a:buChar char="-"/>
            </a:pPr>
            <a:r>
              <a:rPr lang="fr-CA" dirty="0"/>
              <a:t>Il faut séparer les lignes par des virgules</a:t>
            </a:r>
          </a:p>
          <a:p>
            <a:pPr marL="285750" indent="-285750">
              <a:buFontTx/>
              <a:buChar char="-"/>
            </a:pPr>
            <a:r>
              <a:rPr lang="fr-CA" dirty="0" err="1"/>
              <a:t>Shiny</a:t>
            </a:r>
            <a:r>
              <a:rPr lang="fr-CA" dirty="0"/>
              <a:t> comprend chaque ligne comme </a:t>
            </a:r>
            <a:br>
              <a:rPr lang="en-US" dirty="0"/>
            </a:br>
            <a:r>
              <a:rPr lang="en-US" dirty="0"/>
              <a:t>du code HTML sans que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n’en</a:t>
            </a:r>
            <a:r>
              <a:rPr lang="en-US" dirty="0"/>
              <a:t> </a:t>
            </a:r>
            <a:r>
              <a:rPr lang="en-US" dirty="0" err="1"/>
              <a:t>soit</a:t>
            </a:r>
            <a:r>
              <a:rPr lang="en-US" dirty="0"/>
              <a:t>!</a:t>
            </a:r>
            <a:endParaRPr lang="fr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755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Ui.R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plusieurs</a:t>
            </a:r>
            <a:r>
              <a:rPr lang="en-US" dirty="0"/>
              <a:t> formats de </a:t>
            </a:r>
            <a:r>
              <a:rPr lang="en-US" dirty="0" err="1"/>
              <a:t>texte</a:t>
            </a:r>
            <a:r>
              <a:rPr lang="en-US" dirty="0"/>
              <a:t>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inclure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l’app</a:t>
            </a:r>
            <a:r>
              <a:rPr lang="en-US" dirty="0"/>
              <a:t>.</a:t>
            </a:r>
          </a:p>
          <a:p>
            <a:r>
              <a:rPr lang="en-US" dirty="0"/>
              <a:t>Header: </a:t>
            </a:r>
            <a:r>
              <a:rPr lang="en-US" dirty="0" err="1"/>
              <a:t>Titre</a:t>
            </a:r>
            <a:r>
              <a:rPr lang="en-US" dirty="0"/>
              <a:t> App + messages, notifications et taches.</a:t>
            </a:r>
          </a:p>
          <a:p>
            <a:r>
              <a:rPr lang="en-US" dirty="0" err="1"/>
              <a:t>Sidebard</a:t>
            </a:r>
            <a:r>
              <a:rPr lang="en-US" dirty="0"/>
              <a:t>: logo + lien web </a:t>
            </a:r>
            <a:r>
              <a:rPr lang="en-US" dirty="0" err="1"/>
              <a:t>ainsi</a:t>
            </a:r>
            <a:r>
              <a:rPr lang="en-US" dirty="0"/>
              <a:t> que des menus et sous-menus, avec </a:t>
            </a:r>
            <a:r>
              <a:rPr lang="en-US" dirty="0" err="1"/>
              <a:t>icônes</a:t>
            </a:r>
            <a:r>
              <a:rPr lang="en-US" dirty="0"/>
              <a:t>.</a:t>
            </a:r>
          </a:p>
          <a:p>
            <a:r>
              <a:rPr lang="en-US" dirty="0"/>
              <a:t>Le Body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succession de </a:t>
            </a:r>
            <a:r>
              <a:rPr lang="en-US" dirty="0" err="1"/>
              <a:t>boite</a:t>
            </a:r>
            <a:r>
              <a:rPr lang="en-US" dirty="0"/>
              <a:t> </a:t>
            </a:r>
            <a:r>
              <a:rPr lang="en-US" dirty="0" err="1"/>
              <a:t>rangée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.</a:t>
            </a:r>
          </a:p>
          <a:p>
            <a:pPr marL="109728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020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Le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Le script </a:t>
            </a:r>
            <a:r>
              <a:rPr lang="en-US" dirty="0" err="1"/>
              <a:t>server.R</a:t>
            </a:r>
            <a:r>
              <a:rPr lang="en-US" dirty="0"/>
              <a:t> </a:t>
            </a:r>
            <a:r>
              <a:rPr lang="en-US" dirty="0" err="1"/>
              <a:t>contient</a:t>
            </a:r>
            <a:r>
              <a:rPr lang="en-US" dirty="0"/>
              <a:t> les instructions que </a:t>
            </a:r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ordinateur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besoin</a:t>
            </a:r>
            <a:r>
              <a:rPr lang="en-US" dirty="0"/>
              <a:t> pour </a:t>
            </a:r>
            <a:r>
              <a:rPr lang="en-US" dirty="0" err="1"/>
              <a:t>construire</a:t>
            </a:r>
            <a:r>
              <a:rPr lang="en-US" dirty="0"/>
              <a:t> </a:t>
            </a:r>
            <a:r>
              <a:rPr lang="en-US" dirty="0" err="1"/>
              <a:t>votre</a:t>
            </a:r>
            <a:r>
              <a:rPr lang="en-US" dirty="0"/>
              <a:t> app.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653631"/>
            <a:ext cx="3911600" cy="4191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>
            <p:custDataLst>
              <p:tags r:id="rId5"/>
            </p:custDataLst>
          </p:nvPr>
        </p:nvCxnSpPr>
        <p:spPr>
          <a:xfrm>
            <a:off x="4427984" y="3901476"/>
            <a:ext cx="72008" cy="100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3851920" y="5229200"/>
            <a:ext cx="478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Inclure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éléments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construction</a:t>
            </a:r>
          </a:p>
          <a:p>
            <a:r>
              <a:rPr lang="en-US" dirty="0"/>
              <a:t>de </a:t>
            </a:r>
            <a:r>
              <a:rPr lang="en-US" dirty="0" err="1"/>
              <a:t>votre</a:t>
            </a:r>
            <a:r>
              <a:rPr lang="en-US" dirty="0"/>
              <a:t> Shiny app, ex: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graphique</a:t>
            </a:r>
            <a:r>
              <a:rPr lang="mr-IN" dirty="0"/>
              <a:t>…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785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/>
              <a:t>Inputs et Outputs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A" dirty="0"/>
              <a:t>Le User-Interface est principalement un rassemblement d’inputs et d’output.</a:t>
            </a:r>
          </a:p>
          <a:p>
            <a:r>
              <a:rPr lang="fr-CA" dirty="0"/>
              <a:t>Input: entrée faite par l’utilisateur</a:t>
            </a:r>
          </a:p>
          <a:p>
            <a:r>
              <a:rPr lang="fr-CA" dirty="0"/>
              <a:t>Output: Sortir pour l’utilisateur.</a:t>
            </a:r>
          </a:p>
          <a:p>
            <a:endParaRPr lang="fr-CA" dirty="0"/>
          </a:p>
          <a:p>
            <a:r>
              <a:rPr lang="fr-CA" dirty="0"/>
              <a:t>De façon générale, les inputs sont définies dans le </a:t>
            </a:r>
            <a:r>
              <a:rPr lang="fr-CA" dirty="0" err="1"/>
              <a:t>ui</a:t>
            </a:r>
            <a:r>
              <a:rPr lang="fr-CA" dirty="0"/>
              <a:t> et les outputs dans le serveur.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00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Inputs et Outputs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CA" dirty="0"/>
              <a:t>Un input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déclaré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le </a:t>
            </a:r>
            <a:r>
              <a:rPr lang="en-CA" dirty="0" err="1"/>
              <a:t>ui.R</a:t>
            </a:r>
            <a:r>
              <a:rPr lang="en-CA" dirty="0"/>
              <a:t> sous un label </a:t>
            </a:r>
            <a:r>
              <a:rPr lang="en-CA" i="1" dirty="0" err="1"/>
              <a:t>inputId</a:t>
            </a:r>
            <a:r>
              <a:rPr lang="en-CA" dirty="0"/>
              <a:t>, </a:t>
            </a:r>
            <a:r>
              <a:rPr lang="en-CA" dirty="0" err="1"/>
              <a:t>ensuite</a:t>
            </a:r>
            <a:r>
              <a:rPr lang="en-CA" dirty="0"/>
              <a:t> </a:t>
            </a:r>
            <a:r>
              <a:rPr lang="en-CA" dirty="0" err="1"/>
              <a:t>il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utilisé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le server avec </a:t>
            </a:r>
            <a:r>
              <a:rPr lang="en-CA" dirty="0" err="1"/>
              <a:t>input$</a:t>
            </a:r>
            <a:r>
              <a:rPr lang="en-CA" i="1" dirty="0" err="1"/>
              <a:t>inputId</a:t>
            </a:r>
            <a:r>
              <a:rPr lang="en-CA" dirty="0"/>
              <a:t>.</a:t>
            </a:r>
          </a:p>
          <a:p>
            <a:r>
              <a:rPr lang="en-CA" dirty="0"/>
              <a:t>Un output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créer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le server avec un label </a:t>
            </a:r>
            <a:r>
              <a:rPr lang="en-CA" i="1" dirty="0" err="1"/>
              <a:t>outputId</a:t>
            </a:r>
            <a:r>
              <a:rPr lang="en-CA" dirty="0"/>
              <a:t> avec </a:t>
            </a:r>
            <a:r>
              <a:rPr lang="en-CA" dirty="0" err="1"/>
              <a:t>output$</a:t>
            </a:r>
            <a:r>
              <a:rPr lang="en-CA" i="1" dirty="0" err="1"/>
              <a:t>outputId</a:t>
            </a:r>
            <a:r>
              <a:rPr lang="en-CA" dirty="0"/>
              <a:t>, on le fait </a:t>
            </a:r>
            <a:r>
              <a:rPr lang="en-CA" dirty="0" err="1"/>
              <a:t>afficher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le </a:t>
            </a:r>
            <a:r>
              <a:rPr lang="en-CA" dirty="0" err="1"/>
              <a:t>ui</a:t>
            </a:r>
            <a:r>
              <a:rPr lang="en-CA" dirty="0"/>
              <a:t> avec son </a:t>
            </a:r>
            <a:r>
              <a:rPr lang="en-CA" i="1" dirty="0" err="1"/>
              <a:t>outputId</a:t>
            </a:r>
            <a:endParaRPr lang="fr-CA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01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544" y="560553"/>
            <a:ext cx="8229600" cy="1066800"/>
          </a:xfrm>
        </p:spPr>
        <p:txBody>
          <a:bodyPr/>
          <a:lstStyle/>
          <a:p>
            <a:r>
              <a:rPr lang="en-CA" dirty="0"/>
              <a:t>Inputs et Outputs</a:t>
            </a:r>
            <a:endParaRPr lang="fr-CA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652120" y="1844824"/>
            <a:ext cx="3034680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A" dirty="0"/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827584" y="1844824"/>
            <a:ext cx="273630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ZoneTexte 7"/>
          <p:cNvSpPr txBox="1"/>
          <p:nvPr>
            <p:custDataLst>
              <p:tags r:id="rId5"/>
            </p:custDataLst>
          </p:nvPr>
        </p:nvSpPr>
        <p:spPr>
          <a:xfrm>
            <a:off x="1423522" y="2142148"/>
            <a:ext cx="178032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Définit</a:t>
            </a:r>
            <a:r>
              <a:rPr lang="en-CA" dirty="0"/>
              <a:t> input ‘x’</a:t>
            </a:r>
            <a:endParaRPr lang="fr-CA" dirty="0"/>
          </a:p>
        </p:txBody>
      </p:sp>
      <p:sp>
        <p:nvSpPr>
          <p:cNvPr id="9" name="ZoneTexte 8"/>
          <p:cNvSpPr txBox="1"/>
          <p:nvPr>
            <p:custDataLst>
              <p:tags r:id="rId6"/>
            </p:custDataLst>
          </p:nvPr>
        </p:nvSpPr>
        <p:spPr>
          <a:xfrm>
            <a:off x="6300192" y="2142148"/>
            <a:ext cx="223224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Utilise avec </a:t>
            </a:r>
            <a:r>
              <a:rPr lang="en-CA" dirty="0" err="1"/>
              <a:t>input$x</a:t>
            </a:r>
            <a:endParaRPr lang="fr-CA" dirty="0"/>
          </a:p>
        </p:txBody>
      </p:sp>
      <p:sp>
        <p:nvSpPr>
          <p:cNvPr id="10" name="ZoneTexte 9"/>
          <p:cNvSpPr txBox="1"/>
          <p:nvPr>
            <p:custDataLst>
              <p:tags r:id="rId7"/>
            </p:custDataLst>
          </p:nvPr>
        </p:nvSpPr>
        <p:spPr>
          <a:xfrm>
            <a:off x="1259632" y="4869160"/>
            <a:ext cx="194421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Affiche</a:t>
            </a:r>
            <a:r>
              <a:rPr lang="en-CA" dirty="0"/>
              <a:t> output ‘z’</a:t>
            </a:r>
            <a:endParaRPr lang="fr-CA" dirty="0"/>
          </a:p>
        </p:txBody>
      </p:sp>
      <p:sp>
        <p:nvSpPr>
          <p:cNvPr id="11" name="ZoneTexte 10"/>
          <p:cNvSpPr txBox="1"/>
          <p:nvPr>
            <p:custDataLst>
              <p:tags r:id="rId8"/>
            </p:custDataLst>
          </p:nvPr>
        </p:nvSpPr>
        <p:spPr>
          <a:xfrm>
            <a:off x="6300192" y="4880469"/>
            <a:ext cx="194421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Définit</a:t>
            </a:r>
            <a:r>
              <a:rPr lang="en-CA" dirty="0"/>
              <a:t> </a:t>
            </a:r>
            <a:r>
              <a:rPr lang="en-CA" dirty="0" err="1"/>
              <a:t>output$z</a:t>
            </a:r>
            <a:endParaRPr lang="fr-CA" dirty="0"/>
          </a:p>
        </p:txBody>
      </p:sp>
      <p:sp>
        <p:nvSpPr>
          <p:cNvPr id="12" name="ZoneTexte 11"/>
          <p:cNvSpPr txBox="1"/>
          <p:nvPr>
            <p:custDataLst>
              <p:tags r:id="rId9"/>
            </p:custDataLst>
          </p:nvPr>
        </p:nvSpPr>
        <p:spPr>
          <a:xfrm>
            <a:off x="1794490" y="144413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Ui.R</a:t>
            </a:r>
            <a:endParaRPr lang="fr-CA" dirty="0"/>
          </a:p>
        </p:txBody>
      </p:sp>
      <p:sp>
        <p:nvSpPr>
          <p:cNvPr id="13" name="ZoneTexte 12"/>
          <p:cNvSpPr txBox="1"/>
          <p:nvPr>
            <p:custDataLst>
              <p:tags r:id="rId10"/>
            </p:custDataLst>
          </p:nvPr>
        </p:nvSpPr>
        <p:spPr>
          <a:xfrm>
            <a:off x="6901895" y="1442687"/>
            <a:ext cx="94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Server.R</a:t>
            </a:r>
            <a:endParaRPr lang="fr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951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95536" y="620688"/>
            <a:ext cx="8229600" cy="1066800"/>
          </a:xfrm>
        </p:spPr>
        <p:txBody>
          <a:bodyPr/>
          <a:lstStyle/>
          <a:p>
            <a:r>
              <a:rPr lang="en-CA" dirty="0"/>
              <a:t>Inputs,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549023"/>
            <a:ext cx="8229600" cy="4325112"/>
          </a:xfrm>
        </p:spPr>
        <p:txBody>
          <a:bodyPr/>
          <a:lstStyle/>
          <a:p>
            <a:r>
              <a:rPr lang="en-US" dirty="0"/>
              <a:t>Avec </a:t>
            </a:r>
            <a:r>
              <a:rPr lang="en-US" dirty="0" err="1"/>
              <a:t>l’input</a:t>
            </a:r>
            <a:r>
              <a:rPr lang="en-US" dirty="0"/>
              <a:t> </a:t>
            </a:r>
            <a:r>
              <a:rPr lang="en-US" dirty="0" err="1"/>
              <a:t>nomé</a:t>
            </a:r>
            <a:r>
              <a:rPr lang="en-US" dirty="0"/>
              <a:t> “x” on </a:t>
            </a:r>
            <a:r>
              <a:rPr lang="en-US" dirty="0" err="1"/>
              <a:t>crée</a:t>
            </a:r>
            <a:r>
              <a:rPr lang="en-US" dirty="0"/>
              <a:t> </a:t>
            </a:r>
            <a:r>
              <a:rPr lang="en-US" dirty="0" err="1"/>
              <a:t>l’output</a:t>
            </a:r>
            <a:r>
              <a:rPr lang="en-US" dirty="0"/>
              <a:t> “y”: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L’input</a:t>
            </a:r>
            <a:r>
              <a:rPr lang="en-US" dirty="0"/>
              <a:t> “x” et “z” </a:t>
            </a:r>
            <a:r>
              <a:rPr lang="en-US" dirty="0" err="1"/>
              <a:t>crée</a:t>
            </a:r>
            <a:r>
              <a:rPr lang="en-US" dirty="0"/>
              <a:t> </a:t>
            </a:r>
            <a:r>
              <a:rPr lang="en-US" dirty="0" err="1"/>
              <a:t>l’output</a:t>
            </a:r>
            <a:r>
              <a:rPr lang="en-US" dirty="0"/>
              <a:t> “y1” et “y2”: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>
            <p:custDataLst>
              <p:tags r:id="rId4"/>
            </p:custDataLst>
          </p:nvPr>
        </p:nvGrpSpPr>
        <p:grpSpPr>
          <a:xfrm>
            <a:off x="1187624" y="2221967"/>
            <a:ext cx="6408712" cy="720080"/>
            <a:chOff x="1259632" y="2204864"/>
            <a:chExt cx="6408712" cy="720080"/>
          </a:xfrm>
        </p:grpSpPr>
        <p:sp>
          <p:nvSpPr>
            <p:cNvPr id="4" name="Rectangle 3"/>
            <p:cNvSpPr/>
            <p:nvPr/>
          </p:nvSpPr>
          <p:spPr>
            <a:xfrm>
              <a:off x="1259632" y="2204864"/>
              <a:ext cx="129614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input$x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228184" y="2204864"/>
              <a:ext cx="144016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output$y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99792" y="2564904"/>
              <a:ext cx="33843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3995936" y="2420888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Calcul</a:t>
            </a:r>
            <a:endParaRPr lang="fr-CA" dirty="0"/>
          </a:p>
        </p:txBody>
      </p:sp>
      <p:grpSp>
        <p:nvGrpSpPr>
          <p:cNvPr id="17" name="Groupe 16"/>
          <p:cNvGrpSpPr/>
          <p:nvPr>
            <p:custDataLst>
              <p:tags r:id="rId6"/>
            </p:custDataLst>
          </p:nvPr>
        </p:nvGrpSpPr>
        <p:grpSpPr>
          <a:xfrm>
            <a:off x="1153232" y="4205684"/>
            <a:ext cx="6443104" cy="1920479"/>
            <a:chOff x="1153232" y="4205684"/>
            <a:chExt cx="6443104" cy="1920479"/>
          </a:xfrm>
        </p:grpSpPr>
        <p:grpSp>
          <p:nvGrpSpPr>
            <p:cNvPr id="9" name="Group 8"/>
            <p:cNvGrpSpPr/>
            <p:nvPr>
              <p:custDataLst>
                <p:tags r:id="rId7"/>
              </p:custDataLst>
            </p:nvPr>
          </p:nvGrpSpPr>
          <p:grpSpPr>
            <a:xfrm>
              <a:off x="1153232" y="5406083"/>
              <a:ext cx="6408712" cy="720080"/>
              <a:chOff x="1259632" y="2204864"/>
              <a:chExt cx="6408712" cy="72008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59632" y="2204864"/>
                <a:ext cx="1296144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input$x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28184" y="2204864"/>
                <a:ext cx="144016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output$y2</a:t>
                </a: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2699792" y="2564904"/>
                <a:ext cx="33843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>
              <p:custDataLst>
                <p:tags r:id="rId8"/>
              </p:custDataLst>
            </p:nvPr>
          </p:nvGrpSpPr>
          <p:grpSpPr>
            <a:xfrm>
              <a:off x="1187624" y="4205684"/>
              <a:ext cx="6408712" cy="720080"/>
              <a:chOff x="1259632" y="2204864"/>
              <a:chExt cx="6408712" cy="7200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259632" y="2204864"/>
                <a:ext cx="1296144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input$z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228184" y="2204864"/>
                <a:ext cx="144016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output$y1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699792" y="2564904"/>
                <a:ext cx="33843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/>
            <p:cNvCxnSpPr/>
            <p:nvPr>
              <p:custDataLst>
                <p:tags r:id="rId9"/>
              </p:custDataLst>
            </p:nvPr>
          </p:nvCxnSpPr>
          <p:spPr>
            <a:xfrm flipV="1">
              <a:off x="2593392" y="4725144"/>
              <a:ext cx="3384376" cy="1040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>
              <p:custDataLst>
                <p:tags r:id="rId10"/>
              </p:custDataLst>
            </p:nvPr>
          </p:nvSpPr>
          <p:spPr>
            <a:xfrm>
              <a:off x="3887924" y="4457712"/>
              <a:ext cx="86409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err="1"/>
                <a:t>Calcul</a:t>
              </a:r>
              <a:endParaRPr lang="fr-CA" dirty="0"/>
            </a:p>
          </p:txBody>
        </p:sp>
        <p:sp>
          <p:nvSpPr>
            <p:cNvPr id="20" name="Rectangle 19"/>
            <p:cNvSpPr/>
            <p:nvPr>
              <p:custDataLst>
                <p:tags r:id="rId11"/>
              </p:custDataLst>
            </p:nvPr>
          </p:nvSpPr>
          <p:spPr>
            <a:xfrm>
              <a:off x="3887924" y="5658111"/>
              <a:ext cx="86409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err="1"/>
                <a:t>Calcul</a:t>
              </a:r>
              <a:endParaRPr lang="fr-CA" dirty="0"/>
            </a:p>
          </p:txBody>
        </p:sp>
        <p:sp>
          <p:nvSpPr>
            <p:cNvPr id="21" name="Rectangle 20"/>
            <p:cNvSpPr/>
            <p:nvPr>
              <p:custDataLst>
                <p:tags r:id="rId12"/>
              </p:custDataLst>
            </p:nvPr>
          </p:nvSpPr>
          <p:spPr>
            <a:xfrm rot="20462293">
              <a:off x="3899576" y="5137620"/>
              <a:ext cx="86409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err="1"/>
                <a:t>Calcul</a:t>
              </a:r>
              <a:endParaRPr lang="fr-CA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320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Plan de la formation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  <a:p>
            <a:r>
              <a:rPr lang="en-CA" dirty="0" err="1"/>
              <a:t>Qu’est-ce</a:t>
            </a:r>
            <a:r>
              <a:rPr lang="en-CA" dirty="0"/>
              <a:t> </a:t>
            </a:r>
            <a:r>
              <a:rPr lang="en-CA" dirty="0" err="1"/>
              <a:t>qu’une</a:t>
            </a:r>
            <a:r>
              <a:rPr lang="en-CA" dirty="0"/>
              <a:t> Shiny app?</a:t>
            </a:r>
          </a:p>
          <a:p>
            <a:r>
              <a:rPr lang="en-CA" dirty="0"/>
              <a:t>Architecture de </a:t>
            </a:r>
            <a:r>
              <a:rPr lang="en-CA" dirty="0" err="1"/>
              <a:t>l’application</a:t>
            </a:r>
            <a:endParaRPr lang="en-CA" dirty="0"/>
          </a:p>
          <a:p>
            <a:r>
              <a:rPr lang="en-CA" dirty="0"/>
              <a:t>Inputs, Outputs et </a:t>
            </a:r>
            <a:r>
              <a:rPr lang="en-CA" dirty="0" err="1"/>
              <a:t>réactivité</a:t>
            </a:r>
            <a:endParaRPr lang="en-CA" dirty="0"/>
          </a:p>
          <a:p>
            <a:r>
              <a:rPr lang="en-CA" dirty="0" err="1"/>
              <a:t>Apparence</a:t>
            </a:r>
            <a:r>
              <a:rPr lang="en-CA" dirty="0"/>
              <a:t> de </a:t>
            </a:r>
            <a:r>
              <a:rPr lang="en-CA" dirty="0" err="1"/>
              <a:t>l’application</a:t>
            </a:r>
            <a:endParaRPr lang="en-CA" dirty="0"/>
          </a:p>
          <a:p>
            <a:r>
              <a:rPr lang="en-CA" dirty="0" err="1"/>
              <a:t>Partager</a:t>
            </a:r>
            <a:r>
              <a:rPr lang="en-CA" dirty="0"/>
              <a:t> son app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fr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158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Les </a:t>
            </a:r>
            <a:r>
              <a:rPr lang="en-CA" dirty="0" err="1"/>
              <a:t>différents</a:t>
            </a:r>
            <a:r>
              <a:rPr lang="en-CA" dirty="0"/>
              <a:t> inputs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CA" dirty="0" err="1"/>
              <a:t>Dans</a:t>
            </a:r>
            <a:r>
              <a:rPr lang="en-CA" dirty="0"/>
              <a:t> le </a:t>
            </a:r>
            <a:r>
              <a:rPr lang="en-CA" dirty="0" err="1"/>
              <a:t>ui</a:t>
            </a:r>
            <a:r>
              <a:rPr lang="en-CA" dirty="0"/>
              <a:t>, on </a:t>
            </a:r>
            <a:r>
              <a:rPr lang="en-CA" dirty="0" err="1"/>
              <a:t>définit</a:t>
            </a:r>
            <a:r>
              <a:rPr lang="en-CA" dirty="0"/>
              <a:t> </a:t>
            </a:r>
            <a:r>
              <a:rPr lang="en-CA" dirty="0" err="1"/>
              <a:t>l’input</a:t>
            </a:r>
            <a:r>
              <a:rPr lang="en-CA" dirty="0"/>
              <a:t> ID par:</a:t>
            </a:r>
            <a:endParaRPr lang="en-CA" dirty="0">
              <a:hlinkClick r:id="rId5"/>
            </a:endParaRPr>
          </a:p>
          <a:p>
            <a:endParaRPr lang="en-CA" dirty="0">
              <a:hlinkClick r:id="rId5"/>
            </a:endParaRPr>
          </a:p>
          <a:p>
            <a:pPr marL="109728" indent="0">
              <a:buNone/>
            </a:pPr>
            <a:r>
              <a:rPr lang="en-CA" sz="1800" dirty="0"/>
              <a:t> </a:t>
            </a:r>
          </a:p>
          <a:p>
            <a:pPr marL="109728" indent="0">
              <a:buNone/>
            </a:pPr>
            <a:r>
              <a:rPr lang="en-CA" sz="1800" dirty="0"/>
              <a:t>La </a:t>
            </a:r>
            <a:r>
              <a:rPr lang="en-CA" sz="1800" dirty="0" err="1"/>
              <a:t>fonction</a:t>
            </a:r>
            <a:r>
              <a:rPr lang="en-CA" sz="1800" dirty="0"/>
              <a:t> </a:t>
            </a:r>
            <a:r>
              <a:rPr lang="en-CA" sz="1800" dirty="0" err="1"/>
              <a:t>fun_input_ui</a:t>
            </a:r>
            <a:r>
              <a:rPr lang="en-CA" sz="1800" dirty="0"/>
              <a:t> </a:t>
            </a:r>
            <a:r>
              <a:rPr lang="en-CA" sz="1800" dirty="0" err="1"/>
              <a:t>dépend</a:t>
            </a:r>
            <a:r>
              <a:rPr lang="en-CA" sz="1800" dirty="0"/>
              <a:t> du type </a:t>
            </a:r>
            <a:r>
              <a:rPr lang="en-CA" sz="1800" dirty="0" err="1"/>
              <a:t>d’input</a:t>
            </a:r>
            <a:r>
              <a:rPr lang="en-CA" sz="1800" dirty="0"/>
              <a:t> que </a:t>
            </a:r>
            <a:r>
              <a:rPr lang="en-CA" sz="1800" dirty="0" err="1"/>
              <a:t>vous</a:t>
            </a:r>
            <a:r>
              <a:rPr lang="en-CA" sz="1800" dirty="0"/>
              <a:t> </a:t>
            </a:r>
            <a:r>
              <a:rPr lang="en-CA" sz="1800" dirty="0" err="1"/>
              <a:t>souhaitez</a:t>
            </a:r>
            <a:endParaRPr lang="en-CA" sz="1800" dirty="0">
              <a:hlinkClick r:id="rId5"/>
            </a:endParaRPr>
          </a:p>
          <a:p>
            <a:pPr marL="109728" indent="0">
              <a:buNone/>
            </a:pPr>
            <a:endParaRPr lang="en-CA" dirty="0">
              <a:hlinkClick r:id="rId5"/>
            </a:endParaRPr>
          </a:p>
          <a:p>
            <a:pPr marL="109728" indent="0">
              <a:buNone/>
            </a:pPr>
            <a:endParaRPr lang="en-CA" dirty="0">
              <a:hlinkClick r:id="rId5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32631"/>
            <a:ext cx="3672408" cy="36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7852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AECE-1A29-5849-9FEF-AFC0376D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différents</a:t>
            </a:r>
            <a:r>
              <a:rPr lang="en-US" dirty="0"/>
              <a:t> inputs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7DAC57-2BDB-EE4A-80D1-5883DDEF7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660778"/>
            <a:ext cx="8229600" cy="35017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0580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Les </a:t>
            </a:r>
            <a:r>
              <a:rPr lang="en-CA" dirty="0" err="1"/>
              <a:t>différents</a:t>
            </a:r>
            <a:r>
              <a:rPr lang="en-CA" dirty="0"/>
              <a:t> outputs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/>
              <a:t>On </a:t>
            </a:r>
            <a:r>
              <a:rPr lang="en-CA" dirty="0" err="1"/>
              <a:t>définit</a:t>
            </a:r>
            <a:r>
              <a:rPr lang="en-CA" dirty="0"/>
              <a:t> un output </a:t>
            </a:r>
            <a:r>
              <a:rPr lang="en-CA" dirty="0" err="1"/>
              <a:t>dans</a:t>
            </a:r>
            <a:r>
              <a:rPr lang="en-CA" dirty="0"/>
              <a:t> le </a:t>
            </a:r>
            <a:r>
              <a:rPr lang="en-CA" dirty="0" err="1"/>
              <a:t>server.R</a:t>
            </a:r>
            <a:r>
              <a:rPr lang="en-CA" dirty="0"/>
              <a:t> avec: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On </a:t>
            </a:r>
            <a:r>
              <a:rPr lang="en-CA" dirty="0" err="1"/>
              <a:t>l’affiche</a:t>
            </a:r>
            <a:r>
              <a:rPr lang="en-CA" dirty="0"/>
              <a:t> grâce au </a:t>
            </a:r>
            <a:r>
              <a:rPr lang="en-CA" dirty="0" err="1"/>
              <a:t>ui.R</a:t>
            </a:r>
            <a:r>
              <a:rPr lang="en-CA" dirty="0"/>
              <a:t> avec:</a:t>
            </a:r>
          </a:p>
          <a:p>
            <a:endParaRPr lang="en-CA" dirty="0"/>
          </a:p>
          <a:p>
            <a:r>
              <a:rPr lang="en-CA" dirty="0" err="1"/>
              <a:t>Fun_output_server</a:t>
            </a:r>
            <a:r>
              <a:rPr lang="en-CA" dirty="0"/>
              <a:t> et </a:t>
            </a:r>
            <a:r>
              <a:rPr lang="en-CA" dirty="0" err="1"/>
              <a:t>ui</a:t>
            </a:r>
            <a:r>
              <a:rPr lang="en-CA" dirty="0"/>
              <a:t> </a:t>
            </a:r>
            <a:r>
              <a:rPr lang="en-CA" dirty="0" err="1"/>
              <a:t>dépendent</a:t>
            </a:r>
            <a:r>
              <a:rPr lang="en-CA" dirty="0"/>
              <a:t> du type </a:t>
            </a:r>
            <a:r>
              <a:rPr lang="en-CA" dirty="0" err="1"/>
              <a:t>d’output</a:t>
            </a:r>
            <a:r>
              <a:rPr lang="en-CA" dirty="0"/>
              <a:t> que </a:t>
            </a:r>
            <a:r>
              <a:rPr lang="en-CA" dirty="0" err="1"/>
              <a:t>l’on</a:t>
            </a:r>
            <a:r>
              <a:rPr lang="en-CA" dirty="0"/>
              <a:t> </a:t>
            </a:r>
            <a:r>
              <a:rPr lang="en-CA" dirty="0" err="1"/>
              <a:t>veut</a:t>
            </a:r>
            <a:r>
              <a:rPr lang="en-CA" dirty="0"/>
              <a:t>!</a:t>
            </a:r>
          </a:p>
          <a:p>
            <a:endParaRPr lang="en-CA" dirty="0"/>
          </a:p>
          <a:p>
            <a:endParaRPr lang="fr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65698"/>
            <a:ext cx="31908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644" y="4293096"/>
            <a:ext cx="2365583" cy="34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9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544" y="643700"/>
            <a:ext cx="8229600" cy="1066800"/>
          </a:xfrm>
        </p:spPr>
        <p:txBody>
          <a:bodyPr/>
          <a:lstStyle/>
          <a:p>
            <a:r>
              <a:rPr lang="en-CA" dirty="0"/>
              <a:t>Les </a:t>
            </a:r>
            <a:r>
              <a:rPr lang="en-CA" dirty="0" err="1"/>
              <a:t>différents</a:t>
            </a:r>
            <a:r>
              <a:rPr lang="en-CA" dirty="0"/>
              <a:t> outputs</a:t>
            </a:r>
            <a:endParaRPr lang="fr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6714408" cy="332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>
            <p:custDataLst>
              <p:tags r:id="rId4"/>
            </p:custDataLst>
          </p:nvPr>
        </p:nvSpPr>
        <p:spPr>
          <a:xfrm>
            <a:off x="1887346" y="1710500"/>
            <a:ext cx="94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Server.R</a:t>
            </a:r>
            <a:endParaRPr lang="fr-CA" dirty="0"/>
          </a:p>
        </p:txBody>
      </p:sp>
      <p:sp>
        <p:nvSpPr>
          <p:cNvPr id="6" name="ZoneTexte 5"/>
          <p:cNvSpPr txBox="1"/>
          <p:nvPr>
            <p:custDataLst>
              <p:tags r:id="rId5"/>
            </p:custDataLst>
          </p:nvPr>
        </p:nvSpPr>
        <p:spPr>
          <a:xfrm>
            <a:off x="5652120" y="170880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ui.R</a:t>
            </a:r>
            <a:endParaRPr lang="fr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974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en-CA" dirty="0" err="1"/>
              <a:t>Réactivité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549023"/>
            <a:ext cx="8229600" cy="4325112"/>
          </a:xfrm>
        </p:spPr>
        <p:txBody>
          <a:bodyPr/>
          <a:lstStyle/>
          <a:p>
            <a:r>
              <a:rPr lang="en-US" dirty="0"/>
              <a:t>Avec </a:t>
            </a:r>
            <a:r>
              <a:rPr lang="en-US" dirty="0" err="1"/>
              <a:t>l’input</a:t>
            </a:r>
            <a:r>
              <a:rPr lang="en-US" dirty="0"/>
              <a:t> </a:t>
            </a:r>
            <a:r>
              <a:rPr lang="en-US" dirty="0" err="1"/>
              <a:t>nomé</a:t>
            </a:r>
            <a:r>
              <a:rPr lang="en-US" dirty="0"/>
              <a:t> “x” on </a:t>
            </a:r>
            <a:r>
              <a:rPr lang="en-US" dirty="0" err="1"/>
              <a:t>crée</a:t>
            </a:r>
            <a:r>
              <a:rPr lang="en-US" dirty="0"/>
              <a:t> </a:t>
            </a:r>
            <a:r>
              <a:rPr lang="en-US" dirty="0" err="1"/>
              <a:t>l’output</a:t>
            </a:r>
            <a:r>
              <a:rPr lang="en-US" dirty="0"/>
              <a:t> “y”: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L’input</a:t>
            </a:r>
            <a:r>
              <a:rPr lang="en-US" dirty="0"/>
              <a:t> “x” et “z” </a:t>
            </a:r>
            <a:r>
              <a:rPr lang="en-US" dirty="0" err="1"/>
              <a:t>crée</a:t>
            </a:r>
            <a:r>
              <a:rPr lang="en-US" dirty="0"/>
              <a:t> </a:t>
            </a:r>
            <a:r>
              <a:rPr lang="en-US" dirty="0" err="1"/>
              <a:t>l’output</a:t>
            </a:r>
            <a:r>
              <a:rPr lang="en-US" dirty="0"/>
              <a:t> “y1” et “y2”:</a:t>
            </a:r>
          </a:p>
          <a:p>
            <a:endParaRPr lang="en-US" dirty="0"/>
          </a:p>
        </p:txBody>
      </p:sp>
      <p:grpSp>
        <p:nvGrpSpPr>
          <p:cNvPr id="23" name="Group 7"/>
          <p:cNvGrpSpPr/>
          <p:nvPr>
            <p:custDataLst>
              <p:tags r:id="rId4"/>
            </p:custDataLst>
          </p:nvPr>
        </p:nvGrpSpPr>
        <p:grpSpPr>
          <a:xfrm>
            <a:off x="1187624" y="2221967"/>
            <a:ext cx="6408712" cy="720080"/>
            <a:chOff x="1259632" y="2204864"/>
            <a:chExt cx="6408712" cy="720080"/>
          </a:xfrm>
        </p:grpSpPr>
        <p:sp>
          <p:nvSpPr>
            <p:cNvPr id="24" name="Rectangle 23"/>
            <p:cNvSpPr/>
            <p:nvPr/>
          </p:nvSpPr>
          <p:spPr>
            <a:xfrm>
              <a:off x="1259632" y="2204864"/>
              <a:ext cx="129614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input$x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28184" y="2204864"/>
              <a:ext cx="144016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output$y</a:t>
              </a:r>
              <a:endParaRPr lang="en-US" dirty="0"/>
            </a:p>
          </p:txBody>
        </p:sp>
        <p:cxnSp>
          <p:nvCxnSpPr>
            <p:cNvPr id="26" name="Straight Arrow Connector 6"/>
            <p:cNvCxnSpPr/>
            <p:nvPr/>
          </p:nvCxnSpPr>
          <p:spPr>
            <a:xfrm>
              <a:off x="2699792" y="2564904"/>
              <a:ext cx="33843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>
            <p:custDataLst>
              <p:tags r:id="rId5"/>
            </p:custDataLst>
          </p:nvPr>
        </p:nvSpPr>
        <p:spPr>
          <a:xfrm>
            <a:off x="3995936" y="2420888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Calcul</a:t>
            </a:r>
            <a:endParaRPr lang="fr-CA" dirty="0"/>
          </a:p>
        </p:txBody>
      </p:sp>
      <p:grpSp>
        <p:nvGrpSpPr>
          <p:cNvPr id="28" name="Groupe 27"/>
          <p:cNvGrpSpPr/>
          <p:nvPr>
            <p:custDataLst>
              <p:tags r:id="rId6"/>
            </p:custDataLst>
          </p:nvPr>
        </p:nvGrpSpPr>
        <p:grpSpPr>
          <a:xfrm>
            <a:off x="1153232" y="4205684"/>
            <a:ext cx="6443104" cy="1920479"/>
            <a:chOff x="1153232" y="4205684"/>
            <a:chExt cx="6443104" cy="1920479"/>
          </a:xfrm>
        </p:grpSpPr>
        <p:grpSp>
          <p:nvGrpSpPr>
            <p:cNvPr id="29" name="Group 8"/>
            <p:cNvGrpSpPr/>
            <p:nvPr>
              <p:custDataLst>
                <p:tags r:id="rId7"/>
              </p:custDataLst>
            </p:nvPr>
          </p:nvGrpSpPr>
          <p:grpSpPr>
            <a:xfrm>
              <a:off x="1153232" y="5406083"/>
              <a:ext cx="6408712" cy="720080"/>
              <a:chOff x="1259632" y="2204864"/>
              <a:chExt cx="6408712" cy="72008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259632" y="2204864"/>
                <a:ext cx="1296144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input$x</a:t>
                </a:r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228184" y="2204864"/>
                <a:ext cx="144016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output$y2</a:t>
                </a:r>
              </a:p>
            </p:txBody>
          </p:sp>
          <p:cxnSp>
            <p:nvCxnSpPr>
              <p:cNvPr id="40" name="Straight Arrow Connector 11"/>
              <p:cNvCxnSpPr/>
              <p:nvPr/>
            </p:nvCxnSpPr>
            <p:spPr>
              <a:xfrm>
                <a:off x="2699792" y="2564904"/>
                <a:ext cx="33843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12"/>
            <p:cNvGrpSpPr/>
            <p:nvPr>
              <p:custDataLst>
                <p:tags r:id="rId8"/>
              </p:custDataLst>
            </p:nvPr>
          </p:nvGrpSpPr>
          <p:grpSpPr>
            <a:xfrm>
              <a:off x="1187624" y="4205684"/>
              <a:ext cx="6408712" cy="720080"/>
              <a:chOff x="1259632" y="2204864"/>
              <a:chExt cx="6408712" cy="72008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259632" y="2204864"/>
                <a:ext cx="1296144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input$z</a:t>
                </a:r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228184" y="2204864"/>
                <a:ext cx="1440160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output$y1</a:t>
                </a:r>
              </a:p>
            </p:txBody>
          </p:sp>
          <p:cxnSp>
            <p:nvCxnSpPr>
              <p:cNvPr id="37" name="Straight Arrow Connector 15"/>
              <p:cNvCxnSpPr/>
              <p:nvPr/>
            </p:nvCxnSpPr>
            <p:spPr>
              <a:xfrm>
                <a:off x="2699792" y="2564904"/>
                <a:ext cx="33843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17"/>
            <p:cNvCxnSpPr/>
            <p:nvPr>
              <p:custDataLst>
                <p:tags r:id="rId9"/>
              </p:custDataLst>
            </p:nvPr>
          </p:nvCxnSpPr>
          <p:spPr>
            <a:xfrm flipV="1">
              <a:off x="2593392" y="4725144"/>
              <a:ext cx="3384376" cy="1040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>
              <p:custDataLst>
                <p:tags r:id="rId10"/>
              </p:custDataLst>
            </p:nvPr>
          </p:nvSpPr>
          <p:spPr>
            <a:xfrm>
              <a:off x="3887924" y="4457712"/>
              <a:ext cx="86409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err="1"/>
                <a:t>Calcul</a:t>
              </a:r>
              <a:endParaRPr lang="fr-CA" dirty="0"/>
            </a:p>
          </p:txBody>
        </p:sp>
        <p:sp>
          <p:nvSpPr>
            <p:cNvPr id="33" name="Rectangle 32"/>
            <p:cNvSpPr/>
            <p:nvPr>
              <p:custDataLst>
                <p:tags r:id="rId11"/>
              </p:custDataLst>
            </p:nvPr>
          </p:nvSpPr>
          <p:spPr>
            <a:xfrm>
              <a:off x="3887924" y="5658111"/>
              <a:ext cx="86409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err="1"/>
                <a:t>Calcul</a:t>
              </a:r>
              <a:endParaRPr lang="fr-CA" dirty="0"/>
            </a:p>
          </p:txBody>
        </p:sp>
        <p:sp>
          <p:nvSpPr>
            <p:cNvPr id="34" name="Rectangle 33"/>
            <p:cNvSpPr/>
            <p:nvPr>
              <p:custDataLst>
                <p:tags r:id="rId12"/>
              </p:custDataLst>
            </p:nvPr>
          </p:nvSpPr>
          <p:spPr>
            <a:xfrm rot="20462293">
              <a:off x="3899576" y="5137620"/>
              <a:ext cx="86409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err="1"/>
                <a:t>Calcul</a:t>
              </a:r>
              <a:endParaRPr lang="fr-CA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9082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 err="1"/>
              <a:t>demande</a:t>
            </a:r>
            <a:r>
              <a:rPr lang="en-US" dirty="0"/>
              <a:t> un nom de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xlsx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l’utilisateur</a:t>
            </a:r>
            <a:r>
              <a:rPr lang="en-US" dirty="0"/>
              <a:t> et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ressort</a:t>
            </a:r>
            <a:r>
              <a:rPr lang="en-US" dirty="0"/>
              <a:t> la </a:t>
            </a:r>
            <a:r>
              <a:rPr lang="en-US" dirty="0" err="1"/>
              <a:t>moyenne</a:t>
            </a:r>
            <a:r>
              <a:rPr lang="en-US" dirty="0"/>
              <a:t> et la </a:t>
            </a:r>
            <a:r>
              <a:rPr lang="en-US" dirty="0" err="1"/>
              <a:t>somme</a:t>
            </a:r>
            <a:r>
              <a:rPr lang="en-US" dirty="0"/>
              <a:t> de la première </a:t>
            </a:r>
            <a:r>
              <a:rPr lang="en-US" dirty="0" err="1"/>
              <a:t>colonne</a:t>
            </a:r>
            <a:r>
              <a:rPr lang="en-US" dirty="0"/>
              <a:t>.</a:t>
            </a:r>
          </a:p>
          <a:p>
            <a:r>
              <a:rPr lang="en-US" dirty="0"/>
              <a:t>Input: nom du </a:t>
            </a:r>
            <a:r>
              <a:rPr lang="en-US" dirty="0" err="1"/>
              <a:t>fichier</a:t>
            </a:r>
            <a:endParaRPr lang="en-US" dirty="0"/>
          </a:p>
          <a:p>
            <a:r>
              <a:rPr lang="en-US" dirty="0"/>
              <a:t>Output 1: </a:t>
            </a:r>
            <a:r>
              <a:rPr lang="en-US" dirty="0" err="1"/>
              <a:t>moyenne</a:t>
            </a:r>
            <a:r>
              <a:rPr lang="en-US" dirty="0"/>
              <a:t>; Output2: </a:t>
            </a:r>
            <a:r>
              <a:rPr lang="en-US" dirty="0" err="1"/>
              <a:t>somme</a:t>
            </a:r>
            <a:r>
              <a:rPr lang="en-US" dirty="0"/>
              <a:t> de la première </a:t>
            </a:r>
            <a:r>
              <a:rPr lang="en-US" dirty="0" err="1"/>
              <a:t>colonne</a:t>
            </a:r>
            <a:endParaRPr lang="en-US" dirty="0"/>
          </a:p>
          <a:p>
            <a:r>
              <a:rPr lang="en-US" dirty="0"/>
              <a:t>Attention: on ne </a:t>
            </a:r>
            <a:r>
              <a:rPr lang="en-US" dirty="0" err="1"/>
              <a:t>veut</a:t>
            </a:r>
            <a:r>
              <a:rPr lang="en-US" dirty="0"/>
              <a:t> pas </a:t>
            </a:r>
            <a:r>
              <a:rPr lang="en-US" dirty="0" err="1"/>
              <a:t>télécharger</a:t>
            </a:r>
            <a:r>
              <a:rPr lang="en-US" dirty="0"/>
              <a:t> le </a:t>
            </a:r>
            <a:r>
              <a:rPr lang="en-US" dirty="0" err="1"/>
              <a:t>fichier</a:t>
            </a:r>
            <a:r>
              <a:rPr lang="en-US" dirty="0"/>
              <a:t> Excel 2 </a:t>
            </a:r>
            <a:r>
              <a:rPr lang="en-US" dirty="0" err="1"/>
              <a:t>fois</a:t>
            </a:r>
            <a:r>
              <a:rPr lang="en-US" dirty="0"/>
              <a:t> pour les </a:t>
            </a:r>
            <a:r>
              <a:rPr lang="en-US" dirty="0" err="1"/>
              <a:t>deux</a:t>
            </a:r>
            <a:r>
              <a:rPr lang="en-US" dirty="0"/>
              <a:t> outputs.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751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F29F-FF00-FC4D-A78D-9C5517CC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Apparence</a:t>
            </a:r>
            <a:r>
              <a:rPr lang="en-US" dirty="0"/>
              <a:t> des dashboards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B5511-9D3C-5B46-BAA7-849B6910A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2564904"/>
            <a:ext cx="6299200" cy="3886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2DF2BF-8ABB-2641-A89F-862C84710C6F}"/>
              </a:ext>
            </a:extLst>
          </p:cNvPr>
          <p:cNvCxnSpPr/>
          <p:nvPr/>
        </p:nvCxnSpPr>
        <p:spPr>
          <a:xfrm>
            <a:off x="2915816" y="3068960"/>
            <a:ext cx="47525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0D43F7-5AEA-ED45-95C7-150041A2183C}"/>
              </a:ext>
            </a:extLst>
          </p:cNvPr>
          <p:cNvSpPr txBox="1"/>
          <p:nvPr/>
        </p:nvSpPr>
        <p:spPr>
          <a:xfrm>
            <a:off x="4572000" y="3284984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</a:t>
            </a:r>
            <a:r>
              <a:rPr lang="en-US" dirty="0" err="1"/>
              <a:t>unités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069B1-1770-1D44-B49C-BB58321C4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725" y="5832928"/>
            <a:ext cx="4362709" cy="503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D9BF9-8E5C-9848-A6D2-1554FD21F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475" y="3656595"/>
            <a:ext cx="2313604" cy="193501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4943FC-2D99-2445-9279-082BA08086D5}"/>
              </a:ext>
            </a:extLst>
          </p:cNvPr>
          <p:cNvCxnSpPr>
            <a:stCxn id="10" idx="2"/>
          </p:cNvCxnSpPr>
          <p:nvPr/>
        </p:nvCxnSpPr>
        <p:spPr>
          <a:xfrm>
            <a:off x="4135277" y="5591609"/>
            <a:ext cx="1156802" cy="241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23021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F29F-FF00-FC4D-A78D-9C5517CC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Apparence</a:t>
            </a:r>
            <a:r>
              <a:rPr lang="en-US" dirty="0"/>
              <a:t> des dashboards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B5511-9D3C-5B46-BAA7-849B6910A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564904"/>
            <a:ext cx="6299200" cy="3886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7600F6-79B8-D945-8605-18D37F44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43" y="2924944"/>
            <a:ext cx="4671623" cy="1994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111B05-EF61-154E-B1C4-D8F382D58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218" y="5288672"/>
            <a:ext cx="3950072" cy="11774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777FEF-CB06-9345-BA19-A9AC92D64DB6}"/>
              </a:ext>
            </a:extLst>
          </p:cNvPr>
          <p:cNvCxnSpPr>
            <a:cxnSpLocks/>
          </p:cNvCxnSpPr>
          <p:nvPr/>
        </p:nvCxnSpPr>
        <p:spPr>
          <a:xfrm flipH="1">
            <a:off x="5354254" y="4386207"/>
            <a:ext cx="62176" cy="912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125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BC1A-B9DE-5C4B-B11F-E9812999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menus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FA5E06-24EA-6140-B092-0A924E31A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5411904"/>
            <a:ext cx="8229600" cy="1410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E0464F-C1E7-254B-8F1B-33F530FE5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2209800"/>
            <a:ext cx="5652120" cy="34793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5232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B790-2529-194E-B452-D0F16646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Chaque</a:t>
            </a:r>
            <a:r>
              <a:rPr lang="en-US" dirty="0"/>
              <a:t> chose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place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522058-6831-1A46-A67D-61076B935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06" y="2860536"/>
            <a:ext cx="5749689" cy="3964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D9261D-727C-A447-8A8F-DE4B51582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850" y="1934609"/>
            <a:ext cx="3437638" cy="2116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99746C-78A6-B140-A78F-5086A62A4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339" y="4365104"/>
            <a:ext cx="3474661" cy="21454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F1FA5A-CCA3-6C4B-8329-525A613C306E}"/>
              </a:ext>
            </a:extLst>
          </p:cNvPr>
          <p:cNvCxnSpPr>
            <a:cxnSpLocks/>
          </p:cNvCxnSpPr>
          <p:nvPr/>
        </p:nvCxnSpPr>
        <p:spPr>
          <a:xfrm flipH="1">
            <a:off x="2699792" y="2209800"/>
            <a:ext cx="2988058" cy="1504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71349A-6308-A74F-9B0E-7E2BB9F1DB99}"/>
              </a:ext>
            </a:extLst>
          </p:cNvPr>
          <p:cNvCxnSpPr>
            <a:cxnSpLocks/>
          </p:cNvCxnSpPr>
          <p:nvPr/>
        </p:nvCxnSpPr>
        <p:spPr>
          <a:xfrm flipH="1">
            <a:off x="2699792" y="4790718"/>
            <a:ext cx="2969547" cy="1124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4786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Qu’est-ce</a:t>
            </a:r>
            <a:r>
              <a:rPr lang="en-CA" dirty="0"/>
              <a:t> </a:t>
            </a:r>
            <a:r>
              <a:rPr lang="en-CA" dirty="0" err="1"/>
              <a:t>qu’une</a:t>
            </a:r>
            <a:r>
              <a:rPr lang="en-CA" dirty="0"/>
              <a:t> Shiny app?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b="1" dirty="0"/>
              <a:t>Un </a:t>
            </a:r>
            <a:r>
              <a:rPr lang="en-US" b="1" dirty="0" err="1"/>
              <a:t>environnement</a:t>
            </a:r>
            <a:r>
              <a:rPr lang="en-US" b="1" dirty="0"/>
              <a:t> </a:t>
            </a:r>
            <a:r>
              <a:rPr lang="en-US" b="1" dirty="0" err="1"/>
              <a:t>d’application</a:t>
            </a:r>
            <a:r>
              <a:rPr lang="en-US" b="1" dirty="0"/>
              <a:t> web pour R</a:t>
            </a:r>
          </a:p>
          <a:p>
            <a:r>
              <a:rPr lang="en-US" dirty="0"/>
              <a:t>Transformer </a:t>
            </a:r>
            <a:r>
              <a:rPr lang="en-US" dirty="0" err="1"/>
              <a:t>vos</a:t>
            </a:r>
            <a:r>
              <a:rPr lang="en-US" dirty="0"/>
              <a:t> analyses </a:t>
            </a:r>
            <a:r>
              <a:rPr lang="en-US" dirty="0" err="1"/>
              <a:t>en</a:t>
            </a:r>
            <a:r>
              <a:rPr lang="en-US" dirty="0"/>
              <a:t> application web </a:t>
            </a:r>
            <a:r>
              <a:rPr lang="en-US" dirty="0" err="1"/>
              <a:t>réactives</a:t>
            </a:r>
            <a:r>
              <a:rPr lang="en-US" dirty="0"/>
              <a:t>.</a:t>
            </a:r>
          </a:p>
          <a:p>
            <a:r>
              <a:rPr lang="en-US" dirty="0" err="1"/>
              <a:t>Aucune</a:t>
            </a:r>
            <a:r>
              <a:rPr lang="en-US" dirty="0"/>
              <a:t> </a:t>
            </a:r>
            <a:r>
              <a:rPr lang="en-US" dirty="0" err="1"/>
              <a:t>connaissance</a:t>
            </a:r>
            <a:r>
              <a:rPr lang="en-US" dirty="0"/>
              <a:t> de HTML, CSS, </a:t>
            </a:r>
            <a:r>
              <a:rPr lang="en-US" dirty="0" err="1"/>
              <a:t>ou</a:t>
            </a:r>
            <a:r>
              <a:rPr lang="en-US" dirty="0"/>
              <a:t> JavaScript </a:t>
            </a:r>
            <a:r>
              <a:rPr lang="en-US" dirty="0" err="1"/>
              <a:t>n’est</a:t>
            </a:r>
            <a:r>
              <a:rPr lang="en-US" dirty="0"/>
              <a:t> </a:t>
            </a:r>
            <a:r>
              <a:rPr lang="en-US" dirty="0" err="1"/>
              <a:t>requise</a:t>
            </a:r>
            <a:r>
              <a:rPr lang="en-US" dirty="0"/>
              <a:t>.</a:t>
            </a:r>
          </a:p>
          <a:p>
            <a:r>
              <a:rPr lang="en-US" dirty="0" err="1"/>
              <a:t>Partageable</a:t>
            </a:r>
            <a:r>
              <a:rPr lang="en-US" dirty="0"/>
              <a:t> avec des gens qui </a:t>
            </a:r>
            <a:r>
              <a:rPr lang="en-US" dirty="0" err="1"/>
              <a:t>n’ont</a:t>
            </a:r>
            <a:r>
              <a:rPr lang="en-US" dirty="0"/>
              <a:t> pas R.</a:t>
            </a:r>
          </a:p>
          <a:p>
            <a:r>
              <a:rPr lang="en-US" dirty="0"/>
              <a:t>Shiny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 de R studio</a:t>
            </a:r>
          </a:p>
          <a:p>
            <a:endParaRPr lang="fr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096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669B-283B-384B-96FF-F0A68F71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possibilités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93AC5-FD50-144A-95CA-32237A32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http://rstudio.github.io/shinydashboard/structure.html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1077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Partager</a:t>
            </a:r>
            <a:r>
              <a:rPr lang="en-CA" dirty="0"/>
              <a:t> son app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CA" dirty="0" err="1"/>
              <a:t>Envoyer</a:t>
            </a:r>
            <a:r>
              <a:rPr lang="en-CA" dirty="0"/>
              <a:t> le dossier à </a:t>
            </a:r>
            <a:r>
              <a:rPr lang="en-CA" dirty="0" err="1"/>
              <a:t>quelqu’un</a:t>
            </a:r>
            <a:r>
              <a:rPr lang="en-CA" dirty="0"/>
              <a:t> et la </a:t>
            </a:r>
            <a:r>
              <a:rPr lang="en-CA" dirty="0" err="1"/>
              <a:t>personne</a:t>
            </a:r>
            <a:r>
              <a:rPr lang="en-CA" dirty="0"/>
              <a:t> </a:t>
            </a:r>
            <a:r>
              <a:rPr lang="en-CA" dirty="0" err="1"/>
              <a:t>peut</a:t>
            </a:r>
            <a:r>
              <a:rPr lang="en-CA" dirty="0"/>
              <a:t> charger </a:t>
            </a:r>
            <a:r>
              <a:rPr lang="en-CA" dirty="0" err="1"/>
              <a:t>l’app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</a:t>
            </a:r>
            <a:r>
              <a:rPr lang="en-CA" dirty="0" err="1"/>
              <a:t>Rstudio</a:t>
            </a:r>
            <a:r>
              <a:rPr lang="en-CA" dirty="0"/>
              <a:t> avec</a:t>
            </a:r>
          </a:p>
          <a:p>
            <a:endParaRPr lang="en-CA" dirty="0"/>
          </a:p>
          <a:p>
            <a:r>
              <a:rPr lang="en-CA" dirty="0"/>
              <a:t> Sur des </a:t>
            </a:r>
            <a:r>
              <a:rPr lang="en-CA" dirty="0" err="1"/>
              <a:t>serveurs</a:t>
            </a:r>
            <a:r>
              <a:rPr lang="en-CA" dirty="0"/>
              <a:t>…</a:t>
            </a:r>
            <a:br>
              <a:rPr lang="en-CA" dirty="0"/>
            </a:br>
            <a:r>
              <a:rPr lang="en-CA" dirty="0"/>
              <a:t>1. </a:t>
            </a:r>
            <a:r>
              <a:rPr lang="en-CA" dirty="0">
                <a:hlinkClick r:id="rId6"/>
              </a:rPr>
              <a:t>Shiny Server Open Source </a:t>
            </a:r>
            <a:r>
              <a:rPr lang="en-CA" dirty="0"/>
              <a:t>(Linux)</a:t>
            </a:r>
            <a:br>
              <a:rPr lang="en-CA" dirty="0"/>
            </a:br>
            <a:r>
              <a:rPr lang="en-CA" dirty="0"/>
              <a:t>2. </a:t>
            </a:r>
            <a:r>
              <a:rPr lang="en-CA" dirty="0">
                <a:hlinkClick r:id="rId7"/>
              </a:rPr>
              <a:t>Shinyapps.io</a:t>
            </a:r>
            <a:r>
              <a:rPr lang="en-CA" dirty="0"/>
              <a:t> (</a:t>
            </a:r>
            <a:r>
              <a:rPr lang="en-CA" dirty="0" err="1"/>
              <a:t>gratuit</a:t>
            </a:r>
            <a:r>
              <a:rPr lang="en-CA" dirty="0"/>
              <a:t> pour 5 apps et 25 </a:t>
            </a:r>
            <a:r>
              <a:rPr lang="en-CA" dirty="0" err="1"/>
              <a:t>heures</a:t>
            </a:r>
            <a:r>
              <a:rPr lang="en-CA" dirty="0"/>
              <a:t> par </a:t>
            </a:r>
            <a:r>
              <a:rPr lang="en-CA" dirty="0" err="1"/>
              <a:t>mois</a:t>
            </a:r>
            <a:r>
              <a:rPr lang="en-CA" dirty="0"/>
              <a:t> </a:t>
            </a:r>
            <a:r>
              <a:rPr lang="en-CA" dirty="0" err="1"/>
              <a:t>d’utilisation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/>
              <a:t>3. </a:t>
            </a:r>
            <a:r>
              <a:rPr lang="en-CA" dirty="0" err="1"/>
              <a:t>Votre</a:t>
            </a:r>
            <a:r>
              <a:rPr lang="en-CA" dirty="0"/>
              <a:t> </a:t>
            </a:r>
            <a:r>
              <a:rPr lang="en-CA" dirty="0" err="1"/>
              <a:t>propre</a:t>
            </a:r>
            <a:r>
              <a:rPr lang="en-CA" dirty="0"/>
              <a:t> </a:t>
            </a:r>
            <a:r>
              <a:rPr lang="en-CA" dirty="0" err="1"/>
              <a:t>serveur</a:t>
            </a:r>
            <a:endParaRPr lang="en-CA" dirty="0"/>
          </a:p>
          <a:p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98342"/>
            <a:ext cx="28384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188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Shinyapps.io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CA" dirty="0" err="1"/>
              <a:t>Très</a:t>
            </a:r>
            <a:r>
              <a:rPr lang="en-CA" dirty="0"/>
              <a:t> facile!</a:t>
            </a:r>
          </a:p>
          <a:p>
            <a:r>
              <a:rPr lang="en-CA" dirty="0"/>
              <a:t>1. </a:t>
            </a:r>
            <a:r>
              <a:rPr lang="en-CA" dirty="0" err="1"/>
              <a:t>Créer</a:t>
            </a:r>
            <a:r>
              <a:rPr lang="en-CA" dirty="0"/>
              <a:t> un </a:t>
            </a:r>
            <a:r>
              <a:rPr lang="en-CA" dirty="0" err="1"/>
              <a:t>compte</a:t>
            </a:r>
            <a:r>
              <a:rPr lang="en-CA" dirty="0"/>
              <a:t> sur shinyapps.io</a:t>
            </a:r>
          </a:p>
          <a:p>
            <a:r>
              <a:rPr lang="en-CA" dirty="0"/>
              <a:t>2. Installer le package </a:t>
            </a:r>
            <a:r>
              <a:rPr lang="fr-CA" dirty="0" err="1"/>
              <a:t>rsconnect</a:t>
            </a:r>
            <a:endParaRPr lang="fr-CA" dirty="0"/>
          </a:p>
          <a:p>
            <a:r>
              <a:rPr lang="en-CA" dirty="0"/>
              <a:t>3. </a:t>
            </a:r>
            <a:r>
              <a:rPr lang="en-CA" dirty="0" err="1"/>
              <a:t>Dans</a:t>
            </a:r>
            <a:r>
              <a:rPr lang="en-CA" dirty="0"/>
              <a:t> </a:t>
            </a:r>
            <a:r>
              <a:rPr lang="en-CA" dirty="0" err="1"/>
              <a:t>votre</a:t>
            </a:r>
            <a:r>
              <a:rPr lang="en-CA" dirty="0"/>
              <a:t> </a:t>
            </a:r>
            <a:r>
              <a:rPr lang="en-CA" dirty="0" err="1"/>
              <a:t>compte</a:t>
            </a:r>
            <a:r>
              <a:rPr lang="en-CA" dirty="0"/>
              <a:t> Shinyapps.io, </a:t>
            </a:r>
            <a:r>
              <a:rPr lang="en-CA" dirty="0" err="1"/>
              <a:t>aller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Tokens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293096"/>
            <a:ext cx="5904656" cy="225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105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en-CA" dirty="0"/>
              <a:t>Shinyapps.io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988840"/>
            <a:ext cx="8229600" cy="4325112"/>
          </a:xfrm>
        </p:spPr>
        <p:txBody>
          <a:bodyPr/>
          <a:lstStyle/>
          <a:p>
            <a:r>
              <a:rPr lang="en-CA" dirty="0"/>
              <a:t>4. Copier et lancer </a:t>
            </a:r>
            <a:r>
              <a:rPr lang="en-CA" dirty="0" err="1"/>
              <a:t>dans</a:t>
            </a:r>
            <a:r>
              <a:rPr lang="en-CA" dirty="0"/>
              <a:t> </a:t>
            </a:r>
            <a:r>
              <a:rPr lang="en-CA" dirty="0" err="1"/>
              <a:t>RStudio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5. </a:t>
            </a:r>
            <a:r>
              <a:rPr lang="en-CA" dirty="0" err="1"/>
              <a:t>Publier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application: </a:t>
            </a:r>
            <a:r>
              <a:rPr lang="fr-CA" dirty="0" err="1"/>
              <a:t>rsconnect</a:t>
            </a:r>
            <a:r>
              <a:rPr lang="fr-CA" dirty="0"/>
              <a:t>::</a:t>
            </a:r>
            <a:r>
              <a:rPr lang="fr-CA" dirty="0" err="1"/>
              <a:t>deployApp</a:t>
            </a:r>
            <a:r>
              <a:rPr lang="fr-CA" dirty="0"/>
              <a:t>()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49"/>
          <a:stretch/>
        </p:blipFill>
        <p:spPr bwMode="auto">
          <a:xfrm>
            <a:off x="395536" y="2564904"/>
            <a:ext cx="7983041" cy="151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320" y="5092402"/>
            <a:ext cx="2552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636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Reférences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A" dirty="0">
                <a:hlinkClick r:id="rId5"/>
              </a:rPr>
              <a:t>http://shiny.rstudio.com/</a:t>
            </a:r>
            <a:endParaRPr lang="fr-CA" dirty="0"/>
          </a:p>
          <a:p>
            <a:r>
              <a:rPr lang="fr-CA" dirty="0">
                <a:hlinkClick r:id="rId6"/>
              </a:rPr>
              <a:t>https://rstudio.github.io/shinydashboard/</a:t>
            </a:r>
            <a:endParaRPr lang="fr-CA" dirty="0"/>
          </a:p>
          <a:p>
            <a:endParaRPr lang="en-CA" dirty="0"/>
          </a:p>
          <a:p>
            <a:endParaRPr lang="en-CA" dirty="0"/>
          </a:p>
          <a:p>
            <a:pPr marL="109728" indent="0" algn="ctr">
              <a:buNone/>
            </a:pPr>
            <a:r>
              <a:rPr lang="en-CA" b="1" dirty="0"/>
              <a:t>À </a:t>
            </a:r>
            <a:r>
              <a:rPr lang="en-CA" b="1" dirty="0" err="1"/>
              <a:t>vous</a:t>
            </a:r>
            <a:r>
              <a:rPr lang="en-CA" b="1" dirty="0"/>
              <a:t> de </a:t>
            </a:r>
            <a:r>
              <a:rPr lang="en-CA" b="1" dirty="0" err="1"/>
              <a:t>jouer</a:t>
            </a:r>
            <a:r>
              <a:rPr lang="en-CA" b="1" dirty="0"/>
              <a:t> </a:t>
            </a:r>
            <a:r>
              <a:rPr lang="en-CA" b="1" dirty="0" err="1"/>
              <a:t>maintenant</a:t>
            </a:r>
            <a:r>
              <a:rPr lang="en-CA" b="1" dirty="0"/>
              <a:t>!</a:t>
            </a:r>
            <a:endParaRPr lang="fr-CA" b="1" dirty="0"/>
          </a:p>
          <a:p>
            <a:endParaRPr lang="fr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9870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algn="ctr"/>
            <a:r>
              <a:rPr lang="en-CA" b="1" dirty="0" err="1"/>
              <a:t>Merci</a:t>
            </a:r>
            <a:r>
              <a:rPr lang="en-CA" b="1" dirty="0"/>
              <a:t> de </a:t>
            </a:r>
            <a:r>
              <a:rPr lang="en-CA" b="1" dirty="0" err="1"/>
              <a:t>votre</a:t>
            </a:r>
            <a:r>
              <a:rPr lang="en-CA" b="1" dirty="0"/>
              <a:t> attention</a:t>
            </a:r>
            <a:endParaRPr lang="fr-CA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900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shiny App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20" y="3275689"/>
            <a:ext cx="1352550" cy="11049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2" t="6067" r="35406" b="55179"/>
          <a:stretch/>
        </p:blipFill>
        <p:spPr bwMode="auto">
          <a:xfrm>
            <a:off x="3563470" y="3295945"/>
            <a:ext cx="1001807" cy="104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us 2"/>
          <p:cNvSpPr/>
          <p:nvPr/>
        </p:nvSpPr>
        <p:spPr>
          <a:xfrm>
            <a:off x="2622176" y="3546661"/>
            <a:ext cx="665630" cy="71290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/>
          </a:p>
        </p:txBody>
      </p:sp>
      <p:sp>
        <p:nvSpPr>
          <p:cNvPr id="6" name="Égal 5"/>
          <p:cNvSpPr/>
          <p:nvPr/>
        </p:nvSpPr>
        <p:spPr>
          <a:xfrm>
            <a:off x="5109883" y="3642742"/>
            <a:ext cx="793376" cy="52074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35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6252882" y="3008780"/>
            <a:ext cx="2487707" cy="2353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Application web </a:t>
            </a:r>
            <a:r>
              <a:rPr lang="fr-FR" sz="1350" dirty="0" err="1"/>
              <a:t>intéractive</a:t>
            </a:r>
            <a:endParaRPr lang="fr-CA" sz="135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816" y="4952089"/>
            <a:ext cx="1125114" cy="81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necteur droit avec flèche 8"/>
          <p:cNvCxnSpPr/>
          <p:nvPr/>
        </p:nvCxnSpPr>
        <p:spPr>
          <a:xfrm flipV="1">
            <a:off x="4064373" y="4474509"/>
            <a:ext cx="0" cy="389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79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2181"/>
            <a:ext cx="8229600" cy="1200150"/>
          </a:xfrm>
        </p:spPr>
        <p:txBody>
          <a:bodyPr/>
          <a:lstStyle/>
          <a:p>
            <a:r>
              <a:rPr lang="en-US" dirty="0" err="1"/>
              <a:t>Intérêt</a:t>
            </a:r>
            <a:r>
              <a:rPr lang="en-US" dirty="0"/>
              <a:t> des shiny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551329" y="2618815"/>
            <a:ext cx="625289" cy="1364876"/>
            <a:chOff x="735106" y="2348753"/>
            <a:chExt cx="833718" cy="1819835"/>
          </a:xfrm>
        </p:grpSpPr>
        <p:sp>
          <p:nvSpPr>
            <p:cNvPr id="3" name="Trapèze 2"/>
            <p:cNvSpPr/>
            <p:nvPr/>
          </p:nvSpPr>
          <p:spPr>
            <a:xfrm>
              <a:off x="735106" y="3182471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</a:rPr>
                <a:t>S</a:t>
              </a:r>
              <a:endParaRPr lang="fr-CA" sz="1350" dirty="0">
                <a:solidFill>
                  <a:schemeClr val="tx1"/>
                </a:solidFill>
              </a:endParaRPr>
            </a:p>
          </p:txBody>
        </p:sp>
        <p:sp>
          <p:nvSpPr>
            <p:cNvPr id="4" name="Ellipse 3"/>
            <p:cNvSpPr/>
            <p:nvPr/>
          </p:nvSpPr>
          <p:spPr>
            <a:xfrm>
              <a:off x="786653" y="2348753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863974" y="4427445"/>
            <a:ext cx="625289" cy="1364876"/>
            <a:chOff x="735106" y="2348753"/>
            <a:chExt cx="833718" cy="1819835"/>
          </a:xfrm>
        </p:grpSpPr>
        <p:sp>
          <p:nvSpPr>
            <p:cNvPr id="7" name="Trapèze 6"/>
            <p:cNvSpPr/>
            <p:nvPr/>
          </p:nvSpPr>
          <p:spPr>
            <a:xfrm>
              <a:off x="735106" y="3182471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  <p:sp>
          <p:nvSpPr>
            <p:cNvPr id="8" name="Ellipse 7"/>
            <p:cNvSpPr/>
            <p:nvPr/>
          </p:nvSpPr>
          <p:spPr>
            <a:xfrm>
              <a:off x="786653" y="2348753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114550" y="4081183"/>
            <a:ext cx="625289" cy="1364876"/>
            <a:chOff x="735106" y="2348753"/>
            <a:chExt cx="833718" cy="1819835"/>
          </a:xfrm>
        </p:grpSpPr>
        <p:sp>
          <p:nvSpPr>
            <p:cNvPr id="10" name="Trapèze 9"/>
            <p:cNvSpPr/>
            <p:nvPr/>
          </p:nvSpPr>
          <p:spPr>
            <a:xfrm>
              <a:off x="735106" y="3182471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86653" y="2348753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1848970" y="2309533"/>
            <a:ext cx="625289" cy="1364876"/>
            <a:chOff x="735106" y="2348753"/>
            <a:chExt cx="833718" cy="1819835"/>
          </a:xfrm>
        </p:grpSpPr>
        <p:sp>
          <p:nvSpPr>
            <p:cNvPr id="13" name="Trapèze 12"/>
            <p:cNvSpPr/>
            <p:nvPr/>
          </p:nvSpPr>
          <p:spPr>
            <a:xfrm>
              <a:off x="735106" y="3182471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786653" y="2348753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sp>
        <p:nvSpPr>
          <p:cNvPr id="15" name="Bulle ronde 14"/>
          <p:cNvSpPr/>
          <p:nvPr/>
        </p:nvSpPr>
        <p:spPr>
          <a:xfrm>
            <a:off x="2474259" y="3492873"/>
            <a:ext cx="1063999" cy="66899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 err="1">
                <a:solidFill>
                  <a:srgbClr val="FF0000"/>
                </a:solidFill>
              </a:rPr>
              <a:t>ggplot</a:t>
            </a:r>
            <a:endParaRPr lang="fr-CA" sz="1350" b="1" dirty="0">
              <a:solidFill>
                <a:srgbClr val="FF0000"/>
              </a:solidFill>
            </a:endParaRPr>
          </a:p>
        </p:txBody>
      </p:sp>
      <p:sp>
        <p:nvSpPr>
          <p:cNvPr id="16" name="Bulle ronde 15"/>
          <p:cNvSpPr/>
          <p:nvPr/>
        </p:nvSpPr>
        <p:spPr>
          <a:xfrm>
            <a:off x="2333064" y="1845609"/>
            <a:ext cx="1662872" cy="66899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>
                <a:solidFill>
                  <a:srgbClr val="FF0000"/>
                </a:solidFill>
              </a:rPr>
              <a:t>R </a:t>
            </a:r>
            <a:r>
              <a:rPr lang="fr-FR" sz="1350" b="1" dirty="0" err="1">
                <a:solidFill>
                  <a:srgbClr val="FF0000"/>
                </a:solidFill>
              </a:rPr>
              <a:t>markdown</a:t>
            </a:r>
            <a:endParaRPr lang="fr-CA" sz="1350" b="1" dirty="0">
              <a:solidFill>
                <a:srgbClr val="FF0000"/>
              </a:solidFill>
            </a:endParaRPr>
          </a:p>
        </p:txBody>
      </p:sp>
      <p:sp>
        <p:nvSpPr>
          <p:cNvPr id="17" name="Bulle ronde 16"/>
          <p:cNvSpPr/>
          <p:nvPr/>
        </p:nvSpPr>
        <p:spPr>
          <a:xfrm>
            <a:off x="564776" y="1852332"/>
            <a:ext cx="1549774" cy="66899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>
                <a:solidFill>
                  <a:srgbClr val="FF0000"/>
                </a:solidFill>
              </a:rPr>
              <a:t>Web </a:t>
            </a:r>
            <a:r>
              <a:rPr lang="fr-FR" sz="1350" b="1" dirty="0" err="1">
                <a:solidFill>
                  <a:srgbClr val="FF0000"/>
                </a:solidFill>
              </a:rPr>
              <a:t>scrapping</a:t>
            </a:r>
            <a:endParaRPr lang="fr-CA" sz="1350" b="1" dirty="0">
              <a:solidFill>
                <a:srgbClr val="FF0000"/>
              </a:solidFill>
            </a:endParaRPr>
          </a:p>
        </p:txBody>
      </p:sp>
      <p:sp>
        <p:nvSpPr>
          <p:cNvPr id="18" name="Bulle ronde 17"/>
          <p:cNvSpPr/>
          <p:nvPr/>
        </p:nvSpPr>
        <p:spPr>
          <a:xfrm>
            <a:off x="902634" y="3691218"/>
            <a:ext cx="1385048" cy="66899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>
                <a:solidFill>
                  <a:srgbClr val="FF0000"/>
                </a:solidFill>
              </a:rPr>
              <a:t>%&gt;%</a:t>
            </a:r>
            <a:endParaRPr lang="fr-CA" sz="135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20390" y="3222598"/>
            <a:ext cx="2824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50" dirty="0"/>
              <a:t>S</a:t>
            </a:r>
            <a:endParaRPr lang="fr-CA" sz="1350" dirty="0"/>
          </a:p>
        </p:txBody>
      </p:sp>
      <p:sp>
        <p:nvSpPr>
          <p:cNvPr id="21" name="Rectangle 20"/>
          <p:cNvSpPr/>
          <p:nvPr/>
        </p:nvSpPr>
        <p:spPr>
          <a:xfrm>
            <a:off x="2300764" y="5052733"/>
            <a:ext cx="2824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50" dirty="0"/>
              <a:t>S</a:t>
            </a:r>
            <a:endParaRPr lang="fr-CA" sz="1350" dirty="0"/>
          </a:p>
        </p:txBody>
      </p:sp>
      <p:sp>
        <p:nvSpPr>
          <p:cNvPr id="22" name="Rectangle 21"/>
          <p:cNvSpPr/>
          <p:nvPr/>
        </p:nvSpPr>
        <p:spPr>
          <a:xfrm>
            <a:off x="1035394" y="5349235"/>
            <a:ext cx="2824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50" dirty="0"/>
              <a:t>S</a:t>
            </a:r>
            <a:endParaRPr lang="fr-CA" sz="1350" dirty="0"/>
          </a:p>
        </p:txBody>
      </p:sp>
    </p:spTree>
    <p:extLst>
      <p:ext uri="{BB962C8B-B14F-4D97-AF65-F5344CB8AC3E}">
        <p14:creationId xmlns:p14="http://schemas.microsoft.com/office/powerpoint/2010/main" val="56682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5458"/>
            <a:ext cx="8229600" cy="1200150"/>
          </a:xfrm>
        </p:spPr>
        <p:txBody>
          <a:bodyPr/>
          <a:lstStyle/>
          <a:p>
            <a:r>
              <a:rPr lang="en-US" dirty="0" err="1"/>
              <a:t>Intérêt</a:t>
            </a:r>
            <a:r>
              <a:rPr lang="en-US" dirty="0"/>
              <a:t> des shiny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551329" y="2618815"/>
            <a:ext cx="625289" cy="1364876"/>
            <a:chOff x="735106" y="2348753"/>
            <a:chExt cx="833718" cy="1819835"/>
          </a:xfrm>
        </p:grpSpPr>
        <p:sp>
          <p:nvSpPr>
            <p:cNvPr id="3" name="Trapèze 2"/>
            <p:cNvSpPr/>
            <p:nvPr/>
          </p:nvSpPr>
          <p:spPr>
            <a:xfrm>
              <a:off x="735106" y="3182471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</a:rPr>
                <a:t>S</a:t>
              </a:r>
              <a:endParaRPr lang="fr-CA" sz="1350" dirty="0">
                <a:solidFill>
                  <a:schemeClr val="tx1"/>
                </a:solidFill>
              </a:endParaRPr>
            </a:p>
          </p:txBody>
        </p:sp>
        <p:sp>
          <p:nvSpPr>
            <p:cNvPr id="4" name="Ellipse 3"/>
            <p:cNvSpPr/>
            <p:nvPr/>
          </p:nvSpPr>
          <p:spPr>
            <a:xfrm>
              <a:off x="786653" y="2348753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863974" y="4427445"/>
            <a:ext cx="625289" cy="1364876"/>
            <a:chOff x="735106" y="2348753"/>
            <a:chExt cx="833718" cy="1819835"/>
          </a:xfrm>
        </p:grpSpPr>
        <p:sp>
          <p:nvSpPr>
            <p:cNvPr id="7" name="Trapèze 6"/>
            <p:cNvSpPr/>
            <p:nvPr/>
          </p:nvSpPr>
          <p:spPr>
            <a:xfrm>
              <a:off x="735106" y="3182471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  <p:sp>
          <p:nvSpPr>
            <p:cNvPr id="8" name="Ellipse 7"/>
            <p:cNvSpPr/>
            <p:nvPr/>
          </p:nvSpPr>
          <p:spPr>
            <a:xfrm>
              <a:off x="786653" y="2348753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114550" y="4081183"/>
            <a:ext cx="625289" cy="1364876"/>
            <a:chOff x="735106" y="2348753"/>
            <a:chExt cx="833718" cy="1819835"/>
          </a:xfrm>
        </p:grpSpPr>
        <p:sp>
          <p:nvSpPr>
            <p:cNvPr id="10" name="Trapèze 9"/>
            <p:cNvSpPr/>
            <p:nvPr/>
          </p:nvSpPr>
          <p:spPr>
            <a:xfrm>
              <a:off x="735106" y="3182471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86653" y="2348753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1848970" y="2309533"/>
            <a:ext cx="625289" cy="1364876"/>
            <a:chOff x="735106" y="2348753"/>
            <a:chExt cx="833718" cy="1819835"/>
          </a:xfrm>
        </p:grpSpPr>
        <p:sp>
          <p:nvSpPr>
            <p:cNvPr id="13" name="Trapèze 12"/>
            <p:cNvSpPr/>
            <p:nvPr/>
          </p:nvSpPr>
          <p:spPr>
            <a:xfrm>
              <a:off x="735106" y="3182471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786653" y="2348753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sp>
        <p:nvSpPr>
          <p:cNvPr id="15" name="Bulle ronde 14"/>
          <p:cNvSpPr/>
          <p:nvPr/>
        </p:nvSpPr>
        <p:spPr>
          <a:xfrm>
            <a:off x="2474259" y="3492873"/>
            <a:ext cx="1127075" cy="66899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 err="1">
                <a:solidFill>
                  <a:srgbClr val="FF0000"/>
                </a:solidFill>
              </a:rPr>
              <a:t>ggplot</a:t>
            </a:r>
            <a:endParaRPr lang="fr-CA" sz="1350" b="1" dirty="0">
              <a:solidFill>
                <a:srgbClr val="FF0000"/>
              </a:solidFill>
            </a:endParaRPr>
          </a:p>
        </p:txBody>
      </p:sp>
      <p:sp>
        <p:nvSpPr>
          <p:cNvPr id="16" name="Bulle ronde 15"/>
          <p:cNvSpPr/>
          <p:nvPr/>
        </p:nvSpPr>
        <p:spPr>
          <a:xfrm>
            <a:off x="2333064" y="1845609"/>
            <a:ext cx="1806888" cy="66899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>
                <a:solidFill>
                  <a:srgbClr val="FF0000"/>
                </a:solidFill>
              </a:rPr>
              <a:t>R </a:t>
            </a:r>
            <a:r>
              <a:rPr lang="fr-FR" sz="1350" b="1" dirty="0" err="1">
                <a:solidFill>
                  <a:srgbClr val="FF0000"/>
                </a:solidFill>
              </a:rPr>
              <a:t>markdown</a:t>
            </a:r>
            <a:endParaRPr lang="fr-CA" sz="1350" b="1" dirty="0">
              <a:solidFill>
                <a:srgbClr val="FF0000"/>
              </a:solidFill>
            </a:endParaRPr>
          </a:p>
        </p:txBody>
      </p:sp>
      <p:sp>
        <p:nvSpPr>
          <p:cNvPr id="17" name="Bulle ronde 16"/>
          <p:cNvSpPr/>
          <p:nvPr/>
        </p:nvSpPr>
        <p:spPr>
          <a:xfrm>
            <a:off x="564776" y="1852332"/>
            <a:ext cx="1549774" cy="66899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>
                <a:solidFill>
                  <a:srgbClr val="FF0000"/>
                </a:solidFill>
              </a:rPr>
              <a:t>Web </a:t>
            </a:r>
            <a:r>
              <a:rPr lang="fr-FR" sz="1350" b="1" dirty="0" err="1">
                <a:solidFill>
                  <a:srgbClr val="FF0000"/>
                </a:solidFill>
              </a:rPr>
              <a:t>scrapping</a:t>
            </a:r>
            <a:endParaRPr lang="fr-CA" sz="1350" b="1" dirty="0">
              <a:solidFill>
                <a:srgbClr val="FF0000"/>
              </a:solidFill>
            </a:endParaRPr>
          </a:p>
        </p:txBody>
      </p:sp>
      <p:sp>
        <p:nvSpPr>
          <p:cNvPr id="18" name="Bulle ronde 17"/>
          <p:cNvSpPr/>
          <p:nvPr/>
        </p:nvSpPr>
        <p:spPr>
          <a:xfrm>
            <a:off x="902634" y="3691218"/>
            <a:ext cx="1385048" cy="66899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>
                <a:solidFill>
                  <a:srgbClr val="FF0000"/>
                </a:solidFill>
              </a:rPr>
              <a:t>%&gt;%</a:t>
            </a:r>
            <a:endParaRPr lang="fr-CA" sz="135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20390" y="3222598"/>
            <a:ext cx="2824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50" dirty="0"/>
              <a:t>S</a:t>
            </a:r>
            <a:endParaRPr lang="fr-CA" sz="1350" dirty="0"/>
          </a:p>
        </p:txBody>
      </p:sp>
      <p:sp>
        <p:nvSpPr>
          <p:cNvPr id="21" name="Rectangle 20"/>
          <p:cNvSpPr/>
          <p:nvPr/>
        </p:nvSpPr>
        <p:spPr>
          <a:xfrm>
            <a:off x="2300764" y="5052733"/>
            <a:ext cx="2824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50" dirty="0"/>
              <a:t>S</a:t>
            </a:r>
            <a:endParaRPr lang="fr-CA" sz="1350" dirty="0"/>
          </a:p>
        </p:txBody>
      </p:sp>
      <p:sp>
        <p:nvSpPr>
          <p:cNvPr id="22" name="Rectangle 21"/>
          <p:cNvSpPr/>
          <p:nvPr/>
        </p:nvSpPr>
        <p:spPr>
          <a:xfrm>
            <a:off x="1035394" y="5349235"/>
            <a:ext cx="2824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50" dirty="0"/>
              <a:t>S</a:t>
            </a:r>
            <a:endParaRPr lang="fr-CA" sz="1350" dirty="0"/>
          </a:p>
        </p:txBody>
      </p:sp>
      <p:grpSp>
        <p:nvGrpSpPr>
          <p:cNvPr id="26" name="Groupe 25"/>
          <p:cNvGrpSpPr/>
          <p:nvPr/>
        </p:nvGrpSpPr>
        <p:grpSpPr>
          <a:xfrm>
            <a:off x="6457111" y="2100915"/>
            <a:ext cx="312644" cy="480731"/>
            <a:chOff x="6373906" y="1591235"/>
            <a:chExt cx="833718" cy="1819835"/>
          </a:xfrm>
        </p:grpSpPr>
        <p:sp>
          <p:nvSpPr>
            <p:cNvPr id="24" name="Trapèze 23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25" name="Ellipse 24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7221911" y="5272885"/>
            <a:ext cx="312644" cy="480731"/>
            <a:chOff x="6373906" y="1591235"/>
            <a:chExt cx="833718" cy="1819835"/>
          </a:xfrm>
        </p:grpSpPr>
        <p:sp>
          <p:nvSpPr>
            <p:cNvPr id="28" name="Trapèze 27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6526029" y="5272885"/>
            <a:ext cx="312644" cy="480731"/>
            <a:chOff x="6373906" y="1591235"/>
            <a:chExt cx="833718" cy="1819835"/>
          </a:xfrm>
        </p:grpSpPr>
        <p:sp>
          <p:nvSpPr>
            <p:cNvPr id="31" name="Trapèze 30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6155392" y="4751854"/>
            <a:ext cx="312644" cy="480731"/>
            <a:chOff x="6373906" y="1591235"/>
            <a:chExt cx="833718" cy="1819835"/>
          </a:xfrm>
        </p:grpSpPr>
        <p:sp>
          <p:nvSpPr>
            <p:cNvPr id="34" name="Trapèze 33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5870526" y="4132471"/>
            <a:ext cx="312644" cy="480731"/>
            <a:chOff x="6373906" y="1591235"/>
            <a:chExt cx="833718" cy="1819835"/>
          </a:xfrm>
        </p:grpSpPr>
        <p:sp>
          <p:nvSpPr>
            <p:cNvPr id="37" name="Trapèze 36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5955368" y="3434044"/>
            <a:ext cx="312644" cy="480731"/>
            <a:chOff x="6373906" y="1591235"/>
            <a:chExt cx="833718" cy="1819835"/>
          </a:xfrm>
        </p:grpSpPr>
        <p:sp>
          <p:nvSpPr>
            <p:cNvPr id="40" name="Trapèze 39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8213633" y="3003738"/>
            <a:ext cx="312644" cy="480731"/>
            <a:chOff x="6373906" y="1591235"/>
            <a:chExt cx="833718" cy="1819835"/>
          </a:xfrm>
        </p:grpSpPr>
        <p:sp>
          <p:nvSpPr>
            <p:cNvPr id="43" name="Trapèze 42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>
              <a:off x="6425454" y="1591235"/>
              <a:ext cx="730624" cy="833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7831232" y="5182161"/>
            <a:ext cx="312644" cy="480731"/>
            <a:chOff x="6373906" y="1591235"/>
            <a:chExt cx="833718" cy="1819835"/>
          </a:xfrm>
        </p:grpSpPr>
        <p:sp>
          <p:nvSpPr>
            <p:cNvPr id="46" name="Trapèze 45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47" name="Ellipse 46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8025375" y="2430559"/>
            <a:ext cx="312644" cy="480731"/>
            <a:chOff x="6373906" y="1591235"/>
            <a:chExt cx="833718" cy="1819835"/>
          </a:xfrm>
        </p:grpSpPr>
        <p:sp>
          <p:nvSpPr>
            <p:cNvPr id="49" name="Trapèze 48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8246411" y="4575364"/>
            <a:ext cx="312644" cy="480731"/>
            <a:chOff x="6373906" y="1591235"/>
            <a:chExt cx="833718" cy="1819835"/>
          </a:xfrm>
        </p:grpSpPr>
        <p:sp>
          <p:nvSpPr>
            <p:cNvPr id="52" name="Trapèze 51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8622046" y="3383659"/>
            <a:ext cx="312644" cy="480731"/>
            <a:chOff x="6373906" y="1591235"/>
            <a:chExt cx="833718" cy="1819835"/>
          </a:xfrm>
        </p:grpSpPr>
        <p:sp>
          <p:nvSpPr>
            <p:cNvPr id="55" name="Trapèze 54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7241241" y="2262512"/>
            <a:ext cx="312644" cy="480731"/>
            <a:chOff x="6373906" y="1591235"/>
            <a:chExt cx="833718" cy="1819835"/>
          </a:xfrm>
        </p:grpSpPr>
        <p:sp>
          <p:nvSpPr>
            <p:cNvPr id="58" name="Trapèze 57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59" name="Ellipse 58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7569013" y="2808756"/>
            <a:ext cx="312644" cy="480731"/>
            <a:chOff x="6373906" y="1591235"/>
            <a:chExt cx="833718" cy="1819835"/>
          </a:xfrm>
        </p:grpSpPr>
        <p:sp>
          <p:nvSpPr>
            <p:cNvPr id="61" name="Trapèze 60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62" name="Ellipse 61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8254818" y="3827369"/>
            <a:ext cx="312644" cy="480731"/>
            <a:chOff x="6373906" y="1591235"/>
            <a:chExt cx="833718" cy="1819835"/>
          </a:xfrm>
        </p:grpSpPr>
        <p:sp>
          <p:nvSpPr>
            <p:cNvPr id="64" name="Trapèze 63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65" name="Ellipse 64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6804215" y="2743243"/>
            <a:ext cx="312644" cy="480731"/>
            <a:chOff x="6373906" y="1591235"/>
            <a:chExt cx="833718" cy="1819835"/>
          </a:xfrm>
        </p:grpSpPr>
        <p:sp>
          <p:nvSpPr>
            <p:cNvPr id="67" name="Trapèze 66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68" name="Ellipse 67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6311715" y="2911291"/>
            <a:ext cx="312644" cy="480731"/>
            <a:chOff x="6373906" y="1591235"/>
            <a:chExt cx="833718" cy="1819835"/>
          </a:xfrm>
        </p:grpSpPr>
        <p:sp>
          <p:nvSpPr>
            <p:cNvPr id="70" name="Trapèze 69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71" name="Ellipse 70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8627930" y="4204750"/>
            <a:ext cx="312644" cy="480731"/>
            <a:chOff x="6373906" y="1591235"/>
            <a:chExt cx="833718" cy="1819835"/>
          </a:xfrm>
        </p:grpSpPr>
        <p:sp>
          <p:nvSpPr>
            <p:cNvPr id="73" name="Trapèze 72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74" name="Ellipse 73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pic>
        <p:nvPicPr>
          <p:cNvPr id="4098" name="Picture 2" descr="C:\Users\an986822\Dropbox\Conference\R a Québec 2017\R_a_Quebec\earth-1706130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164" y="2966800"/>
            <a:ext cx="2786816" cy="278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5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8309"/>
            <a:ext cx="8229600" cy="1200150"/>
          </a:xfrm>
        </p:spPr>
        <p:txBody>
          <a:bodyPr/>
          <a:lstStyle/>
          <a:p>
            <a:r>
              <a:rPr lang="en-US" dirty="0" err="1"/>
              <a:t>Intérêt</a:t>
            </a:r>
            <a:r>
              <a:rPr lang="en-US" dirty="0"/>
              <a:t> des shiny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551329" y="2618815"/>
            <a:ext cx="625289" cy="1364876"/>
            <a:chOff x="735106" y="2348753"/>
            <a:chExt cx="833718" cy="1819835"/>
          </a:xfrm>
        </p:grpSpPr>
        <p:sp>
          <p:nvSpPr>
            <p:cNvPr id="3" name="Trapèze 2"/>
            <p:cNvSpPr/>
            <p:nvPr/>
          </p:nvSpPr>
          <p:spPr>
            <a:xfrm>
              <a:off x="735106" y="3182471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</a:rPr>
                <a:t>S</a:t>
              </a:r>
              <a:endParaRPr lang="fr-CA" sz="1350" dirty="0">
                <a:solidFill>
                  <a:schemeClr val="tx1"/>
                </a:solidFill>
              </a:endParaRPr>
            </a:p>
          </p:txBody>
        </p:sp>
        <p:sp>
          <p:nvSpPr>
            <p:cNvPr id="4" name="Ellipse 3"/>
            <p:cNvSpPr/>
            <p:nvPr/>
          </p:nvSpPr>
          <p:spPr>
            <a:xfrm>
              <a:off x="786653" y="2348753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863974" y="4427445"/>
            <a:ext cx="625289" cy="1364876"/>
            <a:chOff x="735106" y="2348753"/>
            <a:chExt cx="833718" cy="1819835"/>
          </a:xfrm>
        </p:grpSpPr>
        <p:sp>
          <p:nvSpPr>
            <p:cNvPr id="7" name="Trapèze 6"/>
            <p:cNvSpPr/>
            <p:nvPr/>
          </p:nvSpPr>
          <p:spPr>
            <a:xfrm>
              <a:off x="735106" y="3182471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  <p:sp>
          <p:nvSpPr>
            <p:cNvPr id="8" name="Ellipse 7"/>
            <p:cNvSpPr/>
            <p:nvPr/>
          </p:nvSpPr>
          <p:spPr>
            <a:xfrm>
              <a:off x="786653" y="2348753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114550" y="4081183"/>
            <a:ext cx="625289" cy="1364876"/>
            <a:chOff x="735106" y="2348753"/>
            <a:chExt cx="833718" cy="1819835"/>
          </a:xfrm>
        </p:grpSpPr>
        <p:sp>
          <p:nvSpPr>
            <p:cNvPr id="10" name="Trapèze 9"/>
            <p:cNvSpPr/>
            <p:nvPr/>
          </p:nvSpPr>
          <p:spPr>
            <a:xfrm>
              <a:off x="735106" y="3182471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86653" y="2348753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1848970" y="2309533"/>
            <a:ext cx="625289" cy="1364876"/>
            <a:chOff x="735106" y="2348753"/>
            <a:chExt cx="833718" cy="1819835"/>
          </a:xfrm>
        </p:grpSpPr>
        <p:sp>
          <p:nvSpPr>
            <p:cNvPr id="13" name="Trapèze 12"/>
            <p:cNvSpPr/>
            <p:nvPr/>
          </p:nvSpPr>
          <p:spPr>
            <a:xfrm>
              <a:off x="735106" y="3182471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786653" y="2348753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sp>
        <p:nvSpPr>
          <p:cNvPr id="15" name="Bulle ronde 14"/>
          <p:cNvSpPr/>
          <p:nvPr/>
        </p:nvSpPr>
        <p:spPr>
          <a:xfrm>
            <a:off x="2474259" y="3492873"/>
            <a:ext cx="1050548" cy="66899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 err="1">
                <a:solidFill>
                  <a:srgbClr val="FF0000"/>
                </a:solidFill>
              </a:rPr>
              <a:t>ggplot</a:t>
            </a:r>
            <a:endParaRPr lang="fr-CA" sz="1350" b="1" dirty="0">
              <a:solidFill>
                <a:srgbClr val="FF0000"/>
              </a:solidFill>
            </a:endParaRPr>
          </a:p>
        </p:txBody>
      </p:sp>
      <p:sp>
        <p:nvSpPr>
          <p:cNvPr id="16" name="Bulle ronde 15"/>
          <p:cNvSpPr/>
          <p:nvPr/>
        </p:nvSpPr>
        <p:spPr>
          <a:xfrm>
            <a:off x="2333064" y="1845609"/>
            <a:ext cx="1734880" cy="66899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>
                <a:solidFill>
                  <a:srgbClr val="FF0000"/>
                </a:solidFill>
              </a:rPr>
              <a:t>R </a:t>
            </a:r>
            <a:r>
              <a:rPr lang="fr-FR" sz="1350" b="1" dirty="0" err="1">
                <a:solidFill>
                  <a:srgbClr val="FF0000"/>
                </a:solidFill>
              </a:rPr>
              <a:t>markdown</a:t>
            </a:r>
            <a:endParaRPr lang="fr-CA" sz="1350" b="1" dirty="0">
              <a:solidFill>
                <a:srgbClr val="FF0000"/>
              </a:solidFill>
            </a:endParaRPr>
          </a:p>
        </p:txBody>
      </p:sp>
      <p:sp>
        <p:nvSpPr>
          <p:cNvPr id="17" name="Bulle ronde 16"/>
          <p:cNvSpPr/>
          <p:nvPr/>
        </p:nvSpPr>
        <p:spPr>
          <a:xfrm>
            <a:off x="564776" y="1852332"/>
            <a:ext cx="1588434" cy="66899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>
                <a:solidFill>
                  <a:srgbClr val="FF0000"/>
                </a:solidFill>
              </a:rPr>
              <a:t>Web </a:t>
            </a:r>
            <a:r>
              <a:rPr lang="fr-FR" sz="1350" b="1" dirty="0" err="1">
                <a:solidFill>
                  <a:srgbClr val="FF0000"/>
                </a:solidFill>
              </a:rPr>
              <a:t>scrapping</a:t>
            </a:r>
            <a:endParaRPr lang="fr-CA" sz="1350" b="1" dirty="0">
              <a:solidFill>
                <a:srgbClr val="FF0000"/>
              </a:solidFill>
            </a:endParaRPr>
          </a:p>
        </p:txBody>
      </p:sp>
      <p:sp>
        <p:nvSpPr>
          <p:cNvPr id="18" name="Bulle ronde 17"/>
          <p:cNvSpPr/>
          <p:nvPr/>
        </p:nvSpPr>
        <p:spPr>
          <a:xfrm>
            <a:off x="902634" y="3691218"/>
            <a:ext cx="1385048" cy="66899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>
                <a:solidFill>
                  <a:srgbClr val="FF0000"/>
                </a:solidFill>
              </a:rPr>
              <a:t>%&gt;%</a:t>
            </a:r>
            <a:endParaRPr lang="fr-CA" sz="135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20390" y="3222598"/>
            <a:ext cx="2824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50" dirty="0"/>
              <a:t>S</a:t>
            </a:r>
            <a:endParaRPr lang="fr-CA" sz="1350" dirty="0"/>
          </a:p>
        </p:txBody>
      </p:sp>
      <p:sp>
        <p:nvSpPr>
          <p:cNvPr id="21" name="Rectangle 20"/>
          <p:cNvSpPr/>
          <p:nvPr/>
        </p:nvSpPr>
        <p:spPr>
          <a:xfrm>
            <a:off x="2300764" y="5052733"/>
            <a:ext cx="2824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50" dirty="0"/>
              <a:t>S</a:t>
            </a:r>
            <a:endParaRPr lang="fr-CA" sz="1350" dirty="0"/>
          </a:p>
        </p:txBody>
      </p:sp>
      <p:sp>
        <p:nvSpPr>
          <p:cNvPr id="22" name="Rectangle 21"/>
          <p:cNvSpPr/>
          <p:nvPr/>
        </p:nvSpPr>
        <p:spPr>
          <a:xfrm>
            <a:off x="1035394" y="5349235"/>
            <a:ext cx="2824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50" dirty="0"/>
              <a:t>S</a:t>
            </a:r>
            <a:endParaRPr lang="fr-CA" sz="1350" dirty="0"/>
          </a:p>
        </p:txBody>
      </p:sp>
      <p:grpSp>
        <p:nvGrpSpPr>
          <p:cNvPr id="26" name="Groupe 25"/>
          <p:cNvGrpSpPr/>
          <p:nvPr/>
        </p:nvGrpSpPr>
        <p:grpSpPr>
          <a:xfrm>
            <a:off x="6457111" y="2100915"/>
            <a:ext cx="312644" cy="480731"/>
            <a:chOff x="6373906" y="1591235"/>
            <a:chExt cx="833718" cy="1819835"/>
          </a:xfrm>
        </p:grpSpPr>
        <p:sp>
          <p:nvSpPr>
            <p:cNvPr id="24" name="Trapèze 23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25" name="Ellipse 24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7221911" y="5272885"/>
            <a:ext cx="312644" cy="480731"/>
            <a:chOff x="6373906" y="1591235"/>
            <a:chExt cx="833718" cy="1819835"/>
          </a:xfrm>
        </p:grpSpPr>
        <p:sp>
          <p:nvSpPr>
            <p:cNvPr id="28" name="Trapèze 27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6526029" y="5272885"/>
            <a:ext cx="312644" cy="480731"/>
            <a:chOff x="6373906" y="1591235"/>
            <a:chExt cx="833718" cy="1819835"/>
          </a:xfrm>
        </p:grpSpPr>
        <p:sp>
          <p:nvSpPr>
            <p:cNvPr id="31" name="Trapèze 30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6155392" y="4751854"/>
            <a:ext cx="312644" cy="480731"/>
            <a:chOff x="6373906" y="1591235"/>
            <a:chExt cx="833718" cy="1819835"/>
          </a:xfrm>
        </p:grpSpPr>
        <p:sp>
          <p:nvSpPr>
            <p:cNvPr id="34" name="Trapèze 33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5870526" y="4132471"/>
            <a:ext cx="312644" cy="480731"/>
            <a:chOff x="6373906" y="1591235"/>
            <a:chExt cx="833718" cy="1819835"/>
          </a:xfrm>
        </p:grpSpPr>
        <p:sp>
          <p:nvSpPr>
            <p:cNvPr id="37" name="Trapèze 36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5955368" y="3434044"/>
            <a:ext cx="312644" cy="480731"/>
            <a:chOff x="6373906" y="1591235"/>
            <a:chExt cx="833718" cy="1819835"/>
          </a:xfrm>
        </p:grpSpPr>
        <p:sp>
          <p:nvSpPr>
            <p:cNvPr id="40" name="Trapèze 39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8213633" y="3003738"/>
            <a:ext cx="312644" cy="480731"/>
            <a:chOff x="6373906" y="1591235"/>
            <a:chExt cx="833718" cy="1819835"/>
          </a:xfrm>
        </p:grpSpPr>
        <p:sp>
          <p:nvSpPr>
            <p:cNvPr id="43" name="Trapèze 42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>
              <a:off x="6425454" y="1591235"/>
              <a:ext cx="730624" cy="833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7831232" y="5182161"/>
            <a:ext cx="312644" cy="480731"/>
            <a:chOff x="6373906" y="1591235"/>
            <a:chExt cx="833718" cy="1819835"/>
          </a:xfrm>
        </p:grpSpPr>
        <p:sp>
          <p:nvSpPr>
            <p:cNvPr id="46" name="Trapèze 45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47" name="Ellipse 46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8025375" y="2430559"/>
            <a:ext cx="312644" cy="480731"/>
            <a:chOff x="6373906" y="1591235"/>
            <a:chExt cx="833718" cy="1819835"/>
          </a:xfrm>
        </p:grpSpPr>
        <p:sp>
          <p:nvSpPr>
            <p:cNvPr id="49" name="Trapèze 48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8246411" y="4575364"/>
            <a:ext cx="312644" cy="480731"/>
            <a:chOff x="6373906" y="1591235"/>
            <a:chExt cx="833718" cy="1819835"/>
          </a:xfrm>
        </p:grpSpPr>
        <p:sp>
          <p:nvSpPr>
            <p:cNvPr id="52" name="Trapèze 51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8622046" y="3383659"/>
            <a:ext cx="312644" cy="480731"/>
            <a:chOff x="6373906" y="1591235"/>
            <a:chExt cx="833718" cy="1819835"/>
          </a:xfrm>
        </p:grpSpPr>
        <p:sp>
          <p:nvSpPr>
            <p:cNvPr id="55" name="Trapèze 54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7241241" y="2262512"/>
            <a:ext cx="312644" cy="480731"/>
            <a:chOff x="6373906" y="1591235"/>
            <a:chExt cx="833718" cy="1819835"/>
          </a:xfrm>
        </p:grpSpPr>
        <p:sp>
          <p:nvSpPr>
            <p:cNvPr id="58" name="Trapèze 57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59" name="Ellipse 58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7569013" y="2808756"/>
            <a:ext cx="312644" cy="480731"/>
            <a:chOff x="6373906" y="1591235"/>
            <a:chExt cx="833718" cy="1819835"/>
          </a:xfrm>
        </p:grpSpPr>
        <p:sp>
          <p:nvSpPr>
            <p:cNvPr id="61" name="Trapèze 60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62" name="Ellipse 61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8254818" y="3827369"/>
            <a:ext cx="312644" cy="480731"/>
            <a:chOff x="6373906" y="1591235"/>
            <a:chExt cx="833718" cy="1819835"/>
          </a:xfrm>
        </p:grpSpPr>
        <p:sp>
          <p:nvSpPr>
            <p:cNvPr id="64" name="Trapèze 63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65" name="Ellipse 64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6804215" y="2743243"/>
            <a:ext cx="312644" cy="480731"/>
            <a:chOff x="6373906" y="1591235"/>
            <a:chExt cx="833718" cy="1819835"/>
          </a:xfrm>
        </p:grpSpPr>
        <p:sp>
          <p:nvSpPr>
            <p:cNvPr id="67" name="Trapèze 66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68" name="Ellipse 67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6311715" y="2911291"/>
            <a:ext cx="312644" cy="480731"/>
            <a:chOff x="6373906" y="1591235"/>
            <a:chExt cx="833718" cy="1819835"/>
          </a:xfrm>
        </p:grpSpPr>
        <p:sp>
          <p:nvSpPr>
            <p:cNvPr id="70" name="Trapèze 69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71" name="Ellipse 70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8627930" y="4204750"/>
            <a:ext cx="312644" cy="480731"/>
            <a:chOff x="6373906" y="1591235"/>
            <a:chExt cx="833718" cy="1819835"/>
          </a:xfrm>
        </p:grpSpPr>
        <p:sp>
          <p:nvSpPr>
            <p:cNvPr id="73" name="Trapèze 72"/>
            <p:cNvSpPr/>
            <p:nvPr/>
          </p:nvSpPr>
          <p:spPr>
            <a:xfrm>
              <a:off x="6373906" y="2424953"/>
              <a:ext cx="833718" cy="98611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NS</a:t>
              </a:r>
              <a:endParaRPr lang="fr-CA" sz="600" dirty="0">
                <a:solidFill>
                  <a:schemeClr val="tx1"/>
                </a:solidFill>
              </a:endParaRPr>
            </a:p>
          </p:txBody>
        </p:sp>
        <p:sp>
          <p:nvSpPr>
            <p:cNvPr id="74" name="Ellipse 73"/>
            <p:cNvSpPr/>
            <p:nvPr/>
          </p:nvSpPr>
          <p:spPr>
            <a:xfrm>
              <a:off x="6425453" y="1591235"/>
              <a:ext cx="730624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1350"/>
            </a:p>
          </p:txBody>
        </p:sp>
      </p:grpSp>
      <p:pic>
        <p:nvPicPr>
          <p:cNvPr id="4098" name="Picture 2" descr="C:\Users\an986822\Dropbox\Conference\R a Québec 2017\R_a_Quebec\earth-1706130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164" y="2966800"/>
            <a:ext cx="2786816" cy="278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lèche droite 74"/>
          <p:cNvSpPr/>
          <p:nvPr/>
        </p:nvSpPr>
        <p:spPr>
          <a:xfrm>
            <a:off x="3792071" y="3734143"/>
            <a:ext cx="1822076" cy="69330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b="1" dirty="0">
                <a:solidFill>
                  <a:srgbClr val="C00000"/>
                </a:solidFill>
              </a:rPr>
              <a:t>SHINY APP</a:t>
            </a:r>
            <a:endParaRPr lang="fr-CA" sz="135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2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un mot</a:t>
            </a:r>
            <a:endParaRPr lang="fr-CA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3000" b="1" dirty="0">
                <a:solidFill>
                  <a:srgbClr val="C00000"/>
                </a:solidFill>
              </a:rPr>
              <a:t>						PARTAGER</a:t>
            </a:r>
            <a:endParaRPr lang="fr-CA" sz="3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0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DE7629-E375-0F49-BD5E-09344BEC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</a:t>
            </a:r>
            <a:r>
              <a:rPr lang="en-US" dirty="0" err="1"/>
              <a:t>exemples</a:t>
            </a:r>
            <a:r>
              <a:rPr lang="en-US" dirty="0"/>
              <a:t> sur le web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F79339-A54A-474F-AC86-2C4841BD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 studio shiny contest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102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48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8836</TotalTime>
  <Words>962</Words>
  <Application>Microsoft Office PowerPoint</Application>
  <PresentationFormat>Affichage à l'écran (4:3)</PresentationFormat>
  <Paragraphs>235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Arial</vt:lpstr>
      <vt:lpstr>Georgia</vt:lpstr>
      <vt:lpstr>Trebuchet MS</vt:lpstr>
      <vt:lpstr>Wingdings 2</vt:lpstr>
      <vt:lpstr>Urbain</vt:lpstr>
      <vt:lpstr>Introduction shiny apps</vt:lpstr>
      <vt:lpstr>Plan de la formation</vt:lpstr>
      <vt:lpstr>Qu’est-ce qu’une Shiny app?</vt:lpstr>
      <vt:lpstr>Les shiny App</vt:lpstr>
      <vt:lpstr>Intérêt des shiny</vt:lpstr>
      <vt:lpstr>Intérêt des shiny</vt:lpstr>
      <vt:lpstr>Intérêt des shiny</vt:lpstr>
      <vt:lpstr>En un mot</vt:lpstr>
      <vt:lpstr>Des exemples sur le web</vt:lpstr>
      <vt:lpstr>ShinyDashboard</vt:lpstr>
      <vt:lpstr>Architecture de l’app</vt:lpstr>
      <vt:lpstr>User-interface</vt:lpstr>
      <vt:lpstr>Ui.R</vt:lpstr>
      <vt:lpstr>Ui.R</vt:lpstr>
      <vt:lpstr>Le server</vt:lpstr>
      <vt:lpstr>Inputs et Outputs</vt:lpstr>
      <vt:lpstr>Inputs et Outputs</vt:lpstr>
      <vt:lpstr>Inputs et Outputs</vt:lpstr>
      <vt:lpstr>Inputs, Outputs</vt:lpstr>
      <vt:lpstr>Les différents inputs</vt:lpstr>
      <vt:lpstr>Les différents inputs</vt:lpstr>
      <vt:lpstr>Les différents outputs</vt:lpstr>
      <vt:lpstr>Les différents outputs</vt:lpstr>
      <vt:lpstr>Réactivité</vt:lpstr>
      <vt:lpstr>Exemple</vt:lpstr>
      <vt:lpstr>Apparence des dashboards</vt:lpstr>
      <vt:lpstr>Apparence des dashboards</vt:lpstr>
      <vt:lpstr>Des menus</vt:lpstr>
      <vt:lpstr>Chaque chose à sa place</vt:lpstr>
      <vt:lpstr>Les possibilités</vt:lpstr>
      <vt:lpstr>Partager son app</vt:lpstr>
      <vt:lpstr>Shinyapps.io</vt:lpstr>
      <vt:lpstr>Shinyapps.io</vt:lpstr>
      <vt:lpstr>Reférences</vt:lpstr>
      <vt:lpstr>Présentation PowerPoint</vt:lpstr>
    </vt:vector>
  </TitlesOfParts>
  <Company>Université Laval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Aurelien Nicosia</dc:creator>
  <cp:lastModifiedBy>Aurélien Nicosia</cp:lastModifiedBy>
  <cp:revision>62</cp:revision>
  <dcterms:created xsi:type="dcterms:W3CDTF">2016-11-18T12:01:42Z</dcterms:created>
  <dcterms:modified xsi:type="dcterms:W3CDTF">2022-09-01T17:50:00Z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D0A7C70E-BFCA-4318-BFA0-98BCF91AC67B</vt:lpwstr>
  </property>
  <property fmtid="{D5CDD505-2E9C-101B-9397-08002B2CF9AE}" pid="3" name="ArticulatePath">
    <vt:lpwstr>Matériel</vt:lpwstr>
  </property>
</Properties>
</file>