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0" r:id="rId4"/>
    <p:sldId id="259" r:id="rId5"/>
    <p:sldId id="266" r:id="rId6"/>
    <p:sldId id="26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67" r:id="rId16"/>
    <p:sldId id="261" r:id="rId17"/>
    <p:sldId id="298" r:id="rId18"/>
    <p:sldId id="269" r:id="rId19"/>
    <p:sldId id="279" r:id="rId20"/>
    <p:sldId id="280" r:id="rId21"/>
    <p:sldId id="270" r:id="rId22"/>
    <p:sldId id="295" r:id="rId23"/>
    <p:sldId id="262" r:id="rId24"/>
    <p:sldId id="274" r:id="rId25"/>
    <p:sldId id="275" r:id="rId26"/>
    <p:sldId id="271" r:id="rId27"/>
    <p:sldId id="276" r:id="rId28"/>
    <p:sldId id="299" r:id="rId29"/>
    <p:sldId id="300" r:id="rId30"/>
    <p:sldId id="277" r:id="rId31"/>
    <p:sldId id="278" r:id="rId32"/>
    <p:sldId id="296" r:id="rId33"/>
    <p:sldId id="282" r:id="rId34"/>
    <p:sldId id="283" r:id="rId35"/>
    <p:sldId id="281" r:id="rId36"/>
    <p:sldId id="302" r:id="rId37"/>
    <p:sldId id="303" r:id="rId38"/>
    <p:sldId id="304" r:id="rId39"/>
    <p:sldId id="306" r:id="rId40"/>
    <p:sldId id="307" r:id="rId41"/>
    <p:sldId id="308" r:id="rId42"/>
    <p:sldId id="305" r:id="rId43"/>
    <p:sldId id="264" r:id="rId44"/>
    <p:sldId id="285" r:id="rId45"/>
    <p:sldId id="286" r:id="rId46"/>
    <p:sldId id="309" r:id="rId47"/>
    <p:sldId id="268" r:id="rId48"/>
    <p:sldId id="287" r:id="rId49"/>
  </p:sldIdLst>
  <p:sldSz cx="9144000" cy="6858000" type="screen4x3"/>
  <p:notesSz cx="6858000" cy="9144000"/>
  <p:custDataLst>
    <p:tags r:id="rId5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43"/>
  </p:normalViewPr>
  <p:slideViewPr>
    <p:cSldViewPr>
      <p:cViewPr varScale="1">
        <p:scale>
          <a:sx n="69" d="100"/>
          <a:sy n="69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F68218E-6207-4CF9-8C24-8C214EAEE700}" type="datetimeFigureOut">
              <a:rPr lang="fr-CA" smtClean="0"/>
              <a:t>2019-05-11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tudio.com/2019/04/05/first-shiny-contest-winne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4.png"/><Relationship Id="rId4" Type="http://schemas.openxmlformats.org/officeDocument/2006/relationships/tags" Target="../tags/tag37.xml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7.png"/><Relationship Id="rId5" Type="http://schemas.openxmlformats.org/officeDocument/2006/relationships/hyperlink" Target="https://aureliennicosiaulaval.shinyapps.io/aesmul1/" TargetMode="Externa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0.xml"/><Relationship Id="rId7" Type="http://schemas.openxmlformats.org/officeDocument/2006/relationships/image" Target="../media/image19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21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16.xml"/><Relationship Id="rId7" Type="http://schemas.openxmlformats.org/officeDocument/2006/relationships/image" Target="../media/image22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github.io/shinydashboard/structur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27.xml"/><Relationship Id="rId7" Type="http://schemas.openxmlformats.org/officeDocument/2006/relationships/hyperlink" Target="http://www.shinyapps.io/" TargetMode="Externa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hyperlink" Target="https://www.rstudio.com/products/shiny/shiny-server/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35.xml"/><Relationship Id="rId7" Type="http://schemas.openxmlformats.org/officeDocument/2006/relationships/image" Target="../media/image35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hyperlink" Target="https://rstudio.github.io/shinydashboard/" TargetMode="External"/><Relationship Id="rId5" Type="http://schemas.openxmlformats.org/officeDocument/2006/relationships/hyperlink" Target="http://shiny.rstudio.com/" TargetMode="Externa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hyperlink" Target="https://www.rstudio.com/products/RStudio/" TargetMode="Externa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fr-CA" cap="all" dirty="0"/>
              <a:t>Introduction </a:t>
            </a:r>
            <a:r>
              <a:rPr lang="fr-CA" cap="all" dirty="0" err="1"/>
              <a:t>shiny</a:t>
            </a:r>
            <a:r>
              <a:rPr lang="fr-CA" cap="all" dirty="0"/>
              <a:t> </a:t>
            </a:r>
            <a:r>
              <a:rPr lang="fr-CA" cap="all" dirty="0" err="1"/>
              <a:t>apps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/>
              <a:t>Aurélien Nicosia,</a:t>
            </a:r>
            <a:br>
              <a:rPr lang="en-CA" dirty="0"/>
            </a:br>
            <a:r>
              <a:rPr lang="en-CA" dirty="0"/>
              <a:t>R @ Québec, </a:t>
            </a:r>
            <a:r>
              <a:rPr lang="en-CA" dirty="0" err="1"/>
              <a:t>ULaval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5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181"/>
            <a:ext cx="8229600" cy="1200150"/>
          </a:xfrm>
        </p:spPr>
        <p:txBody>
          <a:bodyPr/>
          <a:lstStyle/>
          <a:p>
            <a:r>
              <a:rPr lang="en-US" dirty="0" err="1"/>
              <a:t>Intérêt</a:t>
            </a:r>
            <a:r>
              <a:rPr lang="en-US" dirty="0"/>
              <a:t> des shiny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51329" y="2618815"/>
            <a:ext cx="625289" cy="1364876"/>
            <a:chOff x="735106" y="2348753"/>
            <a:chExt cx="833718" cy="1819835"/>
          </a:xfrm>
        </p:grpSpPr>
        <p:sp>
          <p:nvSpPr>
            <p:cNvPr id="3" name="Trapèze 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</a:rPr>
                <a:t>S</a:t>
              </a:r>
              <a:endParaRPr lang="fr-CA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863974" y="4427445"/>
            <a:ext cx="625289" cy="1364876"/>
            <a:chOff x="735106" y="2348753"/>
            <a:chExt cx="833718" cy="1819835"/>
          </a:xfrm>
        </p:grpSpPr>
        <p:sp>
          <p:nvSpPr>
            <p:cNvPr id="7" name="Trapèze 6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8" name="Ellipse 7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14550" y="4081183"/>
            <a:ext cx="625289" cy="1364876"/>
            <a:chOff x="735106" y="2348753"/>
            <a:chExt cx="833718" cy="1819835"/>
          </a:xfrm>
        </p:grpSpPr>
        <p:sp>
          <p:nvSpPr>
            <p:cNvPr id="10" name="Trapèze 9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848970" y="2309533"/>
            <a:ext cx="625289" cy="1364876"/>
            <a:chOff x="735106" y="2348753"/>
            <a:chExt cx="833718" cy="1819835"/>
          </a:xfrm>
        </p:grpSpPr>
        <p:sp>
          <p:nvSpPr>
            <p:cNvPr id="13" name="Trapèze 1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sp>
        <p:nvSpPr>
          <p:cNvPr id="15" name="Bulle ronde 14"/>
          <p:cNvSpPr/>
          <p:nvPr/>
        </p:nvSpPr>
        <p:spPr>
          <a:xfrm>
            <a:off x="2474259" y="3492873"/>
            <a:ext cx="1063999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 err="1">
                <a:solidFill>
                  <a:srgbClr val="FF0000"/>
                </a:solidFill>
              </a:rPr>
              <a:t>ggplot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2333064" y="1845609"/>
            <a:ext cx="1662872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R </a:t>
            </a:r>
            <a:r>
              <a:rPr lang="fr-FR" sz="1350" b="1" dirty="0" err="1">
                <a:solidFill>
                  <a:srgbClr val="FF0000"/>
                </a:solidFill>
              </a:rPr>
              <a:t>markdown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7" name="Bulle ronde 16"/>
          <p:cNvSpPr/>
          <p:nvPr/>
        </p:nvSpPr>
        <p:spPr>
          <a:xfrm>
            <a:off x="564776" y="1852332"/>
            <a:ext cx="1549774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Web </a:t>
            </a:r>
            <a:r>
              <a:rPr lang="fr-FR" sz="1350" b="1" dirty="0" err="1">
                <a:solidFill>
                  <a:srgbClr val="FF0000"/>
                </a:solidFill>
              </a:rPr>
              <a:t>scrapping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8" name="Bulle ronde 17"/>
          <p:cNvSpPr/>
          <p:nvPr/>
        </p:nvSpPr>
        <p:spPr>
          <a:xfrm>
            <a:off x="902634" y="3691218"/>
            <a:ext cx="13850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%&gt;%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0390" y="3222598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1" name="Rectangle 20"/>
          <p:cNvSpPr/>
          <p:nvPr/>
        </p:nvSpPr>
        <p:spPr>
          <a:xfrm>
            <a:off x="2300764" y="5052733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2" name="Rectangle 21"/>
          <p:cNvSpPr/>
          <p:nvPr/>
        </p:nvSpPr>
        <p:spPr>
          <a:xfrm>
            <a:off x="1035394" y="5349235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</p:spTree>
    <p:extLst>
      <p:ext uri="{BB962C8B-B14F-4D97-AF65-F5344CB8AC3E}">
        <p14:creationId xmlns:p14="http://schemas.microsoft.com/office/powerpoint/2010/main" val="5668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5458"/>
            <a:ext cx="8229600" cy="1200150"/>
          </a:xfrm>
        </p:spPr>
        <p:txBody>
          <a:bodyPr/>
          <a:lstStyle/>
          <a:p>
            <a:r>
              <a:rPr lang="en-US" dirty="0" err="1"/>
              <a:t>Intérêt</a:t>
            </a:r>
            <a:r>
              <a:rPr lang="en-US" dirty="0"/>
              <a:t> des shiny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51329" y="2618815"/>
            <a:ext cx="625289" cy="1364876"/>
            <a:chOff x="735106" y="2348753"/>
            <a:chExt cx="833718" cy="1819835"/>
          </a:xfrm>
        </p:grpSpPr>
        <p:sp>
          <p:nvSpPr>
            <p:cNvPr id="3" name="Trapèze 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</a:rPr>
                <a:t>S</a:t>
              </a:r>
              <a:endParaRPr lang="fr-CA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863974" y="4427445"/>
            <a:ext cx="625289" cy="1364876"/>
            <a:chOff x="735106" y="2348753"/>
            <a:chExt cx="833718" cy="1819835"/>
          </a:xfrm>
        </p:grpSpPr>
        <p:sp>
          <p:nvSpPr>
            <p:cNvPr id="7" name="Trapèze 6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8" name="Ellipse 7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14550" y="4081183"/>
            <a:ext cx="625289" cy="1364876"/>
            <a:chOff x="735106" y="2348753"/>
            <a:chExt cx="833718" cy="1819835"/>
          </a:xfrm>
        </p:grpSpPr>
        <p:sp>
          <p:nvSpPr>
            <p:cNvPr id="10" name="Trapèze 9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848970" y="2309533"/>
            <a:ext cx="625289" cy="1364876"/>
            <a:chOff x="735106" y="2348753"/>
            <a:chExt cx="833718" cy="1819835"/>
          </a:xfrm>
        </p:grpSpPr>
        <p:sp>
          <p:nvSpPr>
            <p:cNvPr id="13" name="Trapèze 1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sp>
        <p:nvSpPr>
          <p:cNvPr id="15" name="Bulle ronde 14"/>
          <p:cNvSpPr/>
          <p:nvPr/>
        </p:nvSpPr>
        <p:spPr>
          <a:xfrm>
            <a:off x="2474259" y="3492873"/>
            <a:ext cx="1127075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 err="1">
                <a:solidFill>
                  <a:srgbClr val="FF0000"/>
                </a:solidFill>
              </a:rPr>
              <a:t>ggplot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2333064" y="1845609"/>
            <a:ext cx="180688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R </a:t>
            </a:r>
            <a:r>
              <a:rPr lang="fr-FR" sz="1350" b="1" dirty="0" err="1">
                <a:solidFill>
                  <a:srgbClr val="FF0000"/>
                </a:solidFill>
              </a:rPr>
              <a:t>markdown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7" name="Bulle ronde 16"/>
          <p:cNvSpPr/>
          <p:nvPr/>
        </p:nvSpPr>
        <p:spPr>
          <a:xfrm>
            <a:off x="564776" y="1852332"/>
            <a:ext cx="1549774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Web </a:t>
            </a:r>
            <a:r>
              <a:rPr lang="fr-FR" sz="1350" b="1" dirty="0" err="1">
                <a:solidFill>
                  <a:srgbClr val="FF0000"/>
                </a:solidFill>
              </a:rPr>
              <a:t>scrapping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8" name="Bulle ronde 17"/>
          <p:cNvSpPr/>
          <p:nvPr/>
        </p:nvSpPr>
        <p:spPr>
          <a:xfrm>
            <a:off x="902634" y="3691218"/>
            <a:ext cx="13850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%&gt;%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0390" y="3222598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1" name="Rectangle 20"/>
          <p:cNvSpPr/>
          <p:nvPr/>
        </p:nvSpPr>
        <p:spPr>
          <a:xfrm>
            <a:off x="2300764" y="5052733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2" name="Rectangle 21"/>
          <p:cNvSpPr/>
          <p:nvPr/>
        </p:nvSpPr>
        <p:spPr>
          <a:xfrm>
            <a:off x="1035394" y="5349235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457111" y="2100915"/>
            <a:ext cx="312644" cy="480731"/>
            <a:chOff x="6373906" y="1591235"/>
            <a:chExt cx="833718" cy="1819835"/>
          </a:xfrm>
        </p:grpSpPr>
        <p:sp>
          <p:nvSpPr>
            <p:cNvPr id="24" name="Trapèze 2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7221911" y="5272885"/>
            <a:ext cx="312644" cy="480731"/>
            <a:chOff x="6373906" y="1591235"/>
            <a:chExt cx="833718" cy="1819835"/>
          </a:xfrm>
        </p:grpSpPr>
        <p:sp>
          <p:nvSpPr>
            <p:cNvPr id="28" name="Trapèze 2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526029" y="5272885"/>
            <a:ext cx="312644" cy="480731"/>
            <a:chOff x="6373906" y="1591235"/>
            <a:chExt cx="833718" cy="1819835"/>
          </a:xfrm>
        </p:grpSpPr>
        <p:sp>
          <p:nvSpPr>
            <p:cNvPr id="31" name="Trapèze 3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155392" y="4751854"/>
            <a:ext cx="312644" cy="480731"/>
            <a:chOff x="6373906" y="1591235"/>
            <a:chExt cx="833718" cy="1819835"/>
          </a:xfrm>
        </p:grpSpPr>
        <p:sp>
          <p:nvSpPr>
            <p:cNvPr id="34" name="Trapèze 3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870526" y="4132471"/>
            <a:ext cx="312644" cy="480731"/>
            <a:chOff x="6373906" y="1591235"/>
            <a:chExt cx="833718" cy="1819835"/>
          </a:xfrm>
        </p:grpSpPr>
        <p:sp>
          <p:nvSpPr>
            <p:cNvPr id="37" name="Trapèze 3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955368" y="3434044"/>
            <a:ext cx="312644" cy="480731"/>
            <a:chOff x="6373906" y="1591235"/>
            <a:chExt cx="833718" cy="1819835"/>
          </a:xfrm>
        </p:grpSpPr>
        <p:sp>
          <p:nvSpPr>
            <p:cNvPr id="40" name="Trapèze 3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213633" y="3003738"/>
            <a:ext cx="312644" cy="480731"/>
            <a:chOff x="6373906" y="1591235"/>
            <a:chExt cx="833718" cy="1819835"/>
          </a:xfrm>
        </p:grpSpPr>
        <p:sp>
          <p:nvSpPr>
            <p:cNvPr id="43" name="Trapèze 4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6425454" y="1591235"/>
              <a:ext cx="730624" cy="833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7831232" y="5182161"/>
            <a:ext cx="312644" cy="480731"/>
            <a:chOff x="6373906" y="1591235"/>
            <a:chExt cx="833718" cy="1819835"/>
          </a:xfrm>
        </p:grpSpPr>
        <p:sp>
          <p:nvSpPr>
            <p:cNvPr id="46" name="Trapèze 45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8025375" y="2430559"/>
            <a:ext cx="312644" cy="480731"/>
            <a:chOff x="6373906" y="1591235"/>
            <a:chExt cx="833718" cy="1819835"/>
          </a:xfrm>
        </p:grpSpPr>
        <p:sp>
          <p:nvSpPr>
            <p:cNvPr id="49" name="Trapèze 48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8246411" y="4575364"/>
            <a:ext cx="312644" cy="480731"/>
            <a:chOff x="6373906" y="1591235"/>
            <a:chExt cx="833718" cy="1819835"/>
          </a:xfrm>
        </p:grpSpPr>
        <p:sp>
          <p:nvSpPr>
            <p:cNvPr id="52" name="Trapèze 51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622046" y="3383659"/>
            <a:ext cx="312644" cy="480731"/>
            <a:chOff x="6373906" y="1591235"/>
            <a:chExt cx="833718" cy="1819835"/>
          </a:xfrm>
        </p:grpSpPr>
        <p:sp>
          <p:nvSpPr>
            <p:cNvPr id="55" name="Trapèze 54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7241241" y="2262512"/>
            <a:ext cx="312644" cy="480731"/>
            <a:chOff x="6373906" y="1591235"/>
            <a:chExt cx="833718" cy="1819835"/>
          </a:xfrm>
        </p:grpSpPr>
        <p:sp>
          <p:nvSpPr>
            <p:cNvPr id="58" name="Trapèze 5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7569013" y="2808756"/>
            <a:ext cx="312644" cy="480731"/>
            <a:chOff x="6373906" y="1591235"/>
            <a:chExt cx="833718" cy="1819835"/>
          </a:xfrm>
        </p:grpSpPr>
        <p:sp>
          <p:nvSpPr>
            <p:cNvPr id="61" name="Trapèze 6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254818" y="3827369"/>
            <a:ext cx="312644" cy="480731"/>
            <a:chOff x="6373906" y="1591235"/>
            <a:chExt cx="833718" cy="1819835"/>
          </a:xfrm>
        </p:grpSpPr>
        <p:sp>
          <p:nvSpPr>
            <p:cNvPr id="64" name="Trapèze 6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6804215" y="2743243"/>
            <a:ext cx="312644" cy="480731"/>
            <a:chOff x="6373906" y="1591235"/>
            <a:chExt cx="833718" cy="1819835"/>
          </a:xfrm>
        </p:grpSpPr>
        <p:sp>
          <p:nvSpPr>
            <p:cNvPr id="67" name="Trapèze 6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311715" y="2911291"/>
            <a:ext cx="312644" cy="480731"/>
            <a:chOff x="6373906" y="1591235"/>
            <a:chExt cx="833718" cy="1819835"/>
          </a:xfrm>
        </p:grpSpPr>
        <p:sp>
          <p:nvSpPr>
            <p:cNvPr id="70" name="Trapèze 6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8627930" y="4204750"/>
            <a:ext cx="312644" cy="480731"/>
            <a:chOff x="6373906" y="1591235"/>
            <a:chExt cx="833718" cy="1819835"/>
          </a:xfrm>
        </p:grpSpPr>
        <p:sp>
          <p:nvSpPr>
            <p:cNvPr id="73" name="Trapèze 7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pic>
        <p:nvPicPr>
          <p:cNvPr id="4098" name="Picture 2" descr="C:\Users\an986822\Dropbox\Conference\R a Québec 2017\R_a_Quebec\earth-170613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64" y="2966800"/>
            <a:ext cx="2786816" cy="27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8309"/>
            <a:ext cx="8229600" cy="1200150"/>
          </a:xfrm>
        </p:spPr>
        <p:txBody>
          <a:bodyPr/>
          <a:lstStyle/>
          <a:p>
            <a:r>
              <a:rPr lang="en-US" dirty="0" err="1"/>
              <a:t>Intérêt</a:t>
            </a:r>
            <a:r>
              <a:rPr lang="en-US" dirty="0"/>
              <a:t> des shiny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51329" y="2618815"/>
            <a:ext cx="625289" cy="1364876"/>
            <a:chOff x="735106" y="2348753"/>
            <a:chExt cx="833718" cy="1819835"/>
          </a:xfrm>
        </p:grpSpPr>
        <p:sp>
          <p:nvSpPr>
            <p:cNvPr id="3" name="Trapèze 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</a:rPr>
                <a:t>S</a:t>
              </a:r>
              <a:endParaRPr lang="fr-CA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863974" y="4427445"/>
            <a:ext cx="625289" cy="1364876"/>
            <a:chOff x="735106" y="2348753"/>
            <a:chExt cx="833718" cy="1819835"/>
          </a:xfrm>
        </p:grpSpPr>
        <p:sp>
          <p:nvSpPr>
            <p:cNvPr id="7" name="Trapèze 6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8" name="Ellipse 7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14550" y="4081183"/>
            <a:ext cx="625289" cy="1364876"/>
            <a:chOff x="735106" y="2348753"/>
            <a:chExt cx="833718" cy="1819835"/>
          </a:xfrm>
        </p:grpSpPr>
        <p:sp>
          <p:nvSpPr>
            <p:cNvPr id="10" name="Trapèze 9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848970" y="2309533"/>
            <a:ext cx="625289" cy="1364876"/>
            <a:chOff x="735106" y="2348753"/>
            <a:chExt cx="833718" cy="1819835"/>
          </a:xfrm>
        </p:grpSpPr>
        <p:sp>
          <p:nvSpPr>
            <p:cNvPr id="13" name="Trapèze 1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sp>
        <p:nvSpPr>
          <p:cNvPr id="15" name="Bulle ronde 14"/>
          <p:cNvSpPr/>
          <p:nvPr/>
        </p:nvSpPr>
        <p:spPr>
          <a:xfrm>
            <a:off x="2474259" y="3492873"/>
            <a:ext cx="10505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 err="1">
                <a:solidFill>
                  <a:srgbClr val="FF0000"/>
                </a:solidFill>
              </a:rPr>
              <a:t>ggplot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2333064" y="1845609"/>
            <a:ext cx="1734880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R </a:t>
            </a:r>
            <a:r>
              <a:rPr lang="fr-FR" sz="1350" b="1" dirty="0" err="1">
                <a:solidFill>
                  <a:srgbClr val="FF0000"/>
                </a:solidFill>
              </a:rPr>
              <a:t>markdown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7" name="Bulle ronde 16"/>
          <p:cNvSpPr/>
          <p:nvPr/>
        </p:nvSpPr>
        <p:spPr>
          <a:xfrm>
            <a:off x="564776" y="1852332"/>
            <a:ext cx="1588434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Web </a:t>
            </a:r>
            <a:r>
              <a:rPr lang="fr-FR" sz="1350" b="1" dirty="0" err="1">
                <a:solidFill>
                  <a:srgbClr val="FF0000"/>
                </a:solidFill>
              </a:rPr>
              <a:t>scrapping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8" name="Bulle ronde 17"/>
          <p:cNvSpPr/>
          <p:nvPr/>
        </p:nvSpPr>
        <p:spPr>
          <a:xfrm>
            <a:off x="902634" y="3691218"/>
            <a:ext cx="13850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%&gt;%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0390" y="3222598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1" name="Rectangle 20"/>
          <p:cNvSpPr/>
          <p:nvPr/>
        </p:nvSpPr>
        <p:spPr>
          <a:xfrm>
            <a:off x="2300764" y="5052733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2" name="Rectangle 21"/>
          <p:cNvSpPr/>
          <p:nvPr/>
        </p:nvSpPr>
        <p:spPr>
          <a:xfrm>
            <a:off x="1035394" y="5349235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457111" y="2100915"/>
            <a:ext cx="312644" cy="480731"/>
            <a:chOff x="6373906" y="1591235"/>
            <a:chExt cx="833718" cy="1819835"/>
          </a:xfrm>
        </p:grpSpPr>
        <p:sp>
          <p:nvSpPr>
            <p:cNvPr id="24" name="Trapèze 2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7221911" y="5272885"/>
            <a:ext cx="312644" cy="480731"/>
            <a:chOff x="6373906" y="1591235"/>
            <a:chExt cx="833718" cy="1819835"/>
          </a:xfrm>
        </p:grpSpPr>
        <p:sp>
          <p:nvSpPr>
            <p:cNvPr id="28" name="Trapèze 2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526029" y="5272885"/>
            <a:ext cx="312644" cy="480731"/>
            <a:chOff x="6373906" y="1591235"/>
            <a:chExt cx="833718" cy="1819835"/>
          </a:xfrm>
        </p:grpSpPr>
        <p:sp>
          <p:nvSpPr>
            <p:cNvPr id="31" name="Trapèze 3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155392" y="4751854"/>
            <a:ext cx="312644" cy="480731"/>
            <a:chOff x="6373906" y="1591235"/>
            <a:chExt cx="833718" cy="1819835"/>
          </a:xfrm>
        </p:grpSpPr>
        <p:sp>
          <p:nvSpPr>
            <p:cNvPr id="34" name="Trapèze 3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870526" y="4132471"/>
            <a:ext cx="312644" cy="480731"/>
            <a:chOff x="6373906" y="1591235"/>
            <a:chExt cx="833718" cy="1819835"/>
          </a:xfrm>
        </p:grpSpPr>
        <p:sp>
          <p:nvSpPr>
            <p:cNvPr id="37" name="Trapèze 3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955368" y="3434044"/>
            <a:ext cx="312644" cy="480731"/>
            <a:chOff x="6373906" y="1591235"/>
            <a:chExt cx="833718" cy="1819835"/>
          </a:xfrm>
        </p:grpSpPr>
        <p:sp>
          <p:nvSpPr>
            <p:cNvPr id="40" name="Trapèze 3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213633" y="3003738"/>
            <a:ext cx="312644" cy="480731"/>
            <a:chOff x="6373906" y="1591235"/>
            <a:chExt cx="833718" cy="1819835"/>
          </a:xfrm>
        </p:grpSpPr>
        <p:sp>
          <p:nvSpPr>
            <p:cNvPr id="43" name="Trapèze 4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6425454" y="1591235"/>
              <a:ext cx="730624" cy="833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7831232" y="5182161"/>
            <a:ext cx="312644" cy="480731"/>
            <a:chOff x="6373906" y="1591235"/>
            <a:chExt cx="833718" cy="1819835"/>
          </a:xfrm>
        </p:grpSpPr>
        <p:sp>
          <p:nvSpPr>
            <p:cNvPr id="46" name="Trapèze 45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8025375" y="2430559"/>
            <a:ext cx="312644" cy="480731"/>
            <a:chOff x="6373906" y="1591235"/>
            <a:chExt cx="833718" cy="1819835"/>
          </a:xfrm>
        </p:grpSpPr>
        <p:sp>
          <p:nvSpPr>
            <p:cNvPr id="49" name="Trapèze 48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8246411" y="4575364"/>
            <a:ext cx="312644" cy="480731"/>
            <a:chOff x="6373906" y="1591235"/>
            <a:chExt cx="833718" cy="1819835"/>
          </a:xfrm>
        </p:grpSpPr>
        <p:sp>
          <p:nvSpPr>
            <p:cNvPr id="52" name="Trapèze 51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622046" y="3383659"/>
            <a:ext cx="312644" cy="480731"/>
            <a:chOff x="6373906" y="1591235"/>
            <a:chExt cx="833718" cy="1819835"/>
          </a:xfrm>
        </p:grpSpPr>
        <p:sp>
          <p:nvSpPr>
            <p:cNvPr id="55" name="Trapèze 54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7241241" y="2262512"/>
            <a:ext cx="312644" cy="480731"/>
            <a:chOff x="6373906" y="1591235"/>
            <a:chExt cx="833718" cy="1819835"/>
          </a:xfrm>
        </p:grpSpPr>
        <p:sp>
          <p:nvSpPr>
            <p:cNvPr id="58" name="Trapèze 5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7569013" y="2808756"/>
            <a:ext cx="312644" cy="480731"/>
            <a:chOff x="6373906" y="1591235"/>
            <a:chExt cx="833718" cy="1819835"/>
          </a:xfrm>
        </p:grpSpPr>
        <p:sp>
          <p:nvSpPr>
            <p:cNvPr id="61" name="Trapèze 6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254818" y="3827369"/>
            <a:ext cx="312644" cy="480731"/>
            <a:chOff x="6373906" y="1591235"/>
            <a:chExt cx="833718" cy="1819835"/>
          </a:xfrm>
        </p:grpSpPr>
        <p:sp>
          <p:nvSpPr>
            <p:cNvPr id="64" name="Trapèze 6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6804215" y="2743243"/>
            <a:ext cx="312644" cy="480731"/>
            <a:chOff x="6373906" y="1591235"/>
            <a:chExt cx="833718" cy="1819835"/>
          </a:xfrm>
        </p:grpSpPr>
        <p:sp>
          <p:nvSpPr>
            <p:cNvPr id="67" name="Trapèze 6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311715" y="2911291"/>
            <a:ext cx="312644" cy="480731"/>
            <a:chOff x="6373906" y="1591235"/>
            <a:chExt cx="833718" cy="1819835"/>
          </a:xfrm>
        </p:grpSpPr>
        <p:sp>
          <p:nvSpPr>
            <p:cNvPr id="70" name="Trapèze 6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8627930" y="4204750"/>
            <a:ext cx="312644" cy="480731"/>
            <a:chOff x="6373906" y="1591235"/>
            <a:chExt cx="833718" cy="1819835"/>
          </a:xfrm>
        </p:grpSpPr>
        <p:sp>
          <p:nvSpPr>
            <p:cNvPr id="73" name="Trapèze 7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pic>
        <p:nvPicPr>
          <p:cNvPr id="4098" name="Picture 2" descr="C:\Users\an986822\Dropbox\Conference\R a Québec 2017\R_a_Quebec\earth-170613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64" y="2966800"/>
            <a:ext cx="2786816" cy="27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lèche droite 74"/>
          <p:cNvSpPr/>
          <p:nvPr/>
        </p:nvSpPr>
        <p:spPr>
          <a:xfrm>
            <a:off x="3792071" y="3734143"/>
            <a:ext cx="1822076" cy="6933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C00000"/>
                </a:solidFill>
              </a:rPr>
              <a:t>SHINY APP</a:t>
            </a:r>
            <a:endParaRPr lang="fr-CA" sz="13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2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un mot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000" b="1" dirty="0">
                <a:solidFill>
                  <a:srgbClr val="C00000"/>
                </a:solidFill>
              </a:rPr>
              <a:t>						PARTAGER</a:t>
            </a:r>
            <a:endParaRPr lang="fr-CA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0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1DE7629-E375-0F49-BD5E-09344BEC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exemples</a:t>
            </a:r>
            <a:r>
              <a:rPr lang="en-US" dirty="0"/>
              <a:t> sur le web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CF79339-A54A-474F-AC86-2C4841BD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 studio shiny 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1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ShinyDashboard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Facile </a:t>
            </a:r>
            <a:r>
              <a:rPr lang="en-CA" dirty="0" err="1"/>
              <a:t>d’utiliser</a:t>
            </a:r>
            <a:r>
              <a:rPr lang="en-CA" dirty="0"/>
              <a:t> shiny pour faire des dashboards.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46" y="3356992"/>
            <a:ext cx="3809704" cy="23042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80603"/>
            <a:ext cx="4390398" cy="1596191"/>
          </a:xfrm>
          <a:prstGeom prst="rect">
            <a:avLst/>
          </a:prstGeom>
        </p:spPr>
      </p:pic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2123728" y="310961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Shiny</a:t>
            </a:r>
            <a:endParaRPr lang="fr-CA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6084168" y="2924944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ShinyDashboard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401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Architecture de </a:t>
            </a:r>
            <a:r>
              <a:rPr lang="en-CA" dirty="0" err="1"/>
              <a:t>l’app</a:t>
            </a:r>
            <a:endParaRPr lang="fr-CA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874293" y="3356992"/>
            <a:ext cx="28083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ui.R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server.R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Global.R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Autres_fichiers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www</a:t>
            </a:r>
          </a:p>
        </p:txBody>
      </p:sp>
      <p:sp>
        <p:nvSpPr>
          <p:cNvPr id="5" name="ZoneTexte 4"/>
          <p:cNvSpPr txBox="1"/>
          <p:nvPr>
            <p:custDataLst>
              <p:tags r:id="rId4"/>
            </p:custDataLst>
          </p:nvPr>
        </p:nvSpPr>
        <p:spPr>
          <a:xfrm>
            <a:off x="1475656" y="2890664"/>
            <a:ext cx="14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Nom de </a:t>
            </a:r>
            <a:r>
              <a:rPr lang="en-CA" dirty="0" err="1"/>
              <a:t>l’app</a:t>
            </a:r>
            <a:endParaRPr lang="en-CA" dirty="0"/>
          </a:p>
        </p:txBody>
      </p:sp>
      <p:sp>
        <p:nvSpPr>
          <p:cNvPr id="6" name="Action Button: Document 5">
            <a:hlinkClick r:id="" action="ppaction://noaction" highlightClick="1"/>
          </p:cNvPr>
          <p:cNvSpPr/>
          <p:nvPr>
            <p:custDataLst>
              <p:tags r:id="rId5"/>
            </p:custDataLst>
          </p:nvPr>
        </p:nvSpPr>
        <p:spPr>
          <a:xfrm>
            <a:off x="1029408" y="2924944"/>
            <a:ext cx="288032" cy="335052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4716016" y="3356992"/>
            <a:ext cx="36325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ui.R</a:t>
            </a:r>
            <a:r>
              <a:rPr lang="en-US" dirty="0"/>
              <a:t>, </a:t>
            </a:r>
            <a:r>
              <a:rPr lang="en-US" dirty="0" err="1"/>
              <a:t>server.R</a:t>
            </a:r>
            <a:r>
              <a:rPr lang="en-US" dirty="0"/>
              <a:t> et </a:t>
            </a:r>
            <a:r>
              <a:rPr lang="en-US" dirty="0" err="1"/>
              <a:t>global.R</a:t>
            </a:r>
            <a:r>
              <a:rPr lang="en-US" dirty="0"/>
              <a:t> </a:t>
            </a:r>
            <a:r>
              <a:rPr lang="en-US" dirty="0" err="1"/>
              <a:t>doivent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s’appeler</a:t>
            </a:r>
            <a:r>
              <a:rPr lang="en-US" dirty="0"/>
              <a:t> de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façon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DESCRIPTION ET README pour</a:t>
            </a:r>
            <a:br>
              <a:rPr lang="en-US" dirty="0"/>
            </a:br>
            <a:r>
              <a:rPr lang="en-US" dirty="0"/>
              <a:t>aider au </a:t>
            </a:r>
            <a:r>
              <a:rPr lang="en-US" dirty="0" err="1"/>
              <a:t>partage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www </a:t>
            </a:r>
            <a:r>
              <a:rPr lang="en-US" dirty="0" err="1"/>
              <a:t>est</a:t>
            </a:r>
            <a:r>
              <a:rPr lang="en-US" dirty="0"/>
              <a:t> un dossier </a:t>
            </a:r>
            <a:r>
              <a:rPr lang="en-US" dirty="0" err="1"/>
              <a:t>contenant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les images, base de </a:t>
            </a:r>
            <a:r>
              <a:rPr lang="en-US" dirty="0" err="1"/>
              <a:t>données</a:t>
            </a:r>
            <a:r>
              <a:rPr lang="mr-IN" dirty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69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B312EB-BAC5-FE46-BC9D-061C0668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Matériel</a:t>
            </a:r>
            <a:r>
              <a:rPr lang="en-US" dirty="0"/>
              <a:t> 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58C1FB-C6F8-CB44-8BB3-054D8B01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R_a_Quebec</a:t>
            </a:r>
            <a:r>
              <a:rPr lang="en-US" dirty="0"/>
              <a:t> ex 1</a:t>
            </a:r>
          </a:p>
          <a:p>
            <a:endParaRPr lang="en-US" dirty="0"/>
          </a:p>
          <a:p>
            <a:r>
              <a:rPr lang="en-US" dirty="0"/>
              <a:t>Package shiny et </a:t>
            </a:r>
            <a:r>
              <a:rPr lang="en-US" dirty="0" err="1"/>
              <a:t>shinydashboard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09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Le script </a:t>
            </a:r>
            <a:r>
              <a:rPr lang="en-US" dirty="0" err="1"/>
              <a:t>ui.R</a:t>
            </a:r>
            <a:r>
              <a:rPr lang="en-US" dirty="0"/>
              <a:t> user-interface </a:t>
            </a:r>
            <a:r>
              <a:rPr lang="en-US" dirty="0" err="1"/>
              <a:t>contrôle</a:t>
            </a:r>
            <a:r>
              <a:rPr lang="en-US" dirty="0"/>
              <a:t> </a:t>
            </a:r>
            <a:r>
              <a:rPr lang="en-US" dirty="0" err="1"/>
              <a:t>l’agencement</a:t>
            </a:r>
            <a:r>
              <a:rPr lang="en-US" dirty="0"/>
              <a:t> et </a:t>
            </a:r>
            <a:r>
              <a:rPr lang="en-US" dirty="0" err="1"/>
              <a:t>l’apparence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. </a:t>
            </a:r>
          </a:p>
          <a:p>
            <a:r>
              <a:rPr lang="en-US" dirty="0" err="1"/>
              <a:t>Choix</a:t>
            </a:r>
            <a:r>
              <a:rPr lang="en-US" dirty="0"/>
              <a:t> des </a:t>
            </a:r>
            <a:r>
              <a:rPr lang="en-US" dirty="0" err="1"/>
              <a:t>couleurs</a:t>
            </a:r>
            <a:r>
              <a:rPr lang="en-US" dirty="0"/>
              <a:t>, menus, sous-menus, </a:t>
            </a:r>
            <a:r>
              <a:rPr lang="en-US" dirty="0" err="1"/>
              <a:t>titre</a:t>
            </a:r>
            <a:r>
              <a:rPr lang="en-US" dirty="0"/>
              <a:t>… 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611560" y="3631635"/>
            <a:ext cx="7523254" cy="2589826"/>
            <a:chOff x="611560" y="3631635"/>
            <a:chExt cx="7523254" cy="2589826"/>
          </a:xfrm>
        </p:grpSpPr>
        <p:grpSp>
          <p:nvGrpSpPr>
            <p:cNvPr id="12" name="Group 11"/>
            <p:cNvGrpSpPr/>
            <p:nvPr>
              <p:custDataLst>
                <p:tags r:id="rId4"/>
              </p:custDataLst>
            </p:nvPr>
          </p:nvGrpSpPr>
          <p:grpSpPr>
            <a:xfrm>
              <a:off x="611560" y="3717032"/>
              <a:ext cx="7523254" cy="2504429"/>
              <a:chOff x="827584" y="3558887"/>
              <a:chExt cx="7383432" cy="21731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584" y="3573016"/>
                <a:ext cx="2895600" cy="2159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016" y="3558887"/>
                <a:ext cx="3495000" cy="2146424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V="1">
                <a:off x="2699792" y="3645024"/>
                <a:ext cx="2016224" cy="1152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843808" y="4652516"/>
                <a:ext cx="2160240" cy="360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483768" y="5013176"/>
                <a:ext cx="4104456" cy="288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>
              <p:custDataLst>
                <p:tags r:id="rId5"/>
              </p:custDataLst>
            </p:nvPr>
          </p:nvSpPr>
          <p:spPr>
            <a:xfrm>
              <a:off x="4634771" y="363163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Header</a:t>
              </a:r>
            </a:p>
          </p:txBody>
        </p:sp>
        <p:sp>
          <p:nvSpPr>
            <p:cNvPr id="14" name="TextBox 13"/>
            <p:cNvSpPr txBox="1"/>
            <p:nvPr>
              <p:custDataLst>
                <p:tags r:id="rId6"/>
              </p:custDataLst>
            </p:nvPr>
          </p:nvSpPr>
          <p:spPr>
            <a:xfrm>
              <a:off x="6481291" y="500054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Body</a:t>
              </a:r>
            </a:p>
          </p:txBody>
        </p:sp>
        <p:sp>
          <p:nvSpPr>
            <p:cNvPr id="15" name="TextBox 14"/>
            <p:cNvSpPr txBox="1"/>
            <p:nvPr>
              <p:custDataLst>
                <p:tags r:id="rId7"/>
              </p:custDataLst>
            </p:nvPr>
          </p:nvSpPr>
          <p:spPr>
            <a:xfrm>
              <a:off x="4468796" y="4608868"/>
              <a:ext cx="96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Sidebar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16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Ui.R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2501900" cy="3670300"/>
          </a:xfrm>
        </p:spPr>
      </p:pic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3995936" y="2636911"/>
            <a:ext cx="45560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Succession de code </a:t>
            </a:r>
            <a:r>
              <a:rPr lang="en-US" dirty="0" err="1"/>
              <a:t>telle</a:t>
            </a:r>
            <a:r>
              <a:rPr lang="en-US" dirty="0"/>
              <a:t> que du </a:t>
            </a:r>
            <a:r>
              <a:rPr lang="en-US" dirty="0" err="1"/>
              <a:t>texte</a:t>
            </a:r>
            <a:r>
              <a:rPr lang="en-US" dirty="0"/>
              <a:t>,</a:t>
            </a:r>
          </a:p>
          <a:p>
            <a:r>
              <a:rPr lang="en-US" dirty="0"/>
              <a:t>des </a:t>
            </a:r>
            <a:r>
              <a:rPr lang="en-US" dirty="0" err="1"/>
              <a:t>boîtes</a:t>
            </a:r>
            <a:r>
              <a:rPr lang="en-US" dirty="0"/>
              <a:t>, des images, tables</a:t>
            </a:r>
            <a:r>
              <a:rPr lang="mr-IN" dirty="0"/>
              <a:t>…</a:t>
            </a:r>
            <a:r>
              <a:rPr lang="fr-CA" dirty="0"/>
              <a:t>etc.</a:t>
            </a:r>
          </a:p>
          <a:p>
            <a:r>
              <a:rPr lang="fr-CA" dirty="0"/>
              <a:t>qui va créer </a:t>
            </a:r>
            <a:r>
              <a:rPr lang="fr-CA" dirty="0" err="1"/>
              <a:t>l’app</a:t>
            </a:r>
            <a:r>
              <a:rPr lang="fr-CA" dirty="0"/>
              <a:t>.</a:t>
            </a:r>
          </a:p>
          <a:p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Il faut séparer les lignes par des virgules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Shiny</a:t>
            </a:r>
            <a:r>
              <a:rPr lang="fr-CA" dirty="0"/>
              <a:t> comprend chaque ligne comme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 code HTML sans que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n’en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!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5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Plan de la formation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 err="1"/>
              <a:t>Qu’est-ce</a:t>
            </a:r>
            <a:r>
              <a:rPr lang="en-CA" dirty="0"/>
              <a:t> </a:t>
            </a:r>
            <a:r>
              <a:rPr lang="en-CA" dirty="0" err="1"/>
              <a:t>qu’une</a:t>
            </a:r>
            <a:r>
              <a:rPr lang="en-CA" dirty="0"/>
              <a:t> Shiny app?</a:t>
            </a:r>
          </a:p>
          <a:p>
            <a:r>
              <a:rPr lang="en-CA" dirty="0"/>
              <a:t>Architecture de </a:t>
            </a:r>
            <a:r>
              <a:rPr lang="en-CA" dirty="0" err="1"/>
              <a:t>l’application</a:t>
            </a:r>
            <a:endParaRPr lang="en-CA" dirty="0"/>
          </a:p>
          <a:p>
            <a:r>
              <a:rPr lang="en-CA" dirty="0"/>
              <a:t>Inputs, Outputs et </a:t>
            </a:r>
            <a:r>
              <a:rPr lang="en-CA" dirty="0" err="1"/>
              <a:t>réactivité</a:t>
            </a:r>
            <a:endParaRPr lang="en-CA" dirty="0"/>
          </a:p>
          <a:p>
            <a:r>
              <a:rPr lang="en-CA" dirty="0" err="1"/>
              <a:t>Apparence</a:t>
            </a:r>
            <a:r>
              <a:rPr lang="en-CA" dirty="0"/>
              <a:t> de </a:t>
            </a:r>
            <a:r>
              <a:rPr lang="en-CA" dirty="0" err="1"/>
              <a:t>l’application</a:t>
            </a:r>
            <a:endParaRPr lang="en-CA" dirty="0"/>
          </a:p>
          <a:p>
            <a:r>
              <a:rPr lang="en-CA" dirty="0" err="1"/>
              <a:t>Partager</a:t>
            </a:r>
            <a:r>
              <a:rPr lang="en-CA" dirty="0"/>
              <a:t> son app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5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formats de </a:t>
            </a:r>
            <a:r>
              <a:rPr lang="en-US" dirty="0" err="1"/>
              <a:t>texte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inclure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l’app</a:t>
            </a:r>
            <a:r>
              <a:rPr lang="en-US" dirty="0"/>
              <a:t>.</a:t>
            </a:r>
          </a:p>
          <a:p>
            <a:r>
              <a:rPr lang="en-US" dirty="0"/>
              <a:t>Header: </a:t>
            </a:r>
            <a:r>
              <a:rPr lang="en-US" dirty="0" err="1"/>
              <a:t>Titre</a:t>
            </a:r>
            <a:r>
              <a:rPr lang="en-US" dirty="0"/>
              <a:t> App + messages, notifications et taches.</a:t>
            </a:r>
          </a:p>
          <a:p>
            <a:r>
              <a:rPr lang="en-US" dirty="0" err="1"/>
              <a:t>Sidebard</a:t>
            </a:r>
            <a:r>
              <a:rPr lang="en-US" dirty="0"/>
              <a:t>: logo + lien web </a:t>
            </a:r>
            <a:r>
              <a:rPr lang="en-US" dirty="0" err="1"/>
              <a:t>ainsi</a:t>
            </a:r>
            <a:r>
              <a:rPr lang="en-US" dirty="0"/>
              <a:t> que des menus et sous-menus, avec </a:t>
            </a:r>
            <a:r>
              <a:rPr lang="en-US" dirty="0" err="1"/>
              <a:t>icônes</a:t>
            </a:r>
            <a:r>
              <a:rPr lang="en-US" dirty="0"/>
              <a:t>.</a:t>
            </a:r>
          </a:p>
          <a:p>
            <a:r>
              <a:rPr lang="en-US" dirty="0"/>
              <a:t>Le Body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succession de </a:t>
            </a:r>
            <a:r>
              <a:rPr lang="en-US" dirty="0" err="1"/>
              <a:t>boite</a:t>
            </a:r>
            <a:r>
              <a:rPr lang="en-US" dirty="0"/>
              <a:t> </a:t>
            </a:r>
            <a:r>
              <a:rPr lang="en-US" dirty="0" err="1"/>
              <a:t>rangée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Le script </a:t>
            </a:r>
            <a:r>
              <a:rPr lang="en-US" dirty="0" err="1"/>
              <a:t>server.R</a:t>
            </a:r>
            <a:r>
              <a:rPr lang="en-US" dirty="0"/>
              <a:t> </a:t>
            </a:r>
            <a:r>
              <a:rPr lang="en-US" dirty="0" err="1"/>
              <a:t>contient</a:t>
            </a:r>
            <a:r>
              <a:rPr lang="en-US" dirty="0"/>
              <a:t> les instructions que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ordinateur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pour </a:t>
            </a:r>
            <a:r>
              <a:rPr lang="en-US" dirty="0" err="1"/>
              <a:t>construire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app.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53631"/>
            <a:ext cx="3911600" cy="419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>
            <p:custDataLst>
              <p:tags r:id="rId5"/>
            </p:custDataLst>
          </p:nvPr>
        </p:nvCxnSpPr>
        <p:spPr>
          <a:xfrm>
            <a:off x="4427984" y="3901476"/>
            <a:ext cx="72008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851920" y="522920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Inclure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construction</a:t>
            </a:r>
          </a:p>
          <a:p>
            <a:r>
              <a:rPr lang="en-US" dirty="0"/>
              <a:t>de </a:t>
            </a:r>
            <a:r>
              <a:rPr lang="en-US" dirty="0" err="1"/>
              <a:t>votre</a:t>
            </a:r>
            <a:r>
              <a:rPr lang="en-US" dirty="0"/>
              <a:t> Shiny app, ex: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graphique</a:t>
            </a:r>
            <a:r>
              <a:rPr lang="mr-IN" dirty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85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C5D7D6-C303-B44F-891B-876B2FC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Pratique</a:t>
            </a:r>
            <a:r>
              <a:rPr lang="en-US" dirty="0"/>
              <a:t>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DC1400-1570-4145-ACD6-388E0986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err="1"/>
              <a:t>R_a_Quebec</a:t>
            </a:r>
            <a:r>
              <a:rPr lang="en-US" b="1" dirty="0"/>
              <a:t> ex1</a:t>
            </a:r>
          </a:p>
          <a:p>
            <a:pPr marL="109728" indent="0" algn="ctr">
              <a:buNone/>
            </a:pPr>
            <a:endParaRPr lang="en-US" b="1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regardant</a:t>
            </a:r>
            <a:r>
              <a:rPr lang="en-US" dirty="0"/>
              <a:t> </a:t>
            </a:r>
            <a:r>
              <a:rPr lang="en-US" dirty="0" err="1" smtClean="0"/>
              <a:t>l’aide</a:t>
            </a:r>
            <a:r>
              <a:rPr lang="en-US" dirty="0" smtClean="0"/>
              <a:t> de </a:t>
            </a:r>
            <a:r>
              <a:rPr lang="en-US" dirty="0"/>
              <a:t>la function </a:t>
            </a:r>
            <a:r>
              <a:rPr lang="en-US" dirty="0" err="1" smtClean="0"/>
              <a:t>dashboardHeader</a:t>
            </a:r>
            <a:r>
              <a:rPr lang="en-US" dirty="0" smtClean="0"/>
              <a:t>, </a:t>
            </a:r>
            <a:r>
              <a:rPr lang="en-US" dirty="0" err="1" smtClean="0"/>
              <a:t>définir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titre</a:t>
            </a:r>
            <a:r>
              <a:rPr lang="en-US" dirty="0"/>
              <a:t> à </a:t>
            </a:r>
            <a:r>
              <a:rPr lang="en-US" dirty="0" err="1"/>
              <a:t>votre</a:t>
            </a:r>
            <a:r>
              <a:rPr lang="en-US" dirty="0"/>
              <a:t> app.</a:t>
            </a:r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shiny app.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48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Inputs et Outputs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Le User-Interface est principalement un rassemblement d’inputs et d’output.</a:t>
            </a:r>
          </a:p>
          <a:p>
            <a:r>
              <a:rPr lang="fr-CA" dirty="0"/>
              <a:t>Input: entrée faite par l’utilisateur</a:t>
            </a:r>
          </a:p>
          <a:p>
            <a:r>
              <a:rPr lang="fr-CA" dirty="0"/>
              <a:t>Output: Sortir pour l’utilisateur.</a:t>
            </a:r>
          </a:p>
          <a:p>
            <a:endParaRPr lang="fr-CA" dirty="0"/>
          </a:p>
          <a:p>
            <a:r>
              <a:rPr lang="fr-CA" dirty="0"/>
              <a:t>De façon générale, les inputs sont définies dans le </a:t>
            </a:r>
            <a:r>
              <a:rPr lang="fr-CA" dirty="0" err="1"/>
              <a:t>ui</a:t>
            </a:r>
            <a:r>
              <a:rPr lang="fr-CA" dirty="0"/>
              <a:t> et les outputs dans le serveur.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Inputs et Outputs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/>
              <a:t>Un input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déclaré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ui.R</a:t>
            </a:r>
            <a:r>
              <a:rPr lang="en-CA" dirty="0"/>
              <a:t> sous un label </a:t>
            </a:r>
            <a:r>
              <a:rPr lang="en-CA" i="1" dirty="0" err="1"/>
              <a:t>inputId</a:t>
            </a:r>
            <a:r>
              <a:rPr lang="en-CA" dirty="0"/>
              <a:t>, </a:t>
            </a:r>
            <a:r>
              <a:rPr lang="en-CA" dirty="0" err="1"/>
              <a:t>ensuite</a:t>
            </a:r>
            <a:r>
              <a:rPr lang="en-CA" dirty="0"/>
              <a:t> </a:t>
            </a:r>
            <a:r>
              <a:rPr lang="en-CA" dirty="0" err="1"/>
              <a:t>il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utilisé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server avec </a:t>
            </a:r>
            <a:r>
              <a:rPr lang="en-CA" dirty="0" err="1"/>
              <a:t>input$</a:t>
            </a:r>
            <a:r>
              <a:rPr lang="en-CA" i="1" dirty="0" err="1"/>
              <a:t>inputId</a:t>
            </a:r>
            <a:r>
              <a:rPr lang="en-CA" dirty="0"/>
              <a:t>.</a:t>
            </a:r>
          </a:p>
          <a:p>
            <a:r>
              <a:rPr lang="en-CA" dirty="0"/>
              <a:t>Un output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server avec un label </a:t>
            </a:r>
            <a:r>
              <a:rPr lang="en-CA" i="1" dirty="0" err="1"/>
              <a:t>outputId</a:t>
            </a:r>
            <a:r>
              <a:rPr lang="en-CA" dirty="0"/>
              <a:t> avec </a:t>
            </a:r>
            <a:r>
              <a:rPr lang="en-CA" dirty="0" err="1"/>
              <a:t>output$</a:t>
            </a:r>
            <a:r>
              <a:rPr lang="en-CA" i="1" dirty="0" err="1"/>
              <a:t>outputId</a:t>
            </a:r>
            <a:r>
              <a:rPr lang="en-CA" dirty="0"/>
              <a:t>, on le fait </a:t>
            </a:r>
            <a:r>
              <a:rPr lang="en-CA" dirty="0" err="1"/>
              <a:t>afficher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ui</a:t>
            </a:r>
            <a:r>
              <a:rPr lang="en-CA" dirty="0"/>
              <a:t> avec son </a:t>
            </a:r>
            <a:r>
              <a:rPr lang="en-CA" i="1" dirty="0" err="1"/>
              <a:t>outputId</a:t>
            </a:r>
            <a:endParaRPr lang="fr-CA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0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560553"/>
            <a:ext cx="8229600" cy="1066800"/>
          </a:xfrm>
        </p:spPr>
        <p:txBody>
          <a:bodyPr/>
          <a:lstStyle/>
          <a:p>
            <a:r>
              <a:rPr lang="en-CA" dirty="0"/>
              <a:t>Inputs et Outputs</a:t>
            </a:r>
            <a:endParaRPr lang="fr-CA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652120" y="1844824"/>
            <a:ext cx="303468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A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827584" y="1844824"/>
            <a:ext cx="273630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/>
          <p:cNvSpPr txBox="1"/>
          <p:nvPr>
            <p:custDataLst>
              <p:tags r:id="rId5"/>
            </p:custDataLst>
          </p:nvPr>
        </p:nvSpPr>
        <p:spPr>
          <a:xfrm>
            <a:off x="1423522" y="2142148"/>
            <a:ext cx="17803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Définit</a:t>
            </a:r>
            <a:r>
              <a:rPr lang="en-CA" dirty="0"/>
              <a:t> input ‘x’</a:t>
            </a:r>
            <a:endParaRPr lang="fr-CA" dirty="0"/>
          </a:p>
        </p:txBody>
      </p:sp>
      <p:sp>
        <p:nvSpPr>
          <p:cNvPr id="9" name="ZoneTexte 8"/>
          <p:cNvSpPr txBox="1"/>
          <p:nvPr>
            <p:custDataLst>
              <p:tags r:id="rId6"/>
            </p:custDataLst>
          </p:nvPr>
        </p:nvSpPr>
        <p:spPr>
          <a:xfrm>
            <a:off x="6300192" y="2142148"/>
            <a:ext cx="22322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Utilise avec </a:t>
            </a:r>
            <a:r>
              <a:rPr lang="en-CA" dirty="0" err="1"/>
              <a:t>input$x</a:t>
            </a:r>
            <a:endParaRPr lang="fr-CA" dirty="0"/>
          </a:p>
        </p:txBody>
      </p:sp>
      <p:sp>
        <p:nvSpPr>
          <p:cNvPr id="10" name="ZoneTexte 9"/>
          <p:cNvSpPr txBox="1"/>
          <p:nvPr>
            <p:custDataLst>
              <p:tags r:id="rId7"/>
            </p:custDataLst>
          </p:nvPr>
        </p:nvSpPr>
        <p:spPr>
          <a:xfrm>
            <a:off x="1259632" y="4869160"/>
            <a:ext cx="19442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Affiche</a:t>
            </a:r>
            <a:r>
              <a:rPr lang="en-CA" dirty="0"/>
              <a:t> output ‘z’</a:t>
            </a:r>
            <a:endParaRPr lang="fr-CA" dirty="0"/>
          </a:p>
        </p:txBody>
      </p:sp>
      <p:sp>
        <p:nvSpPr>
          <p:cNvPr id="11" name="ZoneTexte 10"/>
          <p:cNvSpPr txBox="1"/>
          <p:nvPr>
            <p:custDataLst>
              <p:tags r:id="rId8"/>
            </p:custDataLst>
          </p:nvPr>
        </p:nvSpPr>
        <p:spPr>
          <a:xfrm>
            <a:off x="6300192" y="4880469"/>
            <a:ext cx="19442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Définit</a:t>
            </a:r>
            <a:r>
              <a:rPr lang="en-CA" dirty="0"/>
              <a:t> </a:t>
            </a:r>
            <a:r>
              <a:rPr lang="en-CA" dirty="0" err="1"/>
              <a:t>output$z</a:t>
            </a:r>
            <a:endParaRPr lang="fr-CA" dirty="0"/>
          </a:p>
        </p:txBody>
      </p:sp>
      <p:sp>
        <p:nvSpPr>
          <p:cNvPr id="12" name="ZoneTexte 11"/>
          <p:cNvSpPr txBox="1"/>
          <p:nvPr>
            <p:custDataLst>
              <p:tags r:id="rId9"/>
            </p:custDataLst>
          </p:nvPr>
        </p:nvSpPr>
        <p:spPr>
          <a:xfrm>
            <a:off x="1794490" y="144413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Ui.R</a:t>
            </a:r>
            <a:endParaRPr lang="fr-CA" dirty="0"/>
          </a:p>
        </p:txBody>
      </p:sp>
      <p:sp>
        <p:nvSpPr>
          <p:cNvPr id="13" name="ZoneTexte 12"/>
          <p:cNvSpPr txBox="1"/>
          <p:nvPr>
            <p:custDataLst>
              <p:tags r:id="rId10"/>
            </p:custDataLst>
          </p:nvPr>
        </p:nvSpPr>
        <p:spPr>
          <a:xfrm>
            <a:off x="6901895" y="1442687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Server.R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95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n-CA" dirty="0"/>
              <a:t>Inputs,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549023"/>
            <a:ext cx="8229600" cy="4325112"/>
          </a:xfrm>
        </p:spPr>
        <p:txBody>
          <a:bodyPr/>
          <a:lstStyle/>
          <a:p>
            <a:r>
              <a:rPr lang="en-US" dirty="0"/>
              <a:t>Avec </a:t>
            </a:r>
            <a:r>
              <a:rPr lang="en-US" dirty="0" err="1"/>
              <a:t>l’input</a:t>
            </a:r>
            <a:r>
              <a:rPr lang="en-US" dirty="0"/>
              <a:t> </a:t>
            </a:r>
            <a:r>
              <a:rPr lang="en-US" dirty="0" err="1"/>
              <a:t>nomé</a:t>
            </a:r>
            <a:r>
              <a:rPr lang="en-US" dirty="0"/>
              <a:t> “x” on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L’input</a:t>
            </a:r>
            <a:r>
              <a:rPr lang="en-US" dirty="0"/>
              <a:t> “x” et “z”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“y1” et “y2”: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>
            <p:custDataLst>
              <p:tags r:id="rId4"/>
            </p:custDataLst>
          </p:nvPr>
        </p:nvGrpSpPr>
        <p:grpSpPr>
          <a:xfrm>
            <a:off x="1187624" y="2221967"/>
            <a:ext cx="6408712" cy="720080"/>
            <a:chOff x="1259632" y="2204864"/>
            <a:chExt cx="6408712" cy="720080"/>
          </a:xfrm>
        </p:grpSpPr>
        <p:sp>
          <p:nvSpPr>
            <p:cNvPr id="4" name="Rectangle 3"/>
            <p:cNvSpPr/>
            <p:nvPr/>
          </p:nvSpPr>
          <p:spPr>
            <a:xfrm>
              <a:off x="1259632" y="2204864"/>
              <a:ext cx="129614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input$x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28184" y="2204864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output$y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99792" y="2564904"/>
              <a:ext cx="3384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995936" y="242088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Calcul</a:t>
            </a:r>
            <a:endParaRPr lang="fr-CA" dirty="0"/>
          </a:p>
        </p:txBody>
      </p:sp>
      <p:grpSp>
        <p:nvGrpSpPr>
          <p:cNvPr id="17" name="Groupe 16"/>
          <p:cNvGrpSpPr/>
          <p:nvPr>
            <p:custDataLst>
              <p:tags r:id="rId6"/>
            </p:custDataLst>
          </p:nvPr>
        </p:nvGrpSpPr>
        <p:grpSpPr>
          <a:xfrm>
            <a:off x="1153232" y="4205684"/>
            <a:ext cx="6443104" cy="1920479"/>
            <a:chOff x="1153232" y="4205684"/>
            <a:chExt cx="6443104" cy="1920479"/>
          </a:xfrm>
        </p:grpSpPr>
        <p:grpSp>
          <p:nvGrpSpPr>
            <p:cNvPr id="9" name="Group 8"/>
            <p:cNvGrpSpPr/>
            <p:nvPr>
              <p:custDataLst>
                <p:tags r:id="rId7"/>
              </p:custDataLst>
            </p:nvPr>
          </p:nvGrpSpPr>
          <p:grpSpPr>
            <a:xfrm>
              <a:off x="1153232" y="5406083"/>
              <a:ext cx="6408712" cy="720080"/>
              <a:chOff x="1259632" y="2204864"/>
              <a:chExt cx="6408712" cy="72008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input$x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output$y2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>
              <p:custDataLst>
                <p:tags r:id="rId8"/>
              </p:custDataLst>
            </p:nvPr>
          </p:nvGrpSpPr>
          <p:grpSpPr>
            <a:xfrm>
              <a:off x="1187624" y="4205684"/>
              <a:ext cx="6408712" cy="720080"/>
              <a:chOff x="1259632" y="2204864"/>
              <a:chExt cx="6408712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input$z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output$y1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>
              <p:custDataLst>
                <p:tags r:id="rId9"/>
              </p:custDataLst>
            </p:nvPr>
          </p:nvCxnSpPr>
          <p:spPr>
            <a:xfrm flipV="1">
              <a:off x="2593392" y="4725144"/>
              <a:ext cx="3384376" cy="1040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>
              <p:custDataLst>
                <p:tags r:id="rId10"/>
              </p:custDataLst>
            </p:nvPr>
          </p:nvSpPr>
          <p:spPr>
            <a:xfrm>
              <a:off x="3887924" y="4457712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20" name="Rectangle 19"/>
            <p:cNvSpPr/>
            <p:nvPr>
              <p:custDataLst>
                <p:tags r:id="rId11"/>
              </p:custDataLst>
            </p:nvPr>
          </p:nvSpPr>
          <p:spPr>
            <a:xfrm>
              <a:off x="3887924" y="5658111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21" name="Rectangle 20"/>
            <p:cNvSpPr/>
            <p:nvPr>
              <p:custDataLst>
                <p:tags r:id="rId12"/>
              </p:custDataLst>
            </p:nvPr>
          </p:nvSpPr>
          <p:spPr>
            <a:xfrm rot="20462293">
              <a:off x="3899576" y="5137620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32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différents</a:t>
            </a:r>
            <a:r>
              <a:rPr lang="en-CA" dirty="0"/>
              <a:t> inputs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ui</a:t>
            </a:r>
            <a:r>
              <a:rPr lang="en-CA" dirty="0"/>
              <a:t>, on </a:t>
            </a:r>
            <a:r>
              <a:rPr lang="en-CA" dirty="0" err="1"/>
              <a:t>définit</a:t>
            </a:r>
            <a:r>
              <a:rPr lang="en-CA" dirty="0"/>
              <a:t> </a:t>
            </a:r>
            <a:r>
              <a:rPr lang="en-CA" dirty="0" err="1"/>
              <a:t>l’input</a:t>
            </a:r>
            <a:r>
              <a:rPr lang="en-CA" dirty="0"/>
              <a:t> ID par:</a:t>
            </a:r>
            <a:endParaRPr lang="en-CA" dirty="0">
              <a:hlinkClick r:id="rId5"/>
            </a:endParaRPr>
          </a:p>
          <a:p>
            <a:endParaRPr lang="en-CA" dirty="0">
              <a:hlinkClick r:id="rId5"/>
            </a:endParaRPr>
          </a:p>
          <a:p>
            <a:pPr marL="109728" indent="0">
              <a:buNone/>
            </a:pPr>
            <a:r>
              <a:rPr lang="en-CA" sz="1800" dirty="0"/>
              <a:t> </a:t>
            </a:r>
          </a:p>
          <a:p>
            <a:pPr marL="109728" indent="0">
              <a:buNone/>
            </a:pPr>
            <a:r>
              <a:rPr lang="en-CA" sz="1800" dirty="0"/>
              <a:t>La </a:t>
            </a:r>
            <a:r>
              <a:rPr lang="en-CA" sz="1800" dirty="0" err="1"/>
              <a:t>fonction</a:t>
            </a:r>
            <a:r>
              <a:rPr lang="en-CA" sz="1800" dirty="0"/>
              <a:t> </a:t>
            </a:r>
            <a:r>
              <a:rPr lang="en-CA" sz="1800" dirty="0" err="1"/>
              <a:t>fun_input_ui</a:t>
            </a:r>
            <a:r>
              <a:rPr lang="en-CA" sz="1800" dirty="0"/>
              <a:t> </a:t>
            </a:r>
            <a:r>
              <a:rPr lang="en-CA" sz="1800" dirty="0" err="1"/>
              <a:t>dépend</a:t>
            </a:r>
            <a:r>
              <a:rPr lang="en-CA" sz="1800" dirty="0"/>
              <a:t> du type </a:t>
            </a:r>
            <a:r>
              <a:rPr lang="en-CA" sz="1800" dirty="0" err="1"/>
              <a:t>d’input</a:t>
            </a:r>
            <a:r>
              <a:rPr lang="en-CA" sz="1800" dirty="0"/>
              <a:t> que </a:t>
            </a:r>
            <a:r>
              <a:rPr lang="en-CA" sz="1800" dirty="0" err="1"/>
              <a:t>vous</a:t>
            </a:r>
            <a:r>
              <a:rPr lang="en-CA" sz="1800" dirty="0"/>
              <a:t> </a:t>
            </a:r>
            <a:r>
              <a:rPr lang="en-CA" sz="1800" dirty="0" err="1"/>
              <a:t>souhaitez</a:t>
            </a:r>
            <a:endParaRPr lang="en-CA" sz="1800" dirty="0">
              <a:hlinkClick r:id="rId5"/>
            </a:endParaRPr>
          </a:p>
          <a:p>
            <a:pPr marL="109728" indent="0">
              <a:buNone/>
            </a:pPr>
            <a:endParaRPr lang="en-CA" dirty="0">
              <a:hlinkClick r:id="rId5"/>
            </a:endParaRPr>
          </a:p>
          <a:p>
            <a:pPr marL="109728" indent="0">
              <a:buNone/>
            </a:pPr>
            <a:endParaRPr lang="en-CA" dirty="0">
              <a:hlinkClick r:id="rId5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2631"/>
            <a:ext cx="3672408" cy="36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785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DAECE-1A29-5849-9FEF-AFC0376D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différents</a:t>
            </a:r>
            <a:r>
              <a:rPr lang="en-US" dirty="0"/>
              <a:t> inputs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67DAC57-2BDB-EE4A-80D1-5883DDEF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60778"/>
            <a:ext cx="8229600" cy="3501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058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BCA87F-D0B0-D449-B788-4E85FCA7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Pratique</a:t>
            </a:r>
            <a:r>
              <a:rPr lang="en-US" dirty="0"/>
              <a:t> (15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78A20A-C75E-484D-BF47-09DF79B1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R_a_Quebec</a:t>
            </a:r>
            <a:r>
              <a:rPr lang="en-US" dirty="0"/>
              <a:t> ex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On </a:t>
            </a:r>
            <a:r>
              <a:rPr lang="en-US" dirty="0" err="1" smtClean="0"/>
              <a:t>utilise</a:t>
            </a:r>
            <a:r>
              <a:rPr lang="en-US" dirty="0" smtClean="0"/>
              <a:t> le data frame </a:t>
            </a:r>
            <a:r>
              <a:rPr lang="en-US" dirty="0" err="1" smtClean="0"/>
              <a:t>mtcars</a:t>
            </a:r>
            <a:r>
              <a:rPr lang="en-US" dirty="0" smtClean="0"/>
              <a:t>. Le but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etre</a:t>
            </a:r>
            <a:r>
              <a:rPr lang="en-US" dirty="0" smtClean="0"/>
              <a:t> </a:t>
            </a:r>
            <a:r>
              <a:rPr lang="en-US" dirty="0" err="1" smtClean="0"/>
              <a:t>d’afficher</a:t>
            </a:r>
            <a:r>
              <a:rPr lang="en-US" dirty="0" smtClean="0"/>
              <a:t> un </a:t>
            </a:r>
            <a:r>
              <a:rPr lang="en-US" dirty="0" err="1" smtClean="0"/>
              <a:t>graphique</a:t>
            </a:r>
            <a:r>
              <a:rPr lang="en-US" dirty="0" smtClean="0"/>
              <a:t> à </a:t>
            </a:r>
            <a:r>
              <a:rPr lang="en-US" dirty="0" err="1" smtClean="0"/>
              <a:t>l’utilisateur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Fair e </a:t>
            </a:r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choix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cylinder </a:t>
            </a:r>
            <a:r>
              <a:rPr lang="en-US" dirty="0" smtClean="0"/>
              <a:t>à </a:t>
            </a:r>
            <a:r>
              <a:rPr lang="en-US" dirty="0" err="1" smtClean="0"/>
              <a:t>afficher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Laissez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le </a:t>
            </a:r>
            <a:r>
              <a:rPr lang="en-US" dirty="0" err="1"/>
              <a:t>choix</a:t>
            </a:r>
            <a:r>
              <a:rPr lang="en-US" dirty="0"/>
              <a:t> d’un </a:t>
            </a:r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graphique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71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Materiel</a:t>
            </a:r>
            <a:r>
              <a:rPr lang="fr-CA" dirty="0" smtClean="0"/>
              <a:t> de formation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272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différents</a:t>
            </a:r>
            <a:r>
              <a:rPr lang="en-CA" dirty="0"/>
              <a:t> outputs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On </a:t>
            </a:r>
            <a:r>
              <a:rPr lang="en-CA" dirty="0" err="1"/>
              <a:t>définit</a:t>
            </a:r>
            <a:r>
              <a:rPr lang="en-CA" dirty="0"/>
              <a:t> un output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server.R</a:t>
            </a:r>
            <a:r>
              <a:rPr lang="en-CA" dirty="0"/>
              <a:t> avec: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On </a:t>
            </a:r>
            <a:r>
              <a:rPr lang="en-CA" dirty="0" err="1"/>
              <a:t>l’affiche</a:t>
            </a:r>
            <a:r>
              <a:rPr lang="en-CA" dirty="0"/>
              <a:t> grâce au </a:t>
            </a:r>
            <a:r>
              <a:rPr lang="en-CA" dirty="0" err="1"/>
              <a:t>ui.R</a:t>
            </a:r>
            <a:r>
              <a:rPr lang="en-CA" dirty="0"/>
              <a:t> avec:</a:t>
            </a:r>
          </a:p>
          <a:p>
            <a:endParaRPr lang="en-CA" dirty="0"/>
          </a:p>
          <a:p>
            <a:r>
              <a:rPr lang="en-CA" dirty="0" err="1"/>
              <a:t>Fun_output_server</a:t>
            </a:r>
            <a:r>
              <a:rPr lang="en-CA" dirty="0"/>
              <a:t> et </a:t>
            </a:r>
            <a:r>
              <a:rPr lang="en-CA" dirty="0" err="1"/>
              <a:t>ui</a:t>
            </a:r>
            <a:r>
              <a:rPr lang="en-CA" dirty="0"/>
              <a:t> </a:t>
            </a:r>
            <a:r>
              <a:rPr lang="en-CA" dirty="0" err="1"/>
              <a:t>dépendent</a:t>
            </a:r>
            <a:r>
              <a:rPr lang="en-CA" dirty="0"/>
              <a:t> du type </a:t>
            </a:r>
            <a:r>
              <a:rPr lang="en-CA" dirty="0" err="1"/>
              <a:t>d’output</a:t>
            </a:r>
            <a:r>
              <a:rPr lang="en-CA" dirty="0"/>
              <a:t> que </a:t>
            </a:r>
            <a:r>
              <a:rPr lang="en-CA" dirty="0" err="1"/>
              <a:t>l’on</a:t>
            </a:r>
            <a:r>
              <a:rPr lang="en-CA" dirty="0"/>
              <a:t> </a:t>
            </a:r>
            <a:r>
              <a:rPr lang="en-CA" dirty="0" err="1"/>
              <a:t>veut</a:t>
            </a:r>
            <a:r>
              <a:rPr lang="en-CA" dirty="0"/>
              <a:t>!</a:t>
            </a:r>
          </a:p>
          <a:p>
            <a:endParaRPr lang="en-CA" dirty="0"/>
          </a:p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65698"/>
            <a:ext cx="3190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44" y="4293096"/>
            <a:ext cx="2365583" cy="34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643700"/>
            <a:ext cx="8229600" cy="1066800"/>
          </a:xfrm>
        </p:spPr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différents</a:t>
            </a:r>
            <a:r>
              <a:rPr lang="en-CA" dirty="0"/>
              <a:t> outputs</a:t>
            </a:r>
            <a:endParaRPr lang="fr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714408" cy="33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>
            <p:custDataLst>
              <p:tags r:id="rId4"/>
            </p:custDataLst>
          </p:nvPr>
        </p:nvSpPr>
        <p:spPr>
          <a:xfrm>
            <a:off x="1887346" y="17105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Server.R</a:t>
            </a:r>
            <a:endParaRPr lang="fr-CA" dirty="0"/>
          </a:p>
        </p:txBody>
      </p:sp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5652120" y="170880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ui.R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974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BCA87F-D0B0-D449-B788-4E85FCA7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Pratique</a:t>
            </a:r>
            <a:r>
              <a:rPr lang="en-US" dirty="0"/>
              <a:t> (15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78A20A-C75E-484D-BF47-09DF79B1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R_a_Quebec</a:t>
            </a:r>
            <a:r>
              <a:rPr lang="en-US" dirty="0"/>
              <a:t> ex 1</a:t>
            </a:r>
          </a:p>
          <a:p>
            <a:endParaRPr lang="en-US" dirty="0"/>
          </a:p>
          <a:p>
            <a:r>
              <a:rPr lang="en-US" dirty="0" err="1"/>
              <a:t>Créer</a:t>
            </a:r>
            <a:r>
              <a:rPr lang="en-US" dirty="0"/>
              <a:t> un output “</a:t>
            </a:r>
            <a:r>
              <a:rPr lang="en-US" dirty="0" err="1"/>
              <a:t>plot_try</a:t>
            </a:r>
            <a:r>
              <a:rPr lang="en-US" dirty="0"/>
              <a:t>” qui affiche le lien </a:t>
            </a:r>
            <a:r>
              <a:rPr lang="en-US" dirty="0" err="1"/>
              <a:t>visuel</a:t>
            </a:r>
            <a:r>
              <a:rPr lang="en-US" dirty="0"/>
              <a:t> entre mpg et disp. </a:t>
            </a:r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l’utilisateur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graphique</a:t>
            </a:r>
            <a:r>
              <a:rPr lang="en-US" dirty="0"/>
              <a:t>, faire </a:t>
            </a:r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seulement</a:t>
            </a:r>
            <a:r>
              <a:rPr lang="en-US" dirty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cylindres</a:t>
            </a:r>
            <a:r>
              <a:rPr lang="en-US" dirty="0"/>
              <a:t> </a:t>
            </a:r>
            <a:r>
              <a:rPr lang="en-US" dirty="0" err="1"/>
              <a:t>sélectionnés</a:t>
            </a:r>
            <a:r>
              <a:rPr lang="en-US" dirty="0"/>
              <a:t> par </a:t>
            </a:r>
            <a:r>
              <a:rPr lang="en-US" dirty="0" err="1"/>
              <a:t>l’utilisateur</a:t>
            </a:r>
            <a:r>
              <a:rPr lang="en-US" dirty="0"/>
              <a:t>. Le </a:t>
            </a: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dépendre</a:t>
            </a:r>
            <a:r>
              <a:rPr lang="en-US" dirty="0"/>
              <a:t> de son </a:t>
            </a:r>
            <a:r>
              <a:rPr lang="en-US" dirty="0" err="1"/>
              <a:t>choix</a:t>
            </a:r>
            <a:r>
              <a:rPr lang="en-US" dirty="0"/>
              <a:t> de </a:t>
            </a:r>
            <a:r>
              <a:rPr lang="en-US" dirty="0" err="1"/>
              <a:t>titre</a:t>
            </a:r>
            <a:r>
              <a:rPr lang="en-US" dirty="0"/>
              <a:t> et du </a:t>
            </a:r>
            <a:r>
              <a:rPr lang="en-US" dirty="0" err="1"/>
              <a:t>nombre</a:t>
            </a:r>
            <a:r>
              <a:rPr lang="en-US" dirty="0"/>
              <a:t> de cylinder.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39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CA" dirty="0" err="1"/>
              <a:t>Réactivité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549023"/>
            <a:ext cx="8229600" cy="4325112"/>
          </a:xfrm>
        </p:spPr>
        <p:txBody>
          <a:bodyPr/>
          <a:lstStyle/>
          <a:p>
            <a:r>
              <a:rPr lang="en-US" dirty="0"/>
              <a:t>Avec </a:t>
            </a:r>
            <a:r>
              <a:rPr lang="en-US" dirty="0" err="1"/>
              <a:t>l’input</a:t>
            </a:r>
            <a:r>
              <a:rPr lang="en-US" dirty="0"/>
              <a:t> </a:t>
            </a:r>
            <a:r>
              <a:rPr lang="en-US" dirty="0" err="1"/>
              <a:t>nomé</a:t>
            </a:r>
            <a:r>
              <a:rPr lang="en-US" dirty="0"/>
              <a:t> “x” on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L’input</a:t>
            </a:r>
            <a:r>
              <a:rPr lang="en-US" dirty="0"/>
              <a:t> “x” et “z”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“y1” et “y2”:</a:t>
            </a:r>
          </a:p>
          <a:p>
            <a:endParaRPr lang="en-US" dirty="0"/>
          </a:p>
        </p:txBody>
      </p:sp>
      <p:grpSp>
        <p:nvGrpSpPr>
          <p:cNvPr id="23" name="Group 7"/>
          <p:cNvGrpSpPr/>
          <p:nvPr>
            <p:custDataLst>
              <p:tags r:id="rId4"/>
            </p:custDataLst>
          </p:nvPr>
        </p:nvGrpSpPr>
        <p:grpSpPr>
          <a:xfrm>
            <a:off x="1187624" y="2221967"/>
            <a:ext cx="6408712" cy="720080"/>
            <a:chOff x="1259632" y="2204864"/>
            <a:chExt cx="6408712" cy="720080"/>
          </a:xfrm>
        </p:grpSpPr>
        <p:sp>
          <p:nvSpPr>
            <p:cNvPr id="24" name="Rectangle 23"/>
            <p:cNvSpPr/>
            <p:nvPr/>
          </p:nvSpPr>
          <p:spPr>
            <a:xfrm>
              <a:off x="1259632" y="2204864"/>
              <a:ext cx="129614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input$x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28184" y="2204864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output$y</a:t>
              </a:r>
              <a:endParaRPr lang="en-US" dirty="0"/>
            </a:p>
          </p:txBody>
        </p:sp>
        <p:cxnSp>
          <p:nvCxnSpPr>
            <p:cNvPr id="26" name="Straight Arrow Connector 6"/>
            <p:cNvCxnSpPr/>
            <p:nvPr/>
          </p:nvCxnSpPr>
          <p:spPr>
            <a:xfrm>
              <a:off x="2699792" y="2564904"/>
              <a:ext cx="3384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>
            <p:custDataLst>
              <p:tags r:id="rId5"/>
            </p:custDataLst>
          </p:nvPr>
        </p:nvSpPr>
        <p:spPr>
          <a:xfrm>
            <a:off x="3995936" y="242088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Calcul</a:t>
            </a:r>
            <a:endParaRPr lang="fr-CA" dirty="0"/>
          </a:p>
        </p:txBody>
      </p:sp>
      <p:grpSp>
        <p:nvGrpSpPr>
          <p:cNvPr id="28" name="Groupe 27"/>
          <p:cNvGrpSpPr/>
          <p:nvPr>
            <p:custDataLst>
              <p:tags r:id="rId6"/>
            </p:custDataLst>
          </p:nvPr>
        </p:nvGrpSpPr>
        <p:grpSpPr>
          <a:xfrm>
            <a:off x="1153232" y="4205684"/>
            <a:ext cx="6443104" cy="1920479"/>
            <a:chOff x="1153232" y="4205684"/>
            <a:chExt cx="6443104" cy="1920479"/>
          </a:xfrm>
        </p:grpSpPr>
        <p:grpSp>
          <p:nvGrpSpPr>
            <p:cNvPr id="29" name="Group 8"/>
            <p:cNvGrpSpPr/>
            <p:nvPr>
              <p:custDataLst>
                <p:tags r:id="rId7"/>
              </p:custDataLst>
            </p:nvPr>
          </p:nvGrpSpPr>
          <p:grpSpPr>
            <a:xfrm>
              <a:off x="1153232" y="5406083"/>
              <a:ext cx="6408712" cy="720080"/>
              <a:chOff x="1259632" y="2204864"/>
              <a:chExt cx="6408712" cy="7200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input$x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output$y2</a:t>
                </a:r>
              </a:p>
            </p:txBody>
          </p:sp>
          <p:cxnSp>
            <p:nvCxnSpPr>
              <p:cNvPr id="40" name="Straight Arrow Connector 11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2"/>
            <p:cNvGrpSpPr/>
            <p:nvPr>
              <p:custDataLst>
                <p:tags r:id="rId8"/>
              </p:custDataLst>
            </p:nvPr>
          </p:nvGrpSpPr>
          <p:grpSpPr>
            <a:xfrm>
              <a:off x="1187624" y="4205684"/>
              <a:ext cx="6408712" cy="720080"/>
              <a:chOff x="1259632" y="2204864"/>
              <a:chExt cx="6408712" cy="72008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input$z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output$y1</a:t>
                </a:r>
              </a:p>
            </p:txBody>
          </p:sp>
          <p:cxnSp>
            <p:nvCxnSpPr>
              <p:cNvPr id="37" name="Straight Arrow Connector 15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17"/>
            <p:cNvCxnSpPr/>
            <p:nvPr>
              <p:custDataLst>
                <p:tags r:id="rId9"/>
              </p:custDataLst>
            </p:nvPr>
          </p:nvCxnSpPr>
          <p:spPr>
            <a:xfrm flipV="1">
              <a:off x="2593392" y="4725144"/>
              <a:ext cx="3384376" cy="1040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>
              <p:custDataLst>
                <p:tags r:id="rId10"/>
              </p:custDataLst>
            </p:nvPr>
          </p:nvSpPr>
          <p:spPr>
            <a:xfrm>
              <a:off x="3887924" y="4457712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33" name="Rectangle 32"/>
            <p:cNvSpPr/>
            <p:nvPr>
              <p:custDataLst>
                <p:tags r:id="rId11"/>
              </p:custDataLst>
            </p:nvPr>
          </p:nvSpPr>
          <p:spPr>
            <a:xfrm>
              <a:off x="3887924" y="5658111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34" name="Rectangle 33"/>
            <p:cNvSpPr/>
            <p:nvPr>
              <p:custDataLst>
                <p:tags r:id="rId12"/>
              </p:custDataLst>
            </p:nvPr>
          </p:nvSpPr>
          <p:spPr>
            <a:xfrm rot="20462293">
              <a:off x="3899576" y="5137620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08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demande</a:t>
            </a:r>
            <a:r>
              <a:rPr lang="en-US" dirty="0"/>
              <a:t> un nom de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xlsx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l’utilisateur</a:t>
            </a:r>
            <a:r>
              <a:rPr lang="en-US" dirty="0"/>
              <a:t> et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ressort</a:t>
            </a:r>
            <a:r>
              <a:rPr lang="en-US" dirty="0"/>
              <a:t> la </a:t>
            </a:r>
            <a:r>
              <a:rPr lang="en-US" dirty="0" err="1"/>
              <a:t>moyenne</a:t>
            </a:r>
            <a:r>
              <a:rPr lang="en-US" dirty="0"/>
              <a:t> et la </a:t>
            </a:r>
            <a:r>
              <a:rPr lang="en-US" dirty="0" err="1"/>
              <a:t>somme</a:t>
            </a:r>
            <a:r>
              <a:rPr lang="en-US" dirty="0"/>
              <a:t> de la première </a:t>
            </a:r>
            <a:r>
              <a:rPr lang="en-US" dirty="0" err="1"/>
              <a:t>colonne</a:t>
            </a:r>
            <a:r>
              <a:rPr lang="en-US" dirty="0"/>
              <a:t>.</a:t>
            </a:r>
          </a:p>
          <a:p>
            <a:r>
              <a:rPr lang="en-US" dirty="0"/>
              <a:t>Input: nom du </a:t>
            </a:r>
            <a:r>
              <a:rPr lang="en-US" dirty="0" err="1"/>
              <a:t>fichier</a:t>
            </a:r>
            <a:endParaRPr lang="en-US" dirty="0"/>
          </a:p>
          <a:p>
            <a:r>
              <a:rPr lang="en-US" dirty="0"/>
              <a:t>Output 1: </a:t>
            </a:r>
            <a:r>
              <a:rPr lang="en-US" dirty="0" err="1"/>
              <a:t>moyenne</a:t>
            </a:r>
            <a:r>
              <a:rPr lang="en-US" dirty="0"/>
              <a:t>; Output2: </a:t>
            </a:r>
            <a:r>
              <a:rPr lang="en-US" dirty="0" err="1"/>
              <a:t>somme</a:t>
            </a:r>
            <a:r>
              <a:rPr lang="en-US" dirty="0"/>
              <a:t> de la première </a:t>
            </a:r>
            <a:r>
              <a:rPr lang="en-US" dirty="0" err="1"/>
              <a:t>colonne</a:t>
            </a:r>
            <a:endParaRPr lang="en-US" dirty="0"/>
          </a:p>
          <a:p>
            <a:r>
              <a:rPr lang="en-US" dirty="0"/>
              <a:t>Attention: on ne </a:t>
            </a:r>
            <a:r>
              <a:rPr lang="en-US" dirty="0" err="1"/>
              <a:t>veut</a:t>
            </a:r>
            <a:r>
              <a:rPr lang="en-US" dirty="0"/>
              <a:t> pas </a:t>
            </a:r>
            <a:r>
              <a:rPr lang="en-US" dirty="0" err="1"/>
              <a:t>télécharger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r>
              <a:rPr lang="en-US" dirty="0"/>
              <a:t> Excel 2 </a:t>
            </a:r>
            <a:r>
              <a:rPr lang="en-US" dirty="0" err="1"/>
              <a:t>fois</a:t>
            </a:r>
            <a:r>
              <a:rPr lang="en-US" dirty="0"/>
              <a:t> pour les </a:t>
            </a:r>
            <a:r>
              <a:rPr lang="en-US" dirty="0" err="1"/>
              <a:t>deux</a:t>
            </a:r>
            <a:r>
              <a:rPr lang="en-US" dirty="0"/>
              <a:t> outputs.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5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Reactivité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Parfois</a:t>
            </a:r>
            <a:r>
              <a:rPr lang="en-US" dirty="0"/>
              <a:t> on ne </a:t>
            </a:r>
            <a:r>
              <a:rPr lang="en-US" dirty="0" err="1"/>
              <a:t>veut</a:t>
            </a:r>
            <a:r>
              <a:rPr lang="en-US" dirty="0"/>
              <a:t> pas faire </a:t>
            </a:r>
            <a:r>
              <a:rPr lang="en-US" dirty="0" err="1"/>
              <a:t>exécuter</a:t>
            </a:r>
            <a:r>
              <a:rPr lang="en-US" dirty="0"/>
              <a:t> un input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à cause des temps de </a:t>
            </a:r>
            <a:r>
              <a:rPr lang="en-US" dirty="0" err="1"/>
              <a:t>calcul</a:t>
            </a:r>
            <a:r>
              <a:rPr lang="en-US" dirty="0"/>
              <a:t>, </a:t>
            </a:r>
            <a:r>
              <a:rPr lang="en-US" dirty="0" err="1"/>
              <a:t>alors</a:t>
            </a:r>
            <a:r>
              <a:rPr lang="en-US" dirty="0"/>
              <a:t> on </a:t>
            </a:r>
            <a:r>
              <a:rPr lang="en-US" dirty="0" err="1"/>
              <a:t>utilise</a:t>
            </a:r>
            <a:r>
              <a:rPr lang="en-US" dirty="0"/>
              <a:t> la </a:t>
            </a:r>
            <a:r>
              <a:rPr lang="en-US" dirty="0" err="1"/>
              <a:t>réactivité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exécuté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et on </a:t>
            </a:r>
            <a:r>
              <a:rPr lang="en-US" dirty="0" err="1"/>
              <a:t>récupère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avec   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73" y="3789040"/>
            <a:ext cx="33528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462247"/>
            <a:ext cx="175699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99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E491C8-888C-8C4D-8C4B-9F7F92F6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Pratique</a:t>
            </a:r>
            <a:r>
              <a:rPr lang="en-US" dirty="0"/>
              <a:t> (20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510A6-6EA5-154E-967C-DAC37654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R_a_Quebec</a:t>
            </a:r>
            <a:r>
              <a:rPr lang="en-US" b="1" dirty="0"/>
              <a:t> ex 2</a:t>
            </a:r>
          </a:p>
          <a:p>
            <a:endParaRPr lang="en-US" dirty="0"/>
          </a:p>
          <a:p>
            <a:r>
              <a:rPr lang="en-US" sz="1800" dirty="0"/>
              <a:t>On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appliquer</a:t>
            </a:r>
            <a:r>
              <a:rPr lang="en-US" sz="1800" dirty="0"/>
              <a:t> </a:t>
            </a:r>
            <a:r>
              <a:rPr lang="en-US" sz="1800" dirty="0" err="1"/>
              <a:t>l’algorithme</a:t>
            </a:r>
            <a:r>
              <a:rPr lang="en-US" sz="1800" dirty="0"/>
              <a:t> du </a:t>
            </a:r>
            <a:r>
              <a:rPr lang="en-US" sz="1800" dirty="0" err="1"/>
              <a:t>Kmeans</a:t>
            </a:r>
            <a:r>
              <a:rPr lang="en-US" sz="1800" dirty="0"/>
              <a:t> entre mpg et disp. </a:t>
            </a:r>
            <a:r>
              <a:rPr lang="en-US" sz="1800" dirty="0" smtClean="0"/>
              <a:t>Le 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cluster </a:t>
            </a:r>
            <a:r>
              <a:rPr lang="en-US" sz="1800" dirty="0" err="1" smtClean="0"/>
              <a:t>est</a:t>
            </a:r>
            <a:r>
              <a:rPr lang="en-US" sz="1800" dirty="0" smtClean="0"/>
              <a:t> au </a:t>
            </a:r>
            <a:r>
              <a:rPr lang="en-US" sz="1800" dirty="0" err="1" smtClean="0"/>
              <a:t>choix</a:t>
            </a:r>
            <a:r>
              <a:rPr lang="en-US" sz="1800" dirty="0" smtClean="0"/>
              <a:t> de </a:t>
            </a:r>
            <a:r>
              <a:rPr lang="en-US" sz="1800" dirty="0" err="1" smtClean="0"/>
              <a:t>l’utilisateur</a:t>
            </a:r>
            <a:r>
              <a:rPr lang="en-US" sz="1800" dirty="0" smtClean="0"/>
              <a:t>. Faire </a:t>
            </a:r>
            <a:r>
              <a:rPr lang="en-US" sz="1800" dirty="0" err="1"/>
              <a:t>afficher</a:t>
            </a:r>
            <a:r>
              <a:rPr lang="en-US" sz="1800" dirty="0"/>
              <a:t> à </a:t>
            </a:r>
            <a:r>
              <a:rPr lang="en-US" sz="1800" dirty="0" err="1"/>
              <a:t>l’utilisateur</a:t>
            </a:r>
            <a:r>
              <a:rPr lang="en-US" sz="1800" dirty="0"/>
              <a:t> le </a:t>
            </a:r>
            <a:r>
              <a:rPr lang="en-US" sz="1800" dirty="0" err="1"/>
              <a:t>graphique</a:t>
            </a:r>
            <a:r>
              <a:rPr lang="en-US" sz="1800" dirty="0"/>
              <a:t> de la classification avec des couleurs. Le tableau des </a:t>
            </a:r>
            <a:r>
              <a:rPr lang="en-US" sz="1800" dirty="0" err="1"/>
              <a:t>centres</a:t>
            </a:r>
            <a:r>
              <a:rPr lang="en-US" sz="1800" dirty="0"/>
              <a:t> de </a:t>
            </a:r>
            <a:r>
              <a:rPr lang="en-US" sz="1800" dirty="0" err="1"/>
              <a:t>chaque</a:t>
            </a:r>
            <a:r>
              <a:rPr lang="en-US" sz="1800" dirty="0"/>
              <a:t> </a:t>
            </a:r>
            <a:r>
              <a:rPr lang="en-US" sz="1800" dirty="0" err="1"/>
              <a:t>groupe</a:t>
            </a:r>
            <a:r>
              <a:rPr lang="en-US" sz="1800" dirty="0"/>
              <a:t>, </a:t>
            </a:r>
            <a:r>
              <a:rPr lang="en-US" sz="1800" dirty="0" err="1"/>
              <a:t>ainsi</a:t>
            </a:r>
            <a:r>
              <a:rPr lang="en-US" sz="1800" dirty="0"/>
              <a:t> </a:t>
            </a:r>
            <a:r>
              <a:rPr lang="en-US" sz="1800" dirty="0" err="1"/>
              <a:t>qu’une</a:t>
            </a:r>
            <a:r>
              <a:rPr lang="en-US" sz="1800" dirty="0"/>
              <a:t> phrase qui </a:t>
            </a:r>
            <a:r>
              <a:rPr lang="en-US" sz="1800" dirty="0" err="1"/>
              <a:t>indique</a:t>
            </a:r>
            <a:r>
              <a:rPr lang="en-US" sz="1800" dirty="0"/>
              <a:t> à </a:t>
            </a:r>
            <a:r>
              <a:rPr lang="en-US" sz="1800" dirty="0" err="1"/>
              <a:t>l’utilisateur</a:t>
            </a:r>
            <a:r>
              <a:rPr lang="en-US" sz="1800" dirty="0"/>
              <a:t> avec </a:t>
            </a:r>
            <a:r>
              <a:rPr lang="en-US" sz="1800" dirty="0" err="1" smtClean="0"/>
              <a:t>combien</a:t>
            </a:r>
            <a:r>
              <a:rPr lang="en-US" sz="1800" dirty="0" smtClean="0"/>
              <a:t> </a:t>
            </a:r>
            <a:r>
              <a:rPr lang="en-US" sz="1800" dirty="0" err="1" smtClean="0"/>
              <a:t>d’iteration</a:t>
            </a:r>
            <a:r>
              <a:rPr lang="en-US" sz="1800" dirty="0" smtClean="0"/>
              <a:t> </a:t>
            </a:r>
            <a:r>
              <a:rPr lang="en-US" sz="1800" dirty="0" err="1"/>
              <a:t>l’algorithme</a:t>
            </a:r>
            <a:r>
              <a:rPr lang="en-US" sz="1800" dirty="0"/>
              <a:t> à </a:t>
            </a:r>
            <a:r>
              <a:rPr lang="en-US" sz="1800" dirty="0" err="1"/>
              <a:t>converger</a:t>
            </a:r>
            <a:r>
              <a:rPr lang="en-US" sz="1800" dirty="0"/>
              <a:t>. Attention de ne pas faire executer 3 </a:t>
            </a:r>
            <a:r>
              <a:rPr lang="en-US" sz="1800" dirty="0" err="1"/>
              <a:t>fois</a:t>
            </a:r>
            <a:r>
              <a:rPr lang="en-US" sz="1800" dirty="0"/>
              <a:t> le </a:t>
            </a:r>
            <a:r>
              <a:rPr lang="en-US" sz="1800" dirty="0" err="1"/>
              <a:t>même</a:t>
            </a:r>
            <a:r>
              <a:rPr lang="en-US" sz="1800" dirty="0"/>
              <a:t> </a:t>
            </a:r>
            <a:r>
              <a:rPr lang="en-US" sz="1800" dirty="0" err="1"/>
              <a:t>algorithme</a:t>
            </a:r>
            <a:r>
              <a:rPr lang="en-US" sz="1800" dirty="0"/>
              <a:t> de clustering!</a:t>
            </a:r>
          </a:p>
          <a:p>
            <a:endParaRPr lang="en-US" sz="1800" dirty="0"/>
          </a:p>
          <a:p>
            <a:r>
              <a:rPr lang="en-US" sz="1800" dirty="0" err="1"/>
              <a:t>Dans</a:t>
            </a:r>
            <a:r>
              <a:rPr lang="en-US" sz="1800" dirty="0"/>
              <a:t> le </a:t>
            </a:r>
            <a:r>
              <a:rPr lang="en-US" sz="1800" dirty="0" err="1"/>
              <a:t>graphique</a:t>
            </a:r>
            <a:r>
              <a:rPr lang="en-US" sz="1800" dirty="0"/>
              <a:t> du clustering, identifier par des </a:t>
            </a:r>
            <a:r>
              <a:rPr lang="en-US" sz="1800" dirty="0" err="1"/>
              <a:t>apparences</a:t>
            </a:r>
            <a:r>
              <a:rPr lang="en-US" sz="1800" dirty="0"/>
              <a:t> </a:t>
            </a:r>
            <a:r>
              <a:rPr lang="en-US" sz="1800" dirty="0" err="1"/>
              <a:t>différentes</a:t>
            </a:r>
            <a:r>
              <a:rPr lang="en-US" sz="1800" dirty="0"/>
              <a:t> le </a:t>
            </a:r>
            <a:r>
              <a:rPr lang="en-US" sz="1800" dirty="0" err="1"/>
              <a:t>nombre</a:t>
            </a:r>
            <a:r>
              <a:rPr lang="en-US" sz="1800" dirty="0"/>
              <a:t> de cylinder que </a:t>
            </a:r>
            <a:r>
              <a:rPr lang="en-US" sz="1800" dirty="0" err="1"/>
              <a:t>l’utilisateur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choisis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096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1F29F-FF00-FC4D-A78D-9C5517C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Apparence</a:t>
            </a:r>
            <a:r>
              <a:rPr lang="en-US" dirty="0"/>
              <a:t> des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3B5511-9D3C-5B46-BAA7-849B6910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564904"/>
            <a:ext cx="6299200" cy="3886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62DF2BF-8ABB-2641-A89F-862C84710C6F}"/>
              </a:ext>
            </a:extLst>
          </p:cNvPr>
          <p:cNvCxnSpPr/>
          <p:nvPr/>
        </p:nvCxnSpPr>
        <p:spPr>
          <a:xfrm>
            <a:off x="2915816" y="3068960"/>
            <a:ext cx="4752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0D43F7-5AEA-ED45-95C7-150041A2183C}"/>
              </a:ext>
            </a:extLst>
          </p:cNvPr>
          <p:cNvSpPr txBox="1"/>
          <p:nvPr/>
        </p:nvSpPr>
        <p:spPr>
          <a:xfrm>
            <a:off x="4572000" y="32849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unités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B9069B1-1770-1D44-B49C-BB58321C4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725" y="5832928"/>
            <a:ext cx="4362709" cy="503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9DD9BF9-8E5C-9848-A6D2-1554FD21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475" y="3656595"/>
            <a:ext cx="2313604" cy="19350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24943FC-2D99-2445-9279-082BA08086D5}"/>
              </a:ext>
            </a:extLst>
          </p:cNvPr>
          <p:cNvCxnSpPr>
            <a:stCxn id="10" idx="2"/>
          </p:cNvCxnSpPr>
          <p:nvPr/>
        </p:nvCxnSpPr>
        <p:spPr>
          <a:xfrm>
            <a:off x="4135277" y="5591609"/>
            <a:ext cx="1156802" cy="24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3021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1F29F-FF00-FC4D-A78D-9C5517C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Apparence</a:t>
            </a:r>
            <a:r>
              <a:rPr lang="en-US" dirty="0"/>
              <a:t> des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3B5511-9D3C-5B46-BAA7-849B6910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564904"/>
            <a:ext cx="6299200" cy="388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A7600F6-79B8-D945-8605-18D37F44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43" y="2924944"/>
            <a:ext cx="4671623" cy="1994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8111B05-EF61-154E-B1C4-D8F382D58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218" y="5288672"/>
            <a:ext cx="3950072" cy="1177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B777FEF-CB06-9345-BA19-A9AC92D64DB6}"/>
              </a:ext>
            </a:extLst>
          </p:cNvPr>
          <p:cNvCxnSpPr>
            <a:cxnSpLocks/>
          </p:cNvCxnSpPr>
          <p:nvPr/>
        </p:nvCxnSpPr>
        <p:spPr>
          <a:xfrm flipH="1">
            <a:off x="5354254" y="4386207"/>
            <a:ext cx="62176" cy="91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25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6BC1A-B9DE-5C4B-B11F-E9812999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menus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CFA5E06-24EA-6140-B092-0A924E31A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5411904"/>
            <a:ext cx="8229600" cy="1410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E0464F-C1E7-254B-8F1B-33F530FE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209800"/>
            <a:ext cx="5652120" cy="34793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2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Data Scientist Manager @ GSK</a:t>
            </a:r>
          </a:p>
          <a:p>
            <a:r>
              <a:rPr lang="fr-CA" dirty="0"/>
              <a:t>Groupe support à tous les départements. </a:t>
            </a:r>
          </a:p>
          <a:p>
            <a:r>
              <a:rPr lang="fr-CA" dirty="0"/>
              <a:t>Comment rendre mes collègues autonome?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Shiny</a:t>
            </a:r>
            <a:r>
              <a:rPr lang="fr-CA" dirty="0"/>
              <a:t> </a:t>
            </a:r>
            <a:r>
              <a:rPr lang="fr-CA" dirty="0" err="1"/>
              <a:t>app</a:t>
            </a:r>
            <a:r>
              <a:rPr lang="fr-CA" dirty="0"/>
              <a:t>!</a:t>
            </a:r>
            <a:endParaRPr lang="en-CA" dirty="0"/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0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81B790-2529-194E-B452-D0F16646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Chaque</a:t>
            </a:r>
            <a:r>
              <a:rPr lang="en-US" dirty="0"/>
              <a:t> chose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place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5522058-6831-1A46-A67D-61076B935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6" y="2860536"/>
            <a:ext cx="5749689" cy="3964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6D9261D-727C-A447-8A8F-DE4B51582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850" y="1934609"/>
            <a:ext cx="3437638" cy="2116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99746C-78A6-B140-A78F-5086A62A4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339" y="4365104"/>
            <a:ext cx="3474661" cy="21454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C7F1FA5A-CCA3-6C4B-8329-525A613C306E}"/>
              </a:ext>
            </a:extLst>
          </p:cNvPr>
          <p:cNvCxnSpPr>
            <a:cxnSpLocks/>
          </p:cNvCxnSpPr>
          <p:nvPr/>
        </p:nvCxnSpPr>
        <p:spPr>
          <a:xfrm flipH="1">
            <a:off x="2699792" y="2209800"/>
            <a:ext cx="2988058" cy="1504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A71349A-6308-A74F-9B0E-7E2BB9F1DB99}"/>
              </a:ext>
            </a:extLst>
          </p:cNvPr>
          <p:cNvCxnSpPr>
            <a:cxnSpLocks/>
          </p:cNvCxnSpPr>
          <p:nvPr/>
        </p:nvCxnSpPr>
        <p:spPr>
          <a:xfrm flipH="1">
            <a:off x="2699792" y="4790718"/>
            <a:ext cx="2969547" cy="1124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47864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D669B-283B-384B-96FF-F0A68F71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possibilités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893AC5-FD50-144A-95CA-32237A32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http://rstudio.github.io/shinydashboard/structure.html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77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A2782-8CC0-EA46-BB3D-19FB1384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Pratique</a:t>
            </a:r>
            <a:r>
              <a:rPr lang="en-US" dirty="0"/>
              <a:t> (15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669281-9B9D-0546-9F9B-1378D637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R_a_Quebec</a:t>
            </a:r>
            <a:r>
              <a:rPr lang="en-US" dirty="0"/>
              <a:t> ex 2</a:t>
            </a:r>
          </a:p>
          <a:p>
            <a:endParaRPr lang="en-US" dirty="0"/>
          </a:p>
          <a:p>
            <a:r>
              <a:rPr lang="en-US" dirty="0" err="1"/>
              <a:t>Créer</a:t>
            </a:r>
            <a:r>
              <a:rPr lang="en-US" dirty="0"/>
              <a:t> un menu qui </a:t>
            </a:r>
            <a:r>
              <a:rPr lang="en-US" dirty="0" err="1"/>
              <a:t>comprend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</a:t>
            </a:r>
            <a:r>
              <a:rPr lang="en-US" dirty="0" err="1"/>
              <a:t>d’acceuil</a:t>
            </a:r>
            <a:r>
              <a:rPr lang="en-US" dirty="0"/>
              <a:t> pour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page qui affiche le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selon</a:t>
            </a:r>
            <a:r>
              <a:rPr lang="en-US" dirty="0"/>
              <a:t> le </a:t>
            </a:r>
            <a:r>
              <a:rPr lang="en-US" dirty="0" err="1"/>
              <a:t>nombre</a:t>
            </a:r>
            <a:r>
              <a:rPr lang="en-US" dirty="0"/>
              <a:t> de cylinder et </a:t>
            </a:r>
            <a:r>
              <a:rPr lang="en-US" dirty="0" err="1"/>
              <a:t>enfin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</a:t>
            </a:r>
            <a:r>
              <a:rPr lang="en-US" dirty="0" err="1"/>
              <a:t>contenant</a:t>
            </a:r>
            <a:r>
              <a:rPr lang="en-US" dirty="0"/>
              <a:t> le clustering.</a:t>
            </a:r>
          </a:p>
          <a:p>
            <a:endParaRPr lang="en-US" dirty="0"/>
          </a:p>
          <a:p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de belle </a:t>
            </a:r>
            <a:r>
              <a:rPr lang="en-US" dirty="0" err="1"/>
              <a:t>boites</a:t>
            </a:r>
            <a:r>
              <a:rPr lang="en-US" dirty="0"/>
              <a:t> pour </a:t>
            </a:r>
            <a:r>
              <a:rPr lang="en-US" dirty="0" err="1"/>
              <a:t>rendre</a:t>
            </a:r>
            <a:r>
              <a:rPr lang="en-US" dirty="0"/>
              <a:t> le tout le plus beau et </a:t>
            </a:r>
            <a:r>
              <a:rPr lang="en-US" dirty="0" err="1"/>
              <a:t>attrayant</a:t>
            </a:r>
            <a:r>
              <a:rPr lang="en-US" dirty="0"/>
              <a:t> possible.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63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Partager</a:t>
            </a:r>
            <a:r>
              <a:rPr lang="en-CA" dirty="0"/>
              <a:t> son app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 err="1"/>
              <a:t>Envoyer</a:t>
            </a:r>
            <a:r>
              <a:rPr lang="en-CA" dirty="0"/>
              <a:t> le dossier à </a:t>
            </a:r>
            <a:r>
              <a:rPr lang="en-CA" dirty="0" err="1"/>
              <a:t>quelqu’un</a:t>
            </a:r>
            <a:r>
              <a:rPr lang="en-CA" dirty="0"/>
              <a:t> et la </a:t>
            </a:r>
            <a:r>
              <a:rPr lang="en-CA" dirty="0" err="1"/>
              <a:t>personne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charger </a:t>
            </a:r>
            <a:r>
              <a:rPr lang="en-CA" dirty="0" err="1"/>
              <a:t>l’app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Rstudio</a:t>
            </a:r>
            <a:r>
              <a:rPr lang="en-CA" dirty="0"/>
              <a:t> avec</a:t>
            </a:r>
          </a:p>
          <a:p>
            <a:endParaRPr lang="en-CA" dirty="0"/>
          </a:p>
          <a:p>
            <a:r>
              <a:rPr lang="en-CA" dirty="0"/>
              <a:t> Sur des </a:t>
            </a:r>
            <a:r>
              <a:rPr lang="en-CA" dirty="0" err="1"/>
              <a:t>serveurs</a:t>
            </a: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1. </a:t>
            </a:r>
            <a:r>
              <a:rPr lang="en-CA" dirty="0">
                <a:hlinkClick r:id="rId6"/>
              </a:rPr>
              <a:t>Shiny Server Open Source </a:t>
            </a:r>
            <a:r>
              <a:rPr lang="en-CA" dirty="0"/>
              <a:t>(Linux)</a:t>
            </a:r>
            <a:br>
              <a:rPr lang="en-CA" dirty="0"/>
            </a:br>
            <a:r>
              <a:rPr lang="en-CA" dirty="0"/>
              <a:t>2. </a:t>
            </a:r>
            <a:r>
              <a:rPr lang="en-CA" dirty="0">
                <a:hlinkClick r:id="rId7"/>
              </a:rPr>
              <a:t>Shinyapps.io</a:t>
            </a:r>
            <a:r>
              <a:rPr lang="en-CA" dirty="0"/>
              <a:t> (</a:t>
            </a:r>
            <a:r>
              <a:rPr lang="en-CA" dirty="0" err="1"/>
              <a:t>gratuit</a:t>
            </a:r>
            <a:r>
              <a:rPr lang="en-CA" dirty="0"/>
              <a:t> pour 5 apps et 25 </a:t>
            </a:r>
            <a:r>
              <a:rPr lang="en-CA" dirty="0" err="1"/>
              <a:t>heures</a:t>
            </a:r>
            <a:r>
              <a:rPr lang="en-CA" dirty="0"/>
              <a:t> par </a:t>
            </a:r>
            <a:r>
              <a:rPr lang="en-CA" dirty="0" err="1"/>
              <a:t>mois</a:t>
            </a:r>
            <a:r>
              <a:rPr lang="en-CA" dirty="0"/>
              <a:t> </a:t>
            </a:r>
            <a:r>
              <a:rPr lang="en-CA" dirty="0" err="1"/>
              <a:t>d’utilisation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>3.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propre</a:t>
            </a:r>
            <a:r>
              <a:rPr lang="en-CA" dirty="0"/>
              <a:t> </a:t>
            </a:r>
            <a:r>
              <a:rPr lang="en-CA" dirty="0" err="1"/>
              <a:t>serveur</a:t>
            </a:r>
            <a:endParaRPr lang="en-CA" dirty="0"/>
          </a:p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98342"/>
            <a:ext cx="28384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8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Shinyapps.io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 err="1"/>
              <a:t>Très</a:t>
            </a:r>
            <a:r>
              <a:rPr lang="en-CA" dirty="0"/>
              <a:t> facile!</a:t>
            </a:r>
          </a:p>
          <a:p>
            <a:r>
              <a:rPr lang="en-CA" dirty="0"/>
              <a:t>1. </a:t>
            </a:r>
            <a:r>
              <a:rPr lang="en-CA" dirty="0" err="1"/>
              <a:t>Créer</a:t>
            </a:r>
            <a:r>
              <a:rPr lang="en-CA" dirty="0"/>
              <a:t> un </a:t>
            </a:r>
            <a:r>
              <a:rPr lang="en-CA" dirty="0" err="1"/>
              <a:t>compte</a:t>
            </a:r>
            <a:r>
              <a:rPr lang="en-CA" dirty="0"/>
              <a:t> sur shinyapps.io</a:t>
            </a:r>
          </a:p>
          <a:p>
            <a:r>
              <a:rPr lang="en-CA" dirty="0"/>
              <a:t>2. Installer le package </a:t>
            </a:r>
            <a:r>
              <a:rPr lang="fr-CA" dirty="0" err="1"/>
              <a:t>rsconnect</a:t>
            </a:r>
            <a:endParaRPr lang="fr-CA" dirty="0"/>
          </a:p>
          <a:p>
            <a:r>
              <a:rPr lang="en-CA" dirty="0"/>
              <a:t>3.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compte</a:t>
            </a:r>
            <a:r>
              <a:rPr lang="en-CA" dirty="0"/>
              <a:t> Shinyapps.io, </a:t>
            </a:r>
            <a:r>
              <a:rPr lang="en-CA" dirty="0" err="1"/>
              <a:t>aller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Tokens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3096"/>
            <a:ext cx="5904656" cy="225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10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CA" dirty="0"/>
              <a:t>Shinyapps.io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r>
              <a:rPr lang="en-CA" dirty="0"/>
              <a:t>4. Copier et lancer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RStudio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5. </a:t>
            </a:r>
            <a:r>
              <a:rPr lang="en-CA" dirty="0" err="1"/>
              <a:t>Publier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application</a:t>
            </a:r>
            <a:r>
              <a:rPr lang="en-CA" dirty="0" smtClean="0"/>
              <a:t>: </a:t>
            </a:r>
            <a:r>
              <a:rPr lang="fr-CA" dirty="0" err="1"/>
              <a:t>rsconnect</a:t>
            </a:r>
            <a:r>
              <a:rPr lang="fr-CA" dirty="0"/>
              <a:t>::</a:t>
            </a:r>
            <a:r>
              <a:rPr lang="fr-CA" dirty="0" err="1"/>
              <a:t>deployApp</a:t>
            </a:r>
            <a:r>
              <a:rPr lang="fr-CA" dirty="0"/>
              <a:t>()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9"/>
          <a:stretch/>
        </p:blipFill>
        <p:spPr bwMode="auto">
          <a:xfrm>
            <a:off x="395536" y="2564904"/>
            <a:ext cx="7983041" cy="15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20" y="5092402"/>
            <a:ext cx="255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63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21B525-2F57-6048-A896-3523D86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Pratique</a:t>
            </a:r>
            <a:r>
              <a:rPr lang="en-US" dirty="0"/>
              <a:t> (10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052FF-E139-8C48-A191-415351C0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Publier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/>
              <a:t>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2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Reférences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>
                <a:hlinkClick r:id="rId5"/>
              </a:rPr>
              <a:t>http://shiny.rstudio.com/</a:t>
            </a:r>
            <a:endParaRPr lang="fr-CA" dirty="0"/>
          </a:p>
          <a:p>
            <a:r>
              <a:rPr lang="fr-CA" dirty="0">
                <a:hlinkClick r:id="rId6"/>
              </a:rPr>
              <a:t>https://rstudio.github.io/shinydashboard/</a:t>
            </a:r>
            <a:endParaRPr lang="fr-CA" dirty="0"/>
          </a:p>
          <a:p>
            <a:endParaRPr lang="en-CA" dirty="0"/>
          </a:p>
          <a:p>
            <a:endParaRPr lang="en-CA" dirty="0"/>
          </a:p>
          <a:p>
            <a:pPr marL="109728" indent="0" algn="ctr">
              <a:buNone/>
            </a:pPr>
            <a:r>
              <a:rPr lang="en-CA" b="1" dirty="0"/>
              <a:t>À </a:t>
            </a:r>
            <a:r>
              <a:rPr lang="en-CA" b="1" dirty="0" err="1"/>
              <a:t>vous</a:t>
            </a:r>
            <a:r>
              <a:rPr lang="en-CA" b="1" dirty="0"/>
              <a:t> de </a:t>
            </a:r>
            <a:r>
              <a:rPr lang="en-CA" b="1" dirty="0" err="1"/>
              <a:t>jouer</a:t>
            </a:r>
            <a:r>
              <a:rPr lang="en-CA" b="1" dirty="0"/>
              <a:t> </a:t>
            </a:r>
            <a:r>
              <a:rPr lang="en-CA" b="1" dirty="0" err="1"/>
              <a:t>maintenant</a:t>
            </a:r>
            <a:r>
              <a:rPr lang="en-CA" b="1" dirty="0"/>
              <a:t>!</a:t>
            </a:r>
            <a:endParaRPr lang="fr-CA" b="1" dirty="0"/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algn="ctr"/>
            <a:r>
              <a:rPr lang="en-CA" b="1" dirty="0" err="1"/>
              <a:t>Merci</a:t>
            </a:r>
            <a:r>
              <a:rPr lang="en-CA" b="1" dirty="0"/>
              <a:t> de </a:t>
            </a:r>
            <a:r>
              <a:rPr lang="en-CA" b="1" dirty="0" err="1"/>
              <a:t>votre</a:t>
            </a:r>
            <a:r>
              <a:rPr lang="en-CA" b="1" dirty="0"/>
              <a:t> attention</a:t>
            </a:r>
            <a:endParaRPr lang="fr-CA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0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R et </a:t>
            </a:r>
            <a:r>
              <a:rPr lang="en-CA" dirty="0" err="1"/>
              <a:t>RStudio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/>
              <a:t>R </a:t>
            </a:r>
            <a:r>
              <a:rPr lang="en-CA" dirty="0" err="1"/>
              <a:t>est</a:t>
            </a:r>
            <a:r>
              <a:rPr lang="en-CA" dirty="0"/>
              <a:t> un </a:t>
            </a:r>
            <a:r>
              <a:rPr lang="en-CA" dirty="0" err="1"/>
              <a:t>langage</a:t>
            </a:r>
            <a:r>
              <a:rPr lang="en-CA" dirty="0"/>
              <a:t> et </a:t>
            </a:r>
            <a:r>
              <a:rPr lang="en-CA" dirty="0" err="1"/>
              <a:t>environnement</a:t>
            </a:r>
            <a:r>
              <a:rPr lang="en-CA" dirty="0"/>
              <a:t> pour des </a:t>
            </a:r>
            <a:r>
              <a:rPr lang="en-CA" dirty="0" err="1"/>
              <a:t>calculs</a:t>
            </a:r>
            <a:r>
              <a:rPr lang="en-CA" dirty="0"/>
              <a:t> </a:t>
            </a:r>
            <a:r>
              <a:rPr lang="en-CA" dirty="0" err="1"/>
              <a:t>statistiques</a:t>
            </a:r>
            <a:r>
              <a:rPr lang="en-CA" dirty="0"/>
              <a:t> et des </a:t>
            </a:r>
            <a:r>
              <a:rPr lang="en-CA" dirty="0" err="1"/>
              <a:t>graphiques</a:t>
            </a:r>
            <a:r>
              <a:rPr lang="en-CA" dirty="0"/>
              <a:t>.</a:t>
            </a:r>
          </a:p>
          <a:p>
            <a:r>
              <a:rPr lang="en-CA" dirty="0" err="1"/>
              <a:t>RStudio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le premier </a:t>
            </a:r>
            <a:r>
              <a:rPr lang="en-CA" dirty="0" err="1"/>
              <a:t>environnement</a:t>
            </a:r>
            <a:r>
              <a:rPr lang="en-CA" dirty="0"/>
              <a:t> </a:t>
            </a:r>
            <a:r>
              <a:rPr lang="en-CA" dirty="0" err="1"/>
              <a:t>intégré</a:t>
            </a:r>
            <a:r>
              <a:rPr lang="en-CA" dirty="0"/>
              <a:t> </a:t>
            </a:r>
            <a:r>
              <a:rPr lang="en-CA" dirty="0" err="1"/>
              <a:t>développé</a:t>
            </a:r>
            <a:r>
              <a:rPr lang="en-CA" dirty="0"/>
              <a:t> pour R.</a:t>
            </a:r>
          </a:p>
          <a:p>
            <a:r>
              <a:rPr lang="en-CA" dirty="0" err="1">
                <a:hlinkClick r:id="rId7"/>
              </a:rPr>
              <a:t>RStudio</a:t>
            </a:r>
            <a:endParaRPr lang="en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361556" cy="29133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1094270" cy="957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6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Qu’est-ce</a:t>
            </a:r>
            <a:r>
              <a:rPr lang="en-CA" dirty="0"/>
              <a:t> </a:t>
            </a:r>
            <a:r>
              <a:rPr lang="en-CA" dirty="0" err="1"/>
              <a:t>qu’une</a:t>
            </a:r>
            <a:r>
              <a:rPr lang="en-CA" dirty="0"/>
              <a:t> Shiny app?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/>
              <a:t>Un </a:t>
            </a:r>
            <a:r>
              <a:rPr lang="en-US" b="1" dirty="0" err="1"/>
              <a:t>environnement</a:t>
            </a:r>
            <a:r>
              <a:rPr lang="en-US" b="1" dirty="0"/>
              <a:t> </a:t>
            </a:r>
            <a:r>
              <a:rPr lang="en-US" b="1" dirty="0" err="1"/>
              <a:t>d’application</a:t>
            </a:r>
            <a:r>
              <a:rPr lang="en-US" b="1" dirty="0"/>
              <a:t> web pour R</a:t>
            </a:r>
          </a:p>
          <a:p>
            <a:r>
              <a:rPr lang="en-US" dirty="0"/>
              <a:t>Transformer </a:t>
            </a:r>
            <a:r>
              <a:rPr lang="en-US" dirty="0" err="1"/>
              <a:t>vos</a:t>
            </a:r>
            <a:r>
              <a:rPr lang="en-US" dirty="0"/>
              <a:t> analyses </a:t>
            </a:r>
            <a:r>
              <a:rPr lang="en-US" dirty="0" err="1"/>
              <a:t>en</a:t>
            </a:r>
            <a:r>
              <a:rPr lang="en-US" dirty="0"/>
              <a:t> application web </a:t>
            </a:r>
            <a:r>
              <a:rPr lang="en-US" dirty="0" err="1"/>
              <a:t>réactives</a:t>
            </a:r>
            <a:r>
              <a:rPr lang="en-US" dirty="0"/>
              <a:t>.</a:t>
            </a:r>
          </a:p>
          <a:p>
            <a:r>
              <a:rPr lang="en-US" dirty="0" err="1"/>
              <a:t>Aucune</a:t>
            </a:r>
            <a:r>
              <a:rPr lang="en-US" dirty="0"/>
              <a:t> </a:t>
            </a:r>
            <a:r>
              <a:rPr lang="en-US" dirty="0" err="1"/>
              <a:t>connaissance</a:t>
            </a:r>
            <a:r>
              <a:rPr lang="en-US" dirty="0"/>
              <a:t> de HTML, CSS, </a:t>
            </a:r>
            <a:r>
              <a:rPr lang="en-US" dirty="0" err="1"/>
              <a:t>ou</a:t>
            </a:r>
            <a:r>
              <a:rPr lang="en-US" dirty="0"/>
              <a:t> JavaScript </a:t>
            </a:r>
            <a:r>
              <a:rPr lang="en-US" dirty="0" err="1"/>
              <a:t>n’est</a:t>
            </a:r>
            <a:r>
              <a:rPr lang="en-US" dirty="0"/>
              <a:t> </a:t>
            </a:r>
            <a:r>
              <a:rPr lang="en-US" dirty="0" err="1"/>
              <a:t>requise</a:t>
            </a:r>
            <a:r>
              <a:rPr lang="en-US" dirty="0"/>
              <a:t>.</a:t>
            </a:r>
          </a:p>
          <a:p>
            <a:r>
              <a:rPr lang="en-US" dirty="0" err="1"/>
              <a:t>Partageable</a:t>
            </a:r>
            <a:r>
              <a:rPr lang="en-US" dirty="0"/>
              <a:t> avec des gens qui </a:t>
            </a:r>
            <a:r>
              <a:rPr lang="en-US" dirty="0" err="1"/>
              <a:t>n’ont</a:t>
            </a:r>
            <a:r>
              <a:rPr lang="en-US" dirty="0"/>
              <a:t> pas R.</a:t>
            </a:r>
          </a:p>
          <a:p>
            <a:r>
              <a:rPr lang="en-US" dirty="0"/>
              <a:t>Shiny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de R studio</a:t>
            </a:r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96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134"/>
            <a:ext cx="8229600" cy="1200150"/>
          </a:xfrm>
        </p:spPr>
        <p:txBody>
          <a:bodyPr/>
          <a:lstStyle/>
          <a:p>
            <a:r>
              <a:rPr lang="en-US" sz="3600" dirty="0" err="1"/>
              <a:t>Pourquoi</a:t>
            </a:r>
            <a:r>
              <a:rPr lang="en-US" sz="3600" dirty="0"/>
              <a:t> </a:t>
            </a:r>
            <a:r>
              <a:rPr lang="en-US" sz="3600" dirty="0" err="1"/>
              <a:t>sommes</a:t>
            </a:r>
            <a:r>
              <a:rPr lang="en-US" sz="3600" dirty="0"/>
              <a:t> nous </a:t>
            </a:r>
            <a:r>
              <a:rPr lang="en-US" sz="3600" dirty="0" err="1"/>
              <a:t>ici</a:t>
            </a:r>
            <a:r>
              <a:rPr lang="en-US" sz="36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32" y="3339107"/>
            <a:ext cx="1352550" cy="11049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94" y="1876285"/>
            <a:ext cx="2257425" cy="18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8" y="2235119"/>
            <a:ext cx="2743410" cy="11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an986822\Dropbox\Conference\R a Québec 2017\R_a_Quebec\RMarkdownOutputForma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48" y="3788709"/>
            <a:ext cx="2062940" cy="20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4841782" y="3244103"/>
            <a:ext cx="517712" cy="363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2958354" y="3055845"/>
            <a:ext cx="732865" cy="3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3166782" y="4313145"/>
            <a:ext cx="578224" cy="356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8776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38" y="676134"/>
            <a:ext cx="8229600" cy="1200150"/>
          </a:xfrm>
        </p:spPr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sommes</a:t>
            </a:r>
            <a:r>
              <a:rPr lang="en-US" dirty="0"/>
              <a:t> nous </a:t>
            </a:r>
            <a:r>
              <a:rPr lang="en-US" dirty="0" err="1"/>
              <a:t>ici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32" y="3339107"/>
            <a:ext cx="1352550" cy="11049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94" y="1876285"/>
            <a:ext cx="2257425" cy="18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8" y="2235119"/>
            <a:ext cx="2743410" cy="11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an986822\Dropbox\Conference\R a Québec 2017\R_a_Quebec\RMarkdownOutputForma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48" y="3788709"/>
            <a:ext cx="2062940" cy="20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4841782" y="3244103"/>
            <a:ext cx="517712" cy="363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2958354" y="3055845"/>
            <a:ext cx="732865" cy="3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3166782" y="4313145"/>
            <a:ext cx="578224" cy="356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n986822\Dropbox\Conference\R a Québec 2017\R_a_Quebec\single-red-hear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57" y="3891557"/>
            <a:ext cx="2250914" cy="18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1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shiny App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20" y="3275689"/>
            <a:ext cx="1352550" cy="11049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2" t="6067" r="35406" b="55179"/>
          <a:stretch/>
        </p:blipFill>
        <p:spPr bwMode="auto">
          <a:xfrm>
            <a:off x="3563470" y="3295945"/>
            <a:ext cx="1001807" cy="104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us 2"/>
          <p:cNvSpPr/>
          <p:nvPr/>
        </p:nvSpPr>
        <p:spPr>
          <a:xfrm>
            <a:off x="2622176" y="3546661"/>
            <a:ext cx="665630" cy="7129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6" name="Égal 5"/>
          <p:cNvSpPr/>
          <p:nvPr/>
        </p:nvSpPr>
        <p:spPr>
          <a:xfrm>
            <a:off x="5109883" y="3642742"/>
            <a:ext cx="793376" cy="5207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252882" y="3008780"/>
            <a:ext cx="2487707" cy="235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Application web </a:t>
            </a:r>
            <a:r>
              <a:rPr lang="fr-FR" sz="1350" dirty="0" err="1"/>
              <a:t>intéractive</a:t>
            </a:r>
            <a:endParaRPr lang="fr-CA" sz="135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16" y="4952089"/>
            <a:ext cx="1125114" cy="81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V="1">
            <a:off x="4064373" y="4474509"/>
            <a:ext cx="0" cy="38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94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8834</TotalTime>
  <Words>1165</Words>
  <Application>Microsoft Office PowerPoint</Application>
  <PresentationFormat>Affichage à l'écran (4:3)</PresentationFormat>
  <Paragraphs>300</Paragraphs>
  <Slides>48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Urbain</vt:lpstr>
      <vt:lpstr>Introduction shiny apps</vt:lpstr>
      <vt:lpstr>Plan de la formation</vt:lpstr>
      <vt:lpstr>Materiel de formation</vt:lpstr>
      <vt:lpstr>Introduction</vt:lpstr>
      <vt:lpstr>R et RStudio</vt:lpstr>
      <vt:lpstr>Qu’est-ce qu’une Shiny app?</vt:lpstr>
      <vt:lpstr>Pourquoi sommes nous ici?</vt:lpstr>
      <vt:lpstr>Pourquoi sommes nous ici?</vt:lpstr>
      <vt:lpstr>Les shiny App</vt:lpstr>
      <vt:lpstr>Intérêt des shiny</vt:lpstr>
      <vt:lpstr>Intérêt des shiny</vt:lpstr>
      <vt:lpstr>Intérêt des shiny</vt:lpstr>
      <vt:lpstr>En un mot</vt:lpstr>
      <vt:lpstr>Des exemples sur le web</vt:lpstr>
      <vt:lpstr>ShinyDashboard</vt:lpstr>
      <vt:lpstr>Architecture de l’app</vt:lpstr>
      <vt:lpstr>Matériel de formation</vt:lpstr>
      <vt:lpstr>User-interface</vt:lpstr>
      <vt:lpstr>Ui.R</vt:lpstr>
      <vt:lpstr>Ui.R</vt:lpstr>
      <vt:lpstr>Le server</vt:lpstr>
      <vt:lpstr>Pratique (5 min)</vt:lpstr>
      <vt:lpstr>Inputs et Outputs</vt:lpstr>
      <vt:lpstr>Inputs et Outputs</vt:lpstr>
      <vt:lpstr>Inputs et Outputs</vt:lpstr>
      <vt:lpstr>Inputs, Outputs</vt:lpstr>
      <vt:lpstr>Les différents inputs</vt:lpstr>
      <vt:lpstr>Les différents inputs</vt:lpstr>
      <vt:lpstr>Pratique (15 min)</vt:lpstr>
      <vt:lpstr>Les différents outputs</vt:lpstr>
      <vt:lpstr>Les différents outputs</vt:lpstr>
      <vt:lpstr>Pratique (15 min)</vt:lpstr>
      <vt:lpstr>Réactivité</vt:lpstr>
      <vt:lpstr>Exemple</vt:lpstr>
      <vt:lpstr>Reactivité</vt:lpstr>
      <vt:lpstr>Pratique (20 min)</vt:lpstr>
      <vt:lpstr>Apparence des dashboards</vt:lpstr>
      <vt:lpstr>Apparence des dashboards</vt:lpstr>
      <vt:lpstr>Des menus</vt:lpstr>
      <vt:lpstr>Chaque chose à sa place</vt:lpstr>
      <vt:lpstr>Les possibilités</vt:lpstr>
      <vt:lpstr>Pratique (15 min)</vt:lpstr>
      <vt:lpstr>Partager son app</vt:lpstr>
      <vt:lpstr>Shinyapps.io</vt:lpstr>
      <vt:lpstr>Shinyapps.io</vt:lpstr>
      <vt:lpstr>Pratique (10 min)</vt:lpstr>
      <vt:lpstr>Reférences</vt:lpstr>
      <vt:lpstr>Présentation PowerPoint</vt:lpstr>
    </vt:vector>
  </TitlesOfParts>
  <Company>Université Laval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 Nicosia</dc:creator>
  <cp:lastModifiedBy>aunic3</cp:lastModifiedBy>
  <cp:revision>61</cp:revision>
  <dcterms:created xsi:type="dcterms:W3CDTF">2016-11-18T12:01:42Z</dcterms:created>
  <dcterms:modified xsi:type="dcterms:W3CDTF">2019-05-12T18:23:22Z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D0A7C70E-BFCA-4318-BFA0-98BCF91AC67B</vt:lpwstr>
  </property>
  <property fmtid="{D5CDD505-2E9C-101B-9397-08002B2CF9AE}" pid="3" name="ArticulatePath">
    <vt:lpwstr>Matériel</vt:lpwstr>
  </property>
</Properties>
</file>