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Montserrat"/>
      <p:regular r:id="rId75"/>
      <p:bold r:id="rId76"/>
      <p:italic r:id="rId77"/>
      <p:boldItalic r:id="rId78"/>
    </p:embeddedFont>
    <p:embeddedFont>
      <p:font typeface="Helvetica Neue"/>
      <p:regular r:id="rId79"/>
      <p:bold r:id="rId80"/>
      <p:italic r:id="rId81"/>
      <p:boldItalic r:id="rId82"/>
    </p:embeddedFont>
    <p:embeddedFont>
      <p:font typeface="Roboto Mono"/>
      <p:regular r:id="rId83"/>
      <p:bold r:id="rId84"/>
      <p:italic r:id="rId85"/>
      <p:boldItalic r:id="rId86"/>
    </p:embeddedFont>
    <p:embeddedFont>
      <p:font typeface="Oswald"/>
      <p:regular r:id="rId87"/>
      <p:bold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bold.fntdata"/><Relationship Id="rId83" Type="http://schemas.openxmlformats.org/officeDocument/2006/relationships/font" Target="fonts/RobotoMono-regular.fntdata"/><Relationship Id="rId42" Type="http://schemas.openxmlformats.org/officeDocument/2006/relationships/slide" Target="slides/slide36.xml"/><Relationship Id="rId86" Type="http://schemas.openxmlformats.org/officeDocument/2006/relationships/font" Target="fonts/RobotoMono-boldItalic.fntdata"/><Relationship Id="rId41" Type="http://schemas.openxmlformats.org/officeDocument/2006/relationships/slide" Target="slides/slide35.xml"/><Relationship Id="rId85" Type="http://schemas.openxmlformats.org/officeDocument/2006/relationships/font" Target="fonts/RobotoMono-italic.fntdata"/><Relationship Id="rId44" Type="http://schemas.openxmlformats.org/officeDocument/2006/relationships/slide" Target="slides/slide38.xml"/><Relationship Id="rId88" Type="http://schemas.openxmlformats.org/officeDocument/2006/relationships/font" Target="fonts/Oswald-bold.fntdata"/><Relationship Id="rId43" Type="http://schemas.openxmlformats.org/officeDocument/2006/relationships/slide" Target="slides/slide37.xml"/><Relationship Id="rId87" Type="http://schemas.openxmlformats.org/officeDocument/2006/relationships/font" Target="fonts/Oswald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bold.fntdata"/><Relationship Id="rId82" Type="http://schemas.openxmlformats.org/officeDocument/2006/relationships/font" Target="fonts/HelveticaNeue-boldItalic.fntdata"/><Relationship Id="rId81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Montserrat-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bold.fntdata"/><Relationship Id="rId35" Type="http://schemas.openxmlformats.org/officeDocument/2006/relationships/slide" Target="slides/slide29.xml"/><Relationship Id="rId79" Type="http://schemas.openxmlformats.org/officeDocument/2006/relationships/font" Target="fonts/HelveticaNeue-regular.fntdata"/><Relationship Id="rId34" Type="http://schemas.openxmlformats.org/officeDocument/2006/relationships/slide" Target="slides/slide28.xml"/><Relationship Id="rId78" Type="http://schemas.openxmlformats.org/officeDocument/2006/relationships/font" Target="fonts/Montserrat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Passar rapidão pelas propriedades e mostrar melhor no exercício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Não se preocupar tanto com o eixo mas sim com o posicionamento dos itens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085d4cf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d085d4cf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085d4cf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d085d4cf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085d4c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d085d4c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Não precisa se preocupar muito com as contas! Vai vendo na tela se ficou do jeito que você queria e é isso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Não precisa se preocupar muito com as contas! Vai vendo na tela se ficou do jeito que você queria e é isso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Não precisa se preocupar muito com as contas! Vai vendo na tela se ficou do jeito que você queria e é isso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d085d4cf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d085d4cf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7" name="Google Shape;110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80775" y="-6300"/>
            <a:ext cx="1270500" cy="51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E7E0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7880775" y="-6300"/>
            <a:ext cx="1270500" cy="51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F9B24E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7880775" y="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A8BBC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F8E3B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9B24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F8E1C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287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29383" y="4580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46535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F8E3B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8E3B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B24E"/>
              </a:buClr>
              <a:buSzPts val="12000"/>
              <a:buNone/>
              <a:defRPr b="1" sz="12000">
                <a:solidFill>
                  <a:srgbClr val="F9B24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F8E3B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043800" y="2766550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Obrigad@!</a:t>
            </a:r>
            <a:endParaRPr b="0" i="0" sz="30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6000" y="1712100"/>
            <a:ext cx="3991999" cy="11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1043800" y="2766550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30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6000" y="1712100"/>
            <a:ext cx="3991999" cy="11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7880775" y="-6300"/>
            <a:ext cx="1270500" cy="51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7880775" y="-6300"/>
            <a:ext cx="1270500" cy="51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46535B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80775" y="-6300"/>
            <a:ext cx="1270500" cy="51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E7E0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7880775" y="-6300"/>
            <a:ext cx="1270500" cy="51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46535B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7880775" y="-6300"/>
            <a:ext cx="1270500" cy="51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A8BBC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34"/>
          <p:cNvSpPr/>
          <p:nvPr/>
        </p:nvSpPr>
        <p:spPr>
          <a:xfrm>
            <a:off x="7880775" y="-6300"/>
            <a:ext cx="1270500" cy="51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F9B24E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35"/>
          <p:cNvSpPr/>
          <p:nvPr/>
        </p:nvSpPr>
        <p:spPr>
          <a:xfrm>
            <a:off x="7880775" y="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A8BBC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F8E3B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/>
          <p:nvPr/>
        </p:nvSpPr>
        <p:spPr>
          <a:xfrm>
            <a:off x="0" y="-6300"/>
            <a:ext cx="1270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532050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9B24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39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0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2" name="Google Shape;222;p41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1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4" name="Google Shape;22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F8E1CC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2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8" name="Google Shape;22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43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3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287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4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429383" y="4580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F8E3B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5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225" y="1501125"/>
            <a:ext cx="1940250" cy="1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125" y="1800525"/>
            <a:ext cx="1542450" cy="15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7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55" name="Google Shape;2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/>
          <p:nvPr/>
        </p:nvSpPr>
        <p:spPr>
          <a:xfrm>
            <a:off x="5168100" y="-125"/>
            <a:ext cx="3975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8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48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8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1" name="Google Shape;26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8E3B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B24E"/>
              </a:buClr>
              <a:buSzPts val="12000"/>
              <a:buNone/>
              <a:defRPr b="1" sz="12000">
                <a:solidFill>
                  <a:srgbClr val="F9B24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9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6" name="Google Shape;26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F8E3B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A8BBC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7880775" y="-6300"/>
            <a:ext cx="1270500" cy="51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46535B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3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8" name="Google Shape;27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p54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84" name="Google Shape;28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5168100" y="-125"/>
            <a:ext cx="3975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-6300"/>
            <a:ext cx="258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125" y="1800525"/>
            <a:ext cx="1542450" cy="15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7880775" y="-6300"/>
            <a:ext cx="1270500" cy="51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348725" y="3499050"/>
            <a:ext cx="2334600" cy="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800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51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1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1C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origamid.com/projetos/flexbox-guia-complet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www.origamid.com/projetos/css-grid-layout-guia-completo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gif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2568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Flexbox e Grid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4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É uma ferramenta que dispõe os elementos em</a:t>
            </a:r>
            <a:r>
              <a:rPr b="1" lang="pt-BR" sz="2200"/>
              <a:t> uma única direção</a:t>
            </a:r>
            <a:r>
              <a:rPr lang="pt-BR" sz="2200"/>
              <a:t> (vertical </a:t>
            </a:r>
            <a:r>
              <a:rPr lang="pt-BR" sz="2200" u="sng"/>
              <a:t>ou</a:t>
            </a:r>
            <a:r>
              <a:rPr lang="pt-BR" sz="2200"/>
              <a:t> horizontal)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Cria um layout </a:t>
            </a:r>
            <a:r>
              <a:rPr b="1" lang="pt-BR" sz="2200"/>
              <a:t>flex</a:t>
            </a:r>
            <a:r>
              <a:rPr lang="pt-BR" sz="2200"/>
              <a:t>ível - elementos filhos se ajustam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Muito usado para criar layouts responsivos e fluidos</a:t>
            </a:r>
            <a:endParaRPr sz="2200"/>
          </a:p>
        </p:txBody>
      </p:sp>
      <p:sp>
        <p:nvSpPr>
          <p:cNvPr id="345" name="Google Shape;345;p6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Flexbox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5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Veremos os seguintes tópicos sobre a Flexbox: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Estrutura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Propriedades do </a:t>
            </a:r>
            <a:r>
              <a:rPr b="1" lang="pt-BR" sz="2200">
                <a:solidFill>
                  <a:srgbClr val="46535B"/>
                </a:solidFill>
              </a:rPr>
              <a:t>Container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Propriedades dos </a:t>
            </a:r>
            <a:r>
              <a:rPr b="1" lang="pt-BR" sz="2200">
                <a:solidFill>
                  <a:srgbClr val="46535B"/>
                </a:solidFill>
              </a:rPr>
              <a:t>Itens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351" name="Google Shape;351;p6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Flexbox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6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Veremos várias propriedades de itens e containers:</a:t>
            </a:r>
            <a:br>
              <a:rPr lang="pt-BR" sz="2200">
                <a:solidFill>
                  <a:srgbClr val="46535B"/>
                </a:solidFill>
              </a:rPr>
            </a:br>
            <a:endParaRPr sz="1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NÃO se preocupe em decorar todas!</a:t>
            </a:r>
            <a:r>
              <a:rPr lang="pt-BR" sz="2200">
                <a:solidFill>
                  <a:srgbClr val="46535B"/>
                </a:solidFill>
              </a:rPr>
              <a:t> Se não se lembrar o que cada uma faz, basta pesquisar no google ou testar no seu próprio código 🙂</a:t>
            </a:r>
            <a:br>
              <a:rPr lang="pt-BR" sz="2200">
                <a:solidFill>
                  <a:srgbClr val="46535B"/>
                </a:solidFill>
              </a:rPr>
            </a:br>
            <a:endParaRPr sz="1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Apresentaremos as propriedades </a:t>
            </a:r>
            <a:r>
              <a:rPr b="1" lang="pt-BR" sz="2200">
                <a:solidFill>
                  <a:srgbClr val="46535B"/>
                </a:solidFill>
              </a:rPr>
              <a:t>mais usadas</a:t>
            </a:r>
            <a:endParaRPr b="1"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Para </a:t>
            </a:r>
            <a:r>
              <a:rPr b="1" lang="pt-BR" sz="2200">
                <a:solidFill>
                  <a:srgbClr val="46535B"/>
                </a:solidFill>
              </a:rPr>
              <a:t>relembrar</a:t>
            </a:r>
            <a:r>
              <a:rPr lang="pt-BR" sz="2200">
                <a:solidFill>
                  <a:srgbClr val="46535B"/>
                </a:solidFill>
              </a:rPr>
              <a:t> ou </a:t>
            </a:r>
            <a:r>
              <a:rPr b="1" lang="pt-BR" sz="2200">
                <a:solidFill>
                  <a:srgbClr val="46535B"/>
                </a:solidFill>
              </a:rPr>
              <a:t>saber mais</a:t>
            </a:r>
            <a:r>
              <a:rPr lang="pt-BR" sz="2200">
                <a:solidFill>
                  <a:srgbClr val="46535B"/>
                </a:solidFill>
              </a:rPr>
              <a:t>, recomendamos </a:t>
            </a:r>
            <a:r>
              <a:rPr lang="pt-BR" sz="2200" u="sng">
                <a:solidFill>
                  <a:srgbClr val="FE7E0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esse site</a:t>
            </a:r>
            <a:r>
              <a:rPr lang="pt-BR" sz="2200">
                <a:solidFill>
                  <a:srgbClr val="46535B"/>
                </a:solidFill>
              </a:rPr>
              <a:t> (inglês) ou </a:t>
            </a:r>
            <a:r>
              <a:rPr lang="pt-BR" sz="2200" u="sng">
                <a:solidFill>
                  <a:srgbClr val="FE7E0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esse outro</a:t>
            </a:r>
            <a:r>
              <a:rPr lang="pt-BR" sz="2200">
                <a:solidFill>
                  <a:srgbClr val="46535B"/>
                </a:solidFill>
              </a:rPr>
              <a:t> (português)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57" name="Google Shape;357;p6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Flexbox - Aviso </a:t>
            </a:r>
            <a:r>
              <a:rPr lang="pt-BR">
                <a:solidFill>
                  <a:srgbClr val="46535B"/>
                </a:solidFill>
              </a:rPr>
              <a:t>⚠️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Estrutura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8"/>
          <p:cNvSpPr txBox="1"/>
          <p:nvPr>
            <p:ph idx="1" type="subTitle"/>
          </p:nvPr>
        </p:nvSpPr>
        <p:spPr>
          <a:xfrm>
            <a:off x="311700" y="1103650"/>
            <a:ext cx="815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Possui dois eixos: </a:t>
            </a:r>
            <a:r>
              <a:rPr b="1" lang="pt-BR" sz="2200">
                <a:solidFill>
                  <a:srgbClr val="46535B"/>
                </a:solidFill>
              </a:rPr>
              <a:t>eixo principal</a:t>
            </a:r>
            <a:r>
              <a:rPr lang="pt-BR" sz="2200">
                <a:solidFill>
                  <a:srgbClr val="46535B"/>
                </a:solidFill>
              </a:rPr>
              <a:t> (main axis) e o </a:t>
            </a:r>
            <a:r>
              <a:rPr b="1" lang="pt-BR" sz="2200">
                <a:solidFill>
                  <a:srgbClr val="46535B"/>
                </a:solidFill>
              </a:rPr>
              <a:t>eixo transversal</a:t>
            </a:r>
            <a:r>
              <a:rPr lang="pt-BR" sz="2200">
                <a:solidFill>
                  <a:srgbClr val="46535B"/>
                </a:solidFill>
              </a:rPr>
              <a:t> (cross axis)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368" name="Google Shape;368;p6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Estrutura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369" name="Google Shape;369;p68"/>
          <p:cNvSpPr/>
          <p:nvPr/>
        </p:nvSpPr>
        <p:spPr>
          <a:xfrm>
            <a:off x="2338900" y="2671100"/>
            <a:ext cx="4154400" cy="1868700"/>
          </a:xfrm>
          <a:prstGeom prst="roundRect">
            <a:avLst>
              <a:gd fmla="val 3657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68"/>
          <p:cNvSpPr/>
          <p:nvPr/>
        </p:nvSpPr>
        <p:spPr>
          <a:xfrm>
            <a:off x="2542925" y="2882850"/>
            <a:ext cx="1069500" cy="122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68"/>
          <p:cNvSpPr/>
          <p:nvPr/>
        </p:nvSpPr>
        <p:spPr>
          <a:xfrm>
            <a:off x="3881825" y="2882850"/>
            <a:ext cx="1069500" cy="122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68"/>
          <p:cNvSpPr/>
          <p:nvPr/>
        </p:nvSpPr>
        <p:spPr>
          <a:xfrm>
            <a:off x="2374300" y="2189350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68"/>
          <p:cNvSpPr/>
          <p:nvPr/>
        </p:nvSpPr>
        <p:spPr>
          <a:xfrm>
            <a:off x="5220725" y="2882850"/>
            <a:ext cx="1069500" cy="122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68"/>
          <p:cNvSpPr/>
          <p:nvPr/>
        </p:nvSpPr>
        <p:spPr>
          <a:xfrm rot="-5400000">
            <a:off x="1470425" y="3110925"/>
            <a:ext cx="11898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Propriedades </a:t>
            </a:r>
            <a:br>
              <a:rPr lang="pt-BR" sz="4000"/>
            </a:br>
            <a:r>
              <a:rPr lang="pt-BR" sz="4000"/>
              <a:t>do Container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0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Principais propriedades do </a:t>
            </a:r>
            <a:r>
              <a:rPr b="1" lang="pt-BR" sz="2200" u="sng">
                <a:solidFill>
                  <a:srgbClr val="46535B"/>
                </a:solidFill>
              </a:rPr>
              <a:t>container</a:t>
            </a:r>
            <a:r>
              <a:rPr b="1" lang="pt-BR" sz="2200">
                <a:solidFill>
                  <a:srgbClr val="46535B"/>
                </a:solidFill>
              </a:rPr>
              <a:t>: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display: flex </a:t>
            </a:r>
            <a:r>
              <a:rPr lang="pt-BR" sz="2200">
                <a:solidFill>
                  <a:srgbClr val="46535B"/>
                </a:solidFill>
              </a:rPr>
              <a:t>🚨</a:t>
            </a:r>
            <a:endParaRPr sz="2200">
              <a:solidFill>
                <a:srgbClr val="46535B"/>
              </a:solidFill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flex-direction 🥇</a:t>
            </a:r>
            <a:endParaRPr sz="2200">
              <a:solidFill>
                <a:srgbClr val="46535B"/>
              </a:solidFill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justify-content 🥈</a:t>
            </a:r>
            <a:endParaRPr sz="2200">
              <a:solidFill>
                <a:srgbClr val="46535B"/>
              </a:solidFill>
            </a:endParaRPr>
          </a:p>
          <a:p>
            <a:pPr indent="-3683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align-items 🥉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85" name="Google Shape;385;p7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 Container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1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display: flex</a:t>
            </a:r>
            <a:endParaRPr b="1" sz="2200" u="sng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Define que aquele container segue as regras do </a:t>
            </a:r>
            <a:r>
              <a:rPr b="1" lang="pt-BR" sz="2200">
                <a:solidFill>
                  <a:srgbClr val="46535B"/>
                </a:solidFill>
              </a:rPr>
              <a:t>flex</a:t>
            </a:r>
            <a:r>
              <a:rPr lang="pt-BR" sz="2200">
                <a:solidFill>
                  <a:srgbClr val="46535B"/>
                </a:solidFill>
              </a:rPr>
              <a:t> e permite utilizar as demais propriedades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Afetará o posicionamento dos elementos que são </a:t>
            </a:r>
            <a:r>
              <a:rPr b="1" lang="pt-BR" sz="2200">
                <a:solidFill>
                  <a:srgbClr val="46535B"/>
                </a:solidFill>
              </a:rPr>
              <a:t>filhos diretos</a:t>
            </a:r>
            <a:r>
              <a:rPr lang="pt-BR" sz="2200">
                <a:solidFill>
                  <a:srgbClr val="46535B"/>
                </a:solidFill>
              </a:rPr>
              <a:t> do container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91" name="Google Shape;391;p7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 Container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2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flex-direction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permite indicar a </a:t>
            </a:r>
            <a:r>
              <a:rPr b="1" lang="pt-BR" sz="2200">
                <a:solidFill>
                  <a:srgbClr val="46535B"/>
                </a:solidFill>
              </a:rPr>
              <a:t>direção dos eixos</a:t>
            </a:r>
            <a:r>
              <a:rPr lang="pt-BR" sz="2200">
                <a:solidFill>
                  <a:srgbClr val="46535B"/>
                </a:solidFill>
              </a:rPr>
              <a:t> que, basicamente, determina como queremos dispor os itens (em uma </a:t>
            </a:r>
            <a:r>
              <a:rPr b="1" lang="pt-BR" sz="2200">
                <a:solidFill>
                  <a:srgbClr val="46535B"/>
                </a:solidFill>
              </a:rPr>
              <a:t>linha</a:t>
            </a:r>
            <a:r>
              <a:rPr lang="pt-BR" sz="2200">
                <a:solidFill>
                  <a:srgbClr val="46535B"/>
                </a:solidFill>
              </a:rPr>
              <a:t> ou </a:t>
            </a:r>
            <a:r>
              <a:rPr b="1" lang="pt-BR" sz="2200">
                <a:solidFill>
                  <a:srgbClr val="46535B"/>
                </a:solidFill>
              </a:rPr>
              <a:t>coluna</a:t>
            </a:r>
            <a:r>
              <a:rPr lang="pt-BR" sz="2200">
                <a:solidFill>
                  <a:srgbClr val="46535B"/>
                </a:solidFill>
              </a:rPr>
              <a:t>)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Valores possíveis: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row (padrão)</a:t>
            </a:r>
            <a:r>
              <a:rPr lang="pt-BR" sz="2200">
                <a:solidFill>
                  <a:srgbClr val="46535B"/>
                </a:solidFill>
              </a:rPr>
              <a:t> </a:t>
            </a:r>
            <a:r>
              <a:rPr lang="pt-BR" sz="2200">
                <a:solidFill>
                  <a:srgbClr val="46535B"/>
                </a:solidFill>
              </a:rPr>
              <a:t>🥇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column 🥈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row-reverse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column-reverse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97" name="Google Shape;397;p7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 Container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grpSp>
        <p:nvGrpSpPr>
          <p:cNvPr id="398" name="Google Shape;398;p72"/>
          <p:cNvGrpSpPr/>
          <p:nvPr/>
        </p:nvGrpSpPr>
        <p:grpSpPr>
          <a:xfrm>
            <a:off x="4419600" y="3169550"/>
            <a:ext cx="3446100" cy="811200"/>
            <a:chOff x="4419600" y="3169550"/>
            <a:chExt cx="3446100" cy="811200"/>
          </a:xfrm>
        </p:grpSpPr>
        <p:sp>
          <p:nvSpPr>
            <p:cNvPr id="399" name="Google Shape;399;p72"/>
            <p:cNvSpPr txBox="1"/>
            <p:nvPr/>
          </p:nvSpPr>
          <p:spPr>
            <a:xfrm>
              <a:off x="4419600" y="3169550"/>
              <a:ext cx="3446100" cy="811200"/>
            </a:xfrm>
            <a:prstGeom prst="rect">
              <a:avLst/>
            </a:prstGeom>
            <a:solidFill>
              <a:srgbClr val="EAEEF0"/>
            </a:solidFill>
            <a:ln cap="flat" cmpd="sng" w="9525">
              <a:solidFill>
                <a:srgbClr val="4653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direção dos</a:t>
              </a:r>
              <a:r>
                <a:rPr lang="pt-BR" sz="1500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itens sempre</a:t>
              </a:r>
              <a:b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	segue o</a:t>
              </a:r>
              <a:r>
                <a:rPr b="1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b="1" i="0" lang="pt-BR" sz="1500" u="sng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axis </a:t>
              </a:r>
              <a:endParaRPr b="1" i="0" sz="2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0" name="Google Shape;400;p72"/>
            <p:cNvSpPr txBox="1"/>
            <p:nvPr/>
          </p:nvSpPr>
          <p:spPr>
            <a:xfrm>
              <a:off x="4459010" y="3291043"/>
              <a:ext cx="4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💡</a:t>
              </a:r>
              <a:endPara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3"/>
          <p:cNvSpPr/>
          <p:nvPr/>
        </p:nvSpPr>
        <p:spPr>
          <a:xfrm>
            <a:off x="1190473" y="544213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73"/>
          <p:cNvSpPr/>
          <p:nvPr/>
        </p:nvSpPr>
        <p:spPr>
          <a:xfrm>
            <a:off x="1197398" y="554063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73"/>
          <p:cNvSpPr/>
          <p:nvPr/>
        </p:nvSpPr>
        <p:spPr>
          <a:xfrm>
            <a:off x="1197398" y="71526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73"/>
          <p:cNvSpPr/>
          <p:nvPr/>
        </p:nvSpPr>
        <p:spPr>
          <a:xfrm rot="-5400000">
            <a:off x="396213" y="927088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3"/>
          <p:cNvSpPr/>
          <p:nvPr/>
        </p:nvSpPr>
        <p:spPr>
          <a:xfrm>
            <a:off x="1613797" y="554062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73"/>
          <p:cNvSpPr/>
          <p:nvPr/>
        </p:nvSpPr>
        <p:spPr>
          <a:xfrm>
            <a:off x="2030197" y="554062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73"/>
          <p:cNvSpPr/>
          <p:nvPr/>
        </p:nvSpPr>
        <p:spPr>
          <a:xfrm>
            <a:off x="5515018" y="549470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73"/>
          <p:cNvSpPr/>
          <p:nvPr/>
        </p:nvSpPr>
        <p:spPr>
          <a:xfrm>
            <a:off x="6992981" y="550246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73"/>
          <p:cNvSpPr/>
          <p:nvPr/>
        </p:nvSpPr>
        <p:spPr>
          <a:xfrm flipH="1">
            <a:off x="6321118" y="74946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73"/>
          <p:cNvSpPr/>
          <p:nvPr/>
        </p:nvSpPr>
        <p:spPr>
          <a:xfrm flipH="1" rot="5400000">
            <a:off x="7096054" y="913417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3"/>
          <p:cNvSpPr/>
          <p:nvPr/>
        </p:nvSpPr>
        <p:spPr>
          <a:xfrm>
            <a:off x="6576593" y="550245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73"/>
          <p:cNvSpPr/>
          <p:nvPr/>
        </p:nvSpPr>
        <p:spPr>
          <a:xfrm>
            <a:off x="6160193" y="550245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73"/>
          <p:cNvSpPr/>
          <p:nvPr/>
        </p:nvSpPr>
        <p:spPr>
          <a:xfrm>
            <a:off x="1194078" y="3148197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73"/>
          <p:cNvSpPr/>
          <p:nvPr/>
        </p:nvSpPr>
        <p:spPr>
          <a:xfrm>
            <a:off x="1201003" y="3158046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73"/>
          <p:cNvSpPr/>
          <p:nvPr/>
        </p:nvSpPr>
        <p:spPr>
          <a:xfrm flipH="1" rot="-5400000">
            <a:off x="394509" y="3504183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73"/>
          <p:cNvSpPr/>
          <p:nvPr/>
        </p:nvSpPr>
        <p:spPr>
          <a:xfrm flipH="1">
            <a:off x="1198531" y="2689752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3"/>
          <p:cNvSpPr/>
          <p:nvPr/>
        </p:nvSpPr>
        <p:spPr>
          <a:xfrm>
            <a:off x="1201002" y="3593046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73"/>
          <p:cNvSpPr/>
          <p:nvPr/>
        </p:nvSpPr>
        <p:spPr>
          <a:xfrm>
            <a:off x="1201002" y="4028046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73"/>
          <p:cNvSpPr/>
          <p:nvPr/>
        </p:nvSpPr>
        <p:spPr>
          <a:xfrm>
            <a:off x="5525025" y="2742541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73"/>
          <p:cNvSpPr/>
          <p:nvPr/>
        </p:nvSpPr>
        <p:spPr>
          <a:xfrm>
            <a:off x="5534876" y="3821691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73"/>
          <p:cNvSpPr/>
          <p:nvPr/>
        </p:nvSpPr>
        <p:spPr>
          <a:xfrm>
            <a:off x="5534875" y="338669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73"/>
          <p:cNvSpPr/>
          <p:nvPr/>
        </p:nvSpPr>
        <p:spPr>
          <a:xfrm>
            <a:off x="5537568" y="294581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73"/>
          <p:cNvSpPr/>
          <p:nvPr/>
        </p:nvSpPr>
        <p:spPr>
          <a:xfrm flipH="1">
            <a:off x="5515025" y="4302431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3"/>
          <p:cNvSpPr/>
          <p:nvPr/>
        </p:nvSpPr>
        <p:spPr>
          <a:xfrm flipH="1" rot="5400000">
            <a:off x="4717493" y="3503341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9" name="Google Shape;429;p73"/>
          <p:cNvCxnSpPr/>
          <p:nvPr/>
        </p:nvCxnSpPr>
        <p:spPr>
          <a:xfrm>
            <a:off x="9850" y="2581600"/>
            <a:ext cx="851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30" name="Google Shape;430;p73"/>
          <p:cNvCxnSpPr/>
          <p:nvPr/>
        </p:nvCxnSpPr>
        <p:spPr>
          <a:xfrm>
            <a:off x="4187725" y="-19700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1" name="Google Shape;431;p73"/>
          <p:cNvSpPr txBox="1"/>
          <p:nvPr/>
        </p:nvSpPr>
        <p:spPr>
          <a:xfrm>
            <a:off x="1135818" y="2140275"/>
            <a:ext cx="20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73"/>
          <p:cNvSpPr txBox="1"/>
          <p:nvPr/>
        </p:nvSpPr>
        <p:spPr>
          <a:xfrm>
            <a:off x="5184275" y="2140275"/>
            <a:ext cx="282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row-reverse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3" name="Google Shape;433;p73"/>
          <p:cNvSpPr txBox="1"/>
          <p:nvPr/>
        </p:nvSpPr>
        <p:spPr>
          <a:xfrm>
            <a:off x="1046500" y="4724103"/>
            <a:ext cx="23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4" name="Google Shape;434;p73"/>
          <p:cNvSpPr txBox="1"/>
          <p:nvPr/>
        </p:nvSpPr>
        <p:spPr>
          <a:xfrm>
            <a:off x="4932700" y="4724100"/>
            <a:ext cx="32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column-reverse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5" name="Google Shape;435;p73"/>
          <p:cNvSpPr txBox="1"/>
          <p:nvPr/>
        </p:nvSpPr>
        <p:spPr>
          <a:xfrm>
            <a:off x="3694925" y="-1970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3"/>
          <p:cNvSpPr txBox="1"/>
          <p:nvPr/>
        </p:nvSpPr>
        <p:spPr>
          <a:xfrm>
            <a:off x="3694932" y="2636343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/>
        </p:nvSpPr>
        <p:spPr>
          <a:xfrm>
            <a:off x="4749625" y="509725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Motivação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300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Exercícios para praticar!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56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justify-content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define a posição e alinhamento dos itens em relação ao </a:t>
            </a:r>
            <a:r>
              <a:rPr b="1" lang="pt-BR" sz="2200">
                <a:solidFill>
                  <a:srgbClr val="46535B"/>
                </a:solidFill>
              </a:rPr>
              <a:t>main axis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Valores possíveis: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flex-start (padrão)</a:t>
            </a:r>
            <a:r>
              <a:rPr lang="pt-BR" sz="2200">
                <a:solidFill>
                  <a:srgbClr val="46535B"/>
                </a:solidFill>
              </a:rPr>
              <a:t>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flex-end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center</a:t>
            </a:r>
            <a:r>
              <a:rPr lang="pt-BR" sz="2200">
                <a:solidFill>
                  <a:srgbClr val="46535B"/>
                </a:solidFill>
              </a:rPr>
              <a:t>🥇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442" name="Google Shape;442;p7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 Container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443" name="Google Shape;443;p74"/>
          <p:cNvSpPr txBox="1"/>
          <p:nvPr/>
        </p:nvSpPr>
        <p:spPr>
          <a:xfrm>
            <a:off x="3893750" y="2751775"/>
            <a:ext cx="40092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space-between 🥈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space-around 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space-evenly 🥉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5"/>
          <p:cNvSpPr/>
          <p:nvPr/>
        </p:nvSpPr>
        <p:spPr>
          <a:xfrm>
            <a:off x="515823" y="554063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75"/>
          <p:cNvSpPr/>
          <p:nvPr/>
        </p:nvSpPr>
        <p:spPr>
          <a:xfrm>
            <a:off x="522748" y="563913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75"/>
          <p:cNvSpPr/>
          <p:nvPr/>
        </p:nvSpPr>
        <p:spPr>
          <a:xfrm>
            <a:off x="522748" y="81376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75"/>
          <p:cNvSpPr/>
          <p:nvPr/>
        </p:nvSpPr>
        <p:spPr>
          <a:xfrm>
            <a:off x="939147" y="563912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75"/>
          <p:cNvSpPr/>
          <p:nvPr/>
        </p:nvSpPr>
        <p:spPr>
          <a:xfrm>
            <a:off x="1355547" y="563912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75"/>
          <p:cNvCxnSpPr/>
          <p:nvPr/>
        </p:nvCxnSpPr>
        <p:spPr>
          <a:xfrm>
            <a:off x="9850" y="2581600"/>
            <a:ext cx="851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54" name="Google Shape;454;p75"/>
          <p:cNvCxnSpPr/>
          <p:nvPr/>
        </p:nvCxnSpPr>
        <p:spPr>
          <a:xfrm>
            <a:off x="5690701" y="-22332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5" name="Google Shape;455;p75"/>
          <p:cNvSpPr txBox="1"/>
          <p:nvPr/>
        </p:nvSpPr>
        <p:spPr>
          <a:xfrm>
            <a:off x="130915" y="2155041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56" name="Google Shape;456;p75"/>
          <p:cNvCxnSpPr/>
          <p:nvPr/>
        </p:nvCxnSpPr>
        <p:spPr>
          <a:xfrm>
            <a:off x="2867375" y="-22325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7" name="Google Shape;457;p75"/>
          <p:cNvSpPr/>
          <p:nvPr/>
        </p:nvSpPr>
        <p:spPr>
          <a:xfrm>
            <a:off x="3381198" y="559884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75"/>
          <p:cNvSpPr/>
          <p:nvPr/>
        </p:nvSpPr>
        <p:spPr>
          <a:xfrm>
            <a:off x="4011998" y="57508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75"/>
          <p:cNvSpPr/>
          <p:nvPr/>
        </p:nvSpPr>
        <p:spPr>
          <a:xfrm>
            <a:off x="3388123" y="87198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75"/>
          <p:cNvSpPr/>
          <p:nvPr/>
        </p:nvSpPr>
        <p:spPr>
          <a:xfrm>
            <a:off x="4428397" y="57508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75"/>
          <p:cNvSpPr/>
          <p:nvPr/>
        </p:nvSpPr>
        <p:spPr>
          <a:xfrm>
            <a:off x="4844797" y="579587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75"/>
          <p:cNvSpPr txBox="1"/>
          <p:nvPr/>
        </p:nvSpPr>
        <p:spPr>
          <a:xfrm>
            <a:off x="3065776" y="2155950"/>
            <a:ext cx="26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75"/>
          <p:cNvSpPr/>
          <p:nvPr/>
        </p:nvSpPr>
        <p:spPr>
          <a:xfrm>
            <a:off x="6200598" y="559884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75"/>
          <p:cNvSpPr/>
          <p:nvPr/>
        </p:nvSpPr>
        <p:spPr>
          <a:xfrm>
            <a:off x="6519973" y="575081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75"/>
          <p:cNvSpPr/>
          <p:nvPr/>
        </p:nvSpPr>
        <p:spPr>
          <a:xfrm>
            <a:off x="6207523" y="87198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75"/>
          <p:cNvSpPr/>
          <p:nvPr/>
        </p:nvSpPr>
        <p:spPr>
          <a:xfrm>
            <a:off x="6937797" y="57508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75"/>
          <p:cNvSpPr/>
          <p:nvPr/>
        </p:nvSpPr>
        <p:spPr>
          <a:xfrm>
            <a:off x="7355622" y="57958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75"/>
          <p:cNvSpPr txBox="1"/>
          <p:nvPr/>
        </p:nvSpPr>
        <p:spPr>
          <a:xfrm>
            <a:off x="6010631" y="2155950"/>
            <a:ext cx="25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9" name="Google Shape;469;p75"/>
          <p:cNvSpPr/>
          <p:nvPr/>
        </p:nvSpPr>
        <p:spPr>
          <a:xfrm>
            <a:off x="516455" y="3110038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75"/>
          <p:cNvSpPr/>
          <p:nvPr/>
        </p:nvSpPr>
        <p:spPr>
          <a:xfrm>
            <a:off x="523380" y="3119888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75"/>
          <p:cNvSpPr/>
          <p:nvPr/>
        </p:nvSpPr>
        <p:spPr>
          <a:xfrm>
            <a:off x="523380" y="2637351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75"/>
          <p:cNvSpPr/>
          <p:nvPr/>
        </p:nvSpPr>
        <p:spPr>
          <a:xfrm>
            <a:off x="1259142" y="3118212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75"/>
          <p:cNvSpPr/>
          <p:nvPr/>
        </p:nvSpPr>
        <p:spPr>
          <a:xfrm>
            <a:off x="1994904" y="312638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75"/>
          <p:cNvSpPr txBox="1"/>
          <p:nvPr/>
        </p:nvSpPr>
        <p:spPr>
          <a:xfrm>
            <a:off x="152400" y="4715953"/>
            <a:ext cx="30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endParaRPr b="1" i="0" sz="11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75"/>
          <p:cNvSpPr/>
          <p:nvPr/>
        </p:nvSpPr>
        <p:spPr>
          <a:xfrm>
            <a:off x="3372648" y="3116509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75"/>
          <p:cNvSpPr/>
          <p:nvPr/>
        </p:nvSpPr>
        <p:spPr>
          <a:xfrm>
            <a:off x="3446717" y="313115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75"/>
          <p:cNvSpPr/>
          <p:nvPr/>
        </p:nvSpPr>
        <p:spPr>
          <a:xfrm>
            <a:off x="3379573" y="2643823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75"/>
          <p:cNvSpPr/>
          <p:nvPr/>
        </p:nvSpPr>
        <p:spPr>
          <a:xfrm>
            <a:off x="4112272" y="313115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75"/>
          <p:cNvSpPr/>
          <p:nvPr/>
        </p:nvSpPr>
        <p:spPr>
          <a:xfrm>
            <a:off x="4777817" y="3126355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75"/>
          <p:cNvSpPr txBox="1"/>
          <p:nvPr/>
        </p:nvSpPr>
        <p:spPr>
          <a:xfrm>
            <a:off x="3050179" y="4712582"/>
            <a:ext cx="262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endParaRPr b="1" i="0" sz="11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75"/>
          <p:cNvSpPr/>
          <p:nvPr/>
        </p:nvSpPr>
        <p:spPr>
          <a:xfrm>
            <a:off x="6192048" y="3126363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75"/>
          <p:cNvSpPr/>
          <p:nvPr/>
        </p:nvSpPr>
        <p:spPr>
          <a:xfrm>
            <a:off x="6340513" y="314098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75"/>
          <p:cNvSpPr/>
          <p:nvPr/>
        </p:nvSpPr>
        <p:spPr>
          <a:xfrm>
            <a:off x="6198973" y="2653676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75"/>
          <p:cNvSpPr/>
          <p:nvPr/>
        </p:nvSpPr>
        <p:spPr>
          <a:xfrm>
            <a:off x="6922744" y="314100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75"/>
          <p:cNvSpPr/>
          <p:nvPr/>
        </p:nvSpPr>
        <p:spPr>
          <a:xfrm>
            <a:off x="7504751" y="3136395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75"/>
          <p:cNvSpPr txBox="1"/>
          <p:nvPr/>
        </p:nvSpPr>
        <p:spPr>
          <a:xfrm>
            <a:off x="5849682" y="4722425"/>
            <a:ext cx="26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endParaRPr b="1" i="0" sz="11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75"/>
          <p:cNvSpPr txBox="1"/>
          <p:nvPr/>
        </p:nvSpPr>
        <p:spPr>
          <a:xfrm>
            <a:off x="8136190" y="1354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2460567" y="2579776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5"/>
          <p:cNvSpPr txBox="1"/>
          <p:nvPr/>
        </p:nvSpPr>
        <p:spPr>
          <a:xfrm>
            <a:off x="8133390" y="261829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5"/>
          <p:cNvSpPr txBox="1"/>
          <p:nvPr/>
        </p:nvSpPr>
        <p:spPr>
          <a:xfrm>
            <a:off x="8521325" y="206275"/>
            <a:ext cx="622800" cy="11652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 b="1" i="0" sz="2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6"/>
          <p:cNvSpPr/>
          <p:nvPr/>
        </p:nvSpPr>
        <p:spPr>
          <a:xfrm>
            <a:off x="611732" y="222345"/>
            <a:ext cx="1897500" cy="19059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76"/>
          <p:cNvSpPr/>
          <p:nvPr/>
        </p:nvSpPr>
        <p:spPr>
          <a:xfrm>
            <a:off x="618655" y="23218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76"/>
          <p:cNvSpPr/>
          <p:nvPr/>
        </p:nvSpPr>
        <p:spPr>
          <a:xfrm>
            <a:off x="618654" y="66717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76"/>
          <p:cNvSpPr/>
          <p:nvPr/>
        </p:nvSpPr>
        <p:spPr>
          <a:xfrm>
            <a:off x="619279" y="110742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76"/>
          <p:cNvCxnSpPr/>
          <p:nvPr/>
        </p:nvCxnSpPr>
        <p:spPr>
          <a:xfrm>
            <a:off x="9850" y="2581600"/>
            <a:ext cx="851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0" name="Google Shape;500;p76"/>
          <p:cNvCxnSpPr/>
          <p:nvPr/>
        </p:nvCxnSpPr>
        <p:spPr>
          <a:xfrm>
            <a:off x="5690701" y="-22332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1" name="Google Shape;501;p76"/>
          <p:cNvSpPr txBox="1"/>
          <p:nvPr/>
        </p:nvSpPr>
        <p:spPr>
          <a:xfrm>
            <a:off x="130915" y="2155041"/>
            <a:ext cx="27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02" name="Google Shape;502;p76"/>
          <p:cNvCxnSpPr/>
          <p:nvPr/>
        </p:nvCxnSpPr>
        <p:spPr>
          <a:xfrm>
            <a:off x="2867375" y="-22325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3" name="Google Shape;503;p76"/>
          <p:cNvSpPr txBox="1"/>
          <p:nvPr/>
        </p:nvSpPr>
        <p:spPr>
          <a:xfrm>
            <a:off x="3065776" y="2155950"/>
            <a:ext cx="26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4" name="Google Shape;504;p76"/>
          <p:cNvSpPr txBox="1"/>
          <p:nvPr/>
        </p:nvSpPr>
        <p:spPr>
          <a:xfrm>
            <a:off x="6010631" y="2155950"/>
            <a:ext cx="25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" name="Google Shape;505;p76"/>
          <p:cNvSpPr txBox="1"/>
          <p:nvPr/>
        </p:nvSpPr>
        <p:spPr>
          <a:xfrm>
            <a:off x="152400" y="4715953"/>
            <a:ext cx="30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endParaRPr b="1" i="0" sz="11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p76"/>
          <p:cNvSpPr txBox="1"/>
          <p:nvPr/>
        </p:nvSpPr>
        <p:spPr>
          <a:xfrm>
            <a:off x="3050179" y="4712582"/>
            <a:ext cx="262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endParaRPr b="1" i="0" sz="11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7" name="Google Shape;507;p76"/>
          <p:cNvSpPr txBox="1"/>
          <p:nvPr/>
        </p:nvSpPr>
        <p:spPr>
          <a:xfrm>
            <a:off x="5849682" y="4722425"/>
            <a:ext cx="26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i="0" lang="pt-BR" sz="11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endParaRPr b="1" i="0" sz="11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76"/>
          <p:cNvSpPr/>
          <p:nvPr/>
        </p:nvSpPr>
        <p:spPr>
          <a:xfrm flipH="1" rot="-5400000">
            <a:off x="-237512" y="562503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6"/>
          <p:cNvSpPr/>
          <p:nvPr/>
        </p:nvSpPr>
        <p:spPr>
          <a:xfrm>
            <a:off x="3559224" y="222345"/>
            <a:ext cx="1897500" cy="19059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76"/>
          <p:cNvSpPr/>
          <p:nvPr/>
        </p:nvSpPr>
        <p:spPr>
          <a:xfrm>
            <a:off x="3566148" y="80499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6"/>
          <p:cNvSpPr/>
          <p:nvPr/>
        </p:nvSpPr>
        <p:spPr>
          <a:xfrm>
            <a:off x="3566146" y="1239993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6"/>
          <p:cNvSpPr/>
          <p:nvPr/>
        </p:nvSpPr>
        <p:spPr>
          <a:xfrm>
            <a:off x="3566772" y="1680243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76"/>
          <p:cNvSpPr/>
          <p:nvPr/>
        </p:nvSpPr>
        <p:spPr>
          <a:xfrm flipH="1" rot="-5400000">
            <a:off x="2709980" y="562503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76"/>
          <p:cNvSpPr/>
          <p:nvPr/>
        </p:nvSpPr>
        <p:spPr>
          <a:xfrm>
            <a:off x="6302724" y="233109"/>
            <a:ext cx="1897500" cy="19059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76"/>
          <p:cNvSpPr/>
          <p:nvPr/>
        </p:nvSpPr>
        <p:spPr>
          <a:xfrm>
            <a:off x="6309648" y="540518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76"/>
          <p:cNvSpPr/>
          <p:nvPr/>
        </p:nvSpPr>
        <p:spPr>
          <a:xfrm>
            <a:off x="6309646" y="975517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6"/>
          <p:cNvSpPr/>
          <p:nvPr/>
        </p:nvSpPr>
        <p:spPr>
          <a:xfrm>
            <a:off x="6310272" y="1415767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76"/>
          <p:cNvSpPr/>
          <p:nvPr/>
        </p:nvSpPr>
        <p:spPr>
          <a:xfrm flipH="1" rot="-5400000">
            <a:off x="5453480" y="573267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6"/>
          <p:cNvSpPr txBox="1"/>
          <p:nvPr/>
        </p:nvSpPr>
        <p:spPr>
          <a:xfrm>
            <a:off x="8136190" y="1354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6"/>
          <p:cNvSpPr txBox="1"/>
          <p:nvPr/>
        </p:nvSpPr>
        <p:spPr>
          <a:xfrm>
            <a:off x="8133390" y="261829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6"/>
          <p:cNvSpPr/>
          <p:nvPr/>
        </p:nvSpPr>
        <p:spPr>
          <a:xfrm>
            <a:off x="607082" y="2794213"/>
            <a:ext cx="1897500" cy="19059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76"/>
          <p:cNvSpPr/>
          <p:nvPr/>
        </p:nvSpPr>
        <p:spPr>
          <a:xfrm>
            <a:off x="614005" y="2804047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76"/>
          <p:cNvSpPr/>
          <p:nvPr/>
        </p:nvSpPr>
        <p:spPr>
          <a:xfrm>
            <a:off x="614004" y="3536621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76"/>
          <p:cNvSpPr/>
          <p:nvPr/>
        </p:nvSpPr>
        <p:spPr>
          <a:xfrm>
            <a:off x="614629" y="426196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6"/>
          <p:cNvSpPr/>
          <p:nvPr/>
        </p:nvSpPr>
        <p:spPr>
          <a:xfrm flipH="1" rot="-5400000">
            <a:off x="-242162" y="3134371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6"/>
          <p:cNvSpPr/>
          <p:nvPr/>
        </p:nvSpPr>
        <p:spPr>
          <a:xfrm>
            <a:off x="3578882" y="2784359"/>
            <a:ext cx="1897500" cy="19059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6"/>
          <p:cNvSpPr/>
          <p:nvPr/>
        </p:nvSpPr>
        <p:spPr>
          <a:xfrm>
            <a:off x="3585805" y="2850687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76"/>
          <p:cNvSpPr/>
          <p:nvPr/>
        </p:nvSpPr>
        <p:spPr>
          <a:xfrm>
            <a:off x="3585804" y="3504433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76"/>
          <p:cNvSpPr/>
          <p:nvPr/>
        </p:nvSpPr>
        <p:spPr>
          <a:xfrm>
            <a:off x="3585804" y="4181825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6"/>
          <p:cNvSpPr/>
          <p:nvPr/>
        </p:nvSpPr>
        <p:spPr>
          <a:xfrm flipH="1" rot="-5400000">
            <a:off x="2729638" y="3124517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76"/>
          <p:cNvSpPr/>
          <p:nvPr/>
        </p:nvSpPr>
        <p:spPr>
          <a:xfrm>
            <a:off x="6275248" y="2784359"/>
            <a:ext cx="1897500" cy="19059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6"/>
          <p:cNvSpPr/>
          <p:nvPr/>
        </p:nvSpPr>
        <p:spPr>
          <a:xfrm>
            <a:off x="6282171" y="293674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6"/>
          <p:cNvSpPr/>
          <p:nvPr/>
        </p:nvSpPr>
        <p:spPr>
          <a:xfrm>
            <a:off x="6282170" y="351691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6"/>
          <p:cNvSpPr/>
          <p:nvPr/>
        </p:nvSpPr>
        <p:spPr>
          <a:xfrm>
            <a:off x="6282795" y="4109564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/>
          <p:nvPr/>
        </p:nvSpPr>
        <p:spPr>
          <a:xfrm flipH="1" rot="-5400000">
            <a:off x="5445711" y="3124517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76"/>
          <p:cNvSpPr txBox="1"/>
          <p:nvPr/>
        </p:nvSpPr>
        <p:spPr>
          <a:xfrm>
            <a:off x="2460567" y="2579776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6"/>
          <p:cNvSpPr txBox="1"/>
          <p:nvPr/>
        </p:nvSpPr>
        <p:spPr>
          <a:xfrm>
            <a:off x="8521325" y="206275"/>
            <a:ext cx="622800" cy="21783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endParaRPr b="1" i="0" sz="2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align-items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define a posição e alinhamento dos itens em relação ao </a:t>
            </a:r>
            <a:r>
              <a:rPr b="1" lang="pt-BR" sz="2200">
                <a:solidFill>
                  <a:srgbClr val="46535B"/>
                </a:solidFill>
              </a:rPr>
              <a:t>cross axis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Valores possíveis: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stretch (padrão)</a:t>
            </a:r>
            <a:r>
              <a:rPr lang="pt-BR" sz="2200">
                <a:solidFill>
                  <a:srgbClr val="46535B"/>
                </a:solidFill>
              </a:rPr>
              <a:t>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flex-start 🥉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flex-end 🥈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center 🥇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543" name="Google Shape;543;p7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 Container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8"/>
          <p:cNvSpPr/>
          <p:nvPr/>
        </p:nvSpPr>
        <p:spPr>
          <a:xfrm>
            <a:off x="1190475" y="276027"/>
            <a:ext cx="1897500" cy="17922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8"/>
          <p:cNvSpPr/>
          <p:nvPr/>
        </p:nvSpPr>
        <p:spPr>
          <a:xfrm>
            <a:off x="1197400" y="286053"/>
            <a:ext cx="416400" cy="179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8"/>
          <p:cNvSpPr/>
          <p:nvPr/>
        </p:nvSpPr>
        <p:spPr>
          <a:xfrm rot="-5400000">
            <a:off x="300313" y="628638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8"/>
          <p:cNvSpPr/>
          <p:nvPr/>
        </p:nvSpPr>
        <p:spPr>
          <a:xfrm>
            <a:off x="1613800" y="286056"/>
            <a:ext cx="416400" cy="1782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78"/>
          <p:cNvSpPr/>
          <p:nvPr/>
        </p:nvSpPr>
        <p:spPr>
          <a:xfrm>
            <a:off x="2030200" y="286055"/>
            <a:ext cx="416400" cy="1782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3" name="Google Shape;553;p78"/>
          <p:cNvCxnSpPr/>
          <p:nvPr/>
        </p:nvCxnSpPr>
        <p:spPr>
          <a:xfrm>
            <a:off x="9850" y="2581600"/>
            <a:ext cx="851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54" name="Google Shape;554;p78"/>
          <p:cNvCxnSpPr/>
          <p:nvPr/>
        </p:nvCxnSpPr>
        <p:spPr>
          <a:xfrm>
            <a:off x="4187725" y="-19700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55" name="Google Shape;555;p78"/>
          <p:cNvSpPr txBox="1"/>
          <p:nvPr/>
        </p:nvSpPr>
        <p:spPr>
          <a:xfrm>
            <a:off x="1135818" y="2140275"/>
            <a:ext cx="20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6" name="Google Shape;556;p78"/>
          <p:cNvSpPr/>
          <p:nvPr/>
        </p:nvSpPr>
        <p:spPr>
          <a:xfrm>
            <a:off x="1193114" y="2866827"/>
            <a:ext cx="1897500" cy="17922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8"/>
          <p:cNvSpPr/>
          <p:nvPr/>
        </p:nvSpPr>
        <p:spPr>
          <a:xfrm rot="-5400000">
            <a:off x="302952" y="3219438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8"/>
          <p:cNvSpPr txBox="1"/>
          <p:nvPr/>
        </p:nvSpPr>
        <p:spPr>
          <a:xfrm>
            <a:off x="1062249" y="4731075"/>
            <a:ext cx="220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78"/>
          <p:cNvSpPr/>
          <p:nvPr/>
        </p:nvSpPr>
        <p:spPr>
          <a:xfrm>
            <a:off x="1197398" y="4224013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8"/>
          <p:cNvSpPr/>
          <p:nvPr/>
        </p:nvSpPr>
        <p:spPr>
          <a:xfrm>
            <a:off x="1613797" y="4224012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78"/>
          <p:cNvSpPr/>
          <p:nvPr/>
        </p:nvSpPr>
        <p:spPr>
          <a:xfrm>
            <a:off x="2030197" y="4224012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78"/>
          <p:cNvSpPr/>
          <p:nvPr/>
        </p:nvSpPr>
        <p:spPr>
          <a:xfrm>
            <a:off x="5559289" y="286052"/>
            <a:ext cx="1897500" cy="17922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8"/>
          <p:cNvSpPr/>
          <p:nvPr/>
        </p:nvSpPr>
        <p:spPr>
          <a:xfrm rot="-5400000">
            <a:off x="4669127" y="638663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8"/>
          <p:cNvSpPr txBox="1"/>
          <p:nvPr/>
        </p:nvSpPr>
        <p:spPr>
          <a:xfrm>
            <a:off x="5369304" y="2150300"/>
            <a:ext cx="23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5" name="Google Shape;565;p78"/>
          <p:cNvSpPr/>
          <p:nvPr/>
        </p:nvSpPr>
        <p:spPr>
          <a:xfrm>
            <a:off x="5563573" y="298571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8"/>
          <p:cNvSpPr/>
          <p:nvPr/>
        </p:nvSpPr>
        <p:spPr>
          <a:xfrm>
            <a:off x="5979972" y="29857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78"/>
          <p:cNvSpPr/>
          <p:nvPr/>
        </p:nvSpPr>
        <p:spPr>
          <a:xfrm>
            <a:off x="6396372" y="29857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8"/>
          <p:cNvSpPr/>
          <p:nvPr/>
        </p:nvSpPr>
        <p:spPr>
          <a:xfrm>
            <a:off x="5546807" y="2835463"/>
            <a:ext cx="1897500" cy="17922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78"/>
          <p:cNvSpPr/>
          <p:nvPr/>
        </p:nvSpPr>
        <p:spPr>
          <a:xfrm rot="-5400000">
            <a:off x="4656645" y="3188073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8"/>
          <p:cNvSpPr txBox="1"/>
          <p:nvPr/>
        </p:nvSpPr>
        <p:spPr>
          <a:xfrm>
            <a:off x="5555862" y="4699710"/>
            <a:ext cx="23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1" name="Google Shape;571;p78"/>
          <p:cNvSpPr/>
          <p:nvPr/>
        </p:nvSpPr>
        <p:spPr>
          <a:xfrm>
            <a:off x="5551092" y="3487141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8"/>
          <p:cNvSpPr/>
          <p:nvPr/>
        </p:nvSpPr>
        <p:spPr>
          <a:xfrm>
            <a:off x="5967490" y="348714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/>
          <p:nvPr/>
        </p:nvSpPr>
        <p:spPr>
          <a:xfrm>
            <a:off x="6383891" y="3487141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8"/>
          <p:cNvSpPr txBox="1"/>
          <p:nvPr/>
        </p:nvSpPr>
        <p:spPr>
          <a:xfrm>
            <a:off x="7921340" y="266674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8"/>
          <p:cNvSpPr txBox="1"/>
          <p:nvPr/>
        </p:nvSpPr>
        <p:spPr>
          <a:xfrm>
            <a:off x="3600935" y="2666751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8"/>
          <p:cNvSpPr txBox="1"/>
          <p:nvPr/>
        </p:nvSpPr>
        <p:spPr>
          <a:xfrm>
            <a:off x="7921340" y="124311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8"/>
          <p:cNvSpPr txBox="1"/>
          <p:nvPr/>
        </p:nvSpPr>
        <p:spPr>
          <a:xfrm>
            <a:off x="8521325" y="206275"/>
            <a:ext cx="622800" cy="11652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 b="1" i="0" sz="2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/>
          <p:nvPr/>
        </p:nvSpPr>
        <p:spPr>
          <a:xfrm>
            <a:off x="1194078" y="3148197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79"/>
          <p:cNvSpPr/>
          <p:nvPr/>
        </p:nvSpPr>
        <p:spPr>
          <a:xfrm>
            <a:off x="2668509" y="3158046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9"/>
          <p:cNvSpPr/>
          <p:nvPr/>
        </p:nvSpPr>
        <p:spPr>
          <a:xfrm flipH="1">
            <a:off x="1198531" y="2689752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9"/>
          <p:cNvSpPr/>
          <p:nvPr/>
        </p:nvSpPr>
        <p:spPr>
          <a:xfrm>
            <a:off x="2668509" y="3593046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79"/>
          <p:cNvSpPr/>
          <p:nvPr/>
        </p:nvSpPr>
        <p:spPr>
          <a:xfrm>
            <a:off x="2668509" y="4028046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7" name="Google Shape;587;p79"/>
          <p:cNvCxnSpPr/>
          <p:nvPr/>
        </p:nvCxnSpPr>
        <p:spPr>
          <a:xfrm>
            <a:off x="9850" y="2581600"/>
            <a:ext cx="851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88" name="Google Shape;588;p79"/>
          <p:cNvCxnSpPr/>
          <p:nvPr/>
        </p:nvCxnSpPr>
        <p:spPr>
          <a:xfrm>
            <a:off x="4187725" y="-19700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9" name="Google Shape;589;p79"/>
          <p:cNvSpPr txBox="1"/>
          <p:nvPr/>
        </p:nvSpPr>
        <p:spPr>
          <a:xfrm>
            <a:off x="1135818" y="2140275"/>
            <a:ext cx="20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0" name="Google Shape;590;p79"/>
          <p:cNvSpPr txBox="1"/>
          <p:nvPr/>
        </p:nvSpPr>
        <p:spPr>
          <a:xfrm>
            <a:off x="1062249" y="4731075"/>
            <a:ext cx="220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79"/>
          <p:cNvSpPr txBox="1"/>
          <p:nvPr/>
        </p:nvSpPr>
        <p:spPr>
          <a:xfrm>
            <a:off x="5369304" y="2150300"/>
            <a:ext cx="23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79"/>
          <p:cNvSpPr txBox="1"/>
          <p:nvPr/>
        </p:nvSpPr>
        <p:spPr>
          <a:xfrm>
            <a:off x="5555862" y="4699710"/>
            <a:ext cx="23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3" name="Google Shape;593;p79"/>
          <p:cNvSpPr txBox="1"/>
          <p:nvPr/>
        </p:nvSpPr>
        <p:spPr>
          <a:xfrm>
            <a:off x="7921340" y="266674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9"/>
          <p:cNvSpPr txBox="1"/>
          <p:nvPr/>
        </p:nvSpPr>
        <p:spPr>
          <a:xfrm>
            <a:off x="3600935" y="2666751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9"/>
          <p:cNvSpPr txBox="1"/>
          <p:nvPr/>
        </p:nvSpPr>
        <p:spPr>
          <a:xfrm>
            <a:off x="7921340" y="124311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9"/>
          <p:cNvSpPr/>
          <p:nvPr/>
        </p:nvSpPr>
        <p:spPr>
          <a:xfrm>
            <a:off x="1194078" y="544247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9"/>
          <p:cNvSpPr/>
          <p:nvPr/>
        </p:nvSpPr>
        <p:spPr>
          <a:xfrm>
            <a:off x="1191146" y="544247"/>
            <a:ext cx="18975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79"/>
          <p:cNvSpPr/>
          <p:nvPr/>
        </p:nvSpPr>
        <p:spPr>
          <a:xfrm flipH="1">
            <a:off x="1198531" y="85802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9"/>
          <p:cNvSpPr/>
          <p:nvPr/>
        </p:nvSpPr>
        <p:spPr>
          <a:xfrm>
            <a:off x="1191147" y="989100"/>
            <a:ext cx="18975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9"/>
          <p:cNvSpPr/>
          <p:nvPr/>
        </p:nvSpPr>
        <p:spPr>
          <a:xfrm>
            <a:off x="1200993" y="1433953"/>
            <a:ext cx="18840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79"/>
          <p:cNvSpPr/>
          <p:nvPr/>
        </p:nvSpPr>
        <p:spPr>
          <a:xfrm>
            <a:off x="5529978" y="541128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79"/>
          <p:cNvSpPr/>
          <p:nvPr/>
        </p:nvSpPr>
        <p:spPr>
          <a:xfrm>
            <a:off x="5536903" y="550978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9"/>
          <p:cNvSpPr/>
          <p:nvPr/>
        </p:nvSpPr>
        <p:spPr>
          <a:xfrm flipH="1">
            <a:off x="5534431" y="82684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9"/>
          <p:cNvSpPr/>
          <p:nvPr/>
        </p:nvSpPr>
        <p:spPr>
          <a:xfrm>
            <a:off x="5536902" y="985978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/>
          <p:nvPr/>
        </p:nvSpPr>
        <p:spPr>
          <a:xfrm>
            <a:off x="5536902" y="1420978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79"/>
          <p:cNvSpPr/>
          <p:nvPr/>
        </p:nvSpPr>
        <p:spPr>
          <a:xfrm>
            <a:off x="5527603" y="3145569"/>
            <a:ext cx="18975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79"/>
          <p:cNvSpPr/>
          <p:nvPr/>
        </p:nvSpPr>
        <p:spPr>
          <a:xfrm>
            <a:off x="6257114" y="315541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9"/>
          <p:cNvSpPr/>
          <p:nvPr/>
        </p:nvSpPr>
        <p:spPr>
          <a:xfrm flipH="1">
            <a:off x="5532056" y="2687124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9"/>
          <p:cNvSpPr/>
          <p:nvPr/>
        </p:nvSpPr>
        <p:spPr>
          <a:xfrm>
            <a:off x="6257113" y="359041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79"/>
          <p:cNvSpPr/>
          <p:nvPr/>
        </p:nvSpPr>
        <p:spPr>
          <a:xfrm>
            <a:off x="6257113" y="4025419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79"/>
          <p:cNvSpPr txBox="1"/>
          <p:nvPr/>
        </p:nvSpPr>
        <p:spPr>
          <a:xfrm>
            <a:off x="8521325" y="206275"/>
            <a:ext cx="622800" cy="21783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b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endParaRPr b="1" i="0" sz="2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"/>
          <p:cNvSpPr txBox="1"/>
          <p:nvPr>
            <p:ph idx="1" type="subTitle"/>
          </p:nvPr>
        </p:nvSpPr>
        <p:spPr>
          <a:xfrm>
            <a:off x="311700" y="10955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flex-wrap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Define se os itens devem quebrar ou não a linha. Por padrão eles não quebram linha, isso faz com que os flex itens sejam compactados além do limite do conteúdo.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Valores possíveis:</a:t>
            </a:r>
            <a:endParaRPr sz="2200">
              <a:solidFill>
                <a:srgbClr val="46535B"/>
              </a:solidFill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b="1" lang="pt-BR" sz="2000">
                <a:solidFill>
                  <a:srgbClr val="46535B"/>
                </a:solidFill>
              </a:rPr>
              <a:t>flex-wrap: nowrap (padrão)</a:t>
            </a:r>
            <a:endParaRPr b="1" sz="2000">
              <a:solidFill>
                <a:srgbClr val="46535B"/>
              </a:solidFill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flex-wrap: wrap; 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flex-wrap: wrap-reverse;.</a:t>
            </a:r>
            <a:endParaRPr sz="20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617" name="Google Shape;617;p80"/>
          <p:cNvSpPr txBox="1"/>
          <p:nvPr>
            <p:ph type="title"/>
          </p:nvPr>
        </p:nvSpPr>
        <p:spPr>
          <a:xfrm>
            <a:off x="311700" y="15240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 Container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81"/>
          <p:cNvPicPr preferRelativeResize="0"/>
          <p:nvPr/>
        </p:nvPicPr>
        <p:blipFill rotWithShape="1">
          <a:blip r:embed="rId3">
            <a:alphaModFix/>
          </a:blip>
          <a:srcRect b="15504" l="0" r="26465" t="0"/>
          <a:stretch/>
        </p:blipFill>
        <p:spPr>
          <a:xfrm>
            <a:off x="1531750" y="1315225"/>
            <a:ext cx="5527201" cy="30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1"/>
          <p:cNvSpPr txBox="1"/>
          <p:nvPr>
            <p:ph type="title"/>
          </p:nvPr>
        </p:nvSpPr>
        <p:spPr>
          <a:xfrm>
            <a:off x="311700" y="15240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</a:t>
            </a:r>
            <a:r>
              <a:rPr lang="pt-BR"/>
              <a:t>lex-wrap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Propriedades </a:t>
            </a:r>
            <a:br>
              <a:rPr lang="pt-BR" sz="4000"/>
            </a:br>
            <a:r>
              <a:rPr lang="pt-BR" sz="4000"/>
              <a:t>dos Itens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3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Principais propriedades dos </a:t>
            </a:r>
            <a:r>
              <a:rPr b="1" lang="pt-BR" sz="2200" u="sng">
                <a:solidFill>
                  <a:srgbClr val="46535B"/>
                </a:solidFill>
              </a:rPr>
              <a:t>itens</a:t>
            </a:r>
            <a:r>
              <a:rPr b="1" lang="pt-BR" sz="2200">
                <a:solidFill>
                  <a:srgbClr val="46535B"/>
                </a:solidFill>
              </a:rPr>
              <a:t>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flex-grow 🥇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align-self 🥈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As propriedades dos itens servem para fazer com que </a:t>
            </a:r>
            <a:r>
              <a:rPr b="1" lang="pt-BR" sz="2200"/>
              <a:t>um item específico saia do padrão</a:t>
            </a:r>
            <a:r>
              <a:rPr lang="pt-BR" sz="2200"/>
              <a:t> imposto pelo container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634" name="Google Shape;634;p8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dos Itens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Motivação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4"/>
          <p:cNvSpPr txBox="1"/>
          <p:nvPr>
            <p:ph idx="1" type="subTitle"/>
          </p:nvPr>
        </p:nvSpPr>
        <p:spPr>
          <a:xfrm>
            <a:off x="390525" y="1103650"/>
            <a:ext cx="82215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flex-grow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define a habilidade dos elementos de </a:t>
            </a:r>
            <a:r>
              <a:rPr b="1" lang="pt-BR" sz="2200">
                <a:solidFill>
                  <a:srgbClr val="46535B"/>
                </a:solidFill>
              </a:rPr>
              <a:t>crescer</a:t>
            </a:r>
            <a:r>
              <a:rPr lang="pt-BR" sz="2200">
                <a:solidFill>
                  <a:srgbClr val="46535B"/>
                </a:solidFill>
              </a:rPr>
              <a:t> para ocupar o </a:t>
            </a:r>
            <a:r>
              <a:rPr b="1" lang="pt-BR" sz="2200">
                <a:solidFill>
                  <a:srgbClr val="46535B"/>
                </a:solidFill>
              </a:rPr>
              <a:t>espaço vazio do main axis</a:t>
            </a:r>
            <a:br>
              <a:rPr b="1" lang="pt-BR" sz="2200">
                <a:solidFill>
                  <a:srgbClr val="46535B"/>
                </a:solidFill>
              </a:rPr>
            </a:br>
            <a:endParaRPr b="1"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Quanto maior o número 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atribuído à essa proprie-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dade, mais o item </a:t>
            </a:r>
            <a:r>
              <a:rPr b="1" lang="pt-BR" sz="2200">
                <a:solidFill>
                  <a:srgbClr val="46535B"/>
                </a:solidFill>
              </a:rPr>
              <a:t>cresce</a:t>
            </a:r>
            <a:endParaRPr b="1"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O valor </a:t>
            </a:r>
            <a:r>
              <a:rPr b="1" lang="pt-BR" sz="2200">
                <a:solidFill>
                  <a:srgbClr val="46535B"/>
                </a:solidFill>
              </a:rPr>
              <a:t>padrão é 0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640" name="Google Shape;640;p8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dos Itens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641" name="Google Shape;641;p84"/>
          <p:cNvSpPr/>
          <p:nvPr/>
        </p:nvSpPr>
        <p:spPr>
          <a:xfrm>
            <a:off x="5340050" y="2522825"/>
            <a:ext cx="1388700" cy="14955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84"/>
          <p:cNvSpPr/>
          <p:nvPr/>
        </p:nvSpPr>
        <p:spPr>
          <a:xfrm>
            <a:off x="5338150" y="2522825"/>
            <a:ext cx="1388700" cy="31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flex-grow: 0</a:t>
            </a:r>
            <a:endParaRPr b="1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84"/>
          <p:cNvSpPr/>
          <p:nvPr/>
        </p:nvSpPr>
        <p:spPr>
          <a:xfrm>
            <a:off x="5338150" y="2845575"/>
            <a:ext cx="1388700" cy="315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flex-grow: 0</a:t>
            </a:r>
            <a:endParaRPr b="1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84"/>
          <p:cNvSpPr/>
          <p:nvPr/>
        </p:nvSpPr>
        <p:spPr>
          <a:xfrm>
            <a:off x="5334672" y="3168325"/>
            <a:ext cx="1388700" cy="315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flex-grow: 0</a:t>
            </a:r>
            <a:endParaRPr b="0" i="0" sz="10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84"/>
          <p:cNvSpPr/>
          <p:nvPr/>
        </p:nvSpPr>
        <p:spPr>
          <a:xfrm>
            <a:off x="6907800" y="2522825"/>
            <a:ext cx="1388700" cy="14955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84"/>
          <p:cNvSpPr/>
          <p:nvPr/>
        </p:nvSpPr>
        <p:spPr>
          <a:xfrm>
            <a:off x="6905900" y="2522825"/>
            <a:ext cx="1388700" cy="31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flex-grow: 0</a:t>
            </a:r>
            <a:endParaRPr b="1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84"/>
          <p:cNvSpPr/>
          <p:nvPr/>
        </p:nvSpPr>
        <p:spPr>
          <a:xfrm>
            <a:off x="6905900" y="2845575"/>
            <a:ext cx="1388700" cy="856200"/>
          </a:xfrm>
          <a:prstGeom prst="roundRect">
            <a:avLst>
              <a:gd fmla="val 1051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flex-grow: 1</a:t>
            </a:r>
            <a:endParaRPr b="1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/>
          <p:nvPr/>
        </p:nvSpPr>
        <p:spPr>
          <a:xfrm>
            <a:off x="6902422" y="3701725"/>
            <a:ext cx="1388700" cy="315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flex-grow: 0</a:t>
            </a:r>
            <a:endParaRPr b="0" i="0" sz="10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84"/>
          <p:cNvSpPr/>
          <p:nvPr/>
        </p:nvSpPr>
        <p:spPr>
          <a:xfrm flipH="1" rot="-5400000">
            <a:off x="4472445" y="2851028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5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align-self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determina a disposição do elemento em relação ao </a:t>
            </a:r>
            <a:r>
              <a:rPr b="1" lang="pt-BR" sz="2200">
                <a:solidFill>
                  <a:srgbClr val="46535B"/>
                </a:solidFill>
              </a:rPr>
              <a:t>cross axis</a:t>
            </a:r>
            <a:r>
              <a:rPr lang="pt-BR" sz="2200">
                <a:solidFill>
                  <a:srgbClr val="46535B"/>
                </a:solidFill>
              </a:rPr>
              <a:t>, sobrescrevendo o </a:t>
            </a:r>
            <a:r>
              <a:rPr b="1" lang="pt-BR" sz="2200">
                <a:solidFill>
                  <a:srgbClr val="46535B"/>
                </a:solidFill>
              </a:rPr>
              <a:t>align-items</a:t>
            </a:r>
            <a:br>
              <a:rPr b="1" lang="pt-BR" sz="2200">
                <a:solidFill>
                  <a:srgbClr val="46535B"/>
                </a:solidFill>
              </a:rPr>
            </a:br>
            <a:endParaRPr b="1"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Valores possíveis:</a:t>
            </a:r>
            <a:r>
              <a:rPr lang="pt-BR" sz="2200">
                <a:solidFill>
                  <a:srgbClr val="46535B"/>
                </a:solidFill>
              </a:rPr>
              <a:t> mesmos 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que os do align-items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stretch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flex-start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flex-end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center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655" name="Google Shape;655;p8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Flex - Propriedades dos Itens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656" name="Google Shape;656;p85"/>
          <p:cNvSpPr/>
          <p:nvPr/>
        </p:nvSpPr>
        <p:spPr>
          <a:xfrm>
            <a:off x="5662414" y="2647952"/>
            <a:ext cx="1897500" cy="17922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5"/>
          <p:cNvSpPr/>
          <p:nvPr/>
        </p:nvSpPr>
        <p:spPr>
          <a:xfrm>
            <a:off x="5666698" y="2660471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85"/>
          <p:cNvSpPr/>
          <p:nvPr/>
        </p:nvSpPr>
        <p:spPr>
          <a:xfrm>
            <a:off x="6083097" y="4005137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85"/>
          <p:cNvSpPr/>
          <p:nvPr/>
        </p:nvSpPr>
        <p:spPr>
          <a:xfrm>
            <a:off x="6499497" y="2660470"/>
            <a:ext cx="416400" cy="43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85"/>
          <p:cNvSpPr txBox="1"/>
          <p:nvPr/>
        </p:nvSpPr>
        <p:spPr>
          <a:xfrm>
            <a:off x="5524962" y="2202460"/>
            <a:ext cx="23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1" name="Google Shape;661;p85"/>
          <p:cNvSpPr txBox="1"/>
          <p:nvPr/>
        </p:nvSpPr>
        <p:spPr>
          <a:xfrm>
            <a:off x="3941375" y="4598775"/>
            <a:ext cx="20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align-self: </a:t>
            </a:r>
            <a:r>
              <a:rPr b="1" i="0" lang="pt-BR" sz="120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1" i="0" sz="1200" u="none" cap="none" strike="noStrike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62" name="Google Shape;662;p85"/>
          <p:cNvCxnSpPr>
            <a:stCxn id="658" idx="2"/>
            <a:endCxn id="661" idx="3"/>
          </p:cNvCxnSpPr>
          <p:nvPr/>
        </p:nvCxnSpPr>
        <p:spPr>
          <a:xfrm rot="5400000">
            <a:off x="5981997" y="4474037"/>
            <a:ext cx="343200" cy="275400"/>
          </a:xfrm>
          <a:prstGeom prst="curvedConnector2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3" name="Google Shape;663;p85"/>
          <p:cNvCxnSpPr>
            <a:stCxn id="656" idx="3"/>
            <a:endCxn id="660" idx="3"/>
          </p:cNvCxnSpPr>
          <p:nvPr/>
        </p:nvCxnSpPr>
        <p:spPr>
          <a:xfrm flipH="1" rot="10800000">
            <a:off x="7559914" y="2387252"/>
            <a:ext cx="330600" cy="1156800"/>
          </a:xfrm>
          <a:prstGeom prst="curvedConnector3">
            <a:avLst>
              <a:gd fmla="val 172012" name="adj1"/>
            </a:avLst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4" name="Google Shape;664;p85"/>
          <p:cNvSpPr/>
          <p:nvPr/>
        </p:nvSpPr>
        <p:spPr>
          <a:xfrm rot="-5400000">
            <a:off x="4765638" y="3030251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6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Pausa para relaxar</a:t>
            </a: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😴</a:t>
            </a: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Aplicamos propriedades de flex em um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para distribuir seus itens no eixo horizontal (row) ou vertical (column)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Propriedades podem ser aplicadas aos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itens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para fugir do padrão imposto pelo container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 se preocupe em decorar tudo,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teste e pesquise!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6"/>
          <p:cNvSpPr txBox="1"/>
          <p:nvPr/>
        </p:nvSpPr>
        <p:spPr>
          <a:xfrm>
            <a:off x="7955025" y="373262"/>
            <a:ext cx="877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10 min</a:t>
            </a:r>
            <a:endParaRPr b="1" i="0" sz="3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7"/>
          <p:cNvSpPr txBox="1"/>
          <p:nvPr>
            <p:ph type="title"/>
          </p:nvPr>
        </p:nvSpPr>
        <p:spPr>
          <a:xfrm>
            <a:off x="903600" y="127450"/>
            <a:ext cx="3938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1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676" name="Google Shape;676;p87"/>
          <p:cNvSpPr txBox="1"/>
          <p:nvPr>
            <p:ph idx="2" type="subTitle"/>
          </p:nvPr>
        </p:nvSpPr>
        <p:spPr>
          <a:xfrm>
            <a:off x="311650" y="1056700"/>
            <a:ext cx="45306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Implemente um Header seguindo o layout ao lado utilizando flexbox</a:t>
            </a:r>
            <a:br>
              <a:rPr lang="pt-BR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Garanta que o logo e o botão estão centralizados verticalmente</a:t>
            </a:r>
            <a:endParaRPr sz="2000"/>
          </a:p>
        </p:txBody>
      </p:sp>
      <p:pic>
        <p:nvPicPr>
          <p:cNvPr id="677" name="Google Shape;67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" y="76200"/>
            <a:ext cx="976222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1475" y="1361743"/>
            <a:ext cx="3850477" cy="23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8"/>
          <p:cNvSpPr txBox="1"/>
          <p:nvPr>
            <p:ph type="title"/>
          </p:nvPr>
        </p:nvSpPr>
        <p:spPr>
          <a:xfrm>
            <a:off x="903600" y="127450"/>
            <a:ext cx="3938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2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684" name="Google Shape;684;p88"/>
          <p:cNvSpPr txBox="1"/>
          <p:nvPr>
            <p:ph idx="2" type="subTitle"/>
          </p:nvPr>
        </p:nvSpPr>
        <p:spPr>
          <a:xfrm>
            <a:off x="311650" y="1056700"/>
            <a:ext cx="45306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>
                <a:solidFill>
                  <a:srgbClr val="46535B"/>
                </a:solidFill>
              </a:rPr>
              <a:t>Utilizando o Header do exercício anterior, implemente a página ao lado que possui: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Header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Conteúdo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Footer</a:t>
            </a:r>
            <a:endParaRPr sz="2000">
              <a:solidFill>
                <a:srgbClr val="46535B"/>
              </a:solidFill>
            </a:endParaRPr>
          </a:p>
        </p:txBody>
      </p:sp>
      <p:pic>
        <p:nvPicPr>
          <p:cNvPr id="685" name="Google Shape;68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" y="76200"/>
            <a:ext cx="976222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114" y="1484525"/>
            <a:ext cx="3770499" cy="23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9"/>
          <p:cNvSpPr txBox="1"/>
          <p:nvPr>
            <p:ph type="title"/>
          </p:nvPr>
        </p:nvSpPr>
        <p:spPr>
          <a:xfrm>
            <a:off x="903600" y="127450"/>
            <a:ext cx="3938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3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692" name="Google Shape;692;p89"/>
          <p:cNvSpPr txBox="1"/>
          <p:nvPr>
            <p:ph idx="2" type="subTitle"/>
          </p:nvPr>
        </p:nvSpPr>
        <p:spPr>
          <a:xfrm>
            <a:off x="311650" y="1056700"/>
            <a:ext cx="45306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>
                <a:solidFill>
                  <a:srgbClr val="46535B"/>
                </a:solidFill>
              </a:rPr>
              <a:t>Utilizando o site do exercício anterior, implemente na sua página: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Menus laterais na esquerda e na direita do conteúdo principal</a:t>
            </a:r>
            <a:endParaRPr sz="2000">
              <a:solidFill>
                <a:srgbClr val="46535B"/>
              </a:solidFill>
            </a:endParaRPr>
          </a:p>
        </p:txBody>
      </p:sp>
      <p:pic>
        <p:nvPicPr>
          <p:cNvPr id="693" name="Google Shape;693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" y="76200"/>
            <a:ext cx="976222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700" y="1359775"/>
            <a:ext cx="3557548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0"/>
          <p:cNvSpPr txBox="1"/>
          <p:nvPr/>
        </p:nvSpPr>
        <p:spPr>
          <a:xfrm>
            <a:off x="2813925" y="256650"/>
            <a:ext cx="6018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Pausa para relaxar</a:t>
            </a: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😴</a:t>
            </a: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90"/>
          <p:cNvSpPr txBox="1"/>
          <p:nvPr/>
        </p:nvSpPr>
        <p:spPr>
          <a:xfrm>
            <a:off x="7955025" y="373262"/>
            <a:ext cx="877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min</a:t>
            </a:r>
            <a:endParaRPr b="1" i="0" sz="3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1" name="Google Shape;70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075" y="1079725"/>
            <a:ext cx="4054474" cy="34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Grid</a:t>
            </a:r>
            <a:endParaRPr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2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Grid</a:t>
            </a:r>
            <a:r>
              <a:rPr lang="pt-BR" sz="2200"/>
              <a:t> é outra poderosa ferramenta que facilita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O </a:t>
            </a:r>
            <a:r>
              <a:rPr b="1" lang="pt-BR" sz="2200">
                <a:solidFill>
                  <a:srgbClr val="46535B"/>
                </a:solidFill>
              </a:rPr>
              <a:t>posicionamento</a:t>
            </a:r>
            <a:r>
              <a:rPr lang="pt-BR" sz="2200">
                <a:solidFill>
                  <a:srgbClr val="46535B"/>
                </a:solidFill>
              </a:rPr>
              <a:t> dos elementos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O </a:t>
            </a:r>
            <a:r>
              <a:rPr b="1" lang="pt-BR" sz="2200">
                <a:solidFill>
                  <a:srgbClr val="46535B"/>
                </a:solidFill>
              </a:rPr>
              <a:t>alinhamento</a:t>
            </a:r>
            <a:r>
              <a:rPr lang="pt-BR" sz="2200">
                <a:solidFill>
                  <a:srgbClr val="46535B"/>
                </a:solidFill>
              </a:rPr>
              <a:t> deles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Ele funciona como uma distribuição em </a:t>
            </a:r>
            <a:r>
              <a:rPr b="1" lang="pt-BR" sz="2200"/>
              <a:t>duas direções</a:t>
            </a:r>
            <a:r>
              <a:rPr lang="pt-BR" sz="2200"/>
              <a:t>, ou seja, os elementos estarão distribuídos na </a:t>
            </a:r>
            <a:r>
              <a:rPr b="1" lang="pt-BR" sz="2200"/>
              <a:t>horizontal </a:t>
            </a:r>
            <a:r>
              <a:rPr lang="pt-BR" sz="2200"/>
              <a:t>e na </a:t>
            </a:r>
            <a:r>
              <a:rPr b="1" lang="pt-BR" sz="2200"/>
              <a:t>vertical</a:t>
            </a:r>
            <a:r>
              <a:rPr lang="pt-BR" sz="2200"/>
              <a:t>.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712" name="Google Shape;712;p9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3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Veremos os seguintes tópicos sobre o Grid: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Estrutura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Propriedades do </a:t>
            </a:r>
            <a:r>
              <a:rPr b="1" lang="pt-BR" sz="2200">
                <a:solidFill>
                  <a:srgbClr val="46535B"/>
                </a:solidFill>
              </a:rPr>
              <a:t>Container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Propriedades dos </a:t>
            </a:r>
            <a:r>
              <a:rPr b="1" lang="pt-BR" sz="2200">
                <a:solidFill>
                  <a:srgbClr val="46535B"/>
                </a:solidFill>
              </a:rPr>
              <a:t>Itens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718" name="Google Shape;718;p9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Grid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Uma tarefa muito comum no CSS é </a:t>
            </a:r>
            <a:r>
              <a:rPr b="1" lang="pt-BR" sz="2200">
                <a:solidFill>
                  <a:srgbClr val="46535B"/>
                </a:solidFill>
              </a:rPr>
              <a:t>dispor elementos na tela</a:t>
            </a:r>
            <a:r>
              <a:rPr lang="pt-BR" sz="2200">
                <a:solidFill>
                  <a:srgbClr val="46535B"/>
                </a:solidFill>
              </a:rPr>
              <a:t> de uma determinada maneira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Por exemplo: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Centralizar elementos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Posicionar Header e Footer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Menu lateral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Card com informações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...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Dispor Elementos na Tela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46535B"/>
                </a:solidFill>
              </a:rPr>
              <a:t>📲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4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Veremos várias propriedades de itens e containers:</a:t>
            </a:r>
            <a:br>
              <a:rPr lang="pt-BR" sz="2200">
                <a:solidFill>
                  <a:srgbClr val="46535B"/>
                </a:solidFill>
              </a:rPr>
            </a:br>
            <a:endParaRPr sz="1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NÃO se preocupe em decorar todas!</a:t>
            </a:r>
            <a:r>
              <a:rPr lang="pt-BR" sz="2200">
                <a:solidFill>
                  <a:srgbClr val="46535B"/>
                </a:solidFill>
              </a:rPr>
              <a:t> Se não se lembrar o que cada uma faz, basta pesquisar no google ou testar no seu próprio código 🙂</a:t>
            </a:r>
            <a:br>
              <a:rPr lang="pt-BR" sz="2200">
                <a:solidFill>
                  <a:srgbClr val="46535B"/>
                </a:solidFill>
              </a:rPr>
            </a:br>
            <a:endParaRPr sz="1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Apresentaremos as propriedades </a:t>
            </a:r>
            <a:r>
              <a:rPr b="1" lang="pt-BR" sz="2200">
                <a:solidFill>
                  <a:srgbClr val="46535B"/>
                </a:solidFill>
              </a:rPr>
              <a:t>mais usadas</a:t>
            </a:r>
            <a:endParaRPr b="1"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Para </a:t>
            </a:r>
            <a:r>
              <a:rPr b="1" lang="pt-BR" sz="2200">
                <a:solidFill>
                  <a:srgbClr val="46535B"/>
                </a:solidFill>
              </a:rPr>
              <a:t>relembrar</a:t>
            </a:r>
            <a:r>
              <a:rPr lang="pt-BR" sz="2200">
                <a:solidFill>
                  <a:srgbClr val="46535B"/>
                </a:solidFill>
              </a:rPr>
              <a:t> ou </a:t>
            </a:r>
            <a:r>
              <a:rPr b="1" lang="pt-BR" sz="2200">
                <a:solidFill>
                  <a:srgbClr val="46535B"/>
                </a:solidFill>
              </a:rPr>
              <a:t>saber mais</a:t>
            </a:r>
            <a:r>
              <a:rPr lang="pt-BR" sz="2200">
                <a:solidFill>
                  <a:srgbClr val="46535B"/>
                </a:solidFill>
              </a:rPr>
              <a:t>, recomendamos </a:t>
            </a:r>
            <a:r>
              <a:rPr lang="pt-BR" sz="2200" u="sng">
                <a:solidFill>
                  <a:srgbClr val="FE7E0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esse site</a:t>
            </a:r>
            <a:r>
              <a:rPr lang="pt-BR" sz="2200">
                <a:solidFill>
                  <a:srgbClr val="46535B"/>
                </a:solidFill>
              </a:rPr>
              <a:t> (inglês) ou </a:t>
            </a:r>
            <a:r>
              <a:rPr lang="pt-BR" sz="2200" u="sng">
                <a:solidFill>
                  <a:srgbClr val="FE7E0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esse outro</a:t>
            </a:r>
            <a:r>
              <a:rPr lang="pt-BR" sz="2200">
                <a:solidFill>
                  <a:srgbClr val="46535B"/>
                </a:solidFill>
              </a:rPr>
              <a:t> (português)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724" name="Google Shape;724;p9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Aviso </a:t>
            </a:r>
            <a:r>
              <a:rPr lang="pt-BR">
                <a:solidFill>
                  <a:srgbClr val="46535B"/>
                </a:solidFill>
              </a:rPr>
              <a:t>⚠️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Estrutura</a:t>
            </a:r>
            <a:endParaRPr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6"/>
          <p:cNvSpPr txBox="1"/>
          <p:nvPr>
            <p:ph idx="1" type="subTitle"/>
          </p:nvPr>
        </p:nvSpPr>
        <p:spPr>
          <a:xfrm>
            <a:off x="311700" y="1103650"/>
            <a:ext cx="8156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Possui o eixo das </a:t>
            </a:r>
            <a:r>
              <a:rPr b="1" lang="pt-BR" sz="2200"/>
              <a:t>linhas</a:t>
            </a:r>
            <a:r>
              <a:rPr lang="pt-BR" sz="2200"/>
              <a:t> (rows) e o eixo da </a:t>
            </a:r>
            <a:r>
              <a:rPr b="1" lang="pt-BR" sz="2200"/>
              <a:t>colunas</a:t>
            </a:r>
            <a:r>
              <a:rPr lang="pt-BR" sz="2200"/>
              <a:t> (columns)</a:t>
            </a:r>
            <a:endParaRPr b="1" sz="2200"/>
          </a:p>
        </p:txBody>
      </p:sp>
      <p:sp>
        <p:nvSpPr>
          <p:cNvPr id="735" name="Google Shape;735;p9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Estrutura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736" name="Google Shape;736;p96"/>
          <p:cNvSpPr/>
          <p:nvPr/>
        </p:nvSpPr>
        <p:spPr>
          <a:xfrm>
            <a:off x="2664475" y="2717925"/>
            <a:ext cx="3342600" cy="2060100"/>
          </a:xfrm>
          <a:prstGeom prst="roundRect">
            <a:avLst>
              <a:gd fmla="val 3657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96"/>
          <p:cNvSpPr/>
          <p:nvPr/>
        </p:nvSpPr>
        <p:spPr>
          <a:xfrm>
            <a:off x="2800532" y="2792180"/>
            <a:ext cx="887400" cy="89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8" name="Google Shape;738;p96"/>
          <p:cNvCxnSpPr/>
          <p:nvPr/>
        </p:nvCxnSpPr>
        <p:spPr>
          <a:xfrm>
            <a:off x="3803207" y="2719261"/>
            <a:ext cx="0" cy="207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39" name="Google Shape;739;p96"/>
          <p:cNvCxnSpPr/>
          <p:nvPr/>
        </p:nvCxnSpPr>
        <p:spPr>
          <a:xfrm flipH="1">
            <a:off x="4885987" y="2721252"/>
            <a:ext cx="900" cy="206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40" name="Google Shape;740;p96"/>
          <p:cNvCxnSpPr>
            <a:stCxn id="736" idx="3"/>
          </p:cNvCxnSpPr>
          <p:nvPr/>
        </p:nvCxnSpPr>
        <p:spPr>
          <a:xfrm rot="10800000">
            <a:off x="2664475" y="3745875"/>
            <a:ext cx="33426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1" name="Google Shape;741;p96"/>
          <p:cNvSpPr/>
          <p:nvPr/>
        </p:nvSpPr>
        <p:spPr>
          <a:xfrm>
            <a:off x="2711798" y="2204476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/>
          <p:nvPr/>
        </p:nvSpPr>
        <p:spPr>
          <a:xfrm rot="-5400000">
            <a:off x="1834413" y="3136238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6"/>
          <p:cNvSpPr/>
          <p:nvPr/>
        </p:nvSpPr>
        <p:spPr>
          <a:xfrm>
            <a:off x="3891044" y="2792180"/>
            <a:ext cx="887400" cy="89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96"/>
          <p:cNvSpPr/>
          <p:nvPr/>
        </p:nvSpPr>
        <p:spPr>
          <a:xfrm>
            <a:off x="5012682" y="2792180"/>
            <a:ext cx="887400" cy="89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96"/>
          <p:cNvSpPr/>
          <p:nvPr/>
        </p:nvSpPr>
        <p:spPr>
          <a:xfrm>
            <a:off x="2813890" y="3812184"/>
            <a:ext cx="887400" cy="89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Propriedades </a:t>
            </a:r>
            <a:br>
              <a:rPr lang="pt-BR" sz="4000"/>
            </a:br>
            <a:r>
              <a:rPr lang="pt-BR" sz="4000"/>
              <a:t>do Container</a:t>
            </a:r>
            <a:endParaRPr sz="4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8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Principais propriedades do </a:t>
            </a:r>
            <a:r>
              <a:rPr b="1" lang="pt-BR" sz="2200" u="sng">
                <a:solidFill>
                  <a:srgbClr val="46535B"/>
                </a:solidFill>
              </a:rPr>
              <a:t>container</a:t>
            </a:r>
            <a:r>
              <a:rPr b="1" lang="pt-BR" sz="2200">
                <a:solidFill>
                  <a:srgbClr val="46535B"/>
                </a:solidFill>
              </a:rPr>
              <a:t>: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display: grid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grid-template-rows e grid-template-columns 🥇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row-gap e column-gap 🥈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justify-items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align-items 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As propriedades do container servem principalmente para determinar o layout da </a:t>
            </a:r>
            <a:r>
              <a:rPr b="1" lang="pt-BR" sz="2200">
                <a:solidFill>
                  <a:srgbClr val="46535B"/>
                </a:solidFill>
              </a:rPr>
              <a:t>malha em si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756" name="Google Shape;756;p9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 Container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9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display: grid</a:t>
            </a:r>
            <a:endParaRPr b="1" sz="2200" u="sng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Define que aquele container segue as regras do grid e permite utilizar as demais propriedades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Afetará o posicionamento dos elementos que são </a:t>
            </a:r>
            <a:r>
              <a:rPr b="1" lang="pt-BR" sz="2200">
                <a:solidFill>
                  <a:srgbClr val="46535B"/>
                </a:solidFill>
              </a:rPr>
              <a:t>filhos diretos</a:t>
            </a:r>
            <a:r>
              <a:rPr lang="pt-BR" sz="2200">
                <a:solidFill>
                  <a:srgbClr val="46535B"/>
                </a:solidFill>
              </a:rPr>
              <a:t> do container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762" name="Google Shape;762;p9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 Container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0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grid-template-rows</a:t>
            </a:r>
            <a:r>
              <a:rPr b="1" lang="pt-BR" sz="2200">
                <a:solidFill>
                  <a:srgbClr val="46535B"/>
                </a:solidFill>
              </a:rPr>
              <a:t> e </a:t>
            </a:r>
            <a:r>
              <a:rPr b="1" lang="pt-BR" sz="2200" u="sng">
                <a:solidFill>
                  <a:srgbClr val="46535B"/>
                </a:solidFill>
              </a:rPr>
              <a:t>grid-template-columns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definem o template das linhas e colunas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Determina a quantidade e tamanho de cada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1fr:</a:t>
            </a:r>
            <a:r>
              <a:rPr lang="pt-BR" sz="2200">
                <a:solidFill>
                  <a:srgbClr val="46535B"/>
                </a:solidFill>
              </a:rPr>
              <a:t> indica uma fração do espaço vazio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Primeiro distribui o </a:t>
            </a:r>
            <a:r>
              <a:rPr b="1" lang="pt-BR" sz="2200">
                <a:solidFill>
                  <a:srgbClr val="46535B"/>
                </a:solidFill>
              </a:rPr>
              <a:t>espaço fixo</a:t>
            </a:r>
            <a:r>
              <a:rPr lang="pt-BR" sz="2200">
                <a:solidFill>
                  <a:srgbClr val="46535B"/>
                </a:solidFill>
              </a:rPr>
              <a:t> (por exemplo, em pixels) e depois distribui o </a:t>
            </a:r>
            <a:r>
              <a:rPr b="1" lang="pt-BR" sz="2200">
                <a:solidFill>
                  <a:srgbClr val="46535B"/>
                </a:solidFill>
              </a:rPr>
              <a:t>espaço vazio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768" name="Google Shape;768;p10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 Container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1"/>
          <p:cNvSpPr/>
          <p:nvPr/>
        </p:nvSpPr>
        <p:spPr>
          <a:xfrm>
            <a:off x="4533850" y="906325"/>
            <a:ext cx="3076200" cy="3000900"/>
          </a:xfrm>
          <a:prstGeom prst="roundRect">
            <a:avLst>
              <a:gd fmla="val 3657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101"/>
          <p:cNvCxnSpPr/>
          <p:nvPr/>
        </p:nvCxnSpPr>
        <p:spPr>
          <a:xfrm>
            <a:off x="5738949" y="907661"/>
            <a:ext cx="1800" cy="302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5" name="Google Shape;775;p101"/>
          <p:cNvCxnSpPr/>
          <p:nvPr/>
        </p:nvCxnSpPr>
        <p:spPr>
          <a:xfrm>
            <a:off x="6952907" y="909652"/>
            <a:ext cx="4500" cy="300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6" name="Google Shape;776;p101"/>
          <p:cNvCxnSpPr/>
          <p:nvPr/>
        </p:nvCxnSpPr>
        <p:spPr>
          <a:xfrm rot="10800000">
            <a:off x="4533850" y="2406775"/>
            <a:ext cx="3076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7" name="Google Shape;777;p101"/>
          <p:cNvSpPr/>
          <p:nvPr/>
        </p:nvSpPr>
        <p:spPr>
          <a:xfrm>
            <a:off x="4581173" y="392876"/>
            <a:ext cx="1091400" cy="4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b="1" i="0" sz="11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1"/>
          <p:cNvSpPr/>
          <p:nvPr/>
        </p:nvSpPr>
        <p:spPr>
          <a:xfrm rot="-5400000">
            <a:off x="3703788" y="1324638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1"/>
          <p:cNvSpPr/>
          <p:nvPr/>
        </p:nvSpPr>
        <p:spPr>
          <a:xfrm>
            <a:off x="4533852" y="906322"/>
            <a:ext cx="1205100" cy="1500300"/>
          </a:xfrm>
          <a:prstGeom prst="roundRect">
            <a:avLst>
              <a:gd fmla="val 653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0" name="Google Shape;780;p101"/>
          <p:cNvCxnSpPr/>
          <p:nvPr/>
        </p:nvCxnSpPr>
        <p:spPr>
          <a:xfrm rot="10800000">
            <a:off x="4533850" y="3135591"/>
            <a:ext cx="3076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1" name="Google Shape;781;p101"/>
          <p:cNvSpPr/>
          <p:nvPr/>
        </p:nvSpPr>
        <p:spPr>
          <a:xfrm>
            <a:off x="5737723" y="906322"/>
            <a:ext cx="1205100" cy="1500300"/>
          </a:xfrm>
          <a:prstGeom prst="roundRect">
            <a:avLst>
              <a:gd fmla="val 653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/>
          <p:nvPr/>
        </p:nvSpPr>
        <p:spPr>
          <a:xfrm>
            <a:off x="6945350" y="906475"/>
            <a:ext cx="664800" cy="1500300"/>
          </a:xfrm>
          <a:prstGeom prst="roundRect">
            <a:avLst>
              <a:gd fmla="val 1514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101"/>
          <p:cNvSpPr/>
          <p:nvPr/>
        </p:nvSpPr>
        <p:spPr>
          <a:xfrm>
            <a:off x="4533850" y="2406623"/>
            <a:ext cx="1205100" cy="729000"/>
          </a:xfrm>
          <a:prstGeom prst="roundRect">
            <a:avLst>
              <a:gd fmla="val 653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101"/>
          <p:cNvSpPr/>
          <p:nvPr/>
        </p:nvSpPr>
        <p:spPr>
          <a:xfrm flipH="1">
            <a:off x="7776251" y="874675"/>
            <a:ext cx="61200" cy="1500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01"/>
          <p:cNvSpPr/>
          <p:nvPr/>
        </p:nvSpPr>
        <p:spPr>
          <a:xfrm flipH="1">
            <a:off x="7776250" y="2418634"/>
            <a:ext cx="61200" cy="729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01"/>
          <p:cNvSpPr/>
          <p:nvPr/>
        </p:nvSpPr>
        <p:spPr>
          <a:xfrm flipH="1">
            <a:off x="7776250" y="3169170"/>
            <a:ext cx="61200" cy="729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01"/>
          <p:cNvSpPr/>
          <p:nvPr/>
        </p:nvSpPr>
        <p:spPr>
          <a:xfrm flipH="1" rot="5400000">
            <a:off x="5110275" y="3486726"/>
            <a:ext cx="66300" cy="1150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01"/>
          <p:cNvSpPr/>
          <p:nvPr/>
        </p:nvSpPr>
        <p:spPr>
          <a:xfrm flipH="1" rot="5400000">
            <a:off x="6340309" y="3486726"/>
            <a:ext cx="66300" cy="1150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1"/>
          <p:cNvSpPr/>
          <p:nvPr/>
        </p:nvSpPr>
        <p:spPr>
          <a:xfrm flipH="1" rot="5400000">
            <a:off x="7258424" y="3787625"/>
            <a:ext cx="66300" cy="548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01"/>
          <p:cNvSpPr txBox="1"/>
          <p:nvPr/>
        </p:nvSpPr>
        <p:spPr>
          <a:xfrm>
            <a:off x="7927350" y="1398011"/>
            <a:ext cx="41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2fr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101"/>
          <p:cNvSpPr txBox="1"/>
          <p:nvPr/>
        </p:nvSpPr>
        <p:spPr>
          <a:xfrm>
            <a:off x="7927450" y="2612808"/>
            <a:ext cx="41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1fr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101"/>
          <p:cNvSpPr txBox="1"/>
          <p:nvPr/>
        </p:nvSpPr>
        <p:spPr>
          <a:xfrm>
            <a:off x="7927450" y="3353236"/>
            <a:ext cx="41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1fr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101"/>
          <p:cNvSpPr txBox="1"/>
          <p:nvPr/>
        </p:nvSpPr>
        <p:spPr>
          <a:xfrm>
            <a:off x="4917625" y="4181036"/>
            <a:ext cx="41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1fr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101"/>
          <p:cNvSpPr txBox="1"/>
          <p:nvPr/>
        </p:nvSpPr>
        <p:spPr>
          <a:xfrm>
            <a:off x="6131025" y="4181036"/>
            <a:ext cx="41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1fr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101"/>
          <p:cNvSpPr txBox="1"/>
          <p:nvPr/>
        </p:nvSpPr>
        <p:spPr>
          <a:xfrm>
            <a:off x="6992300" y="4181025"/>
            <a:ext cx="664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100px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6" name="Google Shape;79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0" y="196128"/>
            <a:ext cx="4030701" cy="1380263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01"/>
          <p:cNvSpPr txBox="1"/>
          <p:nvPr/>
        </p:nvSpPr>
        <p:spPr>
          <a:xfrm>
            <a:off x="350550" y="1586625"/>
            <a:ext cx="3451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Supondo um container de </a:t>
            </a: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500px</a:t>
            </a: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●"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Linhas</a:t>
            </a:r>
            <a:endParaRPr b="1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○"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500/4 = 125px (cada fr)</a:t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○"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Linha 1: 250px</a:t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○"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Linhas 2 e 3: 125px</a:t>
            </a:r>
            <a:b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●"/>
            </a:pP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Colunas</a:t>
            </a:r>
            <a:endParaRPr b="1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○"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500-100 = 400px</a:t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○"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400/2 = 200px (cada fr)</a:t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○"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Colunas 1 e 2: 200px</a:t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500"/>
              <a:buFont typeface="Montserrat"/>
              <a:buChar char="○"/>
            </a:pPr>
            <a:r>
              <a:rPr b="0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Coluna 3: 100px (fixo)</a:t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2"/>
          <p:cNvSpPr/>
          <p:nvPr/>
        </p:nvSpPr>
        <p:spPr>
          <a:xfrm>
            <a:off x="5144090" y="2219653"/>
            <a:ext cx="2565900" cy="2384700"/>
          </a:xfrm>
          <a:prstGeom prst="roundRect">
            <a:avLst>
              <a:gd fmla="val 3657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102"/>
          <p:cNvSpPr/>
          <p:nvPr/>
        </p:nvSpPr>
        <p:spPr>
          <a:xfrm>
            <a:off x="7075550" y="2213475"/>
            <a:ext cx="65700" cy="2400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02"/>
          <p:cNvSpPr/>
          <p:nvPr/>
        </p:nvSpPr>
        <p:spPr>
          <a:xfrm rot="5400000">
            <a:off x="6360800" y="2058080"/>
            <a:ext cx="135300" cy="256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02"/>
          <p:cNvSpPr/>
          <p:nvPr/>
        </p:nvSpPr>
        <p:spPr>
          <a:xfrm rot="5400000">
            <a:off x="6360800" y="2645558"/>
            <a:ext cx="135300" cy="256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2"/>
          <p:cNvSpPr/>
          <p:nvPr/>
        </p:nvSpPr>
        <p:spPr>
          <a:xfrm>
            <a:off x="6084950" y="2213475"/>
            <a:ext cx="65700" cy="2400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02"/>
          <p:cNvSpPr txBox="1"/>
          <p:nvPr>
            <p:ph idx="1" type="subTitle"/>
          </p:nvPr>
        </p:nvSpPr>
        <p:spPr>
          <a:xfrm>
            <a:off x="311700" y="1103650"/>
            <a:ext cx="8250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row-gap</a:t>
            </a:r>
            <a:r>
              <a:rPr b="1" lang="pt-BR" sz="2200">
                <a:solidFill>
                  <a:srgbClr val="46535B"/>
                </a:solidFill>
              </a:rPr>
              <a:t> e </a:t>
            </a:r>
            <a:r>
              <a:rPr b="1" lang="pt-BR" sz="2200" u="sng">
                <a:solidFill>
                  <a:srgbClr val="46535B"/>
                </a:solidFill>
              </a:rPr>
              <a:t>column-gap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determina o espaço </a:t>
            </a:r>
            <a:r>
              <a:rPr b="1" lang="pt-BR" sz="2200">
                <a:solidFill>
                  <a:srgbClr val="46535B"/>
                </a:solidFill>
              </a:rPr>
              <a:t>entre</a:t>
            </a:r>
            <a:r>
              <a:rPr lang="pt-BR" sz="2200">
                <a:solidFill>
                  <a:srgbClr val="46535B"/>
                </a:solidFill>
              </a:rPr>
              <a:t> as linhas e colunas, recebe um valor numérico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808" name="Google Shape;808;p10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 Container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endParaRPr/>
          </a:p>
        </p:txBody>
      </p:sp>
      <p:cxnSp>
        <p:nvCxnSpPr>
          <p:cNvPr id="809" name="Google Shape;809;p102"/>
          <p:cNvCxnSpPr/>
          <p:nvPr/>
        </p:nvCxnSpPr>
        <p:spPr>
          <a:xfrm>
            <a:off x="6149228" y="2220715"/>
            <a:ext cx="1500" cy="240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0" name="Google Shape;810;p102"/>
          <p:cNvCxnSpPr/>
          <p:nvPr/>
        </p:nvCxnSpPr>
        <p:spPr>
          <a:xfrm>
            <a:off x="7139634" y="2222296"/>
            <a:ext cx="3600" cy="239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1" name="Google Shape;811;p102"/>
          <p:cNvCxnSpPr/>
          <p:nvPr/>
        </p:nvCxnSpPr>
        <p:spPr>
          <a:xfrm rot="10800000">
            <a:off x="5143960" y="3411887"/>
            <a:ext cx="256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2" name="Google Shape;812;p102"/>
          <p:cNvCxnSpPr/>
          <p:nvPr/>
        </p:nvCxnSpPr>
        <p:spPr>
          <a:xfrm rot="10800000">
            <a:off x="5143960" y="4002055"/>
            <a:ext cx="256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3" name="Google Shape;813;p102"/>
          <p:cNvCxnSpPr/>
          <p:nvPr/>
        </p:nvCxnSpPr>
        <p:spPr>
          <a:xfrm rot="10800000">
            <a:off x="5143960" y="3259487"/>
            <a:ext cx="256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4" name="Google Shape;814;p102"/>
          <p:cNvCxnSpPr/>
          <p:nvPr/>
        </p:nvCxnSpPr>
        <p:spPr>
          <a:xfrm rot="10800000">
            <a:off x="5143960" y="3858300"/>
            <a:ext cx="2565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5" name="Google Shape;815;p102"/>
          <p:cNvCxnSpPr/>
          <p:nvPr/>
        </p:nvCxnSpPr>
        <p:spPr>
          <a:xfrm>
            <a:off x="6082882" y="2220715"/>
            <a:ext cx="1500" cy="240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6" name="Google Shape;816;p102"/>
          <p:cNvCxnSpPr/>
          <p:nvPr/>
        </p:nvCxnSpPr>
        <p:spPr>
          <a:xfrm>
            <a:off x="7065849" y="2222296"/>
            <a:ext cx="3600" cy="239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17" name="Google Shape;817;p102"/>
          <p:cNvSpPr/>
          <p:nvPr/>
        </p:nvSpPr>
        <p:spPr>
          <a:xfrm>
            <a:off x="5144099" y="2219650"/>
            <a:ext cx="940200" cy="1044600"/>
          </a:xfrm>
          <a:prstGeom prst="roundRect">
            <a:avLst>
              <a:gd fmla="val 653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102"/>
          <p:cNvSpPr/>
          <p:nvPr/>
        </p:nvSpPr>
        <p:spPr>
          <a:xfrm>
            <a:off x="6148200" y="2219650"/>
            <a:ext cx="917400" cy="1044600"/>
          </a:xfrm>
          <a:prstGeom prst="roundRect">
            <a:avLst>
              <a:gd fmla="val 653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102"/>
          <p:cNvSpPr/>
          <p:nvPr/>
        </p:nvSpPr>
        <p:spPr>
          <a:xfrm>
            <a:off x="7139625" y="2219775"/>
            <a:ext cx="570300" cy="1044600"/>
          </a:xfrm>
          <a:prstGeom prst="roundRect">
            <a:avLst>
              <a:gd fmla="val 1514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102"/>
          <p:cNvSpPr/>
          <p:nvPr/>
        </p:nvSpPr>
        <p:spPr>
          <a:xfrm>
            <a:off x="5144100" y="3411775"/>
            <a:ext cx="940200" cy="437700"/>
          </a:xfrm>
          <a:prstGeom prst="roundRect">
            <a:avLst>
              <a:gd fmla="val 653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7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1" name="Google Shape;82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00" y="2450900"/>
            <a:ext cx="4484996" cy="189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02"/>
          <p:cNvSpPr txBox="1"/>
          <p:nvPr/>
        </p:nvSpPr>
        <p:spPr>
          <a:xfrm>
            <a:off x="7779475" y="3160125"/>
            <a:ext cx="570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20px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102"/>
          <p:cNvSpPr txBox="1"/>
          <p:nvPr/>
        </p:nvSpPr>
        <p:spPr>
          <a:xfrm>
            <a:off x="7804150" y="3755279"/>
            <a:ext cx="570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20px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102"/>
          <p:cNvSpPr txBox="1"/>
          <p:nvPr/>
        </p:nvSpPr>
        <p:spPr>
          <a:xfrm>
            <a:off x="5820598" y="4630200"/>
            <a:ext cx="570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10px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102"/>
          <p:cNvSpPr txBox="1"/>
          <p:nvPr/>
        </p:nvSpPr>
        <p:spPr>
          <a:xfrm>
            <a:off x="6815681" y="4630200"/>
            <a:ext cx="570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10px</a:t>
            </a:r>
            <a:endParaRPr b="0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3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justify-items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determina a posição dos elementos no </a:t>
            </a:r>
            <a:r>
              <a:rPr b="1" lang="pt-BR" sz="2200">
                <a:solidFill>
                  <a:srgbClr val="46535B"/>
                </a:solidFill>
              </a:rPr>
              <a:t>eixo das linhas</a:t>
            </a:r>
            <a:r>
              <a:rPr lang="pt-BR" sz="2200">
                <a:solidFill>
                  <a:srgbClr val="46535B"/>
                </a:solidFill>
              </a:rPr>
              <a:t> dentro de cada uma das células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Valores Possíveis: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stretch (padrão) 🥇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start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end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center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831" name="Google Shape;831;p10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 Container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9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Antigamente, o CSS não fornecia muitas ferramentas para lidar com esse tipo de problema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As formas que existiam para posicionamento não eram muito intuitivas: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display </a:t>
            </a:r>
            <a:r>
              <a:rPr b="1" lang="pt-BR" sz="2200">
                <a:solidFill>
                  <a:srgbClr val="46535B"/>
                </a:solidFill>
              </a:rPr>
              <a:t>block</a:t>
            </a:r>
            <a:r>
              <a:rPr lang="pt-BR" sz="2200">
                <a:solidFill>
                  <a:srgbClr val="46535B"/>
                </a:solidFill>
              </a:rPr>
              <a:t> e </a:t>
            </a:r>
            <a:r>
              <a:rPr b="1" lang="pt-BR" sz="2200">
                <a:solidFill>
                  <a:srgbClr val="46535B"/>
                </a:solidFill>
              </a:rPr>
              <a:t>inline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position </a:t>
            </a:r>
            <a:r>
              <a:rPr b="1" lang="pt-BR" sz="2200">
                <a:solidFill>
                  <a:srgbClr val="46535B"/>
                </a:solidFill>
              </a:rPr>
              <a:t>relative</a:t>
            </a:r>
            <a:r>
              <a:rPr lang="pt-BR" sz="2200">
                <a:solidFill>
                  <a:srgbClr val="46535B"/>
                </a:solidFill>
              </a:rPr>
              <a:t> e </a:t>
            </a:r>
            <a:r>
              <a:rPr b="1" lang="pt-BR" sz="2200">
                <a:solidFill>
                  <a:srgbClr val="46535B"/>
                </a:solidFill>
              </a:rPr>
              <a:t>absolute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float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table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12" name="Google Shape;312;p5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Dispor Elementos na Tela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46535B"/>
                </a:solidFill>
              </a:rPr>
              <a:t>📲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6" name="Google Shape;836;p104"/>
          <p:cNvCxnSpPr/>
          <p:nvPr/>
        </p:nvCxnSpPr>
        <p:spPr>
          <a:xfrm>
            <a:off x="9850" y="2581600"/>
            <a:ext cx="851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37" name="Google Shape;837;p104"/>
          <p:cNvCxnSpPr/>
          <p:nvPr/>
        </p:nvCxnSpPr>
        <p:spPr>
          <a:xfrm>
            <a:off x="4187725" y="-19700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8" name="Google Shape;838;p104"/>
          <p:cNvSpPr txBox="1"/>
          <p:nvPr/>
        </p:nvSpPr>
        <p:spPr>
          <a:xfrm>
            <a:off x="1010358" y="2140275"/>
            <a:ext cx="220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9" name="Google Shape;839;p104"/>
          <p:cNvSpPr txBox="1"/>
          <p:nvPr/>
        </p:nvSpPr>
        <p:spPr>
          <a:xfrm>
            <a:off x="1111517" y="4731075"/>
            <a:ext cx="220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0" name="Google Shape;840;p104"/>
          <p:cNvSpPr txBox="1"/>
          <p:nvPr/>
        </p:nvSpPr>
        <p:spPr>
          <a:xfrm>
            <a:off x="5440900" y="2150300"/>
            <a:ext cx="20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1" name="Google Shape;841;p104"/>
          <p:cNvSpPr txBox="1"/>
          <p:nvPr/>
        </p:nvSpPr>
        <p:spPr>
          <a:xfrm>
            <a:off x="5386383" y="4699710"/>
            <a:ext cx="23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3615365" y="12429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4"/>
          <p:cNvSpPr/>
          <p:nvPr/>
        </p:nvSpPr>
        <p:spPr>
          <a:xfrm>
            <a:off x="807975" y="544250"/>
            <a:ext cx="25620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4"/>
          <p:cNvSpPr/>
          <p:nvPr/>
        </p:nvSpPr>
        <p:spPr>
          <a:xfrm flipH="1">
            <a:off x="817531" y="85802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5" name="Google Shape;845;p104"/>
          <p:cNvCxnSpPr/>
          <p:nvPr/>
        </p:nvCxnSpPr>
        <p:spPr>
          <a:xfrm flipH="1">
            <a:off x="1795381" y="541133"/>
            <a:ext cx="16800" cy="15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6" name="Google Shape;846;p104"/>
          <p:cNvCxnSpPr/>
          <p:nvPr/>
        </p:nvCxnSpPr>
        <p:spPr>
          <a:xfrm>
            <a:off x="2375142" y="531280"/>
            <a:ext cx="14700" cy="154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7" name="Google Shape;847;p104"/>
          <p:cNvCxnSpPr/>
          <p:nvPr/>
        </p:nvCxnSpPr>
        <p:spPr>
          <a:xfrm rot="10800000">
            <a:off x="807325" y="1076625"/>
            <a:ext cx="2552700" cy="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8" name="Google Shape;848;p104"/>
          <p:cNvCxnSpPr/>
          <p:nvPr/>
        </p:nvCxnSpPr>
        <p:spPr>
          <a:xfrm flipH="1">
            <a:off x="807375" y="1597582"/>
            <a:ext cx="2542800" cy="1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9" name="Google Shape;849;p104"/>
          <p:cNvSpPr/>
          <p:nvPr/>
        </p:nvSpPr>
        <p:spPr>
          <a:xfrm>
            <a:off x="817525" y="550975"/>
            <a:ext cx="977700" cy="5232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0" name="Google Shape;850;p104"/>
          <p:cNvSpPr/>
          <p:nvPr/>
        </p:nvSpPr>
        <p:spPr>
          <a:xfrm>
            <a:off x="2387850" y="550975"/>
            <a:ext cx="977700" cy="5232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104"/>
          <p:cNvSpPr/>
          <p:nvPr/>
        </p:nvSpPr>
        <p:spPr>
          <a:xfrm>
            <a:off x="1802472" y="547532"/>
            <a:ext cx="577500" cy="5232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04"/>
          <p:cNvSpPr/>
          <p:nvPr/>
        </p:nvSpPr>
        <p:spPr>
          <a:xfrm>
            <a:off x="817525" y="1074522"/>
            <a:ext cx="977700" cy="5232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104"/>
          <p:cNvSpPr/>
          <p:nvPr/>
        </p:nvSpPr>
        <p:spPr>
          <a:xfrm>
            <a:off x="5194200" y="554100"/>
            <a:ext cx="25620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104"/>
          <p:cNvSpPr/>
          <p:nvPr/>
        </p:nvSpPr>
        <p:spPr>
          <a:xfrm flipH="1">
            <a:off x="5203756" y="95652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5" name="Google Shape;855;p104"/>
          <p:cNvCxnSpPr/>
          <p:nvPr/>
        </p:nvCxnSpPr>
        <p:spPr>
          <a:xfrm flipH="1">
            <a:off x="6181606" y="550983"/>
            <a:ext cx="16800" cy="15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56" name="Google Shape;856;p104"/>
          <p:cNvCxnSpPr/>
          <p:nvPr/>
        </p:nvCxnSpPr>
        <p:spPr>
          <a:xfrm>
            <a:off x="6761367" y="541130"/>
            <a:ext cx="14700" cy="154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57" name="Google Shape;857;p104"/>
          <p:cNvCxnSpPr/>
          <p:nvPr/>
        </p:nvCxnSpPr>
        <p:spPr>
          <a:xfrm rot="10800000">
            <a:off x="5193550" y="1086475"/>
            <a:ext cx="2552700" cy="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58" name="Google Shape;858;p104"/>
          <p:cNvCxnSpPr/>
          <p:nvPr/>
        </p:nvCxnSpPr>
        <p:spPr>
          <a:xfrm flipH="1">
            <a:off x="5193600" y="1607432"/>
            <a:ext cx="2542800" cy="1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59" name="Google Shape;859;p104"/>
          <p:cNvSpPr/>
          <p:nvPr/>
        </p:nvSpPr>
        <p:spPr>
          <a:xfrm>
            <a:off x="5198225" y="562050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04"/>
          <p:cNvSpPr/>
          <p:nvPr/>
        </p:nvSpPr>
        <p:spPr>
          <a:xfrm>
            <a:off x="6198400" y="562050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104"/>
          <p:cNvSpPr/>
          <p:nvPr/>
        </p:nvSpPr>
        <p:spPr>
          <a:xfrm>
            <a:off x="6765375" y="562051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104"/>
          <p:cNvSpPr/>
          <p:nvPr/>
        </p:nvSpPr>
        <p:spPr>
          <a:xfrm>
            <a:off x="5202225" y="1084724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104"/>
          <p:cNvSpPr/>
          <p:nvPr/>
        </p:nvSpPr>
        <p:spPr>
          <a:xfrm>
            <a:off x="798100" y="3154323"/>
            <a:ext cx="25620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104"/>
          <p:cNvSpPr/>
          <p:nvPr/>
        </p:nvSpPr>
        <p:spPr>
          <a:xfrm flipH="1">
            <a:off x="807656" y="2695875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5" name="Google Shape;865;p104"/>
          <p:cNvCxnSpPr/>
          <p:nvPr/>
        </p:nvCxnSpPr>
        <p:spPr>
          <a:xfrm flipH="1">
            <a:off x="1785506" y="3151206"/>
            <a:ext cx="16800" cy="15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6" name="Google Shape;866;p104"/>
          <p:cNvCxnSpPr/>
          <p:nvPr/>
        </p:nvCxnSpPr>
        <p:spPr>
          <a:xfrm>
            <a:off x="2365267" y="3141352"/>
            <a:ext cx="14700" cy="154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7" name="Google Shape;867;p104"/>
          <p:cNvCxnSpPr/>
          <p:nvPr/>
        </p:nvCxnSpPr>
        <p:spPr>
          <a:xfrm rot="10800000">
            <a:off x="797450" y="3686698"/>
            <a:ext cx="2552700" cy="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8" name="Google Shape;868;p104"/>
          <p:cNvCxnSpPr/>
          <p:nvPr/>
        </p:nvCxnSpPr>
        <p:spPr>
          <a:xfrm flipH="1">
            <a:off x="797500" y="4207655"/>
            <a:ext cx="2542800" cy="1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69" name="Google Shape;869;p104"/>
          <p:cNvSpPr/>
          <p:nvPr/>
        </p:nvSpPr>
        <p:spPr>
          <a:xfrm>
            <a:off x="1374939" y="3162273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104"/>
          <p:cNvSpPr/>
          <p:nvPr/>
        </p:nvSpPr>
        <p:spPr>
          <a:xfrm>
            <a:off x="1947474" y="3162273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104"/>
          <p:cNvSpPr/>
          <p:nvPr/>
        </p:nvSpPr>
        <p:spPr>
          <a:xfrm>
            <a:off x="2932235" y="3162274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104"/>
          <p:cNvSpPr/>
          <p:nvPr/>
        </p:nvSpPr>
        <p:spPr>
          <a:xfrm>
            <a:off x="1378939" y="3684947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104"/>
          <p:cNvSpPr/>
          <p:nvPr/>
        </p:nvSpPr>
        <p:spPr>
          <a:xfrm>
            <a:off x="5193243" y="3163450"/>
            <a:ext cx="25620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104"/>
          <p:cNvSpPr/>
          <p:nvPr/>
        </p:nvSpPr>
        <p:spPr>
          <a:xfrm flipH="1">
            <a:off x="5202799" y="2705002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104"/>
          <p:cNvCxnSpPr/>
          <p:nvPr/>
        </p:nvCxnSpPr>
        <p:spPr>
          <a:xfrm flipH="1">
            <a:off x="6180649" y="3160333"/>
            <a:ext cx="16800" cy="15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76" name="Google Shape;876;p104"/>
          <p:cNvCxnSpPr/>
          <p:nvPr/>
        </p:nvCxnSpPr>
        <p:spPr>
          <a:xfrm>
            <a:off x="6760410" y="3150480"/>
            <a:ext cx="14700" cy="154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77" name="Google Shape;877;p104"/>
          <p:cNvCxnSpPr/>
          <p:nvPr/>
        </p:nvCxnSpPr>
        <p:spPr>
          <a:xfrm rot="10800000">
            <a:off x="5192593" y="3695825"/>
            <a:ext cx="2552700" cy="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78" name="Google Shape;878;p104"/>
          <p:cNvCxnSpPr/>
          <p:nvPr/>
        </p:nvCxnSpPr>
        <p:spPr>
          <a:xfrm flipH="1">
            <a:off x="5192643" y="4216782"/>
            <a:ext cx="2542800" cy="1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9" name="Google Shape;879;p104"/>
          <p:cNvSpPr/>
          <p:nvPr/>
        </p:nvSpPr>
        <p:spPr>
          <a:xfrm>
            <a:off x="5502068" y="3171400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104"/>
          <p:cNvSpPr/>
          <p:nvPr/>
        </p:nvSpPr>
        <p:spPr>
          <a:xfrm>
            <a:off x="6273643" y="3171400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104"/>
          <p:cNvSpPr/>
          <p:nvPr/>
        </p:nvSpPr>
        <p:spPr>
          <a:xfrm>
            <a:off x="7039658" y="3171401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104"/>
          <p:cNvSpPr/>
          <p:nvPr/>
        </p:nvSpPr>
        <p:spPr>
          <a:xfrm>
            <a:off x="5506068" y="3694074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5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align-items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determina a posição dos elementos no </a:t>
            </a:r>
            <a:r>
              <a:rPr b="1" lang="pt-BR" sz="2200">
                <a:solidFill>
                  <a:srgbClr val="46535B"/>
                </a:solidFill>
              </a:rPr>
              <a:t>eixo das colunas</a:t>
            </a:r>
            <a:r>
              <a:rPr lang="pt-BR" sz="2200">
                <a:solidFill>
                  <a:srgbClr val="46535B"/>
                </a:solidFill>
              </a:rPr>
              <a:t> dentro de cada uma das células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Valores Possíveis: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stretch (padrão) 🥇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start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end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center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888" name="Google Shape;888;p10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 Container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3" name="Google Shape;893;p106"/>
          <p:cNvCxnSpPr/>
          <p:nvPr/>
        </p:nvCxnSpPr>
        <p:spPr>
          <a:xfrm>
            <a:off x="9850" y="2581600"/>
            <a:ext cx="8513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94" name="Google Shape;894;p106"/>
          <p:cNvCxnSpPr/>
          <p:nvPr/>
        </p:nvCxnSpPr>
        <p:spPr>
          <a:xfrm>
            <a:off x="4187725" y="-19700"/>
            <a:ext cx="49200" cy="5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5" name="Google Shape;895;p106"/>
          <p:cNvSpPr txBox="1"/>
          <p:nvPr/>
        </p:nvSpPr>
        <p:spPr>
          <a:xfrm>
            <a:off x="1010358" y="2140275"/>
            <a:ext cx="220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6" name="Google Shape;896;p106"/>
          <p:cNvSpPr txBox="1"/>
          <p:nvPr/>
        </p:nvSpPr>
        <p:spPr>
          <a:xfrm>
            <a:off x="1290850" y="4731075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7" name="Google Shape;897;p106"/>
          <p:cNvSpPr txBox="1"/>
          <p:nvPr/>
        </p:nvSpPr>
        <p:spPr>
          <a:xfrm>
            <a:off x="5440900" y="2150300"/>
            <a:ext cx="20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8" name="Google Shape;898;p106"/>
          <p:cNvSpPr txBox="1"/>
          <p:nvPr/>
        </p:nvSpPr>
        <p:spPr>
          <a:xfrm>
            <a:off x="5555852" y="4699700"/>
            <a:ext cx="19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106"/>
          <p:cNvSpPr txBox="1"/>
          <p:nvPr/>
        </p:nvSpPr>
        <p:spPr>
          <a:xfrm>
            <a:off x="3615365" y="124290"/>
            <a:ext cx="4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06"/>
          <p:cNvSpPr/>
          <p:nvPr/>
        </p:nvSpPr>
        <p:spPr>
          <a:xfrm>
            <a:off x="807975" y="241993"/>
            <a:ext cx="2562000" cy="18234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1" name="Google Shape;901;p106"/>
          <p:cNvCxnSpPr/>
          <p:nvPr/>
        </p:nvCxnSpPr>
        <p:spPr>
          <a:xfrm flipH="1">
            <a:off x="1795381" y="238264"/>
            <a:ext cx="16800" cy="183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2" name="Google Shape;902;p106"/>
          <p:cNvCxnSpPr/>
          <p:nvPr/>
        </p:nvCxnSpPr>
        <p:spPr>
          <a:xfrm>
            <a:off x="2375142" y="226475"/>
            <a:ext cx="14700" cy="18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3" name="Google Shape;903;p106"/>
          <p:cNvCxnSpPr/>
          <p:nvPr/>
        </p:nvCxnSpPr>
        <p:spPr>
          <a:xfrm rot="10800000">
            <a:off x="807325" y="879003"/>
            <a:ext cx="2552700" cy="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4" name="Google Shape;904;p106"/>
          <p:cNvCxnSpPr/>
          <p:nvPr/>
        </p:nvCxnSpPr>
        <p:spPr>
          <a:xfrm flipH="1">
            <a:off x="807375" y="1502233"/>
            <a:ext cx="2542800" cy="1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05" name="Google Shape;905;p106"/>
          <p:cNvSpPr/>
          <p:nvPr/>
        </p:nvSpPr>
        <p:spPr>
          <a:xfrm>
            <a:off x="817525" y="250039"/>
            <a:ext cx="977700" cy="6261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6"/>
          <p:cNvSpPr/>
          <p:nvPr/>
        </p:nvSpPr>
        <p:spPr>
          <a:xfrm>
            <a:off x="2387850" y="250039"/>
            <a:ext cx="977700" cy="6261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106"/>
          <p:cNvSpPr/>
          <p:nvPr/>
        </p:nvSpPr>
        <p:spPr>
          <a:xfrm>
            <a:off x="1802472" y="245920"/>
            <a:ext cx="577500" cy="6261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6"/>
          <p:cNvSpPr/>
          <p:nvPr/>
        </p:nvSpPr>
        <p:spPr>
          <a:xfrm>
            <a:off x="817525" y="876427"/>
            <a:ext cx="977700" cy="6261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106"/>
          <p:cNvSpPr/>
          <p:nvPr/>
        </p:nvSpPr>
        <p:spPr>
          <a:xfrm rot="-5400000">
            <a:off x="-126437" y="614641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06"/>
          <p:cNvSpPr/>
          <p:nvPr/>
        </p:nvSpPr>
        <p:spPr>
          <a:xfrm>
            <a:off x="5227575" y="241993"/>
            <a:ext cx="2562000" cy="18234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1" name="Google Shape;911;p106"/>
          <p:cNvCxnSpPr/>
          <p:nvPr/>
        </p:nvCxnSpPr>
        <p:spPr>
          <a:xfrm flipH="1">
            <a:off x="6214981" y="238264"/>
            <a:ext cx="16800" cy="183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12" name="Google Shape;912;p106"/>
          <p:cNvCxnSpPr/>
          <p:nvPr/>
        </p:nvCxnSpPr>
        <p:spPr>
          <a:xfrm>
            <a:off x="6794742" y="226475"/>
            <a:ext cx="14700" cy="18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13" name="Google Shape;913;p106"/>
          <p:cNvCxnSpPr/>
          <p:nvPr/>
        </p:nvCxnSpPr>
        <p:spPr>
          <a:xfrm rot="10800000">
            <a:off x="5226925" y="879003"/>
            <a:ext cx="2552700" cy="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14" name="Google Shape;914;p106"/>
          <p:cNvCxnSpPr/>
          <p:nvPr/>
        </p:nvCxnSpPr>
        <p:spPr>
          <a:xfrm flipH="1">
            <a:off x="5226975" y="1502233"/>
            <a:ext cx="2542800" cy="1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15" name="Google Shape;915;p106"/>
          <p:cNvSpPr/>
          <p:nvPr/>
        </p:nvSpPr>
        <p:spPr>
          <a:xfrm>
            <a:off x="5237125" y="250050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6"/>
          <p:cNvSpPr/>
          <p:nvPr/>
        </p:nvSpPr>
        <p:spPr>
          <a:xfrm>
            <a:off x="6807450" y="250046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106"/>
          <p:cNvSpPr/>
          <p:nvPr/>
        </p:nvSpPr>
        <p:spPr>
          <a:xfrm>
            <a:off x="6222075" y="245923"/>
            <a:ext cx="5775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106"/>
          <p:cNvSpPr/>
          <p:nvPr/>
        </p:nvSpPr>
        <p:spPr>
          <a:xfrm>
            <a:off x="5237125" y="876426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106"/>
          <p:cNvSpPr/>
          <p:nvPr/>
        </p:nvSpPr>
        <p:spPr>
          <a:xfrm rot="-5400000">
            <a:off x="4293163" y="614641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06"/>
          <p:cNvSpPr/>
          <p:nvPr/>
        </p:nvSpPr>
        <p:spPr>
          <a:xfrm>
            <a:off x="807975" y="2832793"/>
            <a:ext cx="2562000" cy="18234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1" name="Google Shape;921;p106"/>
          <p:cNvCxnSpPr/>
          <p:nvPr/>
        </p:nvCxnSpPr>
        <p:spPr>
          <a:xfrm flipH="1">
            <a:off x="1795381" y="2829064"/>
            <a:ext cx="16800" cy="183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2" name="Google Shape;922;p106"/>
          <p:cNvCxnSpPr/>
          <p:nvPr/>
        </p:nvCxnSpPr>
        <p:spPr>
          <a:xfrm>
            <a:off x="2375142" y="2817275"/>
            <a:ext cx="14700" cy="18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3" name="Google Shape;923;p106"/>
          <p:cNvCxnSpPr/>
          <p:nvPr/>
        </p:nvCxnSpPr>
        <p:spPr>
          <a:xfrm rot="10800000">
            <a:off x="807325" y="3469803"/>
            <a:ext cx="2552700" cy="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4" name="Google Shape;924;p106"/>
          <p:cNvCxnSpPr/>
          <p:nvPr/>
        </p:nvCxnSpPr>
        <p:spPr>
          <a:xfrm flipH="1">
            <a:off x="807375" y="4093033"/>
            <a:ext cx="2542800" cy="1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5" name="Google Shape;925;p106"/>
          <p:cNvSpPr/>
          <p:nvPr/>
        </p:nvSpPr>
        <p:spPr>
          <a:xfrm rot="-5400000">
            <a:off x="-126437" y="3205441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06"/>
          <p:cNvSpPr/>
          <p:nvPr/>
        </p:nvSpPr>
        <p:spPr>
          <a:xfrm>
            <a:off x="5227575" y="2832793"/>
            <a:ext cx="2562000" cy="18234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7" name="Google Shape;927;p106"/>
          <p:cNvCxnSpPr/>
          <p:nvPr/>
        </p:nvCxnSpPr>
        <p:spPr>
          <a:xfrm flipH="1">
            <a:off x="6214981" y="2829064"/>
            <a:ext cx="16800" cy="183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8" name="Google Shape;928;p106"/>
          <p:cNvCxnSpPr/>
          <p:nvPr/>
        </p:nvCxnSpPr>
        <p:spPr>
          <a:xfrm>
            <a:off x="6794742" y="2817275"/>
            <a:ext cx="14700" cy="185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9" name="Google Shape;929;p106"/>
          <p:cNvCxnSpPr/>
          <p:nvPr/>
        </p:nvCxnSpPr>
        <p:spPr>
          <a:xfrm rot="10800000">
            <a:off x="5226925" y="3469803"/>
            <a:ext cx="2552700" cy="20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30" name="Google Shape;930;p106"/>
          <p:cNvCxnSpPr/>
          <p:nvPr/>
        </p:nvCxnSpPr>
        <p:spPr>
          <a:xfrm flipH="1">
            <a:off x="5226975" y="4093033"/>
            <a:ext cx="2542800" cy="1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1" name="Google Shape;931;p106"/>
          <p:cNvSpPr/>
          <p:nvPr/>
        </p:nvSpPr>
        <p:spPr>
          <a:xfrm rot="-5400000">
            <a:off x="4293163" y="3205441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06"/>
          <p:cNvSpPr/>
          <p:nvPr/>
        </p:nvSpPr>
        <p:spPr>
          <a:xfrm>
            <a:off x="817631" y="3104648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106"/>
          <p:cNvSpPr/>
          <p:nvPr/>
        </p:nvSpPr>
        <p:spPr>
          <a:xfrm>
            <a:off x="2387956" y="3104644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106"/>
          <p:cNvSpPr/>
          <p:nvPr/>
        </p:nvSpPr>
        <p:spPr>
          <a:xfrm>
            <a:off x="1802581" y="3100521"/>
            <a:ext cx="5775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106"/>
          <p:cNvSpPr/>
          <p:nvPr/>
        </p:nvSpPr>
        <p:spPr>
          <a:xfrm>
            <a:off x="817631" y="3731024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6" name="Google Shape;936;p106"/>
          <p:cNvSpPr/>
          <p:nvPr/>
        </p:nvSpPr>
        <p:spPr>
          <a:xfrm>
            <a:off x="5236813" y="2974371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106"/>
          <p:cNvSpPr/>
          <p:nvPr/>
        </p:nvSpPr>
        <p:spPr>
          <a:xfrm>
            <a:off x="6807138" y="2974367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106"/>
          <p:cNvSpPr/>
          <p:nvPr/>
        </p:nvSpPr>
        <p:spPr>
          <a:xfrm>
            <a:off x="6221763" y="2970245"/>
            <a:ext cx="5775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06"/>
          <p:cNvSpPr/>
          <p:nvPr/>
        </p:nvSpPr>
        <p:spPr>
          <a:xfrm>
            <a:off x="5236813" y="3600747"/>
            <a:ext cx="977700" cy="369300"/>
          </a:xfrm>
          <a:prstGeom prst="roundRect">
            <a:avLst>
              <a:gd fmla="val 13241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Propriedades </a:t>
            </a:r>
            <a:br>
              <a:rPr lang="pt-BR" sz="4000"/>
            </a:br>
            <a:r>
              <a:rPr lang="pt-BR" sz="4000"/>
              <a:t>dos Itens</a:t>
            </a:r>
            <a:endParaRPr sz="4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8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Principais propriedades dos </a:t>
            </a:r>
            <a:r>
              <a:rPr b="1" lang="pt-BR" sz="2200" u="sng">
                <a:solidFill>
                  <a:srgbClr val="46535B"/>
                </a:solidFill>
              </a:rPr>
              <a:t>itens</a:t>
            </a:r>
            <a:r>
              <a:rPr b="1" lang="pt-BR" sz="2200">
                <a:solidFill>
                  <a:srgbClr val="46535B"/>
                </a:solidFill>
              </a:rPr>
              <a:t>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grid-row e grid-column </a:t>
            </a:r>
            <a:r>
              <a:rPr b="1" lang="pt-BR" sz="2200">
                <a:solidFill>
                  <a:srgbClr val="46535B"/>
                </a:solidFill>
              </a:rPr>
              <a:t>🥇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justify-self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align-self</a:t>
            </a:r>
            <a:br>
              <a:rPr lang="pt-BR" sz="2200">
                <a:solidFill>
                  <a:srgbClr val="46535B"/>
                </a:solidFill>
              </a:rPr>
            </a:br>
            <a:endParaRPr sz="19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Essas propriedades dos itens servem para </a:t>
            </a:r>
            <a:r>
              <a:rPr b="1" lang="pt-BR" sz="2200"/>
              <a:t>posicionar</a:t>
            </a:r>
            <a:r>
              <a:rPr lang="pt-BR" sz="2200"/>
              <a:t> os itens dentro da malha ou para </a:t>
            </a:r>
            <a:r>
              <a:rPr b="1" lang="pt-BR" sz="2200"/>
              <a:t>alterar o alinhamento de um item específico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950" name="Google Shape;950;p10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dos Itens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09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grid-row</a:t>
            </a:r>
            <a:r>
              <a:rPr b="1" lang="pt-BR" sz="2200">
                <a:solidFill>
                  <a:srgbClr val="46535B"/>
                </a:solidFill>
              </a:rPr>
              <a:t> e </a:t>
            </a:r>
            <a:r>
              <a:rPr b="1" lang="pt-BR" sz="2200" u="sng">
                <a:solidFill>
                  <a:srgbClr val="46535B"/>
                </a:solidFill>
              </a:rPr>
              <a:t>grid-column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definem em quais divisórias do grid um determinado item começa e termina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Divisórias são as</a:t>
            </a:r>
            <a:r>
              <a:rPr b="1" lang="pt-BR" sz="2200">
                <a:solidFill>
                  <a:srgbClr val="46535B"/>
                </a:solidFill>
              </a:rPr>
              <a:t> divisões da malha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Linhas</a:t>
            </a:r>
            <a:r>
              <a:rPr lang="pt-BR" sz="2200">
                <a:solidFill>
                  <a:srgbClr val="46535B"/>
                </a:solidFill>
              </a:rPr>
              <a:t> são numeradas da esquerda para a direita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b="1" lang="pt-BR" sz="2200">
                <a:solidFill>
                  <a:srgbClr val="46535B"/>
                </a:solidFill>
              </a:rPr>
              <a:t>Colunas</a:t>
            </a:r>
            <a:r>
              <a:rPr lang="pt-BR" sz="2200">
                <a:solidFill>
                  <a:srgbClr val="46535B"/>
                </a:solidFill>
              </a:rPr>
              <a:t> são numeradas de cima para baixo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Numeração começa por 1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956" name="Google Shape;956;p10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dos Itens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0"/>
          <p:cNvSpPr/>
          <p:nvPr/>
        </p:nvSpPr>
        <p:spPr>
          <a:xfrm>
            <a:off x="2400250" y="906325"/>
            <a:ext cx="3076200" cy="3000900"/>
          </a:xfrm>
          <a:prstGeom prst="roundRect">
            <a:avLst>
              <a:gd fmla="val 3657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2" name="Google Shape;962;p110"/>
          <p:cNvCxnSpPr/>
          <p:nvPr/>
        </p:nvCxnSpPr>
        <p:spPr>
          <a:xfrm>
            <a:off x="3605349" y="907661"/>
            <a:ext cx="1800" cy="302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63" name="Google Shape;963;p110"/>
          <p:cNvCxnSpPr/>
          <p:nvPr/>
        </p:nvCxnSpPr>
        <p:spPr>
          <a:xfrm>
            <a:off x="4819307" y="909652"/>
            <a:ext cx="4500" cy="300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64" name="Google Shape;964;p110"/>
          <p:cNvCxnSpPr/>
          <p:nvPr/>
        </p:nvCxnSpPr>
        <p:spPr>
          <a:xfrm rot="10800000">
            <a:off x="2400250" y="2406775"/>
            <a:ext cx="3076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65" name="Google Shape;965;p110"/>
          <p:cNvCxnSpPr/>
          <p:nvPr/>
        </p:nvCxnSpPr>
        <p:spPr>
          <a:xfrm rot="10800000">
            <a:off x="2400250" y="3135591"/>
            <a:ext cx="3076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66" name="Google Shape;966;p110"/>
          <p:cNvCxnSpPr/>
          <p:nvPr/>
        </p:nvCxnSpPr>
        <p:spPr>
          <a:xfrm flipH="1">
            <a:off x="2394335" y="480201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110"/>
          <p:cNvCxnSpPr/>
          <p:nvPr/>
        </p:nvCxnSpPr>
        <p:spPr>
          <a:xfrm flipH="1">
            <a:off x="3613535" y="490054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110"/>
          <p:cNvCxnSpPr/>
          <p:nvPr/>
        </p:nvCxnSpPr>
        <p:spPr>
          <a:xfrm flipH="1">
            <a:off x="4813028" y="490054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110"/>
          <p:cNvCxnSpPr/>
          <p:nvPr/>
        </p:nvCxnSpPr>
        <p:spPr>
          <a:xfrm flipH="1">
            <a:off x="5471896" y="490054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0" name="Google Shape;970;p110"/>
          <p:cNvCxnSpPr/>
          <p:nvPr/>
        </p:nvCxnSpPr>
        <p:spPr>
          <a:xfrm flipH="1" rot="5400000">
            <a:off x="3918335" y="-1011611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110"/>
          <p:cNvCxnSpPr/>
          <p:nvPr/>
        </p:nvCxnSpPr>
        <p:spPr>
          <a:xfrm flipH="1" rot="5400000">
            <a:off x="3918335" y="482828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110"/>
          <p:cNvCxnSpPr/>
          <p:nvPr/>
        </p:nvCxnSpPr>
        <p:spPr>
          <a:xfrm flipH="1" rot="5400000">
            <a:off x="3918335" y="1217896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110"/>
          <p:cNvCxnSpPr/>
          <p:nvPr/>
        </p:nvCxnSpPr>
        <p:spPr>
          <a:xfrm flipH="1" rot="5400000">
            <a:off x="3918335" y="1979896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110"/>
          <p:cNvSpPr txBox="1"/>
          <p:nvPr/>
        </p:nvSpPr>
        <p:spPr>
          <a:xfrm>
            <a:off x="463100" y="4256550"/>
            <a:ext cx="14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divisórias das colunas</a:t>
            </a:r>
            <a:endParaRPr b="1" i="0" sz="14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110"/>
          <p:cNvSpPr txBox="1"/>
          <p:nvPr/>
        </p:nvSpPr>
        <p:spPr>
          <a:xfrm>
            <a:off x="2268625" y="43327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110"/>
          <p:cNvSpPr txBox="1"/>
          <p:nvPr/>
        </p:nvSpPr>
        <p:spPr>
          <a:xfrm>
            <a:off x="3495051" y="43327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7" name="Google Shape;977;p110"/>
          <p:cNvSpPr txBox="1"/>
          <p:nvPr/>
        </p:nvSpPr>
        <p:spPr>
          <a:xfrm>
            <a:off x="4677465" y="43327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10"/>
          <p:cNvSpPr txBox="1"/>
          <p:nvPr/>
        </p:nvSpPr>
        <p:spPr>
          <a:xfrm>
            <a:off x="5333704" y="43327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9" name="Google Shape;979;p110"/>
          <p:cNvSpPr txBox="1"/>
          <p:nvPr/>
        </p:nvSpPr>
        <p:spPr>
          <a:xfrm>
            <a:off x="5970408" y="709650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110"/>
          <p:cNvSpPr txBox="1"/>
          <p:nvPr/>
        </p:nvSpPr>
        <p:spPr>
          <a:xfrm>
            <a:off x="5970401" y="2218350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110"/>
          <p:cNvSpPr txBox="1"/>
          <p:nvPr/>
        </p:nvSpPr>
        <p:spPr>
          <a:xfrm>
            <a:off x="5970390" y="2935500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/>
        </p:nvSpPr>
        <p:spPr>
          <a:xfrm>
            <a:off x="5970404" y="371177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110"/>
          <p:cNvSpPr txBox="1"/>
          <p:nvPr/>
        </p:nvSpPr>
        <p:spPr>
          <a:xfrm>
            <a:off x="5505250" y="127300"/>
            <a:ext cx="17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divisórias das linhas</a:t>
            </a:r>
            <a:endParaRPr b="1" i="0" sz="14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11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grid-row</a:t>
            </a:r>
            <a:r>
              <a:rPr b="1" lang="pt-BR" sz="2200">
                <a:solidFill>
                  <a:srgbClr val="46535B"/>
                </a:solidFill>
              </a:rPr>
              <a:t> e </a:t>
            </a:r>
            <a:r>
              <a:rPr b="1" lang="pt-BR" sz="2200" u="sng">
                <a:solidFill>
                  <a:srgbClr val="46535B"/>
                </a:solidFill>
              </a:rPr>
              <a:t>grid-column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2 possibilidades de sintaxe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Número da divisória de início e número da divisória de final separados por uma barra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Roboto Mono"/>
              <a:buChar char="■"/>
            </a:pPr>
            <a:r>
              <a:rPr lang="pt-BR" sz="22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2 / 4</a:t>
            </a:r>
            <a:endParaRPr sz="2200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Número da divisória de início e</a:t>
            </a:r>
            <a:r>
              <a:rPr lang="pt-BR" sz="2200">
                <a:solidFill>
                  <a:srgbClr val="46535B"/>
                </a:solidFill>
              </a:rPr>
              <a:t> valor span com um número que determina quantas células serão ocupadas</a:t>
            </a:r>
            <a:endParaRPr sz="2200">
              <a:solidFill>
                <a:srgbClr val="46535B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Arial"/>
              <a:buChar char="■"/>
            </a:pPr>
            <a:r>
              <a:rPr lang="pt-BR" sz="2200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2 / span 3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989" name="Google Shape;989;p11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dos Itens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12"/>
          <p:cNvSpPr/>
          <p:nvPr/>
        </p:nvSpPr>
        <p:spPr>
          <a:xfrm>
            <a:off x="4686250" y="1134925"/>
            <a:ext cx="3076200" cy="3000900"/>
          </a:xfrm>
          <a:prstGeom prst="roundRect">
            <a:avLst>
              <a:gd fmla="val 3657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5" name="Google Shape;995;p112"/>
          <p:cNvCxnSpPr/>
          <p:nvPr/>
        </p:nvCxnSpPr>
        <p:spPr>
          <a:xfrm>
            <a:off x="5891349" y="1136261"/>
            <a:ext cx="1800" cy="302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96" name="Google Shape;996;p112"/>
          <p:cNvCxnSpPr/>
          <p:nvPr/>
        </p:nvCxnSpPr>
        <p:spPr>
          <a:xfrm>
            <a:off x="7105307" y="1138252"/>
            <a:ext cx="4500" cy="300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97" name="Google Shape;997;p112"/>
          <p:cNvCxnSpPr/>
          <p:nvPr/>
        </p:nvCxnSpPr>
        <p:spPr>
          <a:xfrm rot="10800000">
            <a:off x="4686250" y="2635375"/>
            <a:ext cx="3076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98" name="Google Shape;998;p112"/>
          <p:cNvCxnSpPr/>
          <p:nvPr/>
        </p:nvCxnSpPr>
        <p:spPr>
          <a:xfrm rot="10800000">
            <a:off x="4686250" y="3364191"/>
            <a:ext cx="3076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99" name="Google Shape;999;p112"/>
          <p:cNvCxnSpPr/>
          <p:nvPr/>
        </p:nvCxnSpPr>
        <p:spPr>
          <a:xfrm flipH="1">
            <a:off x="4680335" y="708801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112"/>
          <p:cNvCxnSpPr/>
          <p:nvPr/>
        </p:nvCxnSpPr>
        <p:spPr>
          <a:xfrm flipH="1">
            <a:off x="5899535" y="718654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1" name="Google Shape;1001;p112"/>
          <p:cNvCxnSpPr/>
          <p:nvPr/>
        </p:nvCxnSpPr>
        <p:spPr>
          <a:xfrm flipH="1">
            <a:off x="7099028" y="718654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112"/>
          <p:cNvCxnSpPr/>
          <p:nvPr/>
        </p:nvCxnSpPr>
        <p:spPr>
          <a:xfrm flipH="1">
            <a:off x="7757896" y="718654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112"/>
          <p:cNvCxnSpPr/>
          <p:nvPr/>
        </p:nvCxnSpPr>
        <p:spPr>
          <a:xfrm flipH="1" rot="5400000">
            <a:off x="6204335" y="-783011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4" name="Google Shape;1004;p112"/>
          <p:cNvCxnSpPr/>
          <p:nvPr/>
        </p:nvCxnSpPr>
        <p:spPr>
          <a:xfrm flipH="1" rot="5400000">
            <a:off x="6204335" y="711428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5" name="Google Shape;1005;p112"/>
          <p:cNvCxnSpPr/>
          <p:nvPr/>
        </p:nvCxnSpPr>
        <p:spPr>
          <a:xfrm flipH="1" rot="5400000">
            <a:off x="6204335" y="1446496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6" name="Google Shape;1006;p112"/>
          <p:cNvCxnSpPr/>
          <p:nvPr/>
        </p:nvCxnSpPr>
        <p:spPr>
          <a:xfrm flipH="1" rot="5400000">
            <a:off x="6204335" y="2208496"/>
            <a:ext cx="9900" cy="3842700"/>
          </a:xfrm>
          <a:prstGeom prst="straightConnector1">
            <a:avLst/>
          </a:prstGeom>
          <a:noFill/>
          <a:ln cap="flat" cmpd="sng" w="3810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7" name="Google Shape;1007;p112"/>
          <p:cNvSpPr txBox="1"/>
          <p:nvPr/>
        </p:nvSpPr>
        <p:spPr>
          <a:xfrm>
            <a:off x="4554625" y="2941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8" name="Google Shape;1008;p112"/>
          <p:cNvSpPr txBox="1"/>
          <p:nvPr/>
        </p:nvSpPr>
        <p:spPr>
          <a:xfrm>
            <a:off x="5781051" y="2941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12"/>
          <p:cNvSpPr txBox="1"/>
          <p:nvPr/>
        </p:nvSpPr>
        <p:spPr>
          <a:xfrm>
            <a:off x="6963465" y="2941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112"/>
          <p:cNvSpPr txBox="1"/>
          <p:nvPr/>
        </p:nvSpPr>
        <p:spPr>
          <a:xfrm>
            <a:off x="7619704" y="29415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112"/>
          <p:cNvSpPr txBox="1"/>
          <p:nvPr/>
        </p:nvSpPr>
        <p:spPr>
          <a:xfrm>
            <a:off x="3989208" y="938250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2"/>
          <p:cNvSpPr txBox="1"/>
          <p:nvPr/>
        </p:nvSpPr>
        <p:spPr>
          <a:xfrm>
            <a:off x="3989201" y="2446950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112"/>
          <p:cNvSpPr txBox="1"/>
          <p:nvPr/>
        </p:nvSpPr>
        <p:spPr>
          <a:xfrm>
            <a:off x="3989190" y="3164100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112"/>
          <p:cNvSpPr txBox="1"/>
          <p:nvPr/>
        </p:nvSpPr>
        <p:spPr>
          <a:xfrm>
            <a:off x="3989204" y="3940371"/>
            <a:ext cx="2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112"/>
          <p:cNvSpPr/>
          <p:nvPr/>
        </p:nvSpPr>
        <p:spPr>
          <a:xfrm>
            <a:off x="5915800" y="1149411"/>
            <a:ext cx="1842000" cy="2223300"/>
          </a:xfrm>
          <a:prstGeom prst="roundRect">
            <a:avLst>
              <a:gd fmla="val 6146" name="adj"/>
            </a:avLst>
          </a:prstGeom>
          <a:solidFill>
            <a:srgbClr val="D9EAD3">
              <a:alpha val="85882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112"/>
          <p:cNvSpPr/>
          <p:nvPr/>
        </p:nvSpPr>
        <p:spPr>
          <a:xfrm>
            <a:off x="4692750" y="3362900"/>
            <a:ext cx="3076200" cy="795000"/>
          </a:xfrm>
          <a:prstGeom prst="roundRect">
            <a:avLst>
              <a:gd fmla="val 5717" name="adj"/>
            </a:avLst>
          </a:prstGeom>
          <a:solidFill>
            <a:srgbClr val="CFE2F3">
              <a:alpha val="8549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7" name="Google Shape;101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6" y="1457212"/>
            <a:ext cx="3351651" cy="2742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13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justify-self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determina a disposição do elemento em relação às</a:t>
            </a:r>
            <a:r>
              <a:rPr b="1" lang="pt-BR" sz="2200">
                <a:solidFill>
                  <a:srgbClr val="46535B"/>
                </a:solidFill>
              </a:rPr>
              <a:t> linhas</a:t>
            </a:r>
            <a:r>
              <a:rPr lang="pt-BR" sz="2200">
                <a:solidFill>
                  <a:srgbClr val="46535B"/>
                </a:solidFill>
              </a:rPr>
              <a:t>, sobrescrevendo o </a:t>
            </a:r>
            <a:r>
              <a:rPr b="1" lang="pt-BR" sz="2200">
                <a:solidFill>
                  <a:srgbClr val="46535B"/>
                </a:solidFill>
              </a:rPr>
              <a:t>justify-items</a:t>
            </a:r>
            <a:br>
              <a:rPr b="1" lang="pt-BR" sz="2200">
                <a:solidFill>
                  <a:srgbClr val="46535B"/>
                </a:solidFill>
              </a:rPr>
            </a:br>
            <a:endParaRPr b="1"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Valores possíveis:</a:t>
            </a:r>
            <a:r>
              <a:rPr lang="pt-BR" sz="2200">
                <a:solidFill>
                  <a:srgbClr val="46535B"/>
                </a:solidFill>
              </a:rPr>
              <a:t> mesmos 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que os do justify-items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stretch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start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end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center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1023" name="Google Shape;1023;p11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dos Itens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 </a:t>
            </a:r>
            <a:endParaRPr/>
          </a:p>
        </p:txBody>
      </p:sp>
      <p:sp>
        <p:nvSpPr>
          <p:cNvPr id="1024" name="Google Shape;1024;p113"/>
          <p:cNvSpPr/>
          <p:nvPr/>
        </p:nvSpPr>
        <p:spPr>
          <a:xfrm>
            <a:off x="5250725" y="2917525"/>
            <a:ext cx="25620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5" name="Google Shape;1025;p113"/>
          <p:cNvSpPr/>
          <p:nvPr/>
        </p:nvSpPr>
        <p:spPr>
          <a:xfrm flipH="1">
            <a:off x="5260281" y="2459077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6" name="Google Shape;1026;p113"/>
          <p:cNvCxnSpPr/>
          <p:nvPr/>
        </p:nvCxnSpPr>
        <p:spPr>
          <a:xfrm flipH="1">
            <a:off x="6238131" y="2914408"/>
            <a:ext cx="16800" cy="15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27" name="Google Shape;1027;p113"/>
          <p:cNvCxnSpPr/>
          <p:nvPr/>
        </p:nvCxnSpPr>
        <p:spPr>
          <a:xfrm>
            <a:off x="6817892" y="2904555"/>
            <a:ext cx="14700" cy="154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28" name="Google Shape;1028;p113"/>
          <p:cNvCxnSpPr/>
          <p:nvPr/>
        </p:nvCxnSpPr>
        <p:spPr>
          <a:xfrm rot="10800000">
            <a:off x="5250075" y="3449900"/>
            <a:ext cx="2552700" cy="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29" name="Google Shape;1029;p113"/>
          <p:cNvCxnSpPr/>
          <p:nvPr/>
        </p:nvCxnSpPr>
        <p:spPr>
          <a:xfrm flipH="1">
            <a:off x="5250125" y="3970857"/>
            <a:ext cx="2542800" cy="1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0" name="Google Shape;1030;p113"/>
          <p:cNvSpPr/>
          <p:nvPr/>
        </p:nvSpPr>
        <p:spPr>
          <a:xfrm>
            <a:off x="5254750" y="2925475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113"/>
          <p:cNvSpPr/>
          <p:nvPr/>
        </p:nvSpPr>
        <p:spPr>
          <a:xfrm>
            <a:off x="6254925" y="2925475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3"/>
          <p:cNvSpPr/>
          <p:nvPr/>
        </p:nvSpPr>
        <p:spPr>
          <a:xfrm>
            <a:off x="6821900" y="2925476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113"/>
          <p:cNvSpPr/>
          <p:nvPr/>
        </p:nvSpPr>
        <p:spPr>
          <a:xfrm>
            <a:off x="5814273" y="3448149"/>
            <a:ext cx="416400" cy="52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13"/>
          <p:cNvSpPr txBox="1"/>
          <p:nvPr/>
        </p:nvSpPr>
        <p:spPr>
          <a:xfrm>
            <a:off x="3620600" y="4600075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justify-self: </a:t>
            </a:r>
            <a:r>
              <a:rPr b="1" i="0" lang="pt-BR" sz="120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b="1" i="0" sz="1200" u="none" cap="none" strike="noStrike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35" name="Google Shape;1035;p113"/>
          <p:cNvCxnSpPr>
            <a:stCxn id="1033" idx="2"/>
            <a:endCxn id="1034" idx="3"/>
          </p:cNvCxnSpPr>
          <p:nvPr/>
        </p:nvCxnSpPr>
        <p:spPr>
          <a:xfrm rot="5400000">
            <a:off x="5342223" y="4104399"/>
            <a:ext cx="813300" cy="547200"/>
          </a:xfrm>
          <a:prstGeom prst="curvedConnector2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6" name="Google Shape;1036;p113"/>
          <p:cNvSpPr txBox="1"/>
          <p:nvPr/>
        </p:nvSpPr>
        <p:spPr>
          <a:xfrm>
            <a:off x="6651975" y="2277950"/>
            <a:ext cx="20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37" name="Google Shape;1037;p113"/>
          <p:cNvCxnSpPr>
            <a:stCxn id="1024" idx="3"/>
            <a:endCxn id="1036" idx="3"/>
          </p:cNvCxnSpPr>
          <p:nvPr/>
        </p:nvCxnSpPr>
        <p:spPr>
          <a:xfrm flipH="1" rot="10800000">
            <a:off x="7812725" y="2462725"/>
            <a:ext cx="858300" cy="1216800"/>
          </a:xfrm>
          <a:prstGeom prst="curvedConnector3">
            <a:avLst>
              <a:gd fmla="val 127738" name="adj1"/>
            </a:avLst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0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Para resolver problemas como esses, foram criados dois novos tipos de display: </a:t>
            </a:r>
            <a:r>
              <a:rPr b="1" lang="pt-BR" sz="2200">
                <a:solidFill>
                  <a:srgbClr val="46535B"/>
                </a:solidFill>
              </a:rPr>
              <a:t>grid</a:t>
            </a:r>
            <a:r>
              <a:rPr lang="pt-BR" sz="2200">
                <a:solidFill>
                  <a:srgbClr val="46535B"/>
                </a:solidFill>
              </a:rPr>
              <a:t> e </a:t>
            </a:r>
            <a:r>
              <a:rPr b="1" lang="pt-BR" sz="2200">
                <a:solidFill>
                  <a:srgbClr val="46535B"/>
                </a:solidFill>
              </a:rPr>
              <a:t>flex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Ambos são muito parecidos, e muitas vezes os dois resolvem os mesmos problemas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>
                <a:solidFill>
                  <a:srgbClr val="46535B"/>
                </a:solidFill>
              </a:rPr>
              <a:t>São usados para </a:t>
            </a:r>
            <a:r>
              <a:rPr b="1" lang="pt-BR" sz="2200">
                <a:solidFill>
                  <a:srgbClr val="46535B"/>
                </a:solidFill>
              </a:rPr>
              <a:t>posicionar</a:t>
            </a:r>
            <a:r>
              <a:rPr lang="pt-BR" sz="2200">
                <a:solidFill>
                  <a:srgbClr val="46535B"/>
                </a:solidFill>
              </a:rPr>
              <a:t> </a:t>
            </a:r>
            <a:r>
              <a:rPr b="1" lang="pt-BR" sz="2200">
                <a:solidFill>
                  <a:srgbClr val="46535B"/>
                </a:solidFill>
              </a:rPr>
              <a:t>elementos</a:t>
            </a:r>
            <a:r>
              <a:rPr lang="pt-BR" sz="2200">
                <a:solidFill>
                  <a:srgbClr val="46535B"/>
                </a:solidFill>
              </a:rPr>
              <a:t> (</a:t>
            </a:r>
            <a:r>
              <a:rPr b="1" lang="pt-BR" sz="2200">
                <a:solidFill>
                  <a:srgbClr val="46535B"/>
                </a:solidFill>
              </a:rPr>
              <a:t>itens</a:t>
            </a:r>
            <a:r>
              <a:rPr lang="pt-BR" sz="2200">
                <a:solidFill>
                  <a:srgbClr val="46535B"/>
                </a:solidFill>
              </a:rPr>
              <a:t>) que estão </a:t>
            </a:r>
            <a:r>
              <a:rPr b="1" lang="pt-BR" sz="2200">
                <a:solidFill>
                  <a:srgbClr val="46535B"/>
                </a:solidFill>
              </a:rPr>
              <a:t>dentro</a:t>
            </a:r>
            <a:r>
              <a:rPr lang="pt-BR" sz="2200">
                <a:solidFill>
                  <a:srgbClr val="46535B"/>
                </a:solidFill>
              </a:rPr>
              <a:t> (são filhos diretos) de um </a:t>
            </a:r>
            <a:r>
              <a:rPr b="1" lang="pt-BR" sz="2200">
                <a:solidFill>
                  <a:srgbClr val="46535B"/>
                </a:solidFill>
              </a:rPr>
              <a:t>container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e Flexbox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🏁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4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 u="sng">
                <a:solidFill>
                  <a:srgbClr val="46535B"/>
                </a:solidFill>
              </a:rPr>
              <a:t>align-self</a:t>
            </a:r>
            <a:r>
              <a:rPr b="1" lang="pt-BR" sz="2200">
                <a:solidFill>
                  <a:srgbClr val="46535B"/>
                </a:solidFill>
              </a:rPr>
              <a:t>: </a:t>
            </a:r>
            <a:r>
              <a:rPr lang="pt-BR" sz="2200">
                <a:solidFill>
                  <a:srgbClr val="46535B"/>
                </a:solidFill>
              </a:rPr>
              <a:t>determina a disposição do elemento em relação às</a:t>
            </a:r>
            <a:r>
              <a:rPr b="1" lang="pt-BR" sz="2200">
                <a:solidFill>
                  <a:srgbClr val="46535B"/>
                </a:solidFill>
              </a:rPr>
              <a:t> colunas</a:t>
            </a:r>
            <a:r>
              <a:rPr lang="pt-BR" sz="2200">
                <a:solidFill>
                  <a:srgbClr val="46535B"/>
                </a:solidFill>
              </a:rPr>
              <a:t>, sobrescrevendo o </a:t>
            </a:r>
            <a:r>
              <a:rPr b="1" lang="pt-BR" sz="2200">
                <a:solidFill>
                  <a:srgbClr val="46535B"/>
                </a:solidFill>
              </a:rPr>
              <a:t>align-items</a:t>
            </a:r>
            <a:br>
              <a:rPr b="1" lang="pt-BR" sz="2200">
                <a:solidFill>
                  <a:srgbClr val="46535B"/>
                </a:solidFill>
              </a:rPr>
            </a:br>
            <a:endParaRPr b="1"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Valores possíveis:</a:t>
            </a:r>
            <a:r>
              <a:rPr lang="pt-BR" sz="2200">
                <a:solidFill>
                  <a:srgbClr val="46535B"/>
                </a:solidFill>
              </a:rPr>
              <a:t> mesmos 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que os do align-items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stretch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start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end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center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1043" name="Google Shape;1043;p11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- Propriedades dos Itens </a:t>
            </a:r>
            <a:r>
              <a:rPr lang="pt-BR" sz="3400">
                <a:solidFill>
                  <a:srgbClr val="FE7E02"/>
                </a:solidFill>
              </a:rPr>
              <a:t>🏁</a:t>
            </a:r>
            <a:r>
              <a:rPr lang="pt-BR"/>
              <a:t>  </a:t>
            </a:r>
            <a:endParaRPr/>
          </a:p>
        </p:txBody>
      </p:sp>
      <p:sp>
        <p:nvSpPr>
          <p:cNvPr id="1044" name="Google Shape;1044;p114"/>
          <p:cNvSpPr/>
          <p:nvPr/>
        </p:nvSpPr>
        <p:spPr>
          <a:xfrm>
            <a:off x="5250725" y="2917525"/>
            <a:ext cx="2562000" cy="1524000"/>
          </a:xfrm>
          <a:prstGeom prst="roundRect">
            <a:avLst>
              <a:gd fmla="val 3692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5" name="Google Shape;1045;p114"/>
          <p:cNvCxnSpPr/>
          <p:nvPr/>
        </p:nvCxnSpPr>
        <p:spPr>
          <a:xfrm flipH="1">
            <a:off x="6238131" y="2914408"/>
            <a:ext cx="16800" cy="15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46" name="Google Shape;1046;p114"/>
          <p:cNvCxnSpPr/>
          <p:nvPr/>
        </p:nvCxnSpPr>
        <p:spPr>
          <a:xfrm>
            <a:off x="6817892" y="2904555"/>
            <a:ext cx="14700" cy="154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47" name="Google Shape;1047;p114"/>
          <p:cNvCxnSpPr/>
          <p:nvPr/>
        </p:nvCxnSpPr>
        <p:spPr>
          <a:xfrm rot="10800000">
            <a:off x="5250075" y="3449900"/>
            <a:ext cx="2552700" cy="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48" name="Google Shape;1048;p114"/>
          <p:cNvCxnSpPr/>
          <p:nvPr/>
        </p:nvCxnSpPr>
        <p:spPr>
          <a:xfrm flipH="1">
            <a:off x="5250125" y="3970857"/>
            <a:ext cx="2542800" cy="1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49" name="Google Shape;1049;p114"/>
          <p:cNvSpPr/>
          <p:nvPr/>
        </p:nvSpPr>
        <p:spPr>
          <a:xfrm>
            <a:off x="5254750" y="2925475"/>
            <a:ext cx="1000200" cy="30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114"/>
          <p:cNvSpPr/>
          <p:nvPr/>
        </p:nvSpPr>
        <p:spPr>
          <a:xfrm>
            <a:off x="6254925" y="2925475"/>
            <a:ext cx="563100" cy="30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114"/>
          <p:cNvSpPr/>
          <p:nvPr/>
        </p:nvSpPr>
        <p:spPr>
          <a:xfrm>
            <a:off x="6812047" y="2925475"/>
            <a:ext cx="1000200" cy="30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114"/>
          <p:cNvSpPr/>
          <p:nvPr/>
        </p:nvSpPr>
        <p:spPr>
          <a:xfrm>
            <a:off x="5251322" y="3676750"/>
            <a:ext cx="1000200" cy="30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6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114"/>
          <p:cNvSpPr txBox="1"/>
          <p:nvPr/>
        </p:nvSpPr>
        <p:spPr>
          <a:xfrm>
            <a:off x="3620600" y="4600075"/>
            <a:ext cx="15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align-self: </a:t>
            </a:r>
            <a:r>
              <a:rPr b="1" i="0" lang="pt-BR" sz="1200" u="none" cap="none" strike="noStrike">
                <a:solidFill>
                  <a:srgbClr val="FE7E02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b="1" i="0" sz="1200" u="none" cap="none" strike="noStrike">
              <a:solidFill>
                <a:srgbClr val="FE7E0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4" name="Google Shape;1054;p114"/>
          <p:cNvCxnSpPr>
            <a:stCxn id="1052" idx="2"/>
            <a:endCxn id="1053" idx="3"/>
          </p:cNvCxnSpPr>
          <p:nvPr/>
        </p:nvCxnSpPr>
        <p:spPr>
          <a:xfrm rot="5400000">
            <a:off x="5076272" y="4109500"/>
            <a:ext cx="801300" cy="549000"/>
          </a:xfrm>
          <a:prstGeom prst="curvedConnector2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5" name="Google Shape;1055;p114"/>
          <p:cNvSpPr txBox="1"/>
          <p:nvPr/>
        </p:nvSpPr>
        <p:spPr>
          <a:xfrm>
            <a:off x="6651975" y="2277950"/>
            <a:ext cx="20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i="0" lang="pt-BR" sz="12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endParaRPr b="1" i="0" sz="12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6" name="Google Shape;1056;p114"/>
          <p:cNvCxnSpPr>
            <a:stCxn id="1044" idx="3"/>
            <a:endCxn id="1055" idx="3"/>
          </p:cNvCxnSpPr>
          <p:nvPr/>
        </p:nvCxnSpPr>
        <p:spPr>
          <a:xfrm flipH="1" rot="10800000">
            <a:off x="7812725" y="2462725"/>
            <a:ext cx="858300" cy="1216800"/>
          </a:xfrm>
          <a:prstGeom prst="curvedConnector3">
            <a:avLst>
              <a:gd fmla="val 127738" name="adj1"/>
            </a:avLst>
          </a:prstGeom>
          <a:noFill/>
          <a:ln cap="flat" cmpd="sng" w="19050">
            <a:solidFill>
              <a:srgbClr val="46535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7" name="Google Shape;1057;p114"/>
          <p:cNvSpPr/>
          <p:nvPr/>
        </p:nvSpPr>
        <p:spPr>
          <a:xfrm rot="-5400000">
            <a:off x="4398923" y="3281641"/>
            <a:ext cx="11022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6535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15"/>
          <p:cNvSpPr txBox="1"/>
          <p:nvPr/>
        </p:nvSpPr>
        <p:spPr>
          <a:xfrm>
            <a:off x="2813925" y="256650"/>
            <a:ext cx="6018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Pausa para relaxar</a:t>
            </a: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😴</a:t>
            </a: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115"/>
          <p:cNvSpPr txBox="1"/>
          <p:nvPr/>
        </p:nvSpPr>
        <p:spPr>
          <a:xfrm>
            <a:off x="7955025" y="373262"/>
            <a:ext cx="877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5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pt-BR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min</a:t>
            </a:r>
            <a:endParaRPr b="1" i="0" sz="3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4" name="Google Shape;106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50" y="980850"/>
            <a:ext cx="3857850" cy="38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16"/>
          <p:cNvSpPr txBox="1"/>
          <p:nvPr>
            <p:ph type="title"/>
          </p:nvPr>
        </p:nvSpPr>
        <p:spPr>
          <a:xfrm>
            <a:off x="903600" y="127450"/>
            <a:ext cx="3938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4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1070" name="Google Shape;1070;p116"/>
          <p:cNvSpPr txBox="1"/>
          <p:nvPr>
            <p:ph idx="2" type="subTitle"/>
          </p:nvPr>
        </p:nvSpPr>
        <p:spPr>
          <a:xfrm>
            <a:off x="311650" y="1056700"/>
            <a:ext cx="45306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Implemente um Header seguindo o layout ao lado utilizando grid</a:t>
            </a:r>
            <a:br>
              <a:rPr lang="pt-BR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Garanta que o logo e o botão estão centralizados verticalmente</a:t>
            </a:r>
            <a:endParaRPr sz="2000"/>
          </a:p>
        </p:txBody>
      </p:sp>
      <p:pic>
        <p:nvPicPr>
          <p:cNvPr id="1071" name="Google Shape;1071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" y="76200"/>
            <a:ext cx="976222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1475" y="1361743"/>
            <a:ext cx="3850477" cy="23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7"/>
          <p:cNvSpPr txBox="1"/>
          <p:nvPr>
            <p:ph type="title"/>
          </p:nvPr>
        </p:nvSpPr>
        <p:spPr>
          <a:xfrm>
            <a:off x="903600" y="127450"/>
            <a:ext cx="3938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5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1078" name="Google Shape;1078;p117"/>
          <p:cNvSpPr txBox="1"/>
          <p:nvPr>
            <p:ph idx="2" type="subTitle"/>
          </p:nvPr>
        </p:nvSpPr>
        <p:spPr>
          <a:xfrm>
            <a:off x="311650" y="1056700"/>
            <a:ext cx="45306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>
                <a:solidFill>
                  <a:srgbClr val="46535B"/>
                </a:solidFill>
              </a:rPr>
              <a:t>Utilizando o Header do exercício anterior, implemente a página ao lado que possui: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Header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Conteúdo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Footer</a:t>
            </a:r>
            <a:endParaRPr sz="2000">
              <a:solidFill>
                <a:srgbClr val="46535B"/>
              </a:solidFill>
            </a:endParaRPr>
          </a:p>
        </p:txBody>
      </p:sp>
      <p:pic>
        <p:nvPicPr>
          <p:cNvPr id="1079" name="Google Shape;1079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" y="76200"/>
            <a:ext cx="976222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114" y="1484525"/>
            <a:ext cx="3770499" cy="233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8"/>
          <p:cNvSpPr txBox="1"/>
          <p:nvPr>
            <p:ph type="title"/>
          </p:nvPr>
        </p:nvSpPr>
        <p:spPr>
          <a:xfrm>
            <a:off x="903600" y="127450"/>
            <a:ext cx="3938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6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1086" name="Google Shape;1086;p118"/>
          <p:cNvSpPr txBox="1"/>
          <p:nvPr>
            <p:ph idx="2" type="subTitle"/>
          </p:nvPr>
        </p:nvSpPr>
        <p:spPr>
          <a:xfrm>
            <a:off x="311650" y="1056700"/>
            <a:ext cx="45306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>
                <a:solidFill>
                  <a:srgbClr val="46535B"/>
                </a:solidFill>
              </a:rPr>
              <a:t>Utilizando o site do exercício anterior, implemente na sua página: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Menus laterais na esquerda e na direita do conteúdo principal</a:t>
            </a:r>
            <a:endParaRPr sz="2000">
              <a:solidFill>
                <a:srgbClr val="46535B"/>
              </a:solidFill>
            </a:endParaRPr>
          </a:p>
        </p:txBody>
      </p:sp>
      <p:pic>
        <p:nvPicPr>
          <p:cNvPr id="1087" name="Google Shape;1087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5" y="76200"/>
            <a:ext cx="976222" cy="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700" y="1359775"/>
            <a:ext cx="3557548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1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Resumo</a:t>
            </a:r>
            <a:endParaRPr sz="4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0"/>
          <p:cNvSpPr txBox="1"/>
          <p:nvPr>
            <p:ph idx="1" type="subTitle"/>
          </p:nvPr>
        </p:nvSpPr>
        <p:spPr>
          <a:xfrm>
            <a:off x="311650" y="1256050"/>
            <a:ext cx="81564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lang="pt-BR" sz="1900"/>
              <a:t>Aplicamos propriedades de </a:t>
            </a:r>
            <a:r>
              <a:rPr b="1" lang="pt-BR" sz="1900" u="sng"/>
              <a:t>flex</a:t>
            </a:r>
            <a:r>
              <a:rPr lang="pt-BR" sz="1900"/>
              <a:t> em </a:t>
            </a:r>
            <a:r>
              <a:rPr b="1" lang="pt-BR" sz="1900"/>
              <a:t>containers</a:t>
            </a:r>
            <a:r>
              <a:rPr lang="pt-BR" sz="1900"/>
              <a:t> para distribuir seus </a:t>
            </a:r>
            <a:r>
              <a:rPr b="1" lang="pt-BR" sz="1900"/>
              <a:t>itens</a:t>
            </a:r>
            <a:r>
              <a:rPr lang="pt-BR" sz="1900"/>
              <a:t> no eixo horizontal (row) ou vertical (column)</a:t>
            </a:r>
            <a:br>
              <a:rPr lang="pt-BR" sz="1900"/>
            </a:b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lang="pt-BR" sz="1900"/>
              <a:t>Aplicamos as propriedades de </a:t>
            </a:r>
            <a:r>
              <a:rPr b="1" lang="pt-BR" sz="1900" u="sng"/>
              <a:t>grid</a:t>
            </a:r>
            <a:r>
              <a:rPr lang="pt-BR" sz="1900"/>
              <a:t> em </a:t>
            </a:r>
            <a:r>
              <a:rPr b="1" lang="pt-BR" sz="1900"/>
              <a:t>containers</a:t>
            </a:r>
            <a:r>
              <a:rPr lang="pt-BR" sz="1900"/>
              <a:t> para distribuir seus </a:t>
            </a:r>
            <a:r>
              <a:rPr b="1" lang="pt-BR" sz="1900"/>
              <a:t>itens</a:t>
            </a:r>
            <a:r>
              <a:rPr lang="pt-BR" sz="1900"/>
              <a:t> nos dois eixos (linhas e colunas)</a:t>
            </a:r>
            <a:br>
              <a:rPr lang="pt-BR" sz="1900"/>
            </a:br>
            <a:endParaRPr sz="13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lang="pt-BR" sz="1900"/>
              <a:t>Propriedades podem ser aplicadas aos </a:t>
            </a:r>
            <a:r>
              <a:rPr b="1" lang="pt-BR" sz="1900"/>
              <a:t>itens</a:t>
            </a:r>
            <a:r>
              <a:rPr lang="pt-BR" sz="1900"/>
              <a:t> para fugir do padrão imposto pelo container</a:t>
            </a:r>
            <a:br>
              <a:rPr lang="pt-BR" sz="1900"/>
            </a:br>
            <a:endParaRPr sz="13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lang="pt-BR" sz="1900"/>
              <a:t>Não se preocupe em decorar tudo, </a:t>
            </a:r>
            <a:r>
              <a:rPr b="1" lang="pt-BR" sz="1900"/>
              <a:t>teste e pesquise!</a:t>
            </a:r>
            <a:endParaRPr sz="1900"/>
          </a:p>
        </p:txBody>
      </p:sp>
      <p:sp>
        <p:nvSpPr>
          <p:cNvPr id="1099" name="Google Shape;1099;p12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1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Container</a:t>
            </a:r>
            <a:r>
              <a:rPr lang="pt-BR" sz="2200">
                <a:solidFill>
                  <a:srgbClr val="46535B"/>
                </a:solidFill>
              </a:rPr>
              <a:t>: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Bloco (frequentemente uma div) que será a </a:t>
            </a:r>
            <a:r>
              <a:rPr b="1" lang="pt-BR" sz="2200">
                <a:solidFill>
                  <a:srgbClr val="46535B"/>
                </a:solidFill>
              </a:rPr>
              <a:t>base</a:t>
            </a:r>
            <a:r>
              <a:rPr lang="pt-BR" sz="2200">
                <a:solidFill>
                  <a:srgbClr val="46535B"/>
                </a:solidFill>
              </a:rPr>
              <a:t> do layout, ele agrupa os itens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Determina os limites do layout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46535B"/>
                </a:solidFill>
              </a:rPr>
              <a:t>Itens (Filhos)</a:t>
            </a:r>
            <a:r>
              <a:rPr lang="pt-BR" sz="2200">
                <a:solidFill>
                  <a:srgbClr val="46535B"/>
                </a:solidFill>
              </a:rPr>
              <a:t>: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Elementos posicionados dentro do container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Somente </a:t>
            </a:r>
            <a:r>
              <a:rPr b="1" lang="pt-BR" sz="2200">
                <a:solidFill>
                  <a:srgbClr val="46535B"/>
                </a:solidFill>
              </a:rPr>
              <a:t>filhos diretos</a:t>
            </a:r>
            <a:r>
              <a:rPr lang="pt-BR" sz="2200">
                <a:solidFill>
                  <a:srgbClr val="46535B"/>
                </a:solidFill>
              </a:rPr>
              <a:t> são afetados pelas propriedades do grid/flex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24" name="Google Shape;324;p6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e Flexbox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🏁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endParaRPr sz="34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Grid e Flexbox</a:t>
            </a:r>
            <a:r>
              <a:rPr lang="pt-BR">
                <a:solidFill>
                  <a:srgbClr val="46535B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🏁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📦</a:t>
            </a:r>
            <a:endParaRPr sz="3400">
              <a:solidFill>
                <a:srgbClr val="46535B"/>
              </a:solidFill>
            </a:endParaRPr>
          </a:p>
        </p:txBody>
      </p:sp>
      <p:sp>
        <p:nvSpPr>
          <p:cNvPr id="330" name="Google Shape;330;p62"/>
          <p:cNvSpPr/>
          <p:nvPr/>
        </p:nvSpPr>
        <p:spPr>
          <a:xfrm>
            <a:off x="4192750" y="1611150"/>
            <a:ext cx="4293000" cy="2226000"/>
          </a:xfrm>
          <a:prstGeom prst="roundRect">
            <a:avLst>
              <a:gd fmla="val 3657" name="adj"/>
            </a:avLst>
          </a:prstGeom>
          <a:solidFill>
            <a:srgbClr val="A8BBC6"/>
          </a:solidFill>
          <a:ln cap="flat" cmpd="sng" w="19050">
            <a:solidFill>
              <a:srgbClr val="323B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62"/>
          <p:cNvSpPr/>
          <p:nvPr/>
        </p:nvSpPr>
        <p:spPr>
          <a:xfrm>
            <a:off x="4360049" y="1892064"/>
            <a:ext cx="1269300" cy="1509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filho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62"/>
          <p:cNvSpPr/>
          <p:nvPr/>
        </p:nvSpPr>
        <p:spPr>
          <a:xfrm>
            <a:off x="5704433" y="1892064"/>
            <a:ext cx="1269300" cy="1509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filho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62"/>
          <p:cNvSpPr/>
          <p:nvPr/>
        </p:nvSpPr>
        <p:spPr>
          <a:xfrm>
            <a:off x="7048836" y="1892064"/>
            <a:ext cx="1269300" cy="1509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filho</a:t>
            </a:r>
            <a:endParaRPr b="0" i="1" sz="1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075" y="1783863"/>
            <a:ext cx="4157623" cy="20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Flexbox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