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7" r:id="rId1"/>
  </p:sldMasterIdLst>
  <p:notesMasterIdLst>
    <p:notesMasterId r:id="rId5"/>
  </p:notesMasterIdLst>
  <p:sldIdLst>
    <p:sldId id="256" r:id="rId2"/>
    <p:sldId id="346" r:id="rId3"/>
    <p:sldId id="349" r:id="rId4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sha" initials="m" lastIdx="0" clrIdx="0"/>
  <p:cmAuthor id="1" name="Ann Gordon-Ross" initials="" lastIdx="1" clrIdx="1"/>
  <p:cmAuthor id="2" name="Aurelio Morales" initials="AM" lastIdx="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FF6600"/>
    <a:srgbClr val="FC6AE0"/>
    <a:srgbClr val="003399"/>
    <a:srgbClr val="3A6041"/>
    <a:srgbClr val="2EFC24"/>
    <a:srgbClr val="CC66FF"/>
    <a:srgbClr val="00E4A8"/>
    <a:srgbClr val="00FCF6"/>
    <a:srgbClr val="D5E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431" autoAdjust="0"/>
    <p:restoredTop sz="92008" autoAdjust="0"/>
  </p:normalViewPr>
  <p:slideViewPr>
    <p:cSldViewPr snapToGrid="0">
      <p:cViewPr varScale="1">
        <p:scale>
          <a:sx n="81" d="100"/>
          <a:sy n="81" d="100"/>
        </p:scale>
        <p:origin x="15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175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232FBF1-87A7-4C1F-95CF-22277E1CE4FA}" type="datetimeFigureOut">
              <a:rPr lang="en-US"/>
              <a:pPr>
                <a:defRPr/>
              </a:pPr>
              <a:t>4/25/2013</a:t>
            </a:fld>
            <a:endParaRPr lang="en-US" dirty="0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3EAE338-67A3-45A7-A4B9-1DBD086A03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26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2589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AE338-67A3-45A7-A4B9-1DBD086A037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32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r>
              <a:rPr lang="en-US" baseline="0" dirty="0" smtClean="0"/>
              <a:t> of FFs per column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AE338-67A3-45A7-A4B9-1DBD086A037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16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3ECAB0-B4AC-4210-BE3A-77B157AC1065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 of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CD4C4-7046-4331-AA37-9114E8DD33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1B6F8-B13C-4E4F-9878-FA7DF0D1C8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8EF41-3118-4E54-914F-56B8AF4F779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B8033-CFE3-41A8-AB19-9094282474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B8033-CFE3-41A8-AB19-9094282474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B8033-CFE3-41A8-AB19-9094282474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B8033-CFE3-41A8-AB19-9094282474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B8033-CFE3-41A8-AB19-9094282474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B8033-CFE3-41A8-AB19-9094282474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B8033-CFE3-41A8-AB19-9094282474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7175"/>
            <a:ext cx="7772400" cy="11430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9225"/>
            <a:ext cx="7772400" cy="4114800"/>
          </a:xfrm>
        </p:spPr>
        <p:txBody>
          <a:bodyPr/>
          <a:lstStyle>
            <a:lvl1pPr>
              <a:defRPr sz="2000">
                <a:solidFill>
                  <a:srgbClr val="009999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581900" y="6324600"/>
            <a:ext cx="116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3C9A794-B4B7-4925-A813-4F2CCD911B3F}" type="slidenum">
              <a:rPr lang="en-US" sz="1200" smtClean="0"/>
              <a:pPr/>
              <a:t>‹#›</a:t>
            </a:fld>
            <a:r>
              <a:rPr lang="en-US" sz="1200" dirty="0" smtClean="0"/>
              <a:t> of 3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AD5AF-7CB5-4CD4-A719-F51A283208B1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 of 23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CD639-039E-41F9-B932-EBE623C2FBA9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 of 23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06C87-387A-4AA9-91BA-B26D04835205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 of 23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14C85-D64B-497F-9A0F-DE31414A56FB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 of 23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16F7E-E9DC-41A6-ADF9-82C3290AB26C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 of 23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B1BCF-6D3A-43DC-AA43-6A196802665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2596C-D93F-40CD-810E-31BF3347BFD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latin typeface="Time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ime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Times"/>
              </a:defRPr>
            </a:lvl1pPr>
          </a:lstStyle>
          <a:p>
            <a:pPr>
              <a:defRPr/>
            </a:pPr>
            <a:fld id="{7EAB8033-CFE3-41A8-AB19-9094282474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1968" y="711200"/>
            <a:ext cx="89916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3200" dirty="0" smtClean="0">
                <a:solidFill>
                  <a:schemeClr val="accent2"/>
                </a:solidFill>
              </a:rPr>
              <a:t>On-Chip Context Save and Restore of Hardware Tasks on Partially Reconfigurable FPGAs</a:t>
            </a:r>
          </a:p>
        </p:txBody>
      </p:sp>
      <p:sp>
        <p:nvSpPr>
          <p:cNvPr id="7173" name="Text Box 9"/>
          <p:cNvSpPr txBox="1">
            <a:spLocks noChangeArrowheads="1"/>
          </p:cNvSpPr>
          <p:nvPr/>
        </p:nvSpPr>
        <p:spPr bwMode="auto">
          <a:xfrm>
            <a:off x="273050" y="50927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endParaRPr lang="en-US" sz="1600" dirty="0">
              <a:latin typeface="Tahoma" pitchFamily="16" charset="0"/>
            </a:endParaRPr>
          </a:p>
        </p:txBody>
      </p:sp>
      <p:sp>
        <p:nvSpPr>
          <p:cNvPr id="7174" name="Text Box 10"/>
          <p:cNvSpPr txBox="1">
            <a:spLocks noChangeArrowheads="1"/>
          </p:cNvSpPr>
          <p:nvPr/>
        </p:nvSpPr>
        <p:spPr bwMode="auto">
          <a:xfrm>
            <a:off x="1600200" y="4111492"/>
            <a:ext cx="5029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sz="1600" baseline="30000" dirty="0">
                <a:latin typeface="Tahoma" pitchFamily="16" charset="0"/>
              </a:rPr>
              <a:t>+ </a:t>
            </a:r>
            <a:r>
              <a:rPr lang="en-US" sz="1600" dirty="0">
                <a:latin typeface="Tahoma" pitchFamily="16" charset="0"/>
              </a:rPr>
              <a:t>Also Affiliated with NSF Center for High-Performance Reconfigurable Computing </a:t>
            </a:r>
          </a:p>
        </p:txBody>
      </p:sp>
      <p:pic>
        <p:nvPicPr>
          <p:cNvPr id="717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4111492"/>
            <a:ext cx="21812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6" name="Text Box 13"/>
          <p:cNvSpPr txBox="1">
            <a:spLocks noChangeArrowheads="1"/>
          </p:cNvSpPr>
          <p:nvPr/>
        </p:nvSpPr>
        <p:spPr bwMode="auto">
          <a:xfrm>
            <a:off x="679938" y="2292351"/>
            <a:ext cx="7737231" cy="1327149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lIns="0" tIns="0" rIns="0" bIns="0"/>
          <a:lstStyle/>
          <a:p>
            <a:pPr>
              <a:spcAft>
                <a:spcPts val="400"/>
              </a:spcAft>
            </a:pPr>
            <a:r>
              <a:rPr lang="en-US" dirty="0" smtClean="0">
                <a:ea typeface="ＭＳ Ｐゴシック" pitchFamily="16" charset="-128"/>
              </a:rPr>
              <a:t>Aurelio Morales-Villanueva and Ann Gordon-Ross</a:t>
            </a:r>
            <a:r>
              <a:rPr lang="en-US" baseline="30000" dirty="0" smtClean="0">
                <a:ea typeface="ＭＳ Ｐゴシック" pitchFamily="16" charset="-128"/>
              </a:rPr>
              <a:t>+</a:t>
            </a:r>
            <a:endParaRPr lang="en-US" baseline="30000" dirty="0">
              <a:ea typeface="ＭＳ Ｐゴシック" pitchFamily="16" charset="-128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ea typeface="ＭＳ Ｐゴシック" pitchFamily="16" charset="-128"/>
              </a:rPr>
              <a:t/>
            </a:r>
            <a:br>
              <a:rPr lang="en-US" sz="1800" dirty="0">
                <a:ea typeface="ＭＳ Ｐゴシック" pitchFamily="16" charset="-128"/>
              </a:rPr>
            </a:br>
            <a:r>
              <a:rPr lang="en-US" sz="1600" i="1" dirty="0" smtClean="0">
                <a:latin typeface="Helvetica" pitchFamily="16" charset="0"/>
                <a:ea typeface="ＭＳ Ｐゴシック" pitchFamily="16" charset="-128"/>
              </a:rPr>
              <a:t>Department </a:t>
            </a:r>
            <a:r>
              <a:rPr lang="en-US" sz="1600" i="1" dirty="0">
                <a:latin typeface="Helvetica" pitchFamily="16" charset="0"/>
                <a:ea typeface="ＭＳ Ｐゴシック" pitchFamily="16" charset="-128"/>
              </a:rPr>
              <a:t>of Electrical and Computer </a:t>
            </a:r>
            <a:r>
              <a:rPr lang="en-US" sz="1600" i="1" dirty="0" smtClean="0">
                <a:latin typeface="Helvetica" pitchFamily="16" charset="0"/>
                <a:ea typeface="ＭＳ Ｐゴシック" pitchFamily="16" charset="-128"/>
              </a:rPr>
              <a:t>Engineering</a:t>
            </a:r>
          </a:p>
          <a:p>
            <a:pPr>
              <a:spcAft>
                <a:spcPts val="0"/>
              </a:spcAft>
            </a:pPr>
            <a:r>
              <a:rPr lang="en-US" sz="1600" i="1" dirty="0">
                <a:ea typeface="ＭＳ Ｐゴシック" pitchFamily="16" charset="-128"/>
              </a:rPr>
              <a:t>University of </a:t>
            </a:r>
            <a:r>
              <a:rPr lang="en-US" sz="1600" i="1" dirty="0" smtClean="0">
                <a:ea typeface="ＭＳ Ｐゴシック" pitchFamily="16" charset="-128"/>
              </a:rPr>
              <a:t>Florida, Gainesville, Florida, USA</a:t>
            </a:r>
            <a:br>
              <a:rPr lang="en-US" sz="1600" i="1" dirty="0" smtClean="0">
                <a:ea typeface="ＭＳ Ｐゴシック" pitchFamily="16" charset="-128"/>
              </a:rPr>
            </a:br>
            <a:endParaRPr lang="en-US" sz="1600" i="1" dirty="0" smtClean="0">
              <a:ea typeface="ＭＳ Ｐゴシック" pitchFamily="16" charset="-128"/>
            </a:endParaRPr>
          </a:p>
          <a:p>
            <a:pPr>
              <a:spcAft>
                <a:spcPts val="0"/>
              </a:spcAft>
            </a:pPr>
            <a:endParaRPr lang="en-US" sz="1600" dirty="0">
              <a:latin typeface="Helvetica" pitchFamily="16" charset="0"/>
              <a:ea typeface="ＭＳ Ｐゴシック" pitchFamily="16" charset="-128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89924" y="6051098"/>
            <a:ext cx="4470976" cy="646331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med" len="lg"/>
          </a:ln>
          <a:effectLst/>
        </p:spPr>
        <p:txBody>
          <a:bodyPr wrap="square">
            <a:spAutoFit/>
          </a:bodyPr>
          <a:lstStyle/>
          <a:p>
            <a:r>
              <a:rPr lang="en-US" sz="1200" i="1" dirty="0" smtClean="0">
                <a:latin typeface="Times New Roman" pitchFamily="48" charset="0"/>
              </a:rPr>
              <a:t>This work was supported by National Science Foundation (NSF) grants EEC-0642422 and IIP-1161022, and Programa de Ciencia y Tecnología (FINCyT) under contract 121-2009-FINCyT-BDE </a:t>
            </a:r>
            <a:endParaRPr lang="en-US" sz="1200" i="1" dirty="0">
              <a:latin typeface="Times New Roman" pitchFamily="4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- Contributions"/>
          <p:cNvSpPr txBox="1">
            <a:spLocks/>
          </p:cNvSpPr>
          <p:nvPr/>
        </p:nvSpPr>
        <p:spPr bwMode="auto">
          <a:xfrm>
            <a:off x="214222" y="4187529"/>
            <a:ext cx="8534726" cy="2162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99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200" kern="0" dirty="0" smtClean="0"/>
              <a:t>On-chip </a:t>
            </a:r>
            <a:r>
              <a:rPr lang="en-US" sz="2200" kern="0" dirty="0" smtClean="0"/>
              <a:t>context save and restore (CSR) software</a:t>
            </a:r>
          </a:p>
          <a:p>
            <a:pPr lvl="1"/>
            <a:r>
              <a:rPr lang="es-PE" sz="1900" kern="0" dirty="0" err="1" smtClean="0"/>
              <a:t>Application</a:t>
            </a:r>
            <a:r>
              <a:rPr lang="es-PE" sz="1900" kern="0" dirty="0" smtClean="0"/>
              <a:t>/</a:t>
            </a:r>
            <a:r>
              <a:rPr lang="es-PE" sz="1900" kern="0" dirty="0" err="1" smtClean="0"/>
              <a:t>system</a:t>
            </a:r>
            <a:r>
              <a:rPr lang="es-PE" sz="1900" kern="0" dirty="0" smtClean="0"/>
              <a:t> </a:t>
            </a:r>
            <a:r>
              <a:rPr lang="es-PE" sz="1900" kern="0" dirty="0" err="1" smtClean="0"/>
              <a:t>independent</a:t>
            </a:r>
            <a:r>
              <a:rPr lang="es-PE" sz="1900" kern="0" dirty="0" smtClean="0"/>
              <a:t> (i.e</a:t>
            </a:r>
            <a:r>
              <a:rPr lang="es-PE" sz="1900" kern="0" dirty="0" smtClean="0"/>
              <a:t>., </a:t>
            </a:r>
            <a:r>
              <a:rPr lang="es-PE" sz="1900" kern="0" dirty="0" smtClean="0"/>
              <a:t>portable)</a:t>
            </a:r>
            <a:endParaRPr lang="es-PE" sz="1900" kern="0" dirty="0" smtClean="0"/>
          </a:p>
          <a:p>
            <a:r>
              <a:rPr lang="es-PE" sz="2200" kern="0" dirty="0" smtClean="0"/>
              <a:t>On-chip </a:t>
            </a:r>
            <a:r>
              <a:rPr lang="es-PE" sz="2200" kern="0" dirty="0"/>
              <a:t>CSR software benefits</a:t>
            </a:r>
          </a:p>
          <a:p>
            <a:pPr lvl="1"/>
            <a:r>
              <a:rPr lang="es-PE" sz="1900" kern="0" dirty="0" smtClean="0"/>
              <a:t>No external/custom hardware required for operation</a:t>
            </a:r>
          </a:p>
          <a:p>
            <a:pPr lvl="1"/>
            <a:r>
              <a:rPr lang="es-PE" sz="1900" kern="0" dirty="0" smtClean="0"/>
              <a:t>No tool flow </a:t>
            </a:r>
            <a:r>
              <a:rPr lang="es-PE" sz="1900" kern="0" dirty="0" err="1" smtClean="0"/>
              <a:t>changes</a:t>
            </a:r>
            <a:r>
              <a:rPr lang="es-PE" sz="1900" kern="0" dirty="0" smtClean="0"/>
              <a:t> </a:t>
            </a:r>
            <a:r>
              <a:rPr lang="es-PE" sz="1900" kern="0" dirty="0" err="1" smtClean="0"/>
              <a:t>required</a:t>
            </a:r>
            <a:endParaRPr lang="es-PE" sz="1900" kern="0" dirty="0" smtClean="0"/>
          </a:p>
          <a:p>
            <a:pPr lvl="1"/>
            <a:r>
              <a:rPr lang="es-PE" sz="1900" kern="0" dirty="0" err="1" smtClean="0"/>
              <a:t>Autonomuous</a:t>
            </a:r>
            <a:endParaRPr lang="es-PE" sz="1900" kern="0" dirty="0" smtClean="0"/>
          </a:p>
          <a:p>
            <a:pPr lvl="1"/>
            <a:r>
              <a:rPr lang="es-PE" sz="1900" kern="0" dirty="0" smtClean="0"/>
              <a:t>Maximizes task throughput, no re-execution time for PRM upon resumption</a:t>
            </a:r>
          </a:p>
        </p:txBody>
      </p:sp>
      <p:sp>
        <p:nvSpPr>
          <p:cNvPr id="5" name="Contributions"/>
          <p:cNvSpPr txBox="1">
            <a:spLocks/>
          </p:cNvSpPr>
          <p:nvPr/>
        </p:nvSpPr>
        <p:spPr bwMode="auto">
          <a:xfrm>
            <a:off x="2789498" y="3510025"/>
            <a:ext cx="3530279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"/>
              </a:defRPr>
            </a:lvl9pPr>
          </a:lstStyle>
          <a:p>
            <a:r>
              <a:rPr lang="en-US" sz="4000" kern="0" dirty="0" smtClean="0"/>
              <a:t>Contributions</a:t>
            </a:r>
            <a:endParaRPr lang="en-US" sz="4000" kern="0" dirty="0"/>
          </a:p>
        </p:txBody>
      </p:sp>
      <p:sp>
        <p:nvSpPr>
          <p:cNvPr id="3" name="Content - Motivations"/>
          <p:cNvSpPr>
            <a:spLocks noGrp="1"/>
          </p:cNvSpPr>
          <p:nvPr>
            <p:ph idx="1"/>
          </p:nvPr>
        </p:nvSpPr>
        <p:spPr>
          <a:xfrm>
            <a:off x="219919" y="1241474"/>
            <a:ext cx="8808333" cy="2475503"/>
          </a:xfrm>
        </p:spPr>
        <p:txBody>
          <a:bodyPr wrap="square">
            <a:normAutofit lnSpcReduction="10000"/>
          </a:bodyPr>
          <a:lstStyle/>
          <a:p>
            <a:r>
              <a:rPr lang="en-US" sz="2200" dirty="0"/>
              <a:t>Partially </a:t>
            </a:r>
            <a:r>
              <a:rPr lang="en-US" sz="2200" dirty="0"/>
              <a:t>r</a:t>
            </a:r>
            <a:r>
              <a:rPr lang="en-US" sz="2200" dirty="0" smtClean="0"/>
              <a:t>econfigurable </a:t>
            </a:r>
            <a:r>
              <a:rPr lang="en-US" sz="2200" dirty="0"/>
              <a:t>(PR) FPGAs </a:t>
            </a:r>
            <a:r>
              <a:rPr lang="en-US" sz="2200" dirty="0" smtClean="0"/>
              <a:t>enhance hardware </a:t>
            </a:r>
            <a:r>
              <a:rPr lang="en-US" sz="2200" dirty="0"/>
              <a:t>multitasking </a:t>
            </a:r>
            <a:r>
              <a:rPr lang="en-US" sz="2200" dirty="0" smtClean="0"/>
              <a:t>of shared </a:t>
            </a:r>
            <a:r>
              <a:rPr lang="en-US" sz="2200" dirty="0"/>
              <a:t>resources</a:t>
            </a:r>
          </a:p>
          <a:p>
            <a:pPr lvl="1"/>
            <a:r>
              <a:rPr lang="en-US" dirty="0" smtClean="0"/>
              <a:t>Hardware </a:t>
            </a:r>
            <a:r>
              <a:rPr lang="en-US" dirty="0"/>
              <a:t>tasks </a:t>
            </a:r>
            <a:r>
              <a:rPr lang="en-US" dirty="0" smtClean="0"/>
              <a:t>(PR </a:t>
            </a:r>
            <a:r>
              <a:rPr lang="en-US" dirty="0"/>
              <a:t>modules (PRMs</a:t>
            </a:r>
            <a:r>
              <a:rPr lang="en-US" dirty="0" smtClean="0"/>
              <a:t>)) </a:t>
            </a:r>
            <a:r>
              <a:rPr lang="en-US" dirty="0" smtClean="0"/>
              <a:t>share PR </a:t>
            </a:r>
            <a:r>
              <a:rPr lang="en-US" dirty="0"/>
              <a:t>regions (PRRs) </a:t>
            </a:r>
            <a:endParaRPr lang="en-US" dirty="0" smtClean="0"/>
          </a:p>
          <a:p>
            <a:pPr lvl="1"/>
            <a:r>
              <a:rPr lang="en-US" dirty="0" smtClean="0"/>
              <a:t>Only reconfigured PRR halts execution</a:t>
            </a:r>
            <a:endParaRPr lang="en-US" dirty="0" smtClean="0"/>
          </a:p>
          <a:p>
            <a:pPr lvl="1"/>
            <a:r>
              <a:rPr lang="es-PE" dirty="0"/>
              <a:t>PRM </a:t>
            </a:r>
            <a:r>
              <a:rPr lang="es-PE" dirty="0" err="1" smtClean="0"/>
              <a:t>preemption</a:t>
            </a:r>
            <a:r>
              <a:rPr lang="es-PE" dirty="0" smtClean="0"/>
              <a:t>: </a:t>
            </a:r>
            <a:r>
              <a:rPr lang="es-PE" dirty="0" err="1" smtClean="0"/>
              <a:t>saves</a:t>
            </a:r>
            <a:r>
              <a:rPr lang="es-PE" dirty="0" smtClean="0"/>
              <a:t> </a:t>
            </a:r>
            <a:r>
              <a:rPr lang="es-PE" dirty="0" err="1" smtClean="0"/>
              <a:t>PRM’s</a:t>
            </a:r>
            <a:r>
              <a:rPr lang="es-PE" dirty="0" smtClean="0"/>
              <a:t> </a:t>
            </a:r>
            <a:r>
              <a:rPr lang="es-PE" dirty="0" err="1" smtClean="0"/>
              <a:t>execution</a:t>
            </a:r>
            <a:r>
              <a:rPr lang="es-PE" dirty="0" smtClean="0"/>
              <a:t> </a:t>
            </a:r>
            <a:r>
              <a:rPr lang="es-PE" dirty="0" smtClean="0"/>
              <a:t>state (i.e., context)</a:t>
            </a:r>
            <a:endParaRPr lang="en-US" dirty="0" smtClean="0"/>
          </a:p>
          <a:p>
            <a:pPr lvl="1"/>
            <a:r>
              <a:rPr lang="en-US" dirty="0"/>
              <a:t>PRM r</a:t>
            </a:r>
            <a:r>
              <a:rPr lang="en-US" dirty="0" smtClean="0"/>
              <a:t>esumption: </a:t>
            </a:r>
            <a:r>
              <a:rPr lang="en-US" dirty="0" smtClean="0"/>
              <a:t>restores </a:t>
            </a:r>
            <a:r>
              <a:rPr lang="en-US" dirty="0" smtClean="0"/>
              <a:t>previous </a:t>
            </a:r>
            <a:r>
              <a:rPr lang="en-US" dirty="0" smtClean="0"/>
              <a:t>PRM’s </a:t>
            </a:r>
            <a:r>
              <a:rPr lang="en-US" dirty="0" smtClean="0"/>
              <a:t>saved context</a:t>
            </a:r>
            <a:endParaRPr lang="en-US" dirty="0"/>
          </a:p>
          <a:p>
            <a:r>
              <a:rPr lang="en-US" sz="2200" dirty="0" smtClean="0"/>
              <a:t>Prior works only provide partial solutions</a:t>
            </a:r>
            <a:endParaRPr lang="es-PE" sz="2200" dirty="0"/>
          </a:p>
        </p:txBody>
      </p:sp>
      <p:sp>
        <p:nvSpPr>
          <p:cNvPr id="2" name="Motivations"/>
          <p:cNvSpPr>
            <a:spLocks noGrp="1"/>
          </p:cNvSpPr>
          <p:nvPr>
            <p:ph type="title"/>
          </p:nvPr>
        </p:nvSpPr>
        <p:spPr>
          <a:xfrm>
            <a:off x="3009420" y="533399"/>
            <a:ext cx="3102015" cy="558801"/>
          </a:xfrm>
        </p:spPr>
        <p:txBody>
          <a:bodyPr/>
          <a:lstStyle/>
          <a:p>
            <a:r>
              <a:rPr lang="en-US" sz="4000" dirty="0" smtClean="0"/>
              <a:t>Motivations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5113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3" grpId="0" uiExpand="1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"/>
          <p:cNvSpPr txBox="1">
            <a:spLocks/>
          </p:cNvSpPr>
          <p:nvPr/>
        </p:nvSpPr>
        <p:spPr bwMode="auto">
          <a:xfrm>
            <a:off x="101600" y="4012942"/>
            <a:ext cx="8939994" cy="207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99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All execution times show linear growth rate</a:t>
            </a:r>
          </a:p>
          <a:p>
            <a:pPr lvl="1"/>
            <a:r>
              <a:rPr lang="es-PE" dirty="0" smtClean="0"/>
              <a:t>Facilitates predictability of CSR times for different PRR sizes</a:t>
            </a:r>
            <a:endParaRPr lang="en-US" dirty="0" smtClean="0"/>
          </a:p>
          <a:p>
            <a:r>
              <a:rPr lang="es-PE" i="1" dirty="0" smtClean="0"/>
              <a:t>On-chip CSR software</a:t>
            </a:r>
            <a:r>
              <a:rPr lang="es-PE" dirty="0" smtClean="0"/>
              <a:t> benefits for system designers</a:t>
            </a:r>
          </a:p>
          <a:p>
            <a:pPr lvl="1"/>
            <a:r>
              <a:rPr lang="es-PE" dirty="0" smtClean="0"/>
              <a:t>Portability across different FPGA architectures</a:t>
            </a:r>
          </a:p>
          <a:p>
            <a:pPr lvl="1"/>
            <a:r>
              <a:rPr lang="es-PE" dirty="0" smtClean="0"/>
              <a:t>Allows to trade off PRR size and CSR times based on application requirements</a:t>
            </a:r>
          </a:p>
        </p:txBody>
      </p:sp>
      <p:pic>
        <p:nvPicPr>
          <p:cNvPr id="7" name="Picture Context Resto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7" y="1407020"/>
            <a:ext cx="3972216" cy="2382161"/>
          </a:xfrm>
          <a:prstGeom prst="rect">
            <a:avLst/>
          </a:prstGeom>
        </p:spPr>
      </p:pic>
      <p:sp>
        <p:nvSpPr>
          <p:cNvPr id="13" name="Results - Context Restore"/>
          <p:cNvSpPr txBox="1">
            <a:spLocks/>
          </p:cNvSpPr>
          <p:nvPr/>
        </p:nvSpPr>
        <p:spPr bwMode="auto">
          <a:xfrm>
            <a:off x="4457699" y="1007622"/>
            <a:ext cx="4621995" cy="539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"/>
              </a:defRPr>
            </a:lvl9pPr>
          </a:lstStyle>
          <a:p>
            <a:r>
              <a:rPr lang="en-US" sz="2000" b="1" kern="0" dirty="0" smtClean="0"/>
              <a:t>Context </a:t>
            </a:r>
            <a:r>
              <a:rPr lang="en-US" sz="2000" b="1" kern="0" dirty="0"/>
              <a:t>r</a:t>
            </a:r>
            <a:r>
              <a:rPr lang="en-US" sz="2000" b="1" kern="0" dirty="0" smtClean="0"/>
              <a:t>estore (</a:t>
            </a:r>
            <a:r>
              <a:rPr lang="en-US" sz="2000" b="1" i="1" kern="0" dirty="0" smtClean="0"/>
              <a:t>T</a:t>
            </a:r>
            <a:r>
              <a:rPr lang="en-US" sz="2000" b="1" i="1" kern="0" baseline="-25000" dirty="0" smtClean="0"/>
              <a:t>CR</a:t>
            </a:r>
            <a:r>
              <a:rPr lang="en-US" sz="2000" b="1" kern="0" dirty="0" smtClean="0"/>
              <a:t>) execution time</a:t>
            </a:r>
            <a:endParaRPr lang="en-US" sz="2000" b="1" kern="0" dirty="0"/>
          </a:p>
        </p:txBody>
      </p:sp>
      <p:pic>
        <p:nvPicPr>
          <p:cNvPr id="3" name="Picture Context Sav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39" y="1407441"/>
            <a:ext cx="4005741" cy="2410406"/>
          </a:xfrm>
          <a:prstGeom prst="rect">
            <a:avLst/>
          </a:prstGeom>
        </p:spPr>
      </p:pic>
      <p:sp>
        <p:nvSpPr>
          <p:cNvPr id="6" name="Results - Context Save"/>
          <p:cNvSpPr>
            <a:spLocks noGrp="1"/>
          </p:cNvSpPr>
          <p:nvPr>
            <p:ph type="title"/>
          </p:nvPr>
        </p:nvSpPr>
        <p:spPr>
          <a:xfrm>
            <a:off x="69539" y="1015532"/>
            <a:ext cx="4372550" cy="539098"/>
          </a:xfrm>
        </p:spPr>
        <p:txBody>
          <a:bodyPr/>
          <a:lstStyle/>
          <a:p>
            <a:r>
              <a:rPr lang="en-US" sz="2000" b="1" dirty="0" smtClean="0"/>
              <a:t>Context </a:t>
            </a:r>
            <a:r>
              <a:rPr lang="en-US" sz="2000" b="1" dirty="0"/>
              <a:t>s</a:t>
            </a:r>
            <a:r>
              <a:rPr lang="en-US" sz="2000" b="1" dirty="0" smtClean="0"/>
              <a:t>ave (</a:t>
            </a:r>
            <a:r>
              <a:rPr lang="en-US" sz="2000" b="1" i="1" dirty="0" smtClean="0"/>
              <a:t>T</a:t>
            </a:r>
            <a:r>
              <a:rPr lang="en-US" sz="2000" b="1" i="1" baseline="-25000" dirty="0" smtClean="0"/>
              <a:t>CS</a:t>
            </a:r>
            <a:r>
              <a:rPr lang="en-US" sz="2000" b="1" dirty="0" smtClean="0"/>
              <a:t>) execution time</a:t>
            </a:r>
            <a:endParaRPr lang="en-US" sz="2000" b="1" dirty="0"/>
          </a:p>
        </p:txBody>
      </p:sp>
      <p:sp>
        <p:nvSpPr>
          <p:cNvPr id="9" name="Results"/>
          <p:cNvSpPr txBox="1">
            <a:spLocks/>
          </p:cNvSpPr>
          <p:nvPr/>
        </p:nvSpPr>
        <p:spPr bwMode="auto">
          <a:xfrm>
            <a:off x="3297837" y="446999"/>
            <a:ext cx="2593298" cy="558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Times"/>
              </a:defRPr>
            </a:lvl9pPr>
          </a:lstStyle>
          <a:p>
            <a:r>
              <a:rPr lang="en-US" sz="4000" kern="0" dirty="0" smtClean="0"/>
              <a:t>Results</a:t>
            </a:r>
            <a:endParaRPr lang="en-US" sz="4000" kern="0" dirty="0"/>
          </a:p>
        </p:txBody>
      </p:sp>
    </p:spTree>
    <p:extLst>
      <p:ext uri="{BB962C8B-B14F-4D97-AF65-F5344CB8AC3E}">
        <p14:creationId xmlns:p14="http://schemas.microsoft.com/office/powerpoint/2010/main" val="1895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3" grpId="0"/>
      <p:bldP spid="6" grpId="0"/>
      <p:bldP spid="9" grpId="0"/>
    </p:bldLst>
  </p:timing>
</p:sld>
</file>

<file path=ppt/theme/theme1.xml><?xml version="1.0" encoding="utf-8"?>
<a:theme xmlns:a="http://schemas.openxmlformats.org/drawingml/2006/main" name="gatorEng">
  <a:themeElements>
    <a:clrScheme name="PPT-white-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PT-white-2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PPT-white-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white-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white-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white-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white-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white-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white-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white-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white-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white-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white-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white-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31500</TotalTime>
  <Words>221</Words>
  <Application>Microsoft Office PowerPoint</Application>
  <PresentationFormat>On-screen Show (4:3)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ＭＳ Ｐゴシック</vt:lpstr>
      <vt:lpstr>Arial</vt:lpstr>
      <vt:lpstr>Calibri</vt:lpstr>
      <vt:lpstr>Helvetica</vt:lpstr>
      <vt:lpstr>Tahoma</vt:lpstr>
      <vt:lpstr>Times</vt:lpstr>
      <vt:lpstr>Times New Roman</vt:lpstr>
      <vt:lpstr>gatorEng</vt:lpstr>
      <vt:lpstr>PowerPoint Presentation</vt:lpstr>
      <vt:lpstr>Motivations</vt:lpstr>
      <vt:lpstr>Context save (TCS) execution time</vt:lpstr>
    </vt:vector>
  </TitlesOfParts>
  <Company>Ann Gordon-Ross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On-Chip CSR for Partially Reconfigurable FPGAs</dc:title>
  <dc:subject>FCCM 2013</dc:subject>
  <dc:creator>Aurelio Morales</dc:creator>
  <cp:lastModifiedBy>Ann</cp:lastModifiedBy>
  <cp:revision>2090</cp:revision>
  <dcterms:created xsi:type="dcterms:W3CDTF">2011-01-26T00:08:34Z</dcterms:created>
  <dcterms:modified xsi:type="dcterms:W3CDTF">2013-04-25T12:13:38Z</dcterms:modified>
</cp:coreProperties>
</file>