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7" r:id="rId1"/>
  </p:sldMasterIdLst>
  <p:notesMasterIdLst>
    <p:notesMasterId r:id="rId22"/>
  </p:notesMasterIdLst>
  <p:sldIdLst>
    <p:sldId id="256" r:id="rId2"/>
    <p:sldId id="281" r:id="rId3"/>
    <p:sldId id="362" r:id="rId4"/>
    <p:sldId id="364" r:id="rId5"/>
    <p:sldId id="363" r:id="rId6"/>
    <p:sldId id="360" r:id="rId7"/>
    <p:sldId id="361" r:id="rId8"/>
    <p:sldId id="339" r:id="rId9"/>
    <p:sldId id="315" r:id="rId10"/>
    <p:sldId id="354" r:id="rId11"/>
    <p:sldId id="358" r:id="rId12"/>
    <p:sldId id="352" r:id="rId13"/>
    <p:sldId id="353" r:id="rId14"/>
    <p:sldId id="355" r:id="rId15"/>
    <p:sldId id="357" r:id="rId16"/>
    <p:sldId id="293" r:id="rId17"/>
    <p:sldId id="349" r:id="rId18"/>
    <p:sldId id="365" r:id="rId19"/>
    <p:sldId id="366" r:id="rId20"/>
    <p:sldId id="297" r:id="rId2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sha" initials="m" lastIdx="0" clrIdx="0"/>
  <p:cmAuthor id="1" name="Ann Gordon-Ross" initials="" lastIdx="1" clrIdx="1"/>
  <p:cmAuthor id="2" name="Aurelio Morales" initials="AM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C6AE0"/>
    <a:srgbClr val="D5E467"/>
    <a:srgbClr val="CC66FF"/>
    <a:srgbClr val="003399"/>
    <a:srgbClr val="FF6600"/>
    <a:srgbClr val="3A6041"/>
    <a:srgbClr val="2EFC24"/>
    <a:srgbClr val="00E4A8"/>
    <a:srgbClr val="00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1" autoAdjust="0"/>
    <p:restoredTop sz="86034" autoAdjust="0"/>
  </p:normalViewPr>
  <p:slideViewPr>
    <p:cSldViewPr snapToGrid="0">
      <p:cViewPr varScale="1">
        <p:scale>
          <a:sx n="122" d="100"/>
          <a:sy n="122" d="100"/>
        </p:scale>
        <p:origin x="-1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175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232FBF1-87A7-4C1F-95CF-22277E1CE4FA}" type="datetimeFigureOut">
              <a:rPr lang="en-US"/>
              <a:pPr>
                <a:defRPr/>
              </a:pPr>
              <a:t>5/25/15</a:t>
            </a:fld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3EAE338-67A3-45A7-A4B9-1DBD086A03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26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2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36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3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7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94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4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1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1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3ECAB0-B4AC-4210-BE3A-77B157AC1065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CD4C4-7046-4331-AA37-9114E8DD33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1B6F8-B13C-4E4F-9878-FA7DF0D1C8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8EF41-3118-4E54-914F-56B8AF4F77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7175"/>
            <a:ext cx="77724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9225"/>
            <a:ext cx="7772400" cy="4114800"/>
          </a:xfrm>
        </p:spPr>
        <p:txBody>
          <a:bodyPr/>
          <a:lstStyle>
            <a:lvl1pPr>
              <a:defRPr sz="2000">
                <a:solidFill>
                  <a:srgbClr val="00999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581900" y="6324600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3C9A794-B4B7-4925-A813-4F2CCD911B3F}" type="slidenum">
              <a:rPr lang="en-US" sz="1200" smtClean="0"/>
              <a:pPr/>
              <a:t>‹#›</a:t>
            </a:fld>
            <a:r>
              <a:rPr lang="en-US" sz="1200" dirty="0" smtClean="0"/>
              <a:t> of 20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AD5AF-7CB5-4CD4-A719-F51A283208B1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CD639-039E-41F9-B932-EBE623C2FBA9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06C87-387A-4AA9-91BA-B26D04835205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14C85-D64B-497F-9A0F-DE31414A56FB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16F7E-E9DC-41A6-ADF9-82C3290AB26C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B1BCF-6D3A-43DC-AA43-6A19680266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2596C-D93F-40CD-810E-31BF3347BF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"/>
              </a:defRPr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2.jp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0.jpg"/><Relationship Id="rId9" Type="http://schemas.openxmlformats.org/officeDocument/2006/relationships/image" Target="../media/image21.jpg"/><Relationship Id="rId10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95003" y="533400"/>
            <a:ext cx="8958565" cy="129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 smtClean="0">
                <a:solidFill>
                  <a:schemeClr val="accent2"/>
                </a:solidFill>
              </a:rPr>
              <a:t>Partial Region and Bitstream Cost Models for Hardware Multitasking on Partially Reconfigurable FPGAs</a:t>
            </a:r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1600200" y="4111492"/>
            <a:ext cx="5029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600" baseline="30000" dirty="0">
                <a:latin typeface="Tahoma" pitchFamily="16" charset="0"/>
              </a:rPr>
              <a:t>+ </a:t>
            </a:r>
            <a:r>
              <a:rPr lang="en-US" sz="1600" dirty="0">
                <a:latin typeface="Tahoma" pitchFamily="16" charset="0"/>
              </a:rPr>
              <a:t>Also Affiliated with NSF Center for High-Performance Reconfigurable Computing </a:t>
            </a:r>
          </a:p>
        </p:txBody>
      </p:sp>
      <p:pic>
        <p:nvPicPr>
          <p:cNvPr id="717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111492"/>
            <a:ext cx="21812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679938" y="2292351"/>
            <a:ext cx="7737231" cy="1327149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lIns="0" tIns="0" rIns="0" bIns="0"/>
          <a:lstStyle/>
          <a:p>
            <a:pPr>
              <a:spcAft>
                <a:spcPts val="400"/>
              </a:spcAft>
            </a:pPr>
            <a:r>
              <a:rPr lang="en-US" dirty="0" smtClean="0">
                <a:ea typeface="ＭＳ Ｐゴシック" pitchFamily="16" charset="-128"/>
              </a:rPr>
              <a:t>Aurelio Morales-Villanueva and Ann Gordon-Ross</a:t>
            </a:r>
            <a:r>
              <a:rPr lang="en-US" baseline="30000" dirty="0" smtClean="0">
                <a:ea typeface="ＭＳ Ｐゴシック" pitchFamily="16" charset="-128"/>
              </a:rPr>
              <a:t>+</a:t>
            </a:r>
            <a:endParaRPr lang="en-US" baseline="30000" dirty="0">
              <a:ea typeface="ＭＳ Ｐゴシック" pitchFamily="16" charset="-128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ea typeface="ＭＳ Ｐゴシック" pitchFamily="16" charset="-128"/>
              </a:rPr>
              <a:t/>
            </a:r>
            <a:br>
              <a:rPr lang="en-US" sz="1800" dirty="0">
                <a:ea typeface="ＭＳ Ｐゴシック" pitchFamily="16" charset="-128"/>
              </a:rPr>
            </a:br>
            <a:r>
              <a:rPr lang="en-US" sz="1600" i="1" dirty="0" smtClean="0">
                <a:latin typeface="Helvetica" pitchFamily="16" charset="0"/>
                <a:ea typeface="ＭＳ Ｐゴシック" pitchFamily="16" charset="-128"/>
              </a:rPr>
              <a:t>Department </a:t>
            </a:r>
            <a:r>
              <a:rPr lang="en-US" sz="1600" i="1" dirty="0">
                <a:latin typeface="Helvetica" pitchFamily="16" charset="0"/>
                <a:ea typeface="ＭＳ Ｐゴシック" pitchFamily="16" charset="-128"/>
              </a:rPr>
              <a:t>of Electrical and Computer </a:t>
            </a:r>
            <a:r>
              <a:rPr lang="en-US" sz="1600" i="1" dirty="0" smtClean="0">
                <a:latin typeface="Helvetica" pitchFamily="16" charset="0"/>
                <a:ea typeface="ＭＳ Ｐゴシック" pitchFamily="16" charset="-128"/>
              </a:rPr>
              <a:t>Engineering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ea typeface="ＭＳ Ｐゴシック" pitchFamily="16" charset="-128"/>
              </a:rPr>
              <a:t>University of </a:t>
            </a:r>
            <a:r>
              <a:rPr lang="en-US" sz="1600" i="1" dirty="0" smtClean="0">
                <a:ea typeface="ＭＳ Ｐゴシック" pitchFamily="16" charset="-128"/>
              </a:rPr>
              <a:t>Florida, Gainesville, Florida, USA</a:t>
            </a:r>
            <a:br>
              <a:rPr lang="en-US" sz="1600" i="1" dirty="0" smtClean="0">
                <a:ea typeface="ＭＳ Ｐゴシック" pitchFamily="16" charset="-128"/>
              </a:rPr>
            </a:br>
            <a:endParaRPr lang="en-US" sz="1600" i="1" dirty="0" smtClean="0">
              <a:ea typeface="ＭＳ Ｐゴシック" pitchFamily="16" charset="-128"/>
            </a:endParaRPr>
          </a:p>
          <a:p>
            <a:pPr>
              <a:spcAft>
                <a:spcPts val="0"/>
              </a:spcAft>
            </a:pPr>
            <a:endParaRPr lang="en-US" sz="1600" dirty="0">
              <a:latin typeface="Helvetica" pitchFamily="16" charset="0"/>
              <a:ea typeface="ＭＳ Ｐゴシック" pitchFamily="16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89924" y="6051098"/>
            <a:ext cx="4470976" cy="64633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en-US" sz="1200" i="1" dirty="0" smtClean="0">
                <a:latin typeface="Times New Roman" pitchFamily="48" charset="0"/>
              </a:rPr>
              <a:t>This work was supported by National Science Foundation (NSF) grants EEC-0642422 and IIP-1161022, and Programa de Ciencia y Tecnología (FINCyT) under contract 121-2009-FINCyT-BDE </a:t>
            </a:r>
            <a:endParaRPr lang="en-US" sz="1200" i="1" dirty="0">
              <a:latin typeface="Times New Roman" pitchFamily="4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703895" y="5194342"/>
            <a:ext cx="4321351" cy="9233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 smtClean="0"/>
              <a:t>Specific values in PRR size/organization cost model for Virtex-4, -5, and -6 device families</a:t>
            </a:r>
          </a:p>
        </p:txBody>
      </p:sp>
      <p:graphicFrame>
        <p:nvGraphicFramePr>
          <p:cNvPr id="1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40865"/>
              </p:ext>
            </p:extLst>
          </p:nvPr>
        </p:nvGraphicFramePr>
        <p:xfrm>
          <a:off x="551709" y="4682243"/>
          <a:ext cx="3972800" cy="1457298"/>
        </p:xfrm>
        <a:graphic>
          <a:graphicData uri="http://schemas.openxmlformats.org/drawingml/2006/table">
            <a:tbl>
              <a:tblPr firstRow="1" firstCol="1" bandRow="1"/>
              <a:tblGrid>
                <a:gridCol w="1170223"/>
                <a:gridCol w="914400"/>
                <a:gridCol w="926275"/>
                <a:gridCol w="961902"/>
              </a:tblGrid>
              <a:tr h="242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Parameter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Virtex-4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Virtex-5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Virtex-6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CLB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col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DSP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col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BRAM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col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LUT_CLB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FF_CLB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93808"/>
              </p:ext>
            </p:extLst>
          </p:nvPr>
        </p:nvGraphicFramePr>
        <p:xfrm>
          <a:off x="4462358" y="1574463"/>
          <a:ext cx="3681186" cy="2773679"/>
        </p:xfrm>
        <a:graphic>
          <a:graphicData uri="http://schemas.openxmlformats.org/drawingml/2006/table">
            <a:tbl>
              <a:tblPr firstRow="1" firstCol="1" bandRow="1"/>
              <a:tblGrid>
                <a:gridCol w="1107170"/>
                <a:gridCol w="2574016"/>
              </a:tblGrid>
              <a:tr h="212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Parameter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Description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DSP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col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DSPs in a column (per row)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SimSun"/>
                        </a:rPr>
                        <a:t>BRAM</a:t>
                      </a:r>
                      <a:r>
                        <a:rPr lang="en-US" sz="1400" i="1" baseline="-250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SimSun"/>
                        </a:rPr>
                        <a:t>req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SimSun"/>
                        </a:rPr>
                        <a:t>BRAMs required in PRM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W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BRAM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BRAM columns in PRR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H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BRAM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BRAM rows in PRR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BRAM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col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BRAMs in a column (per row)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CLB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avail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CLBs available in PRR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FF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avail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FFs available in PRR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DSP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avail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DSPs available in PRR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BRAM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avail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BRAMs available in PRR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H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Number of rows in the PRR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W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Number of columns in the PRR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PRR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size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Size of PRR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375096"/>
              </p:ext>
            </p:extLst>
          </p:nvPr>
        </p:nvGraphicFramePr>
        <p:xfrm>
          <a:off x="531624" y="1576440"/>
          <a:ext cx="3684114" cy="2773679"/>
        </p:xfrm>
        <a:graphic>
          <a:graphicData uri="http://schemas.openxmlformats.org/drawingml/2006/table">
            <a:tbl>
              <a:tblPr firstRow="1" firstCol="1" bandRow="1"/>
              <a:tblGrid>
                <a:gridCol w="1107057"/>
                <a:gridCol w="2577057"/>
              </a:tblGrid>
              <a:tr h="213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Parameter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Description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SimSun"/>
                        </a:rPr>
                        <a:t>LUT_FF</a:t>
                      </a:r>
                      <a:r>
                        <a:rPr lang="en-US" sz="1400" i="1" baseline="-250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SimSun"/>
                        </a:rPr>
                        <a:t>req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SimSun"/>
                        </a:rPr>
                        <a:t>LUT FF pairs required in PRM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SimSun"/>
                        </a:rPr>
                        <a:t>LUT</a:t>
                      </a:r>
                      <a:r>
                        <a:rPr lang="en-US" sz="1400" i="1" baseline="-250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SimSun"/>
                        </a:rPr>
                        <a:t>req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SimSun"/>
                        </a:rPr>
                        <a:t>Slice LUTs required in PRM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LUT_CLB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LUTs per CLB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FF_CLB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FFs per CLB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CLB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req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CLBs required in PRM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SimSun"/>
                        </a:rPr>
                        <a:t>FF</a:t>
                      </a:r>
                      <a:r>
                        <a:rPr lang="en-US" sz="1400" i="1" baseline="-250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SimSun"/>
                        </a:rPr>
                        <a:t>req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SimSun"/>
                        </a:rPr>
                        <a:t>FFs required in PRM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W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CLB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CLB columns in PRR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H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CLB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CLB rows in PRR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CLB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col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CLBs in a column (per row)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SimSun"/>
                        </a:rPr>
                        <a:t>DSP</a:t>
                      </a:r>
                      <a:r>
                        <a:rPr lang="en-US" sz="1400" i="1" baseline="-250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SimSun"/>
                        </a:rPr>
                        <a:t>req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SimSun"/>
                        </a:rPr>
                        <a:t>DSPs required in PRM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W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DSP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DSP columns in PRR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H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DSP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DSP rows in PRR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7800"/>
            <a:ext cx="7772400" cy="1143000"/>
          </a:xfrm>
        </p:spPr>
        <p:txBody>
          <a:bodyPr/>
          <a:lstStyle/>
          <a:p>
            <a:r>
              <a:rPr lang="en-US" sz="3600" dirty="0" smtClean="0"/>
              <a:t>PRR Size/Organization Cost </a:t>
            </a:r>
            <a:br>
              <a:rPr lang="en-US" sz="3600" dirty="0" smtClean="0"/>
            </a:br>
            <a:r>
              <a:rPr lang="en-US" sz="3600" dirty="0" smtClean="0"/>
              <a:t>Model Parameters</a:t>
            </a:r>
            <a:endParaRPr lang="en-US" sz="3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71333" y="2056190"/>
            <a:ext cx="4853339" cy="2842269"/>
            <a:chOff x="3471333" y="2056190"/>
            <a:chExt cx="4853339" cy="2842269"/>
          </a:xfrm>
        </p:grpSpPr>
        <p:sp>
          <p:nvSpPr>
            <p:cNvPr id="3" name="TextBox 2"/>
            <p:cNvSpPr txBox="1"/>
            <p:nvPr/>
          </p:nvSpPr>
          <p:spPr>
            <a:xfrm>
              <a:off x="4874489" y="4559905"/>
              <a:ext cx="3450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Times New Roman"/>
                  <a:ea typeface="SimSun"/>
                </a:rPr>
                <a:t>Based on Xilinx synthesis report results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471333" y="2056190"/>
              <a:ext cx="4853339" cy="2672992"/>
              <a:chOff x="3471333" y="2056190"/>
              <a:chExt cx="4853339" cy="2672992"/>
            </a:xfrm>
          </p:grpSpPr>
          <p:cxnSp>
            <p:nvCxnSpPr>
              <p:cNvPr id="7" name="Straight Arrow Connector 6"/>
              <p:cNvCxnSpPr>
                <a:stCxn id="3" idx="1"/>
              </p:cNvCxnSpPr>
              <p:nvPr/>
            </p:nvCxnSpPr>
            <p:spPr bwMode="auto">
              <a:xfrm flipH="1" flipV="1">
                <a:off x="3943050" y="2056190"/>
                <a:ext cx="931439" cy="267299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>
                <a:stCxn id="3" idx="3"/>
              </p:cNvCxnSpPr>
              <p:nvPr/>
            </p:nvCxnSpPr>
            <p:spPr bwMode="auto">
              <a:xfrm flipH="1" flipV="1">
                <a:off x="7982857" y="2092476"/>
                <a:ext cx="341815" cy="263670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" name="Straight Arrow Connector 12"/>
              <p:cNvCxnSpPr>
                <a:stCxn id="3" idx="1"/>
              </p:cNvCxnSpPr>
              <p:nvPr/>
            </p:nvCxnSpPr>
            <p:spPr bwMode="auto">
              <a:xfrm flipH="1" flipV="1">
                <a:off x="3471333" y="2975429"/>
                <a:ext cx="1403156" cy="175375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>
                <a:stCxn id="3" idx="1"/>
              </p:cNvCxnSpPr>
              <p:nvPr/>
            </p:nvCxnSpPr>
            <p:spPr bwMode="auto">
              <a:xfrm flipH="1" flipV="1">
                <a:off x="3580190" y="3773714"/>
                <a:ext cx="1294299" cy="95546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23786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RR organization"/>
          <p:cNvSpPr txBox="1"/>
          <p:nvPr/>
        </p:nvSpPr>
        <p:spPr>
          <a:xfrm>
            <a:off x="98772" y="5865983"/>
            <a:ext cx="86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accent2"/>
                </a:solidFill>
              </a:rPr>
              <a:t>PRR size/organization depends on the specific FPGA selected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Box for formulas"/>
          <p:cNvSpPr txBox="1">
            <a:spLocks/>
          </p:cNvSpPr>
          <p:nvPr/>
        </p:nvSpPr>
        <p:spPr bwMode="auto">
          <a:xfrm>
            <a:off x="268343" y="4182060"/>
            <a:ext cx="3872671" cy="161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FontTx/>
              <a:buNone/>
            </a:pPr>
            <a:r>
              <a:rPr lang="es-PE" kern="0" dirty="0" smtClean="0"/>
              <a:t> PRR height (number of rows)</a:t>
            </a:r>
          </a:p>
          <a:p>
            <a:pPr marL="0" indent="0">
              <a:buFontTx/>
              <a:buNone/>
            </a:pPr>
            <a:r>
              <a:rPr lang="es-PE" sz="1200" kern="0" dirty="0" smtClean="0"/>
              <a:t>   </a:t>
            </a:r>
          </a:p>
          <a:p>
            <a:pPr marL="0" indent="0">
              <a:buFontTx/>
              <a:buNone/>
            </a:pPr>
            <a:r>
              <a:rPr lang="es-PE" kern="0" dirty="0" smtClean="0"/>
              <a:t>PRR Width (number of columns)</a:t>
            </a:r>
          </a:p>
          <a:p>
            <a:pPr marL="0" indent="0">
              <a:buFontTx/>
              <a:buNone/>
            </a:pPr>
            <a:r>
              <a:rPr lang="es-PE" sz="1200" kern="0" dirty="0" smtClean="0"/>
              <a:t>   </a:t>
            </a:r>
          </a:p>
          <a:p>
            <a:pPr marL="0" indent="0" algn="r">
              <a:buFontTx/>
              <a:buNone/>
            </a:pPr>
            <a:r>
              <a:rPr lang="es-PE" kern="0" dirty="0" smtClean="0"/>
              <a:t>Total PRR size</a:t>
            </a:r>
            <a:endParaRPr lang="es-PE" kern="0" dirty="0"/>
          </a:p>
        </p:txBody>
      </p:sp>
      <p:sp>
        <p:nvSpPr>
          <p:cNvPr id="24" name="Resource columns"/>
          <p:cNvSpPr txBox="1">
            <a:spLocks/>
          </p:cNvSpPr>
          <p:nvPr/>
        </p:nvSpPr>
        <p:spPr bwMode="auto">
          <a:xfrm>
            <a:off x="5857313" y="2814466"/>
            <a:ext cx="3223211" cy="111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0850" lvl="1" indent="-268288"/>
            <a:r>
              <a:rPr lang="es-PE" kern="0" dirty="0" smtClean="0"/>
              <a:t>CLB columns (</a:t>
            </a:r>
            <a:r>
              <a:rPr lang="es-PE" i="1" kern="0" dirty="0" smtClean="0"/>
              <a:t>W</a:t>
            </a:r>
            <a:r>
              <a:rPr lang="es-PE" i="1" kern="0" baseline="-25000" dirty="0" smtClean="0"/>
              <a:t>CLB</a:t>
            </a:r>
            <a:r>
              <a:rPr lang="es-PE" kern="0" dirty="0" smtClean="0"/>
              <a:t>)</a:t>
            </a:r>
            <a:endParaRPr lang="es-PE" kern="0" dirty="0"/>
          </a:p>
          <a:p>
            <a:pPr marL="450850" lvl="1" indent="-268288"/>
            <a:r>
              <a:rPr lang="es-PE" kern="0" dirty="0" smtClean="0"/>
              <a:t>DSP columns (</a:t>
            </a:r>
            <a:r>
              <a:rPr lang="es-PE" i="1" kern="0" dirty="0" smtClean="0"/>
              <a:t>W</a:t>
            </a:r>
            <a:r>
              <a:rPr lang="es-PE" i="1" kern="0" baseline="-25000" dirty="0" smtClean="0"/>
              <a:t>DSP</a:t>
            </a:r>
            <a:r>
              <a:rPr lang="es-PE" kern="0" dirty="0" smtClean="0"/>
              <a:t>)</a:t>
            </a:r>
          </a:p>
          <a:p>
            <a:pPr marL="450850" lvl="1" indent="-268288"/>
            <a:r>
              <a:rPr lang="es-PE" kern="0" dirty="0" smtClean="0"/>
              <a:t>BRAM columns (</a:t>
            </a:r>
            <a:r>
              <a:rPr lang="es-PE" i="1" kern="0" dirty="0" smtClean="0"/>
              <a:t>W</a:t>
            </a:r>
            <a:r>
              <a:rPr lang="es-PE" i="1" kern="0" baseline="-25000" dirty="0" smtClean="0"/>
              <a:t>BRAM</a:t>
            </a:r>
            <a:r>
              <a:rPr lang="es-PE" kern="0" dirty="0" smtClean="0"/>
              <a:t>)</a:t>
            </a:r>
            <a:endParaRPr lang="en-US" i="1" kern="0" dirty="0">
              <a:solidFill>
                <a:srgbClr val="FF0000"/>
              </a:solidFill>
            </a:endParaRPr>
          </a:p>
        </p:txBody>
      </p:sp>
      <p:sp>
        <p:nvSpPr>
          <p:cNvPr id="20" name="Derive resources"/>
          <p:cNvSpPr txBox="1">
            <a:spLocks/>
          </p:cNvSpPr>
          <p:nvPr/>
        </p:nvSpPr>
        <p:spPr bwMode="auto">
          <a:xfrm>
            <a:off x="5859829" y="2090911"/>
            <a:ext cx="3223211" cy="84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2563" indent="-182563"/>
            <a:r>
              <a:rPr lang="es-PE" kern="0" dirty="0" smtClean="0"/>
              <a:t>Derive PRRs resources</a:t>
            </a:r>
          </a:p>
          <a:p>
            <a:pPr marL="450850" lvl="1" indent="-268288"/>
            <a:r>
              <a:rPr lang="es-PE" kern="0" dirty="0" smtClean="0"/>
              <a:t>Maximum resource util.</a:t>
            </a:r>
          </a:p>
        </p:txBody>
      </p:sp>
      <p:pic>
        <p:nvPicPr>
          <p:cNvPr id="18" name="O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42" y="2182368"/>
            <a:ext cx="1682665" cy="1798978"/>
          </a:xfrm>
          <a:prstGeom prst="rect">
            <a:avLst/>
          </a:prstGeom>
        </p:spPr>
      </p:pic>
      <p:sp>
        <p:nvSpPr>
          <p:cNvPr id="23" name="BRAMs"/>
          <p:cNvSpPr txBox="1"/>
          <p:nvPr/>
        </p:nvSpPr>
        <p:spPr>
          <a:xfrm>
            <a:off x="7602047" y="1616809"/>
            <a:ext cx="96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800" dirty="0" smtClean="0">
                <a:solidFill>
                  <a:srgbClr val="C00000"/>
                </a:solidFill>
              </a:rPr>
              <a:t>BRAMs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22" name="DSPs"/>
          <p:cNvSpPr txBox="1"/>
          <p:nvPr/>
        </p:nvSpPr>
        <p:spPr>
          <a:xfrm>
            <a:off x="6526959" y="1628685"/>
            <a:ext cx="7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800" dirty="0" smtClean="0">
                <a:solidFill>
                  <a:srgbClr val="C00000"/>
                </a:solidFill>
              </a:rPr>
              <a:t>DSPs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21" name="CLBs"/>
          <p:cNvSpPr txBox="1"/>
          <p:nvPr/>
        </p:nvSpPr>
        <p:spPr>
          <a:xfrm>
            <a:off x="5006418" y="1626901"/>
            <a:ext cx="119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800" dirty="0" smtClean="0">
                <a:solidFill>
                  <a:srgbClr val="C00000"/>
                </a:solidFill>
              </a:rPr>
              <a:t>Flip-Flops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6" name="Extract resources"/>
          <p:cNvSpPr>
            <a:spLocks noGrp="1"/>
          </p:cNvSpPr>
          <p:nvPr>
            <p:ph idx="1"/>
          </p:nvPr>
        </p:nvSpPr>
        <p:spPr>
          <a:xfrm>
            <a:off x="4759266" y="989752"/>
            <a:ext cx="3940390" cy="70788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/>
              <a:t>Extract resources required for PRMs that map to same PRR</a:t>
            </a:r>
            <a:endParaRPr lang="en-US" dirty="0"/>
          </a:p>
        </p:txBody>
      </p:sp>
      <p:grpSp>
        <p:nvGrpSpPr>
          <p:cNvPr id="25" name="Group Synth Report"/>
          <p:cNvGrpSpPr/>
          <p:nvPr/>
        </p:nvGrpSpPr>
        <p:grpSpPr>
          <a:xfrm>
            <a:off x="2851116" y="1270659"/>
            <a:ext cx="1375978" cy="2767889"/>
            <a:chOff x="2732366" y="1075587"/>
            <a:chExt cx="1375978" cy="2767889"/>
          </a:xfrm>
        </p:grpSpPr>
        <p:grpSp>
          <p:nvGrpSpPr>
            <p:cNvPr id="10" name="Group Report"/>
            <p:cNvGrpSpPr/>
            <p:nvPr/>
          </p:nvGrpSpPr>
          <p:grpSpPr>
            <a:xfrm>
              <a:off x="2732366" y="1075587"/>
              <a:ext cx="1375978" cy="1644804"/>
              <a:chOff x="5404054" y="4318476"/>
              <a:chExt cx="1911797" cy="2048405"/>
            </a:xfrm>
          </p:grpSpPr>
          <p:sp>
            <p:nvSpPr>
              <p:cNvPr id="5" name="Document"/>
              <p:cNvSpPr>
                <a:spLocks noEditPoints="1" noChangeArrowheads="1"/>
              </p:cNvSpPr>
              <p:nvPr/>
            </p:nvSpPr>
            <p:spPr bwMode="auto">
              <a:xfrm>
                <a:off x="5404054" y="4318476"/>
                <a:ext cx="1849814" cy="2048405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55672" y="4349376"/>
                <a:ext cx="1860179" cy="1878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00" dirty="0"/>
                  <a:t>Selected Device : 5vlx110tff1136-1 </a:t>
                </a:r>
              </a:p>
              <a:p>
                <a:pPr algn="l"/>
                <a:endParaRPr lang="en-US" sz="400" dirty="0"/>
              </a:p>
              <a:p>
                <a:pPr algn="l"/>
                <a:r>
                  <a:rPr lang="en-US" sz="400" dirty="0"/>
                  <a:t>Slice Logic Utilization:  </a:t>
                </a:r>
              </a:p>
              <a:p>
                <a:pPr algn="l"/>
                <a:r>
                  <a:rPr lang="en-US" sz="400" dirty="0"/>
                  <a:t># of Slice Registers:        </a:t>
                </a:r>
                <a:r>
                  <a:rPr lang="en-US" sz="400" dirty="0" smtClean="0"/>
                  <a:t>   </a:t>
                </a:r>
                <a:r>
                  <a:rPr lang="en-US" sz="400" dirty="0"/>
                  <a:t>1592 of 69120   2%</a:t>
                </a:r>
              </a:p>
              <a:p>
                <a:pPr algn="l"/>
                <a:r>
                  <a:rPr lang="en-US" sz="400" dirty="0"/>
                  <a:t># of Slice LUTs:                 1527 of 69120   2%</a:t>
                </a:r>
              </a:p>
              <a:p>
                <a:pPr algn="l"/>
                <a:r>
                  <a:rPr lang="en-US" sz="400" dirty="0"/>
                  <a:t>   # used as Logic:              1527 of 69120   2%</a:t>
                </a:r>
              </a:p>
              <a:p>
                <a:pPr algn="l"/>
                <a:endParaRPr lang="en-US" sz="400" dirty="0"/>
              </a:p>
              <a:p>
                <a:pPr algn="l"/>
                <a:r>
                  <a:rPr lang="en-US" sz="400" dirty="0"/>
                  <a:t>Slice Logic Distribution:  </a:t>
                </a:r>
              </a:p>
              <a:p>
                <a:pPr algn="l"/>
                <a:r>
                  <a:rPr lang="en-US" sz="400" dirty="0"/>
                  <a:t># of LUT Flip Flop pairs used:   2619</a:t>
                </a:r>
              </a:p>
              <a:p>
                <a:pPr algn="l"/>
                <a:r>
                  <a:rPr lang="en-US" sz="400" dirty="0"/>
                  <a:t>  # with an unused Flip Flop:    1027 of  2619  39%</a:t>
                </a:r>
              </a:p>
              <a:p>
                <a:pPr algn="l"/>
                <a:r>
                  <a:rPr lang="en-US" sz="400" dirty="0"/>
                  <a:t>  # with an unused LUT:         </a:t>
                </a:r>
                <a:r>
                  <a:rPr lang="en-US" sz="400" dirty="0" smtClean="0"/>
                  <a:t>  </a:t>
                </a:r>
                <a:r>
                  <a:rPr lang="en-US" sz="400" dirty="0"/>
                  <a:t>1092 of  2619  41%</a:t>
                </a:r>
              </a:p>
              <a:p>
                <a:pPr algn="l"/>
                <a:r>
                  <a:rPr lang="en-US" sz="400" dirty="0"/>
                  <a:t>  # of fully used LUT-FF pairs:   500 of  2619  19%</a:t>
                </a:r>
              </a:p>
              <a:p>
                <a:pPr algn="l"/>
                <a:r>
                  <a:rPr lang="en-US" sz="400" dirty="0"/>
                  <a:t>  # of unique control sets:       </a:t>
                </a:r>
                <a:r>
                  <a:rPr lang="en-US" sz="400" dirty="0" smtClean="0"/>
                  <a:t>    </a:t>
                </a:r>
                <a:r>
                  <a:rPr lang="en-US" sz="400" dirty="0"/>
                  <a:t>45</a:t>
                </a:r>
              </a:p>
              <a:p>
                <a:pPr algn="l"/>
                <a:endParaRPr lang="en-US" sz="400" dirty="0"/>
              </a:p>
              <a:p>
                <a:pPr algn="l"/>
                <a:r>
                  <a:rPr lang="en-US" sz="400" dirty="0"/>
                  <a:t>IO Utilization:</a:t>
                </a:r>
              </a:p>
              <a:p>
                <a:pPr algn="l"/>
                <a:r>
                  <a:rPr lang="en-US" sz="400" dirty="0"/>
                  <a:t># of IOs:                        </a:t>
                </a:r>
                <a:r>
                  <a:rPr lang="en-US" sz="400" dirty="0" smtClean="0"/>
                  <a:t>         </a:t>
                </a:r>
                <a:r>
                  <a:rPr lang="en-US" sz="400" dirty="0"/>
                  <a:t>38</a:t>
                </a:r>
              </a:p>
              <a:p>
                <a:pPr algn="l"/>
                <a:r>
                  <a:rPr lang="en-US" sz="400" dirty="0"/>
                  <a:t># of bonded IOBs:                  38 of   640   5%</a:t>
                </a:r>
              </a:p>
              <a:p>
                <a:pPr algn="l"/>
                <a:endParaRPr lang="en-US" sz="400" dirty="0"/>
              </a:p>
              <a:p>
                <a:pPr algn="l"/>
                <a:r>
                  <a:rPr lang="en-US" sz="400" dirty="0"/>
                  <a:t>Specific Feature Utilization: </a:t>
                </a:r>
              </a:p>
              <a:p>
                <a:pPr algn="l"/>
                <a:r>
                  <a:rPr lang="en-US" sz="400" dirty="0"/>
                  <a:t># of Block RAM/FIFO:       </a:t>
                </a:r>
                <a:r>
                  <a:rPr lang="en-US" sz="400" dirty="0" smtClean="0"/>
                  <a:t>       </a:t>
                </a:r>
                <a:r>
                  <a:rPr lang="en-US" sz="400" dirty="0"/>
                  <a:t>4 of   148   2%</a:t>
                </a:r>
              </a:p>
              <a:p>
                <a:pPr algn="l"/>
                <a:r>
                  <a:rPr lang="en-US" sz="400" dirty="0"/>
                  <a:t>   # using Block RAM only</a:t>
                </a:r>
                <a:r>
                  <a:rPr lang="en-US" sz="400" dirty="0" smtClean="0"/>
                  <a:t>:        </a:t>
                </a:r>
                <a:r>
                  <a:rPr lang="en-US" sz="400" dirty="0"/>
                  <a:t>4</a:t>
                </a:r>
              </a:p>
              <a:p>
                <a:pPr algn="l"/>
                <a:r>
                  <a:rPr lang="en-US" sz="400" dirty="0"/>
                  <a:t># of BUFG/BUFGCTRLs: </a:t>
                </a:r>
                <a:r>
                  <a:rPr lang="en-US" sz="400" dirty="0" smtClean="0"/>
                  <a:t>         </a:t>
                </a:r>
                <a:r>
                  <a:rPr lang="en-US" sz="400" dirty="0"/>
                  <a:t>3 of    32   9%</a:t>
                </a:r>
              </a:p>
              <a:p>
                <a:pPr algn="l"/>
                <a:r>
                  <a:rPr lang="en-US" sz="400" dirty="0"/>
                  <a:t># of DSP48Es:                 </a:t>
                </a:r>
                <a:r>
                  <a:rPr lang="en-US" sz="400" dirty="0" smtClean="0"/>
                  <a:t>          </a:t>
                </a:r>
                <a:r>
                  <a:rPr lang="en-US" sz="400" dirty="0"/>
                  <a:t>4 of    64   6%</a:t>
                </a:r>
                <a:endParaRPr lang="es-PE" sz="40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801348" y="2766258"/>
              <a:ext cx="118644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dirty="0" smtClean="0">
                  <a:solidFill>
                    <a:schemeClr val="accent2"/>
                  </a:solidFill>
                </a:rPr>
                <a:t>Generate</a:t>
              </a:r>
            </a:p>
            <a:p>
              <a:r>
                <a:rPr lang="es-PE" sz="1600" dirty="0" smtClean="0">
                  <a:solidFill>
                    <a:schemeClr val="accent2"/>
                  </a:solidFill>
                </a:rPr>
                <a:t>synthesis </a:t>
              </a:r>
            </a:p>
            <a:p>
              <a:r>
                <a:rPr lang="es-PE" sz="1600" dirty="0" smtClean="0">
                  <a:solidFill>
                    <a:schemeClr val="accent2"/>
                  </a:solidFill>
                </a:rPr>
                <a:t>report for </a:t>
              </a:r>
            </a:p>
            <a:p>
              <a:r>
                <a:rPr lang="es-PE" sz="1600" dirty="0" smtClean="0">
                  <a:solidFill>
                    <a:schemeClr val="accent2"/>
                  </a:solidFill>
                </a:rPr>
                <a:t>each PRM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6" name="Select FPGA"/>
          <p:cNvSpPr txBox="1"/>
          <p:nvPr/>
        </p:nvSpPr>
        <p:spPr>
          <a:xfrm>
            <a:off x="378044" y="2984321"/>
            <a:ext cx="2218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/>
              <a:t>Select an FPGA</a:t>
            </a:r>
          </a:p>
          <a:p>
            <a:r>
              <a:rPr lang="es-PE" sz="2000" dirty="0" smtClean="0"/>
              <a:t>for the PR system</a:t>
            </a:r>
            <a:endParaRPr lang="en-US" sz="2000" dirty="0"/>
          </a:p>
        </p:txBody>
      </p:sp>
      <p:grpSp>
        <p:nvGrpSpPr>
          <p:cNvPr id="29" name="Group man with PC"/>
          <p:cNvGrpSpPr/>
          <p:nvPr/>
        </p:nvGrpSpPr>
        <p:grpSpPr>
          <a:xfrm>
            <a:off x="242601" y="1413153"/>
            <a:ext cx="2489765" cy="1394268"/>
            <a:chOff x="242601" y="1413153"/>
            <a:chExt cx="2489765" cy="1394268"/>
          </a:xfrm>
        </p:grpSpPr>
        <p:pic>
          <p:nvPicPr>
            <p:cNvPr id="14" name="Man with PC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601" y="1413153"/>
              <a:ext cx="2489765" cy="1394268"/>
            </a:xfrm>
            <a:prstGeom prst="rect">
              <a:avLst/>
            </a:prstGeom>
          </p:spPr>
        </p:pic>
        <p:pic>
          <p:nvPicPr>
            <p:cNvPr id="28" name="small FPGA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99" y="1759957"/>
              <a:ext cx="312944" cy="371473"/>
            </a:xfrm>
            <a:prstGeom prst="rect">
              <a:avLst/>
            </a:prstGeom>
            <a:scene3d>
              <a:camera prst="perspectiveContrastingRightFacing" fov="2700000">
                <a:rot lat="623785" lon="18963666" rev="0"/>
              </a:camera>
              <a:lightRig rig="threePt" dir="t"/>
            </a:scene3d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01" y="387800"/>
            <a:ext cx="8865770" cy="859109"/>
          </a:xfrm>
        </p:spPr>
        <p:txBody>
          <a:bodyPr/>
          <a:lstStyle/>
          <a:p>
            <a:r>
              <a:rPr lang="en-US" sz="3200" dirty="0" smtClean="0"/>
              <a:t>Derivation of the PRR Size/Organization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374209" y="4053048"/>
            <a:ext cx="392689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H = H</a:t>
            </a:r>
            <a:r>
              <a:rPr lang="en-US" i="1" baseline="-25000" dirty="0" smtClean="0"/>
              <a:t>CLB</a:t>
            </a:r>
            <a:r>
              <a:rPr lang="en-US" i="1" dirty="0" smtClean="0"/>
              <a:t> = H</a:t>
            </a:r>
            <a:r>
              <a:rPr lang="en-US" i="1" baseline="-25000" dirty="0" smtClean="0"/>
              <a:t>DSP</a:t>
            </a:r>
            <a:r>
              <a:rPr lang="en-US" i="1" dirty="0" smtClean="0"/>
              <a:t> = H</a:t>
            </a:r>
            <a:r>
              <a:rPr lang="en-US" i="1" baseline="-25000" dirty="0" smtClean="0"/>
              <a:t>BRAM</a:t>
            </a:r>
            <a:r>
              <a:rPr lang="en-US" i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W = W</a:t>
            </a:r>
            <a:r>
              <a:rPr lang="en-US" i="1" baseline="-25000" dirty="0" smtClean="0"/>
              <a:t>CLB</a:t>
            </a:r>
            <a:r>
              <a:rPr lang="en-US" i="1" dirty="0" smtClean="0"/>
              <a:t> </a:t>
            </a:r>
            <a:r>
              <a:rPr lang="en-US" i="1" baseline="-25000" dirty="0" smtClean="0"/>
              <a:t> </a:t>
            </a:r>
            <a:r>
              <a:rPr lang="en-US" i="1" dirty="0" smtClean="0"/>
              <a:t>+ W</a:t>
            </a:r>
            <a:r>
              <a:rPr lang="en-US" i="1" baseline="-25000" dirty="0" smtClean="0"/>
              <a:t>DSP</a:t>
            </a:r>
            <a:r>
              <a:rPr lang="en-US" i="1" dirty="0" smtClean="0"/>
              <a:t> + W</a:t>
            </a:r>
            <a:r>
              <a:rPr lang="en-US" i="1" baseline="-25000" dirty="0" smtClean="0"/>
              <a:t>BRAM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PRR</a:t>
            </a:r>
            <a:r>
              <a:rPr lang="en-US" i="1" baseline="-25000" dirty="0" smtClean="0"/>
              <a:t>SIZE</a:t>
            </a:r>
            <a:r>
              <a:rPr lang="en-US" i="1" dirty="0" smtClean="0"/>
              <a:t> = H x W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613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26735E-6 L -0.04809 0.1669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83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2858E-6 L -0.19601 0.16374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81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2858E-6 L -0.31701 0.16513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1" y="82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7" grpId="0"/>
      <p:bldP spid="24" grpId="0" build="p"/>
      <p:bldP spid="20" grpId="0" build="p"/>
      <p:bldP spid="23" grpId="0"/>
      <p:bldP spid="23" grpId="1"/>
      <p:bldP spid="23" grpId="2"/>
      <p:bldP spid="22" grpId="0"/>
      <p:bldP spid="22" grpId="1"/>
      <p:bldP spid="22" grpId="2"/>
      <p:bldP spid="21" grpId="0"/>
      <p:bldP spid="21" grpId="1"/>
      <p:bldP spid="21" grpId="2"/>
      <p:bldP spid="16" grpId="0" build="p"/>
      <p:bldP spid="26" grpId="0"/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2638425"/>
            <a:ext cx="7772400" cy="1143000"/>
          </a:xfrm>
        </p:spPr>
        <p:txBody>
          <a:bodyPr/>
          <a:lstStyle/>
          <a:p>
            <a:r>
              <a:rPr lang="en-US" b="1" dirty="0" smtClean="0"/>
              <a:t>Partial Bitstream </a:t>
            </a:r>
            <a:r>
              <a:rPr lang="en-US" b="1" dirty="0"/>
              <a:t>Size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Cost </a:t>
            </a:r>
            <a:r>
              <a:rPr lang="en-US" b="1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179208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"/>
          <p:cNvSpPr>
            <a:spLocks noGrp="1"/>
          </p:cNvSpPr>
          <p:nvPr>
            <p:ph idx="1"/>
          </p:nvPr>
        </p:nvSpPr>
        <p:spPr>
          <a:xfrm>
            <a:off x="460375" y="3343196"/>
            <a:ext cx="8481744" cy="3010102"/>
          </a:xfrm>
        </p:spPr>
        <p:txBody>
          <a:bodyPr wrap="none">
            <a:normAutofit lnSpcReduction="10000"/>
          </a:bodyPr>
          <a:lstStyle/>
          <a:p>
            <a:r>
              <a:rPr lang="en-US" sz="2400" dirty="0" smtClean="0"/>
              <a:t>Partial bitstream structure is similar across device families</a:t>
            </a:r>
          </a:p>
          <a:p>
            <a:pPr lvl="1"/>
            <a:r>
              <a:rPr lang="en-US" sz="2000" dirty="0" smtClean="0"/>
              <a:t>Initial words (IW)</a:t>
            </a:r>
          </a:p>
          <a:p>
            <a:pPr lvl="2"/>
            <a:r>
              <a:rPr lang="en-US" sz="1800" dirty="0" smtClean="0">
                <a:solidFill>
                  <a:schemeClr val="accent2"/>
                </a:solidFill>
              </a:rPr>
              <a:t>Synchronization of bitstream with configuration port (e.g., ICAP)</a:t>
            </a:r>
          </a:p>
          <a:p>
            <a:pPr lvl="1"/>
            <a:r>
              <a:rPr lang="es-PE" sz="2000" dirty="0" smtClean="0"/>
              <a:t>Configuration words per PRR row (NCW</a:t>
            </a:r>
            <a:r>
              <a:rPr lang="es-PE" sz="2000" baseline="-25000" dirty="0" smtClean="0"/>
              <a:t>row</a:t>
            </a:r>
            <a:r>
              <a:rPr lang="es-PE" sz="2000" dirty="0" smtClean="0"/>
              <a:t>)</a:t>
            </a:r>
          </a:p>
          <a:p>
            <a:pPr lvl="2"/>
            <a:r>
              <a:rPr lang="es-PE" sz="1800" dirty="0" smtClean="0">
                <a:solidFill>
                  <a:schemeClr val="accent2"/>
                </a:solidFill>
              </a:rPr>
              <a:t>Access to CLBs, DSPs, BRAMs, and CLB flip-flops initialization</a:t>
            </a:r>
            <a:endParaRPr lang="es-PE" sz="1800" dirty="0">
              <a:solidFill>
                <a:schemeClr val="accent2"/>
              </a:solidFill>
            </a:endParaRPr>
          </a:p>
          <a:p>
            <a:pPr lvl="1"/>
            <a:r>
              <a:rPr lang="es-PE" sz="2000" dirty="0" smtClean="0"/>
              <a:t>BRAM data words per PRR row (NDW</a:t>
            </a:r>
            <a:r>
              <a:rPr lang="es-PE" sz="2000" baseline="-25000" dirty="0" smtClean="0"/>
              <a:t>BRAM</a:t>
            </a:r>
            <a:r>
              <a:rPr lang="es-PE" sz="2000" dirty="0" smtClean="0"/>
              <a:t>)</a:t>
            </a:r>
          </a:p>
          <a:p>
            <a:pPr lvl="2"/>
            <a:r>
              <a:rPr lang="es-PE" sz="1800" dirty="0" smtClean="0">
                <a:solidFill>
                  <a:schemeClr val="accent2"/>
                </a:solidFill>
              </a:rPr>
              <a:t>BRAM initialization</a:t>
            </a:r>
          </a:p>
          <a:p>
            <a:pPr lvl="1"/>
            <a:r>
              <a:rPr lang="es-PE" sz="2000" dirty="0" smtClean="0"/>
              <a:t>Final words (FW)</a:t>
            </a:r>
          </a:p>
          <a:p>
            <a:pPr lvl="2"/>
            <a:r>
              <a:rPr lang="en-US" sz="1800" dirty="0" smtClean="0">
                <a:solidFill>
                  <a:schemeClr val="accent2"/>
                </a:solidFill>
              </a:rPr>
              <a:t>Releases the ICAP, allowing other PRRs to be configured</a:t>
            </a:r>
            <a:endParaRPr lang="es-PE" sz="1800" dirty="0">
              <a:solidFill>
                <a:schemeClr val="accent2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0" y="1060310"/>
            <a:ext cx="8584664" cy="233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1885"/>
            <a:ext cx="7772400" cy="688769"/>
          </a:xfrm>
        </p:spPr>
        <p:txBody>
          <a:bodyPr/>
          <a:lstStyle/>
          <a:p>
            <a:r>
              <a:rPr lang="en-US" dirty="0" smtClean="0"/>
              <a:t>Partial Bitstream 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10534" y="2514226"/>
            <a:ext cx="1911548" cy="67986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46191" y="2525521"/>
            <a:ext cx="2413435" cy="67986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819122" y="2483975"/>
            <a:ext cx="2262587" cy="67986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63761" y="2545050"/>
            <a:ext cx="1521595" cy="67986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2" y="1058777"/>
            <a:ext cx="8584664" cy="23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4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bldLvl="2"/>
      <p:bldP spid="2" grpId="0"/>
      <p:bldP spid="3" grpId="0" animBg="1"/>
      <p:bldP spid="7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797632" y="4184967"/>
            <a:ext cx="4168239" cy="9233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 smtClean="0"/>
              <a:t>Specific values in partial bitstream size cost model for Virtex-4, -5, and -6 device families</a:t>
            </a:r>
          </a:p>
        </p:txBody>
      </p:sp>
      <p:graphicFrame>
        <p:nvGraphicFramePr>
          <p:cNvPr id="3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94253"/>
              </p:ext>
            </p:extLst>
          </p:nvPr>
        </p:nvGraphicFramePr>
        <p:xfrm>
          <a:off x="4840848" y="1932708"/>
          <a:ext cx="4101276" cy="2133599"/>
        </p:xfrm>
        <a:graphic>
          <a:graphicData uri="http://schemas.openxmlformats.org/drawingml/2006/table">
            <a:tbl>
              <a:tblPr firstRow="1" firstCol="1" bandRow="1"/>
              <a:tblGrid>
                <a:gridCol w="1025319"/>
                <a:gridCol w="1025319"/>
                <a:gridCol w="1025319"/>
                <a:gridCol w="1025319"/>
              </a:tblGrid>
              <a:tr h="211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Parameter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Virtex-4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Virtex-5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Virtex-6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CF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CLB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CF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DSP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CF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BRAM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DF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BRAM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64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128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128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FR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size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IW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FW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108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114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113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FAR_FDRI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Bytes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word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17342"/>
              </p:ext>
            </p:extLst>
          </p:nvPr>
        </p:nvGraphicFramePr>
        <p:xfrm>
          <a:off x="210999" y="1945376"/>
          <a:ext cx="4420377" cy="3968531"/>
        </p:xfrm>
        <a:graphic>
          <a:graphicData uri="http://schemas.openxmlformats.org/drawingml/2006/table">
            <a:tbl>
              <a:tblPr firstRow="1" firstCol="1" bandRow="1"/>
              <a:tblGrid>
                <a:gridCol w="1103310"/>
                <a:gridCol w="3317067"/>
              </a:tblGrid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Parameter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Description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IW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Number of initial words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FW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Number of final words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FAR_FDRI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FAR/FDRI initialization words per row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NCW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row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Configuration words in a PRR row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NDW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BRAM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BRAM initialization words in a PRR row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NCF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CLB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CLB configuration frames in a PRR row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NCF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DSP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DSP configuration frames in a PRR row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NCF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BRAM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BRAM configuration frames in a PRR row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CF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CLB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Configuration frames per CLB column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CF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DSP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Configuration frames per DSP column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CF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BRAM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Configuration frames per BRAM col.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DF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BRAM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Initialization frames per BRAM col.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FR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size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Frame size in words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Bytes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word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Number of bytes per word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H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Number of rows in the PRR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Times New Roman"/>
                          <a:ea typeface="SimSun"/>
                        </a:rPr>
                        <a:t>S</a:t>
                      </a:r>
                      <a:r>
                        <a:rPr lang="en-US" sz="1400" i="1" baseline="-25000" dirty="0">
                          <a:effectLst/>
                          <a:latin typeface="Times New Roman"/>
                          <a:ea typeface="SimSun"/>
                        </a:rPr>
                        <a:t>bitstream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Size of partial bitstream in bytes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85800" y="387800"/>
            <a:ext cx="7772400" cy="1143000"/>
          </a:xfrm>
        </p:spPr>
        <p:txBody>
          <a:bodyPr/>
          <a:lstStyle/>
          <a:p>
            <a:r>
              <a:rPr lang="en-US" sz="3600" dirty="0" smtClean="0"/>
              <a:t>Partial Bitstream Size Cost </a:t>
            </a:r>
            <a:br>
              <a:rPr lang="en-US" sz="3600" dirty="0" smtClean="0"/>
            </a:br>
            <a:r>
              <a:rPr lang="en-US" sz="3600" dirty="0" smtClean="0"/>
              <a:t>Model Parameters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786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3763"/>
            <a:ext cx="7772400" cy="771896"/>
          </a:xfrm>
        </p:spPr>
        <p:txBody>
          <a:bodyPr/>
          <a:lstStyle/>
          <a:p>
            <a:r>
              <a:rPr lang="en-US" sz="4000" dirty="0" smtClean="0"/>
              <a:t>Partial Bitstream </a:t>
            </a:r>
            <a:r>
              <a:rPr lang="en-US" sz="4000" dirty="0"/>
              <a:t>S</a:t>
            </a:r>
            <a:r>
              <a:rPr lang="en-US" sz="4000" dirty="0" smtClean="0"/>
              <a:t>ize </a:t>
            </a:r>
            <a:r>
              <a:rPr lang="en-US" sz="4000" dirty="0"/>
              <a:t>D</a:t>
            </a:r>
            <a:r>
              <a:rPr lang="en-US" sz="4000" dirty="0" smtClean="0"/>
              <a:t>erivation</a:t>
            </a:r>
            <a:endParaRPr lang="en-US" sz="4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89804" y="1334079"/>
            <a:ext cx="8864965" cy="762075"/>
            <a:chOff x="89804" y="1334079"/>
            <a:chExt cx="8864965" cy="762075"/>
          </a:xfrm>
        </p:grpSpPr>
        <p:sp>
          <p:nvSpPr>
            <p:cNvPr id="7" name="TextBox 6"/>
            <p:cNvSpPr txBox="1"/>
            <p:nvPr/>
          </p:nvSpPr>
          <p:spPr>
            <a:xfrm>
              <a:off x="89804" y="1334079"/>
              <a:ext cx="4195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smtClean="0"/>
                <a:t>Partial bitstream size in bytes</a:t>
              </a:r>
              <a:endParaRPr lang="en-US" sz="2000" u="sn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3950" y="1757600"/>
              <a:ext cx="88008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S</a:t>
              </a:r>
              <a:r>
                <a:rPr lang="en-US" sz="1600" i="1" baseline="-25000" dirty="0" smtClean="0"/>
                <a:t>bitstream</a:t>
              </a:r>
              <a:r>
                <a:rPr lang="en-US" sz="1600" i="1" dirty="0" smtClean="0"/>
                <a:t>  = {IW + H x (</a:t>
              </a:r>
              <a:r>
                <a:rPr lang="en-US" sz="1600" i="1" dirty="0" err="1" smtClean="0"/>
                <a:t>NCW</a:t>
              </a:r>
              <a:r>
                <a:rPr lang="en-US" sz="1600" i="1" baseline="-25000" dirty="0" err="1" smtClean="0"/>
                <a:t>row</a:t>
              </a:r>
              <a:r>
                <a:rPr lang="en-US" sz="1600" i="1" dirty="0" smtClean="0"/>
                <a:t> + NDW</a:t>
              </a:r>
              <a:r>
                <a:rPr lang="en-US" sz="1600" i="1" baseline="-25000" dirty="0" smtClean="0"/>
                <a:t>BRAM</a:t>
              </a:r>
              <a:r>
                <a:rPr lang="en-US" sz="1600" i="1" dirty="0" smtClean="0"/>
                <a:t>) + FW} x </a:t>
              </a:r>
              <a:r>
                <a:rPr lang="en-US" sz="1600" i="1" dirty="0" err="1" smtClean="0"/>
                <a:t>Bytes</a:t>
              </a:r>
              <a:r>
                <a:rPr lang="en-US" sz="1600" i="1" baseline="-25000" dirty="0" err="1" smtClean="0"/>
                <a:t>words</a:t>
              </a:r>
              <a:r>
                <a:rPr lang="en-US" sz="1600" i="1" dirty="0" smtClean="0"/>
                <a:t> </a:t>
              </a:r>
              <a:endParaRPr lang="en-US" sz="1600" i="1" dirty="0"/>
            </a:p>
          </p:txBody>
        </p:sp>
        <p:sp>
          <p:nvSpPr>
            <p:cNvPr id="16" name="text for PRR rows"/>
            <p:cNvSpPr txBox="1">
              <a:spLocks/>
            </p:cNvSpPr>
            <p:nvPr/>
          </p:nvSpPr>
          <p:spPr bwMode="auto">
            <a:xfrm>
              <a:off x="4443735" y="1399787"/>
              <a:ext cx="1237014" cy="355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9999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400" i="1" kern="0" dirty="0" smtClean="0"/>
                <a:t>PRR rows</a:t>
              </a:r>
              <a:endParaRPr lang="en-US" sz="1400" i="1" kern="0" dirty="0"/>
            </a:p>
          </p:txBody>
        </p:sp>
        <p:cxnSp>
          <p:nvCxnSpPr>
            <p:cNvPr id="22" name="Straight Arrow Connector 21"/>
            <p:cNvCxnSpPr>
              <a:stCxn id="16" idx="1"/>
            </p:cNvCxnSpPr>
            <p:nvPr/>
          </p:nvCxnSpPr>
          <p:spPr bwMode="auto">
            <a:xfrm flipH="1">
              <a:off x="3386904" y="1577781"/>
              <a:ext cx="1056831" cy="2565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38487" y="2243313"/>
            <a:ext cx="8656126" cy="822572"/>
            <a:chOff x="38487" y="2243313"/>
            <a:chExt cx="8656126" cy="822572"/>
          </a:xfrm>
        </p:grpSpPr>
        <p:sp>
          <p:nvSpPr>
            <p:cNvPr id="23" name="text for FRsize"/>
            <p:cNvSpPr txBox="1">
              <a:spLocks/>
            </p:cNvSpPr>
            <p:nvPr/>
          </p:nvSpPr>
          <p:spPr bwMode="auto">
            <a:xfrm>
              <a:off x="7457599" y="2447136"/>
              <a:ext cx="1237014" cy="355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9999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s-PE" sz="1400" i="1" kern="0" dirty="0"/>
                <a:t>f</a:t>
              </a:r>
              <a:r>
                <a:rPr lang="es-PE" sz="1400" i="1" kern="0" dirty="0" smtClean="0"/>
                <a:t>rame size</a:t>
              </a:r>
              <a:endParaRPr lang="en-US" sz="1400" i="1" kern="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77614" y="2727331"/>
              <a:ext cx="6231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NCW</a:t>
              </a:r>
              <a:r>
                <a:rPr lang="en-US" sz="1600" i="1" baseline="-25000" dirty="0" err="1" smtClean="0"/>
                <a:t>row</a:t>
              </a:r>
              <a:r>
                <a:rPr lang="en-US" sz="1600" i="1" dirty="0" smtClean="0"/>
                <a:t> = FAR_FDRI + (NCF</a:t>
              </a:r>
              <a:r>
                <a:rPr lang="en-US" sz="1600" i="1" baseline="-25000" dirty="0" smtClean="0"/>
                <a:t>CLB</a:t>
              </a:r>
              <a:r>
                <a:rPr lang="en-US" sz="1600" i="1" dirty="0" smtClean="0"/>
                <a:t> + NCF</a:t>
              </a:r>
              <a:r>
                <a:rPr lang="en-US" sz="1600" i="1" baseline="-25000" dirty="0" smtClean="0"/>
                <a:t>DSP</a:t>
              </a:r>
              <a:r>
                <a:rPr lang="en-US" sz="1600" i="1" dirty="0" smtClean="0"/>
                <a:t>+ NCF</a:t>
              </a:r>
              <a:r>
                <a:rPr lang="en-US" sz="1600" i="1" baseline="-25000" dirty="0" smtClean="0"/>
                <a:t>BRAM</a:t>
              </a:r>
              <a:r>
                <a:rPr lang="en-US" sz="1600" i="1" dirty="0" smtClean="0"/>
                <a:t> + 1) x </a:t>
              </a:r>
              <a:r>
                <a:rPr lang="en-US" sz="1600" i="1" dirty="0" err="1" smtClean="0"/>
                <a:t>FR</a:t>
              </a:r>
              <a:r>
                <a:rPr lang="en-US" sz="1600" i="1" baseline="-25000" dirty="0" err="1" smtClean="0"/>
                <a:t>size</a:t>
              </a:r>
              <a:endParaRPr lang="en-US" sz="1600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487" y="2243313"/>
              <a:ext cx="4708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smtClean="0">
                  <a:solidFill>
                    <a:srgbClr val="000000"/>
                  </a:solidFill>
                </a:rPr>
                <a:t>Configuration words per PRR row</a:t>
              </a:r>
              <a:endParaRPr lang="en-US" sz="2000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3" idx="1"/>
            </p:cNvCxnSpPr>
            <p:nvPr/>
          </p:nvCxnSpPr>
          <p:spPr bwMode="auto">
            <a:xfrm flipH="1">
              <a:off x="7248488" y="2625130"/>
              <a:ext cx="209111" cy="1584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0" y="3293652"/>
            <a:ext cx="4708249" cy="880379"/>
            <a:chOff x="0" y="3293652"/>
            <a:chExt cx="4708249" cy="880379"/>
          </a:xfrm>
        </p:grpSpPr>
        <p:sp>
          <p:nvSpPr>
            <p:cNvPr id="30" name="TextBox 29"/>
            <p:cNvSpPr txBox="1"/>
            <p:nvPr/>
          </p:nvSpPr>
          <p:spPr>
            <a:xfrm>
              <a:off x="0" y="3293652"/>
              <a:ext cx="4708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smtClean="0">
                  <a:solidFill>
                    <a:srgbClr val="000000"/>
                  </a:solidFill>
                </a:rPr>
                <a:t>CLB configuration frames per PRR row</a:t>
              </a:r>
              <a:endParaRPr lang="en-US" sz="2000" u="sng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2778" y="3835477"/>
              <a:ext cx="2366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NCF</a:t>
              </a:r>
              <a:r>
                <a:rPr lang="en-US" sz="1600" i="1" baseline="-25000" dirty="0" smtClean="0"/>
                <a:t>CLB</a:t>
              </a:r>
              <a:r>
                <a:rPr lang="en-US" sz="1600" i="1" dirty="0" smtClean="0"/>
                <a:t> = W</a:t>
              </a:r>
              <a:r>
                <a:rPr lang="en-US" sz="1600" i="1" baseline="-25000" dirty="0" smtClean="0"/>
                <a:t>CLB</a:t>
              </a:r>
              <a:r>
                <a:rPr lang="en-US" sz="1600" i="1" dirty="0" smtClean="0"/>
                <a:t> x CF</a:t>
              </a:r>
              <a:r>
                <a:rPr lang="en-US" sz="1600" i="1" baseline="-25000" dirty="0" smtClean="0"/>
                <a:t>CLB</a:t>
              </a:r>
              <a:endParaRPr lang="en-US" sz="1600" i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21884" y="3753917"/>
            <a:ext cx="4708249" cy="816240"/>
            <a:chOff x="4321884" y="3753917"/>
            <a:chExt cx="4708249" cy="816240"/>
          </a:xfrm>
        </p:grpSpPr>
        <p:sp>
          <p:nvSpPr>
            <p:cNvPr id="32" name="TextBox 31"/>
            <p:cNvSpPr txBox="1"/>
            <p:nvPr/>
          </p:nvSpPr>
          <p:spPr>
            <a:xfrm>
              <a:off x="4321884" y="3753917"/>
              <a:ext cx="4708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smtClean="0">
                  <a:solidFill>
                    <a:srgbClr val="000000"/>
                  </a:solidFill>
                </a:rPr>
                <a:t>DSP configuration frames per PRR row</a:t>
              </a:r>
              <a:endParaRPr lang="en-US" sz="2000" u="sng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17383" y="4231603"/>
              <a:ext cx="2412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NCF</a:t>
              </a:r>
              <a:r>
                <a:rPr lang="en-US" sz="1600" i="1" baseline="-25000" dirty="0" smtClean="0"/>
                <a:t>DSP</a:t>
              </a:r>
              <a:r>
                <a:rPr lang="en-US" sz="1600" i="1" dirty="0" smtClean="0"/>
                <a:t> = W</a:t>
              </a:r>
              <a:r>
                <a:rPr lang="en-US" sz="1600" i="1" baseline="-25000" dirty="0" smtClean="0"/>
                <a:t>DSP</a:t>
              </a:r>
              <a:r>
                <a:rPr lang="en-US" sz="1600" i="1" dirty="0" smtClean="0"/>
                <a:t> x CF</a:t>
              </a:r>
              <a:r>
                <a:rPr lang="en-US" sz="1600" i="1" baseline="-25000" dirty="0" smtClean="0"/>
                <a:t>DSP</a:t>
              </a:r>
              <a:endParaRPr lang="en-US" sz="1600" i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560" y="4419423"/>
            <a:ext cx="4967993" cy="830601"/>
            <a:chOff x="22560" y="4419423"/>
            <a:chExt cx="4967993" cy="830601"/>
          </a:xfrm>
        </p:grpSpPr>
        <p:sp>
          <p:nvSpPr>
            <p:cNvPr id="34" name="TextBox 33"/>
            <p:cNvSpPr txBox="1"/>
            <p:nvPr/>
          </p:nvSpPr>
          <p:spPr>
            <a:xfrm>
              <a:off x="22560" y="4419423"/>
              <a:ext cx="4967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smtClean="0">
                  <a:solidFill>
                    <a:srgbClr val="000000"/>
                  </a:solidFill>
                </a:rPr>
                <a:t>BRAM configuration frames per PRR row</a:t>
              </a:r>
              <a:endParaRPr lang="en-US" sz="2000" u="sng" dirty="0">
                <a:solidFill>
                  <a:srgbClr val="0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8885" y="4911470"/>
              <a:ext cx="2754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NCF</a:t>
              </a:r>
              <a:r>
                <a:rPr lang="en-US" sz="1600" i="1" baseline="-25000" dirty="0" smtClean="0"/>
                <a:t>BRAM</a:t>
              </a:r>
              <a:r>
                <a:rPr lang="en-US" sz="1600" i="1" dirty="0" smtClean="0"/>
                <a:t> = W</a:t>
              </a:r>
              <a:r>
                <a:rPr lang="en-US" sz="1600" i="1" baseline="-25000" dirty="0" smtClean="0"/>
                <a:t>BRAM</a:t>
              </a:r>
              <a:r>
                <a:rPr lang="en-US" sz="1600" i="1" dirty="0" smtClean="0"/>
                <a:t> x CF</a:t>
              </a:r>
              <a:r>
                <a:rPr lang="en-US" sz="1600" i="1" baseline="-25000" dirty="0" smtClean="0"/>
                <a:t>BRAM</a:t>
              </a:r>
              <a:endParaRPr lang="en-US" sz="1600" i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0" y="5354311"/>
            <a:ext cx="8980428" cy="854288"/>
            <a:chOff x="0" y="5354311"/>
            <a:chExt cx="8980428" cy="854288"/>
          </a:xfrm>
        </p:grpSpPr>
        <p:sp>
          <p:nvSpPr>
            <p:cNvPr id="36" name="TextBox 35"/>
            <p:cNvSpPr txBox="1"/>
            <p:nvPr/>
          </p:nvSpPr>
          <p:spPr>
            <a:xfrm>
              <a:off x="97986" y="5354311"/>
              <a:ext cx="4967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u="sng" dirty="0" smtClean="0">
                  <a:solidFill>
                    <a:srgbClr val="000000"/>
                  </a:solidFill>
                </a:rPr>
                <a:t>BRAM initialization words per PRR row</a:t>
              </a:r>
              <a:endParaRPr lang="en-US" sz="2000" u="sng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0" y="5872014"/>
              <a:ext cx="8980428" cy="336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NDW</a:t>
              </a:r>
              <a:r>
                <a:rPr lang="en-US" sz="1600" i="1" baseline="-25000" dirty="0" smtClean="0"/>
                <a:t>BRAM</a:t>
              </a:r>
              <a:r>
                <a:rPr lang="en-US" sz="1600" i="1" dirty="0" smtClean="0"/>
                <a:t> = FAR_FDRI + (W</a:t>
              </a:r>
              <a:r>
                <a:rPr lang="en-US" sz="1600" i="1" baseline="-25000" dirty="0" smtClean="0"/>
                <a:t>BRAM</a:t>
              </a:r>
              <a:r>
                <a:rPr lang="en-US" sz="1600" i="1" dirty="0" smtClean="0"/>
                <a:t> x DF</a:t>
              </a:r>
              <a:r>
                <a:rPr lang="en-US" sz="1600" i="1" baseline="-25000" dirty="0" smtClean="0"/>
                <a:t>BRAM</a:t>
              </a:r>
              <a:r>
                <a:rPr lang="en-US" sz="1600" i="1" dirty="0" smtClean="0"/>
                <a:t> + 1) x </a:t>
              </a:r>
              <a:r>
                <a:rPr lang="en-US" sz="1600" i="1" dirty="0" err="1" smtClean="0"/>
                <a:t>FR</a:t>
              </a:r>
              <a:r>
                <a:rPr lang="en-US" sz="1600" i="1" baseline="-25000" dirty="0" err="1" smtClean="0"/>
                <a:t>size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1854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507" y="2632668"/>
            <a:ext cx="7772400" cy="704606"/>
          </a:xfrm>
        </p:spPr>
        <p:txBody>
          <a:bodyPr/>
          <a:lstStyle/>
          <a:p>
            <a:pPr algn="ctr"/>
            <a:r>
              <a:rPr lang="en-US" sz="4400" cap="none" dirty="0" smtClean="0"/>
              <a:t>Experimental Results</a:t>
            </a:r>
            <a:endParaRPr lang="en-US" sz="4400" cap="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U fir v6"/>
          <p:cNvSpPr txBox="1"/>
          <p:nvPr/>
        </p:nvSpPr>
        <p:spPr>
          <a:xfrm>
            <a:off x="4471062" y="5030637"/>
            <a:ext cx="462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800" i="1" dirty="0" smtClean="0">
                <a:solidFill>
                  <a:srgbClr val="C00000"/>
                </a:solidFill>
              </a:rPr>
              <a:t>RU</a:t>
            </a:r>
            <a:r>
              <a:rPr lang="es-PE" sz="1800" i="1" baseline="-25000" dirty="0" smtClean="0">
                <a:solidFill>
                  <a:srgbClr val="C00000"/>
                </a:solidFill>
              </a:rPr>
              <a:t>CLB</a:t>
            </a:r>
            <a:r>
              <a:rPr lang="es-PE" sz="1800" dirty="0" smtClean="0">
                <a:solidFill>
                  <a:srgbClr val="C00000"/>
                </a:solidFill>
              </a:rPr>
              <a:t> = 92%,  </a:t>
            </a:r>
            <a:r>
              <a:rPr lang="es-PE" sz="1800" i="1" dirty="0" smtClean="0">
                <a:solidFill>
                  <a:srgbClr val="C00000"/>
                </a:solidFill>
              </a:rPr>
              <a:t>RU</a:t>
            </a:r>
            <a:r>
              <a:rPr lang="es-PE" sz="1800" i="1" baseline="-25000" dirty="0" smtClean="0">
                <a:solidFill>
                  <a:srgbClr val="C00000"/>
                </a:solidFill>
              </a:rPr>
              <a:t>DSP</a:t>
            </a:r>
            <a:r>
              <a:rPr lang="es-PE" sz="1800" dirty="0" smtClean="0">
                <a:solidFill>
                  <a:srgbClr val="C00000"/>
                </a:solidFill>
              </a:rPr>
              <a:t> = 84%, </a:t>
            </a:r>
            <a:r>
              <a:rPr lang="es-PE" sz="1800" i="1" dirty="0" smtClean="0">
                <a:solidFill>
                  <a:srgbClr val="C00000"/>
                </a:solidFill>
              </a:rPr>
              <a:t>RU</a:t>
            </a:r>
            <a:r>
              <a:rPr lang="es-PE" sz="1800" i="1" baseline="-25000" dirty="0" smtClean="0">
                <a:solidFill>
                  <a:srgbClr val="C00000"/>
                </a:solidFill>
              </a:rPr>
              <a:t>BRAM</a:t>
            </a:r>
            <a:r>
              <a:rPr lang="es-PE" sz="1800" dirty="0" smtClean="0">
                <a:solidFill>
                  <a:srgbClr val="C00000"/>
                </a:solidFill>
              </a:rPr>
              <a:t> = 0%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40" name="PRR size fir v6"/>
          <p:cNvSpPr txBox="1"/>
          <p:nvPr/>
        </p:nvSpPr>
        <p:spPr>
          <a:xfrm>
            <a:off x="377806" y="5035638"/>
            <a:ext cx="430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PE" sz="1800" i="1" dirty="0" smtClean="0">
                <a:solidFill>
                  <a:srgbClr val="C00000"/>
                </a:solidFill>
              </a:rPr>
              <a:t>H</a:t>
            </a:r>
            <a:r>
              <a:rPr lang="es-PE" sz="1800" dirty="0" smtClean="0">
                <a:solidFill>
                  <a:srgbClr val="C00000"/>
                </a:solidFill>
              </a:rPr>
              <a:t> = 1, </a:t>
            </a:r>
            <a:r>
              <a:rPr lang="es-PE" sz="1800" i="1" dirty="0" smtClean="0">
                <a:solidFill>
                  <a:srgbClr val="C00000"/>
                </a:solidFill>
              </a:rPr>
              <a:t>W</a:t>
            </a:r>
            <a:r>
              <a:rPr lang="es-PE" sz="1800" i="1" baseline="-25000" dirty="0" smtClean="0">
                <a:solidFill>
                  <a:srgbClr val="C00000"/>
                </a:solidFill>
              </a:rPr>
              <a:t>CLB</a:t>
            </a:r>
            <a:r>
              <a:rPr lang="es-PE" sz="1800" dirty="0" smtClean="0">
                <a:solidFill>
                  <a:srgbClr val="C00000"/>
                </a:solidFill>
              </a:rPr>
              <a:t> = 5, </a:t>
            </a:r>
            <a:r>
              <a:rPr lang="es-PE" sz="1800" i="1" dirty="0" smtClean="0">
                <a:solidFill>
                  <a:srgbClr val="C00000"/>
                </a:solidFill>
              </a:rPr>
              <a:t>W</a:t>
            </a:r>
            <a:r>
              <a:rPr lang="es-PE" sz="1800" i="1" baseline="-25000" dirty="0" smtClean="0">
                <a:solidFill>
                  <a:srgbClr val="C00000"/>
                </a:solidFill>
              </a:rPr>
              <a:t>DSP</a:t>
            </a:r>
            <a:r>
              <a:rPr lang="es-PE" sz="1800" dirty="0" smtClean="0">
                <a:solidFill>
                  <a:srgbClr val="C00000"/>
                </a:solidFill>
              </a:rPr>
              <a:t> = 2, </a:t>
            </a:r>
            <a:r>
              <a:rPr lang="es-PE" sz="1800" i="1" dirty="0" smtClean="0">
                <a:solidFill>
                  <a:srgbClr val="C00000"/>
                </a:solidFill>
              </a:rPr>
              <a:t>W</a:t>
            </a:r>
            <a:r>
              <a:rPr lang="es-PE" sz="1800" i="1" baseline="-25000" dirty="0" smtClean="0">
                <a:solidFill>
                  <a:srgbClr val="C00000"/>
                </a:solidFill>
              </a:rPr>
              <a:t>BRAM</a:t>
            </a:r>
            <a:r>
              <a:rPr lang="es-PE" sz="1800" dirty="0" smtClean="0">
                <a:solidFill>
                  <a:srgbClr val="C00000"/>
                </a:solidFill>
              </a:rPr>
              <a:t> = 0</a:t>
            </a:r>
            <a:endParaRPr lang="en-US" sz="1800" dirty="0">
              <a:solidFill>
                <a:srgbClr val="C00000"/>
              </a:solidFill>
            </a:endParaRPr>
          </a:p>
        </p:txBody>
      </p:sp>
      <p:pic>
        <p:nvPicPr>
          <p:cNvPr id="26" name="fir_v6_fpgaedito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81" y="2588840"/>
            <a:ext cx="3290750" cy="2274398"/>
          </a:xfrm>
          <a:prstGeom prst="rect">
            <a:avLst/>
          </a:prstGeom>
        </p:spPr>
      </p:pic>
      <p:pic>
        <p:nvPicPr>
          <p:cNvPr id="25" name="fir_v6_planahea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5" y="2960058"/>
            <a:ext cx="4240868" cy="1907765"/>
          </a:xfrm>
          <a:prstGeom prst="rect">
            <a:avLst/>
          </a:prstGeom>
        </p:spPr>
      </p:pic>
      <p:sp>
        <p:nvSpPr>
          <p:cNvPr id="38" name="PRM fir v6"/>
          <p:cNvSpPr txBox="1"/>
          <p:nvPr/>
        </p:nvSpPr>
        <p:spPr>
          <a:xfrm>
            <a:off x="999574" y="2545052"/>
            <a:ext cx="2429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chemeClr val="accent2"/>
                </a:solidFill>
              </a:rPr>
              <a:t>PRM </a:t>
            </a:r>
            <a:r>
              <a:rPr lang="es-PE" sz="2000" dirty="0" smtClean="0">
                <a:solidFill>
                  <a:srgbClr val="009999"/>
                </a:solidFill>
              </a:rPr>
              <a:t>FIR</a:t>
            </a:r>
            <a:r>
              <a:rPr lang="es-PE" sz="2000" dirty="0" smtClean="0">
                <a:solidFill>
                  <a:schemeClr val="accent2"/>
                </a:solidFill>
              </a:rPr>
              <a:t> (</a:t>
            </a:r>
            <a:r>
              <a:rPr lang="es-PE" sz="2000" dirty="0" smtClean="0">
                <a:solidFill>
                  <a:srgbClr val="C00000"/>
                </a:solidFill>
              </a:rPr>
              <a:t>Virtex-6</a:t>
            </a:r>
            <a:r>
              <a:rPr lang="es-PE" sz="2000" dirty="0" smtClean="0">
                <a:solidFill>
                  <a:schemeClr val="accent2"/>
                </a:solidFill>
              </a:rPr>
              <a:t>)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1" name="RU fir v5"/>
          <p:cNvSpPr txBox="1"/>
          <p:nvPr/>
        </p:nvSpPr>
        <p:spPr>
          <a:xfrm>
            <a:off x="7238988" y="2970887"/>
            <a:ext cx="17107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C00000"/>
                </a:solidFill>
              </a:rPr>
              <a:t>Resource</a:t>
            </a:r>
          </a:p>
          <a:p>
            <a:r>
              <a:rPr lang="es-PE" sz="2000" dirty="0" smtClean="0">
                <a:solidFill>
                  <a:srgbClr val="C00000"/>
                </a:solidFill>
              </a:rPr>
              <a:t>Utilization</a:t>
            </a:r>
          </a:p>
          <a:p>
            <a:endParaRPr lang="es-PE" sz="2000" dirty="0" smtClean="0"/>
          </a:p>
          <a:p>
            <a:r>
              <a:rPr lang="es-PE" sz="2000" i="1" dirty="0" smtClean="0">
                <a:solidFill>
                  <a:schemeClr val="accent2"/>
                </a:solidFill>
              </a:rPr>
              <a:t>RU</a:t>
            </a:r>
            <a:r>
              <a:rPr lang="es-PE" sz="2000" i="1" baseline="-25000" dirty="0" smtClean="0">
                <a:solidFill>
                  <a:schemeClr val="accent2"/>
                </a:solidFill>
              </a:rPr>
              <a:t>CLB</a:t>
            </a:r>
            <a:r>
              <a:rPr lang="es-PE" sz="2000" dirty="0" smtClean="0">
                <a:solidFill>
                  <a:schemeClr val="accent2"/>
                </a:solidFill>
              </a:rPr>
              <a:t> = 82%</a:t>
            </a:r>
          </a:p>
          <a:p>
            <a:r>
              <a:rPr lang="es-PE" sz="2000" i="1" dirty="0" smtClean="0">
                <a:solidFill>
                  <a:schemeClr val="accent2"/>
                </a:solidFill>
              </a:rPr>
              <a:t>RU</a:t>
            </a:r>
            <a:r>
              <a:rPr lang="es-PE" sz="2000" i="1" baseline="-25000" dirty="0" smtClean="0">
                <a:solidFill>
                  <a:schemeClr val="accent2"/>
                </a:solidFill>
              </a:rPr>
              <a:t>DSP</a:t>
            </a:r>
            <a:r>
              <a:rPr lang="es-PE" sz="2000" dirty="0" smtClean="0">
                <a:solidFill>
                  <a:schemeClr val="accent2"/>
                </a:solidFill>
              </a:rPr>
              <a:t> = 80%</a:t>
            </a:r>
          </a:p>
          <a:p>
            <a:r>
              <a:rPr lang="es-PE" sz="2000" i="1" dirty="0" smtClean="0">
                <a:solidFill>
                  <a:schemeClr val="accent2"/>
                </a:solidFill>
              </a:rPr>
              <a:t>RU</a:t>
            </a:r>
            <a:r>
              <a:rPr lang="es-PE" sz="2000" i="1" baseline="-25000" dirty="0" smtClean="0">
                <a:solidFill>
                  <a:schemeClr val="accent2"/>
                </a:solidFill>
              </a:rPr>
              <a:t>BRAM</a:t>
            </a:r>
            <a:r>
              <a:rPr lang="es-PE" sz="2000" dirty="0" smtClean="0">
                <a:solidFill>
                  <a:schemeClr val="accent2"/>
                </a:solidFill>
              </a:rPr>
              <a:t> = 0%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9" name="PRR size fir v5"/>
          <p:cNvSpPr txBox="1"/>
          <p:nvPr/>
        </p:nvSpPr>
        <p:spPr>
          <a:xfrm>
            <a:off x="379828" y="5162583"/>
            <a:ext cx="430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PE" sz="1800" i="1" dirty="0" smtClean="0">
                <a:solidFill>
                  <a:schemeClr val="accent2"/>
                </a:solidFill>
              </a:rPr>
              <a:t>H</a:t>
            </a:r>
            <a:r>
              <a:rPr lang="es-PE" sz="1800" dirty="0" smtClean="0">
                <a:solidFill>
                  <a:schemeClr val="accent2"/>
                </a:solidFill>
              </a:rPr>
              <a:t> = 5, </a:t>
            </a:r>
            <a:r>
              <a:rPr lang="es-PE" sz="1800" i="1" dirty="0" smtClean="0">
                <a:solidFill>
                  <a:schemeClr val="accent2"/>
                </a:solidFill>
              </a:rPr>
              <a:t>W</a:t>
            </a:r>
            <a:r>
              <a:rPr lang="es-PE" sz="1800" i="1" baseline="-25000" dirty="0" smtClean="0">
                <a:solidFill>
                  <a:schemeClr val="accent2"/>
                </a:solidFill>
              </a:rPr>
              <a:t>CLB</a:t>
            </a:r>
            <a:r>
              <a:rPr lang="es-PE" sz="1800" dirty="0" smtClean="0">
                <a:solidFill>
                  <a:schemeClr val="accent2"/>
                </a:solidFill>
              </a:rPr>
              <a:t> = 2, </a:t>
            </a:r>
            <a:r>
              <a:rPr lang="es-PE" sz="1800" i="1" dirty="0" smtClean="0">
                <a:solidFill>
                  <a:schemeClr val="accent2"/>
                </a:solidFill>
              </a:rPr>
              <a:t>W</a:t>
            </a:r>
            <a:r>
              <a:rPr lang="es-PE" sz="1800" i="1" baseline="-25000" dirty="0" smtClean="0">
                <a:solidFill>
                  <a:schemeClr val="accent2"/>
                </a:solidFill>
              </a:rPr>
              <a:t>DSP</a:t>
            </a:r>
            <a:r>
              <a:rPr lang="es-PE" sz="1800" dirty="0" smtClean="0">
                <a:solidFill>
                  <a:schemeClr val="accent2"/>
                </a:solidFill>
              </a:rPr>
              <a:t> = 1, </a:t>
            </a:r>
            <a:r>
              <a:rPr lang="es-PE" sz="1800" i="1" dirty="0" smtClean="0">
                <a:solidFill>
                  <a:schemeClr val="accent2"/>
                </a:solidFill>
              </a:rPr>
              <a:t>W</a:t>
            </a:r>
            <a:r>
              <a:rPr lang="es-PE" sz="1800" i="1" baseline="-25000" dirty="0" smtClean="0">
                <a:solidFill>
                  <a:schemeClr val="accent2"/>
                </a:solidFill>
              </a:rPr>
              <a:t>BRAM</a:t>
            </a:r>
            <a:r>
              <a:rPr lang="es-PE" sz="1800" dirty="0" smtClean="0">
                <a:solidFill>
                  <a:schemeClr val="accent2"/>
                </a:solidFill>
              </a:rPr>
              <a:t> = 0</a:t>
            </a: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23" name="fir_v5_fpgaedi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93" y="2500631"/>
            <a:ext cx="1528627" cy="3358866"/>
          </a:xfrm>
          <a:prstGeom prst="rect">
            <a:avLst/>
          </a:prstGeom>
        </p:spPr>
      </p:pic>
      <p:pic>
        <p:nvPicPr>
          <p:cNvPr id="22" name="fir_v5_planahea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04" y="2500630"/>
            <a:ext cx="1843981" cy="2697577"/>
          </a:xfrm>
          <a:prstGeom prst="rect">
            <a:avLst/>
          </a:prstGeom>
        </p:spPr>
      </p:pic>
      <p:sp>
        <p:nvSpPr>
          <p:cNvPr id="37" name="PRM fir v5"/>
          <p:cNvSpPr txBox="1"/>
          <p:nvPr/>
        </p:nvSpPr>
        <p:spPr>
          <a:xfrm>
            <a:off x="265298" y="2547027"/>
            <a:ext cx="2429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chemeClr val="accent2"/>
                </a:solidFill>
              </a:rPr>
              <a:t>PRM </a:t>
            </a:r>
            <a:r>
              <a:rPr lang="es-PE" sz="2000" dirty="0" smtClean="0">
                <a:solidFill>
                  <a:srgbClr val="009999"/>
                </a:solidFill>
              </a:rPr>
              <a:t>FIR</a:t>
            </a:r>
            <a:r>
              <a:rPr lang="es-PE" sz="2000" dirty="0" smtClean="0">
                <a:solidFill>
                  <a:schemeClr val="accent2"/>
                </a:solidFill>
              </a:rPr>
              <a:t> (Virtex-5)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5" name="RU mips v6"/>
          <p:cNvSpPr txBox="1"/>
          <p:nvPr/>
        </p:nvSpPr>
        <p:spPr>
          <a:xfrm>
            <a:off x="7202921" y="2970887"/>
            <a:ext cx="17828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chemeClr val="accent2"/>
                </a:solidFill>
              </a:rPr>
              <a:t>Resource</a:t>
            </a:r>
          </a:p>
          <a:p>
            <a:r>
              <a:rPr lang="es-PE" sz="2000" dirty="0" smtClean="0">
                <a:solidFill>
                  <a:schemeClr val="accent2"/>
                </a:solidFill>
              </a:rPr>
              <a:t>Utilization</a:t>
            </a:r>
          </a:p>
          <a:p>
            <a:endParaRPr lang="es-PE" sz="2000" dirty="0" smtClean="0"/>
          </a:p>
          <a:p>
            <a:r>
              <a:rPr lang="es-PE" sz="2000" i="1" dirty="0" smtClean="0">
                <a:solidFill>
                  <a:srgbClr val="FF0000"/>
                </a:solidFill>
              </a:rPr>
              <a:t>RU</a:t>
            </a:r>
            <a:r>
              <a:rPr lang="es-PE" sz="2000" i="1" baseline="-25000" dirty="0" smtClean="0">
                <a:solidFill>
                  <a:srgbClr val="FF0000"/>
                </a:solidFill>
              </a:rPr>
              <a:t>CLB</a:t>
            </a:r>
            <a:r>
              <a:rPr lang="es-PE" sz="2000" dirty="0" smtClean="0">
                <a:solidFill>
                  <a:srgbClr val="FF0000"/>
                </a:solidFill>
              </a:rPr>
              <a:t> = 92%</a:t>
            </a:r>
          </a:p>
          <a:p>
            <a:r>
              <a:rPr lang="es-PE" sz="2000" i="1" dirty="0" smtClean="0">
                <a:solidFill>
                  <a:srgbClr val="FF0000"/>
                </a:solidFill>
              </a:rPr>
              <a:t>RU</a:t>
            </a:r>
            <a:r>
              <a:rPr lang="es-PE" sz="2000" i="1" baseline="-25000" dirty="0" smtClean="0">
                <a:solidFill>
                  <a:srgbClr val="FF0000"/>
                </a:solidFill>
              </a:rPr>
              <a:t>DSP</a:t>
            </a:r>
            <a:r>
              <a:rPr lang="es-PE" sz="2000" dirty="0" smtClean="0">
                <a:solidFill>
                  <a:srgbClr val="FF0000"/>
                </a:solidFill>
              </a:rPr>
              <a:t> = 25%</a:t>
            </a:r>
          </a:p>
          <a:p>
            <a:r>
              <a:rPr lang="es-PE" sz="2000" i="1" dirty="0" smtClean="0">
                <a:solidFill>
                  <a:srgbClr val="FF0000"/>
                </a:solidFill>
              </a:rPr>
              <a:t>RU</a:t>
            </a:r>
            <a:r>
              <a:rPr lang="es-PE" sz="2000" i="1" baseline="-25000" dirty="0" smtClean="0">
                <a:solidFill>
                  <a:srgbClr val="FF0000"/>
                </a:solidFill>
              </a:rPr>
              <a:t>BRAM</a:t>
            </a:r>
            <a:r>
              <a:rPr lang="es-PE" sz="2000" dirty="0" smtClean="0">
                <a:solidFill>
                  <a:srgbClr val="FF0000"/>
                </a:solidFill>
              </a:rPr>
              <a:t> =75%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PRR size mips v6"/>
          <p:cNvSpPr txBox="1"/>
          <p:nvPr/>
        </p:nvSpPr>
        <p:spPr>
          <a:xfrm>
            <a:off x="379781" y="4954488"/>
            <a:ext cx="430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PE" sz="1800" i="1" dirty="0" smtClean="0">
                <a:solidFill>
                  <a:srgbClr val="C00000"/>
                </a:solidFill>
              </a:rPr>
              <a:t>H</a:t>
            </a:r>
            <a:r>
              <a:rPr lang="es-PE" sz="1800" dirty="0" smtClean="0">
                <a:solidFill>
                  <a:srgbClr val="C00000"/>
                </a:solidFill>
              </a:rPr>
              <a:t> = 1, </a:t>
            </a:r>
            <a:r>
              <a:rPr lang="es-PE" sz="1800" i="1" dirty="0" smtClean="0">
                <a:solidFill>
                  <a:srgbClr val="C00000"/>
                </a:solidFill>
              </a:rPr>
              <a:t>W</a:t>
            </a:r>
            <a:r>
              <a:rPr lang="es-PE" sz="1800" i="1" baseline="-25000" dirty="0" smtClean="0">
                <a:solidFill>
                  <a:srgbClr val="C00000"/>
                </a:solidFill>
              </a:rPr>
              <a:t>CLB</a:t>
            </a:r>
            <a:r>
              <a:rPr lang="es-PE" sz="1800" dirty="0" smtClean="0">
                <a:solidFill>
                  <a:srgbClr val="C00000"/>
                </a:solidFill>
              </a:rPr>
              <a:t> = 11, </a:t>
            </a:r>
            <a:r>
              <a:rPr lang="es-PE" sz="1800" i="1" dirty="0" smtClean="0">
                <a:solidFill>
                  <a:srgbClr val="C00000"/>
                </a:solidFill>
              </a:rPr>
              <a:t>W</a:t>
            </a:r>
            <a:r>
              <a:rPr lang="es-PE" sz="1800" i="1" baseline="-25000" dirty="0" smtClean="0">
                <a:solidFill>
                  <a:srgbClr val="C00000"/>
                </a:solidFill>
              </a:rPr>
              <a:t>DSP</a:t>
            </a:r>
            <a:r>
              <a:rPr lang="es-PE" sz="1800" dirty="0" smtClean="0">
                <a:solidFill>
                  <a:srgbClr val="C00000"/>
                </a:solidFill>
              </a:rPr>
              <a:t> = 1, </a:t>
            </a:r>
            <a:r>
              <a:rPr lang="es-PE" sz="1800" i="1" dirty="0" smtClean="0">
                <a:solidFill>
                  <a:srgbClr val="C00000"/>
                </a:solidFill>
              </a:rPr>
              <a:t>W</a:t>
            </a:r>
            <a:r>
              <a:rPr lang="es-PE" sz="1800" i="1" baseline="-25000" dirty="0" smtClean="0">
                <a:solidFill>
                  <a:srgbClr val="C00000"/>
                </a:solidFill>
              </a:rPr>
              <a:t>BRAM</a:t>
            </a:r>
            <a:r>
              <a:rPr lang="es-PE" sz="1800" dirty="0" smtClean="0">
                <a:solidFill>
                  <a:srgbClr val="C00000"/>
                </a:solidFill>
              </a:rPr>
              <a:t> = 1</a:t>
            </a:r>
            <a:endParaRPr lang="en-US" sz="1800" dirty="0">
              <a:solidFill>
                <a:srgbClr val="C00000"/>
              </a:solidFill>
            </a:endParaRPr>
          </a:p>
        </p:txBody>
      </p:sp>
      <p:pic>
        <p:nvPicPr>
          <p:cNvPr id="20" name="mips_v6_fpgaeditor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44" y="2599805"/>
            <a:ext cx="2352384" cy="2596563"/>
          </a:xfrm>
          <a:prstGeom prst="rect">
            <a:avLst/>
          </a:prstGeom>
        </p:spPr>
      </p:pic>
      <p:pic>
        <p:nvPicPr>
          <p:cNvPr id="19" name="mips_v6_planahea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5" y="2993129"/>
            <a:ext cx="3908352" cy="1831283"/>
          </a:xfrm>
          <a:prstGeom prst="rect">
            <a:avLst/>
          </a:prstGeom>
        </p:spPr>
      </p:pic>
      <p:sp>
        <p:nvSpPr>
          <p:cNvPr id="34" name="PRM mips v6"/>
          <p:cNvSpPr txBox="1"/>
          <p:nvPr/>
        </p:nvSpPr>
        <p:spPr>
          <a:xfrm>
            <a:off x="1084589" y="2547027"/>
            <a:ext cx="2571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chemeClr val="accent2"/>
                </a:solidFill>
              </a:rPr>
              <a:t>PRM </a:t>
            </a:r>
            <a:r>
              <a:rPr lang="es-PE" sz="2000" dirty="0" smtClean="0">
                <a:solidFill>
                  <a:srgbClr val="009999"/>
                </a:solidFill>
              </a:rPr>
              <a:t>MIPS</a:t>
            </a:r>
            <a:r>
              <a:rPr lang="es-PE" sz="2000" dirty="0" smtClean="0">
                <a:solidFill>
                  <a:schemeClr val="accent2"/>
                </a:solidFill>
              </a:rPr>
              <a:t> (</a:t>
            </a:r>
            <a:r>
              <a:rPr lang="es-PE" sz="2000" dirty="0" smtClean="0">
                <a:solidFill>
                  <a:srgbClr val="C00000"/>
                </a:solidFill>
              </a:rPr>
              <a:t>Virtex-6</a:t>
            </a:r>
            <a:r>
              <a:rPr lang="es-PE" sz="2000" dirty="0" smtClean="0">
                <a:solidFill>
                  <a:schemeClr val="accent2"/>
                </a:solidFill>
              </a:rPr>
              <a:t>)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5" name="TextBox bottom"/>
          <p:cNvSpPr txBox="1">
            <a:spLocks/>
          </p:cNvSpPr>
          <p:nvPr/>
        </p:nvSpPr>
        <p:spPr bwMode="auto">
          <a:xfrm>
            <a:off x="240677" y="5434378"/>
            <a:ext cx="8538358" cy="905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7800" indent="-177800"/>
            <a:r>
              <a:rPr lang="en-US" sz="1800" dirty="0" smtClean="0"/>
              <a:t>Synthesis report </a:t>
            </a:r>
            <a:r>
              <a:rPr lang="en-US" sz="1800" dirty="0" smtClean="0">
                <a:solidFill>
                  <a:srgbClr val="C00000"/>
                </a:solidFill>
              </a:rPr>
              <a:t>results</a:t>
            </a:r>
            <a:r>
              <a:rPr lang="en-US" sz="1800" dirty="0" smtClean="0"/>
              <a:t> using Xilinx ISE 12.4 tools</a:t>
            </a:r>
          </a:p>
          <a:p>
            <a:pPr marL="177800" indent="-177800"/>
            <a:r>
              <a:rPr lang="en-US" sz="1800" dirty="0" smtClean="0"/>
              <a:t>Resource utilizations (</a:t>
            </a:r>
            <a:r>
              <a:rPr lang="en-US" sz="1800" dirty="0" smtClean="0">
                <a:solidFill>
                  <a:schemeClr val="accent2"/>
                </a:solidFill>
              </a:rPr>
              <a:t>RUs</a:t>
            </a:r>
            <a:r>
              <a:rPr lang="en-US" sz="1800" dirty="0" smtClean="0"/>
              <a:t>) per resource type are maximum for the selected PRR size/organization</a:t>
            </a:r>
          </a:p>
        </p:txBody>
      </p:sp>
      <p:sp>
        <p:nvSpPr>
          <p:cNvPr id="30" name="Rectangle white"/>
          <p:cNvSpPr/>
          <p:nvPr/>
        </p:nvSpPr>
        <p:spPr bwMode="auto">
          <a:xfrm>
            <a:off x="166254" y="2373008"/>
            <a:ext cx="8821501" cy="37586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9" name="RU mips v5"/>
          <p:cNvSpPr txBox="1"/>
          <p:nvPr/>
        </p:nvSpPr>
        <p:spPr>
          <a:xfrm>
            <a:off x="7141816" y="2972862"/>
            <a:ext cx="19090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C00000"/>
                </a:solidFill>
              </a:rPr>
              <a:t>Resource</a:t>
            </a:r>
          </a:p>
          <a:p>
            <a:r>
              <a:rPr lang="es-PE" sz="2000" dirty="0" smtClean="0">
                <a:solidFill>
                  <a:srgbClr val="C00000"/>
                </a:solidFill>
              </a:rPr>
              <a:t>Utilization (RU)</a:t>
            </a:r>
          </a:p>
          <a:p>
            <a:endParaRPr lang="es-PE" sz="2000" dirty="0" smtClean="0"/>
          </a:p>
          <a:p>
            <a:r>
              <a:rPr lang="es-PE" sz="2000" i="1" dirty="0" smtClean="0">
                <a:solidFill>
                  <a:schemeClr val="accent2"/>
                </a:solidFill>
              </a:rPr>
              <a:t>RU</a:t>
            </a:r>
            <a:r>
              <a:rPr lang="es-PE" sz="2000" i="1" baseline="-25000" dirty="0" smtClean="0">
                <a:solidFill>
                  <a:schemeClr val="accent2"/>
                </a:solidFill>
              </a:rPr>
              <a:t>CLB</a:t>
            </a:r>
            <a:r>
              <a:rPr lang="es-PE" sz="2000" dirty="0" smtClean="0">
                <a:solidFill>
                  <a:schemeClr val="accent2"/>
                </a:solidFill>
              </a:rPr>
              <a:t> = 97%</a:t>
            </a:r>
          </a:p>
          <a:p>
            <a:r>
              <a:rPr lang="es-PE" sz="2000" i="1" dirty="0" smtClean="0">
                <a:solidFill>
                  <a:schemeClr val="accent2"/>
                </a:solidFill>
              </a:rPr>
              <a:t>RU</a:t>
            </a:r>
            <a:r>
              <a:rPr lang="es-PE" sz="2000" i="1" baseline="-25000" dirty="0" smtClean="0">
                <a:solidFill>
                  <a:schemeClr val="accent2"/>
                </a:solidFill>
              </a:rPr>
              <a:t>DSP</a:t>
            </a:r>
            <a:r>
              <a:rPr lang="es-PE" sz="2000" dirty="0" smtClean="0">
                <a:solidFill>
                  <a:schemeClr val="accent2"/>
                </a:solidFill>
              </a:rPr>
              <a:t> = 50%</a:t>
            </a:r>
          </a:p>
          <a:p>
            <a:r>
              <a:rPr lang="es-PE" sz="2000" i="1" dirty="0" smtClean="0">
                <a:solidFill>
                  <a:schemeClr val="accent2"/>
                </a:solidFill>
              </a:rPr>
              <a:t>RU</a:t>
            </a:r>
            <a:r>
              <a:rPr lang="es-PE" sz="2000" i="1" baseline="-25000" dirty="0" smtClean="0">
                <a:solidFill>
                  <a:schemeClr val="accent2"/>
                </a:solidFill>
              </a:rPr>
              <a:t>BRAM</a:t>
            </a:r>
            <a:r>
              <a:rPr lang="es-PE" sz="2000" dirty="0" smtClean="0">
                <a:solidFill>
                  <a:schemeClr val="accent2"/>
                </a:solidFill>
              </a:rPr>
              <a:t> =75%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7" name="PRR size mips v5"/>
          <p:cNvSpPr txBox="1"/>
          <p:nvPr/>
        </p:nvSpPr>
        <p:spPr>
          <a:xfrm>
            <a:off x="381803" y="4950808"/>
            <a:ext cx="430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PE" sz="1800" i="1" dirty="0" smtClean="0">
                <a:solidFill>
                  <a:schemeClr val="accent2"/>
                </a:solidFill>
              </a:rPr>
              <a:t>H</a:t>
            </a:r>
            <a:r>
              <a:rPr lang="es-PE" sz="1800" dirty="0" smtClean="0">
                <a:solidFill>
                  <a:schemeClr val="accent2"/>
                </a:solidFill>
              </a:rPr>
              <a:t> = 1, </a:t>
            </a:r>
            <a:r>
              <a:rPr lang="es-PE" sz="1800" i="1" dirty="0" smtClean="0">
                <a:solidFill>
                  <a:schemeClr val="accent2"/>
                </a:solidFill>
              </a:rPr>
              <a:t>W</a:t>
            </a:r>
            <a:r>
              <a:rPr lang="es-PE" sz="1800" i="1" baseline="-25000" dirty="0" smtClean="0">
                <a:solidFill>
                  <a:schemeClr val="accent2"/>
                </a:solidFill>
              </a:rPr>
              <a:t>CLB</a:t>
            </a:r>
            <a:r>
              <a:rPr lang="es-PE" sz="1800" dirty="0" smtClean="0">
                <a:solidFill>
                  <a:schemeClr val="accent2"/>
                </a:solidFill>
              </a:rPr>
              <a:t> = 17, </a:t>
            </a:r>
            <a:r>
              <a:rPr lang="es-PE" sz="1800" i="1" dirty="0" smtClean="0">
                <a:solidFill>
                  <a:schemeClr val="accent2"/>
                </a:solidFill>
              </a:rPr>
              <a:t>W</a:t>
            </a:r>
            <a:r>
              <a:rPr lang="es-PE" sz="1800" i="1" baseline="-25000" dirty="0" smtClean="0">
                <a:solidFill>
                  <a:schemeClr val="accent2"/>
                </a:solidFill>
              </a:rPr>
              <a:t>DSP</a:t>
            </a:r>
            <a:r>
              <a:rPr lang="es-PE" sz="1800" dirty="0" smtClean="0">
                <a:solidFill>
                  <a:schemeClr val="accent2"/>
                </a:solidFill>
              </a:rPr>
              <a:t> = 1, </a:t>
            </a:r>
            <a:r>
              <a:rPr lang="es-PE" sz="1800" i="1" dirty="0" smtClean="0">
                <a:solidFill>
                  <a:schemeClr val="accent2"/>
                </a:solidFill>
              </a:rPr>
              <a:t>W</a:t>
            </a:r>
            <a:r>
              <a:rPr lang="es-PE" sz="1800" i="1" baseline="-25000" dirty="0" smtClean="0">
                <a:solidFill>
                  <a:schemeClr val="accent2"/>
                </a:solidFill>
              </a:rPr>
              <a:t>BRAM</a:t>
            </a:r>
            <a:r>
              <a:rPr lang="es-PE" sz="1800" dirty="0" smtClean="0">
                <a:solidFill>
                  <a:schemeClr val="accent2"/>
                </a:solidFill>
              </a:rPr>
              <a:t> = 2</a:t>
            </a: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4" name="mips_v5_fpgaeditor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854" y="2599805"/>
            <a:ext cx="2364273" cy="2615933"/>
          </a:xfrm>
          <a:prstGeom prst="rect">
            <a:avLst/>
          </a:prstGeom>
        </p:spPr>
      </p:pic>
      <p:pic>
        <p:nvPicPr>
          <p:cNvPr id="3" name="mips_v5_planahead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2" y="2980706"/>
            <a:ext cx="3920235" cy="1843706"/>
          </a:xfrm>
          <a:prstGeom prst="rect">
            <a:avLst/>
          </a:prstGeom>
        </p:spPr>
      </p:pic>
      <p:sp>
        <p:nvSpPr>
          <p:cNvPr id="28" name="PRM mips v5"/>
          <p:cNvSpPr txBox="1"/>
          <p:nvPr/>
        </p:nvSpPr>
        <p:spPr>
          <a:xfrm>
            <a:off x="1086564" y="2537127"/>
            <a:ext cx="2571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chemeClr val="accent2"/>
                </a:solidFill>
              </a:rPr>
              <a:t>PRM </a:t>
            </a:r>
            <a:r>
              <a:rPr lang="es-PE" sz="2000" dirty="0" smtClean="0">
                <a:solidFill>
                  <a:srgbClr val="009999"/>
                </a:solidFill>
              </a:rPr>
              <a:t>MIPS</a:t>
            </a:r>
            <a:r>
              <a:rPr lang="es-PE" sz="2000" dirty="0" smtClean="0">
                <a:solidFill>
                  <a:schemeClr val="accent2"/>
                </a:solidFill>
              </a:rPr>
              <a:t> (Virtex-5)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RU variations"/>
          <p:cNvSpPr txBox="1"/>
          <p:nvPr/>
        </p:nvSpPr>
        <p:spPr>
          <a:xfrm>
            <a:off x="242631" y="5414728"/>
            <a:ext cx="7608829" cy="1034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 indent="-177800" algn="l" eaLnBrk="1" hangingPunct="1">
              <a:spcBef>
                <a:spcPct val="20000"/>
              </a:spcBef>
              <a:buChar char="•"/>
            </a:pPr>
            <a:r>
              <a:rPr lang="es-PE" sz="1800" dirty="0" smtClean="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Executing the entire flow vs. using our cost model</a:t>
            </a:r>
          </a:p>
          <a:p>
            <a:pPr marL="635000" lvl="1" indent="-177800" algn="l" eaLnBrk="1" hangingPunct="1">
              <a:spcBef>
                <a:spcPct val="20000"/>
              </a:spcBef>
              <a:buChar char="•"/>
            </a:pPr>
            <a:r>
              <a:rPr lang="es-PE" sz="1800" dirty="0" smtClean="0">
                <a:latin typeface="Arial" pitchFamily="34" charset="0"/>
                <a:cs typeface="Arial" pitchFamily="34" charset="0"/>
              </a:rPr>
              <a:t>Average </a:t>
            </a:r>
            <a:r>
              <a:rPr lang="es-PE" sz="1800" i="1" dirty="0" smtClean="0">
                <a:latin typeface="Arial" pitchFamily="34" charset="0"/>
                <a:cs typeface="Arial" pitchFamily="34" charset="0"/>
              </a:rPr>
              <a:t>RU</a:t>
            </a:r>
            <a:r>
              <a:rPr lang="es-PE" sz="1800" i="1" baseline="-25000" dirty="0" smtClean="0">
                <a:latin typeface="Arial" pitchFamily="34" charset="0"/>
                <a:cs typeface="Arial" pitchFamily="34" charset="0"/>
              </a:rPr>
              <a:t>CLB</a:t>
            </a:r>
            <a:r>
              <a:rPr lang="es-PE" sz="1800" dirty="0" smtClean="0">
                <a:latin typeface="Arial" pitchFamily="34" charset="0"/>
                <a:cs typeface="Arial" pitchFamily="34" charset="0"/>
              </a:rPr>
              <a:t> is 15% higher (due to tool optimizations) </a:t>
            </a:r>
          </a:p>
          <a:p>
            <a:pPr marL="635000" lvl="1" indent="-177800" algn="l" eaLnBrk="1" hangingPunct="1">
              <a:spcBef>
                <a:spcPct val="20000"/>
              </a:spcBef>
              <a:buChar char="•"/>
            </a:pPr>
            <a:r>
              <a:rPr lang="es-PE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RU</a:t>
            </a:r>
            <a:r>
              <a:rPr lang="es-PE" sz="1800" i="1" baseline="-25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DSP</a:t>
            </a:r>
            <a:r>
              <a:rPr lang="es-PE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and </a:t>
            </a:r>
            <a:r>
              <a:rPr lang="es-PE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RU</a:t>
            </a:r>
            <a:r>
              <a:rPr lang="es-PE" sz="1800" i="1" baseline="-25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BRAM </a:t>
            </a:r>
            <a:r>
              <a:rPr lang="es-PE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are the same</a:t>
            </a:r>
            <a:endParaRPr 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FPGA/PRM experiments"/>
          <p:cNvSpPr>
            <a:spLocks noGrp="1"/>
          </p:cNvSpPr>
          <p:nvPr>
            <p:ph idx="1"/>
          </p:nvPr>
        </p:nvSpPr>
        <p:spPr>
          <a:xfrm>
            <a:off x="249384" y="1023431"/>
            <a:ext cx="8716488" cy="1434239"/>
          </a:xfrm>
        </p:spPr>
        <p:txBody>
          <a:bodyPr wrap="square">
            <a:spAutoFit/>
          </a:bodyPr>
          <a:lstStyle/>
          <a:p>
            <a:r>
              <a:rPr lang="es-PE" dirty="0" smtClean="0"/>
              <a:t>FPGA devices -- </a:t>
            </a:r>
            <a:r>
              <a:rPr lang="es-PE" dirty="0">
                <a:solidFill>
                  <a:schemeClr val="accent2"/>
                </a:solidFill>
              </a:rPr>
              <a:t>Virtex-5 LX110T and Virtex-6 LX75T</a:t>
            </a:r>
          </a:p>
          <a:p>
            <a:pPr marL="628650" lvl="1" indent="-273050">
              <a:buFont typeface="Arial" panose="020B0604020202020204" pitchFamily="34" charset="0"/>
              <a:buChar char="–"/>
            </a:pPr>
            <a:r>
              <a:rPr lang="es-PE" dirty="0" smtClean="0"/>
              <a:t>Different sizes/architectures to evaluate different resource organizations</a:t>
            </a:r>
            <a:endParaRPr lang="es-PE" dirty="0"/>
          </a:p>
          <a:p>
            <a:r>
              <a:rPr lang="es-PE" dirty="0" smtClean="0"/>
              <a:t>Experimental PRMs -- </a:t>
            </a:r>
            <a:r>
              <a:rPr lang="es-PE" dirty="0" smtClean="0">
                <a:solidFill>
                  <a:schemeClr val="accent2"/>
                </a:solidFill>
              </a:rPr>
              <a:t>MIPS, FIR, and SDRAM</a:t>
            </a:r>
            <a:endParaRPr lang="en-US" dirty="0" smtClean="0">
              <a:solidFill>
                <a:schemeClr val="accent2"/>
              </a:solidFill>
            </a:endParaRPr>
          </a:p>
          <a:p>
            <a:pPr marL="628650" lvl="1" indent="-273050">
              <a:buFont typeface="Arial" panose="020B0604020202020204" pitchFamily="34" charset="0"/>
              <a:buChar char="–"/>
            </a:pPr>
            <a:r>
              <a:rPr lang="en-US" dirty="0" smtClean="0"/>
              <a:t>PRM complexity and resource usage similar to prior works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881" y="497541"/>
            <a:ext cx="8787740" cy="594989"/>
          </a:xfrm>
        </p:spPr>
        <p:txBody>
          <a:bodyPr/>
          <a:lstStyle/>
          <a:p>
            <a:r>
              <a:rPr lang="en-US" sz="3000" dirty="0" smtClean="0"/>
              <a:t>PRR Size/Organization Cost Model Evaluation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95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0" grpId="0"/>
      <p:bldP spid="38" grpId="0"/>
      <p:bldP spid="41" grpId="0"/>
      <p:bldP spid="41" grpId="1"/>
      <p:bldP spid="39" grpId="0"/>
      <p:bldP spid="39" grpId="1"/>
      <p:bldP spid="37" grpId="0"/>
      <p:bldP spid="37" grpId="1"/>
      <p:bldP spid="35" grpId="0"/>
      <p:bldP spid="35" grpId="1"/>
      <p:bldP spid="36" grpId="0"/>
      <p:bldP spid="36" grpId="1"/>
      <p:bldP spid="34" grpId="0"/>
      <p:bldP spid="34" grpId="1"/>
      <p:bldP spid="5" grpId="0" build="p"/>
      <p:bldP spid="5" grpId="1" build="allAtOnce"/>
      <p:bldP spid="30" grpId="0" animBg="1"/>
      <p:bldP spid="29" grpId="0"/>
      <p:bldP spid="29" grpId="1"/>
      <p:bldP spid="27" grpId="0"/>
      <p:bldP spid="27" grpId="1"/>
      <p:bldP spid="28" grpId="0"/>
      <p:bldP spid="28" grpId="1"/>
      <p:bldP spid="31" grpId="0" animBg="1"/>
      <p:bldP spid="8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execution tim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372501"/>
              </p:ext>
            </p:extLst>
          </p:nvPr>
        </p:nvGraphicFramePr>
        <p:xfrm>
          <a:off x="3641262" y="4757104"/>
          <a:ext cx="5284519" cy="1301732"/>
        </p:xfrm>
        <a:graphic>
          <a:graphicData uri="http://schemas.openxmlformats.org/drawingml/2006/table">
            <a:tbl>
              <a:tblPr firstRow="1" firstCol="1" bandRow="1"/>
              <a:tblGrid>
                <a:gridCol w="1253205"/>
                <a:gridCol w="652074"/>
                <a:gridCol w="626037"/>
                <a:gridCol w="727924"/>
                <a:gridCol w="635093"/>
                <a:gridCol w="662262"/>
                <a:gridCol w="727924"/>
              </a:tblGrid>
              <a:tr h="325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 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Virtex-5 LX110T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Virtex-6 LX75T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Process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FIR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MIPS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SDRAM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FIR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MIPS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SDRAM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Synthesis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4m 25s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4m 15s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3m 20s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4m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4m 50s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4m 23s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Implementation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5m 35s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5m 15s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2m 55s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4m </a:t>
                      </a:r>
                      <a:r>
                        <a:rPr lang="en-US" sz="1400" dirty="0" smtClean="0">
                          <a:effectLst/>
                          <a:latin typeface="Times New Roman"/>
                          <a:ea typeface="SimSun"/>
                        </a:rPr>
                        <a:t>15s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5m 50s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4m 30s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0" name="Group 1"/>
          <p:cNvGrpSpPr/>
          <p:nvPr/>
        </p:nvGrpSpPr>
        <p:grpSpPr>
          <a:xfrm>
            <a:off x="116780" y="4886676"/>
            <a:ext cx="3703940" cy="1172980"/>
            <a:chOff x="116780" y="4523422"/>
            <a:chExt cx="3703940" cy="1172980"/>
          </a:xfrm>
        </p:grpSpPr>
        <p:sp>
          <p:nvSpPr>
            <p:cNvPr id="9" name="text 2"/>
            <p:cNvSpPr txBox="1">
              <a:spLocks/>
            </p:cNvSpPr>
            <p:nvPr/>
          </p:nvSpPr>
          <p:spPr bwMode="auto">
            <a:xfrm>
              <a:off x="116781" y="5388625"/>
              <a:ext cx="30064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9999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s-PE" sz="1400" kern="0" dirty="0" smtClean="0"/>
                <a:t>Place and Route execution times</a:t>
              </a:r>
              <a:endParaRPr lang="en-US" sz="1400" kern="0" dirty="0" smtClean="0"/>
            </a:p>
          </p:txBody>
        </p:sp>
        <p:cxnSp>
          <p:nvCxnSpPr>
            <p:cNvPr id="13" name="Arrow 2"/>
            <p:cNvCxnSpPr>
              <a:stCxn id="9" idx="3"/>
            </p:cNvCxnSpPr>
            <p:nvPr/>
          </p:nvCxnSpPr>
          <p:spPr bwMode="auto">
            <a:xfrm>
              <a:off x="3123210" y="5542514"/>
              <a:ext cx="511400" cy="65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text 1"/>
            <p:cNvSpPr txBox="1">
              <a:spLocks/>
            </p:cNvSpPr>
            <p:nvPr/>
          </p:nvSpPr>
          <p:spPr bwMode="auto">
            <a:xfrm>
              <a:off x="116780" y="4523422"/>
              <a:ext cx="3317167" cy="997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009999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s-PE" sz="1400" kern="0" dirty="0" smtClean="0"/>
                <a:t>Includes derivation of PRR size/organization and bitstream size</a:t>
              </a:r>
            </a:p>
            <a:p>
              <a:pPr marL="0" indent="0" algn="ctr">
                <a:buFontTx/>
                <a:buNone/>
              </a:pPr>
              <a:r>
                <a:rPr lang="es-PE" sz="1400" kern="0" dirty="0" smtClean="0">
                  <a:solidFill>
                    <a:schemeClr val="accent2"/>
                  </a:solidFill>
                </a:rPr>
                <a:t>(cost model = 1m 30s on avg., which is  35% of synthesis time)</a:t>
              </a:r>
              <a:endParaRPr lang="en-US" sz="1400" kern="0" dirty="0" smtClean="0">
                <a:solidFill>
                  <a:schemeClr val="accent2"/>
                </a:solidFill>
              </a:endParaRPr>
            </a:p>
          </p:txBody>
        </p:sp>
        <p:cxnSp>
          <p:nvCxnSpPr>
            <p:cNvPr id="10" name="Arrow 1"/>
            <p:cNvCxnSpPr>
              <a:stCxn id="8" idx="3"/>
            </p:cNvCxnSpPr>
            <p:nvPr/>
          </p:nvCxnSpPr>
          <p:spPr bwMode="auto">
            <a:xfrm>
              <a:off x="3433947" y="5022020"/>
              <a:ext cx="386773" cy="1766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" name="Title 2"/>
          <p:cNvSpPr txBox="1">
            <a:spLocks/>
          </p:cNvSpPr>
          <p:nvPr/>
        </p:nvSpPr>
        <p:spPr bwMode="auto">
          <a:xfrm>
            <a:off x="284506" y="3997768"/>
            <a:ext cx="8534400" cy="53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9pPr>
          </a:lstStyle>
          <a:p>
            <a:r>
              <a:rPr lang="en-US" sz="3200" kern="0" dirty="0" smtClean="0"/>
              <a:t>Execution times: minutes (m) and seconds (s)</a:t>
            </a:r>
            <a:endParaRPr lang="en-US" sz="3200" kern="0" dirty="0"/>
          </a:p>
        </p:txBody>
      </p:sp>
      <p:graphicFrame>
        <p:nvGraphicFramePr>
          <p:cNvPr id="2" name="Table bitstream siz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3973"/>
              </p:ext>
            </p:extLst>
          </p:nvPr>
        </p:nvGraphicFramePr>
        <p:xfrm>
          <a:off x="1901217" y="1967053"/>
          <a:ext cx="4713339" cy="980704"/>
        </p:xfrm>
        <a:graphic>
          <a:graphicData uri="http://schemas.openxmlformats.org/drawingml/2006/table">
            <a:tbl>
              <a:tblPr firstRow="1" firstCol="1" bandRow="1"/>
              <a:tblGrid>
                <a:gridCol w="1170898"/>
                <a:gridCol w="1770626"/>
                <a:gridCol w="1771815"/>
              </a:tblGrid>
              <a:tr h="245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PRM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Virtex-5 LX110T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SimSun"/>
                        </a:rPr>
                        <a:t>Virtex-6 LX75T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FIR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SimSun"/>
                        </a:rPr>
                        <a:t>83,440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SimSun"/>
                        </a:rPr>
                        <a:t>77,340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MIPS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SimSun"/>
                        </a:rPr>
                        <a:t>157,672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SimSun"/>
                        </a:rPr>
                        <a:t>189,140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SimSun"/>
                        </a:rPr>
                        <a:t>SDRAM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SimSun"/>
                        </a:rPr>
                        <a:t>18,416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SimSun"/>
                        </a:rPr>
                        <a:t>24,204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9400" y="552360"/>
            <a:ext cx="8534400" cy="539098"/>
          </a:xfrm>
        </p:spPr>
        <p:txBody>
          <a:bodyPr/>
          <a:lstStyle/>
          <a:p>
            <a:r>
              <a:rPr lang="en-US" sz="3600" dirty="0" smtClean="0"/>
              <a:t>Partial Bitstream Sizes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-435799" y="4046936"/>
            <a:ext cx="9736998" cy="21168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" name="Text box after Table 1"/>
          <p:cNvSpPr txBox="1">
            <a:spLocks/>
          </p:cNvSpPr>
          <p:nvPr/>
        </p:nvSpPr>
        <p:spPr bwMode="auto">
          <a:xfrm>
            <a:off x="212634" y="3002250"/>
            <a:ext cx="8725646" cy="1602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Bitstream sizes (in bytes) based on PRR sizes/organizations per PRM</a:t>
            </a:r>
            <a:endParaRPr lang="en-US" sz="2400" i="1" baseline="-25000" dirty="0" smtClean="0"/>
          </a:p>
          <a:p>
            <a:pPr lvl="1"/>
            <a:r>
              <a:rPr lang="es-PE" sz="2000" i="1" dirty="0" smtClean="0">
                <a:solidFill>
                  <a:srgbClr val="C00000"/>
                </a:solidFill>
              </a:rPr>
              <a:t>Without</a:t>
            </a:r>
            <a:r>
              <a:rPr lang="es-PE" sz="2000" dirty="0" smtClean="0"/>
              <a:t> executing the entire PR design flow</a:t>
            </a:r>
          </a:p>
          <a:p>
            <a:pPr lvl="1"/>
            <a:r>
              <a:rPr lang="es-PE" sz="2000" dirty="0" smtClean="0"/>
              <a:t>Bitstream sizes are 9% larger on average vs. </a:t>
            </a:r>
            <a:r>
              <a:rPr lang="es-PE" sz="2000" dirty="0"/>
              <a:t>e</a:t>
            </a:r>
            <a:r>
              <a:rPr lang="es-PE" sz="2000" dirty="0" smtClean="0"/>
              <a:t>xecuting the entire flow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6793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4614"/>
            <a:ext cx="9144000" cy="5476186"/>
          </a:xfrm>
        </p:spPr>
        <p:txBody>
          <a:bodyPr/>
          <a:lstStyle/>
          <a:p>
            <a:r>
              <a:rPr lang="en-US" sz="2800" dirty="0"/>
              <a:t>I</a:t>
            </a:r>
            <a:r>
              <a:rPr lang="en-US" sz="2800" dirty="0" smtClean="0"/>
              <a:t>ntroduced two high-level cost models </a:t>
            </a:r>
          </a:p>
          <a:p>
            <a:pPr marL="712788" lvl="1" indent="-360363"/>
            <a:r>
              <a:rPr lang="en-US" sz="2400" dirty="0" smtClean="0"/>
              <a:t>Early </a:t>
            </a:r>
            <a:r>
              <a:rPr lang="en-US" sz="2400" dirty="0"/>
              <a:t>design estimation tradeoffs </a:t>
            </a:r>
            <a:r>
              <a:rPr lang="en-US" sz="2400" dirty="0" smtClean="0"/>
              <a:t>for PR system design space exploration</a:t>
            </a:r>
            <a:endParaRPr lang="en-US" sz="2400" dirty="0"/>
          </a:p>
          <a:p>
            <a:pPr marL="712788" lvl="1" indent="-350838"/>
            <a:r>
              <a:rPr lang="en-US" sz="2400" dirty="0" smtClean="0">
                <a:solidFill>
                  <a:srgbClr val="C00000"/>
                </a:solidFill>
              </a:rPr>
              <a:t>PRR size/organization</a:t>
            </a:r>
            <a:r>
              <a:rPr lang="en-US" sz="2400" dirty="0" smtClean="0"/>
              <a:t> cost model</a:t>
            </a:r>
          </a:p>
          <a:p>
            <a:pPr marL="989013" lvl="2" indent="-276225"/>
            <a:r>
              <a:rPr lang="es-PE" sz="2000" dirty="0" smtClean="0">
                <a:solidFill>
                  <a:schemeClr val="accent2"/>
                </a:solidFill>
              </a:rPr>
              <a:t>Smallest PRRs that maximize shared PRM resource utilization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712788" lvl="1" indent="-350838"/>
            <a:r>
              <a:rPr lang="en-US" sz="2400" dirty="0" smtClean="0">
                <a:solidFill>
                  <a:srgbClr val="C00000"/>
                </a:solidFill>
              </a:rPr>
              <a:t>Partial bitstream size </a:t>
            </a:r>
            <a:r>
              <a:rPr lang="en-US" sz="2400" dirty="0" smtClean="0"/>
              <a:t>cost model</a:t>
            </a:r>
          </a:p>
          <a:p>
            <a:pPr marL="989013" lvl="2" indent="-276225"/>
            <a:r>
              <a:rPr lang="es-PE" sz="2000" dirty="0" smtClean="0">
                <a:solidFill>
                  <a:schemeClr val="accent2"/>
                </a:solidFill>
              </a:rPr>
              <a:t>Bitstream size derivation based on PRR size/organization</a:t>
            </a:r>
            <a:endParaRPr lang="en-US" sz="2000" dirty="0">
              <a:solidFill>
                <a:schemeClr val="accent2"/>
              </a:solidFill>
            </a:endParaRPr>
          </a:p>
          <a:p>
            <a:pPr marL="712788" lvl="1" indent="-350838"/>
            <a:r>
              <a:rPr lang="en-US" sz="2400" dirty="0" smtClean="0"/>
              <a:t>Cost models generally </a:t>
            </a:r>
            <a:r>
              <a:rPr lang="en-US" sz="2400" dirty="0" smtClean="0">
                <a:solidFill>
                  <a:srgbClr val="009999"/>
                </a:solidFill>
              </a:rPr>
              <a:t>portable</a:t>
            </a:r>
            <a:r>
              <a:rPr lang="en-US" sz="2400" dirty="0" smtClean="0"/>
              <a:t> across FPGA device families</a:t>
            </a:r>
          </a:p>
          <a:p>
            <a:pPr marL="712788" lvl="1" indent="-350838"/>
            <a:r>
              <a:rPr lang="es-PE" sz="2400" dirty="0" smtClean="0"/>
              <a:t>Improved system designer productivity</a:t>
            </a:r>
          </a:p>
          <a:p>
            <a:pPr marL="989013" lvl="2" indent="-276225"/>
            <a:r>
              <a:rPr lang="es-PE" sz="2000" dirty="0" smtClean="0">
                <a:solidFill>
                  <a:schemeClr val="accent2"/>
                </a:solidFill>
              </a:rPr>
              <a:t>Use of cost models </a:t>
            </a:r>
            <a:r>
              <a:rPr lang="es-PE" sz="2000" i="1" dirty="0" smtClean="0">
                <a:solidFill>
                  <a:srgbClr val="C00000"/>
                </a:solidFill>
              </a:rPr>
              <a:t>without</a:t>
            </a:r>
            <a:r>
              <a:rPr lang="es-PE" sz="2000" dirty="0" smtClean="0">
                <a:solidFill>
                  <a:schemeClr val="accent2"/>
                </a:solidFill>
              </a:rPr>
              <a:t> executing the entire PR design flow</a:t>
            </a:r>
          </a:p>
          <a:p>
            <a:r>
              <a:rPr lang="en-US" sz="2800" dirty="0" smtClean="0"/>
              <a:t>Future work</a:t>
            </a:r>
          </a:p>
          <a:p>
            <a:pPr marL="712788" lvl="1" indent="-350838"/>
            <a:r>
              <a:rPr lang="en-US" sz="2400" dirty="0" smtClean="0"/>
              <a:t>Introduce cost models as part of the PR design flow</a:t>
            </a:r>
          </a:p>
          <a:p>
            <a:pPr marL="989013" lvl="2" indent="-276225"/>
            <a:r>
              <a:rPr lang="en-US" sz="2000" dirty="0" smtClean="0">
                <a:solidFill>
                  <a:schemeClr val="accent2"/>
                </a:solidFill>
              </a:rPr>
              <a:t>Integration with Xilinx tools in the PRR floorplanning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7514"/>
            <a:ext cx="7772400" cy="617518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0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9" y="1507110"/>
            <a:ext cx="8643127" cy="4442424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Field-programmable gate arrays (FPGAs)</a:t>
            </a:r>
          </a:p>
          <a:p>
            <a:pPr marL="628650" lvl="1" indent="-273050"/>
            <a:r>
              <a:rPr lang="en-US" sz="2400" dirty="0" smtClean="0"/>
              <a:t>Programmable </a:t>
            </a:r>
            <a:r>
              <a:rPr lang="en-US" sz="2400" dirty="0"/>
              <a:t>devices with large amount of </a:t>
            </a:r>
            <a:r>
              <a:rPr lang="en-US" sz="2400" dirty="0" smtClean="0"/>
              <a:t>resources</a:t>
            </a:r>
          </a:p>
          <a:p>
            <a:pPr marL="903288" lvl="2" indent="-274638"/>
            <a:r>
              <a:rPr lang="en-US" sz="2000" dirty="0">
                <a:solidFill>
                  <a:schemeClr val="accent2"/>
                </a:solidFill>
              </a:rPr>
              <a:t>Resources connected with a complex, configurable routing network</a:t>
            </a:r>
          </a:p>
          <a:p>
            <a:pPr marL="628650" lvl="1" indent="-273050"/>
            <a:r>
              <a:rPr lang="es-PE" sz="2400" dirty="0"/>
              <a:t>Logic resources: </a:t>
            </a:r>
            <a:r>
              <a:rPr lang="es-PE" sz="2400" dirty="0">
                <a:solidFill>
                  <a:srgbClr val="003399"/>
                </a:solidFill>
              </a:rPr>
              <a:t>CLBs </a:t>
            </a:r>
            <a:r>
              <a:rPr lang="es-PE" sz="2400" dirty="0"/>
              <a:t>(</a:t>
            </a:r>
            <a:r>
              <a:rPr lang="es-PE" sz="2400" dirty="0">
                <a:solidFill>
                  <a:srgbClr val="C00000"/>
                </a:solidFill>
              </a:rPr>
              <a:t>LUTs, </a:t>
            </a:r>
            <a:r>
              <a:rPr lang="es-PE" sz="2400" dirty="0">
                <a:solidFill>
                  <a:srgbClr val="7030A0"/>
                </a:solidFill>
              </a:rPr>
              <a:t>flip-flops</a:t>
            </a:r>
            <a:r>
              <a:rPr lang="es-PE" sz="2400" dirty="0"/>
              <a:t>)</a:t>
            </a:r>
          </a:p>
          <a:p>
            <a:pPr marL="628650" lvl="1" indent="-273050"/>
            <a:r>
              <a:rPr lang="es-PE" sz="2400" dirty="0"/>
              <a:t>Special resources: </a:t>
            </a:r>
            <a:r>
              <a:rPr lang="es-PE" sz="2400" dirty="0">
                <a:solidFill>
                  <a:srgbClr val="FC6AE0"/>
                </a:solidFill>
              </a:rPr>
              <a:t>BRAMs</a:t>
            </a:r>
            <a:r>
              <a:rPr lang="es-PE" sz="2400" dirty="0"/>
              <a:t>, </a:t>
            </a:r>
            <a:r>
              <a:rPr lang="es-PE" sz="2400" dirty="0">
                <a:solidFill>
                  <a:srgbClr val="00B0F0"/>
                </a:solidFill>
              </a:rPr>
              <a:t>DSPs</a:t>
            </a:r>
            <a:r>
              <a:rPr lang="es-PE" sz="2400" dirty="0"/>
              <a:t>,</a:t>
            </a:r>
            <a:r>
              <a:rPr lang="es-PE" sz="2400" dirty="0">
                <a:solidFill>
                  <a:srgbClr val="009999"/>
                </a:solidFill>
              </a:rPr>
              <a:t> </a:t>
            </a:r>
            <a:r>
              <a:rPr lang="es-PE" sz="2400" dirty="0"/>
              <a:t>hardcore </a:t>
            </a:r>
            <a:r>
              <a:rPr lang="el-GR" sz="2400" dirty="0"/>
              <a:t>μ</a:t>
            </a:r>
            <a:r>
              <a:rPr lang="es-PE" sz="2400" dirty="0" smtClean="0"/>
              <a:t>P</a:t>
            </a:r>
          </a:p>
          <a:p>
            <a:r>
              <a:rPr lang="es-PE" sz="2800" dirty="0" smtClean="0"/>
              <a:t>Reconfiguration on FPGAs</a:t>
            </a:r>
            <a:endParaRPr lang="en-US" sz="2800" dirty="0" smtClean="0"/>
          </a:p>
          <a:p>
            <a:pPr lvl="1"/>
            <a:r>
              <a:rPr lang="en-US" sz="2400" dirty="0" smtClean="0"/>
              <a:t>Benefits system </a:t>
            </a:r>
            <a:r>
              <a:rPr lang="en-US" sz="2400" dirty="0"/>
              <a:t>designers and functionality </a:t>
            </a:r>
          </a:p>
          <a:p>
            <a:pPr marL="903288" lvl="2" indent="-274638"/>
            <a:r>
              <a:rPr lang="en-US" sz="2000" dirty="0">
                <a:solidFill>
                  <a:schemeClr val="accent2"/>
                </a:solidFill>
              </a:rPr>
              <a:t>Run-time hardware adaptation via </a:t>
            </a:r>
            <a:r>
              <a:rPr lang="en-US" sz="2000" dirty="0" smtClean="0">
                <a:solidFill>
                  <a:schemeClr val="accent2"/>
                </a:solidFill>
              </a:rPr>
              <a:t>resource time multiplexing</a:t>
            </a:r>
            <a:endParaRPr lang="en-US" sz="2000" dirty="0">
              <a:solidFill>
                <a:schemeClr val="accent2"/>
              </a:solidFill>
            </a:endParaRPr>
          </a:p>
          <a:p>
            <a:pPr marL="903288" lvl="2" indent="-274638"/>
            <a:r>
              <a:rPr lang="en-US" sz="2000" dirty="0">
                <a:solidFill>
                  <a:schemeClr val="accent2"/>
                </a:solidFill>
              </a:rPr>
              <a:t>Reduced area/power requirements</a:t>
            </a:r>
          </a:p>
          <a:p>
            <a:pPr marL="903288" lvl="2" indent="-274638"/>
            <a:r>
              <a:rPr lang="en-US" sz="2000" dirty="0">
                <a:solidFill>
                  <a:schemeClr val="accent2"/>
                </a:solidFill>
              </a:rPr>
              <a:t>Two types of reconfiguration: </a:t>
            </a:r>
            <a:r>
              <a:rPr lang="en-US" sz="2000" b="1" i="1" dirty="0">
                <a:solidFill>
                  <a:srgbClr val="C00000"/>
                </a:solidFill>
              </a:rPr>
              <a:t>f</a:t>
            </a:r>
            <a:r>
              <a:rPr lang="en-US" sz="2000" b="1" i="1" dirty="0" smtClean="0">
                <a:solidFill>
                  <a:srgbClr val="C00000"/>
                </a:solidFill>
              </a:rPr>
              <a:t>ull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and </a:t>
            </a:r>
            <a:r>
              <a:rPr lang="en-US" sz="2000" b="1" i="1" dirty="0">
                <a:solidFill>
                  <a:srgbClr val="C00000"/>
                </a:solidFill>
              </a:rPr>
              <a:t>partial</a:t>
            </a:r>
            <a:r>
              <a:rPr lang="en-US" sz="2000" dirty="0">
                <a:solidFill>
                  <a:schemeClr val="accent2"/>
                </a:solidFill>
              </a:rPr>
              <a:t> reconfiguration</a:t>
            </a:r>
          </a:p>
        </p:txBody>
      </p:sp>
      <p:pic>
        <p:nvPicPr>
          <p:cNvPr id="6" name="fpga floorplann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6" y="470120"/>
            <a:ext cx="1428750" cy="1476375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15945" y="337987"/>
            <a:ext cx="7772400" cy="915516"/>
          </a:xfrm>
        </p:spPr>
        <p:txBody>
          <a:bodyPr/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33" descr="MPj043316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13" y="2505481"/>
            <a:ext cx="292258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86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itle"/>
          <p:cNvSpPr>
            <a:spLocks noGrp="1" noChangeArrowheads="1"/>
          </p:cNvSpPr>
          <p:nvPr>
            <p:ph type="title"/>
          </p:nvPr>
        </p:nvSpPr>
        <p:spPr>
          <a:xfrm>
            <a:off x="84667" y="273617"/>
            <a:ext cx="9000066" cy="790348"/>
          </a:xfrm>
        </p:spPr>
        <p:txBody>
          <a:bodyPr/>
          <a:lstStyle/>
          <a:p>
            <a:r>
              <a:rPr lang="en-US" sz="4000" dirty="0" smtClean="0"/>
              <a:t>Full Reconfiguration</a:t>
            </a:r>
          </a:p>
        </p:txBody>
      </p:sp>
      <p:sp>
        <p:nvSpPr>
          <p:cNvPr id="394244" name="Text box"/>
          <p:cNvSpPr>
            <a:spLocks noGrp="1" noChangeArrowheads="1"/>
          </p:cNvSpPr>
          <p:nvPr>
            <p:ph type="body" idx="1"/>
          </p:nvPr>
        </p:nvSpPr>
        <p:spPr>
          <a:xfrm>
            <a:off x="88900" y="1003152"/>
            <a:ext cx="8928100" cy="1691497"/>
          </a:xfrm>
          <a:noFill/>
          <a:ln/>
        </p:spPr>
        <p:txBody>
          <a:bodyPr/>
          <a:lstStyle/>
          <a:p>
            <a:r>
              <a:rPr lang="en-US" sz="2800" dirty="0" smtClean="0"/>
              <a:t>Used for initializing the entire FPGA</a:t>
            </a:r>
          </a:p>
          <a:p>
            <a:pPr lvl="1"/>
            <a:r>
              <a:rPr lang="en-US" sz="2000" dirty="0" smtClean="0"/>
              <a:t>Entire FPGA configured with </a:t>
            </a:r>
            <a:r>
              <a:rPr lang="en-US" sz="2000" dirty="0"/>
              <a:t>f</a:t>
            </a:r>
            <a:r>
              <a:rPr lang="en-US" sz="2000" dirty="0" smtClean="0"/>
              <a:t>ull bitstream and </a:t>
            </a:r>
            <a:r>
              <a:rPr lang="en-US" sz="2000" i="1" dirty="0" smtClean="0">
                <a:solidFill>
                  <a:srgbClr val="FF0000"/>
                </a:solidFill>
              </a:rPr>
              <a:t>fixed</a:t>
            </a:r>
            <a:r>
              <a:rPr lang="en-US" sz="2000" dirty="0" smtClean="0"/>
              <a:t> hardware task set</a:t>
            </a:r>
          </a:p>
          <a:p>
            <a:pPr lvl="1"/>
            <a:r>
              <a:rPr lang="en-US" sz="2000" dirty="0" smtClean="0"/>
              <a:t>Reconfiguration </a:t>
            </a:r>
            <a:r>
              <a:rPr lang="en-US" sz="2000" b="1" i="1" dirty="0" smtClean="0">
                <a:solidFill>
                  <a:srgbClr val="C00000"/>
                </a:solidFill>
              </a:rPr>
              <a:t>halts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all tasks (i.e., the entire system)</a:t>
            </a:r>
          </a:p>
          <a:p>
            <a:pPr lvl="1"/>
            <a:r>
              <a:rPr lang="en-US" sz="2000" b="1" i="1" dirty="0" smtClean="0">
                <a:solidFill>
                  <a:srgbClr val="FF0000"/>
                </a:solidFill>
              </a:rPr>
              <a:t>Lengthy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switching time if task set changes</a:t>
            </a:r>
          </a:p>
        </p:txBody>
      </p:sp>
      <p:sp>
        <p:nvSpPr>
          <p:cNvPr id="2" name="Execution of all tasks stall"/>
          <p:cNvSpPr txBox="1"/>
          <p:nvPr/>
        </p:nvSpPr>
        <p:spPr>
          <a:xfrm>
            <a:off x="612008" y="5659122"/>
            <a:ext cx="8097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Execution </a:t>
            </a:r>
            <a:r>
              <a:rPr lang="en-US" sz="2000" b="1" dirty="0" smtClean="0">
                <a:solidFill>
                  <a:srgbClr val="C00000"/>
                </a:solidFill>
              </a:rPr>
              <a:t>and state of all tasks is lost </a:t>
            </a:r>
            <a:r>
              <a:rPr lang="en-US" sz="2000" b="1" dirty="0">
                <a:solidFill>
                  <a:srgbClr val="C00000"/>
                </a:solidFill>
              </a:rPr>
              <a:t>during </a:t>
            </a:r>
            <a:r>
              <a:rPr lang="en-US" sz="2000" b="1" dirty="0" smtClean="0">
                <a:solidFill>
                  <a:srgbClr val="C00000"/>
                </a:solidFill>
              </a:rPr>
              <a:t>full reconfiguration</a:t>
            </a:r>
            <a:r>
              <a:rPr lang="en-US" sz="2000" b="1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7" name="Black arrow"/>
          <p:cNvSpPr>
            <a:spLocks noChangeShapeType="1"/>
          </p:cNvSpPr>
          <p:nvPr/>
        </p:nvSpPr>
        <p:spPr bwMode="auto">
          <a:xfrm flipH="1">
            <a:off x="4817385" y="3623229"/>
            <a:ext cx="1028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4" name="Light blue arrow"/>
          <p:cNvSpPr>
            <a:spLocks noChangeShapeType="1"/>
          </p:cNvSpPr>
          <p:nvPr/>
        </p:nvSpPr>
        <p:spPr bwMode="auto">
          <a:xfrm flipH="1">
            <a:off x="5998905" y="3620912"/>
            <a:ext cx="1028700" cy="0"/>
          </a:xfrm>
          <a:prstGeom prst="line">
            <a:avLst/>
          </a:prstGeom>
          <a:noFill/>
          <a:ln w="762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8" name="Green arrow"/>
          <p:cNvSpPr>
            <a:spLocks noChangeShapeType="1"/>
          </p:cNvSpPr>
          <p:nvPr/>
        </p:nvSpPr>
        <p:spPr bwMode="auto">
          <a:xfrm flipH="1">
            <a:off x="6000767" y="3623229"/>
            <a:ext cx="10287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29" name="FP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75" y="2738818"/>
            <a:ext cx="3129590" cy="249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onfiguration port"/>
          <p:cNvSpPr txBox="1">
            <a:spLocks noChangeArrowheads="1"/>
          </p:cNvSpPr>
          <p:nvPr/>
        </p:nvSpPr>
        <p:spPr bwMode="auto">
          <a:xfrm>
            <a:off x="3658375" y="3407567"/>
            <a:ext cx="1023717" cy="412305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eaLnBrk="0" hangingPunct="0"/>
            <a:r>
              <a:rPr lang="en-US" sz="1000" b="1" dirty="0">
                <a:solidFill>
                  <a:schemeClr val="bg1"/>
                </a:solidFill>
              </a:rPr>
              <a:t>Configuration Port</a:t>
            </a:r>
          </a:p>
        </p:txBody>
      </p:sp>
      <p:sp>
        <p:nvSpPr>
          <p:cNvPr id="23" name="White Rectangle"/>
          <p:cNvSpPr>
            <a:spLocks noChangeArrowheads="1"/>
          </p:cNvSpPr>
          <p:nvPr/>
        </p:nvSpPr>
        <p:spPr bwMode="auto">
          <a:xfrm>
            <a:off x="5959892" y="2831861"/>
            <a:ext cx="2066925" cy="17430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" name="Full bitstream 2"/>
          <p:cNvSpPr>
            <a:spLocks noChangeArrowheads="1"/>
          </p:cNvSpPr>
          <p:nvPr/>
        </p:nvSpPr>
        <p:spPr bwMode="auto">
          <a:xfrm>
            <a:off x="6399209" y="3669605"/>
            <a:ext cx="1171575" cy="503964"/>
          </a:xfrm>
          <a:prstGeom prst="can">
            <a:avLst>
              <a:gd name="adj" fmla="val 25000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5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eaLnBrk="0" hangingPunct="0"/>
            <a:r>
              <a:rPr lang="en-US" sz="1200" b="1" dirty="0" smtClean="0">
                <a:latin typeface="Arial Narrow" pitchFamily="34" charset="0"/>
              </a:rPr>
              <a:t>Full bitstream 2</a:t>
            </a:r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35" name="Full bitstream 1"/>
          <p:cNvSpPr>
            <a:spLocks noChangeArrowheads="1"/>
          </p:cNvSpPr>
          <p:nvPr/>
        </p:nvSpPr>
        <p:spPr bwMode="auto">
          <a:xfrm>
            <a:off x="6405559" y="3034605"/>
            <a:ext cx="1171575" cy="503964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8CF955"/>
              </a:gs>
              <a:gs pos="100000">
                <a:srgbClr val="417327"/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eaLnBrk="0" hangingPunct="0"/>
            <a:r>
              <a:rPr lang="en-US" sz="1200" b="1" dirty="0" smtClean="0">
                <a:latin typeface="Arial Narrow" pitchFamily="34" charset="0"/>
              </a:rPr>
              <a:t>Full bitstream 1</a:t>
            </a:r>
            <a:endParaRPr lang="en-US" sz="1200" b="1" dirty="0">
              <a:latin typeface="Arial Narrow" pitchFamily="34" charset="0"/>
            </a:endParaRPr>
          </a:p>
        </p:txBody>
      </p:sp>
      <p:grpSp>
        <p:nvGrpSpPr>
          <p:cNvPr id="47" name="1st full configuration"/>
          <p:cNvGrpSpPr>
            <a:grpSpLocks/>
          </p:cNvGrpSpPr>
          <p:nvPr/>
        </p:nvGrpSpPr>
        <p:grpSpPr bwMode="auto">
          <a:xfrm>
            <a:off x="1676400" y="2738817"/>
            <a:ext cx="3115101" cy="2500834"/>
            <a:chOff x="720" y="1776"/>
            <a:chExt cx="2580" cy="2256"/>
          </a:xfrm>
        </p:grpSpPr>
        <p:sp>
          <p:nvSpPr>
            <p:cNvPr id="48" name="Static region"/>
            <p:cNvSpPr>
              <a:spLocks noChangeArrowheads="1"/>
            </p:cNvSpPr>
            <p:nvPr/>
          </p:nvSpPr>
          <p:spPr bwMode="auto">
            <a:xfrm>
              <a:off x="720" y="1776"/>
              <a:ext cx="2580" cy="2256"/>
            </a:xfrm>
            <a:prstGeom prst="rect">
              <a:avLst/>
            </a:prstGeom>
            <a:solidFill>
              <a:srgbClr val="8CF955">
                <a:alpha val="50195"/>
              </a:srgbClr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1" name="HW task C1"/>
            <p:cNvSpPr>
              <a:spLocks noChangeArrowheads="1"/>
            </p:cNvSpPr>
            <p:nvPr/>
          </p:nvSpPr>
          <p:spPr bwMode="auto">
            <a:xfrm>
              <a:off x="864" y="1968"/>
              <a:ext cx="288" cy="1116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50000">
                  <a:srgbClr val="3B0000"/>
                </a:gs>
                <a:gs pos="100000">
                  <a:srgbClr val="8000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 smtClean="0">
                  <a:solidFill>
                    <a:schemeClr val="bg1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C1</a:t>
              </a:r>
            </a:p>
          </p:txBody>
        </p:sp>
        <p:sp>
          <p:nvSpPr>
            <p:cNvPr id="50" name="HW task B1"/>
            <p:cNvSpPr>
              <a:spLocks noChangeArrowheads="1"/>
            </p:cNvSpPr>
            <p:nvPr/>
          </p:nvSpPr>
          <p:spPr bwMode="auto">
            <a:xfrm>
              <a:off x="1236" y="1968"/>
              <a:ext cx="336" cy="1304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50000">
                  <a:srgbClr val="3B3B00"/>
                </a:gs>
                <a:gs pos="100000">
                  <a:srgbClr val="8080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 smtClean="0">
                  <a:solidFill>
                    <a:schemeClr val="bg1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B1</a:t>
              </a:r>
            </a:p>
          </p:txBody>
        </p:sp>
        <p:sp>
          <p:nvSpPr>
            <p:cNvPr id="49" name="HW task A1"/>
            <p:cNvSpPr>
              <a:spLocks noChangeArrowheads="1"/>
            </p:cNvSpPr>
            <p:nvPr/>
          </p:nvSpPr>
          <p:spPr bwMode="auto">
            <a:xfrm>
              <a:off x="1684" y="1968"/>
              <a:ext cx="480" cy="1488"/>
            </a:xfrm>
            <a:prstGeom prst="rect">
              <a:avLst/>
            </a:prstGeom>
            <a:gradFill rotWithShape="1">
              <a:gsLst>
                <a:gs pos="0">
                  <a:srgbClr val="3366FF"/>
                </a:gs>
                <a:gs pos="50000">
                  <a:srgbClr val="182F76"/>
                </a:gs>
                <a:gs pos="100000">
                  <a:srgbClr val="3366FF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 smtClean="0">
                  <a:solidFill>
                    <a:schemeClr val="bg1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A1</a:t>
              </a:r>
            </a:p>
          </p:txBody>
        </p:sp>
      </p:grpSp>
      <p:grpSp>
        <p:nvGrpSpPr>
          <p:cNvPr id="4" name="2nd full reconfiguration"/>
          <p:cNvGrpSpPr/>
          <p:nvPr/>
        </p:nvGrpSpPr>
        <p:grpSpPr>
          <a:xfrm>
            <a:off x="1678463" y="2743553"/>
            <a:ext cx="3115101" cy="2500834"/>
            <a:chOff x="173523" y="3387962"/>
            <a:chExt cx="3115101" cy="2735462"/>
          </a:xfrm>
        </p:grpSpPr>
        <p:sp>
          <p:nvSpPr>
            <p:cNvPr id="57" name="Static region"/>
            <p:cNvSpPr>
              <a:spLocks noChangeArrowheads="1"/>
            </p:cNvSpPr>
            <p:nvPr/>
          </p:nvSpPr>
          <p:spPr bwMode="auto">
            <a:xfrm>
              <a:off x="173523" y="3387962"/>
              <a:ext cx="3115101" cy="2735462"/>
            </a:xfrm>
            <a:prstGeom prst="rect">
              <a:avLst/>
            </a:prstGeom>
            <a:solidFill>
              <a:schemeClr val="accent5">
                <a:lumMod val="50000"/>
                <a:alpha val="5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2" name="HW task C2"/>
            <p:cNvSpPr>
              <a:spLocks noChangeArrowheads="1"/>
            </p:cNvSpPr>
            <p:nvPr/>
          </p:nvSpPr>
          <p:spPr bwMode="auto">
            <a:xfrm>
              <a:off x="347386" y="3616031"/>
              <a:ext cx="347732" cy="1353181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 smtClean="0">
                  <a:solidFill>
                    <a:schemeClr val="bg1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C2</a:t>
              </a:r>
            </a:p>
          </p:txBody>
        </p:sp>
        <p:sp>
          <p:nvSpPr>
            <p:cNvPr id="53" name="HW task B2"/>
            <p:cNvSpPr>
              <a:spLocks noChangeArrowheads="1"/>
            </p:cNvSpPr>
            <p:nvPr/>
          </p:nvSpPr>
          <p:spPr bwMode="auto">
            <a:xfrm>
              <a:off x="793971" y="3616031"/>
              <a:ext cx="405688" cy="1581136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767600"/>
                </a:gs>
                <a:gs pos="100000">
                  <a:srgbClr val="FFFF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 smtClean="0">
                  <a:solidFill>
                    <a:schemeClr val="bg1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B2</a:t>
              </a:r>
            </a:p>
          </p:txBody>
        </p:sp>
        <p:sp>
          <p:nvSpPr>
            <p:cNvPr id="54" name="HW task A2"/>
            <p:cNvSpPr>
              <a:spLocks noChangeArrowheads="1"/>
            </p:cNvSpPr>
            <p:nvPr/>
          </p:nvSpPr>
          <p:spPr bwMode="auto">
            <a:xfrm>
              <a:off x="1335435" y="3623438"/>
              <a:ext cx="579554" cy="1806562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50000">
                  <a:srgbClr val="760000"/>
                </a:gs>
                <a:gs pos="100000">
                  <a:srgbClr val="FF00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 smtClean="0">
                  <a:solidFill>
                    <a:schemeClr val="bg1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88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4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4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32396 4.44444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4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4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  <p:bldP spid="394244" grpId="0" build="p"/>
      <p:bldP spid="2" grpId="0"/>
      <p:bldP spid="27" grpId="0" animBg="1"/>
      <p:bldP spid="24" grpId="0" animBg="1"/>
      <p:bldP spid="28" grpId="0" animBg="1"/>
      <p:bldP spid="33" grpId="0" animBg="1"/>
      <p:bldP spid="63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3267744"/>
            <a:ext cx="8673938" cy="3412127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Current FPGAs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support PR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628650" lvl="1" indent="-273050"/>
            <a:r>
              <a:rPr lang="es-PE" sz="2000" dirty="0" smtClean="0"/>
              <a:t>Enables efficient hardware multitasking</a:t>
            </a:r>
            <a:endParaRPr lang="en-US" sz="2000" dirty="0" smtClean="0"/>
          </a:p>
          <a:p>
            <a:pPr marL="628650" lvl="1" indent="-273050"/>
            <a:r>
              <a:rPr lang="en-US" sz="1800" dirty="0" smtClean="0"/>
              <a:t>FPGA area and power reduction, faster configuration, etc.</a:t>
            </a:r>
            <a:endParaRPr lang="es-PE" sz="1800" dirty="0" smtClean="0"/>
          </a:p>
          <a:p>
            <a:r>
              <a:rPr lang="en-US" sz="2400" dirty="0"/>
              <a:t>Effectively leveraging PR </a:t>
            </a:r>
            <a:r>
              <a:rPr lang="en-US" sz="2400" dirty="0" smtClean="0"/>
              <a:t>on FPGAs</a:t>
            </a:r>
            <a:endParaRPr lang="en-US" sz="2400" dirty="0"/>
          </a:p>
          <a:p>
            <a:pPr marL="628650" lvl="1" indent="-273050"/>
            <a:r>
              <a:rPr lang="en-US" sz="2000" dirty="0" smtClean="0">
                <a:solidFill>
                  <a:srgbClr val="C00000"/>
                </a:solidFill>
              </a:rPr>
              <a:t>Challenging</a:t>
            </a:r>
            <a:r>
              <a:rPr lang="en-US" sz="2000" dirty="0" smtClean="0"/>
              <a:t> </a:t>
            </a:r>
            <a:r>
              <a:rPr lang="en-US" sz="2000" dirty="0"/>
              <a:t>for system designers </a:t>
            </a:r>
          </a:p>
          <a:p>
            <a:pPr marL="628650" lvl="1" indent="-273050"/>
            <a:r>
              <a:rPr lang="es-PE" sz="2000" dirty="0" smtClean="0"/>
              <a:t>Early design </a:t>
            </a:r>
            <a:r>
              <a:rPr lang="es-PE" sz="2000" dirty="0"/>
              <a:t>decisions </a:t>
            </a:r>
            <a:r>
              <a:rPr lang="es-PE" sz="2000" dirty="0">
                <a:solidFill>
                  <a:schemeClr val="accent2"/>
                </a:solidFill>
              </a:rPr>
              <a:t>affect</a:t>
            </a:r>
            <a:r>
              <a:rPr lang="es-PE" sz="2000" dirty="0"/>
              <a:t> overall PR system performance</a:t>
            </a:r>
          </a:p>
          <a:p>
            <a:pPr marL="628650" lvl="1" indent="-273050"/>
            <a:r>
              <a:rPr lang="es-PE" sz="2000" dirty="0">
                <a:solidFill>
                  <a:schemeClr val="accent2"/>
                </a:solidFill>
              </a:rPr>
              <a:t>Inappropriate</a:t>
            </a:r>
            <a:r>
              <a:rPr lang="es-PE" sz="2000" dirty="0"/>
              <a:t> decisions </a:t>
            </a:r>
            <a:r>
              <a:rPr lang="es-PE" sz="2000" dirty="0">
                <a:solidFill>
                  <a:srgbClr val="C00000"/>
                </a:solidFill>
              </a:rPr>
              <a:t>severely </a:t>
            </a:r>
            <a:r>
              <a:rPr lang="es-PE" sz="2000" dirty="0" smtClean="0">
                <a:solidFill>
                  <a:srgbClr val="C00000"/>
                </a:solidFill>
              </a:rPr>
              <a:t>degrade </a:t>
            </a:r>
            <a:r>
              <a:rPr lang="es-PE" sz="2000" dirty="0" smtClean="0"/>
              <a:t>PR </a:t>
            </a:r>
            <a:r>
              <a:rPr lang="es-PE" sz="2000" dirty="0"/>
              <a:t>system performance</a:t>
            </a:r>
          </a:p>
          <a:p>
            <a:pPr marL="903288" lvl="2" indent="-274638"/>
            <a:r>
              <a:rPr lang="es-PE" sz="1800" dirty="0" smtClean="0"/>
              <a:t>Potentially worse </a:t>
            </a:r>
            <a:r>
              <a:rPr lang="es-PE" sz="1800" dirty="0"/>
              <a:t>than non-PR </a:t>
            </a:r>
            <a:r>
              <a:rPr lang="es-PE" sz="1800" dirty="0" smtClean="0"/>
              <a:t>system</a:t>
            </a:r>
            <a:endParaRPr lang="en-US" sz="1800" dirty="0"/>
          </a:p>
        </p:txBody>
      </p:sp>
      <p:sp>
        <p:nvSpPr>
          <p:cNvPr id="7" name="PR divides the FPGA into 2 regions"/>
          <p:cNvSpPr txBox="1">
            <a:spLocks/>
          </p:cNvSpPr>
          <p:nvPr/>
        </p:nvSpPr>
        <p:spPr bwMode="auto">
          <a:xfrm>
            <a:off x="0" y="1223789"/>
            <a:ext cx="6813463" cy="214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/>
              <a:t>PR divides the FPGA fabric into two regions</a:t>
            </a:r>
          </a:p>
          <a:p>
            <a:pPr lvl="1"/>
            <a:r>
              <a:rPr lang="en-US" sz="2000" b="1" i="1" kern="0" dirty="0" smtClean="0">
                <a:solidFill>
                  <a:schemeClr val="accent2"/>
                </a:solidFill>
              </a:rPr>
              <a:t>Static region:</a:t>
            </a:r>
            <a:r>
              <a:rPr lang="en-US" sz="2000" kern="0" dirty="0" smtClean="0"/>
              <a:t> fixed functionality, never reconfigured after initial configuration at startup</a:t>
            </a:r>
          </a:p>
          <a:p>
            <a:pPr lvl="1"/>
            <a:r>
              <a:rPr lang="fr-FR" sz="2000" b="1" i="1" kern="0" dirty="0" smtClean="0">
                <a:solidFill>
                  <a:schemeClr val="accent2"/>
                </a:solidFill>
              </a:rPr>
              <a:t>Reconfigurable region:</a:t>
            </a:r>
            <a:r>
              <a:rPr lang="fr-FR" sz="2000" kern="0" dirty="0" smtClean="0"/>
              <a:t> multiple PR </a:t>
            </a:r>
            <a:br>
              <a:rPr lang="fr-FR" sz="2000" kern="0" dirty="0" smtClean="0"/>
            </a:br>
            <a:r>
              <a:rPr lang="fr-FR" sz="2000" kern="0" dirty="0" smtClean="0"/>
              <a:t> </a:t>
            </a:r>
            <a:r>
              <a:rPr lang="fr-FR" sz="2000" kern="0" dirty="0" err="1" smtClean="0"/>
              <a:t>regions</a:t>
            </a:r>
            <a:r>
              <a:rPr lang="fr-FR" sz="2000" kern="0" dirty="0" smtClean="0"/>
              <a:t> (PRRs) </a:t>
            </a:r>
          </a:p>
          <a:p>
            <a:pPr lvl="2"/>
            <a:r>
              <a:rPr lang="en-US" sz="1800" kern="0" dirty="0" smtClean="0"/>
              <a:t>PRRs execute PR modules (PRMs) (</a:t>
            </a:r>
            <a:r>
              <a:rPr lang="en-US" sz="1800" b="1" kern="0" dirty="0" smtClean="0">
                <a:solidFill>
                  <a:srgbClr val="C00000"/>
                </a:solidFill>
              </a:rPr>
              <a:t>hardware tasks</a:t>
            </a:r>
            <a:r>
              <a:rPr lang="en-US" sz="1800" kern="0" dirty="0" smtClean="0"/>
              <a:t>)</a:t>
            </a:r>
          </a:p>
        </p:txBody>
      </p:sp>
      <p:grpSp>
        <p:nvGrpSpPr>
          <p:cNvPr id="8" name="Module D"/>
          <p:cNvGrpSpPr>
            <a:grpSpLocks/>
          </p:cNvGrpSpPr>
          <p:nvPr/>
        </p:nvGrpSpPr>
        <p:grpSpPr bwMode="auto">
          <a:xfrm>
            <a:off x="7482906" y="2293083"/>
            <a:ext cx="883565" cy="524845"/>
            <a:chOff x="599" y="1932"/>
            <a:chExt cx="1061" cy="1138"/>
          </a:xfrm>
        </p:grpSpPr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612" y="1932"/>
              <a:ext cx="1032" cy="88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 sz="1200" dirty="0"/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599" y="2069"/>
              <a:ext cx="1061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s-ES" sz="1200" dirty="0">
                  <a:cs typeface="Arial" pitchFamily="34" charset="0"/>
                </a:rPr>
                <a:t>Module D</a:t>
              </a:r>
            </a:p>
          </p:txBody>
        </p:sp>
      </p:grpSp>
      <p:grpSp>
        <p:nvGrpSpPr>
          <p:cNvPr id="11" name="Module C"/>
          <p:cNvGrpSpPr>
            <a:grpSpLocks/>
          </p:cNvGrpSpPr>
          <p:nvPr/>
        </p:nvGrpSpPr>
        <p:grpSpPr bwMode="auto">
          <a:xfrm>
            <a:off x="7466070" y="1917627"/>
            <a:ext cx="899274" cy="501360"/>
            <a:chOff x="577" y="1932"/>
            <a:chExt cx="1083" cy="1098"/>
          </a:xfrm>
        </p:grpSpPr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612" y="1932"/>
              <a:ext cx="1032" cy="8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 sz="1200" dirty="0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77" y="2019"/>
              <a:ext cx="1083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s-ES" sz="1200" dirty="0">
                  <a:cs typeface="Arial" pitchFamily="34" charset="0"/>
                </a:rPr>
                <a:t>Module C</a:t>
              </a:r>
            </a:p>
          </p:txBody>
        </p:sp>
      </p:grpSp>
      <p:grpSp>
        <p:nvGrpSpPr>
          <p:cNvPr id="14" name="Module B"/>
          <p:cNvGrpSpPr>
            <a:grpSpLocks/>
          </p:cNvGrpSpPr>
          <p:nvPr/>
        </p:nvGrpSpPr>
        <p:grpSpPr bwMode="auto">
          <a:xfrm>
            <a:off x="7464110" y="1585475"/>
            <a:ext cx="887821" cy="463826"/>
            <a:chOff x="435" y="1051"/>
            <a:chExt cx="960" cy="372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68" y="1051"/>
              <a:ext cx="927" cy="25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 sz="1200" dirty="0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435" y="1053"/>
              <a:ext cx="96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s-ES" sz="1200" dirty="0">
                  <a:cs typeface="Arial" pitchFamily="34" charset="0"/>
                </a:rPr>
                <a:t>Module B</a:t>
              </a:r>
            </a:p>
          </p:txBody>
        </p:sp>
      </p:grpSp>
      <p:grpSp>
        <p:nvGrpSpPr>
          <p:cNvPr id="17" name="Module A"/>
          <p:cNvGrpSpPr>
            <a:grpSpLocks/>
          </p:cNvGrpSpPr>
          <p:nvPr/>
        </p:nvGrpSpPr>
        <p:grpSpPr bwMode="auto">
          <a:xfrm>
            <a:off x="7472348" y="1276309"/>
            <a:ext cx="880115" cy="472556"/>
            <a:chOff x="987" y="718"/>
            <a:chExt cx="951" cy="379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010" y="718"/>
              <a:ext cx="928" cy="2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 sz="1200" dirty="0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987" y="727"/>
              <a:ext cx="951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s-ES" sz="1200" dirty="0">
                  <a:cs typeface="Arial" pitchFamily="34" charset="0"/>
                </a:rPr>
                <a:t>Module A</a:t>
              </a:r>
            </a:p>
          </p:txBody>
        </p:sp>
      </p:grpSp>
      <p:grpSp>
        <p:nvGrpSpPr>
          <p:cNvPr id="20" name="Mem Cont + ICAP + uP"/>
          <p:cNvGrpSpPr>
            <a:grpSpLocks/>
          </p:cNvGrpSpPr>
          <p:nvPr/>
        </p:nvGrpSpPr>
        <p:grpSpPr bwMode="auto">
          <a:xfrm>
            <a:off x="6904315" y="1289448"/>
            <a:ext cx="593376" cy="1504250"/>
            <a:chOff x="207" y="981"/>
            <a:chExt cx="605" cy="1257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245" y="981"/>
              <a:ext cx="560" cy="1179"/>
            </a:xfrm>
            <a:prstGeom prst="rect">
              <a:avLst/>
            </a:prstGeom>
            <a:solidFill>
              <a:srgbClr val="FFFF8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es-ES" sz="2000" dirty="0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30" y="981"/>
              <a:ext cx="384" cy="193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 dirty="0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 rot="16200000">
              <a:off x="26" y="1452"/>
              <a:ext cx="117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>
                <a:spcBef>
                  <a:spcPts val="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s-ES" sz="1000" b="1" dirty="0" smtClean="0">
                  <a:cs typeface="Arial" pitchFamily="34" charset="0"/>
                </a:rPr>
                <a:t>Embedded </a:t>
              </a:r>
            </a:p>
            <a:p>
              <a:pPr>
                <a:spcBef>
                  <a:spcPts val="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s-ES" sz="1000" b="1" dirty="0" smtClean="0">
                  <a:cs typeface="Arial" pitchFamily="34" charset="0"/>
                </a:rPr>
                <a:t>processor</a:t>
              </a:r>
              <a:endParaRPr lang="es-ES" sz="1000" b="1" dirty="0">
                <a:cs typeface="Arial" pitchFamily="34" charset="0"/>
              </a:endParaRP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213" y="992"/>
              <a:ext cx="5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s-ES" sz="1000" b="1" dirty="0">
                  <a:cs typeface="Arial" pitchFamily="34" charset="0"/>
                </a:rPr>
                <a:t>ICAP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240" y="1248"/>
              <a:ext cx="180" cy="816"/>
            </a:xfrm>
            <a:prstGeom prst="rect">
              <a:avLst/>
            </a:prstGeom>
            <a:solidFill>
              <a:srgbClr val="CCFF33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 dirty="0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 rot="16200000">
              <a:off x="-174" y="1568"/>
              <a:ext cx="100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s-ES" sz="1000" b="1" dirty="0">
                  <a:cs typeface="Arial" pitchFamily="34" charset="0"/>
                </a:rPr>
                <a:t>Mem Controller</a:t>
              </a:r>
            </a:p>
          </p:txBody>
        </p:sp>
      </p:grpSp>
      <p:sp>
        <p:nvSpPr>
          <p:cNvPr id="27" name="Dashed Reconfigurable Region"/>
          <p:cNvSpPr>
            <a:spLocks noChangeArrowheads="1"/>
          </p:cNvSpPr>
          <p:nvPr/>
        </p:nvSpPr>
        <p:spPr bwMode="auto">
          <a:xfrm>
            <a:off x="7742326" y="1110309"/>
            <a:ext cx="1057541" cy="1707620"/>
          </a:xfrm>
          <a:prstGeom prst="rect">
            <a:avLst/>
          </a:prstGeom>
          <a:noFill/>
          <a:ln w="28575">
            <a:solidFill>
              <a:srgbClr val="00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E" dirty="0"/>
          </a:p>
        </p:txBody>
      </p:sp>
      <p:sp>
        <p:nvSpPr>
          <p:cNvPr id="28" name="Dashed Static Region"/>
          <p:cNvSpPr>
            <a:spLocks noChangeArrowheads="1"/>
          </p:cNvSpPr>
          <p:nvPr/>
        </p:nvSpPr>
        <p:spPr bwMode="auto">
          <a:xfrm>
            <a:off x="6632194" y="1139855"/>
            <a:ext cx="763610" cy="1678074"/>
          </a:xfrm>
          <a:prstGeom prst="rect">
            <a:avLst/>
          </a:prstGeom>
          <a:noFill/>
          <a:ln w="28575">
            <a:solidFill>
              <a:srgbClr val="00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E" dirty="0"/>
          </a:p>
        </p:txBody>
      </p:sp>
      <p:sp>
        <p:nvSpPr>
          <p:cNvPr id="29" name="Reconfigurable Region"/>
          <p:cNvSpPr txBox="1">
            <a:spLocks noChangeArrowheads="1"/>
          </p:cNvSpPr>
          <p:nvPr/>
        </p:nvSpPr>
        <p:spPr bwMode="auto">
          <a:xfrm>
            <a:off x="7583604" y="2804873"/>
            <a:ext cx="14105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65000"/>
            </a:pPr>
            <a:r>
              <a:rPr lang="es-ES" sz="1200" b="1" dirty="0" smtClean="0">
                <a:solidFill>
                  <a:srgbClr val="000066"/>
                </a:solidFill>
                <a:cs typeface="Arial" pitchFamily="34" charset="0"/>
              </a:rPr>
              <a:t>Reconfig. region</a:t>
            </a:r>
            <a:endParaRPr lang="es-ES" sz="1200" b="1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30" name="Static region"/>
          <p:cNvSpPr txBox="1">
            <a:spLocks noChangeArrowheads="1"/>
          </p:cNvSpPr>
          <p:nvPr/>
        </p:nvSpPr>
        <p:spPr bwMode="auto">
          <a:xfrm>
            <a:off x="6397441" y="2798032"/>
            <a:ext cx="1220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s-ES" sz="1200" b="1" dirty="0">
                <a:solidFill>
                  <a:srgbClr val="000066"/>
                </a:solidFill>
                <a:cs typeface="Arial" pitchFamily="34" charset="0"/>
              </a:rPr>
              <a:t>Static </a:t>
            </a:r>
            <a:r>
              <a:rPr lang="es-ES" sz="1200" b="1" dirty="0" smtClean="0">
                <a:solidFill>
                  <a:srgbClr val="000066"/>
                </a:solidFill>
                <a:cs typeface="Arial" pitchFamily="34" charset="0"/>
              </a:rPr>
              <a:t>region</a:t>
            </a:r>
            <a:endParaRPr lang="es-ES" sz="1200" b="1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5638"/>
            <a:ext cx="7772400" cy="901411"/>
          </a:xfrm>
        </p:spPr>
        <p:txBody>
          <a:bodyPr/>
          <a:lstStyle/>
          <a:p>
            <a:r>
              <a:rPr lang="en-US" dirty="0"/>
              <a:t>Partial </a:t>
            </a:r>
            <a:r>
              <a:rPr lang="en-US" dirty="0" smtClean="0"/>
              <a:t>Reconfiguration (PR)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7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6932E-6 L -0.02344 -2.6932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231 L 0.04097 -0.0106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-41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4.22027E-6 L 0.04184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85886E-7 L 0.04011 0.002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11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5886E-6 L 0.03976 0.009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46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7" grpId="0" animBg="1"/>
      <p:bldP spid="28" grpId="0" animBg="1"/>
      <p:bldP spid="29" grpId="0"/>
      <p:bldP spid="3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ncreased flexibility etc"/>
          <p:cNvSpPr txBox="1">
            <a:spLocks/>
          </p:cNvSpPr>
          <p:nvPr/>
        </p:nvSpPr>
        <p:spPr bwMode="auto">
          <a:xfrm>
            <a:off x="209335" y="3958467"/>
            <a:ext cx="4932681" cy="232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 smtClean="0">
                <a:solidFill>
                  <a:srgbClr val="000000"/>
                </a:solidFill>
              </a:rPr>
              <a:t>Increased flexibility</a:t>
            </a:r>
          </a:p>
          <a:p>
            <a:r>
              <a:rPr lang="en-US" sz="2200" kern="0" dirty="0" smtClean="0">
                <a:solidFill>
                  <a:srgbClr val="000000"/>
                </a:solidFill>
              </a:rPr>
              <a:t>Increased task throughput/performance</a:t>
            </a:r>
          </a:p>
          <a:p>
            <a:r>
              <a:rPr lang="es-PE" sz="2200" kern="0" dirty="0" smtClean="0">
                <a:solidFill>
                  <a:srgbClr val="000000"/>
                </a:solidFill>
              </a:rPr>
              <a:t>Reduced FPGA area requirements</a:t>
            </a:r>
          </a:p>
          <a:p>
            <a:r>
              <a:rPr lang="es-PE" sz="2200" kern="0" dirty="0" smtClean="0">
                <a:solidFill>
                  <a:srgbClr val="000000"/>
                </a:solidFill>
              </a:rPr>
              <a:t>Reduced power consumption</a:t>
            </a:r>
            <a:endParaRPr lang="es-PE" sz="2200" kern="0" dirty="0">
              <a:solidFill>
                <a:srgbClr val="000000"/>
              </a:solidFill>
            </a:endParaRPr>
          </a:p>
        </p:txBody>
      </p:sp>
      <p:sp>
        <p:nvSpPr>
          <p:cNvPr id="4" name="PR over full reconfiguration"/>
          <p:cNvSpPr txBox="1">
            <a:spLocks/>
          </p:cNvSpPr>
          <p:nvPr/>
        </p:nvSpPr>
        <p:spPr bwMode="auto">
          <a:xfrm>
            <a:off x="210720" y="1103366"/>
            <a:ext cx="6505386" cy="285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PE" sz="2200" kern="0" dirty="0" smtClean="0">
                <a:solidFill>
                  <a:srgbClr val="C00000"/>
                </a:solidFill>
              </a:rPr>
              <a:t>Dynamic, on-the-fly</a:t>
            </a:r>
            <a:r>
              <a:rPr lang="es-PE" sz="2200" kern="0" dirty="0" smtClean="0"/>
              <a:t> </a:t>
            </a:r>
            <a:r>
              <a:rPr lang="es-PE" sz="2200" kern="0" dirty="0" smtClean="0">
                <a:solidFill>
                  <a:schemeClr val="tx1"/>
                </a:solidFill>
              </a:rPr>
              <a:t>PR of individual PRRs</a:t>
            </a:r>
          </a:p>
          <a:p>
            <a:pPr lvl="1"/>
            <a:r>
              <a:rPr lang="en-US" sz="2000" b="1" i="1" kern="0" dirty="0">
                <a:solidFill>
                  <a:schemeClr val="accent2"/>
                </a:solidFill>
              </a:rPr>
              <a:t>No </a:t>
            </a:r>
            <a:r>
              <a:rPr lang="en-US" sz="2000" b="1" i="1" kern="0" dirty="0" smtClean="0">
                <a:solidFill>
                  <a:schemeClr val="accent2"/>
                </a:solidFill>
              </a:rPr>
              <a:t>execution interruption of static region </a:t>
            </a:r>
            <a:br>
              <a:rPr lang="en-US" sz="2000" b="1" i="1" kern="0" dirty="0" smtClean="0">
                <a:solidFill>
                  <a:schemeClr val="accent2"/>
                </a:solidFill>
              </a:rPr>
            </a:br>
            <a:r>
              <a:rPr lang="en-US" sz="2000" b="1" i="1" kern="0" dirty="0" smtClean="0">
                <a:solidFill>
                  <a:schemeClr val="accent2"/>
                </a:solidFill>
              </a:rPr>
              <a:t>or other PRRs!</a:t>
            </a:r>
            <a:endParaRPr lang="en-US" sz="2000" kern="0" dirty="0" smtClean="0"/>
          </a:p>
          <a:p>
            <a:r>
              <a:rPr lang="en-US" sz="2200" kern="0" dirty="0" smtClean="0">
                <a:solidFill>
                  <a:srgbClr val="000000"/>
                </a:solidFill>
              </a:rPr>
              <a:t>Uses partial bitstreams</a:t>
            </a:r>
          </a:p>
          <a:p>
            <a:pPr lvl="1"/>
            <a:r>
              <a:rPr lang="en-US" sz="2000" kern="0" dirty="0" smtClean="0">
                <a:solidFill>
                  <a:srgbClr val="000000"/>
                </a:solidFill>
              </a:rPr>
              <a:t>Smaller than full bitstream </a:t>
            </a:r>
            <a:r>
              <a:rPr lang="en-US" sz="2000" kern="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kern="0" dirty="0">
                <a:solidFill>
                  <a:srgbClr val="000000"/>
                </a:solidFill>
                <a:sym typeface="Wingdings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sym typeface="Wingdings"/>
              </a:rPr>
              <a:t>f</a:t>
            </a:r>
            <a:r>
              <a:rPr lang="en-US" sz="2000" kern="0" dirty="0" smtClean="0">
                <a:solidFill>
                  <a:srgbClr val="FF0000"/>
                </a:solidFill>
              </a:rPr>
              <a:t>aster</a:t>
            </a:r>
            <a:r>
              <a:rPr lang="en-US" sz="2000" kern="0" dirty="0" smtClean="0">
                <a:solidFill>
                  <a:srgbClr val="000000"/>
                </a:solidFill>
              </a:rPr>
              <a:t> reconfiguration time</a:t>
            </a:r>
          </a:p>
          <a:p>
            <a:pPr lvl="1"/>
            <a:r>
              <a:rPr lang="en-US" sz="2000" kern="0" dirty="0" smtClean="0"/>
              <a:t>*May* require bitstream for each </a:t>
            </a:r>
            <a:br>
              <a:rPr lang="en-US" sz="2000" kern="0" dirty="0" smtClean="0"/>
            </a:br>
            <a:r>
              <a:rPr lang="en-US" sz="2000" kern="0" dirty="0" smtClean="0"/>
              <a:t>PRM-to-PRR mapping</a:t>
            </a:r>
          </a:p>
        </p:txBody>
      </p:sp>
      <p:sp>
        <p:nvSpPr>
          <p:cNvPr id="6" name="Title"/>
          <p:cNvSpPr>
            <a:spLocks noGrp="1" noChangeArrowheads="1"/>
          </p:cNvSpPr>
          <p:nvPr>
            <p:ph type="title"/>
          </p:nvPr>
        </p:nvSpPr>
        <p:spPr>
          <a:xfrm>
            <a:off x="685800" y="184150"/>
            <a:ext cx="7772400" cy="1143000"/>
          </a:xfrm>
        </p:spPr>
        <p:txBody>
          <a:bodyPr/>
          <a:lstStyle/>
          <a:p>
            <a:r>
              <a:rPr lang="en-US" sz="4000" dirty="0" smtClean="0"/>
              <a:t>Partial vs. Full Reconfiguration</a:t>
            </a:r>
          </a:p>
        </p:txBody>
      </p:sp>
      <p:grpSp>
        <p:nvGrpSpPr>
          <p:cNvPr id="5" name="Execution time group"/>
          <p:cNvGrpSpPr/>
          <p:nvPr/>
        </p:nvGrpSpPr>
        <p:grpSpPr>
          <a:xfrm>
            <a:off x="5052386" y="4108358"/>
            <a:ext cx="3906981" cy="1958251"/>
            <a:chOff x="5910095" y="5140651"/>
            <a:chExt cx="3163075" cy="1294105"/>
          </a:xfrm>
        </p:grpSpPr>
        <p:sp>
          <p:nvSpPr>
            <p:cNvPr id="153" name="Rectangle light blue"/>
            <p:cNvSpPr>
              <a:spLocks noChangeArrowheads="1"/>
            </p:cNvSpPr>
            <p:nvPr/>
          </p:nvSpPr>
          <p:spPr bwMode="auto">
            <a:xfrm>
              <a:off x="6221038" y="5439762"/>
              <a:ext cx="2632075" cy="704850"/>
            </a:xfrm>
            <a:prstGeom prst="rect">
              <a:avLst/>
            </a:prstGeom>
            <a:solidFill>
              <a:srgbClr val="C6D4E4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XY axis"/>
            <p:cNvSpPr>
              <a:spLocks/>
            </p:cNvSpPr>
            <p:nvPr/>
          </p:nvSpPr>
          <p:spPr bwMode="auto">
            <a:xfrm>
              <a:off x="6211513" y="5314114"/>
              <a:ext cx="2628900" cy="830497"/>
            </a:xfrm>
            <a:custGeom>
              <a:avLst/>
              <a:gdLst>
                <a:gd name="T0" fmla="*/ 0 w 1896"/>
                <a:gd name="T1" fmla="*/ 0 h 680"/>
                <a:gd name="T2" fmla="*/ 0 w 1896"/>
                <a:gd name="T3" fmla="*/ 2147483647 h 680"/>
                <a:gd name="T4" fmla="*/ 2147483647 w 1896"/>
                <a:gd name="T5" fmla="*/ 2147483647 h 680"/>
                <a:gd name="T6" fmla="*/ 0 60000 65536"/>
                <a:gd name="T7" fmla="*/ 0 60000 65536"/>
                <a:gd name="T8" fmla="*/ 0 60000 65536"/>
                <a:gd name="T9" fmla="*/ 0 w 1896"/>
                <a:gd name="T10" fmla="*/ 0 h 680"/>
                <a:gd name="T11" fmla="*/ 1896 w 1896"/>
                <a:gd name="T12" fmla="*/ 680 h 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6" h="680">
                  <a:moveTo>
                    <a:pt x="0" y="0"/>
                  </a:moveTo>
                  <a:lnTo>
                    <a:pt x="0" y="680"/>
                  </a:lnTo>
                  <a:lnTo>
                    <a:pt x="1896" y="6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Function"/>
            <p:cNvSpPr txBox="1">
              <a:spLocks noChangeArrowheads="1"/>
            </p:cNvSpPr>
            <p:nvPr/>
          </p:nvSpPr>
          <p:spPr bwMode="auto">
            <a:xfrm rot="16200000">
              <a:off x="5689522" y="5361224"/>
              <a:ext cx="748923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Function</a:t>
              </a:r>
            </a:p>
          </p:txBody>
        </p:sp>
        <p:sp>
          <p:nvSpPr>
            <p:cNvPr id="170" name="Power On"/>
            <p:cNvSpPr txBox="1">
              <a:spLocks noChangeArrowheads="1"/>
            </p:cNvSpPr>
            <p:nvPr/>
          </p:nvSpPr>
          <p:spPr bwMode="auto">
            <a:xfrm>
              <a:off x="6095400" y="6101130"/>
              <a:ext cx="86350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Power On</a:t>
              </a:r>
            </a:p>
          </p:txBody>
        </p:sp>
        <p:sp>
          <p:nvSpPr>
            <p:cNvPr id="172" name="Time"/>
            <p:cNvSpPr txBox="1">
              <a:spLocks noChangeArrowheads="1"/>
            </p:cNvSpPr>
            <p:nvPr/>
          </p:nvSpPr>
          <p:spPr bwMode="auto">
            <a:xfrm>
              <a:off x="8564761" y="6126979"/>
              <a:ext cx="508409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Time</a:t>
              </a:r>
            </a:p>
          </p:txBody>
        </p:sp>
      </p:grpSp>
      <p:sp>
        <p:nvSpPr>
          <p:cNvPr id="54" name="Rectangle violet small"/>
          <p:cNvSpPr>
            <a:spLocks noChangeArrowheads="1"/>
          </p:cNvSpPr>
          <p:nvPr/>
        </p:nvSpPr>
        <p:spPr bwMode="auto">
          <a:xfrm>
            <a:off x="6745990" y="4956944"/>
            <a:ext cx="166672" cy="347724"/>
          </a:xfrm>
          <a:prstGeom prst="rect">
            <a:avLst/>
          </a:prstGeom>
          <a:gradFill rotWithShape="1">
            <a:gsLst>
              <a:gs pos="0">
                <a:srgbClr val="FFFFFF">
                  <a:alpha val="63000"/>
                </a:srgbClr>
              </a:gs>
              <a:gs pos="100000">
                <a:srgbClr val="B20838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sp>
        <p:nvSpPr>
          <p:cNvPr id="53" name="Rectangle violet big"/>
          <p:cNvSpPr>
            <a:spLocks noChangeArrowheads="1"/>
          </p:cNvSpPr>
          <p:nvPr/>
        </p:nvSpPr>
        <p:spPr bwMode="auto">
          <a:xfrm>
            <a:off x="5448671" y="4943742"/>
            <a:ext cx="595162" cy="669635"/>
          </a:xfrm>
          <a:prstGeom prst="rect">
            <a:avLst/>
          </a:prstGeom>
          <a:gradFill rotWithShape="1">
            <a:gsLst>
              <a:gs pos="0">
                <a:srgbClr val="FFFFFF">
                  <a:alpha val="63000"/>
                </a:srgbClr>
              </a:gs>
              <a:gs pos="100000">
                <a:srgbClr val="B20838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sp>
        <p:nvSpPr>
          <p:cNvPr id="51" name="Rectangle brown big"/>
          <p:cNvSpPr>
            <a:spLocks noChangeArrowheads="1"/>
          </p:cNvSpPr>
          <p:nvPr/>
        </p:nvSpPr>
        <p:spPr bwMode="auto">
          <a:xfrm>
            <a:off x="6058916" y="5275001"/>
            <a:ext cx="2392243" cy="347724"/>
          </a:xfrm>
          <a:prstGeom prst="rect">
            <a:avLst/>
          </a:prstGeom>
          <a:solidFill>
            <a:srgbClr val="EC891D">
              <a:alpha val="63000"/>
            </a:srgb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rgbClr val="EC891D">
                <a:gamma/>
                <a:shade val="60000"/>
                <a:invGamma/>
              </a:srgbClr>
            </a:prst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Static region operation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grpSp>
        <p:nvGrpSpPr>
          <p:cNvPr id="3" name="Group Reconfiguration Overhead"/>
          <p:cNvGrpSpPr/>
          <p:nvPr/>
        </p:nvGrpSpPr>
        <p:grpSpPr>
          <a:xfrm>
            <a:off x="6653848" y="4324060"/>
            <a:ext cx="1859039" cy="791741"/>
            <a:chOff x="7592638" y="5243341"/>
            <a:chExt cx="1505070" cy="523220"/>
          </a:xfrm>
        </p:grpSpPr>
        <p:sp>
          <p:nvSpPr>
            <p:cNvPr id="81" name="Arrow Reconfig. Overhead"/>
            <p:cNvSpPr>
              <a:spLocks noChangeShapeType="1"/>
            </p:cNvSpPr>
            <p:nvPr/>
          </p:nvSpPr>
          <p:spPr bwMode="auto">
            <a:xfrm>
              <a:off x="7592638" y="5763477"/>
              <a:ext cx="2762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onfiguration overhead"/>
            <p:cNvSpPr txBox="1">
              <a:spLocks noChangeArrowheads="1"/>
            </p:cNvSpPr>
            <p:nvPr/>
          </p:nvSpPr>
          <p:spPr bwMode="auto">
            <a:xfrm>
              <a:off x="7882311" y="5243341"/>
              <a:ext cx="1215397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 b="1" dirty="0">
                  <a:solidFill>
                    <a:srgbClr val="B20838"/>
                  </a:solidFill>
                  <a:latin typeface="Arial Narrow" pitchFamily="34" charset="0"/>
                </a:rPr>
                <a:t>Re</a:t>
              </a:r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configuration</a:t>
              </a:r>
            </a:p>
            <a:p>
              <a:pPr algn="l"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Overhead</a:t>
              </a: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 flipH="1">
              <a:off x="7725986" y="5491487"/>
              <a:ext cx="184151" cy="248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" name="Group Configuration Overhead"/>
          <p:cNvGrpSpPr/>
          <p:nvPr/>
        </p:nvGrpSpPr>
        <p:grpSpPr>
          <a:xfrm>
            <a:off x="5419132" y="4281453"/>
            <a:ext cx="1722386" cy="829086"/>
            <a:chOff x="6382963" y="5229878"/>
            <a:chExt cx="1394436" cy="547899"/>
          </a:xfrm>
        </p:grpSpPr>
        <p:sp>
          <p:nvSpPr>
            <p:cNvPr id="71" name="Arrow Config. Overhead"/>
            <p:cNvSpPr>
              <a:spLocks noChangeShapeType="1"/>
            </p:cNvSpPr>
            <p:nvPr/>
          </p:nvSpPr>
          <p:spPr bwMode="auto">
            <a:xfrm>
              <a:off x="6382963" y="5777777"/>
              <a:ext cx="50575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Configuration Overhead"/>
            <p:cNvSpPr txBox="1">
              <a:spLocks noChangeArrowheads="1"/>
            </p:cNvSpPr>
            <p:nvPr/>
          </p:nvSpPr>
          <p:spPr bwMode="auto">
            <a:xfrm>
              <a:off x="6717493" y="5229878"/>
              <a:ext cx="1059906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Configuration</a:t>
              </a:r>
            </a:p>
            <a:p>
              <a:pPr algn="l"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Overhead</a:t>
              </a:r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 flipH="1">
              <a:off x="6648958" y="5491488"/>
              <a:ext cx="110429" cy="268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6" name="Time bar blue"/>
          <p:cNvSpPr>
            <a:spLocks noChangeShapeType="1"/>
          </p:cNvSpPr>
          <p:nvPr/>
        </p:nvSpPr>
        <p:spPr bwMode="auto">
          <a:xfrm>
            <a:off x="5443017" y="4893569"/>
            <a:ext cx="3922" cy="73504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73" name="FPGA no reconfigured"/>
          <p:cNvPicPr>
            <a:picLocks noChangeAspect="1" noChangeArrowheads="1"/>
          </p:cNvPicPr>
          <p:nvPr/>
        </p:nvPicPr>
        <p:blipFill>
          <a:blip r:embed="rId2" cstate="print"/>
          <a:srcRect l="20232" t="13889" r="28728" b="18034"/>
          <a:stretch>
            <a:fillRect/>
          </a:stretch>
        </p:blipFill>
        <p:spPr bwMode="auto">
          <a:xfrm>
            <a:off x="6720877" y="1681172"/>
            <a:ext cx="2127806" cy="21278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5" name="FPGA reconfigured" descr="clip_image001"/>
          <p:cNvPicPr>
            <a:picLocks noChangeAspect="1" noChangeArrowheads="1"/>
          </p:cNvPicPr>
          <p:nvPr/>
        </p:nvPicPr>
        <p:blipFill>
          <a:blip r:embed="rId3" cstate="print"/>
          <a:srcRect l="20313" t="13715" r="29167" b="17535"/>
          <a:stretch>
            <a:fillRect/>
          </a:stretch>
        </p:blipFill>
        <p:spPr bwMode="auto">
          <a:xfrm>
            <a:off x="6716106" y="1676406"/>
            <a:ext cx="2083510" cy="212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" name="PRR reconfigured" descr="Picture2"/>
          <p:cNvPicPr>
            <a:picLocks noChangeAspect="1" noChangeArrowheads="1"/>
          </p:cNvPicPr>
          <p:nvPr/>
        </p:nvPicPr>
        <p:blipFill>
          <a:blip r:embed="rId4" cstate="print"/>
          <a:srcRect l="25826" r="18318"/>
          <a:stretch>
            <a:fillRect/>
          </a:stretch>
        </p:blipFill>
        <p:spPr bwMode="auto">
          <a:xfrm>
            <a:off x="7263051" y="1694620"/>
            <a:ext cx="1169502" cy="83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68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0093 L 0.06527 -0.0009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6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-0.00093 L 0.14046 -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8 -0.00093 L 0.15833 -0.00093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28 -0.00093 L 0.33038 -0.0011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4" grpId="0" build="p"/>
      <p:bldP spid="6" grpId="0"/>
      <p:bldP spid="54" grpId="0" animBg="1"/>
      <p:bldP spid="53" grpId="0" animBg="1"/>
      <p:bldP spid="51" grpId="0" animBg="1"/>
      <p:bldP spid="176" grpId="0" animBg="1"/>
      <p:bldP spid="176" grpId="1" animBg="1"/>
      <p:bldP spid="176" grpId="2" animBg="1"/>
      <p:bldP spid="176" grpId="3" animBg="1"/>
      <p:bldP spid="176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n with PC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0" y="4645152"/>
            <a:ext cx="2483449" cy="1390731"/>
          </a:xfrm>
          <a:prstGeom prst="rect">
            <a:avLst/>
          </a:prstGeom>
        </p:spPr>
      </p:pic>
      <p:sp>
        <p:nvSpPr>
          <p:cNvPr id="54" name="TextBox 3"/>
          <p:cNvSpPr txBox="1">
            <a:spLocks/>
          </p:cNvSpPr>
          <p:nvPr/>
        </p:nvSpPr>
        <p:spPr bwMode="auto">
          <a:xfrm>
            <a:off x="2029747" y="4066291"/>
            <a:ext cx="7028789" cy="254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28650" lvl="1" indent="-273050"/>
            <a:r>
              <a:rPr lang="en-US" kern="0" dirty="0" smtClean="0"/>
              <a:t>Fine-grained to coarse-grained partitioning</a:t>
            </a:r>
          </a:p>
          <a:p>
            <a:pPr marL="903288" lvl="2" indent="-274638"/>
            <a:r>
              <a:rPr lang="en-US" sz="1800" kern="0" dirty="0" smtClean="0"/>
              <a:t>Simple operations to entire application as a single PRM</a:t>
            </a:r>
          </a:p>
          <a:p>
            <a:pPr marL="628650" lvl="1" indent="-273050"/>
            <a:r>
              <a:rPr lang="en-US" sz="2000" kern="0" dirty="0" smtClean="0"/>
              <a:t>Designers can only evaluate a </a:t>
            </a:r>
            <a:r>
              <a:rPr lang="en-US" sz="2000" kern="0" dirty="0" smtClean="0">
                <a:solidFill>
                  <a:schemeClr val="accent2"/>
                </a:solidFill>
              </a:rPr>
              <a:t>subset</a:t>
            </a:r>
            <a:r>
              <a:rPr lang="en-US" sz="2000" kern="0" dirty="0" smtClean="0"/>
              <a:t> of these designs</a:t>
            </a:r>
          </a:p>
          <a:p>
            <a:pPr marL="903288" lvl="2" indent="-274638"/>
            <a:r>
              <a:rPr lang="es-PE" sz="1800" kern="0" dirty="0" smtClean="0"/>
              <a:t>Need analytical or simulated cost </a:t>
            </a:r>
            <a:r>
              <a:rPr lang="es-PE" sz="1800" kern="0" dirty="0" smtClean="0">
                <a:solidFill>
                  <a:schemeClr val="accent2"/>
                </a:solidFill>
              </a:rPr>
              <a:t>models</a:t>
            </a:r>
          </a:p>
          <a:p>
            <a:pPr marL="903288" lvl="2" indent="-274638"/>
            <a:r>
              <a:rPr lang="es-PE" sz="1800" kern="0" dirty="0" smtClean="0"/>
              <a:t>Evaluate design decisions’ impact on PRR </a:t>
            </a:r>
            <a:br>
              <a:rPr lang="es-PE" sz="1800" kern="0" dirty="0" smtClean="0"/>
            </a:br>
            <a:r>
              <a:rPr lang="es-PE" sz="1800" kern="0" dirty="0" smtClean="0"/>
              <a:t>size/organization and partial bitstream sizes</a:t>
            </a:r>
          </a:p>
          <a:p>
            <a:pPr marL="903288" lvl="2" indent="-274638"/>
            <a:r>
              <a:rPr lang="es-PE" sz="1800" kern="0" dirty="0" smtClean="0"/>
              <a:t>Cost models </a:t>
            </a:r>
            <a:r>
              <a:rPr lang="es-PE" sz="1800" b="1" kern="0" dirty="0" smtClean="0">
                <a:solidFill>
                  <a:srgbClr val="C00000"/>
                </a:solidFill>
              </a:rPr>
              <a:t>avoid</a:t>
            </a:r>
            <a:r>
              <a:rPr lang="es-PE" sz="1800" kern="0" dirty="0" smtClean="0"/>
              <a:t> </a:t>
            </a:r>
            <a:r>
              <a:rPr lang="es-PE" sz="1800" kern="0" dirty="0" smtClean="0">
                <a:solidFill>
                  <a:srgbClr val="000000"/>
                </a:solidFill>
              </a:rPr>
              <a:t>lengthy </a:t>
            </a:r>
            <a:r>
              <a:rPr lang="es-PE" sz="1800" kern="0" dirty="0" smtClean="0"/>
              <a:t>PR design flow</a:t>
            </a:r>
          </a:p>
        </p:txBody>
      </p:sp>
      <p:sp>
        <p:nvSpPr>
          <p:cNvPr id="26" name="TextBox 2"/>
          <p:cNvSpPr txBox="1">
            <a:spLocks/>
          </p:cNvSpPr>
          <p:nvPr/>
        </p:nvSpPr>
        <p:spPr bwMode="auto">
          <a:xfrm>
            <a:off x="184894" y="3688868"/>
            <a:ext cx="6390604" cy="50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7800" indent="-177800"/>
            <a:r>
              <a:rPr lang="en-US" kern="0" dirty="0" smtClean="0"/>
              <a:t>PR partitioning design space is exponentially large</a:t>
            </a:r>
          </a:p>
        </p:txBody>
      </p:sp>
      <p:sp>
        <p:nvSpPr>
          <p:cNvPr id="3" name="TextBox 1"/>
          <p:cNvSpPr>
            <a:spLocks noGrp="1"/>
          </p:cNvSpPr>
          <p:nvPr>
            <p:ph idx="1"/>
          </p:nvPr>
        </p:nvSpPr>
        <p:spPr>
          <a:xfrm>
            <a:off x="59381" y="852593"/>
            <a:ext cx="6616878" cy="536827"/>
          </a:xfrm>
        </p:spPr>
        <p:txBody>
          <a:bodyPr/>
          <a:lstStyle/>
          <a:p>
            <a:pPr marL="177800" indent="-177800"/>
            <a:r>
              <a:rPr lang="en-US" dirty="0" smtClean="0">
                <a:latin typeface="Arial" pitchFamily="34" charset="0"/>
                <a:cs typeface="Arial" pitchFamily="34" charset="0"/>
              </a:rPr>
              <a:t>Critical design decisions done in early system design</a:t>
            </a:r>
          </a:p>
        </p:txBody>
      </p:sp>
      <p:grpSp>
        <p:nvGrpSpPr>
          <p:cNvPr id="45" name="Static region"/>
          <p:cNvGrpSpPr/>
          <p:nvPr/>
        </p:nvGrpSpPr>
        <p:grpSpPr>
          <a:xfrm>
            <a:off x="3288664" y="2209990"/>
            <a:ext cx="1587258" cy="646331"/>
            <a:chOff x="3288664" y="2209990"/>
            <a:chExt cx="1587258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3288664" y="2209990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800" dirty="0" smtClean="0">
                  <a:solidFill>
                    <a:schemeClr val="accent2"/>
                  </a:solidFill>
                </a:rPr>
                <a:t>Static</a:t>
              </a:r>
            </a:p>
            <a:p>
              <a:r>
                <a:rPr lang="es-PE" sz="1800" dirty="0" smtClean="0">
                  <a:solidFill>
                    <a:schemeClr val="accent2"/>
                  </a:solidFill>
                </a:rPr>
                <a:t>region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1" name="Puzzle static"/>
            <p:cNvSpPr>
              <a:spLocks noEditPoints="1" noChangeArrowheads="1"/>
            </p:cNvSpPr>
            <p:nvPr/>
          </p:nvSpPr>
          <p:spPr bwMode="auto">
            <a:xfrm>
              <a:off x="4061393" y="2281842"/>
              <a:ext cx="814529" cy="454647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7" name="Zoomed GPG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93" y="966711"/>
            <a:ext cx="2446218" cy="3043448"/>
          </a:xfrm>
          <a:prstGeom prst="rect">
            <a:avLst/>
          </a:prstGeom>
        </p:spPr>
      </p:pic>
      <p:sp>
        <p:nvSpPr>
          <p:cNvPr id="46" name="Text RU vs PRR"/>
          <p:cNvSpPr txBox="1"/>
          <p:nvPr/>
        </p:nvSpPr>
        <p:spPr>
          <a:xfrm>
            <a:off x="6580622" y="3408355"/>
            <a:ext cx="2525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500" b="1" dirty="0">
                <a:solidFill>
                  <a:srgbClr val="FFC000"/>
                </a:solidFill>
              </a:rPr>
              <a:t>R</a:t>
            </a:r>
            <a:r>
              <a:rPr lang="es-PE" sz="1500" b="1" dirty="0" smtClean="0">
                <a:solidFill>
                  <a:srgbClr val="FFC000"/>
                </a:solidFill>
              </a:rPr>
              <a:t>esource utilization </a:t>
            </a:r>
            <a:br>
              <a:rPr lang="es-PE" sz="1500" b="1" dirty="0" smtClean="0">
                <a:solidFill>
                  <a:srgbClr val="FFC000"/>
                </a:solidFill>
              </a:rPr>
            </a:br>
            <a:r>
              <a:rPr lang="es-PE" sz="1500" b="1" dirty="0" smtClean="0">
                <a:solidFill>
                  <a:srgbClr val="FFC000"/>
                </a:solidFill>
              </a:rPr>
              <a:t>vs. PRR size/organization</a:t>
            </a:r>
            <a:endParaRPr lang="en-US" sz="1500" b="1" dirty="0">
              <a:solidFill>
                <a:srgbClr val="FFC000"/>
              </a:solidFill>
            </a:endParaRPr>
          </a:p>
        </p:txBody>
      </p:sp>
      <p:sp>
        <p:nvSpPr>
          <p:cNvPr id="53" name="Text OR"/>
          <p:cNvSpPr txBox="1"/>
          <p:nvPr/>
        </p:nvSpPr>
        <p:spPr>
          <a:xfrm>
            <a:off x="7111344" y="262386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rgbClr val="FFC000"/>
                </a:solidFill>
              </a:rPr>
              <a:t>OR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52" name="Organization 2"/>
          <p:cNvSpPr/>
          <p:nvPr/>
        </p:nvSpPr>
        <p:spPr bwMode="auto">
          <a:xfrm>
            <a:off x="7784038" y="1750126"/>
            <a:ext cx="783572" cy="1488067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rganization 1"/>
          <p:cNvSpPr/>
          <p:nvPr/>
        </p:nvSpPr>
        <p:spPr bwMode="auto">
          <a:xfrm>
            <a:off x="6964736" y="1767379"/>
            <a:ext cx="1468864" cy="721056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PRR 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Big FPG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56" y="998728"/>
            <a:ext cx="2459288" cy="3015351"/>
          </a:xfrm>
          <a:prstGeom prst="rect">
            <a:avLst/>
          </a:prstGeom>
        </p:spPr>
      </p:pic>
      <p:sp>
        <p:nvSpPr>
          <p:cNvPr id="51" name="PRR 2 expanded"/>
          <p:cNvSpPr/>
          <p:nvPr/>
        </p:nvSpPr>
        <p:spPr bwMode="auto">
          <a:xfrm>
            <a:off x="7121244" y="2852430"/>
            <a:ext cx="1435381" cy="767576"/>
          </a:xfrm>
          <a:prstGeom prst="rect">
            <a:avLst/>
          </a:prstGeom>
          <a:solidFill>
            <a:srgbClr val="FC6AE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rgbClr val="D5E46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PRR 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5E46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PRR 2 shrunk"/>
          <p:cNvSpPr/>
          <p:nvPr/>
        </p:nvSpPr>
        <p:spPr bwMode="auto">
          <a:xfrm>
            <a:off x="7111344" y="2854405"/>
            <a:ext cx="1435381" cy="767576"/>
          </a:xfrm>
          <a:prstGeom prst="rect">
            <a:avLst/>
          </a:prstGeom>
          <a:solidFill>
            <a:srgbClr val="FC6AE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rgbClr val="D5E46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PRR 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5E46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PRR 2"/>
          <p:cNvSpPr/>
          <p:nvPr/>
        </p:nvSpPr>
        <p:spPr bwMode="auto">
          <a:xfrm>
            <a:off x="7113319" y="2844505"/>
            <a:ext cx="1435381" cy="767576"/>
          </a:xfrm>
          <a:prstGeom prst="rect">
            <a:avLst/>
          </a:prstGeom>
          <a:solidFill>
            <a:srgbClr val="FC6AE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rgbClr val="D5E46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PRR 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5E46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PRR 1 expanded"/>
          <p:cNvSpPr/>
          <p:nvPr/>
        </p:nvSpPr>
        <p:spPr bwMode="auto">
          <a:xfrm>
            <a:off x="7513130" y="1380908"/>
            <a:ext cx="1271105" cy="7344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PRR 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PRR 1 shrunk"/>
          <p:cNvSpPr/>
          <p:nvPr/>
        </p:nvSpPr>
        <p:spPr bwMode="auto">
          <a:xfrm>
            <a:off x="7503230" y="1382883"/>
            <a:ext cx="1271105" cy="7344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PRR 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PRR 1"/>
          <p:cNvSpPr/>
          <p:nvPr/>
        </p:nvSpPr>
        <p:spPr bwMode="auto">
          <a:xfrm>
            <a:off x="7505205" y="1372983"/>
            <a:ext cx="1271105" cy="7344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PRR 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PRM 3"/>
          <p:cNvGrpSpPr/>
          <p:nvPr/>
        </p:nvGrpSpPr>
        <p:grpSpPr>
          <a:xfrm>
            <a:off x="4539250" y="2560859"/>
            <a:ext cx="1471109" cy="596535"/>
            <a:chOff x="4539250" y="2560859"/>
            <a:chExt cx="1471109" cy="596535"/>
          </a:xfrm>
        </p:grpSpPr>
        <p:sp>
          <p:nvSpPr>
            <p:cNvPr id="35" name="TextBox 34"/>
            <p:cNvSpPr txBox="1"/>
            <p:nvPr/>
          </p:nvSpPr>
          <p:spPr>
            <a:xfrm>
              <a:off x="5184492" y="2603082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800" dirty="0" smtClean="0">
                  <a:solidFill>
                    <a:srgbClr val="FFC000"/>
                  </a:solidFill>
                </a:rPr>
                <a:t>PRM3</a:t>
              </a:r>
              <a:endParaRPr lang="en-US" sz="1800" dirty="0">
                <a:solidFill>
                  <a:srgbClr val="FFC000"/>
                </a:solidFill>
              </a:endParaRPr>
            </a:p>
          </p:txBody>
        </p:sp>
        <p:sp>
          <p:nvSpPr>
            <p:cNvPr id="29" name="Puzzle3"/>
            <p:cNvSpPr>
              <a:spLocks noEditPoints="1" noChangeArrowheads="1"/>
            </p:cNvSpPr>
            <p:nvPr/>
          </p:nvSpPr>
          <p:spPr bwMode="auto">
            <a:xfrm>
              <a:off x="4539250" y="2560859"/>
              <a:ext cx="804574" cy="596535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4" name="PRM 4"/>
          <p:cNvGrpSpPr/>
          <p:nvPr/>
        </p:nvGrpSpPr>
        <p:grpSpPr>
          <a:xfrm>
            <a:off x="4684193" y="2939082"/>
            <a:ext cx="1319767" cy="654934"/>
            <a:chOff x="4684193" y="2939082"/>
            <a:chExt cx="1319767" cy="654934"/>
          </a:xfrm>
        </p:grpSpPr>
        <p:sp>
          <p:nvSpPr>
            <p:cNvPr id="38" name="TextBox 37"/>
            <p:cNvSpPr txBox="1"/>
            <p:nvPr/>
          </p:nvSpPr>
          <p:spPr>
            <a:xfrm>
              <a:off x="5178093" y="314258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800" dirty="0" smtClean="0">
                  <a:solidFill>
                    <a:srgbClr val="FC6AE0"/>
                  </a:solidFill>
                </a:rPr>
                <a:t>PRM4</a:t>
              </a:r>
              <a:endParaRPr lang="en-US" sz="1800" dirty="0">
                <a:solidFill>
                  <a:srgbClr val="FC6AE0"/>
                </a:solidFill>
              </a:endParaRPr>
            </a:p>
          </p:txBody>
        </p:sp>
        <p:sp>
          <p:nvSpPr>
            <p:cNvPr id="36" name="Puzzle4"/>
            <p:cNvSpPr>
              <a:spLocks noEditPoints="1" noChangeArrowheads="1"/>
            </p:cNvSpPr>
            <p:nvPr/>
          </p:nvSpPr>
          <p:spPr bwMode="auto">
            <a:xfrm>
              <a:off x="4684193" y="2939082"/>
              <a:ext cx="504103" cy="65493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2" name="PRM 2"/>
          <p:cNvGrpSpPr/>
          <p:nvPr/>
        </p:nvGrpSpPr>
        <p:grpSpPr>
          <a:xfrm>
            <a:off x="4685865" y="2083718"/>
            <a:ext cx="1329970" cy="654934"/>
            <a:chOff x="4685865" y="2083718"/>
            <a:chExt cx="1329970" cy="654934"/>
          </a:xfrm>
        </p:grpSpPr>
        <p:sp>
          <p:nvSpPr>
            <p:cNvPr id="34" name="TextBox 33"/>
            <p:cNvSpPr txBox="1"/>
            <p:nvPr/>
          </p:nvSpPr>
          <p:spPr>
            <a:xfrm>
              <a:off x="5189968" y="223375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800" dirty="0" smtClean="0">
                  <a:solidFill>
                    <a:srgbClr val="009999"/>
                  </a:solidFill>
                </a:rPr>
                <a:t>PRM2</a:t>
              </a:r>
              <a:endParaRPr lang="en-US" sz="1800" dirty="0">
                <a:solidFill>
                  <a:srgbClr val="009999"/>
                </a:solidFill>
              </a:endParaRPr>
            </a:p>
          </p:txBody>
        </p:sp>
        <p:sp>
          <p:nvSpPr>
            <p:cNvPr id="28" name="Puzzle2"/>
            <p:cNvSpPr>
              <a:spLocks noEditPoints="1" noChangeArrowheads="1"/>
            </p:cNvSpPr>
            <p:nvPr/>
          </p:nvSpPr>
          <p:spPr bwMode="auto">
            <a:xfrm>
              <a:off x="4685865" y="2083718"/>
              <a:ext cx="504103" cy="65493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1" name="PRM 1"/>
          <p:cNvGrpSpPr/>
          <p:nvPr/>
        </p:nvGrpSpPr>
        <p:grpSpPr>
          <a:xfrm>
            <a:off x="3451446" y="2553505"/>
            <a:ext cx="1261570" cy="762647"/>
            <a:chOff x="3451446" y="2553505"/>
            <a:chExt cx="1261570" cy="762647"/>
          </a:xfrm>
        </p:grpSpPr>
        <p:sp>
          <p:nvSpPr>
            <p:cNvPr id="33" name="TextBox 32"/>
            <p:cNvSpPr txBox="1"/>
            <p:nvPr/>
          </p:nvSpPr>
          <p:spPr>
            <a:xfrm>
              <a:off x="3451446" y="2844505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800" dirty="0" smtClean="0">
                  <a:solidFill>
                    <a:srgbClr val="C00000"/>
                  </a:solidFill>
                </a:rPr>
                <a:t>PRM1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0" name="Puzzle1"/>
            <p:cNvSpPr>
              <a:spLocks noEditPoints="1" noChangeArrowheads="1"/>
            </p:cNvSpPr>
            <p:nvPr/>
          </p:nvSpPr>
          <p:spPr bwMode="auto">
            <a:xfrm>
              <a:off x="4227919" y="2553505"/>
              <a:ext cx="485097" cy="762647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Cloud PRR size/organiz"/>
          <p:cNvSpPr/>
          <p:nvPr/>
        </p:nvSpPr>
        <p:spPr bwMode="auto">
          <a:xfrm>
            <a:off x="1295696" y="1248976"/>
            <a:ext cx="3415132" cy="815102"/>
          </a:xfrm>
          <a:prstGeom prst="cloudCallout">
            <a:avLst>
              <a:gd name="adj1" fmla="val -22341"/>
              <a:gd name="adj2" fmla="val 7261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s-PE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PRR size/organization?</a:t>
            </a:r>
          </a:p>
        </p:txBody>
      </p:sp>
      <p:sp>
        <p:nvSpPr>
          <p:cNvPr id="24" name="Cloud PRR size"/>
          <p:cNvSpPr/>
          <p:nvPr/>
        </p:nvSpPr>
        <p:spPr bwMode="auto">
          <a:xfrm>
            <a:off x="1294483" y="1256953"/>
            <a:ext cx="3415132" cy="815102"/>
          </a:xfrm>
          <a:prstGeom prst="cloudCallout">
            <a:avLst>
              <a:gd name="adj1" fmla="val -22341"/>
              <a:gd name="adj2" fmla="val 7261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PRR size? How big?</a:t>
            </a:r>
          </a:p>
        </p:txBody>
      </p:sp>
      <p:sp>
        <p:nvSpPr>
          <p:cNvPr id="47" name="Cloud PRM-to-PRR"/>
          <p:cNvSpPr/>
          <p:nvPr/>
        </p:nvSpPr>
        <p:spPr bwMode="auto">
          <a:xfrm>
            <a:off x="1296098" y="1256791"/>
            <a:ext cx="3415132" cy="815102"/>
          </a:xfrm>
          <a:prstGeom prst="cloudCallout">
            <a:avLst>
              <a:gd name="adj1" fmla="val -22341"/>
              <a:gd name="adj2" fmla="val 7261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PRM-to-PRR mapping?</a:t>
            </a:r>
          </a:p>
        </p:txBody>
      </p:sp>
      <p:sp>
        <p:nvSpPr>
          <p:cNvPr id="7" name="Cloud design partition"/>
          <p:cNvSpPr/>
          <p:nvPr/>
        </p:nvSpPr>
        <p:spPr bwMode="auto">
          <a:xfrm>
            <a:off x="1296098" y="1254493"/>
            <a:ext cx="3415132" cy="815102"/>
          </a:xfrm>
          <a:prstGeom prst="cloudCallout">
            <a:avLst>
              <a:gd name="adj1" fmla="val -22341"/>
              <a:gd name="adj2" fmla="val 7261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partitioning?</a:t>
            </a:r>
          </a:p>
        </p:txBody>
      </p:sp>
      <p:grpSp>
        <p:nvGrpSpPr>
          <p:cNvPr id="9" name="Man with PC1"/>
          <p:cNvGrpSpPr/>
          <p:nvPr/>
        </p:nvGrpSpPr>
        <p:grpSpPr>
          <a:xfrm>
            <a:off x="574375" y="2303822"/>
            <a:ext cx="2453833" cy="1330347"/>
            <a:chOff x="3143250" y="2628900"/>
            <a:chExt cx="2857500" cy="1600200"/>
          </a:xfrm>
        </p:grpSpPr>
        <p:pic>
          <p:nvPicPr>
            <p:cNvPr id="5" name="man with PC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250" y="2628900"/>
              <a:ext cx="2857500" cy="1600200"/>
            </a:xfrm>
            <a:prstGeom prst="rect">
              <a:avLst/>
            </a:prstGeom>
          </p:spPr>
        </p:pic>
        <p:pic>
          <p:nvPicPr>
            <p:cNvPr id="4" name="small FPGA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558" y="3031714"/>
              <a:ext cx="364425" cy="446824"/>
            </a:xfrm>
            <a:prstGeom prst="rect">
              <a:avLst/>
            </a:prstGeom>
            <a:scene3d>
              <a:camera prst="perspectiveContrastingRightFacing" fov="2700000">
                <a:rot lat="623785" lon="18963666" rev="0"/>
              </a:camera>
              <a:lightRig rig="threePt" dir="t"/>
            </a:scene3d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45" y="356262"/>
            <a:ext cx="7772400" cy="581891"/>
          </a:xfrm>
        </p:spPr>
        <p:txBody>
          <a:bodyPr/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System Designer Challenges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3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21E-6 L 0.44028 -0.1741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4" y="-87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0287E-6 L 0.28316 0.12187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9" y="60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48844E-6 L 0.32083 -0.16304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8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07123E-6 L 0.27796 -0.00787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3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500"/>
                            </p:stCondLst>
                            <p:childTnLst>
                              <p:par>
                                <p:cTn id="1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2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000"/>
                            </p:stCondLst>
                            <p:childTnLst>
                              <p:par>
                                <p:cTn id="15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500"/>
                            </p:stCondLst>
                            <p:childTnLst>
                              <p:par>
                                <p:cTn id="160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1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2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3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500"/>
                            </p:stCondLst>
                            <p:childTnLst>
                              <p:par>
                                <p:cTn id="16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6" grpId="2"/>
      <p:bldP spid="53" grpId="0"/>
      <p:bldP spid="53" grpId="1"/>
      <p:bldP spid="53" grpId="2"/>
      <p:bldP spid="53" grpId="3"/>
      <p:bldP spid="52" grpId="0" animBg="1"/>
      <p:bldP spid="52" grpId="1" animBg="1"/>
      <p:bldP spid="52" grpId="2" animBg="1"/>
      <p:bldP spid="37" grpId="0" animBg="1"/>
      <p:bldP spid="37" grpId="1" animBg="1"/>
      <p:bldP spid="37" grpId="2" animBg="1"/>
      <p:bldP spid="51" grpId="0" animBg="1"/>
      <p:bldP spid="51" grpId="1" animBg="1"/>
      <p:bldP spid="51" grpId="2" animBg="1"/>
      <p:bldP spid="51" grpId="3" animBg="1"/>
      <p:bldP spid="50" grpId="0" animBg="1"/>
      <p:bldP spid="50" grpId="2" animBg="1"/>
      <p:bldP spid="50" grpId="3" animBg="1"/>
      <p:bldP spid="50" grpId="4" animBg="1"/>
      <p:bldP spid="40" grpId="0" animBg="1"/>
      <p:bldP spid="40" grpId="1" animBg="1"/>
      <p:bldP spid="40" grpId="2" animBg="1"/>
      <p:bldP spid="49" grpId="0" animBg="1"/>
      <p:bldP spid="49" grpId="1" animBg="1"/>
      <p:bldP spid="49" grpId="2" animBg="1"/>
      <p:bldP spid="49" grpId="3" animBg="1"/>
      <p:bldP spid="48" grpId="0" animBg="1"/>
      <p:bldP spid="48" grpId="1" animBg="1"/>
      <p:bldP spid="48" grpId="2" animBg="1"/>
      <p:bldP spid="48" grpId="3" animBg="1"/>
      <p:bldP spid="39" grpId="0" animBg="1"/>
      <p:bldP spid="39" grpId="1" animBg="1"/>
      <p:bldP spid="39" grpId="2" animBg="1"/>
      <p:bldP spid="25" grpId="0" animBg="1"/>
      <p:bldP spid="25" grpId="1" animBg="1"/>
      <p:bldP spid="25" grpId="2" animBg="1"/>
      <p:bldP spid="24" grpId="0" animBg="1"/>
      <p:bldP spid="24" grpId="1" animBg="1"/>
      <p:bldP spid="24" grpId="2" animBg="1"/>
      <p:bldP spid="47" grpId="0" animBg="1"/>
      <p:bldP spid="47" grpId="1" animBg="1"/>
      <p:bldP spid="47" grpId="2" animBg="1"/>
      <p:bldP spid="7" grpId="0" animBg="1"/>
      <p:bldP spid="7" grpId="1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19" y="935718"/>
            <a:ext cx="8447313" cy="5548208"/>
          </a:xfrm>
        </p:spPr>
        <p:txBody>
          <a:bodyPr/>
          <a:lstStyle/>
          <a:p>
            <a:r>
              <a:rPr lang="es-PE" sz="2400" dirty="0" smtClean="0">
                <a:latin typeface="Arial" pitchFamily="34" charset="0"/>
                <a:cs typeface="Arial" pitchFamily="34" charset="0"/>
              </a:rPr>
              <a:t>Prior works in PR cost models</a:t>
            </a:r>
            <a:endParaRPr lang="es-PE" sz="2400" dirty="0"/>
          </a:p>
          <a:p>
            <a:pPr marL="628650" lvl="1" indent="-273050"/>
            <a:r>
              <a:rPr lang="es-PE" sz="2000" dirty="0" smtClean="0"/>
              <a:t>Only provided partial methods for evaluating design tradeoffs</a:t>
            </a:r>
            <a:endParaRPr lang="en-US" sz="2000" dirty="0"/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Manual PRR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floorplanning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process in the PR design flow</a:t>
            </a:r>
          </a:p>
          <a:p>
            <a:pPr marL="628650" lvl="1" indent="-273050"/>
            <a:r>
              <a:rPr lang="en-US" sz="2000" dirty="0" smtClean="0">
                <a:solidFill>
                  <a:srgbClr val="C00000"/>
                </a:solidFill>
              </a:rPr>
              <a:t>Avoid</a:t>
            </a:r>
            <a:r>
              <a:rPr lang="en-US" sz="2000" dirty="0" smtClean="0"/>
              <a:t> oversized PRRs </a:t>
            </a:r>
          </a:p>
          <a:p>
            <a:pPr marL="628650" lvl="1" indent="-273050"/>
            <a:r>
              <a:rPr lang="en-US" sz="2000" dirty="0" smtClean="0">
                <a:solidFill>
                  <a:srgbClr val="C00000"/>
                </a:solidFill>
              </a:rPr>
              <a:t>Avoid</a:t>
            </a:r>
            <a:r>
              <a:rPr lang="en-US" sz="2000" dirty="0" smtClean="0"/>
              <a:t> ill-suited PRR organizations</a:t>
            </a:r>
          </a:p>
          <a:p>
            <a:pPr marL="628650" lvl="1" indent="-273050"/>
            <a:r>
              <a:rPr lang="es-PE" sz="2000" dirty="0" smtClean="0"/>
              <a:t>Goal:</a:t>
            </a:r>
            <a:r>
              <a:rPr lang="es-PE" sz="2000" dirty="0" smtClean="0">
                <a:solidFill>
                  <a:schemeClr val="accent2"/>
                </a:solidFill>
              </a:rPr>
              <a:t> high</a:t>
            </a:r>
            <a:r>
              <a:rPr lang="es-PE" sz="2000" dirty="0" smtClean="0"/>
              <a:t> resource utilization per PRR</a:t>
            </a:r>
          </a:p>
          <a:p>
            <a:pPr marL="628650" lvl="1" indent="-273050"/>
            <a:r>
              <a:rPr lang="es-PE" sz="2000" dirty="0" smtClean="0"/>
              <a:t>Benefits</a:t>
            </a:r>
            <a:r>
              <a:rPr lang="es-PE" sz="2000" dirty="0"/>
              <a:t>:</a:t>
            </a:r>
          </a:p>
          <a:p>
            <a:pPr marL="903288" lvl="2" indent="-274638"/>
            <a:r>
              <a:rPr lang="es-PE" sz="1800" dirty="0" smtClean="0">
                <a:solidFill>
                  <a:schemeClr val="accent2"/>
                </a:solidFill>
              </a:rPr>
              <a:t>Smaller</a:t>
            </a:r>
            <a:r>
              <a:rPr lang="es-PE" sz="1800" dirty="0" smtClean="0"/>
              <a:t> partial bitstreams</a:t>
            </a:r>
            <a:endParaRPr lang="es-PE" sz="1800" dirty="0" smtClean="0">
              <a:solidFill>
                <a:srgbClr val="FF0000"/>
              </a:solidFill>
            </a:endParaRPr>
          </a:p>
          <a:p>
            <a:pPr marL="903288" lvl="2" indent="-274638"/>
            <a:r>
              <a:rPr lang="es-PE" sz="1800" dirty="0" smtClean="0">
                <a:solidFill>
                  <a:schemeClr val="accent2"/>
                </a:solidFill>
              </a:rPr>
              <a:t>Faster </a:t>
            </a:r>
            <a:r>
              <a:rPr lang="es-PE" sz="1800" dirty="0" smtClean="0"/>
              <a:t>reconfiguration times</a:t>
            </a:r>
            <a:endParaRPr lang="es-PE" sz="1800" dirty="0" smtClean="0">
              <a:solidFill>
                <a:srgbClr val="FF0000"/>
              </a:solidFill>
            </a:endParaRPr>
          </a:p>
          <a:p>
            <a:pPr marL="903288" lvl="2" indent="-274638"/>
            <a:r>
              <a:rPr lang="es-PE" sz="1800" dirty="0" smtClean="0">
                <a:solidFill>
                  <a:schemeClr val="accent2"/>
                </a:solidFill>
              </a:rPr>
              <a:t>Efficent </a:t>
            </a:r>
            <a:r>
              <a:rPr lang="es-PE" sz="1800" dirty="0" smtClean="0"/>
              <a:t>area utilization in the FPGA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GOAL: </a:t>
            </a:r>
            <a:r>
              <a:rPr lang="en-US" sz="2400" dirty="0">
                <a:solidFill>
                  <a:srgbClr val="C00000"/>
                </a:solidFill>
              </a:rPr>
              <a:t>H</a:t>
            </a:r>
            <a:r>
              <a:rPr lang="en-US" sz="2400" dirty="0" smtClean="0">
                <a:solidFill>
                  <a:srgbClr val="C00000"/>
                </a:solidFill>
              </a:rPr>
              <a:t>igh-level</a:t>
            </a:r>
            <a:r>
              <a:rPr lang="en-US" sz="2400" dirty="0" smtClean="0"/>
              <a:t> </a:t>
            </a:r>
            <a:r>
              <a:rPr lang="en-US" sz="2400" dirty="0"/>
              <a:t>cost </a:t>
            </a:r>
            <a:r>
              <a:rPr lang="en-US" sz="2400" dirty="0" smtClean="0"/>
              <a:t>models for system designers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628650" lvl="1" indent="-273050"/>
            <a:r>
              <a:rPr lang="en-US" sz="2000" dirty="0">
                <a:solidFill>
                  <a:schemeClr val="accent2"/>
                </a:solidFill>
              </a:rPr>
              <a:t>E</a:t>
            </a:r>
            <a:r>
              <a:rPr lang="en-US" sz="2000" dirty="0" smtClean="0">
                <a:solidFill>
                  <a:schemeClr val="accent2"/>
                </a:solidFill>
              </a:rPr>
              <a:t>valuation</a:t>
            </a:r>
            <a:r>
              <a:rPr lang="en-US" sz="2000" dirty="0" smtClean="0"/>
              <a:t> </a:t>
            </a:r>
            <a:r>
              <a:rPr lang="en-US" sz="2000" dirty="0"/>
              <a:t>of design decisions </a:t>
            </a:r>
            <a:r>
              <a:rPr lang="en-US" sz="2000" dirty="0" smtClean="0"/>
              <a:t>early in </a:t>
            </a:r>
            <a:r>
              <a:rPr lang="en-US" sz="2000" dirty="0"/>
              <a:t>the design process</a:t>
            </a:r>
            <a:endParaRPr lang="en-US" sz="2000" dirty="0" smtClean="0"/>
          </a:p>
          <a:p>
            <a:pPr marL="903288" lvl="2" indent="-274638"/>
            <a:r>
              <a:rPr lang="es-PE" sz="1800" dirty="0"/>
              <a:t>The cost models must provide </a:t>
            </a:r>
            <a:r>
              <a:rPr lang="es-PE" sz="1800" b="1" dirty="0">
                <a:solidFill>
                  <a:schemeClr val="accent2"/>
                </a:solidFill>
              </a:rPr>
              <a:t>sufficiently accurate</a:t>
            </a:r>
            <a:r>
              <a:rPr lang="es-PE" sz="1800" dirty="0"/>
              <a:t> </a:t>
            </a:r>
            <a:r>
              <a:rPr lang="es-PE" sz="1800" dirty="0" smtClean="0"/>
              <a:t>evaluations</a:t>
            </a:r>
          </a:p>
          <a:p>
            <a:pPr marL="903288" lvl="2" indent="-274638"/>
            <a:r>
              <a:rPr lang="es-PE" sz="1800" dirty="0" smtClean="0">
                <a:solidFill>
                  <a:schemeClr val="accent2"/>
                </a:solidFill>
              </a:rPr>
              <a:t>Reduces</a:t>
            </a:r>
            <a:r>
              <a:rPr lang="es-PE" sz="1800" dirty="0" smtClean="0"/>
              <a:t> </a:t>
            </a:r>
            <a:r>
              <a:rPr lang="es-PE" sz="1800" dirty="0"/>
              <a:t>design space exploration </a:t>
            </a:r>
            <a:r>
              <a:rPr lang="es-PE" sz="1800" dirty="0" smtClean="0"/>
              <a:t>time</a:t>
            </a:r>
          </a:p>
          <a:p>
            <a:pPr marL="1258888" lvl="3" indent="-355600"/>
            <a:r>
              <a:rPr lang="es-PE" dirty="0"/>
              <a:t>As compared to </a:t>
            </a:r>
            <a:r>
              <a:rPr lang="es-PE" b="1" dirty="0">
                <a:solidFill>
                  <a:srgbClr val="C00000"/>
                </a:solidFill>
              </a:rPr>
              <a:t>full</a:t>
            </a:r>
            <a:r>
              <a:rPr lang="es-PE" dirty="0"/>
              <a:t> system </a:t>
            </a:r>
            <a:r>
              <a:rPr lang="es-PE" dirty="0" smtClean="0"/>
              <a:t>implementation to attain same information</a:t>
            </a:r>
            <a:endParaRPr lang="en-US" dirty="0"/>
          </a:p>
        </p:txBody>
      </p:sp>
      <p:pic>
        <p:nvPicPr>
          <p:cNvPr id="4" name="Zoomed FPG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23" y="2138582"/>
            <a:ext cx="3467582" cy="2604685"/>
          </a:xfrm>
          <a:prstGeom prst="rect">
            <a:avLst/>
          </a:prstGeom>
        </p:spPr>
      </p:pic>
      <p:sp>
        <p:nvSpPr>
          <p:cNvPr id="8" name="TextBox &quot;change to&quot;"/>
          <p:cNvSpPr txBox="1"/>
          <p:nvPr/>
        </p:nvSpPr>
        <p:spPr>
          <a:xfrm>
            <a:off x="7062280" y="2280567"/>
            <a:ext cx="1636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FFC000"/>
                </a:solidFill>
              </a:rPr>
              <a:t>change to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Oversized PRR"/>
          <p:cNvSpPr/>
          <p:nvPr/>
        </p:nvSpPr>
        <p:spPr bwMode="auto">
          <a:xfrm>
            <a:off x="5783283" y="2162332"/>
            <a:ext cx="1204926" cy="1908116"/>
          </a:xfrm>
          <a:prstGeom prst="rect">
            <a:avLst/>
          </a:prstGeom>
          <a:solidFill>
            <a:schemeClr val="accent1">
              <a:alpha val="30000"/>
            </a:schemeClr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ll-suited PRR"/>
          <p:cNvSpPr/>
          <p:nvPr/>
        </p:nvSpPr>
        <p:spPr bwMode="auto">
          <a:xfrm>
            <a:off x="6980683" y="2801607"/>
            <a:ext cx="1204926" cy="1908116"/>
          </a:xfrm>
          <a:prstGeom prst="rect">
            <a:avLst/>
          </a:prstGeom>
          <a:solidFill>
            <a:schemeClr val="accent1">
              <a:alpha val="30000"/>
            </a:schemeClr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High RU PRR"/>
          <p:cNvGrpSpPr/>
          <p:nvPr/>
        </p:nvGrpSpPr>
        <p:grpSpPr>
          <a:xfrm>
            <a:off x="5933697" y="2799492"/>
            <a:ext cx="714498" cy="1265896"/>
            <a:chOff x="5945572" y="5411992"/>
            <a:chExt cx="714498" cy="1265896"/>
          </a:xfrm>
        </p:grpSpPr>
        <p:sp>
          <p:nvSpPr>
            <p:cNvPr id="9" name="High RU PRR"/>
            <p:cNvSpPr/>
            <p:nvPr/>
          </p:nvSpPr>
          <p:spPr bwMode="auto">
            <a:xfrm>
              <a:off x="5945572" y="5411992"/>
              <a:ext cx="714498" cy="1265896"/>
            </a:xfrm>
            <a:prstGeom prst="rect">
              <a:avLst/>
            </a:prstGeom>
            <a:pattFill prst="plaid">
              <a:fgClr>
                <a:schemeClr val="accent1"/>
              </a:fgClr>
              <a:bgClr>
                <a:schemeClr val="accent2"/>
              </a:bgClr>
            </a:patt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PE" sz="2400" b="1" i="0" u="none" strike="noStrike" cap="none" normalizeH="0" baseline="0" dirty="0" smtClean="0">
                  <a:ln>
                    <a:noFill/>
                  </a:ln>
                  <a:solidFill>
                    <a:srgbClr val="FFC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PRR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157912" y="5436515"/>
              <a:ext cx="54423" cy="1215239"/>
            </a:xfrm>
            <a:prstGeom prst="rect">
              <a:avLst/>
            </a:prstGeom>
            <a:solidFill>
              <a:srgbClr val="FC6AE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157912" y="6346949"/>
              <a:ext cx="54425" cy="30875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314494" y="6272140"/>
              <a:ext cx="71252" cy="15438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008368" y="5500716"/>
              <a:ext cx="71252" cy="7719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302821" y="5696324"/>
              <a:ext cx="169276" cy="7719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517861" y="5500716"/>
              <a:ext cx="71252" cy="7719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517861" y="6521003"/>
              <a:ext cx="71252" cy="7719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</p:grpSp>
      <p:sp>
        <p:nvSpPr>
          <p:cNvPr id="6" name="Smaller PRR"/>
          <p:cNvSpPr/>
          <p:nvPr/>
        </p:nvSpPr>
        <p:spPr bwMode="auto">
          <a:xfrm>
            <a:off x="5935684" y="2802577"/>
            <a:ext cx="714498" cy="1265896"/>
          </a:xfrm>
          <a:prstGeom prst="rect">
            <a:avLst/>
          </a:prstGeom>
          <a:solidFill>
            <a:schemeClr val="accent1">
              <a:alpha val="30000"/>
            </a:schemeClr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45" y="231112"/>
            <a:ext cx="7772400" cy="915516"/>
          </a:xfrm>
        </p:spPr>
        <p:txBody>
          <a:bodyPr/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Motivations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4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8" grpId="4"/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7" grpId="3" animBg="1"/>
      <p:bldP spid="6" grpId="0" animBg="1"/>
      <p:bldP spid="6" grpId="1" animBg="1"/>
      <p:bldP spid="6" grpId="2" animBg="1"/>
      <p:bldP spid="6" grpId="3" animBg="1"/>
      <p:bldP spid="6" grpId="4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83" y="1129509"/>
            <a:ext cx="8585860" cy="5223790"/>
          </a:xfrm>
        </p:spPr>
        <p:txBody>
          <a:bodyPr wrap="none">
            <a:noAutofit/>
          </a:bodyPr>
          <a:lstStyle/>
          <a:p>
            <a:r>
              <a:rPr lang="en-US" sz="2400" dirty="0"/>
              <a:t>Two high-level cost models for design decision </a:t>
            </a:r>
            <a:r>
              <a:rPr lang="en-US" sz="2400" dirty="0" smtClean="0"/>
              <a:t>evaluation </a:t>
            </a:r>
            <a:endParaRPr lang="en-US" sz="2400" dirty="0"/>
          </a:p>
          <a:p>
            <a:pPr marL="628650" lvl="1" indent="-273050"/>
            <a:r>
              <a:rPr lang="es-PE" sz="2000" dirty="0" smtClean="0"/>
              <a:t>Based on </a:t>
            </a:r>
            <a:r>
              <a:rPr lang="es-PE" sz="2000" dirty="0" smtClean="0">
                <a:solidFill>
                  <a:schemeClr val="accent2"/>
                </a:solidFill>
              </a:rPr>
              <a:t>synthesis report</a:t>
            </a:r>
            <a:r>
              <a:rPr lang="es-PE" sz="2000" dirty="0" smtClean="0"/>
              <a:t> results generated by Xilinx tools</a:t>
            </a:r>
            <a:endParaRPr lang="en-US" sz="2000" dirty="0" smtClean="0"/>
          </a:p>
          <a:p>
            <a:pPr marL="628650" lvl="1" indent="-273050"/>
            <a:r>
              <a:rPr lang="en-US" sz="2000" dirty="0" smtClean="0"/>
              <a:t>PRR size/organization </a:t>
            </a:r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model</a:t>
            </a:r>
          </a:p>
          <a:p>
            <a:pPr marL="903288" lvl="2" indent="-274638"/>
            <a:r>
              <a:rPr lang="en-US" sz="1800" dirty="0" smtClean="0"/>
              <a:t>Compares PRRs with different resources</a:t>
            </a:r>
            <a:r>
              <a:rPr lang="en-US" sz="1800" dirty="0"/>
              <a:t> </a:t>
            </a:r>
            <a:r>
              <a:rPr lang="en-US" sz="1800" dirty="0" smtClean="0"/>
              <a:t>and FPGA fabric locations</a:t>
            </a:r>
          </a:p>
          <a:p>
            <a:pPr marL="628650" lvl="1" indent="-273050"/>
            <a:r>
              <a:rPr lang="es-PE" sz="2000" dirty="0"/>
              <a:t>Partial bitstream size </a:t>
            </a:r>
            <a:r>
              <a:rPr lang="es-PE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model</a:t>
            </a:r>
          </a:p>
          <a:p>
            <a:pPr marL="903288" lvl="2" indent="-274638"/>
            <a:r>
              <a:rPr lang="es-PE" sz="1800" dirty="0" smtClean="0"/>
              <a:t>Partial bitstream size derivation based on PRR size/organization</a:t>
            </a:r>
            <a:endParaRPr lang="es-PE" sz="1800" dirty="0"/>
          </a:p>
          <a:p>
            <a:r>
              <a:rPr lang="es-PE" sz="2400" dirty="0"/>
              <a:t>Benefits of our cost models</a:t>
            </a:r>
          </a:p>
          <a:p>
            <a:pPr marL="628650" lvl="1" indent="-273050"/>
            <a:r>
              <a:rPr lang="es-PE" sz="2000" dirty="0" smtClean="0"/>
              <a:t>Early estimation of PRR size/organization and partial bitstream size</a:t>
            </a:r>
            <a:endParaRPr lang="es-PE" sz="2000" dirty="0"/>
          </a:p>
          <a:p>
            <a:pPr marL="903288" lvl="2" indent="-274638"/>
            <a:r>
              <a:rPr lang="es-PE" sz="1800" b="1" dirty="0" smtClean="0">
                <a:solidFill>
                  <a:schemeClr val="accent2"/>
                </a:solidFill>
              </a:rPr>
              <a:t>Increases</a:t>
            </a:r>
            <a:r>
              <a:rPr lang="es-PE" sz="1800" dirty="0" smtClean="0"/>
              <a:t> the resource utilization in PRRs</a:t>
            </a:r>
            <a:endParaRPr lang="es-PE" sz="1800" dirty="0"/>
          </a:p>
          <a:p>
            <a:pPr marL="628650" lvl="1" indent="-273050"/>
            <a:r>
              <a:rPr lang="es-PE" sz="2000" dirty="0" smtClean="0"/>
              <a:t>Generally </a:t>
            </a:r>
            <a:r>
              <a:rPr lang="es-PE" sz="2000" b="1" dirty="0" smtClean="0">
                <a:solidFill>
                  <a:schemeClr val="accent2"/>
                </a:solidFill>
              </a:rPr>
              <a:t>portable</a:t>
            </a:r>
            <a:r>
              <a:rPr lang="es-PE" sz="2000" dirty="0" smtClean="0"/>
              <a:t> across different Xilinx FPGA families</a:t>
            </a:r>
            <a:endParaRPr lang="es-PE" sz="2000" dirty="0"/>
          </a:p>
          <a:p>
            <a:pPr marL="903288" lvl="2" indent="-274638"/>
            <a:r>
              <a:rPr lang="es-PE" sz="1800" dirty="0"/>
              <a:t>D</a:t>
            </a:r>
            <a:r>
              <a:rPr lang="es-PE" sz="1800" dirty="0" smtClean="0"/>
              <a:t>evice-specific characteristics’ values used in cost model formulas</a:t>
            </a:r>
            <a:endParaRPr lang="es-PE" sz="1800" dirty="0"/>
          </a:p>
          <a:p>
            <a:pPr marL="628650" lvl="1" indent="-273050"/>
            <a:r>
              <a:rPr lang="es-PE" sz="2000" b="1" dirty="0" smtClean="0">
                <a:solidFill>
                  <a:srgbClr val="000000"/>
                </a:solidFill>
              </a:rPr>
              <a:t>Does not require </a:t>
            </a:r>
            <a:r>
              <a:rPr lang="es-PE" sz="2000" dirty="0" smtClean="0">
                <a:solidFill>
                  <a:srgbClr val="000000"/>
                </a:solidFill>
              </a:rPr>
              <a:t>executing the entire PR design flow</a:t>
            </a:r>
            <a:endParaRPr lang="es-PE" sz="2000" dirty="0">
              <a:solidFill>
                <a:srgbClr val="000000"/>
              </a:solidFill>
            </a:endParaRPr>
          </a:p>
          <a:p>
            <a:pPr marL="628650" lvl="1" indent="-273050"/>
            <a:r>
              <a:rPr lang="es-PE" sz="2000" dirty="0" smtClean="0"/>
              <a:t>Significantly </a:t>
            </a:r>
            <a:r>
              <a:rPr lang="es-PE" sz="2000" b="1" dirty="0" smtClean="0">
                <a:solidFill>
                  <a:schemeClr val="accent2"/>
                </a:solidFill>
              </a:rPr>
              <a:t>decreases</a:t>
            </a:r>
            <a:r>
              <a:rPr lang="es-PE" sz="2000" dirty="0" smtClean="0"/>
              <a:t> the design exploration time</a:t>
            </a:r>
          </a:p>
          <a:p>
            <a:pPr marL="903288" lvl="2" indent="-274638"/>
            <a:r>
              <a:rPr lang="es-PE" sz="1800" dirty="0" smtClean="0"/>
              <a:t>Increasing system designer productivity</a:t>
            </a:r>
            <a:endParaRPr lang="es-PE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8426"/>
            <a:ext cx="7772400" cy="859106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3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2638425"/>
            <a:ext cx="7772400" cy="1143000"/>
          </a:xfrm>
        </p:spPr>
        <p:txBody>
          <a:bodyPr/>
          <a:lstStyle/>
          <a:p>
            <a:r>
              <a:rPr lang="en-US" b="1" dirty="0" smtClean="0"/>
              <a:t>PRR Size/</a:t>
            </a:r>
            <a:r>
              <a:rPr lang="en-US" b="1" dirty="0"/>
              <a:t>Organization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Cost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21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torEng">
  <a:themeElements>
    <a:clrScheme name="PPT-white-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-white-2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PPT-white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37572</TotalTime>
  <Words>2017</Words>
  <Application>Microsoft Macintosh PowerPoint</Application>
  <PresentationFormat>On-screen Show (4:3)</PresentationFormat>
  <Paragraphs>473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gatorEng</vt:lpstr>
      <vt:lpstr>PowerPoint Presentation</vt:lpstr>
      <vt:lpstr>Introduction</vt:lpstr>
      <vt:lpstr>Full Reconfiguration</vt:lpstr>
      <vt:lpstr>Partial Reconfiguration (PR) </vt:lpstr>
      <vt:lpstr>Partial vs. Full Reconfiguration</vt:lpstr>
      <vt:lpstr>System Designer Challenges</vt:lpstr>
      <vt:lpstr>Motivations</vt:lpstr>
      <vt:lpstr>Contributions</vt:lpstr>
      <vt:lpstr>PRR Size/Organization  Cost Model</vt:lpstr>
      <vt:lpstr>PRR Size/Organization Cost  Model Parameters</vt:lpstr>
      <vt:lpstr>Derivation of the PRR Size/Organization</vt:lpstr>
      <vt:lpstr>Partial Bitstream Size  Cost Model </vt:lpstr>
      <vt:lpstr>Partial Bitstream Structure</vt:lpstr>
      <vt:lpstr>Partial Bitstream Size Cost  Model Parameters</vt:lpstr>
      <vt:lpstr>Partial Bitstream Size Derivation</vt:lpstr>
      <vt:lpstr>Experimental Results</vt:lpstr>
      <vt:lpstr>PRR Size/Organization Cost Model Evaluation</vt:lpstr>
      <vt:lpstr>Partial Bitstream Sizes</vt:lpstr>
      <vt:lpstr>Conclusions</vt:lpstr>
      <vt:lpstr>Questions?</vt:lpstr>
    </vt:vector>
  </TitlesOfParts>
  <Company>Univ.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Region and Bitstream Cost Models for HW multitasking on PR FPGAs</dc:title>
  <dc:subject>RAW 2015</dc:subject>
  <dc:creator>Aurelio Morales</dc:creator>
  <cp:lastModifiedBy>Ann Gordon-Ross</cp:lastModifiedBy>
  <cp:revision>2294</cp:revision>
  <dcterms:created xsi:type="dcterms:W3CDTF">2011-01-26T00:08:34Z</dcterms:created>
  <dcterms:modified xsi:type="dcterms:W3CDTF">2015-05-25T04:20:16Z</dcterms:modified>
</cp:coreProperties>
</file>