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E"/>
    <a:srgbClr val="2D4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1" autoAdjust="0"/>
  </p:normalViewPr>
  <p:slideViewPr>
    <p:cSldViewPr>
      <p:cViewPr varScale="1">
        <p:scale>
          <a:sx n="83" d="100"/>
          <a:sy n="83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30.07.2016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4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08" y="-27384"/>
            <a:ext cx="8388414" cy="172671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48232"/>
            <a:ext cx="9144000" cy="1468800"/>
          </a:xfrm>
        </p:spPr>
        <p:txBody>
          <a:bodyPr anchor="b"/>
          <a:lstStyle>
            <a:lvl1pPr marL="0" indent="0" algn="ctr">
              <a:buNone/>
              <a:def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Audio Visual Template</a:t>
            </a:r>
            <a:br>
              <a:rPr lang="en-US" dirty="0" smtClean="0"/>
            </a:br>
            <a:r>
              <a:rPr lang="en-US" dirty="0" smtClean="0"/>
              <a:t>prepared by Jano Gebelein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88000"/>
            <a:ext cx="9144000" cy="1053168"/>
          </a:xfrm>
        </p:spPr>
        <p:txBody>
          <a:bodyPr anchor="t"/>
          <a:lstStyle>
            <a:lvl1pPr marL="0" indent="0" algn="ctr">
              <a:buNone/>
              <a:defRPr lang="en-US" sz="24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your name here</a:t>
            </a:r>
            <a:br>
              <a:rPr lang="en-US" dirty="0" smtClean="0"/>
            </a:br>
            <a:r>
              <a:rPr lang="en-US" dirty="0" smtClean="0"/>
              <a:t>your affiliation here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14400"/>
            <a:ext cx="9144000" cy="460800"/>
          </a:xfrm>
        </p:spPr>
        <p:txBody>
          <a:bodyPr anchor="ctr"/>
          <a:lstStyle>
            <a:lvl1pPr marL="0" indent="0" algn="ctr">
              <a:buNone/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Logos are allowed on this page only!</a:t>
            </a:r>
          </a:p>
        </p:txBody>
      </p:sp>
    </p:spTree>
    <p:extLst>
      <p:ext uri="{BB962C8B-B14F-4D97-AF65-F5344CB8AC3E}">
        <p14:creationId xmlns:p14="http://schemas.microsoft.com/office/powerpoint/2010/main" val="318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1pPr>
            <a:lvl2pPr marL="742950" indent="-28575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3pPr>
            <a:lvl4pPr marL="16002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4pPr>
            <a:lvl5pPr marL="20574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95E9-BC0F-41B9-8226-3DC75B818C2B}" type="datetime5">
              <a:rPr lang="en-US" smtClean="0"/>
              <a:t>30-Jul-16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3516F0D5-7EA4-4FC8-83B0-ED0ED2E37246}" type="datetime5">
              <a:rPr lang="en-US" smtClean="0"/>
              <a:t>30-Jul-16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F9A9857D-5474-47F1-A317-12DC75D9CDCA}" type="datetime5">
              <a:rPr lang="en-US" smtClean="0"/>
              <a:t>30-Jul-16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Configuration Prefetching and Reuse for Preemptive Hardware Multitasking on Partially Reconfigurable FPGAs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Aurelio Morales-Villanueva, Rohit Kumar,  and  Ann Gordon-Ross</a:t>
            </a:r>
            <a:r>
              <a:rPr lang="en-US" baseline="30000" dirty="0" smtClean="0"/>
              <a:t>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Department </a:t>
            </a:r>
            <a:r>
              <a:rPr lang="en-US" dirty="0"/>
              <a:t>of Electrical and Computer Engineering</a:t>
            </a:r>
          </a:p>
          <a:p>
            <a:pPr lvl="0"/>
            <a:r>
              <a:rPr lang="en-US" dirty="0"/>
              <a:t>University of Florida, Gainesville, Florida, </a:t>
            </a:r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2987824" y="5244922"/>
            <a:ext cx="3701894" cy="460800"/>
          </a:xfrm>
        </p:spPr>
        <p:txBody>
          <a:bodyPr>
            <a:noAutofit/>
          </a:bodyPr>
          <a:lstStyle/>
          <a:p>
            <a:pPr lvl="0"/>
            <a:r>
              <a:rPr lang="en-US" sz="1400" b="0" baseline="30000" dirty="0" smtClean="0">
                <a:solidFill>
                  <a:schemeClr val="tx1"/>
                </a:solidFill>
              </a:rPr>
              <a:t>+</a:t>
            </a:r>
            <a:r>
              <a:rPr lang="en-US" sz="1400" b="0" dirty="0" smtClean="0">
                <a:solidFill>
                  <a:schemeClr val="tx1"/>
                </a:solidFill>
              </a:rPr>
              <a:t> Also affiliated </a:t>
            </a:r>
            <a:r>
              <a:rPr lang="en-US" sz="1400" b="0" dirty="0">
                <a:solidFill>
                  <a:schemeClr val="tx1"/>
                </a:solidFill>
              </a:rPr>
              <a:t>with NSF Center for </a:t>
            </a:r>
            <a:r>
              <a:rPr lang="en-US" sz="1400" b="0" dirty="0" smtClean="0">
                <a:solidFill>
                  <a:schemeClr val="tx1"/>
                </a:solidFill>
              </a:rPr>
              <a:t>High-Performance </a:t>
            </a:r>
            <a:r>
              <a:rPr lang="en-US" sz="1400" b="0" dirty="0">
                <a:solidFill>
                  <a:schemeClr val="tx1"/>
                </a:solidFill>
              </a:rPr>
              <a:t>Reconfigurable Computing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5085184"/>
            <a:ext cx="2592288" cy="73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8190" y="6093296"/>
            <a:ext cx="5967986" cy="64633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Times New Roman" pitchFamily="48" charset="0"/>
              </a:rPr>
              <a:t>This work was supported by National Science Foundation (NSF) grants EEC-0642422 and IIP-1161022, NSF CHREC membership support of Draper Laboratory, and </a:t>
            </a:r>
            <a:r>
              <a:rPr lang="es-PE" sz="1200" i="1" dirty="0">
                <a:latin typeface="Times New Roman" pitchFamily="48" charset="0"/>
              </a:rPr>
              <a:t>Fondo para la Innovación, la Ciencia y la Tecnología </a:t>
            </a:r>
            <a:r>
              <a:rPr lang="es-PE" sz="1200" i="1" dirty="0" smtClean="0">
                <a:latin typeface="Times New Roman" pitchFamily="48" charset="0"/>
              </a:rPr>
              <a:t> </a:t>
            </a:r>
            <a:r>
              <a:rPr lang="en-US" sz="1200" i="1" dirty="0" smtClean="0">
                <a:latin typeface="Times New Roman" pitchFamily="48" charset="0"/>
              </a:rPr>
              <a:t>(FINCyT) under contract 121-2009-FINCyT-BDE </a:t>
            </a:r>
            <a:endParaRPr lang="en-US" sz="1200" i="1" dirty="0">
              <a:latin typeface="Times New Roman" pitchFamily="48" charset="0"/>
            </a:endParaRPr>
          </a:p>
        </p:txBody>
      </p:sp>
      <p:pic>
        <p:nvPicPr>
          <p:cNvPr id="7" name="Picture 276" descr="UF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156976"/>
            <a:ext cx="2737103" cy="664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6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Contributions"/>
          <p:cNvSpPr txBox="1">
            <a:spLocks/>
          </p:cNvSpPr>
          <p:nvPr/>
        </p:nvSpPr>
        <p:spPr>
          <a:xfrm>
            <a:off x="35497" y="3573015"/>
            <a:ext cx="6125618" cy="2822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First physical implementation of configuration prefetching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reuse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PR FPGAs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Leverage ICAP and 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bitstream </a:t>
            </a:r>
            <a:r>
              <a:rPr lang="en-GB" sz="1800" smtClean="0">
                <a:latin typeface="Arial" panose="020B0604020202020204" pitchFamily="34" charset="0"/>
                <a:cs typeface="Arial" panose="020B0604020202020204" pitchFamily="34" charset="0"/>
              </a:rPr>
              <a:t>manipulations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73050"/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Prefetching: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PRR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reconfiguration overlaps HW task execution over the same PRR w/o affecting execution of current HW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628650" lvl="1" indent="-273050"/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Reuse: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No PRR reconfiguration needed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 on Virtex-5 FPGA</a:t>
            </a: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Fundamentals can be extended to newer device families (Series-7,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Zynq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7000)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Motivations"/>
          <p:cNvSpPr>
            <a:spLocks noGrp="1"/>
          </p:cNvSpPr>
          <p:nvPr>
            <p:ph idx="1"/>
          </p:nvPr>
        </p:nvSpPr>
        <p:spPr>
          <a:xfrm>
            <a:off x="35496" y="692696"/>
            <a:ext cx="9001000" cy="237626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Partially reconfigurable (PR) FPGAs enhance hardware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(HW) multitasking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shared resources</a:t>
            </a:r>
          </a:p>
          <a:p>
            <a:pPr marL="628650" lvl="1" indent="-273050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HW tasks share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 regions (PRRs) </a:t>
            </a: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Time to reconfigure a PRR delays HW task execution</a:t>
            </a: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Reconfiguration time can be reduced/hidden using: </a:t>
            </a:r>
          </a:p>
          <a:p>
            <a:pPr marL="1028700" lvl="2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Configuration prefetching and configuration reuse</a:t>
            </a:r>
          </a:p>
          <a:p>
            <a:pPr marL="628650" lvl="1" indent="-273050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Prior works only provide partial solutions, and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Contributions"/>
          <p:cNvSpPr txBox="1">
            <a:spLocks/>
          </p:cNvSpPr>
          <p:nvPr/>
        </p:nvSpPr>
        <p:spPr>
          <a:xfrm>
            <a:off x="143508" y="3019599"/>
            <a:ext cx="5729913" cy="55341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de-DE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Motivations"/>
          <p:cNvSpPr>
            <a:spLocks noGrp="1"/>
          </p:cNvSpPr>
          <p:nvPr>
            <p:ph type="title"/>
          </p:nvPr>
        </p:nvSpPr>
        <p:spPr>
          <a:xfrm>
            <a:off x="179512" y="116632"/>
            <a:ext cx="5847797" cy="600745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  <a:endParaRPr lang="de-DE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Name and Affili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Ann Gordon-Ross / University of Florida</a:t>
            </a:r>
          </a:p>
        </p:txBody>
      </p:sp>
      <p:sp>
        <p:nvSpPr>
          <p:cNvPr id="7" name="Pag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B649-E0E5-4F0F-996B-8E16E88238F3}" type="datetime5">
              <a:rPr lang="en-US" smtClean="0"/>
              <a:t>30-Jul-16</a:t>
            </a:fld>
            <a:endParaRPr lang="de-DE" dirty="0"/>
          </a:p>
        </p:txBody>
      </p:sp>
      <p:grpSp>
        <p:nvGrpSpPr>
          <p:cNvPr id="11" name="Execution time group"/>
          <p:cNvGrpSpPr/>
          <p:nvPr/>
        </p:nvGrpSpPr>
        <p:grpSpPr>
          <a:xfrm>
            <a:off x="5832000" y="4941169"/>
            <a:ext cx="3244713" cy="1493587"/>
            <a:chOff x="5910095" y="4941169"/>
            <a:chExt cx="3244713" cy="1493587"/>
          </a:xfrm>
        </p:grpSpPr>
        <p:sp>
          <p:nvSpPr>
            <p:cNvPr id="13" name="Rectangle light blue"/>
            <p:cNvSpPr>
              <a:spLocks noChangeArrowheads="1"/>
            </p:cNvSpPr>
            <p:nvPr/>
          </p:nvSpPr>
          <p:spPr bwMode="auto">
            <a:xfrm>
              <a:off x="6221038" y="5439762"/>
              <a:ext cx="2632075" cy="704850"/>
            </a:xfrm>
            <a:prstGeom prst="rect">
              <a:avLst/>
            </a:prstGeom>
            <a:solidFill>
              <a:srgbClr val="C6D4E4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XY axis"/>
            <p:cNvSpPr>
              <a:spLocks/>
            </p:cNvSpPr>
            <p:nvPr/>
          </p:nvSpPr>
          <p:spPr bwMode="auto">
            <a:xfrm>
              <a:off x="6211513" y="5314114"/>
              <a:ext cx="2628900" cy="830497"/>
            </a:xfrm>
            <a:custGeom>
              <a:avLst/>
              <a:gdLst>
                <a:gd name="T0" fmla="*/ 0 w 1896"/>
                <a:gd name="T1" fmla="*/ 0 h 680"/>
                <a:gd name="T2" fmla="*/ 0 w 1896"/>
                <a:gd name="T3" fmla="*/ 2147483647 h 680"/>
                <a:gd name="T4" fmla="*/ 2147483647 w 1896"/>
                <a:gd name="T5" fmla="*/ 2147483647 h 680"/>
                <a:gd name="T6" fmla="*/ 0 60000 65536"/>
                <a:gd name="T7" fmla="*/ 0 60000 65536"/>
                <a:gd name="T8" fmla="*/ 0 60000 65536"/>
                <a:gd name="T9" fmla="*/ 0 w 1896"/>
                <a:gd name="T10" fmla="*/ 0 h 680"/>
                <a:gd name="T11" fmla="*/ 1896 w 1896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6" h="680">
                  <a:moveTo>
                    <a:pt x="0" y="0"/>
                  </a:moveTo>
                  <a:lnTo>
                    <a:pt x="0" y="680"/>
                  </a:lnTo>
                  <a:lnTo>
                    <a:pt x="1896" y="6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unction"/>
            <p:cNvSpPr txBox="1">
              <a:spLocks noChangeArrowheads="1"/>
            </p:cNvSpPr>
            <p:nvPr/>
          </p:nvSpPr>
          <p:spPr bwMode="auto">
            <a:xfrm rot="16200000">
              <a:off x="5689522" y="5161742"/>
              <a:ext cx="74892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Function</a:t>
              </a:r>
            </a:p>
          </p:txBody>
        </p:sp>
        <p:sp>
          <p:nvSpPr>
            <p:cNvPr id="17" name="Power On"/>
            <p:cNvSpPr txBox="1">
              <a:spLocks noChangeArrowheads="1"/>
            </p:cNvSpPr>
            <p:nvPr/>
          </p:nvSpPr>
          <p:spPr bwMode="auto">
            <a:xfrm>
              <a:off x="6095400" y="6101130"/>
              <a:ext cx="8635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Power On</a:t>
              </a:r>
            </a:p>
          </p:txBody>
        </p:sp>
        <p:sp>
          <p:nvSpPr>
            <p:cNvPr id="18" name="Time"/>
            <p:cNvSpPr txBox="1">
              <a:spLocks noChangeArrowheads="1"/>
            </p:cNvSpPr>
            <p:nvPr/>
          </p:nvSpPr>
          <p:spPr bwMode="auto">
            <a:xfrm>
              <a:off x="8646399" y="6126979"/>
              <a:ext cx="50840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Time</a:t>
              </a:r>
            </a:p>
          </p:txBody>
        </p:sp>
      </p:grpSp>
      <p:sp>
        <p:nvSpPr>
          <p:cNvPr id="58" name="Rectangle blue small"/>
          <p:cNvSpPr>
            <a:spLocks noChangeArrowheads="1"/>
          </p:cNvSpPr>
          <p:nvPr/>
        </p:nvSpPr>
        <p:spPr bwMode="auto">
          <a:xfrm>
            <a:off x="8028384" y="5661248"/>
            <a:ext cx="134937" cy="229792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00206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19" name="Rectangle violet small"/>
          <p:cNvSpPr>
            <a:spLocks noChangeArrowheads="1"/>
          </p:cNvSpPr>
          <p:nvPr/>
        </p:nvSpPr>
        <p:spPr bwMode="auto">
          <a:xfrm>
            <a:off x="7371131" y="5658837"/>
            <a:ext cx="134937" cy="229792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20" name="Rectangle violet big"/>
          <p:cNvSpPr>
            <a:spLocks noChangeArrowheads="1"/>
          </p:cNvSpPr>
          <p:nvPr/>
        </p:nvSpPr>
        <p:spPr bwMode="auto">
          <a:xfrm>
            <a:off x="6161115" y="5678438"/>
            <a:ext cx="481841" cy="442526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21" name="Rectangle brown big"/>
          <p:cNvSpPr>
            <a:spLocks noChangeArrowheads="1"/>
          </p:cNvSpPr>
          <p:nvPr/>
        </p:nvSpPr>
        <p:spPr bwMode="auto">
          <a:xfrm>
            <a:off x="6667478" y="5893769"/>
            <a:ext cx="1936750" cy="229792"/>
          </a:xfrm>
          <a:prstGeom prst="rect">
            <a:avLst/>
          </a:prstGeom>
          <a:solidFill>
            <a:srgbClr val="EC891D">
              <a:alpha val="63000"/>
            </a:srgb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EC891D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Static region operation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grpSp>
        <p:nvGrpSpPr>
          <p:cNvPr id="61" name="Group Prefetching"/>
          <p:cNvGrpSpPr/>
          <p:nvPr/>
        </p:nvGrpSpPr>
        <p:grpSpPr>
          <a:xfrm>
            <a:off x="7968183" y="5301208"/>
            <a:ext cx="1066950" cy="314619"/>
            <a:chOff x="8041554" y="5301208"/>
            <a:chExt cx="1066950" cy="314619"/>
          </a:xfrm>
        </p:grpSpPr>
        <p:sp>
          <p:nvSpPr>
            <p:cNvPr id="6" name="Prefetching"/>
            <p:cNvSpPr txBox="1"/>
            <p:nvPr/>
          </p:nvSpPr>
          <p:spPr>
            <a:xfrm>
              <a:off x="8157570" y="5301208"/>
              <a:ext cx="950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smtClean="0">
                  <a:latin typeface="Arial Narrow" panose="020B0606020202030204" pitchFamily="34" charset="0"/>
                </a:rPr>
                <a:t>Prefetching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59" name="Line Prefetching"/>
            <p:cNvSpPr>
              <a:spLocks noChangeShapeType="1"/>
            </p:cNvSpPr>
            <p:nvPr/>
          </p:nvSpPr>
          <p:spPr bwMode="auto">
            <a:xfrm flipH="1">
              <a:off x="8101755" y="5449767"/>
              <a:ext cx="126014" cy="1394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Arrow Prefetching"/>
            <p:cNvSpPr>
              <a:spLocks noChangeShapeType="1"/>
            </p:cNvSpPr>
            <p:nvPr/>
          </p:nvSpPr>
          <p:spPr bwMode="auto">
            <a:xfrm>
              <a:off x="8041554" y="5615827"/>
              <a:ext cx="27622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Reconfiguration Overhead"/>
          <p:cNvGrpSpPr/>
          <p:nvPr/>
        </p:nvGrpSpPr>
        <p:grpSpPr>
          <a:xfrm>
            <a:off x="7092280" y="5087579"/>
            <a:ext cx="1872208" cy="520136"/>
            <a:chOff x="7440074" y="5243341"/>
            <a:chExt cx="1872208" cy="520136"/>
          </a:xfrm>
        </p:grpSpPr>
        <p:sp>
          <p:nvSpPr>
            <p:cNvPr id="23" name="Arrow Reconfig. Overhead"/>
            <p:cNvSpPr>
              <a:spLocks noChangeShapeType="1"/>
            </p:cNvSpPr>
            <p:nvPr/>
          </p:nvSpPr>
          <p:spPr bwMode="auto">
            <a:xfrm>
              <a:off x="7592638" y="5763477"/>
              <a:ext cx="27622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onfiguration overhead"/>
            <p:cNvSpPr txBox="1">
              <a:spLocks noChangeArrowheads="1"/>
            </p:cNvSpPr>
            <p:nvPr/>
          </p:nvSpPr>
          <p:spPr bwMode="auto">
            <a:xfrm>
              <a:off x="7440074" y="5243341"/>
              <a:ext cx="1872208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sz="1400" b="1" dirty="0" smtClean="0">
                  <a:solidFill>
                    <a:srgbClr val="B20838"/>
                  </a:solidFill>
                  <a:latin typeface="Arial Narrow" pitchFamily="34" charset="0"/>
                </a:rPr>
                <a:t>Re</a:t>
              </a:r>
              <a:r>
                <a:rPr lang="en-US" sz="1400" dirty="0" smtClean="0">
                  <a:solidFill>
                    <a:srgbClr val="000000"/>
                  </a:solidFill>
                  <a:latin typeface="Arial Narrow" pitchFamily="34" charset="0"/>
                </a:rPr>
                <a:t>configuration overhead</a:t>
              </a:r>
              <a:endParaRPr lang="en-US" sz="14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5" name="Line Reconfig Overhead"/>
            <p:cNvSpPr>
              <a:spLocks noChangeShapeType="1"/>
            </p:cNvSpPr>
            <p:nvPr/>
          </p:nvSpPr>
          <p:spPr bwMode="auto">
            <a:xfrm flipH="1">
              <a:off x="7725985" y="5471393"/>
              <a:ext cx="60407" cy="268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Configuration Overhead"/>
          <p:cNvGrpSpPr/>
          <p:nvPr/>
        </p:nvGrpSpPr>
        <p:grpSpPr>
          <a:xfrm>
            <a:off x="6101279" y="5050153"/>
            <a:ext cx="1063009" cy="547899"/>
            <a:chOff x="6382963" y="5229878"/>
            <a:chExt cx="1063009" cy="547899"/>
          </a:xfrm>
        </p:grpSpPr>
        <p:sp>
          <p:nvSpPr>
            <p:cNvPr id="27" name="Arrow Config. Overhead"/>
            <p:cNvSpPr>
              <a:spLocks noChangeShapeType="1"/>
            </p:cNvSpPr>
            <p:nvPr/>
          </p:nvSpPr>
          <p:spPr bwMode="auto">
            <a:xfrm>
              <a:off x="6382963" y="5777777"/>
              <a:ext cx="5715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onfiguration Overhead"/>
            <p:cNvSpPr txBox="1">
              <a:spLocks noChangeArrowheads="1"/>
            </p:cNvSpPr>
            <p:nvPr/>
          </p:nvSpPr>
          <p:spPr bwMode="auto">
            <a:xfrm>
              <a:off x="6386066" y="5229878"/>
              <a:ext cx="1059906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29" name="Line Conf Overhead"/>
            <p:cNvSpPr>
              <a:spLocks noChangeShapeType="1"/>
            </p:cNvSpPr>
            <p:nvPr/>
          </p:nvSpPr>
          <p:spPr bwMode="auto">
            <a:xfrm flipH="1">
              <a:off x="6648958" y="5491488"/>
              <a:ext cx="110429" cy="268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Time bar blue"/>
          <p:cNvSpPr>
            <a:spLocks noChangeShapeType="1"/>
          </p:cNvSpPr>
          <p:nvPr/>
        </p:nvSpPr>
        <p:spPr bwMode="auto">
          <a:xfrm>
            <a:off x="6119778" y="5649218"/>
            <a:ext cx="3175" cy="4857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1" name="FPGA no reconfigured"/>
          <p:cNvPicPr>
            <a:picLocks noChangeAspect="1" noChangeArrowheads="1"/>
          </p:cNvPicPr>
          <p:nvPr/>
        </p:nvPicPr>
        <p:blipFill>
          <a:blip r:embed="rId3" cstate="print"/>
          <a:srcRect l="20232" t="13889" r="28728" b="18034"/>
          <a:stretch>
            <a:fillRect/>
          </a:stretch>
        </p:blipFill>
        <p:spPr bwMode="auto">
          <a:xfrm>
            <a:off x="6770440" y="3145900"/>
            <a:ext cx="1906016" cy="1906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2" name="FPGA reconfigured" descr="clip_image001"/>
          <p:cNvPicPr>
            <a:picLocks noChangeAspect="1" noChangeArrowheads="1"/>
          </p:cNvPicPr>
          <p:nvPr/>
        </p:nvPicPr>
        <p:blipFill>
          <a:blip r:embed="rId4" cstate="print"/>
          <a:srcRect l="20313" t="13715" r="29167" b="17535"/>
          <a:stretch>
            <a:fillRect/>
          </a:stretch>
        </p:blipFill>
        <p:spPr bwMode="auto">
          <a:xfrm>
            <a:off x="6765669" y="3140968"/>
            <a:ext cx="1866337" cy="190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RR reconfigured_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00" y="3140968"/>
            <a:ext cx="1048425" cy="749746"/>
          </a:xfrm>
          <a:prstGeom prst="rect">
            <a:avLst/>
          </a:prstGeom>
        </p:spPr>
      </p:pic>
      <p:pic>
        <p:nvPicPr>
          <p:cNvPr id="33" name="PRR reconfigured_1" descr="Picture2"/>
          <p:cNvPicPr>
            <a:picLocks noChangeAspect="1" noChangeArrowheads="1"/>
          </p:cNvPicPr>
          <p:nvPr/>
        </p:nvPicPr>
        <p:blipFill>
          <a:blip r:embed="rId6" cstate="print"/>
          <a:srcRect l="25826" r="18318"/>
          <a:stretch>
            <a:fillRect/>
          </a:stretch>
        </p:blipFill>
        <p:spPr bwMode="auto">
          <a:xfrm>
            <a:off x="7253239" y="3155677"/>
            <a:ext cx="1047600" cy="7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PRR operation"/>
          <p:cNvSpPr>
            <a:spLocks noChangeArrowheads="1"/>
          </p:cNvSpPr>
          <p:nvPr/>
        </p:nvSpPr>
        <p:spPr bwMode="auto">
          <a:xfrm>
            <a:off x="7452320" y="6165304"/>
            <a:ext cx="1161999" cy="229792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EC891D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PRR operation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31 L 0.06042 -0.0023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4 -0.00093 L 0.20851 -0.0023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51 -0.00231 L 0.22431 -0.0023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1 -0.00231 L 0.27153 -0.00231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 uiExpand="1" build="allAtOnce"/>
      <p:bldP spid="8" grpId="0"/>
      <p:bldP spid="3" grpId="0"/>
      <p:bldP spid="58" grpId="0" animBg="1"/>
      <p:bldP spid="19" grpId="0" animBg="1"/>
      <p:bldP spid="20" grpId="0" animBg="1"/>
      <p:bldP spid="21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6" animBg="1"/>
      <p:bldP spid="30" grpId="7" animBg="1"/>
      <p:bldP spid="57" grpId="0" animBg="1"/>
    </p:bld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214</Words>
  <Application>Microsoft Office PowerPoint</Application>
  <PresentationFormat>On-screen Show (4:3)</PresentationFormat>
  <Paragraphs>32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</vt:lpstr>
      <vt:lpstr>PowerPoint Presentation</vt:lpstr>
      <vt:lpstr>Motivations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Prefetching and Reuse for Preemptive HW Multitasking on PR FPGAs</dc:title>
  <dc:subject>DATE 2016</dc:subject>
  <dc:creator>Aurelio Morales</dc:creator>
  <cp:lastModifiedBy>Aurelio F. Morales</cp:lastModifiedBy>
  <cp:revision>117</cp:revision>
  <dcterms:created xsi:type="dcterms:W3CDTF">2012-02-16T16:17:30Z</dcterms:created>
  <dcterms:modified xsi:type="dcterms:W3CDTF">2016-07-31T01:43:28Z</dcterms:modified>
</cp:coreProperties>
</file>