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39" r:id="rId2"/>
    <p:sldId id="259" r:id="rId3"/>
    <p:sldId id="261" r:id="rId4"/>
    <p:sldId id="333" r:id="rId5"/>
    <p:sldId id="334" r:id="rId6"/>
    <p:sldId id="335" r:id="rId7"/>
    <p:sldId id="267" r:id="rId8"/>
    <p:sldId id="336" r:id="rId9"/>
    <p:sldId id="268" r:id="rId10"/>
    <p:sldId id="276" r:id="rId11"/>
    <p:sldId id="277" r:id="rId12"/>
    <p:sldId id="278" r:id="rId13"/>
    <p:sldId id="285" r:id="rId14"/>
    <p:sldId id="286" r:id="rId15"/>
    <p:sldId id="287" r:id="rId16"/>
    <p:sldId id="288" r:id="rId17"/>
    <p:sldId id="289" r:id="rId18"/>
    <p:sldId id="292" r:id="rId19"/>
    <p:sldId id="293" r:id="rId20"/>
    <p:sldId id="340" r:id="rId21"/>
    <p:sldId id="341" r:id="rId22"/>
    <p:sldId id="300" r:id="rId23"/>
    <p:sldId id="301" r:id="rId24"/>
    <p:sldId id="302" r:id="rId25"/>
    <p:sldId id="303" r:id="rId26"/>
    <p:sldId id="304" r:id="rId27"/>
    <p:sldId id="306" r:id="rId28"/>
    <p:sldId id="307" r:id="rId29"/>
    <p:sldId id="308" r:id="rId30"/>
    <p:sldId id="317" r:id="rId3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D079-37CA-4173-AE71-76CFED44C654}" type="datetimeFigureOut">
              <a:rPr lang="en-US" smtClean="0"/>
              <a:t>11/24/2017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20112-E1DE-454B-8112-5F5F90816A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1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1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1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8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2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3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For the purpose of HTR, two PRRs have different locations in the FPGA fabric.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There are two cases for relocation: from small-to-large PRR or from large-to-small PRR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The third case is not interesting: same-size PRR relocation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Since there are so many combination (144 for consecutive CLB columns) to perform a task relocation (in terms of sizes between two PRRs), I reduced the experiments (went down to 12) by having the large PRR with double (2x) the number of columns of the small PRR.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Since we covered only CLBs, doubling the number of columns in the large PRR, also doubles the number of frames.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9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CS bitstreams for the preempted tasks</a:t>
            </a:r>
            <a:r>
              <a:rPr lang="es-PE" baseline="0" dirty="0" smtClean="0"/>
              <a:t> range from 22 KB to 28.9 KB. Partial bitstreams range from 31.9 KB to 95.4 KB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20112-E1DE-454B-8112-5F5F90816AC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7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PE" dirty="0" smtClean="0">
                <a:solidFill>
                  <a:srgbClr val="000000"/>
                </a:solidFill>
              </a:rPr>
              <a:t>2017/11/24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3ECAB0-B4AC-4210-BE3A-77B157AC10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173987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CD4C4-7046-4331-AA37-9114E8DD334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1B6F8-B13C-4E4F-9878-FA7DF0D1C8D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1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EF41-3118-4E54-914F-56B8AF4F779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2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5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8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90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3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5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1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1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7175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9225"/>
            <a:ext cx="7772400" cy="4114800"/>
          </a:xfrm>
        </p:spPr>
        <p:txBody>
          <a:bodyPr/>
          <a:lstStyle>
            <a:lvl1pPr>
              <a:defRPr sz="2000">
                <a:solidFill>
                  <a:srgbClr val="00999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2360" y="6525344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13C9A794-B4B7-4925-A813-4F2CCD911B3F}" type="slidenum">
              <a:rPr lang="en-US" sz="1200" smtClean="0">
                <a:solidFill>
                  <a:srgbClr val="000000"/>
                </a:solidFill>
                <a:latin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of 27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5536" y="6525343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2017/11/24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 dirty="0" smtClean="0">
                <a:solidFill>
                  <a:srgbClr val="000000"/>
                </a:solidFill>
              </a:rPr>
              <a:t>2017/11/24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AD5AF-7CB5-4CD4-A719-F51A283208B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of 23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CD639-039E-41F9-B932-EBE623C2FBA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of 23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06C87-387A-4AA9-91BA-B26D0483520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of 23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14C85-D64B-497F-9A0F-DE31414A56F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of 23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6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16F7E-E9DC-41A6-ADF9-82C3290AB26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of 23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7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1BCF-6D3A-43DC-AA43-6A196802665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7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2596C-D93F-40CD-810E-31BF3347BFD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2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PE" dirty="0" smtClean="0">
                <a:solidFill>
                  <a:srgbClr val="000000"/>
                </a:solidFill>
              </a:rPr>
              <a:t>2017/11/24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AB8033-CFE3-41A8-AB19-909428247479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6348536"/>
            <a:ext cx="368386" cy="464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381328"/>
            <a:ext cx="393630" cy="3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9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8.jpg"/><Relationship Id="rId7" Type="http://schemas.openxmlformats.org/officeDocument/2006/relationships/image" Target="../media/image13.png"/><Relationship Id="rId12" Type="http://schemas.openxmlformats.org/officeDocument/2006/relationships/image" Target="../media/image34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.jpeg"/><Relationship Id="rId5" Type="http://schemas.openxmlformats.org/officeDocument/2006/relationships/image" Target="../media/image30.jpeg"/><Relationship Id="rId10" Type="http://schemas.openxmlformats.org/officeDocument/2006/relationships/image" Target="../media/image32.jpeg"/><Relationship Id="rId4" Type="http://schemas.openxmlformats.org/officeDocument/2006/relationships/image" Target="../media/image29.jpeg"/><Relationship Id="rId9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"/>
          <p:cNvSpPr txBox="1">
            <a:spLocks/>
          </p:cNvSpPr>
          <p:nvPr/>
        </p:nvSpPr>
        <p:spPr bwMode="auto">
          <a:xfrm>
            <a:off x="425657" y="332656"/>
            <a:ext cx="825079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9pPr>
          </a:lstStyle>
          <a:p>
            <a:r>
              <a:rPr lang="en-US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Relocation of Hardware Tasks across Networked Partially Reconfigurable FPGAs</a:t>
            </a:r>
            <a:endParaRPr lang="es-PE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ocation and date"/>
          <p:cNvSpPr txBox="1">
            <a:spLocks/>
          </p:cNvSpPr>
          <p:nvPr/>
        </p:nvSpPr>
        <p:spPr bwMode="auto">
          <a:xfrm>
            <a:off x="1187624" y="6093296"/>
            <a:ext cx="69127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PE" sz="2400" b="1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E-CON UNI 2017 - Lima, November 24</a:t>
            </a:r>
            <a:r>
              <a:rPr lang="es-PE" sz="2400" b="1" kern="0" baseline="30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s-PE" sz="2400" b="1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2017</a:t>
            </a:r>
            <a:endParaRPr lang="es-PE" sz="2400" b="1" kern="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hor"/>
          <p:cNvSpPr txBox="1">
            <a:spLocks/>
          </p:cNvSpPr>
          <p:nvPr/>
        </p:nvSpPr>
        <p:spPr>
          <a:xfrm>
            <a:off x="1187624" y="2924944"/>
            <a:ext cx="676875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Aurelio </a:t>
            </a:r>
            <a:r>
              <a:rPr lang="es-PE" sz="3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Morales Villanueva</a:t>
            </a:r>
            <a:r>
              <a:rPr lang="es-PE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PhD</a:t>
            </a:r>
          </a:p>
          <a:p>
            <a:r>
              <a:rPr lang="es-PE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Universidad Nacional de Ingeniería</a:t>
            </a:r>
            <a:endParaRPr lang="es-PE" sz="3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E-CON log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462449"/>
            <a:ext cx="1416261" cy="1414823"/>
          </a:xfrm>
          <a:prstGeom prst="rect">
            <a:avLst/>
          </a:prstGeom>
        </p:spPr>
      </p:pic>
      <p:pic>
        <p:nvPicPr>
          <p:cNvPr id="11" name="UNI log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344805"/>
            <a:ext cx="1214480" cy="15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24627"/>
            <a:ext cx="7772400" cy="2030514"/>
          </a:xfrm>
        </p:spPr>
        <p:txBody>
          <a:bodyPr/>
          <a:lstStyle/>
          <a:p>
            <a:r>
              <a:rPr lang="en-US" b="1" dirty="0" smtClean="0"/>
              <a:t>On-Chip Hardware Task Relocation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42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"/>
          <p:cNvSpPr>
            <a:spLocks noGrp="1"/>
          </p:cNvSpPr>
          <p:nvPr>
            <p:ph idx="1"/>
          </p:nvPr>
        </p:nvSpPr>
        <p:spPr>
          <a:xfrm>
            <a:off x="263235" y="1194160"/>
            <a:ext cx="8686800" cy="4853232"/>
          </a:xfrm>
        </p:spPr>
        <p:txBody>
          <a:bodyPr wrap="square">
            <a:normAutofit/>
          </a:bodyPr>
          <a:lstStyle/>
          <a:p>
            <a:r>
              <a:rPr lang="en-US" sz="2200" dirty="0" smtClean="0"/>
              <a:t>On-chip CSR enables hardware multitasking </a:t>
            </a:r>
            <a:r>
              <a:rPr lang="en-US" sz="2200" dirty="0" smtClean="0">
                <a:solidFill>
                  <a:srgbClr val="C00000"/>
                </a:solidFill>
              </a:rPr>
              <a:t>on the same PRR</a:t>
            </a:r>
          </a:p>
          <a:p>
            <a:pPr lvl="1"/>
            <a:r>
              <a:rPr lang="es-PE" sz="2000" dirty="0" smtClean="0"/>
              <a:t>May not maximize PRR utilization</a:t>
            </a:r>
          </a:p>
          <a:p>
            <a:pPr marL="1081088" lvl="2" indent="-277813"/>
            <a:r>
              <a:rPr lang="es-PE" sz="1800" dirty="0" smtClean="0">
                <a:solidFill>
                  <a:srgbClr val="C00000"/>
                </a:solidFill>
              </a:rPr>
              <a:t>PRRs may be busy </a:t>
            </a:r>
            <a:r>
              <a:rPr lang="es-PE" sz="1800" dirty="0" smtClean="0">
                <a:solidFill>
                  <a:srgbClr val="003399"/>
                </a:solidFill>
              </a:rPr>
              <a:t>(tasks cannot be preempted)</a:t>
            </a:r>
          </a:p>
          <a:p>
            <a:pPr marL="1081088" lvl="2" indent="-277813"/>
            <a:r>
              <a:rPr lang="es-PE" sz="1800" dirty="0" smtClean="0">
                <a:solidFill>
                  <a:srgbClr val="C00000"/>
                </a:solidFill>
              </a:rPr>
              <a:t>PRRs </a:t>
            </a:r>
            <a:r>
              <a:rPr lang="es-PE" sz="1800" dirty="0">
                <a:solidFill>
                  <a:srgbClr val="C00000"/>
                </a:solidFill>
              </a:rPr>
              <a:t>may be idle </a:t>
            </a:r>
            <a:r>
              <a:rPr lang="es-PE" sz="1800" dirty="0">
                <a:solidFill>
                  <a:srgbClr val="003399"/>
                </a:solidFill>
              </a:rPr>
              <a:t>(pending tasks cannot execute on other PRRs)</a:t>
            </a:r>
            <a:endParaRPr lang="en-US" sz="1800" dirty="0">
              <a:solidFill>
                <a:srgbClr val="003399"/>
              </a:solidFill>
            </a:endParaRPr>
          </a:p>
          <a:p>
            <a:r>
              <a:rPr lang="es-PE" sz="2200" dirty="0" smtClean="0"/>
              <a:t>Solution: </a:t>
            </a:r>
            <a:r>
              <a:rPr lang="es-PE" sz="2200" dirty="0">
                <a:solidFill>
                  <a:srgbClr val="C00000"/>
                </a:solidFill>
              </a:rPr>
              <a:t>o</a:t>
            </a:r>
            <a:r>
              <a:rPr lang="es-PE" sz="2200" dirty="0" smtClean="0">
                <a:solidFill>
                  <a:srgbClr val="C00000"/>
                </a:solidFill>
              </a:rPr>
              <a:t>n-chip HTR</a:t>
            </a:r>
          </a:p>
          <a:p>
            <a:pPr lvl="1"/>
            <a:r>
              <a:rPr lang="es-PE" sz="2000" dirty="0" smtClean="0"/>
              <a:t>Extend </a:t>
            </a:r>
            <a:r>
              <a:rPr lang="es-PE" sz="2000" dirty="0"/>
              <a:t>on-chip </a:t>
            </a:r>
            <a:r>
              <a:rPr lang="es-PE" sz="2000" dirty="0" smtClean="0"/>
              <a:t>CSR functionality</a:t>
            </a:r>
            <a:endParaRPr lang="es-PE" sz="2000" dirty="0"/>
          </a:p>
          <a:p>
            <a:pPr marL="1081088" lvl="2" indent="-277813"/>
            <a:r>
              <a:rPr lang="es-PE" sz="1800" dirty="0" smtClean="0">
                <a:solidFill>
                  <a:srgbClr val="003399"/>
                </a:solidFill>
              </a:rPr>
              <a:t>Allow </a:t>
            </a:r>
            <a:r>
              <a:rPr lang="es-PE" sz="1800" dirty="0">
                <a:solidFill>
                  <a:srgbClr val="003399"/>
                </a:solidFill>
              </a:rPr>
              <a:t>context restore (CR) on </a:t>
            </a:r>
            <a:r>
              <a:rPr lang="es-PE" sz="1800" dirty="0" smtClean="0">
                <a:solidFill>
                  <a:srgbClr val="003399"/>
                </a:solidFill>
              </a:rPr>
              <a:t>idle/different </a:t>
            </a:r>
            <a:r>
              <a:rPr lang="es-PE" sz="1800" dirty="0">
                <a:solidFill>
                  <a:srgbClr val="003399"/>
                </a:solidFill>
              </a:rPr>
              <a:t>PRRs</a:t>
            </a:r>
          </a:p>
          <a:p>
            <a:pPr marL="1081088" lvl="2" indent="-277813"/>
            <a:r>
              <a:rPr lang="es-PE" sz="1800" dirty="0" smtClean="0">
                <a:solidFill>
                  <a:srgbClr val="003399"/>
                </a:solidFill>
              </a:rPr>
              <a:t>Maximize </a:t>
            </a:r>
            <a:r>
              <a:rPr lang="es-PE" sz="1800" dirty="0">
                <a:solidFill>
                  <a:srgbClr val="003399"/>
                </a:solidFill>
              </a:rPr>
              <a:t>PRR </a:t>
            </a:r>
            <a:r>
              <a:rPr lang="es-PE" sz="1800" dirty="0" smtClean="0">
                <a:solidFill>
                  <a:srgbClr val="003399"/>
                </a:solidFill>
              </a:rPr>
              <a:t>utilization (more candidate PRRs for task execution)</a:t>
            </a:r>
            <a:endParaRPr lang="es-PE" sz="1800" dirty="0">
              <a:solidFill>
                <a:srgbClr val="003399"/>
              </a:solidFill>
            </a:endParaRPr>
          </a:p>
          <a:p>
            <a:r>
              <a:rPr lang="es-PE" sz="2200" dirty="0" smtClean="0"/>
              <a:t>HTR requires more complex bitstream manipulations than CSR</a:t>
            </a:r>
          </a:p>
          <a:p>
            <a:pPr lvl="1"/>
            <a:r>
              <a:rPr lang="es-PE" sz="2000" dirty="0" smtClean="0"/>
              <a:t>Different PRR sizes and row</a:t>
            </a:r>
            <a:r>
              <a:rPr lang="es-PE" sz="2000" dirty="0"/>
              <a:t> </a:t>
            </a:r>
            <a:r>
              <a:rPr lang="es-PE" sz="2000" dirty="0" smtClean="0"/>
              <a:t>and/or column locations</a:t>
            </a:r>
          </a:p>
          <a:p>
            <a:pPr lvl="1"/>
            <a:r>
              <a:rPr lang="es-PE" sz="2000" dirty="0" smtClean="0"/>
              <a:t>PRRs with heterogeneous resources</a:t>
            </a:r>
          </a:p>
          <a:p>
            <a:pPr lvl="1"/>
            <a:r>
              <a:rPr lang="es-PE" sz="2000" dirty="0" smtClean="0"/>
              <a:t>PRRs with different resource organization</a:t>
            </a:r>
            <a:endParaRPr lang="es-PE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1" y="376517"/>
            <a:ext cx="8848163" cy="672353"/>
          </a:xfrm>
        </p:spPr>
        <p:txBody>
          <a:bodyPr/>
          <a:lstStyle/>
          <a:p>
            <a:r>
              <a:rPr lang="en-US" sz="3400" b="1" dirty="0" smtClean="0"/>
              <a:t>On-chip Hardware Task Relocation (HTR)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8636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5257"/>
            <a:ext cx="7772400" cy="779487"/>
          </a:xfrm>
        </p:spPr>
        <p:txBody>
          <a:bodyPr/>
          <a:lstStyle/>
          <a:p>
            <a:r>
              <a:rPr lang="en-US" b="1" dirty="0" smtClean="0"/>
              <a:t>On-Chip HTR Operation</a:t>
            </a:r>
            <a:endParaRPr lang="en-US" b="1" dirty="0"/>
          </a:p>
        </p:txBody>
      </p:sp>
      <p:sp>
        <p:nvSpPr>
          <p:cNvPr id="3" name="Example"/>
          <p:cNvSpPr>
            <a:spLocks noGrp="1"/>
          </p:cNvSpPr>
          <p:nvPr>
            <p:ph idx="1"/>
          </p:nvPr>
        </p:nvSpPr>
        <p:spPr>
          <a:xfrm>
            <a:off x="242803" y="1066800"/>
            <a:ext cx="2526185" cy="510588"/>
          </a:xfrm>
        </p:spPr>
        <p:txBody>
          <a:bodyPr/>
          <a:lstStyle/>
          <a:p>
            <a:pPr marL="0" indent="0">
              <a:buNone/>
            </a:pPr>
            <a:r>
              <a:rPr lang="es-PE" sz="2400" dirty="0" smtClean="0">
                <a:solidFill>
                  <a:srgbClr val="003399"/>
                </a:solidFill>
              </a:rPr>
              <a:t>Example system</a:t>
            </a:r>
          </a:p>
        </p:txBody>
      </p:sp>
      <p:grpSp>
        <p:nvGrpSpPr>
          <p:cNvPr id="64" name="Execute PRM2 on PRR2"/>
          <p:cNvGrpSpPr/>
          <p:nvPr/>
        </p:nvGrpSpPr>
        <p:grpSpPr>
          <a:xfrm>
            <a:off x="6346056" y="5816588"/>
            <a:ext cx="1661618" cy="482990"/>
            <a:chOff x="6346056" y="5816588"/>
            <a:chExt cx="1661618" cy="482990"/>
          </a:xfrm>
        </p:grpSpPr>
        <p:sp>
          <p:nvSpPr>
            <p:cNvPr id="49" name="Flowchart: Process 48"/>
            <p:cNvSpPr/>
            <p:nvPr/>
          </p:nvSpPr>
          <p:spPr>
            <a:xfrm>
              <a:off x="6346056" y="5816588"/>
              <a:ext cx="1661618" cy="230962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Execute PRM2 on</a:t>
              </a: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 </a:t>
              </a:r>
              <a:r>
                <a:rPr lang="es-PE" sz="1200" b="1" kern="0" dirty="0" smtClean="0">
                  <a:solidFill>
                    <a:srgbClr val="C00000"/>
                  </a:solidFill>
                  <a:latin typeface="Calibri"/>
                </a:rPr>
                <a:t>PRR2</a:t>
              </a:r>
              <a:endParaRPr lang="en-US" sz="1200" b="1" kern="0" dirty="0" smtClean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51" name="Straight Arrow Connector 50"/>
            <p:cNvCxnSpPr>
              <a:stCxn id="49" idx="2"/>
            </p:cNvCxnSpPr>
            <p:nvPr/>
          </p:nvCxnSpPr>
          <p:spPr>
            <a:xfrm>
              <a:off x="7176865" y="6047550"/>
              <a:ext cx="0" cy="252028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63" name="Tcr2 group"/>
          <p:cNvGrpSpPr/>
          <p:nvPr/>
        </p:nvGrpSpPr>
        <p:grpSpPr>
          <a:xfrm>
            <a:off x="6418064" y="5081070"/>
            <a:ext cx="2263243" cy="735518"/>
            <a:chOff x="6418064" y="5081070"/>
            <a:chExt cx="2263243" cy="735518"/>
          </a:xfrm>
        </p:grpSpPr>
        <p:sp>
          <p:nvSpPr>
            <p:cNvPr id="46" name="Flowchart: Process 45"/>
            <p:cNvSpPr/>
            <p:nvPr/>
          </p:nvSpPr>
          <p:spPr>
            <a:xfrm>
              <a:off x="6418064" y="5081070"/>
              <a:ext cx="1528814" cy="462424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Context restore of PRM2 </a:t>
              </a:r>
              <a:r>
                <a:rPr lang="en-US" sz="1200" b="1" kern="0" dirty="0">
                  <a:solidFill>
                    <a:srgbClr val="1F497D"/>
                  </a:solidFill>
                  <a:latin typeface="Calibri"/>
                </a:rPr>
                <a:t>o</a:t>
              </a: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n </a:t>
              </a:r>
              <a:r>
                <a:rPr lang="en-US" sz="1200" b="1" kern="0" dirty="0" smtClean="0">
                  <a:solidFill>
                    <a:srgbClr val="C00000"/>
                  </a:solidFill>
                  <a:latin typeface="Calibri"/>
                </a:rPr>
                <a:t>PRR2</a:t>
              </a:r>
              <a:endParaRPr lang="en-US" sz="1200" b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82260" y="5113405"/>
              <a:ext cx="499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600" b="1" i="1" baseline="-25000" dirty="0" smtClean="0">
                  <a:solidFill>
                    <a:srgbClr val="000000"/>
                  </a:solidFill>
                  <a:latin typeface="Calibri"/>
                </a:rPr>
                <a:t>CR2</a:t>
              </a:r>
              <a:endParaRPr lang="en-US" sz="1600" b="1" i="1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6" idx="2"/>
              <a:endCxn id="49" idx="0"/>
            </p:cNvCxnSpPr>
            <p:nvPr/>
          </p:nvCxnSpPr>
          <p:spPr>
            <a:xfrm flipH="1">
              <a:off x="7176865" y="5543494"/>
              <a:ext cx="0" cy="273094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62" name="Trelocate group"/>
          <p:cNvGrpSpPr/>
          <p:nvPr/>
        </p:nvGrpSpPr>
        <p:grpSpPr>
          <a:xfrm>
            <a:off x="6490072" y="4348516"/>
            <a:ext cx="2249367" cy="732554"/>
            <a:chOff x="6490072" y="4348516"/>
            <a:chExt cx="2249367" cy="732554"/>
          </a:xfrm>
        </p:grpSpPr>
        <p:sp>
          <p:nvSpPr>
            <p:cNvPr id="44" name="Flowchart: Process 43"/>
            <p:cNvSpPr/>
            <p:nvPr/>
          </p:nvSpPr>
          <p:spPr>
            <a:xfrm>
              <a:off x="6490072" y="4348516"/>
              <a:ext cx="1404156" cy="537776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lIns="36000" rIns="36000"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Saved context relocation of PRM2 in </a:t>
              </a:r>
              <a:r>
                <a:rPr lang="en-US" sz="1200" b="1" kern="0" dirty="0" smtClean="0">
                  <a:solidFill>
                    <a:srgbClr val="C00000"/>
                  </a:solidFill>
                  <a:latin typeface="Calibri"/>
                </a:rPr>
                <a:t>PRR2</a:t>
              </a:r>
              <a:endParaRPr lang="en-US" sz="1200" b="1" kern="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45" name="Straight Arrow Connector 44"/>
            <p:cNvCxnSpPr>
              <a:stCxn id="44" idx="2"/>
              <a:endCxn id="46" idx="0"/>
            </p:cNvCxnSpPr>
            <p:nvPr/>
          </p:nvCxnSpPr>
          <p:spPr>
            <a:xfrm flipH="1">
              <a:off x="7182471" y="4886292"/>
              <a:ext cx="0" cy="194778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7998339" y="4427605"/>
              <a:ext cx="741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600" b="1" i="1" baseline="-25000" dirty="0" smtClean="0">
                  <a:solidFill>
                    <a:srgbClr val="000000"/>
                  </a:solidFill>
                  <a:latin typeface="Calibri"/>
                </a:rPr>
                <a:t>relocate</a:t>
              </a:r>
              <a:endParaRPr lang="en-US" sz="1600" b="1" i="1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61" name="Tcs2 group"/>
          <p:cNvGrpSpPr/>
          <p:nvPr/>
        </p:nvGrpSpPr>
        <p:grpSpPr>
          <a:xfrm>
            <a:off x="6394211" y="3851306"/>
            <a:ext cx="2274272" cy="497210"/>
            <a:chOff x="6394211" y="3851306"/>
            <a:chExt cx="2274272" cy="497210"/>
          </a:xfrm>
        </p:grpSpPr>
        <p:sp>
          <p:nvSpPr>
            <p:cNvPr id="54" name="Flowchart: Process 53"/>
            <p:cNvSpPr/>
            <p:nvPr/>
          </p:nvSpPr>
          <p:spPr>
            <a:xfrm>
              <a:off x="6394211" y="3897182"/>
              <a:ext cx="1589610" cy="247965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Context save of </a:t>
              </a:r>
              <a:r>
                <a:rPr lang="en-US" sz="1200" b="1" kern="0" dirty="0" smtClean="0">
                  <a:solidFill>
                    <a:srgbClr val="FF6600"/>
                  </a:solidFill>
                  <a:latin typeface="Calibri"/>
                </a:rPr>
                <a:t>PRM3</a:t>
              </a:r>
            </a:p>
          </p:txBody>
        </p:sp>
        <p:cxnSp>
          <p:nvCxnSpPr>
            <p:cNvPr id="55" name="Straight Arrow Connector 54"/>
            <p:cNvCxnSpPr>
              <a:stCxn id="54" idx="2"/>
              <a:endCxn id="44" idx="0"/>
            </p:cNvCxnSpPr>
            <p:nvPr/>
          </p:nvCxnSpPr>
          <p:spPr>
            <a:xfrm>
              <a:off x="7189016" y="4145147"/>
              <a:ext cx="0" cy="203369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8182260" y="3851306"/>
              <a:ext cx="486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600" b="1" i="1" baseline="-25000" dirty="0" smtClean="0">
                  <a:solidFill>
                    <a:srgbClr val="000000"/>
                  </a:solidFill>
                  <a:latin typeface="Calibri"/>
                </a:rPr>
                <a:t>CS2</a:t>
              </a:r>
              <a:endParaRPr lang="en-US" sz="1600" b="1" i="1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3" name="Dashed HTR"/>
          <p:cNvSpPr/>
          <p:nvPr/>
        </p:nvSpPr>
        <p:spPr bwMode="auto">
          <a:xfrm>
            <a:off x="5986016" y="3700903"/>
            <a:ext cx="2830423" cy="1948879"/>
          </a:xfrm>
          <a:prstGeom prst="rect">
            <a:avLst/>
          </a:prstGeom>
          <a:noFill/>
          <a:ln w="19050" cap="flat" cmpd="sng" algn="ctr">
            <a:solidFill>
              <a:srgbClr val="4A7EB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52" name="HTR of PRM2 on PRR2 text"/>
          <p:cNvSpPr txBox="1"/>
          <p:nvPr/>
        </p:nvSpPr>
        <p:spPr>
          <a:xfrm>
            <a:off x="7138144" y="3104769"/>
            <a:ext cx="186881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3399"/>
                </a:solidFill>
                <a:latin typeface="Calibri"/>
              </a:rPr>
              <a:t>Hardware task relocation (HTR) of </a:t>
            </a:r>
            <a:r>
              <a:rPr lang="es-PE" sz="1200" b="1" dirty="0" smtClean="0">
                <a:solidFill>
                  <a:srgbClr val="003399"/>
                </a:solidFill>
                <a:latin typeface="Calibri"/>
              </a:rPr>
              <a:t>PRM2</a:t>
            </a:r>
            <a:r>
              <a:rPr lang="en-US" sz="1200" b="1" dirty="0" smtClean="0">
                <a:solidFill>
                  <a:srgbClr val="003399"/>
                </a:solidFill>
                <a:latin typeface="Calibri"/>
              </a:rPr>
              <a:t> on</a:t>
            </a:r>
            <a:r>
              <a:rPr lang="es-PE" sz="1200" b="1" dirty="0" smtClean="0">
                <a:solidFill>
                  <a:srgbClr val="003399"/>
                </a:solidFill>
                <a:latin typeface="Calibri"/>
              </a:rPr>
              <a:t> </a:t>
            </a:r>
            <a:r>
              <a:rPr lang="es-PE" sz="1200" b="1" dirty="0" smtClean="0">
                <a:solidFill>
                  <a:srgbClr val="C00000"/>
                </a:solidFill>
                <a:latin typeface="Calibri"/>
              </a:rPr>
              <a:t>PRR2</a:t>
            </a:r>
            <a:endParaRPr lang="en-US" sz="1200" b="1" dirty="0">
              <a:solidFill>
                <a:srgbClr val="C00000"/>
              </a:solidFill>
              <a:latin typeface="Calibri"/>
            </a:endParaRPr>
          </a:p>
        </p:txBody>
      </p:sp>
      <p:grpSp>
        <p:nvGrpSpPr>
          <p:cNvPr id="60" name="Execute PRM2 on PRR1"/>
          <p:cNvGrpSpPr/>
          <p:nvPr/>
        </p:nvGrpSpPr>
        <p:grpSpPr>
          <a:xfrm>
            <a:off x="3783590" y="5814758"/>
            <a:ext cx="1662366" cy="484820"/>
            <a:chOff x="3783590" y="5814758"/>
            <a:chExt cx="1662366" cy="484820"/>
          </a:xfrm>
        </p:grpSpPr>
        <p:cxnSp>
          <p:nvCxnSpPr>
            <p:cNvPr id="40" name="Straight Arrow Connector 39"/>
            <p:cNvCxnSpPr>
              <a:stCxn id="41" idx="2"/>
            </p:cNvCxnSpPr>
            <p:nvPr/>
          </p:nvCxnSpPr>
          <p:spPr>
            <a:xfrm>
              <a:off x="4614773" y="6047550"/>
              <a:ext cx="345" cy="252028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41" name="Flowchart: Process 40"/>
            <p:cNvSpPr/>
            <p:nvPr/>
          </p:nvSpPr>
          <p:spPr>
            <a:xfrm>
              <a:off x="3783590" y="5814758"/>
              <a:ext cx="1662366" cy="232792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Execute PRM2 on</a:t>
              </a: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 </a:t>
              </a:r>
              <a:r>
                <a:rPr lang="es-PE" sz="1200" b="1" kern="0" dirty="0" smtClean="0">
                  <a:solidFill>
                    <a:srgbClr val="008000"/>
                  </a:solidFill>
                  <a:latin typeface="Calibri"/>
                </a:rPr>
                <a:t>PRR1</a:t>
              </a:r>
              <a:endParaRPr lang="en-US" sz="1200" b="1" kern="0" dirty="0" smtClean="0">
                <a:solidFill>
                  <a:srgbClr val="008000"/>
                </a:solidFill>
                <a:latin typeface="Calibri"/>
              </a:endParaRPr>
            </a:p>
          </p:txBody>
        </p:sp>
      </p:grpSp>
      <p:grpSp>
        <p:nvGrpSpPr>
          <p:cNvPr id="59" name="Tcr1 group"/>
          <p:cNvGrpSpPr/>
          <p:nvPr/>
        </p:nvGrpSpPr>
        <p:grpSpPr>
          <a:xfrm>
            <a:off x="3250479" y="5075442"/>
            <a:ext cx="2153980" cy="739316"/>
            <a:chOff x="3250479" y="5075442"/>
            <a:chExt cx="2153980" cy="739316"/>
          </a:xfrm>
        </p:grpSpPr>
        <p:sp>
          <p:nvSpPr>
            <p:cNvPr id="33" name="Flowchart: Process 32"/>
            <p:cNvSpPr/>
            <p:nvPr/>
          </p:nvSpPr>
          <p:spPr>
            <a:xfrm>
              <a:off x="3825776" y="5075442"/>
              <a:ext cx="1578683" cy="460177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Context restore of </a:t>
              </a:r>
            </a:p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PRM2 on </a:t>
              </a:r>
              <a:r>
                <a:rPr lang="en-US" sz="1200" b="1" kern="0" dirty="0">
                  <a:solidFill>
                    <a:srgbClr val="008000"/>
                  </a:solidFill>
                  <a:latin typeface="Calibri"/>
                </a:rPr>
                <a:t>PRR1</a:t>
              </a:r>
              <a:r>
                <a:rPr lang="en-US" sz="1200" b="1" kern="0" dirty="0" smtClean="0">
                  <a:solidFill>
                    <a:srgbClr val="008000"/>
                  </a:solidFill>
                  <a:latin typeface="Calibri"/>
                </a:rPr>
                <a:t> </a:t>
              </a:r>
            </a:p>
          </p:txBody>
        </p:sp>
        <p:cxnSp>
          <p:nvCxnSpPr>
            <p:cNvPr id="35" name="Straight Arrow Connector 34"/>
            <p:cNvCxnSpPr>
              <a:stCxn id="33" idx="2"/>
              <a:endCxn id="41" idx="0"/>
            </p:cNvCxnSpPr>
            <p:nvPr/>
          </p:nvCxnSpPr>
          <p:spPr>
            <a:xfrm flipH="1">
              <a:off x="4614773" y="5535619"/>
              <a:ext cx="345" cy="279139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250479" y="5127705"/>
              <a:ext cx="499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600" b="1" i="1" baseline="-25000" dirty="0" smtClean="0">
                  <a:solidFill>
                    <a:srgbClr val="000000"/>
                  </a:solidFill>
                  <a:latin typeface="Calibri"/>
                </a:rPr>
                <a:t>CR1</a:t>
              </a:r>
              <a:endParaRPr lang="en-US" sz="1600" b="1" i="1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58" name="Tmerge goup"/>
          <p:cNvGrpSpPr/>
          <p:nvPr/>
        </p:nvGrpSpPr>
        <p:grpSpPr>
          <a:xfrm>
            <a:off x="3251200" y="4348516"/>
            <a:ext cx="2133600" cy="726926"/>
            <a:chOff x="3251200" y="4348516"/>
            <a:chExt cx="2133600" cy="726926"/>
          </a:xfrm>
        </p:grpSpPr>
        <p:sp>
          <p:nvSpPr>
            <p:cNvPr id="32" name="Flowchart: Process 31"/>
            <p:cNvSpPr/>
            <p:nvPr/>
          </p:nvSpPr>
          <p:spPr>
            <a:xfrm>
              <a:off x="3867273" y="4348516"/>
              <a:ext cx="1517527" cy="537776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lIns="18000" rIns="18000"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Merge saved context of PRM2 with initial bitstream of PRM2</a:t>
              </a:r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4615118" y="4886292"/>
              <a:ext cx="0" cy="189150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251200" y="4443629"/>
              <a:ext cx="6440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600" b="1" i="1" baseline="-25000" dirty="0" smtClean="0">
                  <a:solidFill>
                    <a:srgbClr val="000000"/>
                  </a:solidFill>
                  <a:latin typeface="Calibri"/>
                </a:rPr>
                <a:t>merge</a:t>
              </a:r>
              <a:endParaRPr lang="en-US" sz="1600" b="1" i="1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57" name="Tcs1 group"/>
          <p:cNvGrpSpPr/>
          <p:nvPr/>
        </p:nvGrpSpPr>
        <p:grpSpPr>
          <a:xfrm>
            <a:off x="3251200" y="3867565"/>
            <a:ext cx="2202708" cy="480951"/>
            <a:chOff x="3251200" y="3867565"/>
            <a:chExt cx="2202708" cy="480951"/>
          </a:xfrm>
        </p:grpSpPr>
        <p:sp>
          <p:nvSpPr>
            <p:cNvPr id="31" name="Flowchart: Process 30"/>
            <p:cNvSpPr/>
            <p:nvPr/>
          </p:nvSpPr>
          <p:spPr>
            <a:xfrm>
              <a:off x="3791542" y="3897182"/>
              <a:ext cx="1662366" cy="247965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lIns="18000" rIns="18000"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Context save of </a:t>
              </a:r>
              <a:r>
                <a:rPr lang="en-US" sz="1200" b="1" kern="0" dirty="0" smtClean="0">
                  <a:solidFill>
                    <a:srgbClr val="000000"/>
                  </a:solidFill>
                  <a:latin typeface="Calibri"/>
                </a:rPr>
                <a:t>PRM1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1200" y="3867565"/>
              <a:ext cx="486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600" b="1" i="1" baseline="-25000" dirty="0" smtClean="0">
                  <a:solidFill>
                    <a:srgbClr val="000000"/>
                  </a:solidFill>
                  <a:latin typeface="Calibri"/>
                </a:rPr>
                <a:t>CS1</a:t>
              </a:r>
              <a:endParaRPr lang="en-US" sz="1600" b="1" i="1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32" idx="0"/>
            </p:cNvCxnSpPr>
            <p:nvPr/>
          </p:nvCxnSpPr>
          <p:spPr>
            <a:xfrm>
              <a:off x="4622725" y="4145147"/>
              <a:ext cx="0" cy="203369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7" name="X"/>
          <p:cNvGrpSpPr/>
          <p:nvPr/>
        </p:nvGrpSpPr>
        <p:grpSpPr>
          <a:xfrm>
            <a:off x="3720171" y="3809496"/>
            <a:ext cx="1797793" cy="2227490"/>
            <a:chOff x="4160336" y="3544215"/>
            <a:chExt cx="1797793" cy="2227490"/>
          </a:xfrm>
        </p:grpSpPr>
        <p:cxnSp>
          <p:nvCxnSpPr>
            <p:cNvPr id="29" name="Straight Connector 28"/>
            <p:cNvCxnSpPr/>
            <p:nvPr/>
          </p:nvCxnSpPr>
          <p:spPr bwMode="auto">
            <a:xfrm>
              <a:off x="4163885" y="3556668"/>
              <a:ext cx="1794244" cy="221503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160336" y="3544215"/>
              <a:ext cx="1794244" cy="221503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</p:cxnSp>
      </p:grpSp>
      <p:sp>
        <p:nvSpPr>
          <p:cNvPr id="38" name="Dashed CSR"/>
          <p:cNvSpPr/>
          <p:nvPr/>
        </p:nvSpPr>
        <p:spPr bwMode="auto">
          <a:xfrm>
            <a:off x="3250479" y="3700902"/>
            <a:ext cx="2480765" cy="1948879"/>
          </a:xfrm>
          <a:prstGeom prst="rect">
            <a:avLst/>
          </a:prstGeom>
          <a:noFill/>
          <a:ln w="19050" cap="flat" cmpd="sng" algn="ctr">
            <a:solidFill>
              <a:srgbClr val="4A7EB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39" name="CSR text"/>
          <p:cNvSpPr txBox="1"/>
          <p:nvPr/>
        </p:nvSpPr>
        <p:spPr>
          <a:xfrm>
            <a:off x="3134713" y="3132212"/>
            <a:ext cx="131267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3399"/>
                </a:solidFill>
                <a:latin typeface="Calibri"/>
              </a:rPr>
              <a:t>Context save </a:t>
            </a:r>
            <a:r>
              <a:rPr lang="es-PE" sz="1200" b="1" dirty="0" smtClean="0">
                <a:solidFill>
                  <a:srgbClr val="003399"/>
                </a:solidFill>
                <a:latin typeface="Calibri"/>
              </a:rPr>
              <a:t>and restore (CSR)</a:t>
            </a:r>
            <a:endParaRPr lang="en-US" sz="1200" b="1" dirty="0">
              <a:solidFill>
                <a:srgbClr val="33CC33"/>
              </a:solidFill>
              <a:latin typeface="Calibri"/>
            </a:endParaRPr>
          </a:p>
        </p:txBody>
      </p:sp>
      <p:grpSp>
        <p:nvGrpSpPr>
          <p:cNvPr id="8" name="Decision2"/>
          <p:cNvGrpSpPr/>
          <p:nvPr/>
        </p:nvGrpSpPr>
        <p:grpSpPr>
          <a:xfrm>
            <a:off x="4253869" y="3319521"/>
            <a:ext cx="3346824" cy="577661"/>
            <a:chOff x="4951706" y="3154925"/>
            <a:chExt cx="2566290" cy="577661"/>
          </a:xfrm>
        </p:grpSpPr>
        <p:cxnSp>
          <p:nvCxnSpPr>
            <p:cNvPr id="24" name="Elbow Connector 23"/>
            <p:cNvCxnSpPr>
              <a:stCxn id="28" idx="3"/>
              <a:endCxn id="54" idx="0"/>
            </p:cNvCxnSpPr>
            <p:nvPr/>
          </p:nvCxnSpPr>
          <p:spPr bwMode="auto">
            <a:xfrm>
              <a:off x="7186980" y="3461315"/>
              <a:ext cx="331016" cy="271271"/>
            </a:xfrm>
            <a:prstGeom prst="bentConnector2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5" name="Elbow Connector 24"/>
            <p:cNvCxnSpPr>
              <a:stCxn id="28" idx="1"/>
              <a:endCxn id="31" idx="0"/>
            </p:cNvCxnSpPr>
            <p:nvPr/>
          </p:nvCxnSpPr>
          <p:spPr bwMode="auto">
            <a:xfrm rot="10800000" flipV="1">
              <a:off x="4951706" y="3461314"/>
              <a:ext cx="248099" cy="271271"/>
            </a:xfrm>
            <a:prstGeom prst="bentConnector2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947042" y="3154926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N</a:t>
              </a:r>
              <a:endParaRPr lang="en-US" sz="1200" b="1" kern="0" dirty="0" smtClean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63966" y="315492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Y</a:t>
              </a:r>
              <a:endParaRPr lang="en-US" sz="1200" b="1" kern="0" dirty="0" smtClean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5199804" y="3194696"/>
              <a:ext cx="1987176" cy="533238"/>
            </a:xfrm>
            <a:prstGeom prst="flowChartDecisio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008000"/>
                  </a:solidFill>
                  <a:latin typeface="Calibri"/>
                </a:rPr>
                <a:t>PRR1 </a:t>
              </a: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free or </a:t>
              </a:r>
              <a:b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</a:br>
              <a:r>
                <a:rPr lang="en-US" sz="1200" b="1" kern="0" dirty="0" smtClean="0">
                  <a:solidFill>
                    <a:srgbClr val="1F497D"/>
                  </a:solidFill>
                  <a:latin typeface="Wingdings"/>
                  <a:ea typeface="Wingdings"/>
                  <a:cs typeface="Wingdings"/>
                  <a:sym typeface="Wingdings"/>
                </a:rPr>
                <a:t></a:t>
              </a: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priority PRM</a:t>
              </a:r>
            </a:p>
          </p:txBody>
        </p:sp>
      </p:grpSp>
      <p:grpSp>
        <p:nvGrpSpPr>
          <p:cNvPr id="9" name="Decision1"/>
          <p:cNvGrpSpPr/>
          <p:nvPr/>
        </p:nvGrpSpPr>
        <p:grpSpPr>
          <a:xfrm>
            <a:off x="5133131" y="2470306"/>
            <a:ext cx="1756525" cy="888986"/>
            <a:chOff x="3863131" y="2305710"/>
            <a:chExt cx="1756525" cy="888986"/>
          </a:xfrm>
        </p:grpSpPr>
        <p:cxnSp>
          <p:nvCxnSpPr>
            <p:cNvPr id="19" name="Straight Arrow Connector 18"/>
            <p:cNvCxnSpPr>
              <a:stCxn id="20" idx="2"/>
              <a:endCxn id="28" idx="0"/>
            </p:cNvCxnSpPr>
            <p:nvPr/>
          </p:nvCxnSpPr>
          <p:spPr>
            <a:xfrm>
              <a:off x="4598566" y="2955615"/>
              <a:ext cx="0" cy="239081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20" name="Flowchart: Decision 19"/>
            <p:cNvSpPr/>
            <p:nvPr/>
          </p:nvSpPr>
          <p:spPr>
            <a:xfrm>
              <a:off x="3863131" y="2498578"/>
              <a:ext cx="1470869" cy="457037"/>
            </a:xfrm>
            <a:prstGeom prst="flowChartDecisio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Execute PRM2</a:t>
              </a:r>
            </a:p>
          </p:txBody>
        </p:sp>
        <p:cxnSp>
          <p:nvCxnSpPr>
            <p:cNvPr id="21" name="Elbow Connector 20"/>
            <p:cNvCxnSpPr/>
            <p:nvPr/>
          </p:nvCxnSpPr>
          <p:spPr bwMode="auto">
            <a:xfrm rot="10800000">
              <a:off x="4596199" y="2305710"/>
              <a:ext cx="699842" cy="432000"/>
            </a:xfrm>
            <a:prstGeom prst="bentConnector3">
              <a:avLst>
                <a:gd name="adj1" fmla="val -53151"/>
              </a:avLst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5334000" y="2466201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N</a:t>
              </a:r>
              <a:endParaRPr lang="en-US" sz="1200" b="1" kern="0" dirty="0" smtClean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2388" y="289560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Y</a:t>
              </a:r>
              <a:endParaRPr lang="en-US" sz="1200" b="1" kern="0" dirty="0" smtClean="0">
                <a:solidFill>
                  <a:srgbClr val="1F497D"/>
                </a:solidFill>
                <a:latin typeface="Calibri"/>
              </a:endParaRPr>
            </a:p>
          </p:txBody>
        </p:sp>
      </p:grpSp>
      <p:grpSp>
        <p:nvGrpSpPr>
          <p:cNvPr id="10" name="Initialization"/>
          <p:cNvGrpSpPr/>
          <p:nvPr/>
        </p:nvGrpSpPr>
        <p:grpSpPr>
          <a:xfrm>
            <a:off x="3969792" y="1367030"/>
            <a:ext cx="3816396" cy="1296145"/>
            <a:chOff x="4298772" y="1005613"/>
            <a:chExt cx="3816396" cy="1206595"/>
          </a:xfrm>
        </p:grpSpPr>
        <p:sp>
          <p:nvSpPr>
            <p:cNvPr id="11" name="Flowchart: Process 10"/>
            <p:cNvSpPr/>
            <p:nvPr/>
          </p:nvSpPr>
          <p:spPr>
            <a:xfrm>
              <a:off x="5503677" y="1039130"/>
              <a:ext cx="1387383" cy="307777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Enable FPGA protection</a:t>
              </a:r>
              <a:endParaRPr lang="en-US" sz="1200" b="1" kern="0" dirty="0" smtClea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5509321" y="1508361"/>
              <a:ext cx="1370528" cy="314779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1F497D"/>
                  </a:solidFill>
                  <a:latin typeface="Calibri"/>
                </a:rPr>
                <a:t>Reconfiguration of </a:t>
              </a:r>
              <a:r>
                <a:rPr lang="en-US" sz="1200" b="1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PRR1</a:t>
              </a:r>
              <a:r>
                <a:rPr lang="en-US" sz="1200" b="1" kern="0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200" b="1" kern="0" dirty="0">
                  <a:solidFill>
                    <a:srgbClr val="1F497D"/>
                  </a:solidFill>
                  <a:latin typeface="Calibri" pitchFamily="34" charset="0"/>
                  <a:cs typeface="Calibri" pitchFamily="34" charset="0"/>
                </a:rPr>
                <a:t>with </a:t>
              </a:r>
              <a:r>
                <a:rPr lang="en-US" sz="1200" b="1" kern="0" dirty="0">
                  <a:solidFill>
                    <a:srgbClr val="000000"/>
                  </a:solidFill>
                  <a:latin typeface="Calibri"/>
                </a:rPr>
                <a:t>PRM1</a:t>
              </a:r>
              <a:endParaRPr lang="en-US" sz="1200" b="1" kern="0" dirty="0">
                <a:solidFill>
                  <a:srgbClr val="1F497D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 flipH="1">
              <a:off x="6194585" y="1346907"/>
              <a:ext cx="0" cy="161453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4" name="Straight Arrow Connector 13"/>
            <p:cNvCxnSpPr>
              <a:stCxn id="12" idx="2"/>
              <a:endCxn id="20" idx="0"/>
            </p:cNvCxnSpPr>
            <p:nvPr/>
          </p:nvCxnSpPr>
          <p:spPr>
            <a:xfrm>
              <a:off x="6194585" y="1823140"/>
              <a:ext cx="0" cy="389068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053980" y="1032678"/>
              <a:ext cx="1061188" cy="31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600" b="1" i="1" baseline="-25000" dirty="0" smtClean="0">
                  <a:solidFill>
                    <a:srgbClr val="000000"/>
                  </a:solidFill>
                  <a:latin typeface="Calibri"/>
                </a:rPr>
                <a:t>protect_FPGA</a:t>
              </a:r>
              <a:endParaRPr lang="en-US" sz="1600" b="1" i="1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2768" y="1490641"/>
              <a:ext cx="1035476" cy="315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600" b="1" i="1" baseline="-25000" dirty="0" smtClean="0">
                  <a:solidFill>
                    <a:srgbClr val="000000"/>
                  </a:solidFill>
                  <a:latin typeface="Calibri"/>
                </a:rPr>
                <a:t>reconfig_PRR</a:t>
              </a:r>
              <a:endParaRPr lang="en-US" sz="1600" b="1" i="1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06794" y="1005613"/>
              <a:ext cx="1747186" cy="928022"/>
            </a:xfrm>
            <a:prstGeom prst="rect">
              <a:avLst/>
            </a:prstGeom>
            <a:noFill/>
            <a:ln w="19050" cap="flat" cmpd="sng" algn="ctr">
              <a:solidFill>
                <a:srgbClr val="4A7EBB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pitchFamily="-109" charset="0"/>
                <a:ea typeface="Arial" pitchFamily="-109" charset="0"/>
                <a:cs typeface="Arial" pitchFamily="-10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98772" y="1355130"/>
              <a:ext cx="1077539" cy="25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3399"/>
                  </a:solidFill>
                  <a:latin typeface="Calibri"/>
                </a:rPr>
                <a:t>Initialization</a:t>
              </a:r>
              <a:endParaRPr lang="en-US" sz="1200" b="1" dirty="0">
                <a:solidFill>
                  <a:srgbClr val="003399"/>
                </a:solidFill>
                <a:latin typeface="Calibri"/>
              </a:endParaRPr>
            </a:p>
          </p:txBody>
        </p:sp>
      </p:grpSp>
      <p:pic>
        <p:nvPicPr>
          <p:cNvPr id="81" name="FPG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0" y="2496112"/>
            <a:ext cx="2375164" cy="2752792"/>
          </a:xfrm>
          <a:prstGeom prst="rect">
            <a:avLst/>
          </a:prstGeom>
        </p:spPr>
      </p:pic>
      <p:sp>
        <p:nvSpPr>
          <p:cNvPr id="4" name="Protect FPGA"/>
          <p:cNvSpPr/>
          <p:nvPr/>
        </p:nvSpPr>
        <p:spPr bwMode="auto">
          <a:xfrm>
            <a:off x="265940" y="2504685"/>
            <a:ext cx="2361844" cy="27432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82" name="PRR2"/>
          <p:cNvSpPr/>
          <p:nvPr/>
        </p:nvSpPr>
        <p:spPr>
          <a:xfrm>
            <a:off x="1475736" y="2858956"/>
            <a:ext cx="720000" cy="9629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PE" sz="1400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PRR2</a:t>
            </a:r>
            <a:endParaRPr lang="en-US" sz="1400" b="1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PRR1"/>
          <p:cNvSpPr/>
          <p:nvPr/>
        </p:nvSpPr>
        <p:spPr>
          <a:xfrm>
            <a:off x="403200" y="2841420"/>
            <a:ext cx="792088" cy="67929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s-PE" sz="1400" b="1" kern="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PRR1</a:t>
            </a:r>
            <a:endParaRPr lang="en-US" sz="1400" b="1" kern="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Context Save Area"/>
          <p:cNvSpPr/>
          <p:nvPr/>
        </p:nvSpPr>
        <p:spPr>
          <a:xfrm>
            <a:off x="431540" y="4024768"/>
            <a:ext cx="2124236" cy="1152128"/>
          </a:xfrm>
          <a:prstGeom prst="roundRect">
            <a:avLst/>
          </a:prstGeom>
          <a:solidFill>
            <a:schemeClr val="bg1">
              <a:alpha val="3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 smtClea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5" name="Camera" descr="C:\Documents and Settings\Aurelio\Configuración local\Archivos temporales de Internet\Content.IE5\K1S32S8C\MC90043258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9677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Red arrow 2"/>
          <p:cNvCxnSpPr/>
          <p:nvPr/>
        </p:nvCxnSpPr>
        <p:spPr>
          <a:xfrm flipV="1">
            <a:off x="1835696" y="3520712"/>
            <a:ext cx="0" cy="1800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7" name="Red arrow 1"/>
          <p:cNvCxnSpPr/>
          <p:nvPr/>
        </p:nvCxnSpPr>
        <p:spPr>
          <a:xfrm flipV="1">
            <a:off x="791580" y="3520712"/>
            <a:ext cx="900100" cy="1800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8" name="Green arrow 2"/>
          <p:cNvCxnSpPr/>
          <p:nvPr/>
        </p:nvCxnSpPr>
        <p:spPr>
          <a:xfrm flipH="1">
            <a:off x="899592" y="2304960"/>
            <a:ext cx="900610" cy="783704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cxnSp>
        <p:nvCxnSpPr>
          <p:cNvPr id="89" name="Green arrow 1"/>
          <p:cNvCxnSpPr/>
          <p:nvPr/>
        </p:nvCxnSpPr>
        <p:spPr>
          <a:xfrm>
            <a:off x="791580" y="2304960"/>
            <a:ext cx="0" cy="783704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90" name="PRM3 for PRR2"/>
          <p:cNvSpPr/>
          <p:nvPr/>
        </p:nvSpPr>
        <p:spPr>
          <a:xfrm>
            <a:off x="1508570" y="5424140"/>
            <a:ext cx="654331" cy="904884"/>
          </a:xfrm>
          <a:prstGeom prst="rect">
            <a:avLst/>
          </a:prstGeom>
          <a:gradFill>
            <a:gsLst>
              <a:gs pos="0">
                <a:srgbClr val="92D050"/>
              </a:gs>
              <a:gs pos="50000">
                <a:srgbClr val="92D050"/>
              </a:gs>
              <a:gs pos="100000">
                <a:sysClr val="window" lastClr="FFFFFF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92D050"/>
                </a:gs>
                <a:gs pos="50000">
                  <a:srgbClr val="92D050"/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s-PE" sz="1400" b="1" kern="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PRM3</a:t>
            </a:r>
            <a:endParaRPr lang="en-US" sz="1400" b="1" kern="0" dirty="0" smtClean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PRM2 relocated"/>
          <p:cNvSpPr/>
          <p:nvPr/>
        </p:nvSpPr>
        <p:spPr>
          <a:xfrm>
            <a:off x="482462" y="5424135"/>
            <a:ext cx="669153" cy="904884"/>
          </a:xfrm>
          <a:prstGeom prst="rect">
            <a:avLst/>
          </a:prstGeom>
          <a:gradFill>
            <a:gsLst>
              <a:gs pos="0">
                <a:srgbClr val="FC6AE0"/>
              </a:gs>
              <a:gs pos="50000">
                <a:srgbClr val="FC6AE0"/>
              </a:gs>
              <a:gs pos="100000">
                <a:sysClr val="window" lastClr="FFFFFF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FC6AE0"/>
                </a:gs>
                <a:gs pos="50000">
                  <a:srgbClr val="FC6AE0"/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s-PE" sz="1000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Merged </a:t>
            </a:r>
            <a:r>
              <a:rPr lang="es-PE" sz="1400" b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PRM2</a:t>
            </a:r>
            <a:endParaRPr lang="en-US" sz="1400" b="1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PRM2 for PRR2"/>
          <p:cNvSpPr/>
          <p:nvPr/>
        </p:nvSpPr>
        <p:spPr>
          <a:xfrm>
            <a:off x="482467" y="5424140"/>
            <a:ext cx="669153" cy="90488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ysClr val="window" lastClr="FFFFFF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4F81BD">
                    <a:lumMod val="60000"/>
                    <a:lumOff val="40000"/>
                  </a:srgbClr>
                </a:gs>
                <a:gs pos="50000">
                  <a:srgbClr val="4F81BD">
                    <a:lumMod val="40000"/>
                    <a:lumOff val="60000"/>
                  </a:srgbClr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s-PE" sz="1400" b="1" kern="0" dirty="0" smtClean="0">
                <a:solidFill>
                  <a:srgbClr val="4F81B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PRM2</a:t>
            </a:r>
            <a:endParaRPr lang="en-US" sz="1400" b="1" kern="0" dirty="0" smtClean="0">
              <a:solidFill>
                <a:srgbClr val="4F81BD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PRM2 for PRR1"/>
          <p:cNvSpPr/>
          <p:nvPr/>
        </p:nvSpPr>
        <p:spPr>
          <a:xfrm>
            <a:off x="1440122" y="1607716"/>
            <a:ext cx="720080" cy="61685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ysClr val="window" lastClr="FFFFFF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4F81BD">
                    <a:lumMod val="60000"/>
                    <a:lumOff val="40000"/>
                  </a:srgbClr>
                </a:gs>
                <a:gs pos="50000">
                  <a:srgbClr val="4F81BD">
                    <a:lumMod val="40000"/>
                    <a:lumOff val="60000"/>
                  </a:srgbClr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s-PE" sz="1400" b="1" kern="0" dirty="0" smtClean="0">
                <a:solidFill>
                  <a:srgbClr val="4F81B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PRM</a:t>
            </a:r>
          </a:p>
          <a:p>
            <a:pPr algn="ctr">
              <a:defRPr/>
            </a:pPr>
            <a:r>
              <a:rPr lang="es-PE" sz="1400" b="1" kern="0" dirty="0" smtClean="0">
                <a:solidFill>
                  <a:srgbClr val="4F81BD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400" b="1" kern="0" dirty="0" smtClean="0">
              <a:solidFill>
                <a:srgbClr val="4F81BD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PRM1 for PRR1"/>
          <p:cNvSpPr/>
          <p:nvPr/>
        </p:nvSpPr>
        <p:spPr>
          <a:xfrm>
            <a:off x="431540" y="1607716"/>
            <a:ext cx="720080" cy="616852"/>
          </a:xfrm>
          <a:prstGeom prst="rect">
            <a:avLst/>
          </a:prstGeom>
          <a:gradFill>
            <a:gsLst>
              <a:gs pos="0">
                <a:srgbClr val="C0504D">
                  <a:lumMod val="60000"/>
                  <a:lumOff val="40000"/>
                </a:srgbClr>
              </a:gs>
              <a:gs pos="50000">
                <a:srgbClr val="C0504D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C0504D">
                    <a:lumMod val="60000"/>
                    <a:lumOff val="40000"/>
                  </a:srgbClr>
                </a:gs>
                <a:gs pos="50000">
                  <a:srgbClr val="C0504D">
                    <a:lumMod val="40000"/>
                    <a:lumOff val="60000"/>
                  </a:srgbClr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s-PE" sz="14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PRM</a:t>
            </a:r>
          </a:p>
          <a:p>
            <a:pPr algn="ctr">
              <a:defRPr/>
            </a:pPr>
            <a:r>
              <a:rPr lang="es-PE" sz="14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saved context"/>
          <p:cNvSpPr txBox="1"/>
          <p:nvPr/>
        </p:nvSpPr>
        <p:spPr>
          <a:xfrm>
            <a:off x="371406" y="3964816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PRM2 executed in PRR1</a:t>
            </a:r>
          </a:p>
          <a:p>
            <a:pPr algn="ctr"/>
            <a:r>
              <a:rPr lang="es-PE" sz="1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s-PE" sz="1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PE" sz="1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aved the context</a:t>
            </a:r>
            <a:endParaRPr lang="en-US" sz="1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Executing PRM3"/>
          <p:cNvSpPr txBox="1"/>
          <p:nvPr/>
        </p:nvSpPr>
        <p:spPr>
          <a:xfrm>
            <a:off x="1196716" y="2536775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Executing PMR3</a:t>
            </a:r>
            <a:endParaRPr lang="en-US" sz="1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Initial conditions"/>
          <p:cNvSpPr txBox="1"/>
          <p:nvPr/>
        </p:nvSpPr>
        <p:spPr>
          <a:xfrm>
            <a:off x="611560" y="217448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Initial conditions</a:t>
            </a:r>
            <a:endParaRPr lang="en-US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09843 0.41713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208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-4.44444E-6 -0.3703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48762E-6 L 0.00017 0.1830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2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831 L 0.11649 0.41689 " pathEditMode="relative" ptsTypes="AA">
                                      <p:cBhvr>
                                        <p:cTn id="1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43 0.41704 L -0.11025 0.18491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-116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49 0.4169 L -0.00035 0.18403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25 0.1831 L -0.09878 0.41481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37037 L -4.44444E-6 -0.18055 " pathEditMode="relative" rAng="0" ptsTypes="AA">
                                      <p:cBhvr>
                                        <p:cTn id="1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43 0.41713 L -0.10955 0.57685 " pathEditMode="relative" ptsTypes="AA">
                                      <p:cBhvr>
                                        <p:cTn id="1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1000" fill="hold"/>
                                        <p:tgtEl>
                                          <p:spTgt spid="92"/>
                                        </p:tgtEl>
                                      </p:cBhvr>
                                      <p:by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000"/>
                            </p:stCondLst>
                            <p:childTnLst>
                              <p:par>
                                <p:cTn id="2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11059 -0.36898 " pathEditMode="relative" rAng="0" ptsTypes="AA">
                                      <p:cBhvr>
                                        <p:cTn id="2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-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5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3" grpId="0" animBg="1"/>
      <p:bldP spid="52" grpId="0"/>
      <p:bldP spid="38" grpId="0" animBg="1"/>
      <p:bldP spid="39" grpId="0"/>
      <p:bldP spid="4" grpId="0" animBg="1"/>
      <p:bldP spid="4" grpId="1" animBg="1"/>
      <p:bldP spid="82" grpId="0" animBg="1"/>
      <p:bldP spid="83" grpId="0" animBg="1"/>
      <p:bldP spid="84" grpId="0" animBg="1"/>
      <p:bldP spid="90" grpId="0" animBg="1"/>
      <p:bldP spid="90" grpId="1" animBg="1"/>
      <p:bldP spid="90" grpId="2" animBg="1"/>
      <p:bldP spid="78" grpId="0" animBg="1"/>
      <p:bldP spid="78" grpId="1" animBg="1"/>
      <p:bldP spid="91" grpId="0" animBg="1"/>
      <p:bldP spid="91" grpId="1" animBg="1"/>
      <p:bldP spid="92" grpId="0" animBg="1"/>
      <p:bldP spid="92" grpId="1" animBg="1"/>
      <p:bldP spid="92" grpId="2" animBg="1"/>
      <p:bldP spid="92" grpId="3" animBg="1"/>
      <p:bldP spid="92" grpId="4" animBg="1"/>
      <p:bldP spid="92" grpId="5" animBg="1"/>
      <p:bldP spid="92" grpId="6" animBg="1"/>
      <p:bldP spid="92" grpId="7" animBg="1"/>
      <p:bldP spid="92" grpId="8" animBg="1"/>
      <p:bldP spid="92" grpId="9" animBg="1"/>
      <p:bldP spid="92" grpId="10" animBg="1"/>
      <p:bldP spid="92" grpId="11" animBg="1"/>
      <p:bldP spid="93" grpId="0" animBg="1"/>
      <p:bldP spid="93" grpId="1" animBg="1"/>
      <p:bldP spid="93" grpId="2" animBg="1"/>
      <p:bldP spid="93" grpId="3" animBg="1"/>
      <p:bldP spid="93" grpId="4" animBg="1"/>
      <p:bldP spid="93" grpId="5" animBg="1"/>
      <p:bldP spid="94" grpId="0"/>
      <p:bldP spid="94" grpId="1"/>
      <p:bldP spid="95" grpId="0"/>
      <p:bldP spid="95" grpId="1"/>
      <p:bldP spid="96" grpId="0"/>
      <p:bldP spid="9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24627"/>
            <a:ext cx="7772400" cy="2030514"/>
          </a:xfrm>
        </p:spPr>
        <p:txBody>
          <a:bodyPr/>
          <a:lstStyle/>
          <a:p>
            <a:r>
              <a:rPr lang="en-US" b="1" dirty="0" smtClean="0"/>
              <a:t>Remote HTR (rHTR) across Networked Partially Reconfigurable FPGAs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85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"/>
          <p:cNvSpPr>
            <a:spLocks noGrp="1"/>
          </p:cNvSpPr>
          <p:nvPr>
            <p:ph idx="1"/>
          </p:nvPr>
        </p:nvSpPr>
        <p:spPr>
          <a:xfrm>
            <a:off x="121024" y="836712"/>
            <a:ext cx="4585448" cy="5616624"/>
          </a:xfrm>
        </p:spPr>
        <p:txBody>
          <a:bodyPr wrap="square">
            <a:noAutofit/>
          </a:bodyPr>
          <a:lstStyle/>
          <a:p>
            <a:pPr algn="just"/>
            <a:r>
              <a:rPr lang="es-PE" b="1" dirty="0" smtClean="0">
                <a:solidFill>
                  <a:srgbClr val="7030A0"/>
                </a:solidFill>
              </a:rPr>
              <a:t>rHTR</a:t>
            </a:r>
            <a:r>
              <a:rPr lang="es-PE" dirty="0" smtClean="0"/>
              <a:t> implements a distributed context relocation of PRMs in a  network of  PR-capable FPGAs</a:t>
            </a:r>
          </a:p>
          <a:p>
            <a:pPr lvl="1" algn="just"/>
            <a:r>
              <a:rPr lang="es-PE" dirty="0" smtClean="0"/>
              <a:t>Each FPGA in the network = </a:t>
            </a:r>
            <a:r>
              <a:rPr lang="es-PE" dirty="0" smtClean="0">
                <a:solidFill>
                  <a:srgbClr val="C00000"/>
                </a:solidFill>
              </a:rPr>
              <a:t>node</a:t>
            </a:r>
          </a:p>
          <a:p>
            <a:pPr lvl="1" algn="just"/>
            <a:r>
              <a:rPr lang="es-PE" dirty="0" smtClean="0"/>
              <a:t>Transfer PRMs’ context via node switching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7030A0"/>
                </a:solidFill>
              </a:rPr>
              <a:t>rHTR</a:t>
            </a:r>
            <a:r>
              <a:rPr lang="en-US" dirty="0" smtClean="0"/>
              <a:t> leverages </a:t>
            </a:r>
            <a:r>
              <a:rPr lang="en-US" b="1" dirty="0" smtClean="0">
                <a:solidFill>
                  <a:srgbClr val="C00000"/>
                </a:solidFill>
              </a:rPr>
              <a:t>CSR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3399"/>
                </a:solidFill>
              </a:rPr>
              <a:t>HTR</a:t>
            </a:r>
            <a:endParaRPr lang="en-US" dirty="0" smtClean="0"/>
          </a:p>
          <a:p>
            <a:pPr lvl="1" algn="just"/>
            <a:r>
              <a:rPr lang="es-PE" dirty="0" smtClean="0"/>
              <a:t>Prevent losing execution state of PRMs during node switching</a:t>
            </a:r>
            <a:endParaRPr lang="es-PE" b="1" dirty="0" smtClean="0">
              <a:solidFill>
                <a:srgbClr val="003399"/>
              </a:solidFill>
            </a:endParaRPr>
          </a:p>
          <a:p>
            <a:pPr lvl="1" algn="just"/>
            <a:r>
              <a:rPr lang="es-PE" dirty="0" smtClean="0"/>
              <a:t>Maximize PRR utilization among all nodes in the network</a:t>
            </a:r>
            <a:endParaRPr lang="en-US" dirty="0" smtClean="0"/>
          </a:p>
          <a:p>
            <a:pPr algn="just"/>
            <a:r>
              <a:rPr lang="es-PE" dirty="0" smtClean="0"/>
              <a:t>Example systems</a:t>
            </a:r>
          </a:p>
          <a:p>
            <a:pPr lvl="1" algn="just"/>
            <a:r>
              <a:rPr lang="es-PE" dirty="0" smtClean="0"/>
              <a:t>Dynamic load balancing of hardware tasks, sensor networks, continuous adaptive target tracking, distributed fault tolerant systems, </a:t>
            </a:r>
            <a:r>
              <a:rPr lang="en-US" dirty="0" smtClean="0"/>
              <a:t>distributed/parallel </a:t>
            </a:r>
            <a:r>
              <a:rPr lang="en-US" dirty="0"/>
              <a:t>processing of hardware tasks</a:t>
            </a:r>
            <a:endParaRPr lang="es-P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1" y="332656"/>
            <a:ext cx="8848163" cy="432048"/>
          </a:xfrm>
        </p:spPr>
        <p:txBody>
          <a:bodyPr/>
          <a:lstStyle/>
          <a:p>
            <a:r>
              <a:rPr lang="en-US" sz="2800" b="1" dirty="0" smtClean="0"/>
              <a:t>Remote HTR (rHTR) across Networked PR FPGAs</a:t>
            </a:r>
            <a:endParaRPr lang="en-US" sz="2800" b="1" dirty="0"/>
          </a:p>
        </p:txBody>
      </p:sp>
      <p:grpSp>
        <p:nvGrpSpPr>
          <p:cNvPr id="4" name="FPGA Network"/>
          <p:cNvGrpSpPr/>
          <p:nvPr/>
        </p:nvGrpSpPr>
        <p:grpSpPr>
          <a:xfrm>
            <a:off x="4815481" y="1102856"/>
            <a:ext cx="4171580" cy="2379815"/>
            <a:chOff x="4820020" y="896785"/>
            <a:chExt cx="4171580" cy="2379815"/>
          </a:xfrm>
        </p:grpSpPr>
        <p:sp>
          <p:nvSpPr>
            <p:cNvPr id="5" name="VAPRES Network Box"/>
            <p:cNvSpPr/>
            <p:nvPr/>
          </p:nvSpPr>
          <p:spPr bwMode="auto">
            <a:xfrm>
              <a:off x="4820020" y="896785"/>
              <a:ext cx="4171580" cy="2366785"/>
            </a:xfrm>
            <a:prstGeom prst="roundRect">
              <a:avLst>
                <a:gd name="adj" fmla="val 6141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6" name="&quot;VAPRES Network&quot;"/>
            <p:cNvSpPr txBox="1"/>
            <p:nvPr/>
          </p:nvSpPr>
          <p:spPr>
            <a:xfrm>
              <a:off x="5061538" y="938500"/>
              <a:ext cx="372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latin typeface="Arial" charset="0"/>
                </a:rPr>
                <a:t>Example: load balancing in a network of FPGAs</a:t>
              </a:r>
              <a:endParaRPr lang="en-US" sz="12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7" name="VAPRES Node 1"/>
            <p:cNvGrpSpPr>
              <a:grpSpLocks noChangeAspect="1"/>
            </p:cNvGrpSpPr>
            <p:nvPr/>
          </p:nvGrpSpPr>
          <p:grpSpPr bwMode="auto">
            <a:xfrm>
              <a:off x="5238073" y="1229429"/>
              <a:ext cx="1458479" cy="1828800"/>
              <a:chOff x="4796897" y="1279580"/>
              <a:chExt cx="1823434" cy="2286335"/>
            </a:xfrm>
          </p:grpSpPr>
          <p:pic>
            <p:nvPicPr>
              <p:cNvPr id="18" name="Node 1 Image" descr="Selection_007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96897" y="1279580"/>
                <a:ext cx="1823434" cy="2286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&quot;PPR4&quot;"/>
              <p:cNvSpPr txBox="1">
                <a:spLocks noChangeArrowheads="1"/>
              </p:cNvSpPr>
              <p:nvPr/>
            </p:nvSpPr>
            <p:spPr bwMode="auto">
              <a:xfrm>
                <a:off x="5757200" y="3084134"/>
                <a:ext cx="620734" cy="269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FFFF00"/>
                    </a:solidFill>
                    <a:latin typeface="Arial" charset="0"/>
                  </a:rPr>
                  <a:t>PRR4</a:t>
                </a:r>
              </a:p>
            </p:txBody>
          </p:sp>
          <p:sp>
            <p:nvSpPr>
              <p:cNvPr id="20" name="&quot;PPR1&quot;"/>
              <p:cNvSpPr txBox="1">
                <a:spLocks noChangeArrowheads="1"/>
              </p:cNvSpPr>
              <p:nvPr/>
            </p:nvSpPr>
            <p:spPr bwMode="auto">
              <a:xfrm>
                <a:off x="5002724" y="3089666"/>
                <a:ext cx="607542" cy="269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FFFF00"/>
                    </a:solidFill>
                    <a:latin typeface="Arial" charset="0"/>
                  </a:rPr>
                  <a:t>PRR1</a:t>
                </a:r>
              </a:p>
            </p:txBody>
          </p:sp>
          <p:sp>
            <p:nvSpPr>
              <p:cNvPr id="21" name="&quot;PPR2&quot;"/>
              <p:cNvSpPr txBox="1">
                <a:spLocks noChangeArrowheads="1"/>
              </p:cNvSpPr>
              <p:nvPr/>
            </p:nvSpPr>
            <p:spPr bwMode="auto">
              <a:xfrm>
                <a:off x="4996769" y="2524949"/>
                <a:ext cx="613497" cy="269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FFFF00"/>
                    </a:solidFill>
                    <a:latin typeface="Arial" charset="0"/>
                  </a:rPr>
                  <a:t>PRR2</a:t>
                </a:r>
              </a:p>
            </p:txBody>
          </p:sp>
          <p:sp>
            <p:nvSpPr>
              <p:cNvPr id="22" name="&quot;PPR3&quot;"/>
              <p:cNvSpPr txBox="1">
                <a:spLocks noChangeArrowheads="1"/>
              </p:cNvSpPr>
              <p:nvPr/>
            </p:nvSpPr>
            <p:spPr bwMode="auto">
              <a:xfrm>
                <a:off x="4996769" y="1959892"/>
                <a:ext cx="644635" cy="269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FFFF00"/>
                    </a:solidFill>
                    <a:latin typeface="Arial" charset="0"/>
                  </a:rPr>
                  <a:t>PRR3</a:t>
                </a:r>
              </a:p>
            </p:txBody>
          </p:sp>
        </p:grpSp>
        <p:grpSp>
          <p:nvGrpSpPr>
            <p:cNvPr id="8" name="VAPRES Node 2"/>
            <p:cNvGrpSpPr>
              <a:grpSpLocks noChangeAspect="1"/>
            </p:cNvGrpSpPr>
            <p:nvPr/>
          </p:nvGrpSpPr>
          <p:grpSpPr bwMode="auto">
            <a:xfrm>
              <a:off x="7086637" y="1229429"/>
              <a:ext cx="1458478" cy="1828800"/>
              <a:chOff x="4609501" y="1283174"/>
              <a:chExt cx="1823432" cy="2286335"/>
            </a:xfrm>
          </p:grpSpPr>
          <p:pic>
            <p:nvPicPr>
              <p:cNvPr id="13" name="Node 2 Image" descr="Selection_007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09501" y="1283174"/>
                <a:ext cx="1823432" cy="2286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&quot;PPR4&quot;"/>
              <p:cNvSpPr txBox="1">
                <a:spLocks noChangeArrowheads="1"/>
              </p:cNvSpPr>
              <p:nvPr/>
            </p:nvSpPr>
            <p:spPr bwMode="auto">
              <a:xfrm>
                <a:off x="5582428" y="3087728"/>
                <a:ext cx="608883" cy="269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FFFF00"/>
                    </a:solidFill>
                    <a:latin typeface="Arial" charset="0"/>
                  </a:rPr>
                  <a:t>PRR4</a:t>
                </a:r>
              </a:p>
            </p:txBody>
          </p:sp>
          <p:sp>
            <p:nvSpPr>
              <p:cNvPr id="15" name="&quot;PPR1&quot;"/>
              <p:cNvSpPr txBox="1">
                <a:spLocks noChangeArrowheads="1"/>
              </p:cNvSpPr>
              <p:nvPr/>
            </p:nvSpPr>
            <p:spPr bwMode="auto">
              <a:xfrm>
                <a:off x="4808067" y="3105168"/>
                <a:ext cx="612541" cy="269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FFFF00"/>
                    </a:solidFill>
                    <a:latin typeface="Arial" charset="0"/>
                  </a:rPr>
                  <a:t>PRR1</a:t>
                </a:r>
              </a:p>
            </p:txBody>
          </p:sp>
          <p:sp>
            <p:nvSpPr>
              <p:cNvPr id="16" name="&quot;PPR2&quot;"/>
              <p:cNvSpPr txBox="1">
                <a:spLocks noChangeArrowheads="1"/>
              </p:cNvSpPr>
              <p:nvPr/>
            </p:nvSpPr>
            <p:spPr bwMode="auto">
              <a:xfrm>
                <a:off x="4811642" y="2552187"/>
                <a:ext cx="608967" cy="269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FFFF00"/>
                    </a:solidFill>
                    <a:latin typeface="Arial" charset="0"/>
                  </a:rPr>
                  <a:t>PRR2</a:t>
                </a:r>
              </a:p>
            </p:txBody>
          </p:sp>
          <p:sp>
            <p:nvSpPr>
              <p:cNvPr id="17" name="&quot;PPR3&quot;"/>
              <p:cNvSpPr txBox="1">
                <a:spLocks noChangeArrowheads="1"/>
              </p:cNvSpPr>
              <p:nvPr/>
            </p:nvSpPr>
            <p:spPr bwMode="auto">
              <a:xfrm>
                <a:off x="4808065" y="1967804"/>
                <a:ext cx="612543" cy="269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FFFF00"/>
                    </a:solidFill>
                    <a:latin typeface="Arial" charset="0"/>
                  </a:rPr>
                  <a:t>PRR3</a:t>
                </a:r>
              </a:p>
            </p:txBody>
          </p:sp>
        </p:grpSp>
        <p:sp>
          <p:nvSpPr>
            <p:cNvPr id="9" name="&quot;FPGA Node 1&quot;"/>
            <p:cNvSpPr txBox="1"/>
            <p:nvPr/>
          </p:nvSpPr>
          <p:spPr>
            <a:xfrm>
              <a:off x="5411304" y="3030379"/>
              <a:ext cx="1157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 charset="0"/>
                </a:rPr>
                <a:t>FPGA Node 1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&quot;FPGA Node 2&quot;"/>
            <p:cNvSpPr txBox="1"/>
            <p:nvPr/>
          </p:nvSpPr>
          <p:spPr>
            <a:xfrm>
              <a:off x="7259900" y="3030379"/>
              <a:ext cx="1189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 charset="0"/>
                </a:rPr>
                <a:t>FPGA Node 2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11" name="uBlaze DDRM 1 (Load balancing)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190" y="1308565"/>
              <a:ext cx="1066712" cy="432780"/>
            </a:xfrm>
            <a:prstGeom prst="rect">
              <a:avLst/>
            </a:prstGeom>
          </p:spPr>
        </p:pic>
        <p:pic>
          <p:nvPicPr>
            <p:cNvPr id="12" name="uBlaze DDRM 2 (Load balancing)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373" y="1308565"/>
              <a:ext cx="1066712" cy="432780"/>
            </a:xfrm>
            <a:prstGeom prst="rect">
              <a:avLst/>
            </a:prstGeom>
          </p:spPr>
        </p:pic>
      </p:grpSp>
      <p:grpSp>
        <p:nvGrpSpPr>
          <p:cNvPr id="23" name="CATT example"/>
          <p:cNvGrpSpPr/>
          <p:nvPr/>
        </p:nvGrpSpPr>
        <p:grpSpPr>
          <a:xfrm>
            <a:off x="4819278" y="3679744"/>
            <a:ext cx="4147485" cy="2582878"/>
            <a:chOff x="4684383" y="3521273"/>
            <a:chExt cx="4147485" cy="2582878"/>
          </a:xfrm>
        </p:grpSpPr>
        <p:sp>
          <p:nvSpPr>
            <p:cNvPr id="24" name="DRM, BR, CSR, Ethernet Box"/>
            <p:cNvSpPr/>
            <p:nvPr/>
          </p:nvSpPr>
          <p:spPr bwMode="auto">
            <a:xfrm>
              <a:off x="4684383" y="3521273"/>
              <a:ext cx="4147485" cy="2568976"/>
            </a:xfrm>
            <a:prstGeom prst="roundRect">
              <a:avLst>
                <a:gd name="adj" fmla="val 6141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FFFFFF"/>
                </a:solidFill>
              </a:endParaRPr>
            </a:p>
          </p:txBody>
        </p:sp>
        <p:grpSp>
          <p:nvGrpSpPr>
            <p:cNvPr id="25" name="XY Axis"/>
            <p:cNvGrpSpPr>
              <a:grpSpLocks/>
            </p:cNvGrpSpPr>
            <p:nvPr/>
          </p:nvGrpSpPr>
          <p:grpSpPr bwMode="auto">
            <a:xfrm>
              <a:off x="4886107" y="3829981"/>
              <a:ext cx="1828800" cy="1828800"/>
              <a:chOff x="4663439" y="1005840"/>
              <a:chExt cx="1828800" cy="1828800"/>
            </a:xfrm>
          </p:grpSpPr>
          <p:cxnSp>
            <p:nvCxnSpPr>
              <p:cNvPr id="27" name="Y Axis"/>
              <p:cNvCxnSpPr>
                <a:cxnSpLocks noChangeShapeType="1"/>
              </p:cNvCxnSpPr>
              <p:nvPr/>
            </p:nvCxnSpPr>
            <p:spPr bwMode="auto">
              <a:xfrm>
                <a:off x="5577840" y="1005840"/>
                <a:ext cx="0" cy="18288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" name="X Axis"/>
              <p:cNvCxnSpPr>
                <a:cxnSpLocks noChangeShapeType="1"/>
              </p:cNvCxnSpPr>
              <p:nvPr/>
            </p:nvCxnSpPr>
            <p:spPr bwMode="auto">
              <a:xfrm>
                <a:off x="4663439" y="1920240"/>
                <a:ext cx="18288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6" name="&quot;VAPRES Node 1&quot;"/>
            <p:cNvSpPr txBox="1"/>
            <p:nvPr/>
          </p:nvSpPr>
          <p:spPr>
            <a:xfrm>
              <a:off x="5372473" y="5857930"/>
              <a:ext cx="27713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 charset="0"/>
                </a:rPr>
                <a:t>Example:  Continuous adaptive target tracking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9" name="Quad 4 Node"/>
          <p:cNvGrpSpPr/>
          <p:nvPr/>
        </p:nvGrpSpPr>
        <p:grpSpPr>
          <a:xfrm>
            <a:off x="4984605" y="4983177"/>
            <a:ext cx="854096" cy="1069848"/>
            <a:chOff x="4989144" y="4824706"/>
            <a:chExt cx="854096" cy="1069848"/>
          </a:xfrm>
        </p:grpSpPr>
        <p:pic>
          <p:nvPicPr>
            <p:cNvPr id="30" name="Quad 4 Node Image - Mini"/>
            <p:cNvPicPr>
              <a:picLocks noChangeAspect="1" noChangeArrowheads="1"/>
            </p:cNvPicPr>
            <p:nvPr/>
          </p:nvPicPr>
          <p:blipFill>
            <a:blip r:embed="rId4" cstate="print"/>
            <a:srcRect l="31000" t="23253" r="36667" b="11947"/>
            <a:stretch>
              <a:fillRect/>
            </a:stretch>
          </p:blipFill>
          <p:spPr bwMode="auto">
            <a:xfrm>
              <a:off x="4989144" y="4824706"/>
              <a:ext cx="854096" cy="1069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550" y="4882400"/>
              <a:ext cx="533356" cy="216390"/>
            </a:xfrm>
            <a:prstGeom prst="rect">
              <a:avLst/>
            </a:prstGeom>
          </p:spPr>
        </p:pic>
      </p:grpSp>
      <p:grpSp>
        <p:nvGrpSpPr>
          <p:cNvPr id="32" name="Quad 3 Node"/>
          <p:cNvGrpSpPr/>
          <p:nvPr/>
        </p:nvGrpSpPr>
        <p:grpSpPr>
          <a:xfrm>
            <a:off x="6036986" y="4980109"/>
            <a:ext cx="856332" cy="1069848"/>
            <a:chOff x="6041525" y="4821638"/>
            <a:chExt cx="856332" cy="1069848"/>
          </a:xfrm>
        </p:grpSpPr>
        <p:pic>
          <p:nvPicPr>
            <p:cNvPr id="33" name="Quad 3 Node Image - Mini"/>
            <p:cNvPicPr>
              <a:picLocks noChangeAspect="1" noChangeArrowheads="1"/>
            </p:cNvPicPr>
            <p:nvPr/>
          </p:nvPicPr>
          <p:blipFill>
            <a:blip r:embed="rId6" cstate="print"/>
            <a:srcRect l="34733" t="29227" r="40267" b="20800"/>
            <a:stretch>
              <a:fillRect/>
            </a:stretch>
          </p:blipFill>
          <p:spPr bwMode="auto">
            <a:xfrm>
              <a:off x="6041525" y="4821638"/>
              <a:ext cx="856332" cy="1069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013" y="4882400"/>
              <a:ext cx="533356" cy="216390"/>
            </a:xfrm>
            <a:prstGeom prst="rect">
              <a:avLst/>
            </a:prstGeom>
          </p:spPr>
        </p:pic>
      </p:grpSp>
      <p:grpSp>
        <p:nvGrpSpPr>
          <p:cNvPr id="35" name="Quad 2 Node"/>
          <p:cNvGrpSpPr/>
          <p:nvPr/>
        </p:nvGrpSpPr>
        <p:grpSpPr>
          <a:xfrm>
            <a:off x="6027089" y="3753108"/>
            <a:ext cx="856332" cy="1069848"/>
            <a:chOff x="6031628" y="3594637"/>
            <a:chExt cx="856332" cy="1069848"/>
          </a:xfrm>
        </p:grpSpPr>
        <p:pic>
          <p:nvPicPr>
            <p:cNvPr id="36" name="Quad 2 Node Image - Mini"/>
            <p:cNvPicPr>
              <a:picLocks noChangeAspect="1" noChangeArrowheads="1"/>
            </p:cNvPicPr>
            <p:nvPr/>
          </p:nvPicPr>
          <p:blipFill>
            <a:blip r:embed="rId6" cstate="print"/>
            <a:srcRect l="34733" t="29227" r="40267" b="20800"/>
            <a:stretch>
              <a:fillRect/>
            </a:stretch>
          </p:blipFill>
          <p:spPr bwMode="auto">
            <a:xfrm>
              <a:off x="6031628" y="3594637"/>
              <a:ext cx="856332" cy="1069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013" y="3657600"/>
              <a:ext cx="533356" cy="216390"/>
            </a:xfrm>
            <a:prstGeom prst="rect">
              <a:avLst/>
            </a:prstGeom>
          </p:spPr>
        </p:pic>
      </p:grpSp>
      <p:grpSp>
        <p:nvGrpSpPr>
          <p:cNvPr id="38" name="Quad 1 Node 1"/>
          <p:cNvGrpSpPr/>
          <p:nvPr/>
        </p:nvGrpSpPr>
        <p:grpSpPr>
          <a:xfrm>
            <a:off x="4994401" y="3752063"/>
            <a:ext cx="853346" cy="1069848"/>
            <a:chOff x="4998940" y="3593592"/>
            <a:chExt cx="853346" cy="1069848"/>
          </a:xfrm>
        </p:grpSpPr>
        <p:pic>
          <p:nvPicPr>
            <p:cNvPr id="39" name="Quad 1 Node Image - Mini 1"/>
            <p:cNvPicPr>
              <a:picLocks noChangeAspect="1" noChangeArrowheads="1"/>
            </p:cNvPicPr>
            <p:nvPr/>
          </p:nvPicPr>
          <p:blipFill>
            <a:blip r:embed="rId7" cstate="print"/>
            <a:srcRect l="19467" t="21227" r="47800" b="13120"/>
            <a:stretch>
              <a:fillRect/>
            </a:stretch>
          </p:blipFill>
          <p:spPr bwMode="auto">
            <a:xfrm>
              <a:off x="4998940" y="3593592"/>
              <a:ext cx="853346" cy="1069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550" y="3657600"/>
              <a:ext cx="533356" cy="216390"/>
            </a:xfrm>
            <a:prstGeom prst="rect">
              <a:avLst/>
            </a:prstGeom>
          </p:spPr>
        </p:pic>
      </p:grpSp>
      <p:sp>
        <p:nvSpPr>
          <p:cNvPr id="41" name="Yellow Target 2"/>
          <p:cNvSpPr>
            <a:spLocks noChangeArrowheads="1"/>
          </p:cNvSpPr>
          <p:nvPr/>
        </p:nvSpPr>
        <p:spPr bwMode="auto">
          <a:xfrm>
            <a:off x="5581390" y="4382152"/>
            <a:ext cx="106362" cy="109728"/>
          </a:xfrm>
          <a:prstGeom prst="ellipse">
            <a:avLst/>
          </a:prstGeom>
          <a:solidFill>
            <a:srgbClr val="FFFF00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2" name="Yellow Target 3"/>
          <p:cNvSpPr>
            <a:spLocks noChangeArrowheads="1"/>
          </p:cNvSpPr>
          <p:nvPr/>
        </p:nvSpPr>
        <p:spPr bwMode="auto">
          <a:xfrm>
            <a:off x="5368665" y="4601227"/>
            <a:ext cx="106362" cy="10972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Red Target 1"/>
          <p:cNvSpPr/>
          <p:nvPr/>
        </p:nvSpPr>
        <p:spPr bwMode="auto">
          <a:xfrm>
            <a:off x="4987612" y="4135930"/>
            <a:ext cx="107488" cy="10972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45" name="Quad 1 Node - Big"/>
          <p:cNvGrpSpPr/>
          <p:nvPr/>
        </p:nvGrpSpPr>
        <p:grpSpPr>
          <a:xfrm>
            <a:off x="7035540" y="3818117"/>
            <a:ext cx="1725612" cy="2163763"/>
            <a:chOff x="7040079" y="3659646"/>
            <a:chExt cx="1725612" cy="2163763"/>
          </a:xfrm>
        </p:grpSpPr>
        <p:grpSp>
          <p:nvGrpSpPr>
            <p:cNvPr id="46" name="Quad 1 Node"/>
            <p:cNvGrpSpPr>
              <a:grpSpLocks noChangeAspect="1"/>
            </p:cNvGrpSpPr>
            <p:nvPr/>
          </p:nvGrpSpPr>
          <p:grpSpPr bwMode="auto">
            <a:xfrm>
              <a:off x="7040079" y="3659646"/>
              <a:ext cx="1725612" cy="2163763"/>
              <a:chOff x="4503738" y="890588"/>
              <a:chExt cx="2157412" cy="2705100"/>
            </a:xfrm>
          </p:grpSpPr>
          <p:pic>
            <p:nvPicPr>
              <p:cNvPr id="49" name="Quad 1 Node Image" descr="Selection_007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03738" y="890588"/>
                <a:ext cx="2157412" cy="2705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" name="&quot;PPR4&quot;"/>
              <p:cNvSpPr txBox="1">
                <a:spLocks noChangeArrowheads="1"/>
              </p:cNvSpPr>
              <p:nvPr/>
            </p:nvSpPr>
            <p:spPr bwMode="auto">
              <a:xfrm>
                <a:off x="5644355" y="3081338"/>
                <a:ext cx="698217" cy="327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rgbClr val="FFFF00"/>
                    </a:solidFill>
                    <a:latin typeface="Arial" charset="0"/>
                  </a:rPr>
                  <a:t>PRR4</a:t>
                </a:r>
              </a:p>
            </p:txBody>
          </p:sp>
          <p:sp>
            <p:nvSpPr>
              <p:cNvPr id="51" name="&quot;PPR1&quot;"/>
              <p:cNvSpPr txBox="1">
                <a:spLocks noChangeArrowheads="1"/>
              </p:cNvSpPr>
              <p:nvPr/>
            </p:nvSpPr>
            <p:spPr bwMode="auto">
              <a:xfrm>
                <a:off x="4763295" y="3081338"/>
                <a:ext cx="710369" cy="327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rgbClr val="FFFF00"/>
                    </a:solidFill>
                    <a:latin typeface="Arial" charset="0"/>
                  </a:rPr>
                  <a:t>PRR1</a:t>
                </a:r>
              </a:p>
            </p:txBody>
          </p:sp>
          <p:sp>
            <p:nvSpPr>
              <p:cNvPr id="52" name="&quot;PPR2&quot;"/>
              <p:cNvSpPr txBox="1">
                <a:spLocks noChangeArrowheads="1"/>
              </p:cNvSpPr>
              <p:nvPr/>
            </p:nvSpPr>
            <p:spPr bwMode="auto">
              <a:xfrm>
                <a:off x="4752181" y="2403476"/>
                <a:ext cx="742552" cy="327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rgbClr val="FFFF00"/>
                    </a:solidFill>
                    <a:latin typeface="Arial" charset="0"/>
                  </a:rPr>
                  <a:t>PRR2</a:t>
                </a:r>
              </a:p>
            </p:txBody>
          </p:sp>
          <p:sp>
            <p:nvSpPr>
              <p:cNvPr id="53" name="&quot;PPR3&quot;"/>
              <p:cNvSpPr txBox="1">
                <a:spLocks noChangeArrowheads="1"/>
              </p:cNvSpPr>
              <p:nvPr/>
            </p:nvSpPr>
            <p:spPr bwMode="auto">
              <a:xfrm>
                <a:off x="4752182" y="1716088"/>
                <a:ext cx="721482" cy="327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rgbClr val="FFFF00"/>
                    </a:solidFill>
                    <a:latin typeface="Arial" charset="0"/>
                  </a:rPr>
                  <a:t>PRR3</a:t>
                </a:r>
              </a:p>
            </p:txBody>
          </p:sp>
        </p:grpSp>
        <p:sp>
          <p:nvSpPr>
            <p:cNvPr id="47" name="M1"/>
            <p:cNvSpPr>
              <a:spLocks noChangeArrowheads="1"/>
            </p:cNvSpPr>
            <p:nvPr/>
          </p:nvSpPr>
          <p:spPr bwMode="auto">
            <a:xfrm>
              <a:off x="7306779" y="5251909"/>
              <a:ext cx="428625" cy="512762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rgbClr val="FFFF00"/>
                  </a:solidFill>
                  <a:latin typeface="Arial" charset="0"/>
                </a:rPr>
                <a:t>M1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srgbClr val="FFFF00"/>
                  </a:solidFill>
                  <a:latin typeface="Arial" charset="0"/>
                </a:rPr>
                <a:t>PRR1</a:t>
              </a:r>
              <a:endParaRPr lang="en-US" sz="700" dirty="0">
                <a:solidFill>
                  <a:srgbClr val="FFFF00"/>
                </a:solidFill>
                <a:latin typeface="Arial" charset="0"/>
              </a:endParaRPr>
            </a:p>
          </p:txBody>
        </p:sp>
        <p:pic>
          <p:nvPicPr>
            <p:cNvPr id="48" name="MicroBlaze - DDRM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529" y="3778495"/>
              <a:ext cx="1066712" cy="432780"/>
            </a:xfrm>
            <a:prstGeom prst="rect">
              <a:avLst/>
            </a:prstGeom>
          </p:spPr>
        </p:pic>
      </p:grpSp>
      <p:sp>
        <p:nvSpPr>
          <p:cNvPr id="54" name="M2 PPR2 Slow Tracking"/>
          <p:cNvSpPr>
            <a:spLocks noChangeArrowheads="1"/>
          </p:cNvSpPr>
          <p:nvPr/>
        </p:nvSpPr>
        <p:spPr bwMode="auto">
          <a:xfrm>
            <a:off x="7294302" y="4880155"/>
            <a:ext cx="430213" cy="512762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FFFF00"/>
                </a:solidFill>
                <a:latin typeface="Arial" charset="0"/>
              </a:rPr>
              <a:t>M2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00"/>
                </a:solidFill>
                <a:latin typeface="Arial" charset="0"/>
              </a:rPr>
              <a:t>PRR2</a:t>
            </a:r>
            <a:endParaRPr lang="en-US" sz="700" dirty="0">
              <a:solidFill>
                <a:srgbClr val="FFFF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00" dirty="0" smtClean="0">
                <a:solidFill>
                  <a:srgbClr val="FFFF00"/>
                </a:solidFill>
                <a:latin typeface="Arial" charset="0"/>
              </a:rPr>
              <a:t>Slow </a:t>
            </a:r>
            <a:r>
              <a:rPr lang="en-US" sz="500" dirty="0">
                <a:solidFill>
                  <a:srgbClr val="FFFF00"/>
                </a:solidFill>
                <a:latin typeface="Arial" charset="0"/>
              </a:rPr>
              <a:t>Tracking</a:t>
            </a:r>
          </a:p>
        </p:txBody>
      </p:sp>
      <p:sp>
        <p:nvSpPr>
          <p:cNvPr id="55" name="M3 PPR2 Fast Tracking"/>
          <p:cNvSpPr>
            <a:spLocks noChangeArrowheads="1"/>
          </p:cNvSpPr>
          <p:nvPr/>
        </p:nvSpPr>
        <p:spPr bwMode="auto">
          <a:xfrm>
            <a:off x="7299065" y="4880155"/>
            <a:ext cx="428625" cy="512762"/>
          </a:xfrm>
          <a:prstGeom prst="rect">
            <a:avLst/>
          </a:prstGeom>
          <a:solidFill>
            <a:srgbClr val="7030A0"/>
          </a:solidFill>
          <a:ln w="9525" algn="ctr">
            <a:solidFill>
              <a:srgbClr val="7030A0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00"/>
                </a:solidFill>
                <a:latin typeface="Arial" charset="0"/>
              </a:rPr>
              <a:t>M3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00"/>
                </a:solidFill>
                <a:latin typeface="Arial" charset="0"/>
              </a:rPr>
              <a:t>PRR2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00" dirty="0" smtClean="0">
                <a:solidFill>
                  <a:srgbClr val="FFFF00"/>
                </a:solidFill>
                <a:latin typeface="Arial" charset="0"/>
              </a:rPr>
              <a:t>Fast </a:t>
            </a:r>
            <a:r>
              <a:rPr lang="en-US" sz="500" dirty="0">
                <a:solidFill>
                  <a:srgbClr val="FFFF00"/>
                </a:solidFill>
                <a:latin typeface="Arial" charset="0"/>
              </a:rPr>
              <a:t>Tracking</a:t>
            </a:r>
          </a:p>
        </p:txBody>
      </p:sp>
      <p:sp>
        <p:nvSpPr>
          <p:cNvPr id="56" name="M4 PPR3 (Post-HTR)"/>
          <p:cNvSpPr>
            <a:spLocks noChangeArrowheads="1"/>
          </p:cNvSpPr>
          <p:nvPr/>
        </p:nvSpPr>
        <p:spPr bwMode="auto">
          <a:xfrm>
            <a:off x="7959885" y="4373855"/>
            <a:ext cx="436656" cy="51589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FFFF00"/>
                </a:solidFill>
                <a:latin typeface="Arial" charset="0"/>
              </a:rPr>
              <a:t>M4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00"/>
                </a:solidFill>
                <a:latin typeface="Arial" charset="0"/>
              </a:rPr>
              <a:t>PRR3</a:t>
            </a:r>
            <a:endParaRPr lang="en-US" sz="7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57" name="M4 PPR1 (Pre-HTR)"/>
          <p:cNvSpPr>
            <a:spLocks noChangeArrowheads="1"/>
          </p:cNvSpPr>
          <p:nvPr/>
        </p:nvSpPr>
        <p:spPr bwMode="auto">
          <a:xfrm>
            <a:off x="7959885" y="4373848"/>
            <a:ext cx="436656" cy="51589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FFFF00"/>
                </a:solidFill>
                <a:latin typeface="Arial" charset="0"/>
              </a:rPr>
              <a:t>M4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FFFF00"/>
                </a:solidFill>
                <a:latin typeface="Arial" charset="0"/>
              </a:rPr>
              <a:t>PRR1</a:t>
            </a:r>
            <a:endParaRPr lang="en-US" sz="700" dirty="0">
              <a:solidFill>
                <a:srgbClr val="FFFF00"/>
              </a:solidFill>
              <a:latin typeface="Arial" charset="0"/>
            </a:endParaRPr>
          </a:p>
        </p:txBody>
      </p:sp>
      <p:grpSp>
        <p:nvGrpSpPr>
          <p:cNvPr id="58" name="Quad 4 Node - Big"/>
          <p:cNvGrpSpPr/>
          <p:nvPr/>
        </p:nvGrpSpPr>
        <p:grpSpPr>
          <a:xfrm>
            <a:off x="7054590" y="3818117"/>
            <a:ext cx="1725612" cy="2163763"/>
            <a:chOff x="7059129" y="3659646"/>
            <a:chExt cx="1725612" cy="2163763"/>
          </a:xfrm>
        </p:grpSpPr>
        <p:pic>
          <p:nvPicPr>
            <p:cNvPr id="59" name="Quad 4 Node Image" descr="Selection_007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59129" y="3659646"/>
              <a:ext cx="1725612" cy="2163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&quot;PPR4&quot;"/>
            <p:cNvSpPr txBox="1">
              <a:spLocks noChangeArrowheads="1"/>
            </p:cNvSpPr>
            <p:nvPr/>
          </p:nvSpPr>
          <p:spPr bwMode="auto">
            <a:xfrm>
              <a:off x="7971455" y="5411989"/>
              <a:ext cx="573660" cy="26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rgbClr val="FFFF00"/>
                  </a:solidFill>
                  <a:latin typeface="Arial" charset="0"/>
                </a:rPr>
                <a:t>PRR4</a:t>
              </a:r>
            </a:p>
          </p:txBody>
        </p:sp>
        <p:sp>
          <p:nvSpPr>
            <p:cNvPr id="61" name="&quot;PPR1&quot;"/>
            <p:cNvSpPr txBox="1">
              <a:spLocks noChangeArrowheads="1"/>
            </p:cNvSpPr>
            <p:nvPr/>
          </p:nvSpPr>
          <p:spPr bwMode="auto">
            <a:xfrm>
              <a:off x="7266736" y="5411989"/>
              <a:ext cx="565993" cy="26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rgbClr val="FFFF00"/>
                  </a:solidFill>
                  <a:latin typeface="Arial" charset="0"/>
                </a:rPr>
                <a:t>PRR1</a:t>
              </a:r>
            </a:p>
          </p:txBody>
        </p:sp>
        <p:sp>
          <p:nvSpPr>
            <p:cNvPr id="62" name="&quot;PPR2&quot;"/>
            <p:cNvSpPr txBox="1">
              <a:spLocks noChangeArrowheads="1"/>
            </p:cNvSpPr>
            <p:nvPr/>
          </p:nvSpPr>
          <p:spPr bwMode="auto">
            <a:xfrm>
              <a:off x="7257847" y="4869779"/>
              <a:ext cx="558030" cy="26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rgbClr val="FFFF00"/>
                  </a:solidFill>
                  <a:latin typeface="Arial" charset="0"/>
                </a:rPr>
                <a:t>PRR2</a:t>
              </a:r>
            </a:p>
          </p:txBody>
        </p:sp>
        <p:sp>
          <p:nvSpPr>
            <p:cNvPr id="63" name="&quot;PPR3&quot;"/>
            <p:cNvSpPr txBox="1">
              <a:spLocks noChangeArrowheads="1"/>
            </p:cNvSpPr>
            <p:nvPr/>
          </p:nvSpPr>
          <p:spPr bwMode="auto">
            <a:xfrm>
              <a:off x="7257847" y="4319949"/>
              <a:ext cx="558030" cy="26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rgbClr val="FFFF00"/>
                  </a:solidFill>
                  <a:latin typeface="Arial" charset="0"/>
                </a:rPr>
                <a:t>PRR3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529" y="3778495"/>
              <a:ext cx="1066712" cy="432780"/>
            </a:xfrm>
            <a:prstGeom prst="rect">
              <a:avLst/>
            </a:prstGeom>
          </p:spPr>
        </p:pic>
      </p:grpSp>
      <p:sp>
        <p:nvSpPr>
          <p:cNvPr id="65" name="Load balancing M1"/>
          <p:cNvSpPr>
            <a:spLocks noChangeAspect="1" noChangeArrowheads="1"/>
          </p:cNvSpPr>
          <p:nvPr/>
        </p:nvSpPr>
        <p:spPr bwMode="auto">
          <a:xfrm>
            <a:off x="5457775" y="2781826"/>
            <a:ext cx="365760" cy="437557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00B0F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PRR1</a:t>
            </a:r>
            <a:endParaRPr lang="en-US" sz="5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66" name="Load balancing M2"/>
          <p:cNvSpPr>
            <a:spLocks noChangeAspect="1" noChangeArrowheads="1"/>
          </p:cNvSpPr>
          <p:nvPr/>
        </p:nvSpPr>
        <p:spPr bwMode="auto">
          <a:xfrm>
            <a:off x="5454388" y="2339506"/>
            <a:ext cx="365760" cy="437557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PRR2</a:t>
            </a:r>
            <a:endParaRPr lang="en-US" sz="5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67" name="Load balancing M3"/>
          <p:cNvSpPr>
            <a:spLocks noChangeAspect="1" noChangeArrowheads="1"/>
          </p:cNvSpPr>
          <p:nvPr/>
        </p:nvSpPr>
        <p:spPr bwMode="auto">
          <a:xfrm>
            <a:off x="5451691" y="1897747"/>
            <a:ext cx="365760" cy="437558"/>
          </a:xfrm>
          <a:prstGeom prst="rect">
            <a:avLst/>
          </a:prstGeom>
          <a:solidFill>
            <a:srgbClr val="7030A0"/>
          </a:solidFill>
          <a:ln w="9525" algn="ctr">
            <a:solidFill>
              <a:srgbClr val="7030A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M3</a:t>
            </a:r>
            <a:endParaRPr lang="en-US" sz="900" dirty="0" smtClean="0">
              <a:solidFill>
                <a:srgbClr val="FFFF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PRR3</a:t>
            </a:r>
            <a:endParaRPr lang="en-US" sz="700" dirty="0" smtClean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68" name="Load balancing M4"/>
          <p:cNvSpPr>
            <a:spLocks noChangeAspect="1" noChangeArrowheads="1"/>
          </p:cNvSpPr>
          <p:nvPr/>
        </p:nvSpPr>
        <p:spPr bwMode="auto">
          <a:xfrm>
            <a:off x="6074310" y="2777063"/>
            <a:ext cx="342049" cy="438912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PRR4</a:t>
            </a:r>
            <a:endParaRPr lang="en-US" sz="700" dirty="0" smtClean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69" name="Yellow Target 1"/>
          <p:cNvSpPr>
            <a:spLocks noChangeArrowheads="1"/>
          </p:cNvSpPr>
          <p:nvPr/>
        </p:nvSpPr>
        <p:spPr bwMode="auto">
          <a:xfrm>
            <a:off x="5228965" y="4226577"/>
            <a:ext cx="106362" cy="10972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" name="Yellow Target 4"/>
          <p:cNvSpPr>
            <a:spLocks noChangeArrowheads="1"/>
          </p:cNvSpPr>
          <p:nvPr/>
        </p:nvSpPr>
        <p:spPr bwMode="auto">
          <a:xfrm>
            <a:off x="5367077" y="4850558"/>
            <a:ext cx="106363" cy="10972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1" name="Quad 1 Node 2"/>
          <p:cNvGrpSpPr/>
          <p:nvPr/>
        </p:nvGrpSpPr>
        <p:grpSpPr>
          <a:xfrm>
            <a:off x="4990359" y="3752063"/>
            <a:ext cx="853287" cy="1069848"/>
            <a:chOff x="4994898" y="3593592"/>
            <a:chExt cx="853287" cy="1069848"/>
          </a:xfrm>
        </p:grpSpPr>
        <p:pic>
          <p:nvPicPr>
            <p:cNvPr id="72" name="Quad 1 Node Image - Mini 2"/>
            <p:cNvPicPr>
              <a:picLocks noChangeAspect="1" noChangeArrowheads="1"/>
            </p:cNvPicPr>
            <p:nvPr/>
          </p:nvPicPr>
          <p:blipFill>
            <a:blip r:embed="rId8" cstate="print"/>
            <a:srcRect l="40523" t="24575" r="29346" b="14980"/>
            <a:stretch>
              <a:fillRect/>
            </a:stretch>
          </p:blipFill>
          <p:spPr bwMode="auto">
            <a:xfrm>
              <a:off x="4994898" y="3593592"/>
              <a:ext cx="853287" cy="1069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514" y="3657095"/>
              <a:ext cx="533356" cy="216390"/>
            </a:xfrm>
            <a:prstGeom prst="rect">
              <a:avLst/>
            </a:prstGeom>
          </p:spPr>
        </p:pic>
      </p:grpSp>
      <p:pic>
        <p:nvPicPr>
          <p:cNvPr id="74" name="M3 Fast Tracking Image"/>
          <p:cNvPicPr>
            <a:picLocks noChangeAspect="1" noChangeArrowheads="1"/>
          </p:cNvPicPr>
          <p:nvPr/>
        </p:nvPicPr>
        <p:blipFill>
          <a:blip r:embed="rId9" cstate="print"/>
          <a:srcRect l="45133" t="54293" r="47320" b="31398"/>
          <a:stretch>
            <a:fillRect/>
          </a:stretch>
        </p:blipFill>
        <p:spPr bwMode="auto">
          <a:xfrm>
            <a:off x="5016494" y="4149372"/>
            <a:ext cx="432137" cy="51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" name="Quad 1 Node w/ all blocks"/>
          <p:cNvGrpSpPr/>
          <p:nvPr/>
        </p:nvGrpSpPr>
        <p:grpSpPr>
          <a:xfrm>
            <a:off x="4997395" y="3752063"/>
            <a:ext cx="851814" cy="1069848"/>
            <a:chOff x="5001934" y="3593592"/>
            <a:chExt cx="851814" cy="1069848"/>
          </a:xfrm>
        </p:grpSpPr>
        <p:pic>
          <p:nvPicPr>
            <p:cNvPr id="76" name="Quad 1 Node Image w/ all blocks- Mini"/>
            <p:cNvPicPr>
              <a:picLocks noChangeAspect="1" noChangeArrowheads="1"/>
            </p:cNvPicPr>
            <p:nvPr/>
          </p:nvPicPr>
          <p:blipFill>
            <a:blip r:embed="rId10" cstate="print"/>
            <a:srcRect l="40588" t="24471" r="29281" b="14980"/>
            <a:stretch>
              <a:fillRect/>
            </a:stretch>
          </p:blipFill>
          <p:spPr bwMode="auto">
            <a:xfrm>
              <a:off x="5001934" y="3593592"/>
              <a:ext cx="851814" cy="1069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550" y="3657095"/>
              <a:ext cx="533356" cy="216390"/>
            </a:xfrm>
            <a:prstGeom prst="rect">
              <a:avLst/>
            </a:prstGeom>
          </p:spPr>
        </p:pic>
      </p:grpSp>
      <p:grpSp>
        <p:nvGrpSpPr>
          <p:cNvPr id="78" name="Quad 1 Node"/>
          <p:cNvGrpSpPr/>
          <p:nvPr/>
        </p:nvGrpSpPr>
        <p:grpSpPr>
          <a:xfrm>
            <a:off x="7038973" y="3816072"/>
            <a:ext cx="1725469" cy="2167128"/>
            <a:chOff x="7043512" y="3657601"/>
            <a:chExt cx="1725469" cy="2167128"/>
          </a:xfrm>
        </p:grpSpPr>
        <p:pic>
          <p:nvPicPr>
            <p:cNvPr id="79" name="Quad 1 Node Image - Big"/>
            <p:cNvPicPr>
              <a:picLocks noChangeAspect="1" noChangeArrowheads="1"/>
            </p:cNvPicPr>
            <p:nvPr/>
          </p:nvPicPr>
          <p:blipFill>
            <a:blip r:embed="rId9" cstate="print"/>
            <a:srcRect l="40588" t="24471" r="29281" b="14980"/>
            <a:stretch>
              <a:fillRect/>
            </a:stretch>
          </p:blipFill>
          <p:spPr bwMode="auto">
            <a:xfrm>
              <a:off x="7043512" y="3657601"/>
              <a:ext cx="1725469" cy="2167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890" y="3778495"/>
              <a:ext cx="1066712" cy="432780"/>
            </a:xfrm>
            <a:prstGeom prst="rect">
              <a:avLst/>
            </a:prstGeom>
          </p:spPr>
        </p:pic>
      </p:grpSp>
      <p:sp>
        <p:nvSpPr>
          <p:cNvPr id="81" name="M4 PRR1 Circle"/>
          <p:cNvSpPr/>
          <p:nvPr/>
        </p:nvSpPr>
        <p:spPr bwMode="auto">
          <a:xfrm>
            <a:off x="8017884" y="4644778"/>
            <a:ext cx="304800" cy="135732"/>
          </a:xfrm>
          <a:prstGeom prst="ellipse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82" name="Arrow to PRR1"/>
          <p:cNvCxnSpPr>
            <a:stCxn id="81" idx="4"/>
          </p:cNvCxnSpPr>
          <p:nvPr/>
        </p:nvCxnSpPr>
        <p:spPr bwMode="auto">
          <a:xfrm flipH="1">
            <a:off x="7615461" y="4780510"/>
            <a:ext cx="554823" cy="920736"/>
          </a:xfrm>
          <a:prstGeom prst="straightConnector1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X"/>
          <p:cNvSpPr/>
          <p:nvPr/>
        </p:nvSpPr>
        <p:spPr bwMode="auto">
          <a:xfrm>
            <a:off x="7746241" y="5011118"/>
            <a:ext cx="385482" cy="295835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84" name="Arrow to PRR3"/>
          <p:cNvCxnSpPr>
            <a:stCxn id="81" idx="2"/>
          </p:cNvCxnSpPr>
          <p:nvPr/>
        </p:nvCxnSpPr>
        <p:spPr bwMode="auto">
          <a:xfrm flipH="1" flipV="1">
            <a:off x="7691661" y="4656091"/>
            <a:ext cx="326223" cy="56553"/>
          </a:xfrm>
          <a:prstGeom prst="straightConnector1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Green DDRM Label"/>
          <p:cNvSpPr/>
          <p:nvPr/>
        </p:nvSpPr>
        <p:spPr bwMode="auto">
          <a:xfrm>
            <a:off x="7595130" y="4097688"/>
            <a:ext cx="649224" cy="192024"/>
          </a:xfrm>
          <a:prstGeom prst="roundRect">
            <a:avLst>
              <a:gd name="adj" fmla="val 21991"/>
            </a:avLst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DDRM</a:t>
            </a:r>
          </a:p>
        </p:txBody>
      </p:sp>
      <p:sp>
        <p:nvSpPr>
          <p:cNvPr id="86" name="Purple DDRM Label"/>
          <p:cNvSpPr/>
          <p:nvPr/>
        </p:nvSpPr>
        <p:spPr bwMode="auto">
          <a:xfrm>
            <a:off x="7592784" y="4097688"/>
            <a:ext cx="649224" cy="192024"/>
          </a:xfrm>
          <a:prstGeom prst="roundRect">
            <a:avLst>
              <a:gd name="adj" fmla="val 21991"/>
            </a:avLst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DDRM</a:t>
            </a:r>
          </a:p>
        </p:txBody>
      </p:sp>
      <p:sp>
        <p:nvSpPr>
          <p:cNvPr id="87" name="Red DDRM Label 1"/>
          <p:cNvSpPr/>
          <p:nvPr/>
        </p:nvSpPr>
        <p:spPr bwMode="auto">
          <a:xfrm>
            <a:off x="7594125" y="4097688"/>
            <a:ext cx="649224" cy="192024"/>
          </a:xfrm>
          <a:prstGeom prst="roundRect">
            <a:avLst>
              <a:gd name="adj" fmla="val 2199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DDRM</a:t>
            </a:r>
          </a:p>
        </p:txBody>
      </p:sp>
      <p:sp>
        <p:nvSpPr>
          <p:cNvPr id="88" name="Load balancing M3 - PRR1"/>
          <p:cNvSpPr>
            <a:spLocks noChangeAspect="1" noChangeArrowheads="1"/>
          </p:cNvSpPr>
          <p:nvPr/>
        </p:nvSpPr>
        <p:spPr bwMode="auto">
          <a:xfrm>
            <a:off x="7508060" y="1578265"/>
            <a:ext cx="365760" cy="437558"/>
          </a:xfrm>
          <a:prstGeom prst="rect">
            <a:avLst/>
          </a:prstGeom>
          <a:solidFill>
            <a:srgbClr val="7030A0"/>
          </a:solidFill>
          <a:ln w="9525" algn="ctr">
            <a:solidFill>
              <a:srgbClr val="7030A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M3</a:t>
            </a:r>
            <a:endParaRPr lang="en-US" sz="900" dirty="0" smtClean="0">
              <a:solidFill>
                <a:srgbClr val="FFFF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PRR1</a:t>
            </a:r>
            <a:endParaRPr lang="en-US" sz="700" dirty="0" smtClean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89" name="Load balancing M4 - PRR2"/>
          <p:cNvSpPr>
            <a:spLocks noChangeAspect="1" noChangeArrowheads="1"/>
          </p:cNvSpPr>
          <p:nvPr/>
        </p:nvSpPr>
        <p:spPr bwMode="auto">
          <a:xfrm>
            <a:off x="7520213" y="1576519"/>
            <a:ext cx="342049" cy="438912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PRR2</a:t>
            </a:r>
            <a:endParaRPr lang="en-US" sz="700" dirty="0" smtClean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0937 -0.04791 C 0.02343 -0.05694 0.10156 -0.06528 0.12343 -0.06528 C 0.14843 -0.06528 0.20989 -0.04861 0.22482 -0.04606 " pathEditMode="relative" rAng="0" ptsTypes="FffF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3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0.02378 0.1747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3.05556E-6 -0.17777 C 0.01128 -0.2074 0.05416 -0.20902 0.0717 -0.20902 C 0.09166 -0.20902 0.14357 -0.17893 0.15816 -0.1743 " pathEditMode="relative" rAng="0" ptsTypes="FffF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9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-0.02274 0.11135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mph" presetSubtype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0139 0.00833 -0.00487 0.01412 -0.00938 0.02014 C -0.01181 0.03125 -0.01789 0.04884 -0.00591 0.05255 C 0.01527 0.05 -0.00157 0.0537 0.01041 0.04329 C 0.01163 0.03727 0.0118 0.03357 0.0151 0.0294 C 0.01753 0.01991 0.02465 0.01875 0.0302 0.01389 C 0.04079 0.01574 0.03836 0.01158 0.03836 0.02477 " pathEditMode="relative" ptsTypes="ffffffA">
                                      <p:cBhvr>
                                        <p:cTn id="124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50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69 0.03471 0.00504 0.02846 -0.01771 0.02777 C -0.01927 0.02615 -0.02048 0.02499 -0.02222 0.02407 C -0.02344 0.02083 -0.02587 0.0199 -0.02847 0.01851 C -0.02986 0.01435 -0.03021 0.01319 -0.03351 0.01203 C -0.03715 0.00717 -0.04427 -0.00648 -0.04844 -0.00787 C -0.0493 -0.01065 -0.05069 -0.0125 -0.05208 -0.01505 C -0.05191 -0.02407 -0.05503 -0.03958 -0.0467 -0.04282 C -0.0434 -0.04606 -0.03871 -0.04559 -0.03489 -0.04583 C -0.01198 -0.04536 -0.02153 -0.04768 -0.01094 -0.04235 C -0.00781 -0.03819 -0.00555 -0.03472 -0.00312 -0.02963 C -0.00278 -0.02754 -0.00087 -0.02361 -0.00087 -0.02361 C 0 -0.01852 0.00139 -0.01366 0.00226 -0.00857 C 0.00313 0.00301 0.00712 0.02013 -0.00052 0.02777 C -0.00173 0.03101 -0.00382 0.03355 -0.00642 0.03494 C -0.00903 0.03772 -0.01163 0.03818 -0.01493 0.03911 C -0.03837 0.03841 -0.02934 0.04119 -0.03941 0.0361 C -0.04219 0.03309 -0.04653 0.02615 -0.04896 0.02407 C -0.04965 0.02059 -0.05104 0.01805 -0.05156 0.01435 C -0.05139 0.01018 -0.05173 0.00578 -0.05121 0.00162 C -0.05104 0.00092 -0.05017 0.00069 -0.04982 0 C -0.04792 -0.00347 -0.04687 -0.00972 -0.0434 -0.01088 C -0.04149 -0.01273 -0.03941 -0.01389 -0.03715 -0.01458 C -0.03542 -0.01412 -0.03351 -0.01412 -0.03177 -0.01343 C -0.02969 -0.01273 -0.02934 -0.0088 -0.0276 -0.00741 C -0.02708 -0.00324 -0.02604 0.00139 -0.02448 0.00486 C -0.02292 0.01435 -0.02309 0.0243 -0.02309 0.03378 " pathEditMode="relative" ptsTypes="ffffffffffffffffffffffffffA">
                                      <p:cBhvr>
                                        <p:cTn id="1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5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1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" presetClass="entr" presetSubtype="2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50"/>
                            </p:stCondLst>
                            <p:childTnLst>
                              <p:par>
                                <p:cTn id="20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750"/>
                            </p:stCondLst>
                            <p:childTnLst>
                              <p:par>
                                <p:cTn id="212" presetID="23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750"/>
                            </p:stCondLst>
                            <p:childTnLst>
                              <p:par>
                                <p:cTn id="2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21" presetID="13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2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0"/>
                            </p:stCondLst>
                            <p:childTnLst>
                              <p:par>
                                <p:cTn id="23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6500"/>
                            </p:stCondLst>
                            <p:childTnLst>
                              <p:par>
                                <p:cTn id="23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000"/>
                            </p:stCondLst>
                            <p:childTnLst>
                              <p:par>
                                <p:cTn id="239" presetID="8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43200000">
                                      <p:cBhvr>
                                        <p:cTn id="2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3200000">
                                      <p:cBhvr>
                                        <p:cTn id="2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4" dur="1000" fill="hold"/>
                                        <p:tgtEl>
                                          <p:spTgt spid="5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6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8500"/>
                            </p:stCondLst>
                            <p:childTnLst>
                              <p:par>
                                <p:cTn id="2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500"/>
                            </p:stCondLst>
                            <p:childTnLst>
                              <p:par>
                                <p:cTn id="251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500"/>
                            </p:stCondLst>
                            <p:childTnLst>
                              <p:par>
                                <p:cTn id="256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7 -0.01968 L -0.07222 -0.00186 " pathEditMode="fixed" rAng="0" ptsTypes="AA">
                                      <p:cBhvr>
                                        <p:cTn id="25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8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208 L 0.00035 0.04119 " pathEditMode="relative" rAng="0" ptsTypes="AA">
                                      <p:cBhvr>
                                        <p:cTn id="26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75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750"/>
                            </p:stCondLst>
                            <p:childTnLst>
                              <p:par>
                                <p:cTn id="2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750"/>
                            </p:stCondLst>
                            <p:childTnLst>
                              <p:par>
                                <p:cTn id="272" presetID="23" presetClass="exit" presetSubtype="3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250"/>
                            </p:stCondLst>
                            <p:childTnLst>
                              <p:par>
                                <p:cTn id="279" presetID="1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750"/>
                            </p:stCondLst>
                            <p:childTnLst>
                              <p:par>
                                <p:cTn id="2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0"/>
                            </p:stCondLst>
                            <p:childTnLst>
                              <p:par>
                                <p:cTn id="2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8" dur="10" fill="hold"/>
                                        <p:tgtEl>
                                          <p:spTgt spid="7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510"/>
                            </p:stCondLst>
                            <p:childTnLst>
                              <p:par>
                                <p:cTn id="3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510"/>
                            </p:stCondLst>
                            <p:childTnLst>
                              <p:par>
                                <p:cTn id="30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010"/>
                            </p:stCondLst>
                            <p:childTnLst>
                              <p:par>
                                <p:cTn id="30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6" dur="2000" fill="hold"/>
                                        <p:tgtEl>
                                          <p:spTgt spid="7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5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-2.96296E-6 L 0.03559 -0.06828 C 0.05157 -0.11365 0.27795 -0.11551 0.26407 -0.03217 L 0.26337 0.04838 L 0.25157 0.10903 " pathEditMode="relative" rAng="0" ptsTypes="FfFAF">
                                      <p:cBhvr>
                                        <p:cTn id="3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500"/>
                            </p:stCondLst>
                            <p:childTnLst>
                              <p:par>
                                <p:cTn id="32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1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2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500"/>
                            </p:stCondLst>
                            <p:childTnLst>
                              <p:par>
                                <p:cTn id="3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17 0.01157 -0.00035 0.01944 0.00138 0.02939 C 0.00156 0.03171 0.00173 0.0331 0.00243 0.03495 C 0.0026 0.0375 0.00312 0.04004 0.00399 0.04236 C 0.00416 0.04398 0.00451 0.04537 0.00503 0.04676 C 0.00538 0.04884 0.00503 0.04745 0.00607 0.05023 C 0.00625 0.05069 0.00659 0.05162 0.00659 0.05162 C 0.00677 0.05254 0.00868 0.05694 0.00937 0.05764 C 0.01007 0.05972 0.01145 0.06226 0.01302 0.06319 C 0.01371 0.06435 0.01371 0.06527 0.01493 0.06551 C 0.01614 0.06736 0.01996 0.07129 0.02187 0.07176 C 0.02309 0.07338 0.02465 0.07476 0.02638 0.07523 C 0.0276 0.07615 0.02864 0.07639 0.03003 0.07662 C 0.04114 0.07639 0.03732 0.07777 0.04253 0.07361 C 0.0427 0.07176 0.04288 0.07129 0.04409 0.07037 C 0.04513 0.0625 0.04479 0.05856 0.0401 0.05648 C 0.03888 0.05532 0.03767 0.05439 0.03628 0.05416 C 0.03385 0.05277 0.03125 0.05231 0.02864 0.05162 C 0.02413 0.05185 0.01944 0.05185 0.01493 0.05208 C 0.01336 0.05208 0.01041 0.0537 0.01041 0.0537 " pathEditMode="relative" ptsTypes="fffffffffffffffffffA">
                                      <p:cBhvr>
                                        <p:cTn id="32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2" grpId="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4" grpId="0" animBg="1"/>
      <p:bldP spid="44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6" grpId="6" animBg="1"/>
      <p:bldP spid="57" grpId="0" animBg="1"/>
      <p:bldP spid="57" grpId="1" animBg="1"/>
      <p:bldP spid="57" grpId="2" animBg="1"/>
      <p:bldP spid="57" grpId="3" animBg="1"/>
      <p:bldP spid="65" grpId="0" animBg="1"/>
      <p:bldP spid="66" grpId="0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81" grpId="0" animBg="1"/>
      <p:bldP spid="81" grpId="1" animBg="1"/>
      <p:bldP spid="83" grpId="0" animBg="1"/>
      <p:bldP spid="83" grpId="1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9" grpId="0" animBg="1"/>
      <p:bldP spid="8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256584"/>
          </a:xfrm>
        </p:spPr>
        <p:txBody>
          <a:bodyPr wrap="none">
            <a:noAutofit/>
          </a:bodyPr>
          <a:lstStyle/>
          <a:p>
            <a:r>
              <a:rPr lang="es-PE" sz="2800" dirty="0" smtClean="0"/>
              <a:t>Motivations</a:t>
            </a:r>
            <a:endParaRPr lang="en-US" sz="2800" dirty="0" smtClean="0"/>
          </a:p>
          <a:p>
            <a:pPr marL="628650" lvl="1" indent="-274638"/>
            <a:r>
              <a:rPr lang="en-US" sz="2400" dirty="0" smtClean="0"/>
              <a:t>Maximize resource </a:t>
            </a:r>
            <a:r>
              <a:rPr lang="en-US" sz="2400" dirty="0"/>
              <a:t>utilization in a network of PR-FPGAs</a:t>
            </a:r>
          </a:p>
          <a:p>
            <a:pPr lvl="2"/>
            <a:r>
              <a:rPr lang="es-PE" sz="2000" dirty="0" smtClean="0"/>
              <a:t>Leverage </a:t>
            </a:r>
            <a:r>
              <a:rPr lang="es-PE" sz="2000" b="1" dirty="0" smtClean="0">
                <a:solidFill>
                  <a:srgbClr val="C00000"/>
                </a:solidFill>
              </a:rPr>
              <a:t>CSR</a:t>
            </a:r>
            <a:r>
              <a:rPr lang="es-PE" sz="2000" dirty="0" smtClean="0"/>
              <a:t> and </a:t>
            </a:r>
            <a:r>
              <a:rPr lang="es-PE" sz="2000" b="1" dirty="0" smtClean="0">
                <a:solidFill>
                  <a:srgbClr val="003399"/>
                </a:solidFill>
              </a:rPr>
              <a:t>HTR</a:t>
            </a:r>
            <a:r>
              <a:rPr lang="es-PE" sz="2000" dirty="0" smtClean="0"/>
              <a:t> across nodes</a:t>
            </a:r>
            <a:endParaRPr lang="en-US" sz="2000" i="1" dirty="0" smtClean="0">
              <a:solidFill>
                <a:srgbClr val="009999"/>
              </a:solidFill>
            </a:endParaRPr>
          </a:p>
          <a:p>
            <a:pPr marL="628650" lvl="1" indent="-274638"/>
            <a:r>
              <a:rPr lang="es-PE" sz="2400" dirty="0"/>
              <a:t>Maximize task throughput </a:t>
            </a:r>
          </a:p>
          <a:p>
            <a:pPr lvl="2"/>
            <a:r>
              <a:rPr lang="es-PE" sz="2000" dirty="0" smtClean="0"/>
              <a:t>Improve task scheduling in a network of PR-FPGAs</a:t>
            </a:r>
            <a:endParaRPr lang="es-PE" sz="2000" dirty="0"/>
          </a:p>
          <a:p>
            <a:pPr lvl="2"/>
            <a:r>
              <a:rPr lang="es-PE" sz="2000" dirty="0" smtClean="0"/>
              <a:t>Task relocation between nodes</a:t>
            </a:r>
          </a:p>
          <a:p>
            <a:pPr marL="628650" lvl="1" indent="-274638"/>
            <a:r>
              <a:rPr lang="es-PE" sz="2400" dirty="0" smtClean="0">
                <a:solidFill>
                  <a:srgbClr val="003399"/>
                </a:solidFill>
              </a:rPr>
              <a:t>No previous work in this direction!</a:t>
            </a:r>
          </a:p>
          <a:p>
            <a:r>
              <a:rPr lang="es-PE" sz="2800" dirty="0" smtClean="0"/>
              <a:t>Challenges</a:t>
            </a:r>
          </a:p>
          <a:p>
            <a:pPr marL="628650" lvl="1" indent="-274638"/>
            <a:r>
              <a:rPr lang="es-PE" sz="2400" dirty="0"/>
              <a:t>Preserve task’s execution state </a:t>
            </a:r>
            <a:r>
              <a:rPr lang="es-PE" sz="2400" dirty="0" smtClean="0"/>
              <a:t>on </a:t>
            </a:r>
            <a:r>
              <a:rPr lang="es-PE" sz="2400" dirty="0"/>
              <a:t>node </a:t>
            </a:r>
            <a:r>
              <a:rPr lang="es-PE" sz="2400" dirty="0" smtClean="0"/>
              <a:t>switching</a:t>
            </a:r>
          </a:p>
          <a:p>
            <a:pPr marL="628650" lvl="1" indent="-274638"/>
            <a:r>
              <a:rPr lang="es-PE" sz="2400" dirty="0" smtClean="0"/>
              <a:t>Maintain node status consistency across all nodes</a:t>
            </a:r>
          </a:p>
          <a:p>
            <a:pPr marL="628650" lvl="1" indent="-274638"/>
            <a:r>
              <a:rPr lang="es-PE" sz="2400" dirty="0" smtClean="0"/>
              <a:t>Remote </a:t>
            </a:r>
            <a:r>
              <a:rPr lang="es-PE" sz="2400" dirty="0"/>
              <a:t>execution of PRMs across nodes</a:t>
            </a:r>
          </a:p>
          <a:p>
            <a:pPr marL="628650" lvl="1" indent="-274638"/>
            <a:r>
              <a:rPr lang="es-PE" sz="2400" dirty="0"/>
              <a:t>Node switching latency</a:t>
            </a:r>
          </a:p>
          <a:p>
            <a:pPr marL="457200" lvl="1" indent="0">
              <a:buNone/>
            </a:pPr>
            <a:endParaRPr lang="es-PE" sz="2400" dirty="0" smtClean="0"/>
          </a:p>
        </p:txBody>
      </p:sp>
      <p:sp>
        <p:nvSpPr>
          <p:cNvPr id="2" name="Motivations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508864"/>
          </a:xfrm>
        </p:spPr>
        <p:txBody>
          <a:bodyPr/>
          <a:lstStyle/>
          <a:p>
            <a:r>
              <a:rPr lang="en-US" sz="4000" b="1" dirty="0" smtClean="0"/>
              <a:t>Motivations and Challenges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170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"/>
          <p:cNvSpPr>
            <a:spLocks noGrp="1"/>
          </p:cNvSpPr>
          <p:nvPr>
            <p:ph idx="1"/>
          </p:nvPr>
        </p:nvSpPr>
        <p:spPr>
          <a:xfrm>
            <a:off x="277091" y="1015335"/>
            <a:ext cx="8631382" cy="5505208"/>
          </a:xfrm>
        </p:spPr>
        <p:txBody>
          <a:bodyPr wrap="square">
            <a:normAutofit lnSpcReduction="10000"/>
          </a:bodyPr>
          <a:lstStyle/>
          <a:p>
            <a:r>
              <a:rPr lang="en-US" sz="2400" dirty="0" smtClean="0"/>
              <a:t>Due to rHTR’s distributed nature, inconsistencies in the network of FPGAs must be avoided</a:t>
            </a:r>
          </a:p>
          <a:p>
            <a:pPr marL="342900" lvl="1" indent="-342900">
              <a:buChar char="•"/>
            </a:pPr>
            <a:endParaRPr lang="es-PE" sz="2400" dirty="0" smtClean="0">
              <a:solidFill>
                <a:srgbClr val="009999"/>
              </a:solidFill>
              <a:ea typeface="+mn-ea"/>
            </a:endParaRPr>
          </a:p>
          <a:p>
            <a:pPr marL="342900" lvl="1" indent="-342900">
              <a:buChar char="•"/>
            </a:pPr>
            <a:endParaRPr lang="es-PE" sz="2400" dirty="0" smtClean="0">
              <a:solidFill>
                <a:srgbClr val="009999"/>
              </a:solidFill>
              <a:ea typeface="+mn-ea"/>
            </a:endParaRPr>
          </a:p>
          <a:p>
            <a:pPr marL="342900" lvl="1" indent="-342900">
              <a:buChar char="•"/>
            </a:pPr>
            <a:endParaRPr lang="es-PE" sz="2400" dirty="0" smtClean="0">
              <a:solidFill>
                <a:srgbClr val="009999"/>
              </a:solidFill>
              <a:ea typeface="+mn-ea"/>
            </a:endParaRPr>
          </a:p>
          <a:p>
            <a:pPr marL="342900" lvl="1" indent="-342900">
              <a:buChar char="•"/>
            </a:pPr>
            <a:endParaRPr lang="es-PE" sz="2400" dirty="0">
              <a:solidFill>
                <a:srgbClr val="009999"/>
              </a:solidFill>
              <a:ea typeface="+mn-ea"/>
            </a:endParaRPr>
          </a:p>
          <a:p>
            <a:pPr marL="342900" lvl="1" indent="-342900">
              <a:buChar char="•"/>
            </a:pPr>
            <a:endParaRPr lang="es-PE" sz="2400" dirty="0" smtClean="0">
              <a:solidFill>
                <a:srgbClr val="009999"/>
              </a:solidFill>
              <a:ea typeface="+mn-ea"/>
            </a:endParaRPr>
          </a:p>
          <a:p>
            <a:pPr marL="342900" lvl="1" indent="-342900">
              <a:buChar char="•"/>
            </a:pPr>
            <a:endParaRPr lang="es-PE" sz="2400" dirty="0">
              <a:solidFill>
                <a:srgbClr val="009999"/>
              </a:solidFill>
              <a:ea typeface="+mn-ea"/>
            </a:endParaRPr>
          </a:p>
          <a:p>
            <a:pPr marL="342900" lvl="1" indent="-342900">
              <a:buChar char="•"/>
            </a:pPr>
            <a:r>
              <a:rPr lang="es-PE" sz="2400" dirty="0" smtClean="0">
                <a:solidFill>
                  <a:srgbClr val="009999"/>
                </a:solidFill>
                <a:ea typeface="+mn-ea"/>
              </a:rPr>
              <a:t>Global Table (</a:t>
            </a:r>
            <a:r>
              <a:rPr lang="es-PE" sz="2400" dirty="0" smtClean="0">
                <a:solidFill>
                  <a:srgbClr val="003399"/>
                </a:solidFill>
                <a:ea typeface="+mn-ea"/>
              </a:rPr>
              <a:t>GT</a:t>
            </a:r>
            <a:r>
              <a:rPr lang="es-PE" sz="2400" dirty="0" smtClean="0">
                <a:solidFill>
                  <a:srgbClr val="009999"/>
                </a:solidFill>
                <a:ea typeface="+mn-ea"/>
              </a:rPr>
              <a:t>) and Local Table (</a:t>
            </a:r>
            <a:r>
              <a:rPr lang="es-PE" sz="2400" dirty="0" smtClean="0">
                <a:solidFill>
                  <a:srgbClr val="C00000"/>
                </a:solidFill>
                <a:ea typeface="+mn-ea"/>
              </a:rPr>
              <a:t>LT</a:t>
            </a:r>
            <a:r>
              <a:rPr lang="es-PE" sz="2400" dirty="0" smtClean="0">
                <a:solidFill>
                  <a:srgbClr val="009999"/>
                </a:solidFill>
                <a:ea typeface="+mn-ea"/>
              </a:rPr>
              <a:t>) on each node</a:t>
            </a:r>
            <a:endParaRPr lang="es-PE" sz="2400" dirty="0">
              <a:solidFill>
                <a:srgbClr val="009999"/>
              </a:solidFill>
              <a:ea typeface="+mn-ea"/>
            </a:endParaRPr>
          </a:p>
          <a:p>
            <a:pPr lvl="1"/>
            <a:r>
              <a:rPr lang="es-PE" sz="2000" b="1" dirty="0" smtClean="0">
                <a:solidFill>
                  <a:srgbClr val="0070C0"/>
                </a:solidFill>
              </a:rPr>
              <a:t>GT</a:t>
            </a:r>
            <a:r>
              <a:rPr lang="es-PE" sz="2000" dirty="0" smtClean="0"/>
              <a:t>: Local and remote PRM-to-PRR mappings on all nodes</a:t>
            </a:r>
            <a:endParaRPr lang="es-PE" sz="2000" dirty="0"/>
          </a:p>
          <a:p>
            <a:pPr lvl="1" algn="just"/>
            <a:r>
              <a:rPr lang="es-PE" sz="2000" b="1" dirty="0" smtClean="0">
                <a:solidFill>
                  <a:srgbClr val="C00000"/>
                </a:solidFill>
              </a:rPr>
              <a:t>LT</a:t>
            </a:r>
            <a:r>
              <a:rPr lang="es-PE" sz="2000" dirty="0" smtClean="0"/>
              <a:t>: Node´s current PRM-to-PRR mappings</a:t>
            </a:r>
          </a:p>
          <a:p>
            <a:pPr marL="342900" lvl="1" indent="-342900">
              <a:buChar char="•"/>
            </a:pPr>
            <a:r>
              <a:rPr lang="es-PE" sz="2400" dirty="0" smtClean="0">
                <a:solidFill>
                  <a:srgbClr val="009999"/>
                </a:solidFill>
                <a:ea typeface="+mn-ea"/>
              </a:rPr>
              <a:t>Remote Procedure Call (</a:t>
            </a:r>
            <a:r>
              <a:rPr lang="es-PE" sz="2400" dirty="0" smtClean="0">
                <a:solidFill>
                  <a:srgbClr val="003399"/>
                </a:solidFill>
                <a:ea typeface="+mn-ea"/>
              </a:rPr>
              <a:t>RPC</a:t>
            </a:r>
            <a:r>
              <a:rPr lang="es-PE" sz="2400" dirty="0" smtClean="0">
                <a:solidFill>
                  <a:srgbClr val="009999"/>
                </a:solidFill>
                <a:ea typeface="+mn-ea"/>
              </a:rPr>
              <a:t>)</a:t>
            </a:r>
            <a:endParaRPr lang="es-PE" sz="2400" dirty="0">
              <a:solidFill>
                <a:srgbClr val="009999"/>
              </a:solidFill>
              <a:ea typeface="+mn-ea"/>
            </a:endParaRPr>
          </a:p>
          <a:p>
            <a:pPr lvl="1" algn="just"/>
            <a:r>
              <a:rPr lang="es-PE" sz="2000" dirty="0" smtClean="0"/>
              <a:t>Programs in a </a:t>
            </a:r>
            <a:r>
              <a:rPr lang="es-PE" sz="2000" i="1" dirty="0" smtClean="0">
                <a:solidFill>
                  <a:srgbClr val="C00000"/>
                </a:solidFill>
              </a:rPr>
              <a:t>local</a:t>
            </a:r>
            <a:r>
              <a:rPr lang="es-PE" sz="2000" dirty="0" smtClean="0"/>
              <a:t> node remotely execute code in a </a:t>
            </a:r>
            <a:r>
              <a:rPr lang="es-PE" sz="2000" i="1" dirty="0" smtClean="0">
                <a:solidFill>
                  <a:srgbClr val="003399"/>
                </a:solidFill>
              </a:rPr>
              <a:t>remote</a:t>
            </a:r>
            <a:r>
              <a:rPr lang="es-PE" sz="2000" dirty="0" smtClean="0"/>
              <a:t> node</a:t>
            </a:r>
          </a:p>
          <a:p>
            <a:pPr lvl="1" algn="just"/>
            <a:r>
              <a:rPr lang="es-PE" sz="2000" dirty="0" smtClean="0"/>
              <a:t>Propagate/check PRMs/PRRs’ status across nodes</a:t>
            </a:r>
            <a:endParaRPr lang="en-US" sz="2000" dirty="0"/>
          </a:p>
        </p:txBody>
      </p:sp>
      <p:grpSp>
        <p:nvGrpSpPr>
          <p:cNvPr id="31" name="LAN"/>
          <p:cNvGrpSpPr/>
          <p:nvPr/>
        </p:nvGrpSpPr>
        <p:grpSpPr>
          <a:xfrm>
            <a:off x="3015344" y="2508143"/>
            <a:ext cx="3034828" cy="1029713"/>
            <a:chOff x="3015344" y="2508143"/>
            <a:chExt cx="3034828" cy="1029713"/>
          </a:xfrm>
        </p:grpSpPr>
        <p:cxnSp>
          <p:nvCxnSpPr>
            <p:cNvPr id="23" name="Line LAN"/>
            <p:cNvCxnSpPr>
              <a:stCxn id="4" idx="3"/>
              <a:endCxn id="6" idx="1"/>
            </p:cNvCxnSpPr>
            <p:nvPr/>
          </p:nvCxnSpPr>
          <p:spPr bwMode="auto">
            <a:xfrm>
              <a:off x="3015344" y="2949015"/>
              <a:ext cx="3034828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" name="Cloud LAN"/>
            <p:cNvSpPr/>
            <p:nvPr/>
          </p:nvSpPr>
          <p:spPr bwMode="auto">
            <a:xfrm>
              <a:off x="3788230" y="2508143"/>
              <a:ext cx="1426028" cy="1029713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wired or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wireless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PE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  <a:endPara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CS node 1"/>
          <p:cNvGrpSpPr/>
          <p:nvPr/>
        </p:nvGrpSpPr>
        <p:grpSpPr>
          <a:xfrm>
            <a:off x="7705488" y="3249423"/>
            <a:ext cx="1177257" cy="626125"/>
            <a:chOff x="7705488" y="3249423"/>
            <a:chExt cx="1177257" cy="626125"/>
          </a:xfrm>
        </p:grpSpPr>
        <p:sp>
          <p:nvSpPr>
            <p:cNvPr id="19" name="CS Area 1"/>
            <p:cNvSpPr/>
            <p:nvPr/>
          </p:nvSpPr>
          <p:spPr>
            <a:xfrm>
              <a:off x="7705488" y="3265518"/>
              <a:ext cx="1177257" cy="6100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0" name="Camera 1" descr="C:\Documents and Settings\Aurelio\Configuración local\Archivos temporales de Internet\Content.IE5\K1S32S8C\MC90043258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571" y="3249423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CS node 0"/>
          <p:cNvGrpSpPr/>
          <p:nvPr/>
        </p:nvGrpSpPr>
        <p:grpSpPr>
          <a:xfrm>
            <a:off x="172573" y="2469060"/>
            <a:ext cx="1177257" cy="1406488"/>
            <a:chOff x="172573" y="2469060"/>
            <a:chExt cx="1177257" cy="1406488"/>
          </a:xfrm>
        </p:grpSpPr>
        <p:sp>
          <p:nvSpPr>
            <p:cNvPr id="17" name="CS Area 0"/>
            <p:cNvSpPr/>
            <p:nvPr/>
          </p:nvSpPr>
          <p:spPr>
            <a:xfrm>
              <a:off x="172573" y="2469060"/>
              <a:ext cx="1177257" cy="140648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8" name="Camera 0" descr="C:\Documents and Settings\Aurelio\Configuración local\Archivos temporales de Internet\Content.IE5\K1S32S8C\MC90043258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656" y="3249423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node 1"/>
          <p:cNvGrpSpPr/>
          <p:nvPr/>
        </p:nvGrpSpPr>
        <p:grpSpPr>
          <a:xfrm>
            <a:off x="6050172" y="1706117"/>
            <a:ext cx="1477144" cy="2169001"/>
            <a:chOff x="6050172" y="1706117"/>
            <a:chExt cx="1477144" cy="2169001"/>
          </a:xfrm>
        </p:grpSpPr>
        <p:pic>
          <p:nvPicPr>
            <p:cNvPr id="6" name="FPGA 1" descr="Selection_007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50172" y="2022913"/>
              <a:ext cx="1477144" cy="185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M7"/>
            <p:cNvSpPr/>
            <p:nvPr/>
          </p:nvSpPr>
          <p:spPr bwMode="auto">
            <a:xfrm>
              <a:off x="6287989" y="3392767"/>
              <a:ext cx="337457" cy="423315"/>
            </a:xfrm>
            <a:prstGeom prst="rect">
              <a:avLst/>
            </a:prstGeom>
            <a:solidFill>
              <a:srgbClr val="3A604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M7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PRR3</a:t>
              </a:r>
              <a:endParaRPr lang="en-US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M6"/>
            <p:cNvSpPr/>
            <p:nvPr/>
          </p:nvSpPr>
          <p:spPr bwMode="auto">
            <a:xfrm>
              <a:off x="6287990" y="2947994"/>
              <a:ext cx="337457" cy="4233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M6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PRR2</a:t>
              </a:r>
              <a:endParaRPr lang="en-US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M5"/>
            <p:cNvSpPr/>
            <p:nvPr/>
          </p:nvSpPr>
          <p:spPr bwMode="auto">
            <a:xfrm>
              <a:off x="6288908" y="2511986"/>
              <a:ext cx="337457" cy="4233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PRR1</a:t>
              </a:r>
              <a:endParaRPr lang="en-US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node 1"/>
            <p:cNvSpPr txBox="1"/>
            <p:nvPr/>
          </p:nvSpPr>
          <p:spPr>
            <a:xfrm>
              <a:off x="6482366" y="1706117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400" b="1" dirty="0">
                  <a:solidFill>
                    <a:srgbClr val="C00000"/>
                  </a:solidFill>
                  <a:latin typeface="Arial" charset="0"/>
                </a:rPr>
                <a:t>n</a:t>
              </a:r>
              <a:r>
                <a:rPr lang="es-PE" sz="1400" b="1" dirty="0" smtClean="0">
                  <a:solidFill>
                    <a:srgbClr val="C00000"/>
                  </a:solidFill>
                  <a:latin typeface="Arial" charset="0"/>
                </a:rPr>
                <a:t>ode 1</a:t>
              </a:r>
              <a:endParaRPr lang="en-US" sz="1400" b="1" dirty="0">
                <a:solidFill>
                  <a:srgbClr val="C00000"/>
                </a:solidFill>
                <a:latin typeface="Arial" charset="0"/>
              </a:endParaRPr>
            </a:p>
          </p:txBody>
        </p:sp>
      </p:grpSp>
      <p:grpSp>
        <p:nvGrpSpPr>
          <p:cNvPr id="27" name="Group node 0"/>
          <p:cNvGrpSpPr/>
          <p:nvPr/>
        </p:nvGrpSpPr>
        <p:grpSpPr>
          <a:xfrm>
            <a:off x="1538200" y="1706117"/>
            <a:ext cx="1477144" cy="2169000"/>
            <a:chOff x="1538200" y="1706117"/>
            <a:chExt cx="1477144" cy="2169000"/>
          </a:xfrm>
        </p:grpSpPr>
        <p:pic>
          <p:nvPicPr>
            <p:cNvPr id="4" name="FPGA 0" descr="Selection_007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8200" y="2022912"/>
              <a:ext cx="1477144" cy="185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M3"/>
            <p:cNvSpPr/>
            <p:nvPr/>
          </p:nvSpPr>
          <p:spPr bwMode="auto">
            <a:xfrm>
              <a:off x="1783420" y="3387117"/>
              <a:ext cx="337457" cy="423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M3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PRR3</a:t>
              </a:r>
              <a:endParaRPr lang="en-US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M2"/>
            <p:cNvSpPr/>
            <p:nvPr/>
          </p:nvSpPr>
          <p:spPr bwMode="auto">
            <a:xfrm>
              <a:off x="1783421" y="2947630"/>
              <a:ext cx="337457" cy="423315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M2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PRR2</a:t>
              </a:r>
              <a:endParaRPr lang="en-US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M1"/>
            <p:cNvSpPr/>
            <p:nvPr/>
          </p:nvSpPr>
          <p:spPr bwMode="auto">
            <a:xfrm>
              <a:off x="1784339" y="2511622"/>
              <a:ext cx="337457" cy="42331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PRR1</a:t>
              </a:r>
              <a:endParaRPr lang="en-US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node 0"/>
            <p:cNvSpPr txBox="1"/>
            <p:nvPr/>
          </p:nvSpPr>
          <p:spPr>
            <a:xfrm>
              <a:off x="1896700" y="1706117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400" b="1" dirty="0">
                  <a:solidFill>
                    <a:srgbClr val="C00000"/>
                  </a:solidFill>
                  <a:latin typeface="Arial" charset="0"/>
                </a:rPr>
                <a:t>n</a:t>
              </a:r>
              <a:r>
                <a:rPr lang="es-PE" sz="1400" b="1" dirty="0" smtClean="0">
                  <a:solidFill>
                    <a:srgbClr val="C00000"/>
                  </a:solidFill>
                  <a:latin typeface="Arial" charset="0"/>
                </a:rPr>
                <a:t>ode 0</a:t>
              </a:r>
              <a:endParaRPr lang="en-US" sz="1400" b="1" dirty="0">
                <a:solidFill>
                  <a:srgbClr val="C00000"/>
                </a:solidFill>
                <a:latin typeface="Arial" charset="0"/>
              </a:endParaRPr>
            </a:p>
          </p:txBody>
        </p:sp>
      </p:grpSp>
      <p:grpSp>
        <p:nvGrpSpPr>
          <p:cNvPr id="35" name="No M8 status"/>
          <p:cNvGrpSpPr/>
          <p:nvPr/>
        </p:nvGrpSpPr>
        <p:grpSpPr>
          <a:xfrm>
            <a:off x="3660490" y="2105367"/>
            <a:ext cx="2410083" cy="305503"/>
            <a:chOff x="1307762" y="6052774"/>
            <a:chExt cx="2410083" cy="305503"/>
          </a:xfrm>
        </p:grpSpPr>
        <p:sp>
          <p:nvSpPr>
            <p:cNvPr id="32" name="TextBox M8 status"/>
            <p:cNvSpPr txBox="1"/>
            <p:nvPr/>
          </p:nvSpPr>
          <p:spPr>
            <a:xfrm>
              <a:off x="1307762" y="6052774"/>
              <a:ext cx="2410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200" dirty="0" smtClean="0">
                  <a:solidFill>
                    <a:srgbClr val="C00000"/>
                  </a:solidFill>
                  <a:latin typeface="Arial" charset="0"/>
                </a:rPr>
                <a:t>No broadcast of M8’s new status</a:t>
              </a:r>
              <a:endParaRPr lang="en-US" sz="1200" dirty="0">
                <a:solidFill>
                  <a:srgbClr val="C00000"/>
                </a:solidFill>
                <a:latin typeface="Arial" charset="0"/>
              </a:endParaRPr>
            </a:p>
          </p:txBody>
        </p:sp>
        <p:cxnSp>
          <p:nvCxnSpPr>
            <p:cNvPr id="34" name="Left arrow"/>
            <p:cNvCxnSpPr/>
            <p:nvPr/>
          </p:nvCxnSpPr>
          <p:spPr bwMode="auto">
            <a:xfrm flipH="1">
              <a:off x="1747133" y="6358277"/>
              <a:ext cx="153054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54" name="No M4 status"/>
          <p:cNvGrpSpPr/>
          <p:nvPr/>
        </p:nvGrpSpPr>
        <p:grpSpPr>
          <a:xfrm>
            <a:off x="3003681" y="3569614"/>
            <a:ext cx="2410083" cy="305503"/>
            <a:chOff x="1307762" y="6052774"/>
            <a:chExt cx="2410083" cy="305503"/>
          </a:xfrm>
        </p:grpSpPr>
        <p:sp>
          <p:nvSpPr>
            <p:cNvPr id="55" name="TextBox M4 status"/>
            <p:cNvSpPr txBox="1"/>
            <p:nvPr/>
          </p:nvSpPr>
          <p:spPr>
            <a:xfrm>
              <a:off x="1307762" y="6052774"/>
              <a:ext cx="2410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200" dirty="0" smtClean="0">
                  <a:solidFill>
                    <a:srgbClr val="003399"/>
                  </a:solidFill>
                  <a:latin typeface="Arial" charset="0"/>
                </a:rPr>
                <a:t>No broadcast of M4’s new status</a:t>
              </a:r>
              <a:endParaRPr lang="en-US" sz="1200" dirty="0">
                <a:solidFill>
                  <a:srgbClr val="003399"/>
                </a:solidFill>
                <a:latin typeface="Arial" charset="0"/>
              </a:endParaRPr>
            </a:p>
          </p:txBody>
        </p:sp>
        <p:cxnSp>
          <p:nvCxnSpPr>
            <p:cNvPr id="56" name="Right arrow"/>
            <p:cNvCxnSpPr/>
            <p:nvPr/>
          </p:nvCxnSpPr>
          <p:spPr bwMode="auto">
            <a:xfrm flipH="1">
              <a:off x="1747133" y="6358277"/>
              <a:ext cx="153054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3399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7" name="CR M8"/>
          <p:cNvSpPr txBox="1"/>
          <p:nvPr/>
        </p:nvSpPr>
        <p:spPr>
          <a:xfrm>
            <a:off x="8093301" y="3386871"/>
            <a:ext cx="607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900" dirty="0" smtClean="0">
                <a:solidFill>
                  <a:srgbClr val="003399"/>
                </a:solidFill>
                <a:latin typeface="Arial" charset="0"/>
              </a:rPr>
              <a:t>context restore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900" dirty="0" smtClean="0">
                <a:solidFill>
                  <a:srgbClr val="003399"/>
                </a:solidFill>
                <a:latin typeface="Arial" charset="0"/>
              </a:rPr>
              <a:t>M8</a:t>
            </a:r>
            <a:endParaRPr lang="en-US" sz="9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1" name="M10"/>
          <p:cNvSpPr/>
          <p:nvPr/>
        </p:nvSpPr>
        <p:spPr bwMode="auto">
          <a:xfrm>
            <a:off x="7646705" y="2132016"/>
            <a:ext cx="337457" cy="423315"/>
          </a:xfrm>
          <a:prstGeom prst="rect">
            <a:avLst/>
          </a:prstGeom>
          <a:solidFill>
            <a:srgbClr val="33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PRR1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8"/>
          <p:cNvSpPr>
            <a:spLocks noChangeAspect="1" noChangeArrowheads="1"/>
          </p:cNvSpPr>
          <p:nvPr/>
        </p:nvSpPr>
        <p:spPr bwMode="auto">
          <a:xfrm>
            <a:off x="7816811" y="3395747"/>
            <a:ext cx="336538" cy="423315"/>
          </a:xfrm>
          <a:prstGeom prst="rect">
            <a:avLst/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PRR4</a:t>
            </a:r>
            <a:endParaRPr lang="en-US" sz="700" dirty="0" smtClean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6" name="M9 node 0"/>
          <p:cNvSpPr/>
          <p:nvPr/>
        </p:nvSpPr>
        <p:spPr bwMode="auto">
          <a:xfrm>
            <a:off x="523675" y="2511988"/>
            <a:ext cx="337457" cy="423315"/>
          </a:xfrm>
          <a:prstGeom prst="rect">
            <a:avLst/>
          </a:prstGeom>
          <a:solidFill>
            <a:srgbClr val="00CC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PRR1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M9 node1"/>
          <p:cNvSpPr/>
          <p:nvPr/>
        </p:nvSpPr>
        <p:spPr bwMode="auto">
          <a:xfrm>
            <a:off x="6904899" y="3392767"/>
            <a:ext cx="337457" cy="423315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M9’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PRR4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4"/>
          <p:cNvSpPr>
            <a:spLocks noChangeAspect="1" noChangeArrowheads="1"/>
          </p:cNvSpPr>
          <p:nvPr/>
        </p:nvSpPr>
        <p:spPr bwMode="auto">
          <a:xfrm>
            <a:off x="2398015" y="3397805"/>
            <a:ext cx="336013" cy="423315"/>
          </a:xfrm>
          <a:prstGeom prst="rect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PRR4</a:t>
            </a:r>
            <a:endParaRPr lang="en-US" sz="700" dirty="0" smtClean="0">
              <a:solidFill>
                <a:srgbClr val="FFFF00"/>
              </a:solidFill>
              <a:latin typeface="Arial" charset="0"/>
            </a:endParaRPr>
          </a:p>
        </p:txBody>
      </p:sp>
      <p:grpSp>
        <p:nvGrpSpPr>
          <p:cNvPr id="67" name="Group oval M10"/>
          <p:cNvGrpSpPr/>
          <p:nvPr/>
        </p:nvGrpSpPr>
        <p:grpSpPr>
          <a:xfrm>
            <a:off x="6482366" y="2353093"/>
            <a:ext cx="1554977" cy="370186"/>
            <a:chOff x="6576026" y="2353093"/>
            <a:chExt cx="1554977" cy="370186"/>
          </a:xfrm>
        </p:grpSpPr>
        <p:sp>
          <p:nvSpPr>
            <p:cNvPr id="58" name="Yellow Oval"/>
            <p:cNvSpPr/>
            <p:nvPr/>
          </p:nvSpPr>
          <p:spPr bwMode="auto">
            <a:xfrm>
              <a:off x="7693022" y="2353093"/>
              <a:ext cx="437981" cy="157842"/>
            </a:xfrm>
            <a:prstGeom prst="ellips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59" name="Yellow Arrow"/>
            <p:cNvCxnSpPr>
              <a:stCxn id="58" idx="2"/>
            </p:cNvCxnSpPr>
            <p:nvPr/>
          </p:nvCxnSpPr>
          <p:spPr bwMode="auto">
            <a:xfrm flipH="1">
              <a:off x="6576026" y="2432014"/>
              <a:ext cx="1116996" cy="2912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47" name="Group oval M9"/>
          <p:cNvGrpSpPr/>
          <p:nvPr/>
        </p:nvGrpSpPr>
        <p:grpSpPr>
          <a:xfrm>
            <a:off x="469082" y="2730470"/>
            <a:ext cx="1483985" cy="157842"/>
            <a:chOff x="469082" y="2730470"/>
            <a:chExt cx="1483985" cy="157842"/>
          </a:xfrm>
        </p:grpSpPr>
        <p:sp>
          <p:nvSpPr>
            <p:cNvPr id="38" name="Red Oval"/>
            <p:cNvSpPr/>
            <p:nvPr/>
          </p:nvSpPr>
          <p:spPr bwMode="auto">
            <a:xfrm>
              <a:off x="469082" y="2730470"/>
              <a:ext cx="437981" cy="157842"/>
            </a:xfrm>
            <a:prstGeom prst="ellipse">
              <a:avLst/>
            </a:prstGeom>
            <a:noFill/>
            <a:ln w="127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40" name="Red Arrow"/>
            <p:cNvCxnSpPr>
              <a:stCxn id="38" idx="6"/>
            </p:cNvCxnSpPr>
            <p:nvPr/>
          </p:nvCxnSpPr>
          <p:spPr bwMode="auto">
            <a:xfrm flipV="1">
              <a:off x="907063" y="2730471"/>
              <a:ext cx="1046004" cy="789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68" name="X M10"/>
          <p:cNvSpPr/>
          <p:nvPr/>
        </p:nvSpPr>
        <p:spPr bwMode="auto">
          <a:xfrm>
            <a:off x="6947226" y="2418275"/>
            <a:ext cx="372364" cy="32754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400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X</a:t>
            </a:r>
            <a:endParaRPr lang="en-US" sz="2400" dirty="0" smtClean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X M9"/>
          <p:cNvSpPr/>
          <p:nvPr/>
        </p:nvSpPr>
        <p:spPr bwMode="auto">
          <a:xfrm>
            <a:off x="975491" y="2646737"/>
            <a:ext cx="372364" cy="32754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400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X</a:t>
            </a:r>
            <a:endParaRPr lang="en-US" sz="2400" dirty="0" smtClean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HTR M9"/>
          <p:cNvSpPr txBox="1"/>
          <p:nvPr/>
        </p:nvSpPr>
        <p:spPr>
          <a:xfrm>
            <a:off x="318453" y="198562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>
                <a:solidFill>
                  <a:srgbClr val="003399"/>
                </a:solidFill>
                <a:latin typeface="Arial" charset="0"/>
              </a:rPr>
              <a:t>r</a:t>
            </a:r>
            <a:r>
              <a:rPr lang="es-PE" sz="1200" dirty="0" smtClean="0">
                <a:solidFill>
                  <a:srgbClr val="003399"/>
                </a:solidFill>
                <a:latin typeface="Arial" charset="0"/>
              </a:rPr>
              <a:t>emote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003399"/>
                </a:solidFill>
                <a:latin typeface="Arial" charset="0"/>
              </a:rPr>
              <a:t>relocation</a:t>
            </a:r>
            <a:endParaRPr lang="en-US" sz="12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49" name="M9 mapped"/>
          <p:cNvSpPr txBox="1"/>
          <p:nvPr/>
        </p:nvSpPr>
        <p:spPr>
          <a:xfrm>
            <a:off x="150464" y="1981162"/>
            <a:ext cx="119936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M9 mapped</a:t>
            </a:r>
            <a:r>
              <a:rPr lang="es-PE" sz="1200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node 1, PRR4</a:t>
            </a:r>
            <a:endParaRPr lang="en-US" sz="12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48" name="Resume M9"/>
          <p:cNvSpPr txBox="1"/>
          <p:nvPr/>
        </p:nvSpPr>
        <p:spPr>
          <a:xfrm>
            <a:off x="194345" y="2007395"/>
            <a:ext cx="10435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003399"/>
                </a:solidFill>
                <a:latin typeface="Arial" charset="0"/>
              </a:rPr>
              <a:t>resume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003399"/>
                </a:solidFill>
                <a:latin typeface="Arial" charset="0"/>
              </a:rPr>
              <a:t>execution</a:t>
            </a:r>
            <a:endParaRPr lang="en-US" sz="12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52" name="M8 ends"/>
          <p:cNvSpPr txBox="1"/>
          <p:nvPr/>
        </p:nvSpPr>
        <p:spPr>
          <a:xfrm>
            <a:off x="7656164" y="2620647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000000"/>
                </a:solidFill>
                <a:latin typeface="Arial" charset="0"/>
              </a:rPr>
              <a:t>M8 abruptly ends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000000"/>
                </a:solidFill>
                <a:latin typeface="Arial" charset="0"/>
              </a:rPr>
              <a:t>execution w/o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000000"/>
                </a:solidFill>
                <a:latin typeface="Arial" charset="0"/>
              </a:rPr>
              <a:t>saving the context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Schedule M10"/>
          <p:cNvSpPr txBox="1"/>
          <p:nvPr/>
        </p:nvSpPr>
        <p:spPr>
          <a:xfrm>
            <a:off x="8153349" y="210649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schedule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later</a:t>
            </a:r>
            <a:endParaRPr lang="en-US" sz="12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69" name="M10 mapped"/>
          <p:cNvSpPr txBox="1"/>
          <p:nvPr/>
        </p:nvSpPr>
        <p:spPr>
          <a:xfrm>
            <a:off x="8049757" y="2165390"/>
            <a:ext cx="106311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003399"/>
                </a:solidFill>
                <a:latin typeface="Arial" charset="0"/>
              </a:rPr>
              <a:t>M10 mapped 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>
                <a:solidFill>
                  <a:srgbClr val="003399"/>
                </a:solidFill>
                <a:latin typeface="Arial" charset="0"/>
              </a:rPr>
              <a:t>n</a:t>
            </a:r>
            <a:r>
              <a:rPr lang="es-PE" sz="1000" dirty="0" smtClean="0">
                <a:solidFill>
                  <a:srgbClr val="003399"/>
                </a:solidFill>
                <a:latin typeface="Arial" charset="0"/>
              </a:rPr>
              <a:t>ode 0, PRR4</a:t>
            </a:r>
            <a:endParaRPr lang="en-US" sz="10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57" name="Start M10"/>
          <p:cNvSpPr txBox="1"/>
          <p:nvPr/>
        </p:nvSpPr>
        <p:spPr>
          <a:xfrm>
            <a:off x="8131577" y="2105367"/>
            <a:ext cx="9595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>
                <a:solidFill>
                  <a:srgbClr val="C00000"/>
                </a:solidFill>
                <a:latin typeface="Arial" charset="0"/>
              </a:rPr>
              <a:t>s</a:t>
            </a: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tart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execution</a:t>
            </a:r>
            <a:endParaRPr lang="en-US" sz="12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3" name="Save M4"/>
          <p:cNvSpPr txBox="1"/>
          <p:nvPr/>
        </p:nvSpPr>
        <p:spPr>
          <a:xfrm>
            <a:off x="294486" y="3001846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>
                <a:solidFill>
                  <a:srgbClr val="C00000"/>
                </a:solidFill>
                <a:latin typeface="Arial" charset="0"/>
              </a:rPr>
              <a:t>c</a:t>
            </a:r>
            <a:r>
              <a:rPr lang="es-PE" sz="1000" dirty="0" smtClean="0">
                <a:solidFill>
                  <a:srgbClr val="C00000"/>
                </a:solidFill>
                <a:latin typeface="Arial" charset="0"/>
              </a:rPr>
              <a:t>ontext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C00000"/>
                </a:solidFill>
                <a:latin typeface="Arial" charset="0"/>
              </a:rPr>
              <a:t>save M4</a:t>
            </a:r>
            <a:endParaRPr lang="en-US" sz="10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70" name="Freeform"/>
          <p:cNvSpPr/>
          <p:nvPr/>
        </p:nvSpPr>
        <p:spPr bwMode="auto">
          <a:xfrm>
            <a:off x="2645229" y="2337327"/>
            <a:ext cx="5040085" cy="1265843"/>
          </a:xfrm>
          <a:custGeom>
            <a:avLst/>
            <a:gdLst>
              <a:gd name="connsiteX0" fmla="*/ 5040085 w 5040085"/>
              <a:gd name="connsiteY0" fmla="*/ 73421 h 1303506"/>
              <a:gd name="connsiteX1" fmla="*/ 3962400 w 5040085"/>
              <a:gd name="connsiteY1" fmla="*/ 62535 h 1303506"/>
              <a:gd name="connsiteX2" fmla="*/ 2906485 w 5040085"/>
              <a:gd name="connsiteY2" fmla="*/ 748335 h 1303506"/>
              <a:gd name="connsiteX3" fmla="*/ 0 w 5040085"/>
              <a:gd name="connsiteY3" fmla="*/ 1303506 h 1303506"/>
              <a:gd name="connsiteX4" fmla="*/ 0 w 5040085"/>
              <a:gd name="connsiteY4" fmla="*/ 1303506 h 1303506"/>
              <a:gd name="connsiteX0" fmla="*/ 5040085 w 5040085"/>
              <a:gd name="connsiteY0" fmla="*/ 95490 h 1325575"/>
              <a:gd name="connsiteX1" fmla="*/ 3962400 w 5040085"/>
              <a:gd name="connsiteY1" fmla="*/ 84604 h 1325575"/>
              <a:gd name="connsiteX2" fmla="*/ 2917370 w 5040085"/>
              <a:gd name="connsiteY2" fmla="*/ 1075204 h 1325575"/>
              <a:gd name="connsiteX3" fmla="*/ 0 w 5040085"/>
              <a:gd name="connsiteY3" fmla="*/ 1325575 h 1325575"/>
              <a:gd name="connsiteX4" fmla="*/ 0 w 5040085"/>
              <a:gd name="connsiteY4" fmla="*/ 1325575 h 1325575"/>
              <a:gd name="connsiteX0" fmla="*/ 5040085 w 5040085"/>
              <a:gd name="connsiteY0" fmla="*/ 35758 h 1265843"/>
              <a:gd name="connsiteX1" fmla="*/ 3940628 w 5040085"/>
              <a:gd name="connsiteY1" fmla="*/ 144614 h 1265843"/>
              <a:gd name="connsiteX2" fmla="*/ 2917370 w 5040085"/>
              <a:gd name="connsiteY2" fmla="*/ 1015472 h 1265843"/>
              <a:gd name="connsiteX3" fmla="*/ 0 w 5040085"/>
              <a:gd name="connsiteY3" fmla="*/ 1265843 h 1265843"/>
              <a:gd name="connsiteX4" fmla="*/ 0 w 5040085"/>
              <a:gd name="connsiteY4" fmla="*/ 1265843 h 126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85" h="1265843">
                <a:moveTo>
                  <a:pt x="5040085" y="35758"/>
                </a:moveTo>
                <a:cubicBezTo>
                  <a:pt x="4679042" y="-25928"/>
                  <a:pt x="4294414" y="-18672"/>
                  <a:pt x="3940628" y="144614"/>
                </a:cubicBezTo>
                <a:cubicBezTo>
                  <a:pt x="3586842" y="307900"/>
                  <a:pt x="3574141" y="828600"/>
                  <a:pt x="2917370" y="1015472"/>
                </a:cubicBezTo>
                <a:cubicBezTo>
                  <a:pt x="2260599" y="1202344"/>
                  <a:pt x="486228" y="1224115"/>
                  <a:pt x="0" y="1265843"/>
                </a:cubicBezTo>
                <a:lnTo>
                  <a:pt x="0" y="1265843"/>
                </a:ln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71" name="X rHTR M10"/>
          <p:cNvSpPr/>
          <p:nvPr/>
        </p:nvSpPr>
        <p:spPr bwMode="auto">
          <a:xfrm>
            <a:off x="5444224" y="3159345"/>
            <a:ext cx="372364" cy="32754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400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X</a:t>
            </a:r>
            <a:endParaRPr lang="en-US" sz="2400" dirty="0" smtClean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1" y="260648"/>
            <a:ext cx="8848163" cy="672353"/>
          </a:xfrm>
        </p:spPr>
        <p:txBody>
          <a:bodyPr/>
          <a:lstStyle/>
          <a:p>
            <a:r>
              <a:rPr lang="en-US" sz="3600" b="1" dirty="0" smtClean="0"/>
              <a:t>Node Consistency in rHTR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227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21199E-6 L -0.09948 0.00047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0.34931 -7.40741E-7 C 0.50573 -7.40741E-7 0.69862 0.03565 0.69862 0.06482 L 0.69862 0.12963 " pathEditMode="relative" rAng="0" ptsTypes="FfFF">
                                      <p:cBhvr>
                                        <p:cTn id="9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31" y="64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21164 2.59259E-6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0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0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7" grpId="0"/>
      <p:bldP spid="37" grpId="1"/>
      <p:bldP spid="21" grpId="0" animBg="1"/>
      <p:bldP spid="13" grpId="0" animBg="1"/>
      <p:bldP spid="13" grpId="1" animBg="1"/>
      <p:bldP spid="16" grpId="0" animBg="1"/>
      <p:bldP spid="16" grpId="1" animBg="1"/>
      <p:bldP spid="51" grpId="0" animBg="1"/>
      <p:bldP spid="9" grpId="0" animBg="1"/>
      <p:bldP spid="9" grpId="1" animBg="1"/>
      <p:bldP spid="68" grpId="0" animBg="1"/>
      <p:bldP spid="68" grpId="1" animBg="1"/>
      <p:bldP spid="46" grpId="0" animBg="1"/>
      <p:bldP spid="46" grpId="1" animBg="1"/>
      <p:bldP spid="50" grpId="0"/>
      <p:bldP spid="50" grpId="1"/>
      <p:bldP spid="49" grpId="0" animBg="1"/>
      <p:bldP spid="49" grpId="1" animBg="1"/>
      <p:bldP spid="48" grpId="0" animBg="1"/>
      <p:bldP spid="48" grpId="1" animBg="1"/>
      <p:bldP spid="52" grpId="0"/>
      <p:bldP spid="52" grpId="1"/>
      <p:bldP spid="72" grpId="0"/>
      <p:bldP spid="69" grpId="0" animBg="1"/>
      <p:bldP spid="69" grpId="1" animBg="1"/>
      <p:bldP spid="57" grpId="0" animBg="1"/>
      <p:bldP spid="57" grpId="1" animBg="1"/>
      <p:bldP spid="53" grpId="0"/>
      <p:bldP spid="70" grpId="0" animBg="1"/>
      <p:bldP spid="70" grpId="1" animBg="1"/>
      <p:bldP spid="71" grpId="0" animBg="1"/>
      <p:bldP spid="71" grpId="1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PRM status"/>
          <p:cNvGrpSpPr/>
          <p:nvPr/>
        </p:nvGrpSpPr>
        <p:grpSpPr>
          <a:xfrm>
            <a:off x="6549466" y="6116118"/>
            <a:ext cx="1237597" cy="342402"/>
            <a:chOff x="6574586" y="6265174"/>
            <a:chExt cx="1237597" cy="342402"/>
          </a:xfrm>
        </p:grpSpPr>
        <p:sp>
          <p:nvSpPr>
            <p:cNvPr id="276" name="Status"/>
            <p:cNvSpPr/>
            <p:nvPr/>
          </p:nvSpPr>
          <p:spPr bwMode="auto">
            <a:xfrm>
              <a:off x="7193438" y="6294199"/>
              <a:ext cx="618745" cy="2837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Preempted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s-PE" sz="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Executing</a:t>
              </a:r>
              <a:endParaRPr 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PRM status"/>
            <p:cNvSpPr/>
            <p:nvPr/>
          </p:nvSpPr>
          <p:spPr bwMode="auto">
            <a:xfrm>
              <a:off x="6574586" y="6304861"/>
              <a:ext cx="425821" cy="2837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status</a:t>
              </a:r>
              <a:endParaRPr lang="en-US" sz="1000" dirty="0" smtClean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S2"/>
            <p:cNvSpPr/>
            <p:nvPr/>
          </p:nvSpPr>
          <p:spPr bwMode="auto">
            <a:xfrm>
              <a:off x="7062636" y="6448629"/>
              <a:ext cx="194534" cy="158947"/>
            </a:xfrm>
            <a:prstGeom prst="roundRect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148" name="S1"/>
            <p:cNvSpPr/>
            <p:nvPr/>
          </p:nvSpPr>
          <p:spPr bwMode="auto">
            <a:xfrm>
              <a:off x="7058551" y="6265174"/>
              <a:ext cx="194534" cy="158947"/>
            </a:xfrm>
            <a:prstGeom prst="roundRect">
              <a:avLst/>
            </a:prstGeom>
            <a:solidFill>
              <a:srgbClr val="FF3399"/>
            </a:solidFill>
            <a:ln w="952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  <a:endParaRPr lang="en-US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5" name="Group Exe Levels"/>
          <p:cNvGrpSpPr/>
          <p:nvPr/>
        </p:nvGrpSpPr>
        <p:grpSpPr>
          <a:xfrm>
            <a:off x="5165076" y="5815934"/>
            <a:ext cx="1322964" cy="699277"/>
            <a:chOff x="5489964" y="6088084"/>
            <a:chExt cx="1322964" cy="699277"/>
          </a:xfrm>
        </p:grpSpPr>
        <p:sp>
          <p:nvSpPr>
            <p:cNvPr id="115" name="Execution_levels"/>
            <p:cNvSpPr txBox="1"/>
            <p:nvPr/>
          </p:nvSpPr>
          <p:spPr>
            <a:xfrm>
              <a:off x="5489964" y="6177475"/>
              <a:ext cx="7293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>
                  <a:solidFill>
                    <a:srgbClr val="003399"/>
                  </a:solidFill>
                  <a:latin typeface="Arial" charset="0"/>
                </a:rPr>
                <a:t>p</a:t>
              </a:r>
              <a:r>
                <a:rPr lang="es-PE" sz="1000" dirty="0" smtClean="0">
                  <a:solidFill>
                    <a:srgbClr val="003399"/>
                  </a:solidFill>
                  <a:latin typeface="Arial" charset="0"/>
                </a:rPr>
                <a:t>riority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>
                  <a:solidFill>
                    <a:srgbClr val="003399"/>
                  </a:solidFill>
                  <a:latin typeface="Arial" charset="0"/>
                </a:rPr>
                <a:t>e</a:t>
              </a:r>
              <a:r>
                <a:rPr lang="es-PE" sz="1000" dirty="0" smtClean="0">
                  <a:solidFill>
                    <a:srgbClr val="003399"/>
                  </a:solidFill>
                  <a:latin typeface="Arial" charset="0"/>
                </a:rPr>
                <a:t>xecution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3399"/>
                  </a:solidFill>
                  <a:latin typeface="Arial" charset="0"/>
                </a:rPr>
                <a:t>levels</a:t>
              </a:r>
              <a:endParaRPr lang="en-US" sz="1000" dirty="0">
                <a:solidFill>
                  <a:srgbClr val="003399"/>
                </a:solidFill>
                <a:latin typeface="Arial" charset="0"/>
              </a:endParaRPr>
            </a:p>
          </p:txBody>
        </p:sp>
        <p:sp>
          <p:nvSpPr>
            <p:cNvPr id="150" name="CHML"/>
            <p:cNvSpPr/>
            <p:nvPr/>
          </p:nvSpPr>
          <p:spPr bwMode="auto">
            <a:xfrm>
              <a:off x="6328052" y="6128890"/>
              <a:ext cx="484876" cy="6235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ts val="400"/>
                </a:spcAft>
              </a:pPr>
              <a:r>
                <a:rPr lang="es-PE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Critical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400"/>
                </a:spcAft>
              </a:pPr>
              <a:r>
                <a:rPr lang="es-PE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400"/>
                </a:spcAft>
              </a:pPr>
              <a:r>
                <a:rPr lang="es-PE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</a:p>
            <a:p>
              <a:pPr eaLnBrk="0" fontAlgn="base" hangingPunct="0">
                <a:spcBef>
                  <a:spcPct val="0"/>
                </a:spcBef>
                <a:spcAft>
                  <a:spcPts val="400"/>
                </a:spcAft>
              </a:pPr>
              <a:r>
                <a:rPr lang="es-PE" sz="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P4"/>
            <p:cNvSpPr/>
            <p:nvPr/>
          </p:nvSpPr>
          <p:spPr bwMode="auto">
            <a:xfrm>
              <a:off x="6155646" y="6628414"/>
              <a:ext cx="194534" cy="158947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  <a:endParaRPr lang="en-US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P3"/>
            <p:cNvSpPr/>
            <p:nvPr/>
          </p:nvSpPr>
          <p:spPr bwMode="auto">
            <a:xfrm>
              <a:off x="6155646" y="6446745"/>
              <a:ext cx="194534" cy="158947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  <a:endParaRPr lang="en-US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P2"/>
            <p:cNvSpPr/>
            <p:nvPr/>
          </p:nvSpPr>
          <p:spPr bwMode="auto">
            <a:xfrm>
              <a:off x="6155646" y="6269694"/>
              <a:ext cx="194534" cy="158947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  <a:endParaRPr lang="en-US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P1"/>
            <p:cNvSpPr/>
            <p:nvPr/>
          </p:nvSpPr>
          <p:spPr bwMode="auto">
            <a:xfrm>
              <a:off x="6155646" y="6088084"/>
              <a:ext cx="194534" cy="158947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endParaRPr lang="en-US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MXY"/>
          <p:cNvGrpSpPr/>
          <p:nvPr/>
        </p:nvGrpSpPr>
        <p:grpSpPr>
          <a:xfrm>
            <a:off x="2801327" y="6012526"/>
            <a:ext cx="1044495" cy="553998"/>
            <a:chOff x="2746897" y="6186702"/>
            <a:chExt cx="1044495" cy="553998"/>
          </a:xfrm>
        </p:grpSpPr>
        <p:sp>
          <p:nvSpPr>
            <p:cNvPr id="120" name="Module"/>
            <p:cNvSpPr/>
            <p:nvPr/>
          </p:nvSpPr>
          <p:spPr bwMode="auto">
            <a:xfrm>
              <a:off x="2746897" y="6254138"/>
              <a:ext cx="337457" cy="423315"/>
            </a:xfrm>
            <a:prstGeom prst="rect">
              <a:avLst/>
            </a:prstGeom>
            <a:solidFill>
              <a:srgbClr val="3366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MXY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 Z</a:t>
              </a:r>
              <a:endParaRPr lang="en-US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Module"/>
            <p:cNvSpPr txBox="1"/>
            <p:nvPr/>
          </p:nvSpPr>
          <p:spPr>
            <a:xfrm>
              <a:off x="3050974" y="6186702"/>
              <a:ext cx="740418" cy="55399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3399"/>
                  </a:solidFill>
                  <a:latin typeface="Arial" charset="0"/>
                </a:rPr>
                <a:t>Module </a:t>
              </a: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Y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>
                  <a:solidFill>
                    <a:srgbClr val="003399"/>
                  </a:solidFill>
                  <a:latin typeface="Arial" charset="0"/>
                </a:rPr>
                <a:t>N</a:t>
              </a:r>
              <a:r>
                <a:rPr lang="es-PE" sz="1000" dirty="0" smtClean="0">
                  <a:solidFill>
                    <a:srgbClr val="003399"/>
                  </a:solidFill>
                  <a:latin typeface="Arial" charset="0"/>
                </a:rPr>
                <a:t>ode </a:t>
              </a:r>
              <a:r>
                <a:rPr lang="es-PE" sz="1000" dirty="0" smtClean="0">
                  <a:solidFill>
                    <a:srgbClr val="C00000"/>
                  </a:solidFill>
                  <a:latin typeface="Arial" charset="0"/>
                </a:rPr>
                <a:t>X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3399"/>
                  </a:solidFill>
                  <a:latin typeface="Arial" charset="0"/>
                </a:rPr>
                <a:t>PRR</a:t>
              </a:r>
              <a:r>
                <a:rPr lang="es-PE" sz="1000" dirty="0" smtClean="0">
                  <a:solidFill>
                    <a:srgbClr val="C00000"/>
                  </a:solidFill>
                  <a:latin typeface="Arial" charset="0"/>
                </a:rPr>
                <a:t> Z</a:t>
              </a:r>
              <a:endParaRPr lang="en-US" sz="1000" dirty="0">
                <a:solidFill>
                  <a:srgbClr val="C00000"/>
                </a:solidFill>
                <a:latin typeface="Arial" charset="0"/>
              </a:endParaRPr>
            </a:p>
          </p:txBody>
        </p:sp>
      </p:grpSp>
      <p:grpSp>
        <p:nvGrpSpPr>
          <p:cNvPr id="62" name="Group busy"/>
          <p:cNvGrpSpPr/>
          <p:nvPr/>
        </p:nvGrpSpPr>
        <p:grpSpPr>
          <a:xfrm>
            <a:off x="2094718" y="6016280"/>
            <a:ext cx="626381" cy="484186"/>
            <a:chOff x="2029402" y="6244886"/>
            <a:chExt cx="626381" cy="484186"/>
          </a:xfrm>
        </p:grpSpPr>
        <p:sp>
          <p:nvSpPr>
            <p:cNvPr id="114" name="PRR_busy"/>
            <p:cNvSpPr txBox="1"/>
            <p:nvPr/>
          </p:nvSpPr>
          <p:spPr>
            <a:xfrm>
              <a:off x="2185916" y="6294199"/>
              <a:ext cx="469867" cy="40011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C00000"/>
                  </a:solidFill>
                  <a:latin typeface="Arial" charset="0"/>
                </a:rPr>
                <a:t>PRR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C00000"/>
                  </a:solidFill>
                  <a:latin typeface="Arial" charset="0"/>
                </a:rPr>
                <a:t>busy</a:t>
              </a:r>
              <a:endParaRPr lang="en-US" sz="1000" dirty="0">
                <a:solidFill>
                  <a:srgbClr val="C00000"/>
                </a:solidFill>
                <a:latin typeface="Arial" charset="0"/>
              </a:endParaRPr>
            </a:p>
          </p:txBody>
        </p:sp>
        <p:pic>
          <p:nvPicPr>
            <p:cNvPr id="22" name="bus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402" y="6244886"/>
              <a:ext cx="209957" cy="484186"/>
            </a:xfrm>
            <a:prstGeom prst="rect">
              <a:avLst/>
            </a:prstGeom>
          </p:spPr>
        </p:pic>
      </p:grpSp>
      <p:grpSp>
        <p:nvGrpSpPr>
          <p:cNvPr id="61" name="Group free"/>
          <p:cNvGrpSpPr/>
          <p:nvPr/>
        </p:nvGrpSpPr>
        <p:grpSpPr>
          <a:xfrm>
            <a:off x="1406216" y="6023046"/>
            <a:ext cx="604562" cy="481701"/>
            <a:chOff x="1373558" y="6251652"/>
            <a:chExt cx="604562" cy="481701"/>
          </a:xfrm>
        </p:grpSpPr>
        <p:sp>
          <p:nvSpPr>
            <p:cNvPr id="113" name="PRR_free"/>
            <p:cNvSpPr txBox="1"/>
            <p:nvPr/>
          </p:nvSpPr>
          <p:spPr>
            <a:xfrm>
              <a:off x="1517601" y="6314220"/>
              <a:ext cx="460519" cy="40011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3399"/>
                  </a:solidFill>
                  <a:latin typeface="Arial" charset="0"/>
                </a:rPr>
                <a:t>PRR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3399"/>
                  </a:solidFill>
                  <a:latin typeface="Arial" charset="0"/>
                </a:rPr>
                <a:t>free</a:t>
              </a:r>
              <a:endParaRPr lang="en-US" sz="1000" dirty="0">
                <a:solidFill>
                  <a:srgbClr val="003399"/>
                </a:solidFill>
                <a:latin typeface="Arial" charset="0"/>
              </a:endParaRPr>
            </a:p>
          </p:txBody>
        </p:sp>
        <p:pic>
          <p:nvPicPr>
            <p:cNvPr id="24" name="fre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558" y="6251652"/>
              <a:ext cx="207959" cy="481701"/>
            </a:xfrm>
            <a:prstGeom prst="rect">
              <a:avLst/>
            </a:prstGeom>
          </p:spPr>
        </p:pic>
      </p:grpSp>
      <p:grpSp>
        <p:nvGrpSpPr>
          <p:cNvPr id="60" name="Group unlocked"/>
          <p:cNvGrpSpPr/>
          <p:nvPr/>
        </p:nvGrpSpPr>
        <p:grpSpPr>
          <a:xfrm>
            <a:off x="649843" y="5948168"/>
            <a:ext cx="706100" cy="629540"/>
            <a:chOff x="584527" y="6122344"/>
            <a:chExt cx="706100" cy="629540"/>
          </a:xfrm>
        </p:grpSpPr>
        <p:sp>
          <p:nvSpPr>
            <p:cNvPr id="112" name="PRR_unlocked"/>
            <p:cNvSpPr txBox="1"/>
            <p:nvPr/>
          </p:nvSpPr>
          <p:spPr>
            <a:xfrm>
              <a:off x="584527" y="6351774"/>
              <a:ext cx="706100" cy="40011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3399"/>
                  </a:solidFill>
                  <a:latin typeface="Arial" charset="0"/>
                </a:rPr>
                <a:t>PRR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3399"/>
                  </a:solidFill>
                  <a:latin typeface="Arial" charset="0"/>
                </a:rPr>
                <a:t>unlocked</a:t>
              </a:r>
              <a:endParaRPr lang="en-US" sz="1000" dirty="0">
                <a:solidFill>
                  <a:srgbClr val="003399"/>
                </a:solidFill>
                <a:latin typeface="Arial" charset="0"/>
              </a:endParaRPr>
            </a:p>
          </p:txBody>
        </p:sp>
        <p:pic>
          <p:nvPicPr>
            <p:cNvPr id="36" name="unlock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11" y="6122344"/>
              <a:ext cx="283146" cy="301920"/>
            </a:xfrm>
            <a:prstGeom prst="rect">
              <a:avLst/>
            </a:prstGeom>
          </p:spPr>
        </p:pic>
      </p:grpSp>
      <p:grpSp>
        <p:nvGrpSpPr>
          <p:cNvPr id="45" name="Group locked"/>
          <p:cNvGrpSpPr/>
          <p:nvPr/>
        </p:nvGrpSpPr>
        <p:grpSpPr>
          <a:xfrm>
            <a:off x="103607" y="5980296"/>
            <a:ext cx="657207" cy="596797"/>
            <a:chOff x="60063" y="6176244"/>
            <a:chExt cx="657207" cy="596797"/>
          </a:xfrm>
        </p:grpSpPr>
        <p:sp>
          <p:nvSpPr>
            <p:cNvPr id="111" name="PRR_locked"/>
            <p:cNvSpPr txBox="1"/>
            <p:nvPr/>
          </p:nvSpPr>
          <p:spPr>
            <a:xfrm>
              <a:off x="60063" y="6372931"/>
              <a:ext cx="657207" cy="40011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C00000"/>
                  </a:solidFill>
                  <a:latin typeface="Arial" charset="0"/>
                </a:rPr>
                <a:t>PRR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C00000"/>
                  </a:solidFill>
                  <a:latin typeface="Arial" charset="0"/>
                </a:rPr>
                <a:t>locked</a:t>
              </a:r>
              <a:endParaRPr lang="en-US" sz="1000" dirty="0">
                <a:solidFill>
                  <a:srgbClr val="C00000"/>
                </a:solidFill>
                <a:latin typeface="Arial" charset="0"/>
              </a:endParaRPr>
            </a:p>
          </p:txBody>
        </p:sp>
        <p:pic>
          <p:nvPicPr>
            <p:cNvPr id="33" name="lock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78" y="6176244"/>
              <a:ext cx="238111" cy="235911"/>
            </a:xfrm>
            <a:prstGeom prst="rect">
              <a:avLst/>
            </a:prstGeom>
          </p:spPr>
        </p:pic>
      </p:grpSp>
      <p:grpSp>
        <p:nvGrpSpPr>
          <p:cNvPr id="275" name="Group DDRM network"/>
          <p:cNvGrpSpPr/>
          <p:nvPr/>
        </p:nvGrpSpPr>
        <p:grpSpPr>
          <a:xfrm>
            <a:off x="2808988" y="1975416"/>
            <a:ext cx="3443925" cy="2762286"/>
            <a:chOff x="2808988" y="2084276"/>
            <a:chExt cx="3443925" cy="2762286"/>
          </a:xfrm>
        </p:grpSpPr>
        <p:cxnSp>
          <p:nvCxnSpPr>
            <p:cNvPr id="266" name="Red Line3"/>
            <p:cNvCxnSpPr/>
            <p:nvPr/>
          </p:nvCxnSpPr>
          <p:spPr bwMode="auto">
            <a:xfrm>
              <a:off x="5216056" y="3999506"/>
              <a:ext cx="1025435" cy="80018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Red Line2"/>
            <p:cNvCxnSpPr/>
            <p:nvPr/>
          </p:nvCxnSpPr>
          <p:spPr bwMode="auto">
            <a:xfrm flipV="1">
              <a:off x="2808988" y="4007463"/>
              <a:ext cx="1047401" cy="83909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Red Line1"/>
            <p:cNvCxnSpPr/>
            <p:nvPr/>
          </p:nvCxnSpPr>
          <p:spPr bwMode="auto">
            <a:xfrm flipV="1">
              <a:off x="5216056" y="2084277"/>
              <a:ext cx="1036857" cy="84180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Red Line0"/>
            <p:cNvCxnSpPr/>
            <p:nvPr/>
          </p:nvCxnSpPr>
          <p:spPr bwMode="auto">
            <a:xfrm>
              <a:off x="2815608" y="2084276"/>
              <a:ext cx="1199801" cy="97697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" name="Cloud LAN"/>
            <p:cNvSpPr/>
            <p:nvPr/>
          </p:nvSpPr>
          <p:spPr bwMode="auto">
            <a:xfrm>
              <a:off x="3442955" y="2795047"/>
              <a:ext cx="2301580" cy="1558218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2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wired or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s-PE" sz="2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ireless</a:t>
              </a:r>
              <a:endParaRPr lang="es-PE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2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  <a:endPara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7" name="CSR node3"/>
          <p:cNvGrpSpPr/>
          <p:nvPr/>
        </p:nvGrpSpPr>
        <p:grpSpPr>
          <a:xfrm>
            <a:off x="7771959" y="4740843"/>
            <a:ext cx="1177257" cy="873702"/>
            <a:chOff x="172573" y="2294256"/>
            <a:chExt cx="1177257" cy="873702"/>
          </a:xfrm>
        </p:grpSpPr>
        <p:sp>
          <p:nvSpPr>
            <p:cNvPr id="138" name="CS Area3"/>
            <p:cNvSpPr/>
            <p:nvPr/>
          </p:nvSpPr>
          <p:spPr>
            <a:xfrm>
              <a:off x="172573" y="2294256"/>
              <a:ext cx="1177257" cy="8737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39" name="Camera3" descr="C:\Documents and Settings\Aurelio\Configuración local\Archivos temporales de Internet\Content.IE5\K1S32S8C\MC900432583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98" y="2298403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node3"/>
          <p:cNvGrpSpPr/>
          <p:nvPr/>
        </p:nvGrpSpPr>
        <p:grpSpPr>
          <a:xfrm>
            <a:off x="6039275" y="3438536"/>
            <a:ext cx="1477144" cy="2169001"/>
            <a:chOff x="6039275" y="3547396"/>
            <a:chExt cx="1477144" cy="2169001"/>
          </a:xfrm>
        </p:grpSpPr>
        <p:pic>
          <p:nvPicPr>
            <p:cNvPr id="94" name="FPGA3" descr="Selection_007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39275" y="3864192"/>
              <a:ext cx="1477144" cy="185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node3"/>
            <p:cNvSpPr txBox="1"/>
            <p:nvPr/>
          </p:nvSpPr>
          <p:spPr>
            <a:xfrm>
              <a:off x="6471469" y="3547396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400" b="1" dirty="0">
                  <a:solidFill>
                    <a:srgbClr val="C00000"/>
                  </a:solidFill>
                  <a:latin typeface="Arial" charset="0"/>
                </a:rPr>
                <a:t>n</a:t>
              </a:r>
              <a:r>
                <a:rPr lang="es-PE" sz="1400" b="1" dirty="0" smtClean="0">
                  <a:solidFill>
                    <a:srgbClr val="C00000"/>
                  </a:solidFill>
                  <a:latin typeface="Arial" charset="0"/>
                </a:rPr>
                <a:t>ode 3</a:t>
              </a:r>
              <a:endParaRPr lang="en-US" sz="1400" b="1" dirty="0">
                <a:solidFill>
                  <a:srgbClr val="C00000"/>
                </a:solidFill>
                <a:latin typeface="Arial" charset="0"/>
              </a:endParaRPr>
            </a:p>
          </p:txBody>
        </p:sp>
        <p:sp>
          <p:nvSpPr>
            <p:cNvPr id="171" name="PRRs1-4"/>
            <p:cNvSpPr/>
            <p:nvPr/>
          </p:nvSpPr>
          <p:spPr bwMode="auto">
            <a:xfrm>
              <a:off x="6204631" y="4247645"/>
              <a:ext cx="1108954" cy="13183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PRR3       PRR4</a:t>
              </a:r>
              <a:endParaRPr lang="en-US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6" name="uBlaze-n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2" y="3779806"/>
            <a:ext cx="728426" cy="295532"/>
          </a:xfrm>
          <a:prstGeom prst="rect">
            <a:avLst/>
          </a:prstGeom>
        </p:spPr>
      </p:pic>
      <p:sp>
        <p:nvSpPr>
          <p:cNvPr id="242" name="P2-M34"/>
          <p:cNvSpPr/>
          <p:nvPr/>
        </p:nvSpPr>
        <p:spPr bwMode="auto">
          <a:xfrm>
            <a:off x="6678993" y="5101331"/>
            <a:ext cx="194534" cy="15894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P2-M33"/>
          <p:cNvSpPr/>
          <p:nvPr/>
        </p:nvSpPr>
        <p:spPr bwMode="auto">
          <a:xfrm>
            <a:off x="6049995" y="5078266"/>
            <a:ext cx="194534" cy="15894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P3-M32"/>
          <p:cNvSpPr/>
          <p:nvPr/>
        </p:nvSpPr>
        <p:spPr bwMode="auto">
          <a:xfrm>
            <a:off x="6049995" y="4681577"/>
            <a:ext cx="194534" cy="158947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P1-M31"/>
          <p:cNvSpPr/>
          <p:nvPr/>
        </p:nvSpPr>
        <p:spPr bwMode="auto">
          <a:xfrm>
            <a:off x="6056183" y="4227632"/>
            <a:ext cx="194534" cy="158947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" name="busy-M34-R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20" y="5177595"/>
            <a:ext cx="142182" cy="327890"/>
          </a:xfrm>
          <a:prstGeom prst="rect">
            <a:avLst/>
          </a:prstGeom>
        </p:spPr>
      </p:pic>
      <p:pic>
        <p:nvPicPr>
          <p:cNvPr id="255" name="busy-M33-R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476" y="5262041"/>
            <a:ext cx="142182" cy="327890"/>
          </a:xfrm>
          <a:prstGeom prst="rect">
            <a:avLst/>
          </a:prstGeom>
        </p:spPr>
      </p:pic>
      <p:pic>
        <p:nvPicPr>
          <p:cNvPr id="254" name="busy-M32-R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14" y="4709063"/>
            <a:ext cx="142182" cy="327890"/>
          </a:xfrm>
          <a:prstGeom prst="rect">
            <a:avLst/>
          </a:prstGeom>
        </p:spPr>
      </p:pic>
      <p:pic>
        <p:nvPicPr>
          <p:cNvPr id="253" name="busy-M31-R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46" y="4269800"/>
            <a:ext cx="142182" cy="327890"/>
          </a:xfrm>
          <a:prstGeom prst="rect">
            <a:avLst/>
          </a:prstGeom>
        </p:spPr>
      </p:pic>
      <p:sp>
        <p:nvSpPr>
          <p:cNvPr id="102" name="M34"/>
          <p:cNvSpPr/>
          <p:nvPr/>
        </p:nvSpPr>
        <p:spPr bwMode="auto">
          <a:xfrm>
            <a:off x="6898574" y="5124341"/>
            <a:ext cx="337457" cy="423315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M34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PRR4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M33"/>
          <p:cNvSpPr/>
          <p:nvPr/>
        </p:nvSpPr>
        <p:spPr bwMode="auto">
          <a:xfrm>
            <a:off x="6278602" y="5131167"/>
            <a:ext cx="337457" cy="423315"/>
          </a:xfrm>
          <a:prstGeom prst="rect">
            <a:avLst/>
          </a:prstGeom>
          <a:solidFill>
            <a:srgbClr val="99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M33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PRR3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M32"/>
          <p:cNvSpPr/>
          <p:nvPr/>
        </p:nvSpPr>
        <p:spPr bwMode="auto">
          <a:xfrm>
            <a:off x="6277093" y="4680413"/>
            <a:ext cx="337457" cy="423315"/>
          </a:xfrm>
          <a:prstGeom prst="rect">
            <a:avLst/>
          </a:prstGeom>
          <a:solidFill>
            <a:srgbClr val="CC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M32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PRR2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M31"/>
          <p:cNvSpPr/>
          <p:nvPr/>
        </p:nvSpPr>
        <p:spPr bwMode="auto">
          <a:xfrm>
            <a:off x="6278011" y="4244405"/>
            <a:ext cx="337457" cy="42331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M31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PRR1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HTR M35"/>
          <p:cNvSpPr txBox="1"/>
          <p:nvPr/>
        </p:nvSpPr>
        <p:spPr>
          <a:xfrm>
            <a:off x="7807199" y="4734396"/>
            <a:ext cx="7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900" dirty="0">
                <a:solidFill>
                  <a:srgbClr val="003399"/>
                </a:solidFill>
                <a:latin typeface="Arial" charset="0"/>
              </a:rPr>
              <a:t>r</a:t>
            </a:r>
            <a:r>
              <a:rPr lang="es-PE" sz="900" dirty="0" smtClean="0">
                <a:solidFill>
                  <a:srgbClr val="003399"/>
                </a:solidFill>
                <a:latin typeface="Arial" charset="0"/>
              </a:rPr>
              <a:t>emote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900" dirty="0" smtClean="0">
                <a:solidFill>
                  <a:srgbClr val="003399"/>
                </a:solidFill>
                <a:latin typeface="Arial" charset="0"/>
              </a:rPr>
              <a:t>relocation</a:t>
            </a:r>
            <a:endParaRPr lang="en-US" sz="9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110" name="Resume M35"/>
          <p:cNvSpPr txBox="1"/>
          <p:nvPr/>
        </p:nvSpPr>
        <p:spPr>
          <a:xfrm>
            <a:off x="7885336" y="4202774"/>
            <a:ext cx="9595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esume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M35</a:t>
            </a:r>
            <a:endParaRPr lang="en-US" sz="1200" dirty="0">
              <a:solidFill>
                <a:srgbClr val="C00000"/>
              </a:solidFill>
              <a:latin typeface="Arial" charset="0"/>
            </a:endParaRPr>
          </a:p>
        </p:txBody>
      </p:sp>
      <p:grpSp>
        <p:nvGrpSpPr>
          <p:cNvPr id="134" name="CSR node2"/>
          <p:cNvGrpSpPr/>
          <p:nvPr/>
        </p:nvGrpSpPr>
        <p:grpSpPr>
          <a:xfrm>
            <a:off x="204694" y="4353065"/>
            <a:ext cx="1177257" cy="873702"/>
            <a:chOff x="172573" y="2294256"/>
            <a:chExt cx="1177257" cy="873702"/>
          </a:xfrm>
        </p:grpSpPr>
        <p:sp>
          <p:nvSpPr>
            <p:cNvPr id="135" name="CS Area2"/>
            <p:cNvSpPr/>
            <p:nvPr/>
          </p:nvSpPr>
          <p:spPr>
            <a:xfrm>
              <a:off x="172573" y="2294256"/>
              <a:ext cx="1177257" cy="8737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36" name="Camera2" descr="C:\Documents and Settings\Aurelio\Configuración local\Archivos temporales de Internet\Content.IE5\K1S32S8C\MC900432583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98" y="2298403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Group node2"/>
          <p:cNvGrpSpPr/>
          <p:nvPr/>
        </p:nvGrpSpPr>
        <p:grpSpPr>
          <a:xfrm>
            <a:off x="1551042" y="3454227"/>
            <a:ext cx="1477144" cy="2169000"/>
            <a:chOff x="1551042" y="3563087"/>
            <a:chExt cx="1477144" cy="2169000"/>
          </a:xfrm>
        </p:grpSpPr>
        <p:pic>
          <p:nvPicPr>
            <p:cNvPr id="75" name="FPGA2" descr="Selection_007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51042" y="3879882"/>
              <a:ext cx="1477144" cy="185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node2"/>
            <p:cNvSpPr txBox="1"/>
            <p:nvPr/>
          </p:nvSpPr>
          <p:spPr>
            <a:xfrm>
              <a:off x="1909542" y="3563087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400" b="1" dirty="0">
                  <a:solidFill>
                    <a:srgbClr val="C00000"/>
                  </a:solidFill>
                  <a:latin typeface="Arial" charset="0"/>
                </a:rPr>
                <a:t>n</a:t>
              </a:r>
              <a:r>
                <a:rPr lang="es-PE" sz="1400" b="1" dirty="0" smtClean="0">
                  <a:solidFill>
                    <a:srgbClr val="C00000"/>
                  </a:solidFill>
                  <a:latin typeface="Arial" charset="0"/>
                </a:rPr>
                <a:t>ode 2</a:t>
              </a:r>
              <a:endParaRPr lang="en-US" sz="1400" b="1" dirty="0">
                <a:solidFill>
                  <a:srgbClr val="C00000"/>
                </a:solidFill>
                <a:latin typeface="Arial" charset="0"/>
              </a:endParaRPr>
            </a:p>
          </p:txBody>
        </p:sp>
        <p:sp>
          <p:nvSpPr>
            <p:cNvPr id="169" name="PRRs1-4"/>
            <p:cNvSpPr/>
            <p:nvPr/>
          </p:nvSpPr>
          <p:spPr bwMode="auto">
            <a:xfrm>
              <a:off x="1702696" y="4273696"/>
              <a:ext cx="1108954" cy="13183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PRR3       PRR4</a:t>
              </a:r>
              <a:endParaRPr lang="en-US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5" name="uBlaze-n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84" y="3789439"/>
            <a:ext cx="728426" cy="295532"/>
          </a:xfrm>
          <a:prstGeom prst="rect">
            <a:avLst/>
          </a:prstGeom>
        </p:spPr>
      </p:pic>
      <p:pic>
        <p:nvPicPr>
          <p:cNvPr id="181" name="unlock-R2-n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64" y="4658100"/>
            <a:ext cx="173266" cy="141686"/>
          </a:xfrm>
          <a:prstGeom prst="rect">
            <a:avLst/>
          </a:prstGeom>
        </p:spPr>
      </p:pic>
      <p:pic>
        <p:nvPicPr>
          <p:cNvPr id="116" name="lock-R2-n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15" y="4657943"/>
            <a:ext cx="143007" cy="141685"/>
          </a:xfrm>
          <a:prstGeom prst="rect">
            <a:avLst/>
          </a:prstGeom>
        </p:spPr>
      </p:pic>
      <p:sp>
        <p:nvSpPr>
          <p:cNvPr id="210" name="P2-M25"/>
          <p:cNvSpPr/>
          <p:nvPr/>
        </p:nvSpPr>
        <p:spPr bwMode="auto">
          <a:xfrm>
            <a:off x="231857" y="4834650"/>
            <a:ext cx="194534" cy="15894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P3-M24"/>
          <p:cNvSpPr/>
          <p:nvPr/>
        </p:nvSpPr>
        <p:spPr bwMode="auto">
          <a:xfrm>
            <a:off x="2183665" y="5267039"/>
            <a:ext cx="194534" cy="158947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P3-M23"/>
          <p:cNvSpPr/>
          <p:nvPr/>
        </p:nvSpPr>
        <p:spPr bwMode="auto">
          <a:xfrm>
            <a:off x="1555679" y="5100849"/>
            <a:ext cx="194534" cy="158947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P4-M22"/>
          <p:cNvSpPr/>
          <p:nvPr/>
        </p:nvSpPr>
        <p:spPr bwMode="auto">
          <a:xfrm>
            <a:off x="1572007" y="4834650"/>
            <a:ext cx="194534" cy="158947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P1-M21"/>
          <p:cNvSpPr/>
          <p:nvPr/>
        </p:nvSpPr>
        <p:spPr bwMode="auto">
          <a:xfrm>
            <a:off x="1584654" y="4260245"/>
            <a:ext cx="194534" cy="158947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6" name="busy-M24-R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14" y="5196255"/>
            <a:ext cx="142182" cy="327890"/>
          </a:xfrm>
          <a:prstGeom prst="rect">
            <a:avLst/>
          </a:prstGeom>
        </p:spPr>
      </p:pic>
      <p:pic>
        <p:nvPicPr>
          <p:cNvPr id="217" name="busy-M23-R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50" y="5274899"/>
            <a:ext cx="142182" cy="327890"/>
          </a:xfrm>
          <a:prstGeom prst="rect">
            <a:avLst/>
          </a:prstGeom>
        </p:spPr>
      </p:pic>
      <p:pic>
        <p:nvPicPr>
          <p:cNvPr id="215" name="busy-M22-R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64" y="4812573"/>
            <a:ext cx="142182" cy="327890"/>
          </a:xfrm>
          <a:prstGeom prst="rect">
            <a:avLst/>
          </a:prstGeom>
        </p:spPr>
      </p:pic>
      <p:pic>
        <p:nvPicPr>
          <p:cNvPr id="214" name="busy-M21-R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93" y="4254689"/>
            <a:ext cx="142182" cy="327890"/>
          </a:xfrm>
          <a:prstGeom prst="rect">
            <a:avLst/>
          </a:prstGeom>
        </p:spPr>
      </p:pic>
      <p:sp>
        <p:nvSpPr>
          <p:cNvPr id="16" name="M25-PRR2"/>
          <p:cNvSpPr/>
          <p:nvPr/>
        </p:nvSpPr>
        <p:spPr bwMode="auto">
          <a:xfrm>
            <a:off x="461573" y="4696464"/>
            <a:ext cx="337457" cy="423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PRR2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M25-PRR1"/>
          <p:cNvSpPr/>
          <p:nvPr/>
        </p:nvSpPr>
        <p:spPr bwMode="auto">
          <a:xfrm>
            <a:off x="457913" y="4698859"/>
            <a:ext cx="337457" cy="423315"/>
          </a:xfrm>
          <a:prstGeom prst="rect">
            <a:avLst/>
          </a:prstGeom>
          <a:solidFill>
            <a:srgbClr val="00CC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PRR1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M24"/>
          <p:cNvSpPr>
            <a:spLocks noChangeAspect="1" noChangeArrowheads="1"/>
          </p:cNvSpPr>
          <p:nvPr/>
        </p:nvSpPr>
        <p:spPr bwMode="auto">
          <a:xfrm>
            <a:off x="2410857" y="5145915"/>
            <a:ext cx="336013" cy="423315"/>
          </a:xfrm>
          <a:prstGeom prst="rect">
            <a:avLst/>
          </a:prstGeom>
          <a:solidFill>
            <a:srgbClr val="FF99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M24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PRR4</a:t>
            </a:r>
            <a:endParaRPr lang="en-US" sz="700" dirty="0" smtClean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76" name="M23"/>
          <p:cNvSpPr/>
          <p:nvPr/>
        </p:nvSpPr>
        <p:spPr bwMode="auto">
          <a:xfrm>
            <a:off x="1796262" y="5135227"/>
            <a:ext cx="337457" cy="42331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PRR3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M22"/>
          <p:cNvSpPr/>
          <p:nvPr/>
        </p:nvSpPr>
        <p:spPr bwMode="auto">
          <a:xfrm>
            <a:off x="1796263" y="4695740"/>
            <a:ext cx="337457" cy="423315"/>
          </a:xfrm>
          <a:prstGeom prst="rect">
            <a:avLst/>
          </a:prstGeom>
          <a:solidFill>
            <a:srgbClr val="99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PRR2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M21"/>
          <p:cNvSpPr/>
          <p:nvPr/>
        </p:nvSpPr>
        <p:spPr bwMode="auto">
          <a:xfrm>
            <a:off x="1797181" y="4259732"/>
            <a:ext cx="337457" cy="423315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PRR1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oval M25-PRR1"/>
          <p:cNvGrpSpPr/>
          <p:nvPr/>
        </p:nvGrpSpPr>
        <p:grpSpPr>
          <a:xfrm>
            <a:off x="395039" y="4482276"/>
            <a:ext cx="1402142" cy="597998"/>
            <a:chOff x="410714" y="2300042"/>
            <a:chExt cx="1402142" cy="597998"/>
          </a:xfrm>
        </p:grpSpPr>
        <p:sp>
          <p:nvSpPr>
            <p:cNvPr id="83" name="Yellow Oval"/>
            <p:cNvSpPr/>
            <p:nvPr/>
          </p:nvSpPr>
          <p:spPr bwMode="auto">
            <a:xfrm>
              <a:off x="410714" y="2740198"/>
              <a:ext cx="437981" cy="157842"/>
            </a:xfrm>
            <a:prstGeom prst="ellips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84" name="Yellow Arrow"/>
            <p:cNvCxnSpPr>
              <a:stCxn id="83" idx="6"/>
              <a:endCxn id="78" idx="1"/>
            </p:cNvCxnSpPr>
            <p:nvPr/>
          </p:nvCxnSpPr>
          <p:spPr bwMode="auto">
            <a:xfrm flipV="1">
              <a:off x="848695" y="2300042"/>
              <a:ext cx="964161" cy="5190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47" name="Group oval M25-PRR2"/>
          <p:cNvGrpSpPr/>
          <p:nvPr/>
        </p:nvGrpSpPr>
        <p:grpSpPr>
          <a:xfrm>
            <a:off x="395219" y="4907397"/>
            <a:ext cx="1388202" cy="172932"/>
            <a:chOff x="469082" y="2667706"/>
            <a:chExt cx="1388202" cy="172932"/>
          </a:xfrm>
        </p:grpSpPr>
        <p:sp>
          <p:nvSpPr>
            <p:cNvPr id="38" name="Red Oval"/>
            <p:cNvSpPr/>
            <p:nvPr/>
          </p:nvSpPr>
          <p:spPr bwMode="auto">
            <a:xfrm>
              <a:off x="469082" y="2682796"/>
              <a:ext cx="437981" cy="157842"/>
            </a:xfrm>
            <a:prstGeom prst="ellips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40" name="Red Arrow"/>
            <p:cNvCxnSpPr>
              <a:stCxn id="38" idx="6"/>
            </p:cNvCxnSpPr>
            <p:nvPr/>
          </p:nvCxnSpPr>
          <p:spPr bwMode="auto">
            <a:xfrm flipV="1">
              <a:off x="907063" y="2667706"/>
              <a:ext cx="950221" cy="940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88" name="Resume M25"/>
          <p:cNvSpPr txBox="1"/>
          <p:nvPr/>
        </p:nvSpPr>
        <p:spPr>
          <a:xfrm>
            <a:off x="351949" y="3463213"/>
            <a:ext cx="7562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003399"/>
                </a:solidFill>
                <a:latin typeface="Arial" charset="0"/>
              </a:rPr>
              <a:t>resume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003399"/>
                </a:solidFill>
                <a:latin typeface="Arial" charset="0"/>
              </a:rPr>
              <a:t>M25</a:t>
            </a:r>
            <a:endParaRPr lang="en-US" sz="12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08" name="Save M22"/>
          <p:cNvSpPr txBox="1"/>
          <p:nvPr/>
        </p:nvSpPr>
        <p:spPr>
          <a:xfrm>
            <a:off x="355615" y="3869690"/>
            <a:ext cx="7402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>
                <a:solidFill>
                  <a:srgbClr val="C00000"/>
                </a:solidFill>
                <a:latin typeface="Arial" charset="0"/>
              </a:rPr>
              <a:t>c</a:t>
            </a:r>
            <a:r>
              <a:rPr lang="es-PE" sz="1000" dirty="0" smtClean="0">
                <a:solidFill>
                  <a:srgbClr val="C00000"/>
                </a:solidFill>
                <a:latin typeface="Arial" charset="0"/>
              </a:rPr>
              <a:t>ontext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>
                <a:solidFill>
                  <a:srgbClr val="C00000"/>
                </a:solidFill>
                <a:latin typeface="Arial" charset="0"/>
              </a:rPr>
              <a:t>s</a:t>
            </a:r>
            <a:r>
              <a:rPr lang="es-PE" sz="1000" dirty="0" smtClean="0">
                <a:solidFill>
                  <a:srgbClr val="C00000"/>
                </a:solidFill>
                <a:latin typeface="Arial" charset="0"/>
              </a:rPr>
              <a:t>ave M22</a:t>
            </a:r>
            <a:endParaRPr lang="en-US" sz="10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86" name="LHTR M25"/>
          <p:cNvSpPr txBox="1"/>
          <p:nvPr/>
        </p:nvSpPr>
        <p:spPr>
          <a:xfrm>
            <a:off x="214476" y="4328833"/>
            <a:ext cx="737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003399"/>
                </a:solidFill>
                <a:latin typeface="Arial" charset="0"/>
              </a:rPr>
              <a:t>local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003399"/>
                </a:solidFill>
                <a:latin typeface="Arial" charset="0"/>
              </a:rPr>
              <a:t>relocation</a:t>
            </a:r>
            <a:endParaRPr lang="en-US" sz="10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85" name="X M25-PRR1"/>
          <p:cNvSpPr/>
          <p:nvPr/>
        </p:nvSpPr>
        <p:spPr bwMode="auto">
          <a:xfrm>
            <a:off x="1042926" y="4623389"/>
            <a:ext cx="372364" cy="32754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400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X</a:t>
            </a:r>
            <a:endParaRPr lang="en-US" sz="2400" dirty="0" smtClean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CSR node1"/>
          <p:cNvGrpSpPr/>
          <p:nvPr/>
        </p:nvGrpSpPr>
        <p:grpSpPr>
          <a:xfrm>
            <a:off x="7773105" y="2185396"/>
            <a:ext cx="1177257" cy="873702"/>
            <a:chOff x="172573" y="2294256"/>
            <a:chExt cx="1177257" cy="873702"/>
          </a:xfrm>
        </p:grpSpPr>
        <p:sp>
          <p:nvSpPr>
            <p:cNvPr id="132" name="CS Area1"/>
            <p:cNvSpPr/>
            <p:nvPr/>
          </p:nvSpPr>
          <p:spPr>
            <a:xfrm>
              <a:off x="172573" y="2294256"/>
              <a:ext cx="1177257" cy="8737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33" name="Camera1" descr="C:\Documents and Settings\Aurelio\Configuración local\Archivos temporales de Internet\Content.IE5\K1S32S8C\MC900432583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98" y="2298403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Group node1"/>
          <p:cNvGrpSpPr/>
          <p:nvPr/>
        </p:nvGrpSpPr>
        <p:grpSpPr>
          <a:xfrm>
            <a:off x="6050172" y="889667"/>
            <a:ext cx="1477144" cy="2169001"/>
            <a:chOff x="6050172" y="998527"/>
            <a:chExt cx="1477144" cy="2169001"/>
          </a:xfrm>
        </p:grpSpPr>
        <p:pic>
          <p:nvPicPr>
            <p:cNvPr id="6" name="FPGA1" descr="Selection_007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50172" y="1315323"/>
              <a:ext cx="1477144" cy="185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node1"/>
            <p:cNvSpPr txBox="1"/>
            <p:nvPr/>
          </p:nvSpPr>
          <p:spPr>
            <a:xfrm>
              <a:off x="6482366" y="998527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400" b="1" dirty="0">
                  <a:solidFill>
                    <a:srgbClr val="C00000"/>
                  </a:solidFill>
                  <a:latin typeface="Arial" charset="0"/>
                </a:rPr>
                <a:t>n</a:t>
              </a:r>
              <a:r>
                <a:rPr lang="es-PE" sz="1400" b="1" dirty="0" smtClean="0">
                  <a:solidFill>
                    <a:srgbClr val="C00000"/>
                  </a:solidFill>
                  <a:latin typeface="Arial" charset="0"/>
                </a:rPr>
                <a:t>ode 1</a:t>
              </a:r>
              <a:endParaRPr lang="en-US" sz="1400" b="1" dirty="0">
                <a:solidFill>
                  <a:srgbClr val="C00000"/>
                </a:solidFill>
                <a:latin typeface="Arial" charset="0"/>
              </a:endParaRPr>
            </a:p>
          </p:txBody>
        </p:sp>
        <p:sp>
          <p:nvSpPr>
            <p:cNvPr id="166" name="PRRs1-4"/>
            <p:cNvSpPr/>
            <p:nvPr/>
          </p:nvSpPr>
          <p:spPr bwMode="auto">
            <a:xfrm>
              <a:off x="6208420" y="1708156"/>
              <a:ext cx="1108954" cy="13183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PRR3       PRR4</a:t>
              </a:r>
              <a:endParaRPr lang="en-US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4" name="uBlaze-n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07" y="1230880"/>
            <a:ext cx="728426" cy="295532"/>
          </a:xfrm>
          <a:prstGeom prst="rect">
            <a:avLst/>
          </a:prstGeom>
        </p:spPr>
      </p:pic>
      <p:sp>
        <p:nvSpPr>
          <p:cNvPr id="37" name="Restore M15"/>
          <p:cNvSpPr txBox="1"/>
          <p:nvPr/>
        </p:nvSpPr>
        <p:spPr>
          <a:xfrm>
            <a:off x="7728858" y="2195410"/>
            <a:ext cx="89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003399"/>
                </a:solidFill>
                <a:latin typeface="Arial" charset="0"/>
              </a:rPr>
              <a:t>context restore M15</a:t>
            </a:r>
            <a:endParaRPr lang="en-US" sz="10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57" name="Save M12"/>
          <p:cNvSpPr txBox="1"/>
          <p:nvPr/>
        </p:nvSpPr>
        <p:spPr>
          <a:xfrm>
            <a:off x="8077136" y="1735165"/>
            <a:ext cx="7402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>
                <a:solidFill>
                  <a:srgbClr val="C00000"/>
                </a:solidFill>
                <a:latin typeface="Arial" charset="0"/>
              </a:rPr>
              <a:t>c</a:t>
            </a:r>
            <a:r>
              <a:rPr lang="es-PE" sz="1000" dirty="0" smtClean="0">
                <a:solidFill>
                  <a:srgbClr val="C00000"/>
                </a:solidFill>
                <a:latin typeface="Arial" charset="0"/>
              </a:rPr>
              <a:t>ontext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>
                <a:solidFill>
                  <a:srgbClr val="C00000"/>
                </a:solidFill>
                <a:latin typeface="Arial" charset="0"/>
              </a:rPr>
              <a:t>s</a:t>
            </a:r>
            <a:r>
              <a:rPr lang="es-PE" sz="1000" dirty="0" smtClean="0">
                <a:solidFill>
                  <a:srgbClr val="C00000"/>
                </a:solidFill>
                <a:latin typeface="Arial" charset="0"/>
              </a:rPr>
              <a:t>ave M12</a:t>
            </a:r>
            <a:endParaRPr lang="en-US" sz="1000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188" name="unlock-R4-n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96" y="2387909"/>
            <a:ext cx="173266" cy="141686"/>
          </a:xfrm>
          <a:prstGeom prst="rect">
            <a:avLst/>
          </a:prstGeom>
        </p:spPr>
      </p:pic>
      <p:pic>
        <p:nvPicPr>
          <p:cNvPr id="197" name="unlock-R2-n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02" y="2336722"/>
            <a:ext cx="173266" cy="141686"/>
          </a:xfrm>
          <a:prstGeom prst="rect">
            <a:avLst/>
          </a:prstGeom>
        </p:spPr>
      </p:pic>
      <p:pic>
        <p:nvPicPr>
          <p:cNvPr id="187" name="lock-R4-n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2389966"/>
            <a:ext cx="143007" cy="141685"/>
          </a:xfrm>
          <a:prstGeom prst="rect">
            <a:avLst/>
          </a:prstGeom>
        </p:spPr>
      </p:pic>
      <p:pic>
        <p:nvPicPr>
          <p:cNvPr id="196" name="lock-R2-n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64" y="2165860"/>
            <a:ext cx="143007" cy="141685"/>
          </a:xfrm>
          <a:prstGeom prst="rect">
            <a:avLst/>
          </a:prstGeom>
        </p:spPr>
      </p:pic>
      <p:sp>
        <p:nvSpPr>
          <p:cNvPr id="165" name="P4-M14"/>
          <p:cNvSpPr/>
          <p:nvPr/>
        </p:nvSpPr>
        <p:spPr bwMode="auto">
          <a:xfrm>
            <a:off x="7705895" y="1089698"/>
            <a:ext cx="194534" cy="158947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P4-M13"/>
          <p:cNvSpPr/>
          <p:nvPr/>
        </p:nvSpPr>
        <p:spPr bwMode="auto">
          <a:xfrm>
            <a:off x="6069265" y="2690886"/>
            <a:ext cx="194534" cy="158947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P3-M12"/>
          <p:cNvSpPr/>
          <p:nvPr/>
        </p:nvSpPr>
        <p:spPr bwMode="auto">
          <a:xfrm>
            <a:off x="6061047" y="2089566"/>
            <a:ext cx="194534" cy="158947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P2-M15"/>
          <p:cNvSpPr/>
          <p:nvPr/>
        </p:nvSpPr>
        <p:spPr bwMode="auto">
          <a:xfrm>
            <a:off x="8352692" y="2586504"/>
            <a:ext cx="194534" cy="15894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P1-M11"/>
          <p:cNvSpPr/>
          <p:nvPr/>
        </p:nvSpPr>
        <p:spPr bwMode="auto">
          <a:xfrm>
            <a:off x="6069265" y="1685837"/>
            <a:ext cx="194534" cy="158947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6" name="busy-M14-R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22" y="2629067"/>
            <a:ext cx="142182" cy="327890"/>
          </a:xfrm>
          <a:prstGeom prst="rect">
            <a:avLst/>
          </a:prstGeom>
        </p:spPr>
      </p:pic>
      <p:pic>
        <p:nvPicPr>
          <p:cNvPr id="235" name="busy-M13-R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12" y="2624029"/>
            <a:ext cx="142182" cy="327890"/>
          </a:xfrm>
          <a:prstGeom prst="rect">
            <a:avLst/>
          </a:prstGeom>
        </p:spPr>
      </p:pic>
      <p:pic>
        <p:nvPicPr>
          <p:cNvPr id="234" name="busy-M12-R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21" y="2266728"/>
            <a:ext cx="142182" cy="327890"/>
          </a:xfrm>
          <a:prstGeom prst="rect">
            <a:avLst/>
          </a:prstGeom>
        </p:spPr>
      </p:pic>
      <p:pic>
        <p:nvPicPr>
          <p:cNvPr id="233" name="busy-M11-R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45" y="1737786"/>
            <a:ext cx="142182" cy="327890"/>
          </a:xfrm>
          <a:prstGeom prst="rect">
            <a:avLst/>
          </a:prstGeom>
        </p:spPr>
      </p:pic>
      <p:pic>
        <p:nvPicPr>
          <p:cNvPr id="237" name="free-PRR4-n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62" y="2630938"/>
            <a:ext cx="140829" cy="326207"/>
          </a:xfrm>
          <a:prstGeom prst="rect">
            <a:avLst/>
          </a:prstGeom>
        </p:spPr>
      </p:pic>
      <p:sp>
        <p:nvSpPr>
          <p:cNvPr id="13" name="M15"/>
          <p:cNvSpPr>
            <a:spLocks noChangeAspect="1" noChangeArrowheads="1"/>
          </p:cNvSpPr>
          <p:nvPr/>
        </p:nvSpPr>
        <p:spPr bwMode="auto">
          <a:xfrm>
            <a:off x="8562794" y="2581355"/>
            <a:ext cx="336538" cy="423315"/>
          </a:xfrm>
          <a:prstGeom prst="rect">
            <a:avLst/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M15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PRR2</a:t>
            </a:r>
            <a:endParaRPr lang="en-US" sz="700" dirty="0" smtClean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00" name="M14-PRR4"/>
          <p:cNvSpPr/>
          <p:nvPr/>
        </p:nvSpPr>
        <p:spPr bwMode="auto">
          <a:xfrm>
            <a:off x="7635808" y="1317111"/>
            <a:ext cx="337457" cy="423315"/>
          </a:xfrm>
          <a:prstGeom prst="rect">
            <a:avLst/>
          </a:prstGeom>
          <a:solidFill>
            <a:srgbClr val="CC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PRR4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14-PRR1"/>
          <p:cNvSpPr/>
          <p:nvPr/>
        </p:nvSpPr>
        <p:spPr bwMode="auto">
          <a:xfrm>
            <a:off x="7646705" y="1315566"/>
            <a:ext cx="337457" cy="423315"/>
          </a:xfrm>
          <a:prstGeom prst="rect">
            <a:avLst/>
          </a:prstGeom>
          <a:solidFill>
            <a:srgbClr val="33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PRR1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13"/>
          <p:cNvSpPr/>
          <p:nvPr/>
        </p:nvSpPr>
        <p:spPr bwMode="auto">
          <a:xfrm>
            <a:off x="6287989" y="2576317"/>
            <a:ext cx="337457" cy="423315"/>
          </a:xfrm>
          <a:prstGeom prst="rect">
            <a:avLst/>
          </a:prstGeom>
          <a:solidFill>
            <a:srgbClr val="3A604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PRR3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12"/>
          <p:cNvSpPr/>
          <p:nvPr/>
        </p:nvSpPr>
        <p:spPr bwMode="auto">
          <a:xfrm>
            <a:off x="6287990" y="2131544"/>
            <a:ext cx="337457" cy="4233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PRR2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11"/>
          <p:cNvSpPr/>
          <p:nvPr/>
        </p:nvSpPr>
        <p:spPr bwMode="auto">
          <a:xfrm>
            <a:off x="6288908" y="1695536"/>
            <a:ext cx="337457" cy="42331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PRR1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9" name="Group oval M15-PRR2"/>
          <p:cNvGrpSpPr/>
          <p:nvPr/>
        </p:nvGrpSpPr>
        <p:grpSpPr>
          <a:xfrm>
            <a:off x="6625447" y="2354088"/>
            <a:ext cx="2320323" cy="613116"/>
            <a:chOff x="5836510" y="1919207"/>
            <a:chExt cx="2320323" cy="613116"/>
          </a:xfrm>
        </p:grpSpPr>
        <p:sp>
          <p:nvSpPr>
            <p:cNvPr id="190" name="Yellow Oval"/>
            <p:cNvSpPr/>
            <p:nvPr/>
          </p:nvSpPr>
          <p:spPr bwMode="auto">
            <a:xfrm>
              <a:off x="7718852" y="2374481"/>
              <a:ext cx="437981" cy="157842"/>
            </a:xfrm>
            <a:prstGeom prst="ellips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91" name="Yellow Arrow"/>
            <p:cNvCxnSpPr>
              <a:stCxn id="190" idx="2"/>
              <a:endCxn id="14" idx="3"/>
            </p:cNvCxnSpPr>
            <p:nvPr/>
          </p:nvCxnSpPr>
          <p:spPr bwMode="auto">
            <a:xfrm flipH="1" flipV="1">
              <a:off x="5836510" y="1919207"/>
              <a:ext cx="1882342" cy="5341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103" name="Group oval M14-PRR4"/>
          <p:cNvGrpSpPr/>
          <p:nvPr/>
        </p:nvGrpSpPr>
        <p:grpSpPr>
          <a:xfrm>
            <a:off x="7093670" y="1534809"/>
            <a:ext cx="940467" cy="1151378"/>
            <a:chOff x="7190536" y="2353093"/>
            <a:chExt cx="940467" cy="1151378"/>
          </a:xfrm>
        </p:grpSpPr>
        <p:sp>
          <p:nvSpPr>
            <p:cNvPr id="104" name="Yellow Oval"/>
            <p:cNvSpPr/>
            <p:nvPr/>
          </p:nvSpPr>
          <p:spPr bwMode="auto">
            <a:xfrm>
              <a:off x="7693022" y="2353093"/>
              <a:ext cx="437981" cy="157842"/>
            </a:xfrm>
            <a:prstGeom prst="ellipse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05" name="Yellow Arrow"/>
            <p:cNvCxnSpPr>
              <a:stCxn id="104" idx="2"/>
            </p:cNvCxnSpPr>
            <p:nvPr/>
          </p:nvCxnSpPr>
          <p:spPr bwMode="auto">
            <a:xfrm flipH="1">
              <a:off x="7190536" y="2432014"/>
              <a:ext cx="502486" cy="10724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grpSp>
        <p:nvGrpSpPr>
          <p:cNvPr id="67" name="Group oval M14-PRR1"/>
          <p:cNvGrpSpPr/>
          <p:nvPr/>
        </p:nvGrpSpPr>
        <p:grpSpPr>
          <a:xfrm>
            <a:off x="6626365" y="1536643"/>
            <a:ext cx="1410978" cy="370550"/>
            <a:chOff x="6720025" y="2353093"/>
            <a:chExt cx="1410978" cy="370550"/>
          </a:xfrm>
        </p:grpSpPr>
        <p:sp>
          <p:nvSpPr>
            <p:cNvPr id="58" name="Yellow Oval"/>
            <p:cNvSpPr/>
            <p:nvPr/>
          </p:nvSpPr>
          <p:spPr bwMode="auto">
            <a:xfrm>
              <a:off x="7693022" y="2353093"/>
              <a:ext cx="437981" cy="157842"/>
            </a:xfrm>
            <a:prstGeom prst="ellipse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59" name="Yellow Arrow"/>
            <p:cNvCxnSpPr>
              <a:stCxn id="58" idx="2"/>
            </p:cNvCxnSpPr>
            <p:nvPr/>
          </p:nvCxnSpPr>
          <p:spPr bwMode="auto">
            <a:xfrm flipH="1">
              <a:off x="6720025" y="2432014"/>
              <a:ext cx="972997" cy="2916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72" name="Resume M15"/>
          <p:cNvSpPr txBox="1"/>
          <p:nvPr/>
        </p:nvSpPr>
        <p:spPr>
          <a:xfrm>
            <a:off x="8066250" y="1281563"/>
            <a:ext cx="7970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resume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M15</a:t>
            </a:r>
            <a:endParaRPr lang="en-US" sz="12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69" name="Start M14"/>
          <p:cNvSpPr txBox="1"/>
          <p:nvPr/>
        </p:nvSpPr>
        <p:spPr>
          <a:xfrm>
            <a:off x="8061530" y="1253685"/>
            <a:ext cx="9089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>
                <a:solidFill>
                  <a:srgbClr val="003399"/>
                </a:solidFill>
                <a:latin typeface="Arial" charset="0"/>
              </a:rPr>
              <a:t>s</a:t>
            </a:r>
            <a:r>
              <a:rPr lang="es-PE" sz="1200" dirty="0" smtClean="0">
                <a:solidFill>
                  <a:srgbClr val="003399"/>
                </a:solidFill>
                <a:latin typeface="Arial" charset="0"/>
              </a:rPr>
              <a:t>tart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003399"/>
                </a:solidFill>
                <a:latin typeface="Arial" charset="0"/>
              </a:rPr>
              <a:t>execution</a:t>
            </a:r>
            <a:endParaRPr lang="en-US" sz="12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68" name="X M14-PRR1"/>
          <p:cNvSpPr/>
          <p:nvPr/>
        </p:nvSpPr>
        <p:spPr bwMode="auto">
          <a:xfrm>
            <a:off x="6947226" y="1601825"/>
            <a:ext cx="372364" cy="32754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400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X</a:t>
            </a:r>
            <a:endParaRPr lang="en-US" sz="2400" dirty="0" smtClean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CSR node0"/>
          <p:cNvGrpSpPr/>
          <p:nvPr/>
        </p:nvGrpSpPr>
        <p:grpSpPr>
          <a:xfrm>
            <a:off x="172573" y="2185396"/>
            <a:ext cx="1177257" cy="873702"/>
            <a:chOff x="172573" y="2294256"/>
            <a:chExt cx="1177257" cy="873702"/>
          </a:xfrm>
        </p:grpSpPr>
        <p:sp>
          <p:nvSpPr>
            <p:cNvPr id="17" name="CS Area0"/>
            <p:cNvSpPr/>
            <p:nvPr/>
          </p:nvSpPr>
          <p:spPr>
            <a:xfrm>
              <a:off x="172573" y="2294256"/>
              <a:ext cx="1177257" cy="8737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 smtClean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8" name="Camera0" descr="C:\Documents and Settings\Aurelio\Configuración local\Archivos temporales de Internet\Content.IE5\K1S32S8C\MC900432583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98" y="2298403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Group node0"/>
          <p:cNvGrpSpPr/>
          <p:nvPr/>
        </p:nvGrpSpPr>
        <p:grpSpPr>
          <a:xfrm>
            <a:off x="1538200" y="889667"/>
            <a:ext cx="1477144" cy="2169000"/>
            <a:chOff x="1538200" y="998527"/>
            <a:chExt cx="1477144" cy="2169000"/>
          </a:xfrm>
        </p:grpSpPr>
        <p:pic>
          <p:nvPicPr>
            <p:cNvPr id="4" name="FPGA0" descr="Selection_007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38200" y="1315322"/>
              <a:ext cx="1477144" cy="185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node0"/>
            <p:cNvSpPr txBox="1"/>
            <p:nvPr/>
          </p:nvSpPr>
          <p:spPr>
            <a:xfrm>
              <a:off x="1896700" y="998527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400" b="1" dirty="0">
                  <a:solidFill>
                    <a:srgbClr val="C00000"/>
                  </a:solidFill>
                  <a:latin typeface="Arial" charset="0"/>
                </a:rPr>
                <a:t>n</a:t>
              </a:r>
              <a:r>
                <a:rPr lang="es-PE" sz="1400" b="1" dirty="0" smtClean="0">
                  <a:solidFill>
                    <a:srgbClr val="C00000"/>
                  </a:solidFill>
                  <a:latin typeface="Arial" charset="0"/>
                </a:rPr>
                <a:t>ode 0</a:t>
              </a:r>
              <a:endParaRPr lang="en-US" sz="1400" b="1" dirty="0">
                <a:solidFill>
                  <a:srgbClr val="C00000"/>
                </a:solidFill>
                <a:latin typeface="Arial" charset="0"/>
              </a:endParaRPr>
            </a:p>
          </p:txBody>
        </p:sp>
        <p:sp>
          <p:nvSpPr>
            <p:cNvPr id="167" name="PRRs1-4"/>
            <p:cNvSpPr/>
            <p:nvPr/>
          </p:nvSpPr>
          <p:spPr bwMode="auto">
            <a:xfrm>
              <a:off x="1706654" y="1708240"/>
              <a:ext cx="1108954" cy="13183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PRR3       PRR4</a:t>
              </a:r>
              <a:endParaRPr lang="en-US" sz="1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3" name="uBlaze-n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78" y="1230880"/>
            <a:ext cx="728426" cy="295532"/>
          </a:xfrm>
          <a:prstGeom prst="rect">
            <a:avLst/>
          </a:prstGeom>
        </p:spPr>
      </p:pic>
      <p:sp>
        <p:nvSpPr>
          <p:cNvPr id="53" name="Save M04"/>
          <p:cNvSpPr txBox="1"/>
          <p:nvPr/>
        </p:nvSpPr>
        <p:spPr>
          <a:xfrm>
            <a:off x="213068" y="2217581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>
                <a:solidFill>
                  <a:srgbClr val="C00000"/>
                </a:solidFill>
                <a:latin typeface="Arial" charset="0"/>
              </a:rPr>
              <a:t>c</a:t>
            </a:r>
            <a:r>
              <a:rPr lang="es-PE" sz="1000" dirty="0" smtClean="0">
                <a:solidFill>
                  <a:srgbClr val="C00000"/>
                </a:solidFill>
                <a:latin typeface="Arial" charset="0"/>
              </a:rPr>
              <a:t>ontext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C00000"/>
                </a:solidFill>
                <a:latin typeface="Arial" charset="0"/>
              </a:rPr>
              <a:t>save M04</a:t>
            </a:r>
            <a:endParaRPr lang="en-US" sz="1000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184" name="unlock-R4-n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11" y="2389966"/>
            <a:ext cx="173266" cy="141686"/>
          </a:xfrm>
          <a:prstGeom prst="rect">
            <a:avLst/>
          </a:prstGeom>
        </p:spPr>
      </p:pic>
      <p:pic>
        <p:nvPicPr>
          <p:cNvPr id="186" name="unlock-R1-n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42" y="1517938"/>
            <a:ext cx="173266" cy="141686"/>
          </a:xfrm>
          <a:prstGeom prst="rect">
            <a:avLst/>
          </a:prstGeom>
        </p:spPr>
      </p:pic>
      <p:pic>
        <p:nvPicPr>
          <p:cNvPr id="183" name="lock-R4-n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15" y="2395095"/>
            <a:ext cx="143007" cy="141685"/>
          </a:xfrm>
          <a:prstGeom prst="rect">
            <a:avLst/>
          </a:prstGeom>
        </p:spPr>
      </p:pic>
      <p:pic>
        <p:nvPicPr>
          <p:cNvPr id="185" name="lock-R1-n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35" y="1517882"/>
            <a:ext cx="143007" cy="141685"/>
          </a:xfrm>
          <a:prstGeom prst="rect">
            <a:avLst/>
          </a:prstGeom>
        </p:spPr>
      </p:pic>
      <p:sp>
        <p:nvSpPr>
          <p:cNvPr id="202" name="P4-M04"/>
          <p:cNvSpPr/>
          <p:nvPr/>
        </p:nvSpPr>
        <p:spPr bwMode="auto">
          <a:xfrm>
            <a:off x="2168268" y="2701771"/>
            <a:ext cx="194534" cy="158947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P3-M03"/>
          <p:cNvSpPr/>
          <p:nvPr/>
        </p:nvSpPr>
        <p:spPr bwMode="auto">
          <a:xfrm>
            <a:off x="1555679" y="2535738"/>
            <a:ext cx="194534" cy="158947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P2-M02"/>
          <p:cNvSpPr/>
          <p:nvPr/>
        </p:nvSpPr>
        <p:spPr bwMode="auto">
          <a:xfrm>
            <a:off x="1561928" y="2138932"/>
            <a:ext cx="194534" cy="15894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P1-M01"/>
          <p:cNvSpPr/>
          <p:nvPr/>
        </p:nvSpPr>
        <p:spPr bwMode="auto">
          <a:xfrm>
            <a:off x="353324" y="1816469"/>
            <a:ext cx="194534" cy="158947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free-PRR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48" y="2613984"/>
            <a:ext cx="140829" cy="326207"/>
          </a:xfrm>
          <a:prstGeom prst="rect">
            <a:avLst/>
          </a:prstGeom>
        </p:spPr>
      </p:pic>
      <p:pic>
        <p:nvPicPr>
          <p:cNvPr id="205" name="busy-M04-R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95" y="2611660"/>
            <a:ext cx="142182" cy="327890"/>
          </a:xfrm>
          <a:prstGeom prst="rect">
            <a:avLst/>
          </a:prstGeom>
        </p:spPr>
      </p:pic>
      <p:pic>
        <p:nvPicPr>
          <p:cNvPr id="204" name="busy-M03-R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4" y="2717439"/>
            <a:ext cx="142182" cy="327890"/>
          </a:xfrm>
          <a:prstGeom prst="rect">
            <a:avLst/>
          </a:prstGeom>
        </p:spPr>
      </p:pic>
      <p:pic>
        <p:nvPicPr>
          <p:cNvPr id="203" name="busy-M02-R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72" y="2178892"/>
            <a:ext cx="142182" cy="327890"/>
          </a:xfrm>
          <a:prstGeom prst="rect">
            <a:avLst/>
          </a:prstGeom>
        </p:spPr>
      </p:pic>
      <p:pic>
        <p:nvPicPr>
          <p:cNvPr id="142" name="busy-M01-R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4" y="1729937"/>
            <a:ext cx="142182" cy="327890"/>
          </a:xfrm>
          <a:prstGeom prst="rect">
            <a:avLst/>
          </a:prstGeom>
        </p:spPr>
      </p:pic>
      <p:pic>
        <p:nvPicPr>
          <p:cNvPr id="236" name="free-PPR1-n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82" y="1737756"/>
            <a:ext cx="140829" cy="326207"/>
          </a:xfrm>
          <a:prstGeom prst="rect">
            <a:avLst/>
          </a:prstGeom>
        </p:spPr>
      </p:pic>
      <p:sp>
        <p:nvSpPr>
          <p:cNvPr id="9" name="M04"/>
          <p:cNvSpPr>
            <a:spLocks noChangeAspect="1" noChangeArrowheads="1"/>
          </p:cNvSpPr>
          <p:nvPr/>
        </p:nvSpPr>
        <p:spPr bwMode="auto">
          <a:xfrm>
            <a:off x="2398015" y="2581355"/>
            <a:ext cx="336013" cy="423315"/>
          </a:xfrm>
          <a:prstGeom prst="rect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FFFF00"/>
                </a:solidFill>
                <a:latin typeface="Arial" charset="0"/>
              </a:rPr>
              <a:t>M04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00"/>
                </a:solidFill>
                <a:latin typeface="Arial" charset="0"/>
              </a:rPr>
              <a:t>PRR4</a:t>
            </a:r>
            <a:endParaRPr lang="en-US" sz="700" dirty="0" smtClean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1" name="M03"/>
          <p:cNvSpPr/>
          <p:nvPr/>
        </p:nvSpPr>
        <p:spPr bwMode="auto">
          <a:xfrm>
            <a:off x="1783420" y="2570667"/>
            <a:ext cx="337457" cy="423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M03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PRR3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02"/>
          <p:cNvSpPr/>
          <p:nvPr/>
        </p:nvSpPr>
        <p:spPr bwMode="auto">
          <a:xfrm>
            <a:off x="1783421" y="2131180"/>
            <a:ext cx="337457" cy="423315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M02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PRR2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01"/>
          <p:cNvSpPr/>
          <p:nvPr/>
        </p:nvSpPr>
        <p:spPr bwMode="auto">
          <a:xfrm>
            <a:off x="575993" y="1695172"/>
            <a:ext cx="337457" cy="42331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PRR1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Preempt M04"/>
          <p:cNvSpPr txBox="1"/>
          <p:nvPr/>
        </p:nvSpPr>
        <p:spPr>
          <a:xfrm>
            <a:off x="259997" y="1259048"/>
            <a:ext cx="108876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s-PE" sz="1200" dirty="0" smtClean="0">
                <a:solidFill>
                  <a:srgbClr val="C00000"/>
                </a:solidFill>
                <a:latin typeface="Arial" charset="0"/>
              </a:rPr>
              <a:t>reempt M04</a:t>
            </a:r>
            <a:endParaRPr lang="en-US" sz="12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0" name="start M01"/>
          <p:cNvSpPr txBox="1"/>
          <p:nvPr/>
        </p:nvSpPr>
        <p:spPr>
          <a:xfrm>
            <a:off x="322462" y="1169172"/>
            <a:ext cx="9665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>
                <a:solidFill>
                  <a:srgbClr val="003399"/>
                </a:solidFill>
                <a:latin typeface="Arial" charset="0"/>
              </a:rPr>
              <a:t>s</a:t>
            </a:r>
            <a:r>
              <a:rPr lang="es-PE" sz="1200" dirty="0" smtClean="0">
                <a:solidFill>
                  <a:srgbClr val="003399"/>
                </a:solidFill>
                <a:latin typeface="Arial" charset="0"/>
              </a:rPr>
              <a:t>tart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200" dirty="0" smtClean="0">
                <a:solidFill>
                  <a:srgbClr val="003399"/>
                </a:solidFill>
                <a:latin typeface="Arial" charset="0"/>
              </a:rPr>
              <a:t>execution</a:t>
            </a:r>
            <a:endParaRPr lang="en-US" sz="1200" dirty="0">
              <a:solidFill>
                <a:srgbClr val="003399"/>
              </a:solidFill>
              <a:latin typeface="Arial" charset="0"/>
            </a:endParaRPr>
          </a:p>
        </p:txBody>
      </p:sp>
      <p:pic>
        <p:nvPicPr>
          <p:cNvPr id="265" name="busy-M05-R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92" y="2610448"/>
            <a:ext cx="142182" cy="327890"/>
          </a:xfrm>
          <a:prstGeom prst="rect">
            <a:avLst/>
          </a:prstGeom>
        </p:spPr>
      </p:pic>
      <p:grpSp>
        <p:nvGrpSpPr>
          <p:cNvPr id="257" name="Group oval M35-node0"/>
          <p:cNvGrpSpPr/>
          <p:nvPr/>
        </p:nvGrpSpPr>
        <p:grpSpPr>
          <a:xfrm>
            <a:off x="2734028" y="2803899"/>
            <a:ext cx="5773871" cy="2708500"/>
            <a:chOff x="2357132" y="-197565"/>
            <a:chExt cx="5773871" cy="2708500"/>
          </a:xfrm>
        </p:grpSpPr>
        <p:sp>
          <p:nvSpPr>
            <p:cNvPr id="258" name="Yellow Oval"/>
            <p:cNvSpPr/>
            <p:nvPr/>
          </p:nvSpPr>
          <p:spPr bwMode="auto">
            <a:xfrm>
              <a:off x="7693022" y="2353093"/>
              <a:ext cx="437981" cy="157842"/>
            </a:xfrm>
            <a:prstGeom prst="ellipse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59" name="Yellow Arrow"/>
            <p:cNvCxnSpPr>
              <a:stCxn id="258" idx="2"/>
              <a:endCxn id="9" idx="3"/>
            </p:cNvCxnSpPr>
            <p:nvPr/>
          </p:nvCxnSpPr>
          <p:spPr bwMode="auto">
            <a:xfrm flipH="1" flipV="1">
              <a:off x="2357132" y="-197565"/>
              <a:ext cx="5335890" cy="2629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95" name="M35-PRR1"/>
          <p:cNvSpPr/>
          <p:nvPr/>
        </p:nvSpPr>
        <p:spPr bwMode="auto">
          <a:xfrm>
            <a:off x="8118238" y="5125186"/>
            <a:ext cx="337457" cy="423315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M35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PRR1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8" name="Group oval M35-PRR2"/>
          <p:cNvGrpSpPr/>
          <p:nvPr/>
        </p:nvGrpSpPr>
        <p:grpSpPr>
          <a:xfrm>
            <a:off x="6614550" y="4902957"/>
            <a:ext cx="1894466" cy="610239"/>
            <a:chOff x="6236537" y="1900696"/>
            <a:chExt cx="1894466" cy="610239"/>
          </a:xfrm>
        </p:grpSpPr>
        <p:sp>
          <p:nvSpPr>
            <p:cNvPr id="249" name="Yellow Oval"/>
            <p:cNvSpPr/>
            <p:nvPr/>
          </p:nvSpPr>
          <p:spPr bwMode="auto">
            <a:xfrm>
              <a:off x="7693022" y="2353093"/>
              <a:ext cx="437981" cy="157842"/>
            </a:xfrm>
            <a:prstGeom prst="ellipse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50" name="Yellow Arrow"/>
            <p:cNvCxnSpPr>
              <a:stCxn id="249" idx="2"/>
              <a:endCxn id="96" idx="3"/>
            </p:cNvCxnSpPr>
            <p:nvPr/>
          </p:nvCxnSpPr>
          <p:spPr bwMode="auto">
            <a:xfrm flipH="1" flipV="1">
              <a:off x="6236537" y="1900696"/>
              <a:ext cx="1456485" cy="5313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71" name="X M35-PRR2"/>
          <p:cNvSpPr/>
          <p:nvPr/>
        </p:nvSpPr>
        <p:spPr bwMode="auto">
          <a:xfrm>
            <a:off x="7409438" y="5115890"/>
            <a:ext cx="372364" cy="32754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400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X</a:t>
            </a:r>
            <a:endParaRPr lang="en-US" sz="2400" dirty="0" smtClean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5" name="Group oval M35-PRR1"/>
          <p:cNvGrpSpPr/>
          <p:nvPr/>
        </p:nvGrpSpPr>
        <p:grpSpPr>
          <a:xfrm>
            <a:off x="6615468" y="4466949"/>
            <a:ext cx="1888731" cy="1042388"/>
            <a:chOff x="6242272" y="1479631"/>
            <a:chExt cx="1888731" cy="1042388"/>
          </a:xfrm>
        </p:grpSpPr>
        <p:sp>
          <p:nvSpPr>
            <p:cNvPr id="246" name="Yellow Oval"/>
            <p:cNvSpPr/>
            <p:nvPr/>
          </p:nvSpPr>
          <p:spPr bwMode="auto">
            <a:xfrm>
              <a:off x="7693022" y="2364177"/>
              <a:ext cx="437981" cy="157842"/>
            </a:xfrm>
            <a:prstGeom prst="ellipse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47" name="Yellow Arrow"/>
            <p:cNvCxnSpPr>
              <a:stCxn id="246" idx="2"/>
              <a:endCxn id="97" idx="3"/>
            </p:cNvCxnSpPr>
            <p:nvPr/>
          </p:nvCxnSpPr>
          <p:spPr bwMode="auto">
            <a:xfrm flipH="1" flipV="1">
              <a:off x="6242272" y="1479631"/>
              <a:ext cx="1450750" cy="9634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06" name="X M35-PRR1"/>
          <p:cNvSpPr/>
          <p:nvPr/>
        </p:nvSpPr>
        <p:spPr bwMode="auto">
          <a:xfrm>
            <a:off x="6882538" y="4614178"/>
            <a:ext cx="372364" cy="32754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400" dirty="0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X</a:t>
            </a:r>
            <a:endParaRPr lang="en-US" sz="2400" dirty="0" smtClean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M05-PRR4"/>
          <p:cNvSpPr/>
          <p:nvPr/>
        </p:nvSpPr>
        <p:spPr bwMode="auto">
          <a:xfrm>
            <a:off x="2398015" y="2579939"/>
            <a:ext cx="337457" cy="423315"/>
          </a:xfrm>
          <a:prstGeom prst="rect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M05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PRR4</a:t>
            </a:r>
            <a:endParaRPr lang="en-US" sz="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P4-M35"/>
          <p:cNvSpPr/>
          <p:nvPr/>
        </p:nvSpPr>
        <p:spPr bwMode="auto">
          <a:xfrm>
            <a:off x="7887982" y="5245422"/>
            <a:ext cx="194534" cy="158947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S2-M05-to-n3"/>
          <p:cNvSpPr/>
          <p:nvPr/>
        </p:nvSpPr>
        <p:spPr bwMode="auto">
          <a:xfrm>
            <a:off x="2486592" y="2192270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S2-M05-to-n2"/>
          <p:cNvSpPr/>
          <p:nvPr/>
        </p:nvSpPr>
        <p:spPr bwMode="auto">
          <a:xfrm>
            <a:off x="2485824" y="2191336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S2-M05-to-n1"/>
          <p:cNvSpPr/>
          <p:nvPr/>
        </p:nvSpPr>
        <p:spPr bwMode="auto">
          <a:xfrm>
            <a:off x="2485824" y="2192043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S2-M25-to-n3"/>
          <p:cNvSpPr/>
          <p:nvPr/>
        </p:nvSpPr>
        <p:spPr bwMode="auto">
          <a:xfrm>
            <a:off x="2362802" y="4842406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S2-M25-to-n1"/>
          <p:cNvSpPr/>
          <p:nvPr/>
        </p:nvSpPr>
        <p:spPr bwMode="auto">
          <a:xfrm>
            <a:off x="2361332" y="4842149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S2-M25-to-n0"/>
          <p:cNvSpPr/>
          <p:nvPr/>
        </p:nvSpPr>
        <p:spPr bwMode="auto">
          <a:xfrm>
            <a:off x="2362802" y="4843569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S1-M22-to-n3"/>
          <p:cNvSpPr/>
          <p:nvPr/>
        </p:nvSpPr>
        <p:spPr bwMode="auto">
          <a:xfrm>
            <a:off x="961119" y="5245422"/>
            <a:ext cx="194534" cy="158947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S1-M22-to-n1"/>
          <p:cNvSpPr/>
          <p:nvPr/>
        </p:nvSpPr>
        <p:spPr bwMode="auto">
          <a:xfrm>
            <a:off x="960684" y="5245065"/>
            <a:ext cx="194534" cy="158947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S1-M22-to-n0"/>
          <p:cNvSpPr/>
          <p:nvPr/>
        </p:nvSpPr>
        <p:spPr bwMode="auto">
          <a:xfrm>
            <a:off x="960684" y="5245028"/>
            <a:ext cx="194534" cy="158947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S2-M15-to-n3"/>
          <p:cNvSpPr/>
          <p:nvPr/>
        </p:nvSpPr>
        <p:spPr bwMode="auto">
          <a:xfrm>
            <a:off x="6850286" y="2155882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S2-M15-to-n2"/>
          <p:cNvSpPr/>
          <p:nvPr/>
        </p:nvSpPr>
        <p:spPr bwMode="auto">
          <a:xfrm>
            <a:off x="6851118" y="2153511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S2-M15-to-n0"/>
          <p:cNvSpPr/>
          <p:nvPr/>
        </p:nvSpPr>
        <p:spPr bwMode="auto">
          <a:xfrm>
            <a:off x="6851118" y="2156606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S1-M12-to-n3"/>
          <p:cNvSpPr/>
          <p:nvPr/>
        </p:nvSpPr>
        <p:spPr bwMode="auto">
          <a:xfrm>
            <a:off x="8072414" y="3071345"/>
            <a:ext cx="194534" cy="158947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S1-M12-to-n2"/>
          <p:cNvSpPr/>
          <p:nvPr/>
        </p:nvSpPr>
        <p:spPr bwMode="auto">
          <a:xfrm>
            <a:off x="8072414" y="3070258"/>
            <a:ext cx="194534" cy="158947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S1-M12-to-n0"/>
          <p:cNvSpPr/>
          <p:nvPr/>
        </p:nvSpPr>
        <p:spPr bwMode="auto">
          <a:xfrm>
            <a:off x="8072414" y="3072284"/>
            <a:ext cx="194534" cy="158947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S2-M14-to-n3"/>
          <p:cNvSpPr/>
          <p:nvPr/>
        </p:nvSpPr>
        <p:spPr bwMode="auto">
          <a:xfrm>
            <a:off x="7000120" y="2161875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S2-M14-to-n2"/>
          <p:cNvSpPr/>
          <p:nvPr/>
        </p:nvSpPr>
        <p:spPr bwMode="auto">
          <a:xfrm>
            <a:off x="6998142" y="2161055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S2-M14-to-n0"/>
          <p:cNvSpPr/>
          <p:nvPr/>
        </p:nvSpPr>
        <p:spPr bwMode="auto">
          <a:xfrm>
            <a:off x="6996920" y="2160540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S1-M04-to-n3"/>
          <p:cNvSpPr/>
          <p:nvPr/>
        </p:nvSpPr>
        <p:spPr bwMode="auto">
          <a:xfrm>
            <a:off x="2768459" y="2378896"/>
            <a:ext cx="194534" cy="158947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S1-M04-to-n2"/>
          <p:cNvSpPr/>
          <p:nvPr/>
        </p:nvSpPr>
        <p:spPr bwMode="auto">
          <a:xfrm>
            <a:off x="2770447" y="2380884"/>
            <a:ext cx="194534" cy="158947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S1-M04-to-n1"/>
          <p:cNvSpPr/>
          <p:nvPr/>
        </p:nvSpPr>
        <p:spPr bwMode="auto">
          <a:xfrm>
            <a:off x="2772435" y="2382872"/>
            <a:ext cx="194534" cy="158947"/>
          </a:xfrm>
          <a:prstGeom prst="roundRect">
            <a:avLst/>
          </a:prstGeom>
          <a:solidFill>
            <a:srgbClr val="FF3399"/>
          </a:solidFill>
          <a:ln w="952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S2-M01-to-n3"/>
          <p:cNvSpPr/>
          <p:nvPr/>
        </p:nvSpPr>
        <p:spPr bwMode="auto">
          <a:xfrm>
            <a:off x="2336450" y="1597219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S2-M01-to-n2"/>
          <p:cNvSpPr/>
          <p:nvPr/>
        </p:nvSpPr>
        <p:spPr bwMode="auto">
          <a:xfrm>
            <a:off x="2335951" y="1603872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S2-M01-to-n1"/>
          <p:cNvSpPr/>
          <p:nvPr/>
        </p:nvSpPr>
        <p:spPr bwMode="auto">
          <a:xfrm>
            <a:off x="2333071" y="1599890"/>
            <a:ext cx="194534" cy="158947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6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1" y="260648"/>
            <a:ext cx="8848163" cy="672353"/>
          </a:xfrm>
        </p:spPr>
        <p:txBody>
          <a:bodyPr/>
          <a:lstStyle/>
          <a:p>
            <a:r>
              <a:rPr lang="en-US" sz="3600" b="1" dirty="0" smtClean="0"/>
              <a:t>On-chip rHTR Operation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609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0.13212 -0.00023 " pathEditMode="relative" rAng="0" ptsTypes="AA">
                                      <p:cBhvr>
                                        <p:cTn id="2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23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13333 0.00093 " pathEditMode="relative" rAng="0" ptsTypes="AA">
                                      <p:cBhvr>
                                        <p:cTn id="22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46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500"/>
                            </p:stCondLst>
                            <p:childTnLst>
                              <p:par>
                                <p:cTn id="2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000"/>
                            </p:stCondLst>
                            <p:childTnLst>
                              <p:par>
                                <p:cTn id="2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0833 0.01319 0.01528 0.02013 0.02245 C 0.02274 0.02523 0.02395 0.0287 0.02725 0.03032 C 0.02951 0.03495 0.03368 0.03796 0.03697 0.04143 C 0.0427 0.04791 0.04739 0.05694 0.05381 0.06227 C 0.05607 0.06643 0.05885 0.06944 0.06232 0.07176 C 0.06493 0.07592 0.06944 0.0787 0.07274 0.08217 C 0.07482 0.08449 0.07638 0.08773 0.07847 0.09004 C 0.08333 0.09514 0.08836 0.10023 0.0934 0.10555 C 0.09635 0.10879 0.09947 0.11366 0.10312 0.11504 C 0.1052 0.11782 0.10833 0.12268 0.11093 0.12384 C 0.11302 0.12616 0.11493 0.1287 0.11753 0.12986 C 0.12447 0.13912 0.1342 0.14676 0.14288 0.15324 C 0.14548 0.15532 0.14704 0.15879 0.15 0.16018 C 0.1526 0.16273 0.1552 0.16574 0.15833 0.16713 C 0.16093 0.17014 0.1644 0.17199 0.16753 0.17407 C 0.17847 0.18148 0.18993 0.18634 0.2019 0.19051 C 0.20607 0.1919 0.21059 0.19329 0.21493 0.19398 C 0.2184 0.19467 0.22534 0.1956 0.22534 0.1956 C 0.24149 0.20347 0.25763 0.19838 0.27204 0.18958 C 0.27829 0.18588 0.28506 0.1831 0.29149 0.18009 C 0.29322 0.17778 0.29583 0.17569 0.29809 0.17477 C 0.3 0.17222 0.30173 0.17199 0.30381 0.16967 C 0.30729 0.16597 0.31076 0.16296 0.31423 0.15926 C 0.31788 0.15532 0.32135 0.15023 0.32534 0.14722 C 0.32673 0.14421 0.32725 0.14213 0.32986 0.14097 C 0.33246 0.13565 0.33593 0.13055 0.33958 0.12639 C 0.34097 0.12153 0.34375 0.11759 0.346 0.11342 C 0.34687 0.11041 0.34826 0.10694 0.35 0.10463 C 0.35243 0.09745 0.35434 0.09074 0.35833 0.08472 C 0.35972 0.07963 0.3618 0.07384 0.36493 0.07014 C 0.36579 0.0669 0.36753 0.06389 0.36944 0.06134 C 0.37135 0.05416 0.37725 0.04028 0.38107 0.03449 C 0.38229 0.02986 0.38524 0.02685 0.38697 0.02245 C 0.38993 0.01504 0.39166 0.00717 0.39479 0 C 0.39618 -0.00301 0.39618 -0.00533 0.39809 -0.00787 C 0.3993 -0.01389 0.39756 -0.00718 0.4 -0.01227 C 0.40121 -0.01482 0.40017 -0.01482 0.40121 -0.01736 C 0.40208 -0.01991 0.40381 -0.02246 0.4052 -0.02431 C 0.40572 -0.02685 0.40677 -0.03009 0.40781 -0.03218 C 0.40989 -0.03634 0.40972 -0.0331 0.40972 -0.03565 " pathEditMode="relative" ptsTypes="ffffffffffffffffffffffffffffffffffffffffA">
                                      <p:cBhvr>
                                        <p:cTn id="248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59 0.00231 0.01284 0.00532 0.01944 0.00764 C 0.02413 0.01204 0.02968 0.01643 0.03506 0.01898 C 0.03784 0.02315 0.03437 0.01852 0.03888 0.02153 C 0.04045 0.02245 0.04201 0.02546 0.0434 0.02685 C 0.04531 0.0287 0.04739 0.02916 0.0493 0.03102 C 0.05312 0.03518 0.05746 0.04074 0.06232 0.04236 C 0.06493 0.04629 0.06996 0.05 0.07326 0.05278 C 0.07777 0.05671 0.07291 0.05046 0.07725 0.05532 C 0.0809 0.05949 0.08437 0.06435 0.08888 0.06666 C 0.09079 0.06875 0.09322 0.07106 0.09548 0.07176 C 0.09774 0.075 0.10121 0.07685 0.10451 0.07778 C 0.10642 0.08055 0.1092 0.08148 0.11163 0.0831 C 0.11423 0.08495 0.11579 0.08773 0.11875 0.08912 C 0.12187 0.09329 0.12552 0.09815 0.12916 0.10116 C 0.13645 0.11597 0.14635 0.1287 0.1526 0.14444 C 0.15312 0.14745 0.15468 0.1493 0.1552 0.15231 C 0.15642 0.1581 0.15781 0.16389 0.15902 0.16967 C 0.15954 0.17245 0.16024 0.17546 0.16093 0.17824 C 0.16128 0.18009 0.16232 0.18356 0.16232 0.18356 C 0.1644 0.20092 0.16805 0.25278 0.15572 0.27523 C 0.15486 0.28194 0.15347 0.28704 0.15069 0.29259 C 0.15034 0.29329 0.14895 0.29884 0.14861 0.30046 C 0.14774 0.3037 0.14739 0.30231 0.146 0.30463 C 0.14357 0.30879 0.14218 0.31366 0.13888 0.3169 C 0.13784 0.32106 0.13454 0.32569 0.13177 0.32801 C 0.13038 0.33333 0.1269 0.33518 0.12395 0.33842 C 0.1217 0.34097 0.121 0.34352 0.11805 0.34444 C 0.1151 0.34884 0.11215 0.35555 0.10781 0.35764 C 0.10625 0.36041 0.10468 0.36157 0.1026 0.36366 C 0.10138 0.36805 0.09756 0.37014 0.09479 0.37315 C 0.09166 0.37639 0.08871 0.38032 0.08559 0.38356 C 0.08437 0.38495 0.08246 0.38773 0.08107 0.38866 C 0.07986 0.38935 0.07725 0.39051 0.07725 0.39051 C 0.07586 0.39213 0.07204 0.39398 0.07204 0.39398 C 0.06875 0.39791 0.06128 0.40347 0.05711 0.40509 C 0.05486 0.40717 0.05208 0.40879 0.05 0.41111 C 0.04739 0.41412 0.04618 0.41643 0.0434 0.41898 C 0.04149 0.4206 0.03975 0.42106 0.03767 0.42245 C 0.03697 0.42291 0.03559 0.4243 0.03559 0.4243 " pathEditMode="relative" ptsTypes="fffffffffffffffffffffffffffffffffffffffA">
                                      <p:cBhvr>
                                        <p:cTn id="250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69 0.00556 0.00156 0.00996 0.00451 0.01389 C 0.00538 0.01806 0.0066 0.01991 0.00833 0.02338 C 0.00937 0.02824 0.01215 0.03172 0.01493 0.03542 C 0.01875 0.04051 0.0224 0.04468 0.02656 0.04931 C 0.02847 0.05139 0.03021 0.0544 0.03246 0.05625 C 0.03681 0.05949 0.04167 0.06389 0.04479 0.06922 C 0.04757 0.07408 0.05121 0.07778 0.05451 0.08218 C 0.0566 0.08496 0.05799 0.08797 0.06094 0.08912 C 0.06337 0.09398 0.06736 0.09607 0.06996 0.10047 C 0.07778 0.11366 0.08785 0.12755 0.09931 0.13519 C 0.10312 0.13773 0.10625 0.14398 0.11024 0.14537 C 0.11181 0.14746 0.11319 0.14861 0.11545 0.14977 C 0.11753 0.15255 0.11996 0.15509 0.12257 0.15672 C 0.12465 0.15949 0.12708 0.1625 0.12986 0.16366 C 0.13264 0.16736 0.13733 0.17338 0.1408 0.175 C 0.14323 0.17801 0.14566 0.18079 0.14861 0.18264 C 0.15208 0.18727 0.15833 0.19144 0.16285 0.19306 C 0.16528 0.19537 0.1684 0.19792 0.17135 0.19908 C 0.175 0.20301 0.18299 0.20926 0.1875 0.21134 C 0.19028 0.21482 0.19323 0.21783 0.1967 0.21991 C 0.19878 0.22315 0.2033 0.22639 0.20642 0.22778 C 0.20885 0.23102 0.21198 0.23287 0.21493 0.23542 C 0.22031 0.24005 0.22517 0.2456 0.23108 0.24931 C 0.23455 0.25394 0.23472 0.25371 0.23889 0.25625 C 0.24184 0.26088 0.23802 0.25556 0.24219 0.2588 C 0.24462 0.26065 0.24583 0.26366 0.24861 0.26505 C 0.25486 0.27107 0.26042 0.2794 0.26806 0.28218 C 0.27014 0.28496 0.27257 0.2882 0.27517 0.28912 C 0.27951 0.29375 0.2849 0.29792 0.2901 0.30047 C 0.29271 0.30371 0.29601 0.30579 0.29931 0.30741 C 0.30347 0.31134 0.30833 0.31343 0.31233 0.31783 C 0.31389 0.31945 0.31806 0.3213 0.31806 0.3213 C 0.3224 0.32639 0.31545 0.31875 0.32205 0.32384 C 0.32483 0.32593 0.32569 0.32801 0.32917 0.32894 C 0.33177 0.33287 0.33698 0.33449 0.3408 0.33588 C 0.34757 0.34236 0.35729 0.34491 0.36545 0.3463 C 0.38142 0.35209 0.40139 0.34884 0.41615 0.34884 " pathEditMode="relative" ptsTypes="fffffffffffffffffffffffffffffffffffffA">
                                      <p:cBhvr>
                                        <p:cTn id="252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50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21198 -0.00023 " pathEditMode="relative" rAng="0" ptsTypes="AA">
                                      <p:cBhvr>
                                        <p:cTn id="2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-23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21128 0.00162 " pathEditMode="relative" rAng="0" ptsTypes="AA">
                                      <p:cBhvr>
                                        <p:cTn id="28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69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0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45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0"/>
                            </p:stCondLst>
                            <p:childTnLst>
                              <p:par>
                                <p:cTn id="3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500"/>
                            </p:stCondLst>
                            <p:childTnLst>
                              <p:par>
                                <p:cTn id="3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33 0.00185 0.00139 -0.00046 0.01042 0.00278 C 0.01198 0.00324 0.01493 0.0044 0.01493 0.0044 C 0.01927 0.0081 0.02379 0.01273 0.02847 0.01574 C 0.03316 0.01875 0.02813 0.01412 0.03247 0.01736 C 0.03507 0.01922 0.03681 0.02246 0.03958 0.02338 C 0.04566 0.0294 0.05382 0.0338 0.06094 0.03727 C 0.0632 0.03843 0.06597 0.03889 0.06823 0.03982 C 0.06945 0.04028 0.07083 0.04097 0.07205 0.04167 C 0.07274 0.0419 0.07396 0.04259 0.07396 0.04259 C 0.07778 0.04699 0.0842 0.04722 0.08889 0.04954 C 0.09271 0.05394 0.10347 0.05533 0.10833 0.05718 C 0.12413 0.06273 0.14028 0.06783 0.15642 0.07107 C 0.15955 0.07246 0.15972 0.07292 0.16424 0.07361 C 0.16771 0.07431 0.17465 0.07547 0.17465 0.07547 C 0.18698 0.07523 0.19931 0.075 0.21163 0.07454 C 0.22101 0.07408 0.22934 0.06551 0.23767 0.06158 C 0.23976 0.05857 0.24306 0.05672 0.24601 0.05556 C 0.24913 0.05139 0.25295 0.04884 0.25642 0.04514 C 0.25868 0.04283 0.26024 0.04005 0.26302 0.03912 C 0.26476 0.03658 0.26632 0.03403 0.26875 0.03287 C 0.27188 0.0294 0.27535 0.02593 0.27795 0.02176 C 0.28351 0.01273 0.28889 0.00255 0.29549 -0.00509 C 0.29653 -0.01041 0.3 -0.01458 0.30261 -0.01898 C 0.30625 -0.025 0.30955 -0.03171 0.31302 -0.03796 C 0.31389 -0.04213 0.31667 -0.04606 0.31875 -0.0493 C 0.31997 -0.05347 0.32188 -0.05648 0.32396 -0.05972 C 0.32587 -0.06666 0.32309 -0.05787 0.32656 -0.06389 C 0.32813 -0.06666 0.32899 -0.0706 0.33108 -0.07361 C 0.33281 -0.08009 0.33802 -0.08727 0.34149 -0.09259 C 0.34236 -0.0956 0.34323 -0.09745 0.34479 -0.09953 C 0.34566 -0.10254 0.34653 -0.1044 0.34809 -0.10648 C 0.34913 -0.11157 0.35243 -0.11574 0.35451 -0.12037 C 0.35677 -0.12523 0.35816 -0.13148 0.36094 -0.13588 C 0.36215 -0.14028 0.36267 -0.14074 0.36424 -0.14444 " pathEditMode="relative" ptsTypes="ffffffffffffffffffffffffffffffffffA">
                                      <p:cBhvr>
                                        <p:cTn id="315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29 0.00116 0.00642 0.00185 0.00972 0.00254 C 0.01423 0.00463 0.01215 0.00393 0.01562 0.00509 C 0.01875 0.0081 0.02812 0.01227 0.03246 0.01389 C 0.03559 0.01643 0.03802 0.01921 0.04149 0.02083 C 0.04357 0.02315 0.046 0.02523 0.04861 0.02592 C 0.05086 0.02778 0.05329 0.03009 0.05572 0.03125 C 0.05694 0.03264 0.06319 0.03727 0.06493 0.03819 C 0.06753 0.04074 0.07013 0.04329 0.07274 0.04583 C 0.075 0.04815 0.07569 0.05092 0.07847 0.05185 C 0.08177 0.05625 0.08402 0.06157 0.08767 0.06574 C 0.08836 0.06921 0.09027 0.07199 0.09218 0.07454 C 0.09305 0.07778 0.09427 0.08148 0.096 0.08403 C 0.09722 0.08842 0.09843 0.09213 0.1 0.09606 C 0.10086 0.10162 0.10138 0.10694 0.1019 0.1125 C 0.10173 0.11782 0.10451 0.15278 0.09739 0.16366 C 0.09618 0.16991 0.09427 0.17731 0.09079 0.18194 C 0.08958 0.1875 0.08628 0.19352 0.08315 0.19745 C 0.08194 0.19884 0.08038 0.19954 0.07916 0.20092 C 0.07621 0.2044 0.07447 0.20741 0.07135 0.21041 C 0.06927 0.21481 0.06649 0.2169 0.06354 0.21991 C 0.0592 0.2243 0.05572 0.2294 0.05121 0.23379 C 0.04826 0.23981 0.0434 0.24537 0.03888 0.2493 C 0.03715 0.25301 0.03437 0.25463 0.03177 0.25717 C 0.03038 0.26018 0.02986 0.26134 0.02725 0.26227 C 0.02534 0.26481 0.02309 0.26736 0.02065 0.26921 C 0.01892 0.27291 0.01753 0.27592 0.01423 0.27708 C 0.00902 0.28148 0.00503 0.28657 -0.0007 0.29004 C -0.00278 0.29282 -0.00435 0.29444 -0.00712 0.29606 C -0.00886 0.29838 -0.0106 0.30023 -0.01303 0.30139 C -0.01424 0.30301 -0.0158 0.30555 -0.01754 0.30555 " pathEditMode="relative" ptsTypes="ffffffffffffffffffffffffffffffA">
                                      <p:cBhvr>
                                        <p:cTn id="317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78 0.00093 0.00556 0.00209 0.00833 0.00348 C 0.01076 0.00672 0.01441 0.00718 0.01754 0.0088 C 0.01945 0.00973 0.02326 0.01227 0.02326 0.01227 C 0.025 0.01436 0.02622 0.01575 0.02847 0.01644 C 0.03212 0.01968 0.0382 0.02477 0.04219 0.02686 C 0.04601 0.03264 0.05556 0.04005 0.06094 0.0426 C 0.06424 0.04422 0.06615 0.04862 0.06945 0.05024 C 0.0724 0.05463 0.08195 0.06204 0.08629 0.06412 C 0.08872 0.06737 0.09288 0.07037 0.09601 0.072 C 0.09983 0.07639 0.10417 0.08264 0.10903 0.08496 C 0.11545 0.09237 0.12326 0.09792 0.12986 0.10487 C 0.13507 0.11042 0.13108 0.10857 0.13507 0.10996 C 0.13698 0.11274 0.14011 0.11505 0.14288 0.11598 C 0.14514 0.1176 0.14705 0.11922 0.14931 0.12037 C 0.15104 0.12269 0.15261 0.12269 0.15451 0.12477 C 0.15729 0.12801 0.1599 0.13195 0.16354 0.13334 C 0.17031 0.13936 0.17847 0.14537 0.18629 0.14908 C 0.18837 0.15162 0.19132 0.15325 0.1941 0.15417 C 0.19653 0.15649 0.19826 0.15811 0.20122 0.15926 C 0.2033 0.16204 0.20625 0.16412 0.20903 0.16551 C 0.21094 0.16783 0.21181 0.16899 0.21424 0.17061 C 0.21736 0.17477 0.2217 0.17639 0.22587 0.17848 C 0.2283 0.17963 0.22865 0.18172 0.23108 0.18264 C 0.23559 0.18658 0.23351 0.18542 0.23698 0.18704 C 0.23993 0.19144 0.24583 0.19491 0.25 0.19653 C 0.25417 0.20047 0.26076 0.2044 0.26563 0.20602 C 0.26997 0.21019 0.28212 0.21366 0.28767 0.21482 C 0.29358 0.2176 0.29913 0.21922 0.30521 0.21991 C 0.31441 0.22269 0.32379 0.22477 0.33316 0.22593 C 0.3375 0.22755 0.34149 0.22871 0.34601 0.2294 C 0.35972 0.23426 0.36962 0.2338 0.38507 0.2338 " pathEditMode="relative" ptsTypes="fffffffffffffffffffffffffffffffA">
                                      <p:cBhvr>
                                        <p:cTn id="319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7500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8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500"/>
                            </p:stCondLst>
                            <p:childTnLst>
                              <p:par>
                                <p:cTn id="3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3000"/>
                            </p:stCondLst>
                            <p:childTnLst>
                              <p:par>
                                <p:cTn id="3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500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4000"/>
                            </p:stCondLst>
                            <p:childTnLst>
                              <p:par>
                                <p:cTn id="3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17542E-6 L -0.07916 0.18352 " pathEditMode="relative" rAng="0" ptsTypes="AA">
                                      <p:cBhvr>
                                        <p:cTn id="38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9165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32284E-7 L -0.10747 0.20366 " pathEditMode="relative" rAng="0" ptsTypes="AA">
                                      <p:cBhvr>
                                        <p:cTn id="38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10183"/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500"/>
                            </p:stCondLst>
                            <p:childTnLst>
                              <p:par>
                                <p:cTn id="4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72 -0.0044 -0.02586 0.00371 -0.03611 0.00556 C -0.04132 0.00787 -0.04739 0.0088 -0.05277 0.01019 C -0.06041 0.01204 -0.06788 0.01528 -0.07569 0.01667 C -0.08003 0.01852 -0.08507 0.01945 -0.08958 0.02037 C -0.09548 0.02292 -0.10173 0.02385 -0.10764 0.02593 C -0.11406 0.02801 -0.10503 0.02523 -0.1118 0.02871 C -0.11927 0.03241 -0.1276 0.03449 -0.13541 0.03704 C -0.14184 0.03912 -0.13281 0.03635 -0.13958 0.03982 C -0.14323 0.04167 -0.14757 0.04236 -0.15139 0.04352 C -0.16232 0.04722 -0.17257 0.05209 -0.18402 0.05371 C -0.19184 0.05625 -0.19948 0.05903 -0.20764 0.06019 C -0.21632 0.06412 -0.225 0.06806 -0.23402 0.06945 C -0.24045 0.07153 -0.24705 0.07176 -0.25347 0.07222 C -0.2618 0.07454 -0.26892 0.07454 -0.27777 0.075 C -0.2993 0.07477 -0.32083 0.075 -0.34236 0.07408 C -0.34618 0.07385 -0.35347 0.07037 -0.35347 0.07037 C -0.36128 0.06343 -0.371 0.06065 -0.37916 0.05463 C -0.38958 0.04699 -0.39913 0.03056 -0.41041 0.02685 C -0.41597 0.01945 -0.42343 0.01505 -0.42916 0.00741 C -0.43368 0.00139 -0.43541 -0.00787 -0.44097 -0.01296 C -0.44305 -0.01713 -0.45677 -0.03032 -0.46041 -0.03148 C -0.46892 -0.03912 -0.47482 -0.04884 -0.48264 -0.0574 C -0.48333 -0.05833 -0.48402 -0.05926 -0.48472 -0.06018 C -0.48524 -0.06111 -0.48541 -0.06227 -0.48611 -0.06296 C -0.48854 -0.06574 -0.49184 -0.06875 -0.49444 -0.07129 C -0.49583 -0.07268 -0.49861 -0.075 -0.49861 -0.075 C -0.5 -0.07778 -0.50434 -0.0824 -0.50694 -0.0824 " pathEditMode="relative" ptsTypes="fffffffffffffffffffffffffffA">
                                      <p:cBhvr>
                                        <p:cTn id="407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46 0.00209 -0.01337 0.0095 -0.02083 0.01204 C -0.02673 0.01737 -0.03802 0.02084 -0.04514 0.02315 C -0.0526 0.0257 -0.0592 0.03079 -0.06666 0.03334 C -0.07187 0.03797 -0.08003 0.03912 -0.08611 0.04075 C -0.0908 0.04399 -0.09409 0.04468 -0.0993 0.04537 C -0.10833 0.04931 -0.11909 0.05093 -0.12847 0.05278 C -0.13715 0.05463 -0.14548 0.05903 -0.15416 0.06112 C -0.15955 0.0625 -0.16475 0.06366 -0.17014 0.06575 C -0.17639 0.06806 -0.18316 0.07153 -0.18958 0.07315 C -0.19705 0.075 -0.20469 0.07547 -0.2118 0.07871 C -0.22135 0.08287 -0.23073 0.08843 -0.24028 0.0926 C -0.2467 0.09537 -0.25225 0.10139 -0.25903 0.10371 C -0.26337 0.1095 -0.26927 0.11204 -0.2743 0.11667 C -0.27517 0.11737 -0.27552 0.11875 -0.27639 0.11945 C -0.27708 0.11991 -0.27778 0.11991 -0.27847 0.12037 C -0.27986 0.12153 -0.28264 0.12408 -0.28264 0.12408 C -0.2842 0.12709 -0.29531 0.1375 -0.29861 0.13889 C -0.3 0.14075 -0.30139 0.1426 -0.30278 0.14445 C -0.30399 0.14607 -0.30694 0.14815 -0.30694 0.14815 C -0.31007 0.1544 -0.30607 0.14746 -0.31111 0.15278 C -0.31788 0.15996 -0.31267 0.15718 -0.31736 0.15926 C -0.32118 0.16436 -0.32656 0.16968 -0.33125 0.17315 C -0.33368 0.175 -0.33489 0.17755 -0.3375 0.17871 C -0.33975 0.18172 -0.34184 0.18264 -0.34444 0.18519 C -0.34948 0.19005 -0.35451 0.19537 -0.35972 0.2 C -0.36337 0.20325 -0.36684 0.20741 -0.37083 0.20926 C -0.37413 0.21366 -0.37864 0.21598 -0.38125 0.2213 C -0.38264 0.22408 -0.3868 0.22778 -0.3868 0.22778 C -0.38802 0.23033 -0.39236 0.23519 -0.39444 0.23612 C -0.39878 0.2419 -0.40399 0.24815 -0.40903 0.25278 C -0.41076 0.25625 -0.41337 0.25973 -0.41597 0.26204 C -0.41909 0.26829 -0.42309 0.27639 -0.42778 0.28056 C -0.43177 0.28843 -0.42639 0.27917 -0.43125 0.28426 C -0.43194 0.28496 -0.43212 0.28635 -0.43264 0.28704 C -0.43316 0.28774 -0.43403 0.2882 -0.43472 0.28889 C -0.43854 0.29653 -0.4335 0.28774 -0.43819 0.2926 C -0.43975 0.29422 -0.4408 0.29676 -0.44236 0.29815 C -0.44305 0.29885 -0.44826 0.30325 -0.4493 0.30463 C -0.44982 0.30533 -0.45 0.30672 -0.45069 0.30741 C -0.45191 0.3088 -0.45364 0.30903 -0.45486 0.31019 C -0.45729 0.31482 -0.4618 0.31899 -0.46528 0.32223 C -0.46719 0.32593 -0.47031 0.32755 -0.47291 0.33056 C -0.4743 0.33241 -0.47517 0.33519 -0.47708 0.33612 C -0.47934 0.33704 -0.47916 0.33612 -0.47916 0.33797 " pathEditMode="relative" ptsTypes="ffffffffffffffffffffffffffffffffffffffffffffA">
                                      <p:cBhvr>
                                        <p:cTn id="409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38 0.00092 -0.00989 0.00463 -0.01528 0.00648 C -0.025 0.00972 -0.03455 0.01412 -0.04444 0.01574 C -0.04982 0.01805 -0.05538 0.01944 -0.06111 0.02037 C -0.07066 0.02361 -0.08021 0.02731 -0.08958 0.03148 C -0.09305 0.0331 -0.09774 0.03356 -0.10139 0.03426 C -0.11094 0.03634 -0.12344 0.04213 -0.13264 0.04629 C -0.13489 0.04722 -0.13732 0.04745 -0.13958 0.04815 C -0.14496 0.04954 -0.15017 0.05324 -0.15555 0.05463 C -0.1592 0.05555 -0.16302 0.05602 -0.16666 0.05741 C -0.17239 0.05972 -0.1783 0.06227 -0.18403 0.06481 C -0.18802 0.06667 -0.1908 0.07083 -0.19514 0.07222 C -0.19844 0.07662 -0.19635 0.0743 -0.20139 0.0787 C -0.20208 0.0794 -0.20347 0.08055 -0.20347 0.08055 C -0.20642 0.08634 -0.20955 0.09143 -0.2125 0.09722 C -0.21406 0.10046 -0.21423 0.10694 -0.21458 0.11018 C -0.2158 0.11991 -0.21614 0.12893 -0.21666 0.13889 C -0.21649 0.15301 -0.21666 0.16736 -0.21597 0.18148 C -0.21562 0.18819 -0.2125 0.18958 -0.21111 0.19537 C -0.20868 0.20486 -0.20555 0.21204 -0.20139 0.22037 C -0.19965 0.22384 -0.19826 0.22824 -0.19583 0.23055 C -0.19427 0.2368 -0.19635 0.23009 -0.19305 0.23518 C -0.18854 0.24213 -0.19253 0.23981 -0.18819 0.24167 C -0.18055 0.2493 -0.171 0.25254 -0.1618 0.25555 C -0.13906 0.26319 -0.13246 0.26296 -0.10486 0.26389 C -0.10191 0.26481 -0.09982 0.26574 -0.09653 0.26574 C -0.09184 0.26574 -0.08264 0.26481 -0.08264 0.26481 " pathEditMode="relative" ptsTypes="ffffffffffffffffffffffffffA">
                                      <p:cBhvr>
                                        <p:cTn id="411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7500"/>
                            </p:stCondLst>
                            <p:childTnLst>
                              <p:par>
                                <p:cTn id="4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800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000"/>
                            </p:stCondLst>
                            <p:childTnLst>
                              <p:par>
                                <p:cTn id="4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01758E-6 L 0.18698 0.06247 " pathEditMode="relative" rAng="0" ptsTypes="AA">
                                      <p:cBhvr>
                                        <p:cTn id="4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3124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48854E-7 L 0.18975 0.08447 " pathEditMode="relative" rAng="0" ptsTypes="AA">
                                      <p:cBhvr>
                                        <p:cTn id="46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4212"/>
                                    </p:animMotion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2000"/>
                            </p:stCondLst>
                            <p:childTnLst>
                              <p:par>
                                <p:cTn id="4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3 -0.00093 -0.00625 -0.00232 -0.00937 -0.00371 C -0.01788 -0.01111 -0.03541 -0.01366 -0.04531 -0.01621 C -0.05607 -0.02153 -0.0684 -0.02153 -0.07916 -0.02755 C -0.08715 -0.03195 -0.09392 -0.03959 -0.10191 -0.04398 C -0.10694 -0.04676 -0.11319 -0.04908 -0.11788 -0.05278 C -0.12396 -0.05741 -0.12639 -0.06065 -0.13298 -0.06273 C -0.13611 -0.06898 -0.14739 -0.07547 -0.15277 -0.08172 C -0.16458 -0.09561 -0.17396 -0.12037 -0.18958 -0.12686 C -0.1967 -0.13681 -0.2118 -0.14375 -0.2217 -0.14699 C -0.22396 -0.14769 -0.22604 -0.14885 -0.2283 -0.14954 C -0.23177 -0.15047 -0.23889 -0.15209 -0.23889 -0.15209 C -0.24705 -0.15116 -0.24913 -0.15093 -0.2559 -0.14838 C -0.25937 -0.14514 -0.26302 -0.14375 -0.26701 -0.14213 C -0.27083 -0.13866 -0.27396 -0.13519 -0.2783 -0.13334 C -0.28507 -0.12732 -0.29166 -0.12223 -0.29809 -0.11574 C -0.29982 -0.11389 -0.30191 -0.11227 -0.30382 -0.11065 C -0.30468 -0.10973 -0.30659 -0.10811 -0.30659 -0.10811 C -0.30885 -0.10394 -0.31076 -0.10093 -0.31406 -0.09815 C -0.31909 -0.08773 -0.3125 -0.10023 -0.31892 -0.09167 C -0.32326 -0.08588 -0.32777 -0.07986 -0.33211 -0.07408 C -0.33628 -0.06852 -0.34496 -0.06621 -0.35 -0.06273 C -0.35625 -0.05857 -0.36354 -0.05857 -0.36979 -0.05533 C -0.375 -0.05278 -0.37934 -0.05116 -0.38489 -0.05023 C -0.42378 -0.05186 -0.4026 -0.04699 -0.4151 -0.05278 C -0.41892 -0.05463 -0.42239 -0.05648 -0.42639 -0.05787 C -0.4283 -0.05857 -0.43211 -0.06019 -0.43211 -0.06019 C -0.43611 -0.06389 -0.44132 -0.06644 -0.44618 -0.06783 C -0.45121 -0.07246 -0.45816 -0.07732 -0.46406 -0.07917 C -0.46927 -0.0838 -0.47534 -0.08704 -0.48107 -0.09051 C -0.4875 -0.09422 -0.49375 -0.1 -0.5 -0.1044 C -0.50625 -0.1088 -0.51041 -0.11644 -0.51701 -0.11945 C -0.51823 -0.12061 -0.51944 -0.12176 -0.52066 -0.12315 C -0.5217 -0.12431 -0.52257 -0.1257 -0.52361 -0.12686 C -0.52534 -0.12871 -0.52916 -0.13195 -0.52916 -0.13195 C -0.53159 -0.13704 -0.53593 -0.13912 -0.53958 -0.14329 C -0.54531 -0.14977 -0.55208 -0.15787 -0.55937 -0.16088 C -0.56302 -0.16412 -0.5684 -0.16875 -0.5717 -0.17223 C -0.57378 -0.17454 -0.57569 -0.17686 -0.57725 -0.17986 C -0.57795 -0.18102 -0.5783 -0.18264 -0.57916 -0.18357 C -0.58246 -0.18773 -0.5875 -0.19074 -0.59062 -0.19491 C -0.59461 -0.20023 -0.5993 -0.2051 -0.60468 -0.20741 C -0.61128 -0.2132 -0.60816 -0.21158 -0.61319 -0.21366 C -0.61927 -0.21898 -0.61753 -0.21644 -0.61979 -0.22014 " pathEditMode="relative" ptsTypes="fffffffffffffffffffffffffffffffffffffffffffA">
                                      <p:cBhvr>
                                        <p:cTn id="478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21 -0.00255 -0.00225 -0.00556 -0.00382 -0.00764 C -0.00468 -0.0088 -0.00573 -0.00995 -0.00659 -0.01134 C -0.01024 -0.01759 -0.01215 -0.02454 -0.01701 -0.02894 C -0.02378 -0.0419 -0.0342 -0.04931 -0.04427 -0.05671 C -0.04757 -0.05926 -0.04913 -0.0625 -0.05277 -0.06412 C -0.05937 -0.06991 -0.05625 -0.06829 -0.06128 -0.07037 C -0.0684 -0.07662 -0.07569 -0.08241 -0.08298 -0.08796 C -0.08819 -0.0919 -0.09218 -0.0963 -0.09809 -0.09815 C -0.10191 -0.1007 -0.10434 -0.10324 -0.1085 -0.1044 C -0.11701 -0.11019 -0.12569 -0.11551 -0.13489 -0.11945 C -0.14896 -0.13218 -0.17326 -0.13472 -0.18958 -0.13704 C -0.20833 -0.14259 -0.22864 -0.13889 -0.24722 -0.13843 C -0.25521 -0.13704 -0.26302 -0.13519 -0.27083 -0.13218 C -0.27673 -0.12685 -0.2835 -0.12338 -0.28958 -0.11829 C -0.296 -0.1132 -0.30069 -0.10625 -0.30659 -0.1007 C -0.31423 -0.09352 -0.32257 -0.08773 -0.33021 -0.08056 C -0.33611 -0.075 -0.34201 -0.06875 -0.34809 -0.06296 C -0.35 -0.06111 -0.35225 -0.05995 -0.35382 -0.05787 C -0.35729 -0.05324 -0.35538 -0.05486 -0.35937 -0.05278 C -0.36267 -0.04861 -0.37291 -0.03727 -0.37743 -0.03519 C -0.38298 -0.02778 -0.38889 -0.02269 -0.39531 -0.01644 C -0.39965 -0.01227 -0.4033 -0.00556 -0.40764 -0.00139 C -0.41041 0.00116 -0.41354 0.00324 -0.41597 0.00625 C -0.42083 0.01227 -0.42795 0.02338 -0.43298 0.02755 C -0.43663 0.0338 -0.44444 0.04537 -0.45 0.04768 C -0.45434 0.0537 -0.45902 0.05972 -0.46423 0.06412 C -0.46666 0.06944 -0.47882 0.0794 -0.48298 0.0831 C -0.48941 0.08889 -0.49548 0.0956 -0.50191 0.10185 C -0.50798 0.10787 -0.5125 0.11528 -0.51892 0.12083 C -0.52257 0.12384 -0.52621 0.12917 -0.53021 0.13079 C -0.53611 0.13866 -0.54271 0.14745 -0.55087 0.15093 C -0.55382 0.15463 -0.55555 0.15555 -0.55937 0.15718 C -0.5625 0.15995 -0.56441 0.16319 -0.56788 0.16481 C -0.56962 0.16805 -0.57222 0.17222 -0.57448 0.17477 C -0.57621 0.17685 -0.58021 0.17986 -0.58021 0.17986 C -0.58229 0.18889 -0.57916 0.17824 -0.58402 0.18611 C -0.58472 0.18704 -0.58437 0.18866 -0.58489 0.18981 C -0.5868 0.19375 -0.58975 0.19745 -0.59253 0.2 C -0.59462 0.2044 -0.59531 0.2037 -0.59253 0.2037 " pathEditMode="relative" ptsTypes="fffffffffffffffffffffffffffffffffffffffA">
                                      <p:cBhvr>
                                        <p:cTn id="480" dur="2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52 -0.01574 -0.00869 -0.01991 -0.01806 -0.02894 C -0.02448 -0.03519 -0.01737 -0.03079 -0.02362 -0.03403 C -0.02848 -0.04051 -0.03473 -0.04653 -0.0415 -0.04908 C -0.05417 -0.05996 -0.06563 -0.06644 -0.07935 -0.07408 C -0.08386 -0.07662 -0.08872 -0.07894 -0.09341 -0.08056 C -0.09601 -0.08148 -0.10105 -0.08287 -0.10105 -0.08287 C -0.1066 -0.08797 -0.11424 -0.08959 -0.12084 -0.0919 C -0.13525 -0.09723 -0.14948 -0.1044 -0.16424 -0.10811 C -0.17275 -0.11227 -0.18073 -0.11528 -0.18976 -0.1169 C -0.19757 -0.11991 -0.1941 -0.11875 -0.2 -0.12061 C -0.23264 -0.11968 -0.24254 -0.12107 -0.26806 -0.11181 C -0.27362 -0.10718 -0.27935 -0.10301 -0.2849 -0.09815 C -0.29254 -0.09144 -0.28334 -0.09977 -0.29063 -0.09306 C -0.2915 -0.09213 -0.29341 -0.09051 -0.29341 -0.09051 C -0.29775 -0.08172 -0.29532 -0.08449 -0.3 -0.08056 C -0.30313 -0.07408 -0.30469 -0.07084 -0.30955 -0.06667 C -0.3132 -0.05973 -0.31632 -0.05255 -0.32084 -0.04653 C -0.32188 -0.04236 -0.32553 -0.03519 -0.32553 -0.03519 C -0.32657 -0.03079 -0.32744 -0.02755 -0.32935 -0.02385 C -0.33282 -0.0088 -0.33178 0.01551 -0.33212 0.02893 C -0.33178 0.03472 -0.33178 0.04074 -0.33125 0.04652 C -0.33056 0.05439 -0.32709 0.06273 -0.32553 0.07037 C -0.32379 0.07916 -0.32205 0.08912 -0.31615 0.09444 C -0.31476 0.0993 -0.31355 0.10139 -0.31042 0.10439 C -0.30139 0.12199 -0.28056 0.12777 -0.26615 0.13333 C -0.25886 0.13611 -0.24341 0.13703 -0.24341 0.13703 C -0.22761 0.14166 -0.21164 0.13703 -0.19532 0.13703 " pathEditMode="relative" ptsTypes="fffffffffffffffffffffffffffA">
                                      <p:cBhvr>
                                        <p:cTn id="482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4500"/>
                            </p:stCondLst>
                            <p:childTnLst>
                              <p:par>
                                <p:cTn id="48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0"/>
                            </p:stCondLst>
                            <p:childTnLst>
                              <p:par>
                                <p:cTn id="4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500"/>
                            </p:stCondLst>
                            <p:childTnLst>
                              <p:par>
                                <p:cTn id="49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115 L -0.24878 -0.06571 " pathEditMode="relative" rAng="0" ptsTypes="AA">
                                      <p:cBhvr>
                                        <p:cTn id="4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-3355"/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23 L -0.25069 -0.07242 " pathEditMode="relative" rAng="0" ptsTypes="AA">
                                      <p:cBhvr>
                                        <p:cTn id="50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7" y="-3609"/>
                                    </p:animMotion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6500"/>
                            </p:stCondLst>
                            <p:childTnLst>
                              <p:par>
                                <p:cTn id="5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7000"/>
                            </p:stCondLst>
                            <p:childTnLst>
                              <p:par>
                                <p:cTn id="5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2 0.00116 -0.01754 0.0044 -0.02639 0.00834 C -0.0342 0.01181 -0.04271 0.01343 -0.0507 0.01667 C -0.0632 0.02176 -0.07587 0.02685 -0.0882 0.03241 C -0.09618 0.03588 -0.10278 0.04352 -0.11111 0.0463 C -0.12934 0.0625 -0.15139 0.07037 -0.17222 0.07871 C -0.18733 0.08472 -0.20261 0.0919 -0.21806 0.09537 C -0.22795 0.09746 -0.23802 0.09769 -0.24792 0.09815 C -0.25504 0.09792 -0.26233 0.09769 -0.26945 0.09722 C -0.27413 0.09676 -0.27952 0.09422 -0.28403 0.0926 C -0.2967 0.08843 -0.30972 0.0838 -0.32153 0.07685 C -0.3257 0.07431 -0.33073 0.07338 -0.33472 0.07037 C -0.34132 0.06551 -0.34844 0.06158 -0.35486 0.05648 C -0.35781 0.05417 -0.3599 0.05139 -0.3632 0.05 C -0.3658 0.04653 -0.3691 0.04352 -0.37222 0.04074 C -0.37622 0.03287 -0.37084 0.04213 -0.3757 0.03704 C -0.38038 0.03195 -0.38351 0.02315 -0.38959 0.02037 C -0.39202 0.01713 -0.39479 0.01343 -0.39792 0.01204 C -0.40087 0.0081 -0.40417 0.00602 -0.40764 0.00278 C -0.4099 -0.00185 -0.41441 -0.00254 -0.41736 -0.00648 C -0.42014 -0.01018 -0.42986 -0.02037 -0.43403 -0.02222 C -0.43924 -0.02754 -0.44393 -0.03403 -0.44931 -0.03889 C -0.45104 -0.04583 -0.44844 -0.0375 -0.45209 -0.04352 C -0.45261 -0.04421 -0.45243 -0.04537 -0.45278 -0.04629 C -0.45382 -0.04838 -0.45538 -0.04953 -0.45695 -0.05092 C -0.4599 -0.05671 -0.46372 -0.0618 -0.46806 -0.06574 C -0.46962 -0.06898 -0.47084 -0.07014 -0.47361 -0.07129 C -0.47882 -0.07824 -0.48542 -0.08009 -0.49236 -0.0824 C -0.49445 -0.0831 -0.49722 -0.08287 -0.49722 -0.08611 " pathEditMode="relative" ptsTypes="ffffffffffffffffffffffffffffA">
                                      <p:cBhvr>
                                        <p:cTn id="517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41 0.00023 -0.02865 0.00023 -0.04306 0.00093 C -0.05382 0.00139 -0.06493 0.00579 -0.07569 0.00741 C -0.08524 0.01065 -0.09583 0.01111 -0.10556 0.01204 C -0.1125 0.01435 -0.11997 0.01505 -0.12708 0.01574 C -0.13264 0.01829 -0.13941 0.01875 -0.14514 0.01945 C -0.15469 0.02269 -0.16406 0.02546 -0.17361 0.0287 C -0.18247 0.03171 -0.19045 0.03958 -0.19931 0.04259 C -0.20208 0.04537 -0.20382 0.04583 -0.20694 0.04722 C -0.20955 0.04977 -0.21198 0.05046 -0.21458 0.05278 C -0.21719 0.05509 -0.2184 0.05787 -0.22153 0.05926 C -0.22639 0.06574 -0.23455 0.06852 -0.24028 0.07407 C -0.24444 0.07801 -0.24809 0.08287 -0.25278 0.08611 C -0.25503 0.09051 -0.25851 0.09213 -0.26111 0.0963 C -0.26632 0.10463 -0.27153 0.11273 -0.27639 0.1213 C -0.27865 0.12523 -0.28281 0.12917 -0.28472 0.13333 C -0.2908 0.14676 -0.2974 0.15926 -0.30486 0.1713 C -0.30764 0.1757 -0.30868 0.18009 -0.3125 0.18333 C -0.31649 0.1912 -0.32205 0.19699 -0.32708 0.2037 C -0.32847 0.20556 -0.32917 0.20833 -0.33056 0.21019 C -0.33316 0.21366 -0.33628 0.2169 -0.33889 0.22037 C -0.34097 0.22315 -0.34184 0.22639 -0.34444 0.2287 C -0.3467 0.2331 -0.35017 0.23472 -0.35278 0.23889 C -0.36042 0.25116 -0.3717 0.25995 -0.38194 0.26759 C -0.38854 0.27245 -0.39479 0.27824 -0.40139 0.28333 C -0.40833 0.28866 -0.41667 0.29838 -0.42431 0.30093 C -0.4283 0.30486 -0.43247 0.30509 -0.43611 0.30833 C -0.43872 0.31065 -0.44167 0.31181 -0.44444 0.31389 C -0.44913 0.31736 -0.4526 0.32292 -0.45694 0.32685 C -0.45851 0.32824 -0.46024 0.32847 -0.46181 0.33056 " pathEditMode="relative" ptsTypes="fffffffffffffffffffffffffffffA">
                                      <p:cBhvr>
                                        <p:cTn id="519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21 0.00046 -0.05069 0.00162 -0.07639 0.00463 C -0.08802 0.00602 -0.09896 0.01134 -0.11041 0.01296 C -0.11562 0.01458 -0.12048 0.0169 -0.12569 0.01852 C -0.12916 0.02153 -0.1368 0.02477 -0.14097 0.02592 C -0.14427 0.02824 -0.1467 0.02963 -0.15 0.03241 C -0.15121 0.03356 -0.15278 0.03356 -0.15416 0.03426 C -0.15521 0.03472 -0.15607 0.03542 -0.15694 0.03611 C -0.15781 0.0368 -0.15816 0.03819 -0.15903 0.03889 C -0.16024 0.03981 -0.16198 0.03958 -0.16319 0.04074 C -0.16458 0.0419 -0.16597 0.04329 -0.16736 0.04444 C -0.16805 0.04514 -0.16944 0.0463 -0.16944 0.0463 C -0.171 0.04954 -0.17257 0.05162 -0.175 0.0537 C -0.17656 0.05671 -0.17899 0.05903 -0.18055 0.06204 C -0.18281 0.06643 -0.18368 0.06944 -0.1868 0.07222 C -0.18871 0.07963 -0.19375 0.08981 -0.19653 0.09722 C -0.19861 0.10301 -0.19948 0.10949 -0.20208 0.11481 C -0.20225 0.11643 -0.20243 0.11782 -0.20278 0.11944 C -0.20312 0.1213 -0.20416 0.125 -0.20416 0.125 C -0.20555 0.14213 -0.20729 0.16157 -0.20208 0.17778 C -0.20087 0.18148 -0.19844 0.18333 -0.19722 0.18704 C -0.19444 0.19514 -0.19757 0.19028 -0.19375 0.19537 C -0.19271 0.19954 -0.1901 0.20278 -0.18819 0.20648 C -0.18455 0.21389 -0.17778 0.23055 -0.17153 0.23333 C -0.16406 0.24329 -0.15312 0.24699 -0.14305 0.25092 C -0.13906 0.25255 -0.13594 0.25509 -0.13194 0.25648 C -0.11753 0.26921 -0.08819 0.2662 -0.075 0.26667 C -0.07048 0.26875 -0.06736 0.26852 -0.0625 0.26852 " pathEditMode="relative" ptsTypes="fffffffffffffffffffffffffffA">
                                      <p:cBhvr>
                                        <p:cTn id="521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9000"/>
                            </p:stCondLst>
                            <p:childTnLst>
                              <p:par>
                                <p:cTn id="5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95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00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1000"/>
                            </p:stCondLst>
                            <p:childTnLst>
                              <p:par>
                                <p:cTn id="5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08559 0.00116 " pathEditMode="relative" rAng="0" ptsTypes="AA">
                                      <p:cBhvr>
                                        <p:cTn id="5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8" y="46"/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-0.08247 0.00092 " pathEditMode="relative" rAng="0" ptsTypes="AA">
                                      <p:cBhvr>
                                        <p:cTn id="58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46"/>
                                    </p:animMotion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2000"/>
                            </p:stCondLst>
                            <p:childTnLst>
                              <p:par>
                                <p:cTn id="5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2500"/>
                            </p:stCondLst>
                            <p:childTnLst>
                              <p:par>
                                <p:cTn id="59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73 -0.01111 0.02135 -0.01041 0.0302 -0.0118 C 0.03559 -0.01412 0.04149 -0.01481 0.04705 -0.01666 C 0.05173 -0.02082 0.05746 -0.02175 0.06284 -0.0236 C 0.07048 -0.02638 0.0783 -0.02985 0.08593 -0.03308 C 0.08958 -0.0347 0.09288 -0.03748 0.09652 -0.0391 C 0.09826 -0.04002 0.10191 -0.04141 0.10191 -0.04141 C 0.10486 -0.04396 0.10833 -0.04534 0.11163 -0.04719 C 0.11336 -0.04812 0.11684 -0.04951 0.11684 -0.04951 C 0.12239 -0.0546 0.12934 -0.05853 0.13541 -0.06246 C 0.14045 -0.0657 0.14184 -0.06917 0.14705 -0.07079 C 0.15625 -0.07935 0.16597 -0.08721 0.17534 -0.09554 C 0.17882 -0.09855 0.18142 -0.10179 0.18507 -0.10502 C 0.18576 -0.10572 0.18767 -0.10734 0.18767 -0.10734 C 0.19201 -0.11659 0.2 -0.12631 0.20798 -0.12978 C 0.21423 -0.13787 0.22395 -0.14157 0.2302 -0.1499 C 0.23628 -0.158 0.24444 -0.16401 0.25139 -0.17095 C 0.25816 -0.17766 0.26371 -0.18599 0.27083 -0.19223 C 0.28264 -0.20287 0.28836 -0.22138 0.29739 -0.2348 C 0.3 -0.24544 0.30277 -0.25585 0.30538 -0.26649 C 0.30677 -0.27227 0.30955 -0.27736 0.31076 -0.28314 C 0.31198 -0.28939 0.31267 -0.29563 0.31423 -0.30188 C 0.31545 -0.31807 0.31666 -0.32478 0.3151 -0.34329 C 0.31493 -0.3456 0.31371 -0.34791 0.31336 -0.35022 C 0.31284 -0.35346 0.31163 -0.35971 0.31163 -0.35971 C 0.31041 -0.37521 0.31024 -0.39371 0.30191 -0.40574 C 0.30017 -0.41129 0.29548 -0.41777 0.29201 -0.42217 C 0.28871 -0.43142 0.28385 -0.43535 0.27795 -0.44113 C 0.27309 -0.44599 0.27066 -0.45386 0.26458 -0.4564 C 0.2625 -0.4608 0.25937 -0.46427 0.25573 -0.46589 C 0.25364 -0.46982 0.25225 -0.47121 0.24878 -0.47282 C 0.24548 -0.47722 0.23993 -0.48393 0.23524 -0.48578 C 0.23316 -0.48925 0.23073 -0.49041 0.22743 -0.49179 C 0.22152 -0.49711 0.22395 -0.49549 0.21961 -0.49758 C 0.21649 -0.50174 0.21857 -0.49989 0.2125 -0.50243 C 0.21163 -0.5029 0.20972 -0.50359 0.20972 -0.50359 C 0.20486 -0.50775 0.19982 -0.51169 0.19479 -0.51539 C 0.1908 -0.51816 0.18819 -0.52302 0.1842 -0.52487 C 0.17899 -0.53112 0.16545 -0.54245 0.1585 -0.54245 " pathEditMode="relative" ptsTypes="ffffffffffffffffffffffffffffffffffffffA">
                                      <p:cBhvr>
                                        <p:cTn id="598" dur="2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78 -0.00231 0.01337 -0.0037 0.02032 -0.00486 C 0.02743 -0.0081 0.03507 -0.0081 0.04237 -0.01064 C 0.05278 -0.01434 0.06303 -0.01758 0.07344 -0.02128 C 0.08316 -0.02475 0.09254 -0.02984 0.10261 -0.03192 C 0.11407 -0.03701 0.12622 -0.03886 0.13803 -0.04141 C 0.1448 -0.04442 0.15157 -0.04696 0.15834 -0.0495 C 0.16129 -0.05066 0.16424 -0.05182 0.16719 -0.05321 C 0.16806 -0.05367 0.1698 -0.05436 0.1698 -0.05436 C 0.17049 -0.05506 0.17101 -0.05621 0.17171 -0.05668 C 0.17327 -0.05783 0.17535 -0.0576 0.17691 -0.05899 C 0.17952 -0.06153 0.18091 -0.06361 0.18403 -0.065 C 0.18664 -0.06847 0.18837 -0.07055 0.19202 -0.07194 C 0.19723 -0.0768 0.20174 -0.08281 0.20695 -0.08744 C 0.20938 -0.08975 0.21546 -0.09346 0.21771 -0.09669 C 0.22188 -0.10271 0.23091 -0.11312 0.23698 -0.11566 C 0.24358 -0.12422 0.25278 -0.12977 0.25834 -0.13926 C 0.26372 -0.14851 0.26875 -0.15707 0.27518 -0.16516 C 0.27605 -0.16632 0.27761 -0.16655 0.27865 -0.16748 C 0.27934 -0.16817 0.27987 -0.16887 0.28056 -0.16979 C 0.28316 -0.17326 0.28577 -0.17881 0.28924 -0.18043 C 0.29584 -0.18853 0.30209 -0.19639 0.30973 -0.20287 C 0.31528 -0.2075 0.31806 -0.21629 0.32466 -0.21929 C 0.33073 -0.22739 0.33698 -0.23525 0.34237 -0.24428 C 0.34653 -0.25145 0.34983 -0.26047 0.35487 -0.26648 C 0.35573 -0.27042 0.35903 -0.27712 0.35903 -0.27712 C 0.36094 -0.28476 0.36615 -0.291 0.37066 -0.29609 C 0.37414 -0.30026 0.3757 -0.30349 0.37865 -0.30789 C 0.38212 -0.31321 0.38837 -0.31922 0.39289 -0.32316 C 0.39983 -0.32917 0.3915 -0.32478 0.39809 -0.32778 C 0.404 -0.33565 0.41233 -0.33912 0.41945 -0.34444 C 0.42778 -0.35068 0.43525 -0.35947 0.44428 -0.36318 C 0.45018 -0.36873 0.4474 -0.36711 0.45209 -0.36919 C 0.45521 -0.37312 0.46025 -0.37682 0.46459 -0.37867 C 0.47101 -0.38469 0.47743 -0.39163 0.48403 -0.39741 C 0.48872 -0.40666 0.48264 -0.39625 0.48837 -0.40227 C 0.48907 -0.40319 0.48959 -0.40481 0.49028 -0.40574 C 0.49323 -0.40944 0.4974 -0.41337 0.50087 -0.41638 C 0.50487 -0.42448 0.50712 -0.43327 0.50973 -0.44229 C 0.51164 -0.44853 0.51216 -0.45432 0.51476 -0.45987 C 0.51528 -0.46102 0.51528 -0.46241 0.5158 -0.46357 C 0.51615 -0.46449 0.51737 -0.46496 0.51771 -0.46588 C 0.51945 -0.47097 0.5198 -0.47537 0.52205 -0.47999 C 0.52379 -0.48925 0.52605 -0.49804 0.5283 -0.50706 C 0.52987 -0.51423 0.52987 -0.5177 0.53264 -0.52371 C 0.53421 -0.53158 0.53542 -0.54014 0.53976 -0.54592 C 0.54046 -0.54916 0.54375 -0.55725 0.54601 -0.5591 C 0.54757 -0.56049 0.54948 -0.56072 0.55105 -0.56142 C 0.55938 -0.56512 0.56563 -0.56951 0.57431 -0.56951 " pathEditMode="relative" ptsTypes="ffffffffffffffffffffffffffffffffffffffffffffffffA">
                                      <p:cBhvr>
                                        <p:cTn id="600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79 -0.01064 0.04844 -0.02013 0.07344 -0.02475 C 0.08056 -0.02845 0.08819 -0.03216 0.09549 -0.03539 C 0.09931 -0.04048 0.10556 -0.04071 0.11059 -0.04256 C 0.11788 -0.04534 0.12344 -0.04881 0.13004 -0.05321 C 0.13333 -0.05552 0.13802 -0.05621 0.14149 -0.05783 C 0.14635 -0.05991 0.15035 -0.06223 0.15486 -0.065 C 0.1566 -0.06593 0.15833 -0.06662 0.16007 -0.06732 C 0.16094 -0.06778 0.16285 -0.06847 0.16285 -0.06847 C 0.16701 -0.07241 0.17274 -0.0731 0.17691 -0.0768 C 0.18333 -0.08235 0.18004 -0.08073 0.18576 -0.08258 C 0.19271 -0.08837 0.20017 -0.09461 0.20781 -0.09785 C 0.20851 -0.09901 0.20868 -0.10063 0.20955 -0.10155 C 0.21024 -0.10225 0.21146 -0.10201 0.21233 -0.10271 C 0.21649 -0.10572 0.22031 -0.1115 0.22483 -0.11335 C 0.22934 -0.12283 0.23767 -0.13047 0.2434 -0.13926 C 0.24844 -0.14689 0.25313 -0.15522 0.25833 -0.16285 C 0.2625 -0.16887 0.26719 -0.1728 0.2717 -0.17812 C 0.27708 -0.18436 0.28247 -0.19431 0.28941 -0.19709 C 0.29219 -0.19986 0.29913 -0.2105 0.30087 -0.2112 C 0.3026 -0.21189 0.30625 -0.21351 0.30625 -0.21351 C 0.31458 -0.22461 0.3283 -0.22901 0.33976 -0.23109 C 0.34514 -0.23202 0.35573 -0.23364 0.35573 -0.23364 C 0.36806 -0.23919 0.38247 -0.2341 0.39549 -0.23248 C 0.40069 -0.22947 0.4059 -0.22832 0.41146 -0.22646 C 0.41719 -0.22438 0.4224 -0.21999 0.42813 -0.21814 C 0.43976 -0.21467 0.45052 -0.20865 0.46198 -0.20518 C 0.46476 -0.20426 0.46806 -0.20403 0.47066 -0.20287 C 0.48247 -0.19755 0.50295 -0.18922 0.5151 -0.18876 C 0.53611 -0.18807 0.57865 -0.1876 0.57865 -0.1876 " pathEditMode="relative" ptsTypes="fffffffffffffffffffffffffffffA">
                                      <p:cBhvr>
                                        <p:cTn id="602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4500"/>
                            </p:stCondLst>
                            <p:childTnLst>
                              <p:par>
                                <p:cTn id="60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5000"/>
                            </p:stCondLst>
                            <p:childTnLst>
                              <p:par>
                                <p:cTn id="6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500"/>
                            </p:stCondLst>
                            <p:childTnLst>
                              <p:par>
                                <p:cTn id="621" presetID="8" presetClass="emph" presetSubtype="0" repeatCount="4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7500"/>
                            </p:stCondLst>
                            <p:childTnLst>
                              <p:par>
                                <p:cTn id="62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8000"/>
                            </p:stCondLst>
                            <p:childTnLst>
                              <p:par>
                                <p:cTn id="6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139 L 0.14601 -2.59259E-6 " pathEditMode="relative" rAng="0" ptsTypes="AA">
                                      <p:cBhvr>
                                        <p:cTn id="6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-69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59259E-6 L 0.14653 2.59259E-6 " pathEditMode="relative" rAng="0" ptsTypes="AA">
                                      <p:cBhvr>
                                        <p:cTn id="63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9000"/>
                            </p:stCondLst>
                            <p:childTnLst>
                              <p:par>
                                <p:cTn id="6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9500"/>
                            </p:stCondLst>
                            <p:childTnLst>
                              <p:par>
                                <p:cTn id="6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03 -0.00834 0.0191 -0.01366 0.02987 -0.0169 C 0.03455 -0.0213 0.0408 -0.02385 0.04619 -0.02686 C 0.04931 -0.02871 0.0507 -0.03218 0.05365 -0.03403 C 0.05834 -0.03727 0.06285 -0.04074 0.06719 -0.04491 C 0.06893 -0.04861 0.07066 -0.04908 0.07309 -0.05186 C 0.07761 -0.05695 0.08021 -0.06412 0.08421 -0.06968 C 0.08924 -0.07686 0.08334 -0.06297 0.09098 -0.07778 C 0.09323 -0.08218 0.09636 -0.08565 0.09914 -0.08959 C 0.10365 -0.09607 0.10643 -0.1044 0.11112 -0.11065 C 0.11285 -0.11621 0.11632 -0.12199 0.12014 -0.12547 C 0.12153 -0.13125 0.12032 -0.12778 0.12535 -0.13449 C 0.12605 -0.13542 0.12761 -0.1375 0.12761 -0.1375 C 0.12917 -0.14167 0.13091 -0.1426 0.13282 -0.1463 C 0.13438 -0.15278 0.13872 -0.15787 0.14098 -0.16436 C 0.14202 -0.16736 0.1448 -0.17315 0.1448 -0.17315 C 0.14653 -0.18033 0.14532 -0.17755 0.14775 -0.18218 C 0.14879 -0.18681 0.14862 -0.19167 0.15 -0.19607 C 0.15105 -0.19908 0.15244 -0.20209 0.15365 -0.2051 C 0.15556 -0.21019 0.15591 -0.21598 0.15747 -0.22107 C 0.15816 -0.22778 0.15921 -0.23449 0.16042 -0.24098 C 0.16094 -0.24329 0.16198 -0.24792 0.16198 -0.24792 C 0.16337 -0.2625 0.16285 -0.29769 0.1566 -0.31459 C 0.15209 -0.32662 0.14636 -0.3382 0.14098 -0.34931 C 0.13716 -0.35718 0.1323 -0.37292 0.12691 -0.37824 C 0.1257 -0.38218 0.12414 -0.38287 0.12153 -0.38519 C 0.1191 -0.38982 0.11789 -0.38866 0.11494 -0.39213 C 0.10903 -0.39908 0.10313 -0.40579 0.09549 -0.40903 C 0.08959 -0.41459 0.08247 -0.41922 0.07605 -0.42408 C 0.07223 -0.42686 0.0691 -0.43125 0.06494 -0.43287 C 0.06233 -0.43519 0.06042 -0.43681 0.05747 -0.43797 C 0.05521 -0.43982 0.0533 -0.44167 0.0507 -0.44283 C 0.04636 -0.44676 0.04167 -0.44908 0.03733 -0.45278 C 0.03212 -0.45741 0.02691 -0.4632 0.02084 -0.46574 C 0.01737 -0.46898 0.01372 -0.47199 0.00973 -0.47361 C 0.00921 -0.47408 0.0033 -0.47824 0.00226 -0.47963 " pathEditMode="relative" ptsTypes="fffffffffffffffffffffffffffffffffffA">
                                      <p:cBhvr>
                                        <p:cTn id="650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42 -0.00162 0.00295 0.00023 0.00816 -0.00208 C 0.00972 -0.00277 0.01268 -0.00393 0.01268 -0.00393 C 0.01615 -0.00856 0.02205 -0.01273 0.02691 -0.01481 C 0.03229 -0.01967 0.03924 -0.0243 0.04549 -0.02685 C 0.05035 -0.03333 0.05972 -0.03703 0.0665 -0.03981 C 0.06719 -0.04051 0.06788 -0.04143 0.06875 -0.04189 C 0.06945 -0.04236 0.07031 -0.04236 0.07101 -0.04282 C 0.07327 -0.04444 0.075 -0.04768 0.07761 -0.04884 C 0.07917 -0.04953 0.08212 -0.05069 0.08212 -0.05069 C 0.08646 -0.05463 0.0915 -0.06134 0.09636 -0.06273 C 0.09948 -0.06689 0.10243 -0.06759 0.10608 -0.0706 C 0.10799 -0.07222 0.10938 -0.0743 0.11129 -0.07569 C 0.11285 -0.07685 0.11406 -0.0787 0.11563 -0.07963 C 0.11702 -0.08055 0.12014 -0.08148 0.12014 -0.08148 C 0.12292 -0.08703 0.12882 -0.0912 0.13281 -0.0956 C 0.13368 -0.09652 0.13438 -0.09745 0.13507 -0.09861 C 0.13559 -0.09953 0.13594 -0.10069 0.13663 -0.10139 C 0.13802 -0.10301 0.14115 -0.10555 0.14115 -0.10555 C 0.14288 -0.10926 0.14584 -0.11296 0.14861 -0.11551 C 0.15087 -0.12037 0.1559 -0.125 0.15972 -0.12731 C 0.16233 -0.13217 0.1684 -0.13796 0.1724 -0.1412 C 0.17448 -0.14537 0.17604 -0.1493 0.17917 -0.15231 C 0.1809 -0.15578 0.18368 -0.15995 0.18663 -0.16111 C 0.18854 -0.16365 0.19323 -0.16805 0.19323 -0.16805 C 0.19549 -0.17245 0.20747 -0.18356 0.21129 -0.18611 C 0.2132 -0.19027 0.21702 -0.19213 0.22014 -0.19514 C 0.22552 -0.20023 0.23368 -0.20972 0.23959 -0.21203 C 0.25052 -0.22106 0.26163 -0.23009 0.2717 -0.24074 C 0.27448 -0.24375 0.27778 -0.24953 0.28056 -0.25185 C 0.28629 -0.25648 0.29132 -0.26273 0.29705 -0.26759 C 0.30035 -0.27037 0.30243 -0.27384 0.30608 -0.27569 C 0.30972 -0.28102 0.31511 -0.28541 0.31945 -0.28958 C 0.3217 -0.29398 0.32465 -0.29768 0.32761 -0.30139 C 0.33264 -0.30764 0.33715 -0.31828 0.34028 -0.32639 C 0.34462 -0.33773 0.34705 -0.35185 0.34931 -0.36412 C 0.34931 -0.36458 0.35087 -0.37407 0.35156 -0.37615 C 0.35295 -0.38055 0.35538 -0.38449 0.35677 -0.38912 C 0.35851 -0.3949 0.3599 -0.40115 0.36129 -0.40694 C 0.36198 -0.40995 0.36285 -0.41296 0.36354 -0.41597 C 0.36406 -0.41805 0.36493 -0.42199 0.36493 -0.42199 C 0.36597 -0.43287 0.36806 -0.44259 0.3724 -0.45185 C 0.37309 -0.45671 0.37431 -0.46088 0.37535 -0.46574 C 0.37587 -0.46805 0.37847 -0.47152 0.37847 -0.47152 C 0.37986 -0.47754 0.38334 -0.48472 0.38663 -0.48958 C 0.38802 -0.49166 0.38906 -0.4949 0.39115 -0.4956 C 0.39775 -0.49768 0.40365 -0.4993 0.41042 -0.50046 C 0.41528 -0.50254 0.42014 -0.50555 0.42535 -0.50555 " pathEditMode="relative" ptsTypes="fffffffffffffffffffffffffffffffffffffffffffffffA">
                                      <p:cBhvr>
                                        <p:cTn id="652" dur="2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82 -0.00347 0.00833 -0.00439 0.01267 -0.00602 C 0.01719 -0.00972 0.02222 -0.01018 0.02691 -0.01296 C 0.02916 -0.01435 0.03125 -0.01643 0.0335 -0.01782 C 0.03698 -0.02014 0.04114 -0.0206 0.04479 -0.02291 C 0.0533 -0.02824 0.06059 -0.03727 0.06944 -0.04189 C 0.071 -0.0449 0.07934 -0.05254 0.08212 -0.0537 C 0.08611 -0.0574 0.09097 -0.0618 0.09548 -0.06365 C 0.10087 -0.07083 0.10677 -0.07824 0.11267 -0.08449 C 0.11649 -0.08865 0.1184 -0.0949 0.12239 -0.09861 C 0.12378 -0.10162 0.1283 -0.10555 0.1283 -0.10555 C 0.13021 -0.10926 0.13368 -0.1118 0.13646 -0.11435 C 0.13958 -0.12014 0.14357 -0.12824 0.14844 -0.13125 C 0.15087 -0.13611 0.15521 -0.13796 0.15885 -0.1412 C 0.16076 -0.1449 0.16232 -0.14444 0.16493 -0.14722 C 0.16927 -0.15185 0.17205 -0.15578 0.1776 -0.1581 C 0.18073 -0.16088 0.18437 -0.1618 0.18802 -0.16319 C 0.19253 -0.16481 0.19687 -0.16805 0.20139 -0.16921 C 0.20312 -0.16967 0.20503 -0.16967 0.20677 -0.17014 C 0.20781 -0.17037 0.20868 -0.17083 0.20972 -0.17106 C 0.22291 -0.17083 0.23611 -0.1706 0.2493 -0.17014 C 0.25781 -0.16967 0.26719 -0.16342 0.27534 -0.16018 C 0.28229 -0.15393 0.2901 -0.15139 0.29774 -0.14722 C 0.30416 -0.14375 0.31041 -0.13865 0.31719 -0.13634 C 0.32083 -0.13518 0.32465 -0.13495 0.3283 -0.13426 C 0.33698 -0.13078 0.35538 -0.13009 0.36493 -0.12939 C 0.36996 -0.12777 0.37482 -0.12708 0.37986 -0.12639 C 0.39444 -0.12176 0.41475 -0.1243 0.4276 -0.1243 " pathEditMode="relative" ptsTypes="fffffffffffffffffffffffffffA">
                                      <p:cBhvr>
                                        <p:cTn id="654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50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1000"/>
                            </p:stCondLst>
                            <p:childTnLst>
                              <p:par>
                                <p:cTn id="6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00"/>
                            </p:stCondLst>
                            <p:childTnLst>
                              <p:par>
                                <p:cTn id="6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500"/>
                            </p:stCondLst>
                            <p:childTnLst>
                              <p:par>
                                <p:cTn id="7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1000"/>
                            </p:stCondLst>
                            <p:childTnLst>
                              <p:par>
                                <p:cTn id="7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2" fill="hold">
                            <p:stCondLst>
                              <p:cond delay="1500"/>
                            </p:stCondLst>
                            <p:childTnLst>
                              <p:par>
                                <p:cTn id="72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0208 L -0.62569 -0.37084 " pathEditMode="relative" rAng="0" ptsTypes="AA">
                                      <p:cBhvr>
                                        <p:cTn id="72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18657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0254 L -0.62553 -0.37081 " pathEditMode="relative" rAng="0" ptsTypes="AA">
                                      <p:cBhvr>
                                        <p:cTn id="726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33" y="-18668"/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3500"/>
                            </p:stCondLst>
                            <p:childTnLst>
                              <p:par>
                                <p:cTn id="731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5500"/>
                            </p:stCondLst>
                            <p:childTnLst>
                              <p:par>
                                <p:cTn id="74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6" fill="hold">
                            <p:stCondLst>
                              <p:cond delay="6000"/>
                            </p:stCondLst>
                            <p:childTnLst>
                              <p:par>
                                <p:cTn id="7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6500"/>
                            </p:stCondLst>
                            <p:childTnLst>
                              <p:par>
                                <p:cTn id="7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028 0.00092 0.02917 -0.00301 0.04844 0.00486 C 0.05087 0.00717 0.05226 0.00972 0.05521 0.01088 C 0.05886 0.01898 0.054 0.00995 0.05886 0.01481 C 0.06146 0.01736 0.06146 0.02037 0.06493 0.02176 C 0.06858 0.02963 0.07674 0.03495 0.08282 0.03889 C 0.08681 0.04143 0.08959 0.04583 0.09393 0.04768 C 0.09827 0.05162 0.10313 0.05555 0.10816 0.05764 C 0.11476 0.06389 0.12257 0.06898 0.13056 0.07152 C 0.13438 0.075 0.13195 0.07314 0.13802 0.07569 C 0.13959 0.07639 0.14254 0.07754 0.14254 0.07754 C 0.14688 0.08194 0.15278 0.08495 0.15816 0.08657 C 0.16719 0.09398 0.18455 0.09722 0.19462 0.09838 C 0.20313 0.10277 0.21441 0.10301 0.22379 0.10439 C 0.23316 0.10416 0.24271 0.10393 0.25209 0.10347 C 0.25799 0.10324 0.26268 0.0993 0.26789 0.09652 C 0.275 0.09282 0.28299 0.08958 0.29028 0.08657 C 0.29098 0.08588 0.29167 0.08495 0.29254 0.08449 C 0.29341 0.08402 0.29462 0.08426 0.29549 0.08356 C 0.29636 0.08287 0.29688 0.08125 0.29775 0.08055 C 0.30035 0.07824 0.304 0.07847 0.3066 0.07569 C 0.31355 0.06828 0.31754 0.0581 0.32379 0.04976 C 0.32483 0.04514 0.32743 0.04213 0.329 0.03773 C 0.33039 0.03356 0.33177 0.02916 0.33282 0.02476 C 0.33507 0.01481 0.33664 0.0037 0.33941 -0.00602 C 0.34063 -0.01042 0.34254 -0.01459 0.34393 -0.01899 C 0.34584 -0.02547 0.34705 -0.03334 0.35 -0.03889 C 0.35139 -0.04445 0.35243 -0.04561 0.35434 -0.0507 C 0.35747 -0.05903 0.35764 -0.06806 0.36268 -0.07477 C 0.36459 -0.0801 0.3665 -0.08311 0.37014 -0.08658 C 0.37136 -0.09213 0.37986 -0.09861 0.38421 -0.10047 C 0.39306 -0.1088 0.40452 -0.10996 0.41407 -0.11644 " pathEditMode="relative" ptsTypes="fffffffffffffffffffffffffffffffA">
                                      <p:cBhvr>
                                        <p:cTn id="761" dur="2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58 0.00093 0.02934 0.00069 0.04392 0.00278 C 0.04982 0.00486 0.05607 0.00509 0.06197 0.00694 C 0.06423 0.00903 0.06371 0.0088 0.06631 0.00995 C 0.06788 0.01065 0.07083 0.01181 0.07083 0.01181 C 0.07482 0.01551 0.08038 0.02037 0.08506 0.02176 C 0.09027 0.0287 0.09704 0.0331 0.10295 0.03866 C 0.10572 0.0412 0.10729 0.04421 0.11041 0.0456 C 0.11215 0.04884 0.11371 0.05046 0.11631 0.05255 C 0.1184 0.05671 0.12118 0.06088 0.12378 0.06458 C 0.1269 0.06898 0.12534 0.06412 0.1276 0.06944 C 0.1302 0.07569 0.13281 0.08264 0.13576 0.08843 C 0.13663 0.09259 0.13836 0.09699 0.14027 0.10046 C 0.14201 0.10764 0.14375 0.11505 0.14548 0.12222 C 0.14531 0.13542 0.14965 0.16273 0.14166 0.17801 C 0.1401 0.18519 0.14236 0.17708 0.13871 0.1831 C 0.13715 0.18588 0.13767 0.18727 0.13645 0.19005 C 0.13559 0.19213 0.1335 0.19583 0.1335 0.19583 C 0.13263 0.2 0.12951 0.20301 0.1276 0.20694 C 0.12343 0.21551 0.11822 0.23009 0.11197 0.23565 C 0.1085 0.24236 0.10416 0.25 0.09913 0.25463 C 0.08819 0.27546 0.07725 0.28542 0.06197 0.29931 C 0.05781 0.30324 0.05364 0.30532 0.04913 0.30833 C 0.0467 0.30995 0.04166 0.31227 0.04166 0.31227 C 0.03888 0.31505 0.03593 0.31551 0.03281 0.31736 C 0.02968 0.31921 0.02708 0.32199 0.02378 0.32338 C 0.02222 0.32407 0.01684 0.32523 0.01562 0.32732 " pathEditMode="relative" ptsTypes="ffffffffffffffffffffffffffA">
                                      <p:cBhvr>
                                        <p:cTn id="763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295 0.0007 0.06302 -0.01273 0.0941 0.01597 C 0.09601 0.01991 0.09931 0.02431 0.10226 0.02685 C 0.10313 0.03102 0.10625 0.03449 0.10903 0.03681 C 0.11129 0.04167 0.11997 0.05116 0.12396 0.05278 C 0.12917 0.05972 0.13594 0.06621 0.14184 0.07176 C 0.14479 0.07801 0.14861 0.07986 0.15226 0.08472 C 0.15538 0.08889 0.15903 0.09514 0.16268 0.09861 C 0.16563 0.10417 0.16979 0.10741 0.17309 0.1125 C 0.17709 0.11875 0.18264 0.12894 0.18802 0.13334 C 0.1908 0.13889 0.1915 0.14005 0.19549 0.14329 C 0.19757 0.14746 0.20157 0.15486 0.20521 0.15625 C 0.20695 0.15972 0.20782 0.16204 0.21042 0.16412 C 0.21302 0.16898 0.21736 0.17222 0.22084 0.17616 C 0.22778 0.18426 0.24063 0.19746 0.24931 0.20093 C 0.25556 0.20672 0.2625 0.2125 0.26945 0.2169 C 0.2717 0.21991 0.27327 0.22176 0.27622 0.22292 C 0.279 0.2257 0.28212 0.22732 0.28507 0.22986 C 0.2875 0.23195 0.28889 0.23472 0.29184 0.23588 C 0.29688 0.24051 0.30209 0.24699 0.30816 0.24884 C 0.31407 0.25371 0.31927 0.25463 0.32622 0.25579 C 0.34063 0.26019 0.35538 0.26181 0.37014 0.26273 C 0.38993 0.26528 0.37518 0.26366 0.41476 0.26366 " pathEditMode="relative" ptsTypes="ffffffffffffffffffffffA">
                                      <p:cBhvr>
                                        <p:cTn id="765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8500"/>
                            </p:stCondLst>
                            <p:childTnLst>
                              <p:par>
                                <p:cTn id="7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9500"/>
                            </p:stCondLst>
                            <p:childTnLst>
                              <p:par>
                                <p:cTn id="7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0" grpId="0" animBg="1"/>
      <p:bldP spid="241" grpId="0" animBg="1"/>
      <p:bldP spid="238" grpId="0" animBg="1"/>
      <p:bldP spid="102" grpId="0" animBg="1"/>
      <p:bldP spid="51" grpId="0" animBg="1"/>
      <p:bldP spid="96" grpId="0" animBg="1"/>
      <p:bldP spid="97" grpId="0" animBg="1"/>
      <p:bldP spid="99" grpId="0"/>
      <p:bldP spid="99" grpId="1"/>
      <p:bldP spid="110" grpId="0" animBg="1"/>
      <p:bldP spid="110" grpId="1" animBg="1"/>
      <p:bldP spid="210" grpId="0" animBg="1"/>
      <p:bldP spid="210" grpId="1" animBg="1"/>
      <p:bldP spid="213" grpId="0" animBg="1"/>
      <p:bldP spid="212" grpId="0" animBg="1"/>
      <p:bldP spid="209" grpId="0" animBg="1"/>
      <p:bldP spid="209" grpId="1" animBg="1"/>
      <p:bldP spid="211" grpId="0" animBg="1"/>
      <p:bldP spid="16" grpId="0" animBg="1"/>
      <p:bldP spid="16" grpId="1" animBg="1"/>
      <p:bldP spid="80" grpId="0" animBg="1"/>
      <p:bldP spid="80" grpId="1" animBg="1"/>
      <p:bldP spid="80" grpId="2" animBg="1"/>
      <p:bldP spid="80" grpId="3" animBg="1"/>
      <p:bldP spid="81" grpId="0" animBg="1"/>
      <p:bldP spid="76" grpId="0" animBg="1"/>
      <p:bldP spid="77" grpId="0" animBg="1"/>
      <p:bldP spid="77" grpId="1" animBg="1"/>
      <p:bldP spid="78" grpId="0" animBg="1"/>
      <p:bldP spid="88" grpId="0" animBg="1"/>
      <p:bldP spid="88" grpId="1" animBg="1"/>
      <p:bldP spid="208" grpId="0" animBg="1"/>
      <p:bldP spid="208" grpId="1" animBg="1"/>
      <p:bldP spid="86" grpId="0"/>
      <p:bldP spid="86" grpId="1"/>
      <p:bldP spid="85" grpId="0" animBg="1"/>
      <p:bldP spid="85" grpId="1" animBg="1"/>
      <p:bldP spid="37" grpId="0"/>
      <p:bldP spid="37" grpId="1"/>
      <p:bldP spid="57" grpId="0" animBg="1"/>
      <p:bldP spid="57" grpId="1" animBg="1"/>
      <p:bldP spid="165" grpId="0" animBg="1"/>
      <p:bldP spid="165" grpId="1" animBg="1"/>
      <p:bldP spid="198" grpId="0" animBg="1"/>
      <p:bldP spid="177" grpId="0" animBg="1"/>
      <p:bldP spid="177" grpId="1" animBg="1"/>
      <p:bldP spid="178" grpId="0" animBg="1"/>
      <p:bldP spid="178" grpId="1" animBg="1"/>
      <p:bldP spid="164" grpId="0" animBg="1"/>
      <p:bldP spid="13" grpId="0" animBg="1"/>
      <p:bldP spid="13" grpId="1" animBg="1"/>
      <p:bldP spid="13" grpId="2" animBg="1"/>
      <p:bldP spid="100" grpId="0" animBg="1"/>
      <p:bldP spid="100" grpId="1" animBg="1"/>
      <p:bldP spid="21" grpId="0" animBg="1"/>
      <p:bldP spid="21" grpId="1" animBg="1"/>
      <p:bldP spid="21" grpId="2" animBg="1"/>
      <p:bldP spid="15" grpId="0" animBg="1"/>
      <p:bldP spid="14" grpId="0" animBg="1"/>
      <p:bldP spid="14" grpId="1" animBg="1"/>
      <p:bldP spid="12" grpId="0" animBg="1"/>
      <p:bldP spid="72" grpId="0" animBg="1"/>
      <p:bldP spid="72" grpId="1" animBg="1"/>
      <p:bldP spid="69" grpId="0" animBg="1"/>
      <p:bldP spid="69" grpId="1" animBg="1"/>
      <p:bldP spid="68" grpId="0" animBg="1"/>
      <p:bldP spid="68" grpId="1" animBg="1"/>
      <p:bldP spid="53" grpId="0"/>
      <p:bldP spid="53" grpId="1"/>
      <p:bldP spid="202" grpId="0" animBg="1"/>
      <p:bldP spid="202" grpId="1" animBg="1"/>
      <p:bldP spid="201" grpId="0" animBg="1"/>
      <p:bldP spid="200" grpId="0" animBg="1"/>
      <p:bldP spid="199" grpId="0" animBg="1"/>
      <p:bldP spid="199" grpId="1" animBg="1"/>
      <p:bldP spid="9" grpId="0" animBg="1"/>
      <p:bldP spid="9" grpId="1" animBg="1"/>
      <p:bldP spid="9" grpId="2" animBg="1"/>
      <p:bldP spid="11" grpId="0" animBg="1"/>
      <p:bldP spid="10" grpId="0" animBg="1"/>
      <p:bldP spid="7" grpId="0" animBg="1"/>
      <p:bldP spid="7" grpId="1" animBg="1"/>
      <p:bldP spid="49" grpId="0" animBg="1"/>
      <p:bldP spid="49" grpId="1" animBg="1"/>
      <p:bldP spid="50" grpId="0" animBg="1"/>
      <p:bldP spid="50" grpId="1" animBg="1"/>
      <p:bldP spid="95" grpId="0" animBg="1"/>
      <p:bldP spid="95" grpId="1" animBg="1"/>
      <p:bldP spid="95" grpId="2" animBg="1"/>
      <p:bldP spid="95" grpId="3" animBg="1"/>
      <p:bldP spid="71" grpId="0" animBg="1"/>
      <p:bldP spid="71" grpId="1" animBg="1"/>
      <p:bldP spid="106" grpId="0" animBg="1"/>
      <p:bldP spid="106" grpId="1" animBg="1"/>
      <p:bldP spid="244" grpId="0" animBg="1"/>
      <p:bldP spid="243" grpId="0" animBg="1"/>
      <p:bldP spid="243" grpId="1" animBg="1"/>
      <p:bldP spid="147" grpId="0" animBg="1"/>
      <p:bldP spid="147" grpId="1" animBg="1"/>
      <p:bldP spid="147" grpId="2" animBg="1"/>
      <p:bldP spid="301" grpId="0" animBg="1"/>
      <p:bldP spid="301" grpId="1" animBg="1"/>
      <p:bldP spid="301" grpId="2" animBg="1"/>
      <p:bldP spid="302" grpId="0" animBg="1"/>
      <p:bldP spid="302" grpId="1" animBg="1"/>
      <p:bldP spid="302" grpId="2" animBg="1"/>
      <p:bldP spid="298" grpId="0" animBg="1"/>
      <p:bldP spid="298" grpId="1" animBg="1"/>
      <p:bldP spid="298" grpId="2" animBg="1"/>
      <p:bldP spid="299" grpId="0" animBg="1"/>
      <p:bldP spid="299" grpId="1" animBg="1"/>
      <p:bldP spid="299" grpId="2" animBg="1"/>
      <p:bldP spid="300" grpId="0" animBg="1"/>
      <p:bldP spid="300" grpId="1" animBg="1"/>
      <p:bldP spid="300" grpId="2" animBg="1"/>
      <p:bldP spid="295" grpId="0" animBg="1"/>
      <p:bldP spid="295" grpId="1" animBg="1"/>
      <p:bldP spid="295" grpId="2" animBg="1"/>
      <p:bldP spid="296" grpId="0" animBg="1"/>
      <p:bldP spid="296" grpId="1" animBg="1"/>
      <p:bldP spid="296" grpId="2" animBg="1"/>
      <p:bldP spid="297" grpId="0" animBg="1"/>
      <p:bldP spid="297" grpId="1" animBg="1"/>
      <p:bldP spid="297" grpId="2" animBg="1"/>
      <p:bldP spid="292" grpId="0" animBg="1"/>
      <p:bldP spid="292" grpId="1" animBg="1"/>
      <p:bldP spid="292" grpId="2" animBg="1"/>
      <p:bldP spid="293" grpId="0" animBg="1"/>
      <p:bldP spid="293" grpId="1" animBg="1"/>
      <p:bldP spid="293" grpId="2" animBg="1"/>
      <p:bldP spid="294" grpId="0" animBg="1"/>
      <p:bldP spid="294" grpId="1" animBg="1"/>
      <p:bldP spid="294" grpId="2" animBg="1"/>
      <p:bldP spid="289" grpId="0" animBg="1"/>
      <p:bldP spid="289" grpId="1" animBg="1"/>
      <p:bldP spid="289" grpId="2" animBg="1"/>
      <p:bldP spid="290" grpId="0" animBg="1"/>
      <p:bldP spid="290" grpId="1" animBg="1"/>
      <p:bldP spid="290" grpId="2" animBg="1"/>
      <p:bldP spid="291" grpId="0" animBg="1"/>
      <p:bldP spid="291" grpId="1" animBg="1"/>
      <p:bldP spid="291" grpId="2" animBg="1"/>
      <p:bldP spid="286" grpId="0" animBg="1"/>
      <p:bldP spid="286" grpId="1" animBg="1"/>
      <p:bldP spid="286" grpId="2" animBg="1"/>
      <p:bldP spid="287" grpId="0" animBg="1"/>
      <p:bldP spid="287" grpId="1" animBg="1"/>
      <p:bldP spid="287" grpId="2" animBg="1"/>
      <p:bldP spid="288" grpId="0" animBg="1"/>
      <p:bldP spid="288" grpId="1" animBg="1"/>
      <p:bldP spid="288" grpId="2" animBg="1"/>
      <p:bldP spid="285" grpId="0" animBg="1"/>
      <p:bldP spid="285" grpId="1" animBg="1"/>
      <p:bldP spid="285" grpId="2" animBg="1"/>
      <p:bldP spid="284" grpId="0" animBg="1"/>
      <p:bldP spid="284" grpId="1" animBg="1"/>
      <p:bldP spid="284" grpId="2" animBg="1"/>
      <p:bldP spid="280" grpId="0" animBg="1"/>
      <p:bldP spid="280" grpId="1" animBg="1"/>
      <p:bldP spid="280" grpId="2" animBg="1"/>
      <p:bldP spid="282" grpId="0" animBg="1"/>
      <p:bldP spid="282" grpId="1" animBg="1"/>
      <p:bldP spid="282" grpId="2" animBg="1"/>
      <p:bldP spid="281" grpId="0" animBg="1"/>
      <p:bldP spid="281" grpId="1" animBg="1"/>
      <p:bldP spid="281" grpId="2" animBg="1"/>
      <p:bldP spid="279" grpId="0" animBg="1"/>
      <p:bldP spid="279" grpId="1" animBg="1"/>
      <p:bldP spid="279" grpId="2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34471" y="188640"/>
            <a:ext cx="8848163" cy="461683"/>
          </a:xfrm>
        </p:spPr>
        <p:txBody>
          <a:bodyPr/>
          <a:lstStyle/>
          <a:p>
            <a:r>
              <a:rPr lang="en-US" sz="3600" b="1" dirty="0" smtClean="0"/>
              <a:t>rHTR Flow: remote relocation of PRM</a:t>
            </a:r>
            <a:endParaRPr lang="en-US" sz="3600" b="1" dirty="0"/>
          </a:p>
        </p:txBody>
      </p:sp>
      <p:sp>
        <p:nvSpPr>
          <p:cNvPr id="8" name="TextBox 2"/>
          <p:cNvSpPr txBox="1">
            <a:spLocks/>
          </p:cNvSpPr>
          <p:nvPr/>
        </p:nvSpPr>
        <p:spPr bwMode="auto">
          <a:xfrm>
            <a:off x="5724128" y="4102921"/>
            <a:ext cx="3240360" cy="172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4625" indent="-174625" algn="just"/>
            <a:r>
              <a:rPr lang="es-PE" dirty="0" smtClean="0">
                <a:solidFill>
                  <a:srgbClr val="003399"/>
                </a:solidFill>
              </a:rPr>
              <a:t>Start/resume execution of PRM in </a:t>
            </a:r>
            <a:r>
              <a:rPr lang="es-PE" dirty="0" smtClean="0"/>
              <a:t>remote</a:t>
            </a:r>
            <a:r>
              <a:rPr lang="es-PE" dirty="0" smtClean="0">
                <a:solidFill>
                  <a:srgbClr val="003399"/>
                </a:solidFill>
              </a:rPr>
              <a:t> </a:t>
            </a:r>
            <a:r>
              <a:rPr lang="es-PE" i="1" dirty="0" smtClean="0">
                <a:solidFill>
                  <a:srgbClr val="C00000"/>
                </a:solidFill>
              </a:rPr>
              <a:t>busy</a:t>
            </a:r>
            <a:r>
              <a:rPr lang="es-PE" dirty="0" smtClean="0">
                <a:solidFill>
                  <a:srgbClr val="003399"/>
                </a:solidFill>
              </a:rPr>
              <a:t> candidate PRR</a:t>
            </a:r>
          </a:p>
          <a:p>
            <a:pPr marL="358775" lvl="1" indent="-184150" algn="just"/>
            <a:r>
              <a:rPr lang="es-PE" i="1" dirty="0">
                <a:solidFill>
                  <a:srgbClr val="C00000"/>
                </a:solidFill>
              </a:rPr>
              <a:t>Lower</a:t>
            </a:r>
            <a:r>
              <a:rPr lang="es-PE" dirty="0">
                <a:solidFill>
                  <a:srgbClr val="000000"/>
                </a:solidFill>
              </a:rPr>
              <a:t> </a:t>
            </a:r>
            <a:r>
              <a:rPr lang="es-PE" dirty="0" smtClean="0">
                <a:solidFill>
                  <a:srgbClr val="009999"/>
                </a:solidFill>
              </a:rPr>
              <a:t>remote</a:t>
            </a:r>
            <a:r>
              <a:rPr lang="es-PE" dirty="0" smtClean="0">
                <a:solidFill>
                  <a:srgbClr val="000000"/>
                </a:solidFill>
              </a:rPr>
              <a:t> priority PRM </a:t>
            </a:r>
            <a:r>
              <a:rPr lang="es-PE" dirty="0">
                <a:solidFill>
                  <a:srgbClr val="000000"/>
                </a:solidFill>
              </a:rPr>
              <a:t>is </a:t>
            </a:r>
            <a:r>
              <a:rPr lang="es-PE" dirty="0" smtClean="0">
                <a:solidFill>
                  <a:srgbClr val="000000"/>
                </a:solidFill>
              </a:rPr>
              <a:t>preempted</a:t>
            </a:r>
            <a:endParaRPr lang="es-PE" dirty="0">
              <a:solidFill>
                <a:srgbClr val="000000"/>
              </a:solidFill>
            </a:endParaRPr>
          </a:p>
        </p:txBody>
      </p:sp>
      <p:sp>
        <p:nvSpPr>
          <p:cNvPr id="5" name="TextBox 1"/>
          <p:cNvSpPr txBox="1">
            <a:spLocks/>
          </p:cNvSpPr>
          <p:nvPr/>
        </p:nvSpPr>
        <p:spPr bwMode="auto">
          <a:xfrm>
            <a:off x="5724128" y="1024086"/>
            <a:ext cx="3240360" cy="247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4625" indent="-174625" algn="just"/>
            <a:r>
              <a:rPr lang="es-PE" dirty="0" smtClean="0">
                <a:solidFill>
                  <a:srgbClr val="003399"/>
                </a:solidFill>
              </a:rPr>
              <a:t>Start/resume execution of PRM in </a:t>
            </a:r>
            <a:r>
              <a:rPr lang="es-PE" dirty="0" smtClean="0"/>
              <a:t>remote</a:t>
            </a:r>
            <a:r>
              <a:rPr lang="es-PE" dirty="0" smtClean="0">
                <a:solidFill>
                  <a:srgbClr val="003399"/>
                </a:solidFill>
              </a:rPr>
              <a:t> </a:t>
            </a:r>
            <a:r>
              <a:rPr lang="es-PE" i="1" dirty="0" smtClean="0">
                <a:solidFill>
                  <a:srgbClr val="C00000"/>
                </a:solidFill>
              </a:rPr>
              <a:t>free</a:t>
            </a:r>
            <a:r>
              <a:rPr lang="es-PE" dirty="0" smtClean="0">
                <a:solidFill>
                  <a:srgbClr val="003399"/>
                </a:solidFill>
              </a:rPr>
              <a:t> candidate PRR</a:t>
            </a:r>
          </a:p>
          <a:p>
            <a:pPr marL="174625" indent="-174625" algn="just"/>
            <a:r>
              <a:rPr lang="es-PE" dirty="0" smtClean="0">
                <a:solidFill>
                  <a:srgbClr val="003399"/>
                </a:solidFill>
              </a:rPr>
              <a:t>Remote PRR is unlocked</a:t>
            </a:r>
            <a:endParaRPr lang="en-US" dirty="0" smtClean="0">
              <a:solidFill>
                <a:srgbClr val="003399"/>
              </a:solidFill>
            </a:endParaRPr>
          </a:p>
          <a:p>
            <a:pPr marL="174625" indent="-174625" algn="just"/>
            <a:r>
              <a:rPr lang="en-US" dirty="0" smtClean="0">
                <a:solidFill>
                  <a:srgbClr val="CC0099"/>
                </a:solidFill>
              </a:rPr>
              <a:t>Purple box </a:t>
            </a:r>
            <a:r>
              <a:rPr lang="en-US" dirty="0" smtClean="0">
                <a:solidFill>
                  <a:srgbClr val="003399"/>
                </a:solidFill>
              </a:rPr>
              <a:t>contains the remote HTR (</a:t>
            </a:r>
            <a:r>
              <a:rPr lang="en-US" dirty="0" smtClean="0">
                <a:solidFill>
                  <a:srgbClr val="C00000"/>
                </a:solidFill>
              </a:rPr>
              <a:t>rHTR</a:t>
            </a:r>
            <a:r>
              <a:rPr lang="en-US" dirty="0" smtClean="0">
                <a:solidFill>
                  <a:srgbClr val="003399"/>
                </a:solidFill>
              </a:rPr>
              <a:t>) steps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3" y="767481"/>
            <a:ext cx="5364163" cy="575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52936"/>
            <a:ext cx="2806700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6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box 1"/>
          <p:cNvSpPr txBox="1">
            <a:spLocks/>
          </p:cNvSpPr>
          <p:nvPr/>
        </p:nvSpPr>
        <p:spPr bwMode="auto">
          <a:xfrm>
            <a:off x="316460" y="933988"/>
            <a:ext cx="8544508" cy="551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PE" sz="2400" kern="0" dirty="0" smtClean="0"/>
              <a:t>Purpose</a:t>
            </a:r>
            <a:endParaRPr lang="en-US" sz="2400" kern="0" dirty="0" smtClean="0"/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Evaluate how PRR </a:t>
            </a:r>
            <a:r>
              <a:rPr lang="en-US" sz="2000" kern="0" dirty="0" smtClean="0">
                <a:solidFill>
                  <a:srgbClr val="000000"/>
                </a:solidFill>
              </a:rPr>
              <a:t>resources/size </a:t>
            </a:r>
            <a:r>
              <a:rPr lang="en-US" sz="2000" kern="0" dirty="0">
                <a:solidFill>
                  <a:srgbClr val="000000"/>
                </a:solidFill>
              </a:rPr>
              <a:t>affects</a:t>
            </a:r>
            <a:r>
              <a:rPr lang="es-PE" sz="2000" kern="0" dirty="0" smtClean="0">
                <a:solidFill>
                  <a:srgbClr val="000000"/>
                </a:solidFill>
              </a:rPr>
              <a:t> rHTR execution times</a:t>
            </a:r>
            <a:endParaRPr lang="en-US" sz="2000" kern="0" dirty="0" smtClean="0">
              <a:solidFill>
                <a:srgbClr val="000000"/>
              </a:solidFill>
            </a:endParaRP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Help system designers trade off PRR sizes, partial bitstream sizes, and </a:t>
            </a:r>
            <a:r>
              <a:rPr lang="en-US" sz="2000" kern="0" dirty="0" smtClean="0">
                <a:solidFill>
                  <a:srgbClr val="000000"/>
                </a:solidFill>
              </a:rPr>
              <a:t>rHTR times</a:t>
            </a:r>
          </a:p>
          <a:p>
            <a:r>
              <a:rPr lang="es-PE" sz="2400" kern="0" dirty="0" smtClean="0"/>
              <a:t>Experimental setup</a:t>
            </a:r>
          </a:p>
          <a:p>
            <a:pPr lvl="1"/>
            <a:r>
              <a:rPr lang="es-PE" sz="2000" dirty="0">
                <a:solidFill>
                  <a:srgbClr val="C00000"/>
                </a:solidFill>
              </a:rPr>
              <a:t>Four</a:t>
            </a:r>
            <a:r>
              <a:rPr lang="es-PE" sz="2000" dirty="0">
                <a:solidFill>
                  <a:srgbClr val="000000"/>
                </a:solidFill>
              </a:rPr>
              <a:t> Xilinx Virtex-5 ML509 board (</a:t>
            </a:r>
            <a:r>
              <a:rPr lang="es-PE" sz="2000" dirty="0">
                <a:solidFill>
                  <a:srgbClr val="C00000"/>
                </a:solidFill>
              </a:rPr>
              <a:t>four</a:t>
            </a:r>
            <a:r>
              <a:rPr lang="es-PE" sz="2000" dirty="0">
                <a:solidFill>
                  <a:srgbClr val="000000"/>
                </a:solidFill>
              </a:rPr>
              <a:t> </a:t>
            </a:r>
            <a:r>
              <a:rPr lang="es-PE" sz="2000" dirty="0" smtClean="0">
                <a:solidFill>
                  <a:srgbClr val="000000"/>
                </a:solidFill>
              </a:rPr>
              <a:t>FPGA </a:t>
            </a:r>
            <a:r>
              <a:rPr lang="es-PE" sz="2000" dirty="0">
                <a:solidFill>
                  <a:srgbClr val="000000"/>
                </a:solidFill>
              </a:rPr>
              <a:t>nodes) </a:t>
            </a:r>
            <a:r>
              <a:rPr lang="es-PE" sz="2000" dirty="0">
                <a:solidFill>
                  <a:srgbClr val="C00000"/>
                </a:solidFill>
              </a:rPr>
              <a:t>running Linux</a:t>
            </a:r>
          </a:p>
          <a:p>
            <a:pPr lvl="1"/>
            <a:r>
              <a:rPr lang="es-PE" sz="2000" dirty="0" smtClean="0">
                <a:solidFill>
                  <a:srgbClr val="000000"/>
                </a:solidFill>
              </a:rPr>
              <a:t>Gigabit Ethernet </a:t>
            </a:r>
            <a:r>
              <a:rPr lang="es-PE" sz="2000" dirty="0">
                <a:solidFill>
                  <a:srgbClr val="000000"/>
                </a:solidFill>
              </a:rPr>
              <a:t>switch to interconnect the boards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s-PE" sz="2000" dirty="0">
                <a:solidFill>
                  <a:srgbClr val="003399"/>
                </a:solidFill>
              </a:rPr>
              <a:t>Two</a:t>
            </a:r>
            <a:r>
              <a:rPr lang="es-PE" sz="2000" dirty="0">
                <a:solidFill>
                  <a:srgbClr val="000000"/>
                </a:solidFill>
              </a:rPr>
              <a:t> reconfigurable regions (PRRs) per </a:t>
            </a:r>
            <a:r>
              <a:rPr lang="es-PE" sz="2000" dirty="0" smtClean="0">
                <a:solidFill>
                  <a:srgbClr val="000000"/>
                </a:solidFill>
              </a:rPr>
              <a:t>FPGA </a:t>
            </a:r>
            <a:r>
              <a:rPr lang="es-PE" sz="2000" dirty="0">
                <a:solidFill>
                  <a:srgbClr val="000000"/>
                </a:solidFill>
              </a:rPr>
              <a:t>node</a:t>
            </a:r>
            <a:endParaRPr lang="en-US" sz="2000" dirty="0">
              <a:solidFill>
                <a:srgbClr val="000000"/>
              </a:solidFill>
            </a:endParaRPr>
          </a:p>
          <a:p>
            <a:pPr lvl="2"/>
            <a:r>
              <a:rPr lang="en-US" sz="1800" dirty="0">
                <a:solidFill>
                  <a:srgbClr val="C00000"/>
                </a:solidFill>
              </a:rPr>
              <a:t>Three</a:t>
            </a:r>
            <a:r>
              <a:rPr lang="en-US" sz="1800" dirty="0">
                <a:solidFill>
                  <a:srgbClr val="000000"/>
                </a:solidFill>
              </a:rPr>
              <a:t> hardware tasks (PRMs) share the same PRR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Each PRM: CLBs (</a:t>
            </a:r>
            <a:r>
              <a:rPr lang="en-US" sz="1800" dirty="0">
                <a:solidFill>
                  <a:srgbClr val="C00000"/>
                </a:solidFill>
              </a:rPr>
              <a:t>flip-flops</a:t>
            </a:r>
            <a:r>
              <a:rPr lang="en-US" sz="1800" dirty="0">
                <a:solidFill>
                  <a:srgbClr val="000000"/>
                </a:solidFill>
              </a:rPr>
              <a:t> and </a:t>
            </a:r>
            <a:r>
              <a:rPr lang="en-US" sz="1800" dirty="0">
                <a:solidFill>
                  <a:srgbClr val="C00000"/>
                </a:solidFill>
              </a:rPr>
              <a:t>LUTRAM</a:t>
            </a:r>
            <a:r>
              <a:rPr lang="en-US" sz="1800" dirty="0">
                <a:solidFill>
                  <a:srgbClr val="000000"/>
                </a:solidFill>
              </a:rPr>
              <a:t>) and </a:t>
            </a:r>
            <a:r>
              <a:rPr lang="en-US" sz="1800" dirty="0">
                <a:solidFill>
                  <a:srgbClr val="C00000"/>
                </a:solidFill>
              </a:rPr>
              <a:t>BRAM</a:t>
            </a:r>
            <a:r>
              <a:rPr lang="en-US" sz="1800" dirty="0">
                <a:solidFill>
                  <a:srgbClr val="000000"/>
                </a:solidFill>
              </a:rPr>
              <a:t> resources</a:t>
            </a:r>
          </a:p>
          <a:p>
            <a:pPr lvl="2"/>
            <a:r>
              <a:rPr lang="en-US" sz="1800" dirty="0">
                <a:solidFill>
                  <a:srgbClr val="C00000"/>
                </a:solidFill>
              </a:rPr>
              <a:t>Heterogeneous</a:t>
            </a:r>
            <a:r>
              <a:rPr lang="en-US" sz="1800" dirty="0">
                <a:solidFill>
                  <a:srgbClr val="000000"/>
                </a:solidFill>
              </a:rPr>
              <a:t> PRR sizes and FPGA fabric locations</a:t>
            </a:r>
          </a:p>
          <a:p>
            <a:pPr lvl="1"/>
            <a:r>
              <a:rPr lang="es-PE" sz="2000" dirty="0">
                <a:solidFill>
                  <a:srgbClr val="000000"/>
                </a:solidFill>
              </a:rPr>
              <a:t>Global and local tables on each </a:t>
            </a:r>
            <a:r>
              <a:rPr lang="es-PE" sz="2000" dirty="0" smtClean="0">
                <a:solidFill>
                  <a:srgbClr val="000000"/>
                </a:solidFill>
              </a:rPr>
              <a:t>FPGA </a:t>
            </a:r>
            <a:r>
              <a:rPr lang="es-PE" sz="2000" dirty="0">
                <a:solidFill>
                  <a:srgbClr val="000000"/>
                </a:solidFill>
              </a:rPr>
              <a:t>node</a:t>
            </a:r>
          </a:p>
          <a:p>
            <a:pPr lvl="2"/>
            <a:r>
              <a:rPr lang="es-PE" sz="1800" dirty="0">
                <a:solidFill>
                  <a:srgbClr val="000000"/>
                </a:solidFill>
              </a:rPr>
              <a:t>Local and remote PRM-to-PRR mapping</a:t>
            </a:r>
          </a:p>
          <a:p>
            <a:pPr lvl="1"/>
            <a:r>
              <a:rPr lang="es-PE" sz="2000" dirty="0">
                <a:solidFill>
                  <a:srgbClr val="000000"/>
                </a:solidFill>
              </a:rPr>
              <a:t>Task relocation cases (local or remote)</a:t>
            </a:r>
          </a:p>
          <a:p>
            <a:pPr lvl="2"/>
            <a:r>
              <a:rPr lang="es-PE" sz="1800" dirty="0">
                <a:solidFill>
                  <a:srgbClr val="003399"/>
                </a:solidFill>
              </a:rPr>
              <a:t>Small-to-large</a:t>
            </a:r>
            <a:r>
              <a:rPr lang="es-PE" sz="1800" dirty="0">
                <a:solidFill>
                  <a:srgbClr val="000000"/>
                </a:solidFill>
              </a:rPr>
              <a:t> PRR task relocation</a:t>
            </a:r>
            <a:endParaRPr lang="en-US" sz="1800" kern="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492768"/>
          </a:xfrm>
        </p:spPr>
        <p:txBody>
          <a:bodyPr/>
          <a:lstStyle/>
          <a:p>
            <a:r>
              <a:rPr lang="en-US" sz="4000" b="1" dirty="0" smtClean="0"/>
              <a:t>Experimental results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882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"/>
          <p:cNvSpPr>
            <a:spLocks noGrp="1"/>
          </p:cNvSpPr>
          <p:nvPr>
            <p:ph idx="1"/>
          </p:nvPr>
        </p:nvSpPr>
        <p:spPr>
          <a:xfrm>
            <a:off x="339149" y="1212313"/>
            <a:ext cx="8315001" cy="4698621"/>
          </a:xfrm>
        </p:spPr>
        <p:txBody>
          <a:bodyPr wrap="square">
            <a:normAutofit/>
          </a:bodyPr>
          <a:lstStyle/>
          <a:p>
            <a:r>
              <a:rPr lang="en-US" sz="3200" dirty="0" smtClean="0"/>
              <a:t>Introduction and background</a:t>
            </a:r>
          </a:p>
          <a:p>
            <a:pPr lvl="1"/>
            <a:r>
              <a:rPr lang="es-PE" sz="2800" dirty="0" smtClean="0"/>
              <a:t>Multitasking systems</a:t>
            </a:r>
          </a:p>
          <a:p>
            <a:pPr lvl="1"/>
            <a:r>
              <a:rPr lang="es-PE" sz="2800" dirty="0" smtClean="0"/>
              <a:t>Field-</a:t>
            </a:r>
            <a:r>
              <a:rPr lang="es-PE" sz="2800" dirty="0"/>
              <a:t>P</a:t>
            </a:r>
            <a:r>
              <a:rPr lang="es-PE" sz="2800" dirty="0" smtClean="0"/>
              <a:t>rogrammable Gate Array (FPGA)</a:t>
            </a:r>
          </a:p>
          <a:p>
            <a:r>
              <a:rPr lang="es-PE" sz="3200" dirty="0" smtClean="0"/>
              <a:t>On-Chip Context Save and Restore (CSR)</a:t>
            </a:r>
          </a:p>
          <a:p>
            <a:r>
              <a:rPr lang="es-PE" sz="3200" dirty="0" smtClean="0"/>
              <a:t>On-Chip Hardware Task Relocation (HTR)</a:t>
            </a:r>
          </a:p>
          <a:p>
            <a:r>
              <a:rPr lang="es-PE" sz="3200" dirty="0" smtClean="0"/>
              <a:t>Remote HTR across networked FPGAs</a:t>
            </a:r>
            <a:endParaRPr lang="en-US" sz="3200" dirty="0" smtClean="0"/>
          </a:p>
          <a:p>
            <a:pPr marL="342900" lvl="2" indent="-342900"/>
            <a:r>
              <a:rPr lang="es-PE" sz="3200" dirty="0" smtClean="0">
                <a:solidFill>
                  <a:srgbClr val="009999"/>
                </a:solidFill>
                <a:ea typeface="+mn-ea"/>
              </a:rPr>
              <a:t>Conclusions</a:t>
            </a:r>
          </a:p>
          <a:p>
            <a:pPr marL="342900" lvl="2" indent="-342900"/>
            <a:r>
              <a:rPr lang="es-PE" sz="3200" dirty="0" smtClean="0">
                <a:solidFill>
                  <a:srgbClr val="009999"/>
                </a:solidFill>
                <a:ea typeface="+mn-ea"/>
              </a:rPr>
              <a:t>Future Work</a:t>
            </a:r>
            <a:endParaRPr lang="es-PE" sz="3200" dirty="0">
              <a:solidFill>
                <a:srgbClr val="009999"/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6517"/>
            <a:ext cx="7772400" cy="672353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08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for Texe1"/>
          <p:cNvSpPr txBox="1">
            <a:spLocks/>
          </p:cNvSpPr>
          <p:nvPr/>
        </p:nvSpPr>
        <p:spPr bwMode="auto">
          <a:xfrm>
            <a:off x="160022" y="4725145"/>
            <a:ext cx="866044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4625" indent="-174625" algn="just"/>
            <a:r>
              <a:rPr lang="en-US" i="1" dirty="0" smtClean="0">
                <a:solidFill>
                  <a:srgbClr val="003399"/>
                </a:solidFill>
              </a:rPr>
              <a:t>T</a:t>
            </a:r>
            <a:r>
              <a:rPr lang="en-US" i="1" baseline="-25000" dirty="0" smtClean="0">
                <a:solidFill>
                  <a:srgbClr val="003399"/>
                </a:solidFill>
              </a:rPr>
              <a:t>exe1</a:t>
            </a:r>
            <a:r>
              <a:rPr lang="en-US" dirty="0" smtClean="0">
                <a:solidFill>
                  <a:srgbClr val="003399"/>
                </a:solidFill>
              </a:rPr>
              <a:t> shows </a:t>
            </a:r>
            <a:r>
              <a:rPr lang="en-US" dirty="0" smtClean="0">
                <a:solidFill>
                  <a:srgbClr val="C00000"/>
                </a:solidFill>
              </a:rPr>
              <a:t>non-linear</a:t>
            </a:r>
            <a:r>
              <a:rPr lang="en-US" dirty="0" smtClean="0">
                <a:solidFill>
                  <a:srgbClr val="003399"/>
                </a:solidFill>
              </a:rPr>
              <a:t> growth rate</a:t>
            </a:r>
            <a:endParaRPr lang="es-PE" dirty="0" smtClean="0">
              <a:solidFill>
                <a:srgbClr val="003399"/>
              </a:solidFill>
            </a:endParaRPr>
          </a:p>
          <a:p>
            <a:pPr marL="358775" lvl="1" indent="-184150" algn="just"/>
            <a:r>
              <a:rPr lang="es-PE" i="1" dirty="0" smtClean="0">
                <a:solidFill>
                  <a:srgbClr val="000000"/>
                </a:solidFill>
              </a:rPr>
              <a:t>T</a:t>
            </a:r>
            <a:r>
              <a:rPr lang="es-PE" i="1" baseline="-25000" dirty="0" smtClean="0">
                <a:solidFill>
                  <a:srgbClr val="000000"/>
                </a:solidFill>
              </a:rPr>
              <a:t>rhtr</a:t>
            </a:r>
            <a:r>
              <a:rPr lang="es-PE" dirty="0" smtClean="0">
                <a:solidFill>
                  <a:srgbClr val="000000"/>
                </a:solidFill>
              </a:rPr>
              <a:t> shows </a:t>
            </a:r>
            <a:r>
              <a:rPr lang="es-PE" i="1" dirty="0" smtClean="0">
                <a:solidFill>
                  <a:srgbClr val="C00000"/>
                </a:solidFill>
              </a:rPr>
              <a:t>non-linear</a:t>
            </a:r>
            <a:r>
              <a:rPr lang="es-PE" dirty="0" smtClean="0">
                <a:solidFill>
                  <a:srgbClr val="000000"/>
                </a:solidFill>
              </a:rPr>
              <a:t> behavior as </a:t>
            </a:r>
            <a:r>
              <a:rPr lang="es-PE" dirty="0" smtClean="0">
                <a:solidFill>
                  <a:srgbClr val="009999"/>
                </a:solidFill>
              </a:rPr>
              <a:t>small-to-large</a:t>
            </a:r>
            <a:r>
              <a:rPr lang="es-PE" dirty="0" smtClean="0">
                <a:solidFill>
                  <a:srgbClr val="000000"/>
                </a:solidFill>
              </a:rPr>
              <a:t> PRR task relocation in HTR</a:t>
            </a:r>
          </a:p>
          <a:p>
            <a:pPr marL="174625" indent="-174625" algn="just"/>
            <a:r>
              <a:rPr lang="es-PE" i="1" dirty="0" smtClean="0">
                <a:solidFill>
                  <a:srgbClr val="003399"/>
                </a:solidFill>
              </a:rPr>
              <a:t>T</a:t>
            </a:r>
            <a:r>
              <a:rPr lang="es-PE" i="1" baseline="-25000" dirty="0" smtClean="0">
                <a:solidFill>
                  <a:srgbClr val="003399"/>
                </a:solidFill>
              </a:rPr>
              <a:t>ftp_bit</a:t>
            </a:r>
            <a:r>
              <a:rPr lang="es-PE" dirty="0" smtClean="0">
                <a:solidFill>
                  <a:srgbClr val="003399"/>
                </a:solidFill>
              </a:rPr>
              <a:t> = 412 ms</a:t>
            </a:r>
            <a:endParaRPr lang="es-PE" i="1" dirty="0">
              <a:solidFill>
                <a:srgbClr val="003399"/>
              </a:solidFill>
            </a:endParaRPr>
          </a:p>
          <a:p>
            <a:pPr marL="358775" lvl="1" indent="-184150" algn="just"/>
            <a:r>
              <a:rPr lang="es-PE" dirty="0" smtClean="0">
                <a:solidFill>
                  <a:srgbClr val="000000"/>
                </a:solidFill>
              </a:rPr>
              <a:t>Independent of CS bitstream size (22 KB to 29 KB) in experiments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93966"/>
            <a:ext cx="6396037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remote PRR"/>
          <p:cNvSpPr txBox="1">
            <a:spLocks/>
          </p:cNvSpPr>
          <p:nvPr/>
        </p:nvSpPr>
        <p:spPr bwMode="auto">
          <a:xfrm>
            <a:off x="7055768" y="1513354"/>
            <a:ext cx="1908720" cy="285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4625" indent="-174625"/>
            <a:r>
              <a:rPr lang="en-US" dirty="0" smtClean="0">
                <a:solidFill>
                  <a:srgbClr val="003399"/>
                </a:solidFill>
              </a:rPr>
              <a:t>Remote destination PRR has twice as many CLB columns as compared to source local PRR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Texe1"/>
          <p:cNvSpPr txBox="1"/>
          <p:nvPr/>
        </p:nvSpPr>
        <p:spPr>
          <a:xfrm>
            <a:off x="287205" y="724634"/>
            <a:ext cx="862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Start/resume execution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a PRM on a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free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unlocked remote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PRR (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i="1" baseline="-25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exe1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rHTR results 1"/>
          <p:cNvSpPr>
            <a:spLocks noGrp="1"/>
          </p:cNvSpPr>
          <p:nvPr>
            <p:ph type="title"/>
          </p:nvPr>
        </p:nvSpPr>
        <p:spPr>
          <a:xfrm>
            <a:off x="685800" y="225606"/>
            <a:ext cx="7772400" cy="539098"/>
          </a:xfrm>
        </p:spPr>
        <p:txBody>
          <a:bodyPr/>
          <a:lstStyle/>
          <a:p>
            <a:r>
              <a:rPr lang="en-US" sz="3600" b="1" dirty="0" smtClean="0"/>
              <a:t>On-Chip rHTR results (1)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495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1" build="allAtOnce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for Texeres2"/>
          <p:cNvSpPr txBox="1">
            <a:spLocks/>
          </p:cNvSpPr>
          <p:nvPr/>
        </p:nvSpPr>
        <p:spPr bwMode="auto">
          <a:xfrm>
            <a:off x="160022" y="4941169"/>
            <a:ext cx="8660449" cy="1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4625" indent="-174625" algn="just"/>
            <a:r>
              <a:rPr lang="en-US" i="1" dirty="0" smtClean="0">
                <a:solidFill>
                  <a:srgbClr val="003399"/>
                </a:solidFill>
              </a:rPr>
              <a:t>T</a:t>
            </a:r>
            <a:r>
              <a:rPr lang="en-US" i="1" baseline="-25000" dirty="0" smtClean="0">
                <a:solidFill>
                  <a:srgbClr val="003399"/>
                </a:solidFill>
              </a:rPr>
              <a:t>exe2</a:t>
            </a:r>
            <a:r>
              <a:rPr lang="en-US" dirty="0" smtClean="0">
                <a:solidFill>
                  <a:srgbClr val="003399"/>
                </a:solidFill>
              </a:rPr>
              <a:t> shows </a:t>
            </a:r>
            <a:r>
              <a:rPr lang="en-US" dirty="0" smtClean="0">
                <a:solidFill>
                  <a:srgbClr val="C00000"/>
                </a:solidFill>
              </a:rPr>
              <a:t>non-linear</a:t>
            </a:r>
            <a:r>
              <a:rPr lang="en-US" dirty="0" smtClean="0">
                <a:solidFill>
                  <a:srgbClr val="003399"/>
                </a:solidFill>
              </a:rPr>
              <a:t> growth rate</a:t>
            </a:r>
            <a:endParaRPr lang="es-PE" dirty="0" smtClean="0">
              <a:solidFill>
                <a:srgbClr val="003399"/>
              </a:solidFill>
            </a:endParaRPr>
          </a:p>
          <a:p>
            <a:pPr marL="358775" lvl="1" indent="-184150" algn="just"/>
            <a:r>
              <a:rPr lang="es-PE" i="1" dirty="0" smtClean="0">
                <a:solidFill>
                  <a:srgbClr val="000000"/>
                </a:solidFill>
              </a:rPr>
              <a:t>T</a:t>
            </a:r>
            <a:r>
              <a:rPr lang="es-PE" i="1" baseline="-25000" dirty="0" smtClean="0">
                <a:solidFill>
                  <a:srgbClr val="000000"/>
                </a:solidFill>
              </a:rPr>
              <a:t>cs_rtask</a:t>
            </a:r>
            <a:r>
              <a:rPr lang="es-PE" i="1" dirty="0" smtClean="0">
                <a:solidFill>
                  <a:srgbClr val="000000"/>
                </a:solidFill>
              </a:rPr>
              <a:t> </a:t>
            </a:r>
            <a:r>
              <a:rPr lang="es-PE" dirty="0" smtClean="0">
                <a:solidFill>
                  <a:srgbClr val="000000"/>
                </a:solidFill>
              </a:rPr>
              <a:t>depends on the LUTRAMS, BRAMs, and flip-flops of remote task </a:t>
            </a:r>
          </a:p>
          <a:p>
            <a:pPr marL="358775" lvl="1" indent="-184150" algn="just"/>
            <a:r>
              <a:rPr lang="es-PE" i="1" dirty="0" smtClean="0">
                <a:solidFill>
                  <a:srgbClr val="000000"/>
                </a:solidFill>
              </a:rPr>
              <a:t>T</a:t>
            </a:r>
            <a:r>
              <a:rPr lang="es-PE" i="1" baseline="-25000" dirty="0" smtClean="0">
                <a:solidFill>
                  <a:srgbClr val="000000"/>
                </a:solidFill>
              </a:rPr>
              <a:t>rhtr</a:t>
            </a:r>
            <a:r>
              <a:rPr lang="es-PE" dirty="0" smtClean="0">
                <a:solidFill>
                  <a:srgbClr val="000000"/>
                </a:solidFill>
              </a:rPr>
              <a:t> shows </a:t>
            </a:r>
            <a:r>
              <a:rPr lang="es-PE" i="1" dirty="0" smtClean="0">
                <a:solidFill>
                  <a:srgbClr val="C00000"/>
                </a:solidFill>
              </a:rPr>
              <a:t>non-linear</a:t>
            </a:r>
            <a:r>
              <a:rPr lang="es-PE" dirty="0" smtClean="0">
                <a:solidFill>
                  <a:srgbClr val="000000"/>
                </a:solidFill>
              </a:rPr>
              <a:t> behavior as </a:t>
            </a:r>
            <a:r>
              <a:rPr lang="es-PE" dirty="0" smtClean="0">
                <a:solidFill>
                  <a:srgbClr val="009999"/>
                </a:solidFill>
              </a:rPr>
              <a:t>small-to-large</a:t>
            </a:r>
            <a:r>
              <a:rPr lang="es-PE" dirty="0" smtClean="0">
                <a:solidFill>
                  <a:srgbClr val="000000"/>
                </a:solidFill>
              </a:rPr>
              <a:t> PRR task relocation in HTR</a:t>
            </a:r>
          </a:p>
          <a:p>
            <a:pPr marL="174625" indent="-174625" algn="just"/>
            <a:r>
              <a:rPr lang="es-PE" i="1" dirty="0" smtClean="0">
                <a:solidFill>
                  <a:srgbClr val="003399"/>
                </a:solidFill>
              </a:rPr>
              <a:t>T</a:t>
            </a:r>
            <a:r>
              <a:rPr lang="es-PE" i="1" baseline="-25000" dirty="0" smtClean="0">
                <a:solidFill>
                  <a:srgbClr val="003399"/>
                </a:solidFill>
              </a:rPr>
              <a:t>ftp_bit</a:t>
            </a:r>
            <a:r>
              <a:rPr lang="es-PE" dirty="0" smtClean="0">
                <a:solidFill>
                  <a:srgbClr val="003399"/>
                </a:solidFill>
              </a:rPr>
              <a:t> = 412 ms as in </a:t>
            </a:r>
            <a:r>
              <a:rPr lang="es-PE" i="1" dirty="0" smtClean="0">
                <a:solidFill>
                  <a:srgbClr val="003399"/>
                </a:solidFill>
              </a:rPr>
              <a:t>T</a:t>
            </a:r>
            <a:r>
              <a:rPr lang="es-PE" i="1" baseline="-25000" dirty="0" smtClean="0">
                <a:solidFill>
                  <a:srgbClr val="003399"/>
                </a:solidFill>
              </a:rPr>
              <a:t>exe1</a:t>
            </a:r>
            <a:endParaRPr lang="es-PE" i="1" baseline="-25000" dirty="0">
              <a:solidFill>
                <a:srgbClr val="00339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0568"/>
            <a:ext cx="6396037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remote PRR"/>
          <p:cNvSpPr txBox="1">
            <a:spLocks/>
          </p:cNvSpPr>
          <p:nvPr/>
        </p:nvSpPr>
        <p:spPr bwMode="auto">
          <a:xfrm>
            <a:off x="7055768" y="1729378"/>
            <a:ext cx="1908720" cy="285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4625" indent="-174625"/>
            <a:r>
              <a:rPr lang="en-US" dirty="0" smtClean="0">
                <a:solidFill>
                  <a:srgbClr val="003399"/>
                </a:solidFill>
              </a:rPr>
              <a:t>Remote destination PRR has twice as many CLB columns as compared to source local PRR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Texe2"/>
          <p:cNvSpPr txBox="1"/>
          <p:nvPr/>
        </p:nvSpPr>
        <p:spPr>
          <a:xfrm>
            <a:off x="360041" y="724634"/>
            <a:ext cx="846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Start/resume execution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a PRM on a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busy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unlocked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remote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PRR executing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lower priority PRM  (</a:t>
            </a:r>
            <a:r>
              <a:rPr lang="en-US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i="1" baseline="-25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exe2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rHTR results 2"/>
          <p:cNvSpPr>
            <a:spLocks noGrp="1"/>
          </p:cNvSpPr>
          <p:nvPr>
            <p:ph type="title"/>
          </p:nvPr>
        </p:nvSpPr>
        <p:spPr>
          <a:xfrm>
            <a:off x="685800" y="225606"/>
            <a:ext cx="7772400" cy="539098"/>
          </a:xfrm>
        </p:spPr>
        <p:txBody>
          <a:bodyPr/>
          <a:lstStyle/>
          <a:p>
            <a:r>
              <a:rPr lang="en-US" sz="3600" b="1" dirty="0" smtClean="0"/>
              <a:t>On-Chip rHTR results (2)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0032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24627"/>
            <a:ext cx="7772400" cy="2030514"/>
          </a:xfrm>
        </p:spPr>
        <p:txBody>
          <a:bodyPr/>
          <a:lstStyle/>
          <a:p>
            <a:r>
              <a:rPr lang="en-US" sz="6000" b="1" dirty="0" smtClean="0"/>
              <a:t>Wrap-Up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526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35" y="1412776"/>
            <a:ext cx="8801847" cy="4680520"/>
          </a:xfrm>
        </p:spPr>
        <p:txBody>
          <a:bodyPr>
            <a:normAutofit/>
          </a:bodyPr>
          <a:lstStyle/>
          <a:p>
            <a:r>
              <a:rPr lang="es-PE" sz="2400" dirty="0" smtClean="0"/>
              <a:t>On-chip context save and restore (</a:t>
            </a:r>
            <a:r>
              <a:rPr lang="es-PE" sz="2400" dirty="0" smtClean="0">
                <a:solidFill>
                  <a:srgbClr val="C00000"/>
                </a:solidFill>
              </a:rPr>
              <a:t>CSR</a:t>
            </a:r>
            <a:r>
              <a:rPr lang="es-PE" sz="2400" dirty="0" smtClean="0"/>
              <a:t>) software effectively implements </a:t>
            </a:r>
            <a:r>
              <a:rPr lang="es-PE" sz="2400" u="sng" dirty="0" smtClean="0">
                <a:solidFill>
                  <a:srgbClr val="0070C0"/>
                </a:solidFill>
              </a:rPr>
              <a:t>hardware multitasking over the same PRR</a:t>
            </a:r>
          </a:p>
          <a:p>
            <a:pPr lvl="1"/>
            <a:r>
              <a:rPr lang="es-PE" sz="2000" dirty="0" smtClean="0"/>
              <a:t>Autonomous, no design/system constraints</a:t>
            </a:r>
          </a:p>
          <a:p>
            <a:r>
              <a:rPr lang="en-US" sz="2400" dirty="0" smtClean="0"/>
              <a:t>Extend on-chip </a:t>
            </a:r>
            <a:r>
              <a:rPr lang="en-US" sz="2400" dirty="0" smtClean="0">
                <a:solidFill>
                  <a:srgbClr val="C00000"/>
                </a:solidFill>
              </a:rPr>
              <a:t>CSR</a:t>
            </a:r>
            <a:r>
              <a:rPr lang="en-US" sz="2400" dirty="0" smtClean="0"/>
              <a:t> to implement on-chip hardware task relocation (</a:t>
            </a:r>
            <a:r>
              <a:rPr lang="en-US" sz="2400" dirty="0" smtClean="0">
                <a:solidFill>
                  <a:srgbClr val="003399"/>
                </a:solidFill>
              </a:rPr>
              <a:t>HTR</a:t>
            </a:r>
            <a:r>
              <a:rPr lang="en-US" sz="2400" dirty="0" smtClean="0"/>
              <a:t>) software</a:t>
            </a:r>
          </a:p>
          <a:p>
            <a:pPr lvl="1"/>
            <a:r>
              <a:rPr lang="en-US" sz="2000" dirty="0" smtClean="0"/>
              <a:t>Task relocation between 2-D </a:t>
            </a:r>
            <a:r>
              <a:rPr lang="en-US" sz="2000" dirty="0" smtClean="0">
                <a:solidFill>
                  <a:srgbClr val="003399"/>
                </a:solidFill>
              </a:rPr>
              <a:t>heterogeneous</a:t>
            </a:r>
            <a:r>
              <a:rPr lang="en-US" sz="2000" dirty="0" smtClean="0"/>
              <a:t> PRRs</a:t>
            </a:r>
          </a:p>
          <a:p>
            <a:pPr lvl="1"/>
            <a:r>
              <a:rPr lang="es-PE" sz="2000" dirty="0"/>
              <a:t>Maximize shared resource </a:t>
            </a:r>
            <a:r>
              <a:rPr lang="es-PE" sz="2000" dirty="0" smtClean="0"/>
              <a:t>utilization on a single FPGA</a:t>
            </a:r>
            <a:endParaRPr lang="en-US" sz="2000" dirty="0"/>
          </a:p>
          <a:p>
            <a:r>
              <a:rPr lang="en-US" sz="2400" dirty="0" smtClean="0"/>
              <a:t>Leverage </a:t>
            </a:r>
            <a:r>
              <a:rPr lang="en-US" sz="2400" dirty="0" smtClean="0">
                <a:solidFill>
                  <a:srgbClr val="C00000"/>
                </a:solidFill>
              </a:rPr>
              <a:t>CSR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3399"/>
                </a:solidFill>
              </a:rPr>
              <a:t>HTR</a:t>
            </a:r>
            <a:r>
              <a:rPr lang="en-US" sz="2400" dirty="0" smtClean="0"/>
              <a:t> to implement on-chip remote HTR (</a:t>
            </a:r>
            <a:r>
              <a:rPr lang="en-US" sz="2400" dirty="0" smtClean="0">
                <a:solidFill>
                  <a:srgbClr val="7030A0"/>
                </a:solidFill>
              </a:rPr>
              <a:t>rHTR</a:t>
            </a:r>
            <a:r>
              <a:rPr lang="en-US" sz="2400" dirty="0" smtClean="0"/>
              <a:t>) </a:t>
            </a:r>
            <a:r>
              <a:rPr lang="en-US" sz="2400" u="sng" dirty="0" smtClean="0">
                <a:solidFill>
                  <a:srgbClr val="0070C0"/>
                </a:solidFill>
              </a:rPr>
              <a:t>across networked PR FPGAs</a:t>
            </a:r>
          </a:p>
          <a:p>
            <a:pPr lvl="1"/>
            <a:r>
              <a:rPr lang="en-US" sz="2000" dirty="0" smtClean="0"/>
              <a:t>Maximize PRR utilization in a network of PR-capable FPGAs</a:t>
            </a:r>
          </a:p>
          <a:p>
            <a:pPr lvl="2"/>
            <a:r>
              <a:rPr lang="es-PE" sz="1800" dirty="0" smtClean="0"/>
              <a:t>More candidate PRRs per hardware tasks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4279"/>
            <a:ext cx="7772400" cy="718457"/>
          </a:xfrm>
        </p:spPr>
        <p:txBody>
          <a:bodyPr/>
          <a:lstStyle/>
          <a:p>
            <a:r>
              <a:rPr lang="en-US" b="1" dirty="0" smtClean="0"/>
              <a:t>Conclusions (1)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10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35" y="1124744"/>
            <a:ext cx="8801847" cy="5112568"/>
          </a:xfrm>
        </p:spPr>
        <p:txBody>
          <a:bodyPr>
            <a:noAutofit/>
          </a:bodyPr>
          <a:lstStyle/>
          <a:p>
            <a:r>
              <a:rPr lang="es-PE" sz="2400" dirty="0"/>
              <a:t>CSR, </a:t>
            </a:r>
            <a:r>
              <a:rPr lang="es-PE" sz="2400" dirty="0" smtClean="0"/>
              <a:t>HTR, </a:t>
            </a:r>
            <a:r>
              <a:rPr lang="es-PE" sz="2400" dirty="0"/>
              <a:t>and </a:t>
            </a:r>
            <a:r>
              <a:rPr lang="es-PE" sz="2400" dirty="0" smtClean="0"/>
              <a:t>rHTR </a:t>
            </a:r>
            <a:r>
              <a:rPr lang="es-PE" sz="2400" dirty="0"/>
              <a:t>for </a:t>
            </a:r>
            <a:r>
              <a:rPr lang="es-PE" sz="2400" u="sng" dirty="0">
                <a:solidFill>
                  <a:srgbClr val="0070C0"/>
                </a:solidFill>
              </a:rPr>
              <a:t>newer FPGA </a:t>
            </a:r>
            <a:r>
              <a:rPr lang="es-PE" sz="2400" u="sng" dirty="0" smtClean="0">
                <a:solidFill>
                  <a:srgbClr val="0070C0"/>
                </a:solidFill>
              </a:rPr>
              <a:t>architectures</a:t>
            </a:r>
            <a:endParaRPr lang="es-PE" sz="2400" u="sng" dirty="0">
              <a:solidFill>
                <a:srgbClr val="0070C0"/>
              </a:solidFill>
            </a:endParaRPr>
          </a:p>
          <a:p>
            <a:pPr lvl="1"/>
            <a:r>
              <a:rPr lang="es-PE" sz="2000" dirty="0" smtClean="0"/>
              <a:t>CSR</a:t>
            </a:r>
            <a:r>
              <a:rPr lang="es-PE" sz="2000" dirty="0"/>
              <a:t>, </a:t>
            </a:r>
            <a:r>
              <a:rPr lang="es-PE" sz="2000" dirty="0" smtClean="0"/>
              <a:t>HTR, </a:t>
            </a:r>
            <a:r>
              <a:rPr lang="es-PE" sz="2000" dirty="0"/>
              <a:t>and </a:t>
            </a:r>
            <a:r>
              <a:rPr lang="es-PE" sz="2000" dirty="0" smtClean="0"/>
              <a:t>rHTR </a:t>
            </a:r>
            <a:r>
              <a:rPr lang="es-PE" sz="2000" dirty="0">
                <a:solidFill>
                  <a:srgbClr val="C00000"/>
                </a:solidFill>
              </a:rPr>
              <a:t>are valid </a:t>
            </a:r>
            <a:r>
              <a:rPr lang="es-PE" sz="2000" dirty="0"/>
              <a:t>for </a:t>
            </a:r>
            <a:r>
              <a:rPr lang="es-PE" sz="2000" dirty="0">
                <a:solidFill>
                  <a:srgbClr val="003399"/>
                </a:solidFill>
              </a:rPr>
              <a:t>newer architectures</a:t>
            </a:r>
          </a:p>
          <a:p>
            <a:pPr lvl="1"/>
            <a:r>
              <a:rPr lang="es-PE" sz="2000" dirty="0">
                <a:solidFill>
                  <a:srgbClr val="C00000"/>
                </a:solidFill>
              </a:rPr>
              <a:t>Portable</a:t>
            </a:r>
            <a:r>
              <a:rPr lang="es-PE" sz="2000" dirty="0"/>
              <a:t> across different FPGA </a:t>
            </a:r>
            <a:r>
              <a:rPr lang="es-PE" sz="2000" dirty="0" smtClean="0"/>
              <a:t>architectures</a:t>
            </a:r>
          </a:p>
          <a:p>
            <a:r>
              <a:rPr lang="es-PE" sz="2400" dirty="0" smtClean="0"/>
              <a:t>rHTR application domains</a:t>
            </a:r>
            <a:endParaRPr lang="es-PE" sz="2400" dirty="0"/>
          </a:p>
          <a:p>
            <a:pPr lvl="1"/>
            <a:r>
              <a:rPr lang="es-PE" sz="2000" dirty="0" smtClean="0"/>
              <a:t>Dynamic load balancing of hardware tasks across FPGAs</a:t>
            </a:r>
            <a:endParaRPr lang="es-PE" sz="2000" dirty="0"/>
          </a:p>
          <a:p>
            <a:pPr lvl="1"/>
            <a:r>
              <a:rPr lang="es-PE" sz="2000" dirty="0" smtClean="0"/>
              <a:t>Distributed fault-tolerant systems</a:t>
            </a:r>
          </a:p>
          <a:p>
            <a:pPr lvl="1"/>
            <a:r>
              <a:rPr lang="es-PE" sz="2000" dirty="0" smtClean="0"/>
              <a:t>Distributed/parallel processing of HW tasks in a network of FPGAs</a:t>
            </a:r>
            <a:endParaRPr lang="es-PE" sz="2000" dirty="0"/>
          </a:p>
          <a:p>
            <a:r>
              <a:rPr lang="es-PE" sz="2400" dirty="0" smtClean="0"/>
              <a:t>Experimental results on CSR, HTR, and rHTR</a:t>
            </a:r>
          </a:p>
          <a:p>
            <a:pPr lvl="1"/>
            <a:r>
              <a:rPr lang="es-PE" sz="2000" dirty="0" smtClean="0"/>
              <a:t>Most attractive for </a:t>
            </a:r>
            <a:r>
              <a:rPr lang="es-PE" sz="2000" dirty="0" smtClean="0">
                <a:solidFill>
                  <a:srgbClr val="C00000"/>
                </a:solidFill>
              </a:rPr>
              <a:t>smaller</a:t>
            </a:r>
            <a:r>
              <a:rPr lang="es-PE" sz="2000" dirty="0" smtClean="0"/>
              <a:t> PRRs</a:t>
            </a:r>
            <a:endParaRPr lang="es-PE" sz="2000" dirty="0"/>
          </a:p>
          <a:p>
            <a:pPr lvl="1"/>
            <a:r>
              <a:rPr lang="es-PE" sz="2000" dirty="0" smtClean="0"/>
              <a:t>Enable system designers to determine application partitioning</a:t>
            </a:r>
          </a:p>
          <a:p>
            <a:pPr lvl="2"/>
            <a:r>
              <a:rPr lang="es-PE" sz="1800" dirty="0" smtClean="0"/>
              <a:t>Number of  hardware tasks (PRMs)</a:t>
            </a:r>
          </a:p>
          <a:p>
            <a:pPr lvl="2"/>
            <a:r>
              <a:rPr lang="es-PE" sz="1800" dirty="0" smtClean="0"/>
              <a:t>PRM-to-PRR mappings (local or remote)</a:t>
            </a:r>
            <a:endParaRPr lang="en-US" sz="1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718457"/>
          </a:xfrm>
        </p:spPr>
        <p:txBody>
          <a:bodyPr/>
          <a:lstStyle/>
          <a:p>
            <a:r>
              <a:rPr lang="en-US" b="1" dirty="0" smtClean="0"/>
              <a:t>Conclusions (2)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6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660"/>
            <a:ext cx="8856983" cy="5112652"/>
          </a:xfrm>
        </p:spPr>
        <p:txBody>
          <a:bodyPr>
            <a:noAutofit/>
          </a:bodyPr>
          <a:lstStyle/>
          <a:p>
            <a:r>
              <a:rPr lang="es-PE" sz="2800" dirty="0" smtClean="0"/>
              <a:t>Optimize CSR</a:t>
            </a:r>
            <a:r>
              <a:rPr lang="es-PE" sz="2800" dirty="0"/>
              <a:t>, </a:t>
            </a:r>
            <a:r>
              <a:rPr lang="es-PE" sz="2800" dirty="0" smtClean="0"/>
              <a:t>HTR, </a:t>
            </a:r>
            <a:r>
              <a:rPr lang="es-PE" sz="2800" dirty="0"/>
              <a:t>and </a:t>
            </a:r>
            <a:r>
              <a:rPr lang="es-PE" sz="2800" dirty="0" smtClean="0"/>
              <a:t>rHTR execution times</a:t>
            </a:r>
            <a:endParaRPr lang="es-PE" sz="2800" dirty="0"/>
          </a:p>
          <a:p>
            <a:pPr lvl="1"/>
            <a:r>
              <a:rPr lang="es-PE" sz="2400" dirty="0" smtClean="0"/>
              <a:t>Use custom hardware to accelerate execution times</a:t>
            </a:r>
            <a:endParaRPr lang="es-PE" sz="2400" dirty="0"/>
          </a:p>
          <a:p>
            <a:pPr lvl="2"/>
            <a:r>
              <a:rPr lang="es-PE" sz="2000" dirty="0" smtClean="0"/>
              <a:t>Replace/combine software with custom hardware</a:t>
            </a:r>
          </a:p>
          <a:p>
            <a:r>
              <a:rPr lang="es-PE" sz="2800" dirty="0" smtClean="0"/>
              <a:t>rHTR for a mixture of different FPGA architectures</a:t>
            </a:r>
          </a:p>
          <a:p>
            <a:pPr lvl="1"/>
            <a:r>
              <a:rPr lang="es-PE" sz="2400" dirty="0" smtClean="0"/>
              <a:t>Work with Zynq 7000 devices</a:t>
            </a:r>
            <a:endParaRPr lang="es-PE" sz="2400" dirty="0"/>
          </a:p>
          <a:p>
            <a:pPr lvl="2"/>
            <a:r>
              <a:rPr lang="es-PE" sz="2000" dirty="0" smtClean="0"/>
              <a:t>Zedboard, Parallella boards</a:t>
            </a:r>
          </a:p>
          <a:p>
            <a:r>
              <a:rPr lang="es-PE" sz="2800" dirty="0" smtClean="0"/>
              <a:t>On line software (or hardware) scheduler for rHTR</a:t>
            </a:r>
          </a:p>
          <a:p>
            <a:pPr lvl="1"/>
            <a:r>
              <a:rPr lang="es-PE" sz="2400" dirty="0" smtClean="0"/>
              <a:t>Use configuration prefetching and reuse techniques</a:t>
            </a:r>
          </a:p>
          <a:p>
            <a:pPr marL="342900" lvl="1" indent="-342900">
              <a:buChar char="•"/>
            </a:pPr>
            <a:r>
              <a:rPr lang="es-PE" sz="2800" dirty="0" smtClean="0">
                <a:solidFill>
                  <a:srgbClr val="009999"/>
                </a:solidFill>
                <a:ea typeface="+mn-ea"/>
              </a:rPr>
              <a:t>Hardware/software (HW/SW) migration</a:t>
            </a:r>
            <a:endParaRPr lang="es-PE" sz="2800" dirty="0">
              <a:solidFill>
                <a:srgbClr val="009999"/>
              </a:solidFill>
              <a:ea typeface="+mn-ea"/>
            </a:endParaRPr>
          </a:p>
          <a:p>
            <a:pPr lvl="1"/>
            <a:r>
              <a:rPr lang="es-PE" sz="2400" dirty="0" smtClean="0"/>
              <a:t>Execute/resume SW (or HW) task as a HW (or SW) task</a:t>
            </a:r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718457"/>
          </a:xfrm>
        </p:spPr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18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1" y="332656"/>
            <a:ext cx="8848163" cy="572198"/>
          </a:xfrm>
        </p:spPr>
        <p:txBody>
          <a:bodyPr/>
          <a:lstStyle/>
          <a:p>
            <a:r>
              <a:rPr lang="en-US" sz="4000" b="1" dirty="0" smtClean="0"/>
              <a:t>Publications</a:t>
            </a:r>
            <a:endParaRPr lang="en-US" sz="4000" b="1" dirty="0"/>
          </a:p>
        </p:txBody>
      </p:sp>
      <p:sp>
        <p:nvSpPr>
          <p:cNvPr id="5" name="Text Box"/>
          <p:cNvSpPr>
            <a:spLocks noGrp="1"/>
          </p:cNvSpPr>
          <p:nvPr>
            <p:ph idx="1"/>
          </p:nvPr>
        </p:nvSpPr>
        <p:spPr>
          <a:xfrm>
            <a:off x="179512" y="998757"/>
            <a:ext cx="8794375" cy="5166547"/>
          </a:xfrm>
        </p:spPr>
        <p:txBody>
          <a:bodyPr wrap="square">
            <a:normAutofit/>
          </a:bodyPr>
          <a:lstStyle/>
          <a:p>
            <a:r>
              <a:rPr lang="en-US" sz="2400" dirty="0" smtClean="0"/>
              <a:t>Published (4 conference)</a:t>
            </a:r>
          </a:p>
          <a:p>
            <a:pPr lvl="1"/>
            <a:r>
              <a:rPr lang="es-PE" dirty="0"/>
              <a:t>Morales-Villanueva, A., and Gordon-Ross, A., “</a:t>
            </a:r>
            <a:r>
              <a:rPr lang="es-PE" i="1" dirty="0"/>
              <a:t>On-Chip Context Save and Restore of Hardware Tasks on Partially Reconfigurable FPGAs</a:t>
            </a:r>
            <a:r>
              <a:rPr lang="es-PE" dirty="0"/>
              <a:t>”, 21st IEEE International Symposium on Field-Programmable Custom Computing Machines (FCCM’13), pp. 61-64</a:t>
            </a:r>
            <a:r>
              <a:rPr lang="es-PE" dirty="0" smtClean="0"/>
              <a:t>.</a:t>
            </a:r>
          </a:p>
          <a:p>
            <a:pPr lvl="1" algn="just"/>
            <a:r>
              <a:rPr lang="es-PE" dirty="0"/>
              <a:t>Morales-Villanueva, A., and Gordon-Ross, A., “</a:t>
            </a:r>
            <a:r>
              <a:rPr lang="es-PE" i="1" dirty="0"/>
              <a:t>HTR: On-Chip Hardware Task Relocation for Partially Reconfigurable FPGAs</a:t>
            </a:r>
            <a:r>
              <a:rPr lang="es-PE" dirty="0"/>
              <a:t>”, 9th International Symposium on Applied Reconfigurable Computing (ARC’13), LNCS vol. 7806, 2013, pp. 185-196</a:t>
            </a:r>
            <a:r>
              <a:rPr lang="es-PE" dirty="0" smtClean="0"/>
              <a:t>.</a:t>
            </a:r>
          </a:p>
          <a:p>
            <a:pPr lvl="1" algn="just"/>
            <a:r>
              <a:rPr lang="en-US" dirty="0"/>
              <a:t>Morales-Villanueva, A., and Gordon-Ross, A., “</a:t>
            </a:r>
            <a:r>
              <a:rPr lang="en-US" i="1" dirty="0"/>
              <a:t>Partial Region and Bitstream Cost Models for Hardware Multitasking on Partially Reconfigurable FPGAs</a:t>
            </a:r>
            <a:r>
              <a:rPr lang="en-US" dirty="0"/>
              <a:t>”, 2015 IEEE International Parallel and Distributed Processing Symposium Workshop (IPDPSW’15), pp. 90-96.</a:t>
            </a:r>
            <a:endParaRPr lang="en-US" dirty="0" smtClean="0"/>
          </a:p>
          <a:p>
            <a:pPr lvl="1" algn="just"/>
            <a:r>
              <a:rPr lang="en-US" dirty="0"/>
              <a:t>Morales-Villanueva, A., Kumar, R., and Gordon-Ross, A., “</a:t>
            </a:r>
            <a:r>
              <a:rPr lang="en-US" i="1" dirty="0"/>
              <a:t>Configuration Prefetching and Reuse for Preemptive Hardware Multitasking on Partially Reconfigurable FPGAs</a:t>
            </a:r>
            <a:r>
              <a:rPr lang="en-US" dirty="0"/>
              <a:t>”, 2016 Design, Automation and Test in Europe Conference &amp; Exhibition (DATE), pp. 1505-1508.</a:t>
            </a:r>
            <a:endParaRPr lang="en-US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3890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5840"/>
            <a:ext cx="7772400" cy="1143000"/>
          </a:xfrm>
        </p:spPr>
        <p:txBody>
          <a:bodyPr/>
          <a:lstStyle/>
          <a:p>
            <a:r>
              <a:rPr lang="en-US" sz="5400" b="1" dirty="0" smtClean="0"/>
              <a:t>Questions?</a:t>
            </a:r>
            <a:endParaRPr lang="en-US" sz="5400" b="1" dirty="0"/>
          </a:p>
        </p:txBody>
      </p:sp>
      <p:pic>
        <p:nvPicPr>
          <p:cNvPr id="5" name="Picture 33" descr="MPj043316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13" y="2505481"/>
            <a:ext cx="292258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1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24627"/>
            <a:ext cx="7772400" cy="2030514"/>
          </a:xfrm>
        </p:spPr>
        <p:txBody>
          <a:bodyPr/>
          <a:lstStyle/>
          <a:p>
            <a:r>
              <a:rPr lang="en-US" sz="5400" b="1" dirty="0" smtClean="0"/>
              <a:t>Additional Slides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589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727074"/>
          </a:xfrm>
        </p:spPr>
        <p:txBody>
          <a:bodyPr/>
          <a:lstStyle/>
          <a:p>
            <a:r>
              <a:rPr lang="en-US" sz="4000" b="1" dirty="0" smtClean="0"/>
              <a:t>Task Switching </a:t>
            </a:r>
            <a:r>
              <a:rPr lang="en-US" sz="4000" b="1" dirty="0"/>
              <a:t>A</a:t>
            </a:r>
            <a:r>
              <a:rPr lang="en-US" sz="4000" b="1" dirty="0" smtClean="0"/>
              <a:t>nalogy</a:t>
            </a:r>
            <a:endParaRPr lang="en-US" sz="4000" b="1" dirty="0"/>
          </a:p>
        </p:txBody>
      </p:sp>
      <p:sp>
        <p:nvSpPr>
          <p:cNvPr id="43" name="Text for FPGA"/>
          <p:cNvSpPr txBox="1">
            <a:spLocks noChangeArrowheads="1"/>
          </p:cNvSpPr>
          <p:nvPr/>
        </p:nvSpPr>
        <p:spPr bwMode="auto">
          <a:xfrm>
            <a:off x="4143842" y="3242890"/>
            <a:ext cx="4835058" cy="313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PE" sz="1800" kern="0" dirty="0" smtClean="0"/>
              <a:t>Multiple tasks execute concurrently</a:t>
            </a:r>
          </a:p>
          <a:p>
            <a:pPr lvl="1"/>
            <a:r>
              <a:rPr lang="es-PE" sz="1600" kern="0" dirty="0" smtClean="0">
                <a:solidFill>
                  <a:srgbClr val="000000"/>
                </a:solidFill>
              </a:rPr>
              <a:t>Each task ≡ one bitstream</a:t>
            </a:r>
            <a:endParaRPr lang="en-US" sz="1600" kern="0" dirty="0" smtClean="0">
              <a:solidFill>
                <a:srgbClr val="000000"/>
              </a:solidFill>
            </a:endParaRPr>
          </a:p>
          <a:p>
            <a:r>
              <a:rPr lang="en-US" sz="1800" kern="0" dirty="0" smtClean="0"/>
              <a:t>Multiple regions time multiplex tasks</a:t>
            </a:r>
          </a:p>
          <a:p>
            <a:pPr lvl="1"/>
            <a:r>
              <a:rPr lang="es-PE" sz="1600" kern="0" dirty="0" smtClean="0">
                <a:solidFill>
                  <a:srgbClr val="000000"/>
                </a:solidFill>
              </a:rPr>
              <a:t>Use context save (</a:t>
            </a:r>
            <a:r>
              <a:rPr lang="es-PE" sz="1600" kern="0" dirty="0" smtClean="0">
                <a:solidFill>
                  <a:srgbClr val="C00000"/>
                </a:solidFill>
              </a:rPr>
              <a:t>CS</a:t>
            </a:r>
            <a:r>
              <a:rPr lang="es-PE" sz="1600" kern="0" dirty="0" smtClean="0">
                <a:solidFill>
                  <a:srgbClr val="000000"/>
                </a:solidFill>
              </a:rPr>
              <a:t>) and context restore (</a:t>
            </a:r>
            <a:r>
              <a:rPr lang="es-PE" sz="1600" kern="0" dirty="0" smtClean="0">
                <a:solidFill>
                  <a:srgbClr val="003399"/>
                </a:solidFill>
              </a:rPr>
              <a:t>CR</a:t>
            </a:r>
            <a:r>
              <a:rPr lang="es-PE" sz="1600" kern="0" dirty="0" smtClean="0">
                <a:solidFill>
                  <a:srgbClr val="000000"/>
                </a:solidFill>
              </a:rPr>
              <a:t>) for task switching</a:t>
            </a:r>
          </a:p>
          <a:p>
            <a:pPr lvl="1"/>
            <a:r>
              <a:rPr lang="es-PE" sz="1600" kern="0" dirty="0" smtClean="0">
                <a:solidFill>
                  <a:srgbClr val="C00000"/>
                </a:solidFill>
              </a:rPr>
              <a:t>CS</a:t>
            </a:r>
            <a:r>
              <a:rPr lang="es-PE" sz="1600" kern="0" dirty="0" smtClean="0">
                <a:solidFill>
                  <a:srgbClr val="000000"/>
                </a:solidFill>
              </a:rPr>
              <a:t>: saves flip-flops’ values</a:t>
            </a:r>
          </a:p>
          <a:p>
            <a:pPr lvl="1"/>
            <a:r>
              <a:rPr lang="es-PE" sz="1600" kern="0" dirty="0" smtClean="0">
                <a:solidFill>
                  <a:srgbClr val="003399"/>
                </a:solidFill>
              </a:rPr>
              <a:t>CR</a:t>
            </a:r>
            <a:r>
              <a:rPr lang="es-PE" sz="1600" kern="0" dirty="0" smtClean="0">
                <a:solidFill>
                  <a:srgbClr val="000000"/>
                </a:solidFill>
              </a:rPr>
              <a:t>: restores flip-flops’ values</a:t>
            </a:r>
            <a:endParaRPr lang="en-US" sz="1600" kern="0" dirty="0" smtClean="0">
              <a:solidFill>
                <a:srgbClr val="000000"/>
              </a:solidFill>
            </a:endParaRPr>
          </a:p>
          <a:p>
            <a:r>
              <a:rPr lang="en-US" sz="1800" kern="0" dirty="0" smtClean="0"/>
              <a:t>Task relocation</a:t>
            </a:r>
            <a:endParaRPr lang="es-PE" sz="1800" kern="0" dirty="0" smtClean="0"/>
          </a:p>
          <a:p>
            <a:pPr lvl="1"/>
            <a:r>
              <a:rPr lang="es-PE" sz="1600" kern="0" dirty="0" smtClean="0">
                <a:solidFill>
                  <a:srgbClr val="000000"/>
                </a:solidFill>
              </a:rPr>
              <a:t>Tasks may run on different regions</a:t>
            </a:r>
          </a:p>
          <a:p>
            <a:pPr lvl="1"/>
            <a:r>
              <a:rPr lang="es-PE" sz="1600" u="sng" kern="0" dirty="0" smtClean="0">
                <a:solidFill>
                  <a:srgbClr val="FF0000"/>
                </a:solidFill>
              </a:rPr>
              <a:t>Challenging!</a:t>
            </a:r>
          </a:p>
        </p:txBody>
      </p:sp>
      <p:sp>
        <p:nvSpPr>
          <p:cNvPr id="42" name="Text for uP"/>
          <p:cNvSpPr txBox="1">
            <a:spLocks noChangeArrowheads="1"/>
          </p:cNvSpPr>
          <p:nvPr/>
        </p:nvSpPr>
        <p:spPr bwMode="auto">
          <a:xfrm>
            <a:off x="219543" y="3556655"/>
            <a:ext cx="4211380" cy="260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PE" sz="1800" kern="0" dirty="0" smtClean="0"/>
              <a:t>One task executes at a time</a:t>
            </a:r>
          </a:p>
          <a:p>
            <a:pPr lvl="1"/>
            <a:r>
              <a:rPr lang="es-PE" sz="1600" kern="0" dirty="0" smtClean="0">
                <a:solidFill>
                  <a:srgbClr val="000000"/>
                </a:solidFill>
              </a:rPr>
              <a:t>Each task ≡ piece of binary code</a:t>
            </a:r>
          </a:p>
          <a:p>
            <a:pPr lvl="1"/>
            <a:r>
              <a:rPr lang="es-PE" sz="1600" kern="0" dirty="0" smtClean="0">
                <a:solidFill>
                  <a:srgbClr val="000000"/>
                </a:solidFill>
              </a:rPr>
              <a:t>Time multiplex tasks</a:t>
            </a:r>
            <a:endParaRPr lang="en-US" sz="1600" kern="0" dirty="0" smtClean="0">
              <a:solidFill>
                <a:srgbClr val="000000"/>
              </a:solidFill>
            </a:endParaRPr>
          </a:p>
          <a:p>
            <a:r>
              <a:rPr lang="en-US" sz="1800" kern="0" dirty="0" smtClean="0"/>
              <a:t>One stack for all tasks</a:t>
            </a:r>
          </a:p>
          <a:p>
            <a:pPr lvl="1"/>
            <a:r>
              <a:rPr lang="en-US" sz="1600" kern="0" dirty="0" smtClean="0">
                <a:solidFill>
                  <a:srgbClr val="000000"/>
                </a:solidFill>
              </a:rPr>
              <a:t>Stack saves context for </a:t>
            </a:r>
            <a:br>
              <a:rPr lang="en-US" sz="1600" kern="0" dirty="0" smtClean="0">
                <a:solidFill>
                  <a:srgbClr val="000000"/>
                </a:solidFill>
              </a:rPr>
            </a:br>
            <a:r>
              <a:rPr lang="en-US" sz="1600" kern="0" dirty="0" smtClean="0">
                <a:solidFill>
                  <a:srgbClr val="000000"/>
                </a:solidFill>
              </a:rPr>
              <a:t>task restore</a:t>
            </a:r>
          </a:p>
          <a:p>
            <a:r>
              <a:rPr lang="es-PE" sz="1800" kern="0" dirty="0" smtClean="0">
                <a:solidFill>
                  <a:srgbClr val="FF0000"/>
                </a:solidFill>
              </a:rPr>
              <a:t>No task relocation</a:t>
            </a:r>
          </a:p>
          <a:p>
            <a:r>
              <a:rPr lang="es-PE" sz="1800" kern="0" dirty="0" smtClean="0">
                <a:solidFill>
                  <a:srgbClr val="FF0000"/>
                </a:solidFill>
              </a:rPr>
              <a:t>No </a:t>
            </a:r>
            <a:r>
              <a:rPr lang="es-PE" sz="1800" kern="0" dirty="0">
                <a:solidFill>
                  <a:srgbClr val="FF0000"/>
                </a:solidFill>
              </a:rPr>
              <a:t>reconfiguration of </a:t>
            </a:r>
            <a:r>
              <a:rPr lang="el-GR" sz="1800" kern="0" dirty="0" smtClean="0">
                <a:solidFill>
                  <a:srgbClr val="FF0000"/>
                </a:solidFill>
              </a:rPr>
              <a:t>μ</a:t>
            </a:r>
            <a:r>
              <a:rPr lang="es-PE" sz="1800" kern="0" dirty="0" smtClean="0">
                <a:solidFill>
                  <a:srgbClr val="FF0000"/>
                </a:solidFill>
              </a:rPr>
              <a:t>P</a:t>
            </a:r>
            <a:endParaRPr lang="en-US" sz="1800" kern="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73158" y="1648558"/>
            <a:ext cx="2440642" cy="1279617"/>
            <a:chOff x="6373158" y="1876503"/>
            <a:chExt cx="2440642" cy="1279617"/>
          </a:xfrm>
        </p:grpSpPr>
        <p:sp>
          <p:nvSpPr>
            <p:cNvPr id="31" name="Arrow3 hw task N"/>
            <p:cNvSpPr>
              <a:spLocks noChangeShapeType="1"/>
            </p:cNvSpPr>
            <p:nvPr/>
          </p:nvSpPr>
          <p:spPr bwMode="auto">
            <a:xfrm flipH="1" flipV="1">
              <a:off x="6373159" y="3014534"/>
              <a:ext cx="686362" cy="0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Arrow2 hw task N"/>
            <p:cNvSpPr>
              <a:spLocks noChangeShapeType="1"/>
            </p:cNvSpPr>
            <p:nvPr/>
          </p:nvSpPr>
          <p:spPr bwMode="auto">
            <a:xfrm flipH="1" flipV="1">
              <a:off x="6373158" y="2514537"/>
              <a:ext cx="686362" cy="475285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" name="Arrow1 hw task N"/>
            <p:cNvSpPr>
              <a:spLocks noChangeShapeType="1"/>
            </p:cNvSpPr>
            <p:nvPr/>
          </p:nvSpPr>
          <p:spPr bwMode="auto">
            <a:xfrm flipH="1" flipV="1">
              <a:off x="6386718" y="2087033"/>
              <a:ext cx="672802" cy="840489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Hardware task N"/>
            <p:cNvSpPr txBox="1">
              <a:spLocks noChangeArrowheads="1"/>
            </p:cNvSpPr>
            <p:nvPr/>
          </p:nvSpPr>
          <p:spPr bwMode="auto">
            <a:xfrm>
              <a:off x="7059519" y="2812892"/>
              <a:ext cx="1754281" cy="343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ctr">
                <a:spcBef>
                  <a:spcPct val="20000"/>
                </a:spcBef>
                <a:buSzPct val="105000"/>
                <a:defRPr/>
              </a:pPr>
              <a:r>
                <a:rPr lang="en-US" sz="1500" kern="0" dirty="0" smtClean="0">
                  <a:solidFill>
                    <a:srgbClr val="003399"/>
                  </a:solidFill>
                  <a:latin typeface="Arial" charset="0"/>
                </a:rPr>
                <a:t>Hardware task N</a:t>
              </a:r>
              <a:endParaRPr lang="en-US" sz="2000" kern="0" dirty="0" smtClean="0">
                <a:solidFill>
                  <a:srgbClr val="003399"/>
                </a:solidFill>
                <a:latin typeface="Arial" charset="0"/>
              </a:endParaRPr>
            </a:p>
          </p:txBody>
        </p:sp>
        <p:sp>
          <p:nvSpPr>
            <p:cNvPr id="34" name="Arrow3 hw task 2"/>
            <p:cNvSpPr>
              <a:spLocks noChangeShapeType="1"/>
            </p:cNvSpPr>
            <p:nvPr/>
          </p:nvSpPr>
          <p:spPr bwMode="auto">
            <a:xfrm flipV="1">
              <a:off x="6374365" y="2523242"/>
              <a:ext cx="685157" cy="46196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" name="Arrow2 hw task 2"/>
            <p:cNvSpPr>
              <a:spLocks noChangeShapeType="1"/>
            </p:cNvSpPr>
            <p:nvPr/>
          </p:nvSpPr>
          <p:spPr bwMode="auto">
            <a:xfrm flipV="1">
              <a:off x="6374365" y="2507452"/>
              <a:ext cx="685156" cy="34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5" name="Arrow1 hw task 2"/>
            <p:cNvSpPr>
              <a:spLocks noChangeShapeType="1"/>
            </p:cNvSpPr>
            <p:nvPr/>
          </p:nvSpPr>
          <p:spPr bwMode="auto">
            <a:xfrm flipH="1" flipV="1">
              <a:off x="6386718" y="2047434"/>
              <a:ext cx="672803" cy="437709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" name="Hardware task 2"/>
            <p:cNvSpPr txBox="1">
              <a:spLocks noChangeArrowheads="1"/>
            </p:cNvSpPr>
            <p:nvPr/>
          </p:nvSpPr>
          <p:spPr bwMode="auto">
            <a:xfrm>
              <a:off x="7059520" y="2304168"/>
              <a:ext cx="1754280" cy="323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ctr">
                <a:spcBef>
                  <a:spcPct val="20000"/>
                </a:spcBef>
                <a:buSzPct val="105000"/>
                <a:defRPr/>
              </a:pPr>
              <a:r>
                <a:rPr lang="en-US" sz="1500" kern="0" dirty="0" smtClean="0">
                  <a:solidFill>
                    <a:srgbClr val="00B050"/>
                  </a:solidFill>
                  <a:latin typeface="Arial" charset="0"/>
                </a:rPr>
                <a:t>Hardware task 2</a:t>
              </a:r>
              <a:endParaRPr lang="en-US" sz="2000" kern="0" dirty="0" smtClean="0">
                <a:solidFill>
                  <a:srgbClr val="00B050"/>
                </a:solidFill>
                <a:latin typeface="Arial" charset="0"/>
              </a:endParaRPr>
            </a:p>
          </p:txBody>
        </p:sp>
        <p:sp>
          <p:nvSpPr>
            <p:cNvPr id="12" name="Arrow3 hw task 1"/>
            <p:cNvSpPr>
              <a:spLocks noChangeShapeType="1"/>
            </p:cNvSpPr>
            <p:nvPr/>
          </p:nvSpPr>
          <p:spPr bwMode="auto">
            <a:xfrm flipV="1">
              <a:off x="6373159" y="2116108"/>
              <a:ext cx="686364" cy="81141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Arrow2 hw task 1"/>
            <p:cNvSpPr>
              <a:spLocks noChangeShapeType="1"/>
            </p:cNvSpPr>
            <p:nvPr/>
          </p:nvSpPr>
          <p:spPr bwMode="auto">
            <a:xfrm flipV="1">
              <a:off x="6373160" y="2065309"/>
              <a:ext cx="686364" cy="41983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Arrow1 hw task 1"/>
            <p:cNvSpPr>
              <a:spLocks noChangeShapeType="1"/>
            </p:cNvSpPr>
            <p:nvPr/>
          </p:nvSpPr>
          <p:spPr bwMode="auto">
            <a:xfrm flipV="1">
              <a:off x="6374364" y="2027209"/>
              <a:ext cx="6855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Hardware task 1"/>
            <p:cNvSpPr txBox="1">
              <a:spLocks noChangeArrowheads="1"/>
            </p:cNvSpPr>
            <p:nvPr/>
          </p:nvSpPr>
          <p:spPr bwMode="auto">
            <a:xfrm>
              <a:off x="7059932" y="1876503"/>
              <a:ext cx="1753868" cy="345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ctr">
                <a:spcBef>
                  <a:spcPct val="20000"/>
                </a:spcBef>
                <a:buSzPct val="105000"/>
                <a:defRPr/>
              </a:pPr>
              <a:r>
                <a:rPr lang="en-US" sz="1500" kern="0" dirty="0" smtClean="0">
                  <a:solidFill>
                    <a:srgbClr val="FF0000"/>
                  </a:solidFill>
                  <a:latin typeface="Arial" charset="0"/>
                </a:rPr>
                <a:t>Hardware task 1</a:t>
              </a:r>
              <a:endParaRPr lang="en-US" sz="2000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7" name="Rectangle FPGA new"/>
          <p:cNvSpPr>
            <a:spLocks noChangeArrowheads="1"/>
          </p:cNvSpPr>
          <p:nvPr/>
        </p:nvSpPr>
        <p:spPr bwMode="auto">
          <a:xfrm>
            <a:off x="4596714" y="1466463"/>
            <a:ext cx="1780650" cy="1712259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8638" tIns="39319" rIns="78638" bIns="39319" anchor="ctr"/>
          <a:lstStyle/>
          <a:p>
            <a:pPr algn="ctr">
              <a:spcBef>
                <a:spcPct val="20000"/>
              </a:spcBef>
              <a:buSzPct val="105000"/>
              <a:buFontTx/>
              <a:buChar char="•"/>
              <a:defRPr/>
            </a:pPr>
            <a:endParaRPr lang="en-US" sz="2000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Line fpga3"/>
          <p:cNvSpPr>
            <a:spLocks noChangeShapeType="1"/>
          </p:cNvSpPr>
          <p:nvPr/>
        </p:nvSpPr>
        <p:spPr bwMode="auto">
          <a:xfrm>
            <a:off x="5194300" y="2451555"/>
            <a:ext cx="254923" cy="4104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algn="ctr">
              <a:defRPr/>
            </a:pPr>
            <a:endParaRPr lang="en-US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Line fpga2"/>
          <p:cNvSpPr>
            <a:spLocks noChangeShapeType="1"/>
          </p:cNvSpPr>
          <p:nvPr/>
        </p:nvSpPr>
        <p:spPr bwMode="auto">
          <a:xfrm>
            <a:off x="5178092" y="2281851"/>
            <a:ext cx="269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algn="ctr">
              <a:defRPr/>
            </a:pPr>
            <a:endParaRPr lang="en-US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Line fpga1"/>
          <p:cNvSpPr>
            <a:spLocks noChangeShapeType="1"/>
          </p:cNvSpPr>
          <p:nvPr/>
        </p:nvSpPr>
        <p:spPr bwMode="auto">
          <a:xfrm flipV="1">
            <a:off x="5192684" y="1790305"/>
            <a:ext cx="254923" cy="41833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algn="ctr">
              <a:defRPr/>
            </a:pPr>
            <a:endParaRPr lang="en-US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uP or custom HW"/>
          <p:cNvSpPr txBox="1">
            <a:spLocks noChangeArrowheads="1"/>
          </p:cNvSpPr>
          <p:nvPr/>
        </p:nvSpPr>
        <p:spPr bwMode="auto">
          <a:xfrm>
            <a:off x="4495151" y="1974077"/>
            <a:ext cx="932329" cy="77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algn="ctr">
              <a:buSzPct val="105000"/>
              <a:defRPr/>
            </a:pPr>
            <a:r>
              <a:rPr lang="el-GR" sz="1500" b="1" kern="0" dirty="0" smtClean="0">
                <a:solidFill>
                  <a:srgbClr val="000000"/>
                </a:solidFill>
                <a:latin typeface="Arial" charset="0"/>
              </a:rPr>
              <a:t>μ</a:t>
            </a:r>
            <a:r>
              <a:rPr lang="en-US" sz="1500" b="1" kern="0" dirty="0" smtClean="0">
                <a:solidFill>
                  <a:srgbClr val="000000"/>
                </a:solidFill>
                <a:latin typeface="Arial" charset="0"/>
              </a:rPr>
              <a:t>P or </a:t>
            </a:r>
          </a:p>
          <a:p>
            <a:pPr algn="ctr">
              <a:buSzPct val="105000"/>
              <a:defRPr/>
            </a:pPr>
            <a:r>
              <a:rPr lang="en-US" sz="1500" b="1" kern="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500" b="1" kern="0" dirty="0" smtClean="0">
                <a:solidFill>
                  <a:srgbClr val="000000"/>
                </a:solidFill>
                <a:latin typeface="Arial" charset="0"/>
              </a:rPr>
              <a:t>ustom HW</a:t>
            </a:r>
            <a:endParaRPr lang="en-US" sz="2000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egion 3"/>
          <p:cNvSpPr>
            <a:spLocks noChangeArrowheads="1"/>
          </p:cNvSpPr>
          <p:nvPr/>
        </p:nvSpPr>
        <p:spPr bwMode="auto">
          <a:xfrm>
            <a:off x="5447607" y="2560235"/>
            <a:ext cx="925552" cy="41945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lIns="78638" tIns="39319" rIns="78638" bIns="39319" anchor="ctr"/>
          <a:lstStyle/>
          <a:p>
            <a:pPr algn="ctr">
              <a:spcBef>
                <a:spcPct val="20000"/>
              </a:spcBef>
              <a:buSzPct val="105000"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 charset="0"/>
              </a:rPr>
              <a:t>Region 3</a:t>
            </a:r>
            <a:endParaRPr lang="en-US" sz="2000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Region 2"/>
          <p:cNvSpPr>
            <a:spLocks noChangeArrowheads="1"/>
          </p:cNvSpPr>
          <p:nvPr/>
        </p:nvSpPr>
        <p:spPr bwMode="auto">
          <a:xfrm>
            <a:off x="5447607" y="2097919"/>
            <a:ext cx="925552" cy="41945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lIns="78638" tIns="39319" rIns="78638" bIns="39319" anchor="ctr"/>
          <a:lstStyle/>
          <a:p>
            <a:pPr algn="ctr">
              <a:spcBef>
                <a:spcPct val="20000"/>
              </a:spcBef>
              <a:buSzPct val="105000"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 charset="0"/>
              </a:rPr>
              <a:t>Region 2</a:t>
            </a:r>
            <a:endParaRPr lang="en-US" sz="2000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gion 1"/>
          <p:cNvSpPr>
            <a:spLocks noChangeArrowheads="1"/>
          </p:cNvSpPr>
          <p:nvPr/>
        </p:nvSpPr>
        <p:spPr bwMode="auto">
          <a:xfrm>
            <a:off x="5447607" y="1620435"/>
            <a:ext cx="925552" cy="41945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lIns="78638" tIns="39319" rIns="78638" bIns="39319" anchor="ctr"/>
          <a:lstStyle/>
          <a:p>
            <a:pPr algn="ctr">
              <a:spcBef>
                <a:spcPct val="20000"/>
              </a:spcBef>
              <a:buSzPct val="105000"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 charset="0"/>
              </a:rPr>
              <a:t>Region 1</a:t>
            </a:r>
            <a:endParaRPr lang="en-US" sz="2000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FPGA"/>
          <p:cNvSpPr txBox="1">
            <a:spLocks noChangeArrowheads="1"/>
          </p:cNvSpPr>
          <p:nvPr/>
        </p:nvSpPr>
        <p:spPr bwMode="auto">
          <a:xfrm>
            <a:off x="4974665" y="1117197"/>
            <a:ext cx="1087718" cy="46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algn="ctr">
              <a:spcBef>
                <a:spcPct val="20000"/>
              </a:spcBef>
              <a:buSzPct val="105000"/>
              <a:defRPr/>
            </a:pPr>
            <a:r>
              <a:rPr lang="en-US" sz="1500" b="1" kern="0" dirty="0" smtClean="0">
                <a:solidFill>
                  <a:srgbClr val="003399"/>
                </a:solidFill>
                <a:latin typeface="Arial" charset="0"/>
              </a:rPr>
              <a:t>FPGA</a:t>
            </a:r>
            <a:endParaRPr lang="en-US" sz="2000" kern="0" dirty="0" smtClean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39" name="FPGA context switch"/>
          <p:cNvSpPr txBox="1"/>
          <p:nvPr/>
        </p:nvSpPr>
        <p:spPr>
          <a:xfrm>
            <a:off x="5155696" y="859887"/>
            <a:ext cx="2461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500" b="1" u="sng" dirty="0" smtClean="0">
                <a:solidFill>
                  <a:srgbClr val="000000"/>
                </a:solidFill>
                <a:latin typeface="Arial" charset="0"/>
              </a:rPr>
              <a:t>FPGA </a:t>
            </a:r>
            <a:r>
              <a:rPr lang="es-PE" sz="1500" b="1" u="sng" dirty="0" smtClean="0">
                <a:solidFill>
                  <a:srgbClr val="C00000"/>
                </a:solidFill>
                <a:latin typeface="Arial" charset="0"/>
              </a:rPr>
              <a:t>HW</a:t>
            </a:r>
            <a:r>
              <a:rPr lang="es-PE" sz="1500" b="1" u="sng" dirty="0" smtClean="0">
                <a:solidFill>
                  <a:srgbClr val="000000"/>
                </a:solidFill>
                <a:latin typeface="Arial" charset="0"/>
              </a:rPr>
              <a:t> task </a:t>
            </a:r>
            <a:r>
              <a:rPr lang="es-PE" sz="1500" b="1" u="sng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s-PE" sz="1500" b="1" u="sng" dirty="0" smtClean="0">
                <a:solidFill>
                  <a:srgbClr val="000000"/>
                </a:solidFill>
                <a:latin typeface="Arial" charset="0"/>
              </a:rPr>
              <a:t>witching</a:t>
            </a:r>
            <a:endParaRPr lang="en-US" sz="1500" b="1" u="sng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0341" y="1535586"/>
            <a:ext cx="2071561" cy="1654264"/>
            <a:chOff x="2220341" y="1736637"/>
            <a:chExt cx="2071561" cy="1654264"/>
          </a:xfrm>
        </p:grpSpPr>
        <p:sp>
          <p:nvSpPr>
            <p:cNvPr id="27" name="Arrow software task N"/>
            <p:cNvSpPr>
              <a:spLocks noChangeShapeType="1"/>
            </p:cNvSpPr>
            <p:nvPr/>
          </p:nvSpPr>
          <p:spPr bwMode="auto">
            <a:xfrm>
              <a:off x="2220342" y="2754224"/>
              <a:ext cx="621552" cy="440708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Arrow software task 2"/>
            <p:cNvSpPr>
              <a:spLocks noChangeShapeType="1"/>
            </p:cNvSpPr>
            <p:nvPr/>
          </p:nvSpPr>
          <p:spPr bwMode="auto">
            <a:xfrm flipV="1">
              <a:off x="2220341" y="2365990"/>
              <a:ext cx="621553" cy="370329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Arrow software task 1"/>
            <p:cNvSpPr>
              <a:spLocks noChangeShapeType="1"/>
            </p:cNvSpPr>
            <p:nvPr/>
          </p:nvSpPr>
          <p:spPr bwMode="auto">
            <a:xfrm flipV="1">
              <a:off x="2220341" y="1888596"/>
              <a:ext cx="621553" cy="7769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835917" y="1736637"/>
              <a:ext cx="1455985" cy="1654264"/>
              <a:chOff x="2835917" y="1736637"/>
              <a:chExt cx="1455985" cy="1654264"/>
            </a:xfrm>
          </p:grpSpPr>
          <p:sp>
            <p:nvSpPr>
              <p:cNvPr id="26" name="Software task N"/>
              <p:cNvSpPr txBox="1">
                <a:spLocks noChangeArrowheads="1"/>
              </p:cNvSpPr>
              <p:nvPr/>
            </p:nvSpPr>
            <p:spPr bwMode="auto">
              <a:xfrm>
                <a:off x="2843338" y="3036007"/>
                <a:ext cx="1448564" cy="3548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78638" tIns="39319" rIns="78638" bIns="39319"/>
              <a:lstStyle/>
              <a:p>
                <a:pPr algn="ctr">
                  <a:spcBef>
                    <a:spcPct val="20000"/>
                  </a:spcBef>
                  <a:buSzPct val="105000"/>
                  <a:defRPr/>
                </a:pPr>
                <a:r>
                  <a:rPr lang="en-US" sz="1500" kern="0" dirty="0" smtClean="0">
                    <a:solidFill>
                      <a:srgbClr val="003399"/>
                    </a:solidFill>
                    <a:latin typeface="Arial" charset="0"/>
                  </a:rPr>
                  <a:t>Software task N</a:t>
                </a:r>
                <a:endParaRPr lang="en-US" sz="2000" kern="0" dirty="0" smtClean="0">
                  <a:solidFill>
                    <a:srgbClr val="003399"/>
                  </a:solidFill>
                  <a:latin typeface="Arial" charset="0"/>
                </a:endParaRPr>
              </a:p>
            </p:txBody>
          </p:sp>
          <p:sp>
            <p:nvSpPr>
              <p:cNvPr id="13" name="Software task 2"/>
              <p:cNvSpPr txBox="1">
                <a:spLocks noChangeArrowheads="1"/>
              </p:cNvSpPr>
              <p:nvPr/>
            </p:nvSpPr>
            <p:spPr bwMode="auto">
              <a:xfrm>
                <a:off x="2835917" y="2164088"/>
                <a:ext cx="1404537" cy="321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78638" tIns="39319" rIns="78638" bIns="39319"/>
              <a:lstStyle/>
              <a:p>
                <a:pPr algn="ctr">
                  <a:spcBef>
                    <a:spcPct val="20000"/>
                  </a:spcBef>
                  <a:buSzPct val="105000"/>
                  <a:defRPr/>
                </a:pPr>
                <a:r>
                  <a:rPr lang="en-US" sz="1500" kern="0" dirty="0" smtClean="0">
                    <a:solidFill>
                      <a:srgbClr val="00B050"/>
                    </a:solidFill>
                    <a:latin typeface="Arial" charset="0"/>
                  </a:rPr>
                  <a:t>Software task 2</a:t>
                </a:r>
                <a:endParaRPr lang="en-US" sz="2000" kern="0" dirty="0" smtClean="0">
                  <a:solidFill>
                    <a:srgbClr val="00B050"/>
                  </a:solidFill>
                  <a:latin typeface="Arial" charset="0"/>
                </a:endParaRPr>
              </a:p>
            </p:txBody>
          </p:sp>
          <p:sp>
            <p:nvSpPr>
              <p:cNvPr id="10" name="Software task 1"/>
              <p:cNvSpPr txBox="1">
                <a:spLocks noChangeArrowheads="1"/>
              </p:cNvSpPr>
              <p:nvPr/>
            </p:nvSpPr>
            <p:spPr bwMode="auto">
              <a:xfrm>
                <a:off x="2839952" y="1736637"/>
                <a:ext cx="1404537" cy="328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78638" tIns="39319" rIns="78638" bIns="39319"/>
              <a:lstStyle/>
              <a:p>
                <a:pPr algn="ctr">
                  <a:spcBef>
                    <a:spcPct val="20000"/>
                  </a:spcBef>
                  <a:buSzPct val="105000"/>
                  <a:defRPr/>
                </a:pPr>
                <a:r>
                  <a:rPr lang="en-US" sz="1500" kern="0" dirty="0" smtClean="0">
                    <a:solidFill>
                      <a:srgbClr val="FF0000"/>
                    </a:solidFill>
                    <a:latin typeface="Arial" charset="0"/>
                  </a:rPr>
                  <a:t>Software task 1</a:t>
                </a:r>
                <a:endParaRPr lang="en-US" sz="2000" kern="0" dirty="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7" name="Rectangle uP"/>
          <p:cNvSpPr>
            <a:spLocks noChangeArrowheads="1"/>
          </p:cNvSpPr>
          <p:nvPr/>
        </p:nvSpPr>
        <p:spPr bwMode="auto">
          <a:xfrm>
            <a:off x="513229" y="1419787"/>
            <a:ext cx="1709271" cy="186478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8638" tIns="39319" rIns="78638" bIns="39319" anchor="ctr"/>
          <a:lstStyle/>
          <a:p>
            <a:pPr algn="ctr">
              <a:spcBef>
                <a:spcPct val="20000"/>
              </a:spcBef>
              <a:buSzPct val="105000"/>
              <a:buFontTx/>
              <a:buChar char="•"/>
              <a:defRPr/>
            </a:pPr>
            <a:endParaRPr lang="en-US" sz="2000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Stack"/>
          <p:cNvSpPr>
            <a:spLocks noChangeArrowheads="1"/>
          </p:cNvSpPr>
          <p:nvPr/>
        </p:nvSpPr>
        <p:spPr bwMode="auto">
          <a:xfrm>
            <a:off x="1756335" y="1730584"/>
            <a:ext cx="466165" cy="1553986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lIns="78638" tIns="39319" rIns="78638" bIns="39319" anchor="ctr"/>
          <a:lstStyle/>
          <a:p>
            <a:pPr algn="ctr">
              <a:spcBef>
                <a:spcPct val="20000"/>
              </a:spcBef>
              <a:buSzPct val="105000"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 charset="0"/>
              </a:rPr>
              <a:t>Stack</a:t>
            </a:r>
            <a:endParaRPr lang="en-US" sz="2000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arrow OS+MMU"/>
          <p:cNvSpPr>
            <a:spLocks noChangeShapeType="1"/>
          </p:cNvSpPr>
          <p:nvPr/>
        </p:nvSpPr>
        <p:spPr bwMode="auto">
          <a:xfrm flipV="1">
            <a:off x="1290171" y="2340927"/>
            <a:ext cx="466165" cy="8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algn="ctr">
              <a:defRPr/>
            </a:pPr>
            <a:endParaRPr lang="en-US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OS+MMU"/>
          <p:cNvSpPr txBox="1">
            <a:spLocks noChangeArrowheads="1"/>
          </p:cNvSpPr>
          <p:nvPr/>
        </p:nvSpPr>
        <p:spPr bwMode="auto">
          <a:xfrm>
            <a:off x="513229" y="2014831"/>
            <a:ext cx="932329" cy="77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algn="ctr">
              <a:buSzPct val="105000"/>
              <a:defRPr/>
            </a:pPr>
            <a:r>
              <a:rPr lang="en-US" sz="1500" b="1" kern="0" dirty="0" smtClean="0">
                <a:solidFill>
                  <a:srgbClr val="000000"/>
                </a:solidFill>
                <a:latin typeface="Arial" charset="0"/>
              </a:rPr>
              <a:t>OS </a:t>
            </a:r>
          </a:p>
          <a:p>
            <a:pPr algn="ctr">
              <a:buSzPct val="105000"/>
              <a:defRPr/>
            </a:pPr>
            <a:r>
              <a:rPr lang="en-US" sz="1500" b="1" kern="0" dirty="0" smtClean="0">
                <a:solidFill>
                  <a:srgbClr val="000000"/>
                </a:solidFill>
                <a:latin typeface="Arial" charset="0"/>
              </a:rPr>
              <a:t>+ </a:t>
            </a:r>
          </a:p>
          <a:p>
            <a:pPr algn="ctr">
              <a:buSzPct val="105000"/>
              <a:defRPr/>
            </a:pPr>
            <a:r>
              <a:rPr lang="en-US" sz="1500" b="1" kern="0" dirty="0" smtClean="0">
                <a:solidFill>
                  <a:srgbClr val="000000"/>
                </a:solidFill>
                <a:latin typeface="Arial" charset="0"/>
              </a:rPr>
              <a:t>MMU</a:t>
            </a:r>
            <a:endParaRPr lang="en-US" sz="2000" kern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uP"/>
          <p:cNvSpPr txBox="1">
            <a:spLocks noChangeArrowheads="1"/>
          </p:cNvSpPr>
          <p:nvPr/>
        </p:nvSpPr>
        <p:spPr bwMode="auto">
          <a:xfrm>
            <a:off x="593944" y="1105991"/>
            <a:ext cx="1628556" cy="46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algn="ctr">
              <a:spcBef>
                <a:spcPct val="20000"/>
              </a:spcBef>
              <a:buSzPct val="105000"/>
              <a:defRPr/>
            </a:pPr>
            <a:r>
              <a:rPr lang="el-GR" sz="1500" b="1" kern="0" dirty="0" smtClean="0">
                <a:solidFill>
                  <a:srgbClr val="003399"/>
                </a:solidFill>
                <a:latin typeface="Arial" charset="0"/>
              </a:rPr>
              <a:t>μ</a:t>
            </a:r>
            <a:r>
              <a:rPr lang="es-PE" sz="1500" b="1" kern="0" dirty="0" smtClean="0">
                <a:solidFill>
                  <a:srgbClr val="003399"/>
                </a:solidFill>
                <a:latin typeface="Arial" charset="0"/>
              </a:rPr>
              <a:t>P</a:t>
            </a:r>
            <a:endParaRPr lang="en-US" sz="2000" kern="0" dirty="0" smtClean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38" name="Processor context switch"/>
          <p:cNvSpPr txBox="1"/>
          <p:nvPr/>
        </p:nvSpPr>
        <p:spPr>
          <a:xfrm>
            <a:off x="799715" y="836712"/>
            <a:ext cx="28664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500" b="1" u="sng" dirty="0" smtClean="0">
                <a:solidFill>
                  <a:srgbClr val="000000"/>
                </a:solidFill>
                <a:latin typeface="Arial" charset="0"/>
              </a:rPr>
              <a:t>Processor </a:t>
            </a:r>
            <a:r>
              <a:rPr lang="es-PE" sz="1500" b="1" u="sng" dirty="0" smtClean="0">
                <a:solidFill>
                  <a:srgbClr val="C00000"/>
                </a:solidFill>
                <a:latin typeface="Arial" charset="0"/>
              </a:rPr>
              <a:t>SW</a:t>
            </a:r>
            <a:r>
              <a:rPr lang="es-PE" sz="1500" b="1" u="sng" dirty="0" smtClean="0">
                <a:solidFill>
                  <a:srgbClr val="000000"/>
                </a:solidFill>
                <a:latin typeface="Arial" charset="0"/>
              </a:rPr>
              <a:t> task </a:t>
            </a:r>
            <a:r>
              <a:rPr lang="es-PE" sz="1500" b="1" u="sng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s-PE" sz="1500" b="1" u="sng" dirty="0" smtClean="0">
                <a:solidFill>
                  <a:srgbClr val="000000"/>
                </a:solidFill>
                <a:latin typeface="Arial" charset="0"/>
              </a:rPr>
              <a:t>witching</a:t>
            </a:r>
            <a:endParaRPr lang="en-US" sz="1500" b="1" u="sng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Small text Box 1"/>
          <p:cNvSpPr txBox="1">
            <a:spLocks noChangeArrowheads="1"/>
          </p:cNvSpPr>
          <p:nvPr/>
        </p:nvSpPr>
        <p:spPr bwMode="auto">
          <a:xfrm>
            <a:off x="1506488" y="6453336"/>
            <a:ext cx="2057400" cy="318924"/>
          </a:xfrm>
          <a:prstGeom prst="rect">
            <a:avLst/>
          </a:prstGeom>
          <a:gradFill rotWithShape="1">
            <a:gsLst>
              <a:gs pos="0">
                <a:srgbClr val="FFF4E0"/>
              </a:gs>
              <a:gs pos="64999">
                <a:srgbClr val="FFE3B2"/>
              </a:gs>
              <a:gs pos="100000">
                <a:srgbClr val="FFDA90"/>
              </a:gs>
            </a:gsLst>
            <a:lin ang="5400000" scaled="1"/>
          </a:gradFill>
          <a:ln w="19050">
            <a:solidFill>
              <a:srgbClr val="CC98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tIns="36000" bIns="360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l-GR" sz="800" b="0" dirty="0" smtClean="0">
                <a:solidFill>
                  <a:srgbClr val="000000"/>
                </a:solidFill>
              </a:rPr>
              <a:t>μ</a:t>
            </a:r>
            <a:r>
              <a:rPr lang="es-PE" sz="800" b="0" dirty="0" smtClean="0">
                <a:solidFill>
                  <a:srgbClr val="000000"/>
                </a:solidFill>
              </a:rPr>
              <a:t>P      </a:t>
            </a:r>
            <a:r>
              <a:rPr lang="en-US" sz="800" b="0" dirty="0" smtClean="0">
                <a:solidFill>
                  <a:srgbClr val="000000"/>
                </a:solidFill>
              </a:rPr>
              <a:t>– Microprocessor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PE" sz="800" b="0" dirty="0" smtClean="0">
                <a:solidFill>
                  <a:srgbClr val="000000"/>
                </a:solidFill>
              </a:rPr>
              <a:t>FPGA </a:t>
            </a:r>
            <a:r>
              <a:rPr lang="en-US" sz="800" b="0" dirty="0">
                <a:solidFill>
                  <a:srgbClr val="000000"/>
                </a:solidFill>
              </a:rPr>
              <a:t>– </a:t>
            </a:r>
            <a:r>
              <a:rPr lang="en-US" sz="800" b="0" dirty="0" smtClean="0">
                <a:solidFill>
                  <a:srgbClr val="000000"/>
                </a:solidFill>
              </a:rPr>
              <a:t> Field Programmable Gate Array</a:t>
            </a:r>
            <a:endParaRPr lang="es-PE" sz="800" b="0" dirty="0" smtClean="0">
              <a:solidFill>
                <a:srgbClr val="000000"/>
              </a:solidFill>
            </a:endParaRPr>
          </a:p>
        </p:txBody>
      </p:sp>
      <p:sp>
        <p:nvSpPr>
          <p:cNvPr id="50" name="Small text Box 1"/>
          <p:cNvSpPr txBox="1">
            <a:spLocks noChangeArrowheads="1"/>
          </p:cNvSpPr>
          <p:nvPr/>
        </p:nvSpPr>
        <p:spPr bwMode="auto">
          <a:xfrm>
            <a:off x="5796136" y="6453336"/>
            <a:ext cx="1774373" cy="318924"/>
          </a:xfrm>
          <a:prstGeom prst="rect">
            <a:avLst/>
          </a:prstGeom>
          <a:gradFill rotWithShape="1">
            <a:gsLst>
              <a:gs pos="0">
                <a:srgbClr val="FFF4E0"/>
              </a:gs>
              <a:gs pos="64999">
                <a:srgbClr val="FFE3B2"/>
              </a:gs>
              <a:gs pos="100000">
                <a:srgbClr val="FFDA90"/>
              </a:gs>
            </a:gsLst>
            <a:lin ang="5400000" scaled="1"/>
          </a:gradFill>
          <a:ln w="19050">
            <a:solidFill>
              <a:srgbClr val="CC98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square" tIns="36000" bIns="360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PE" sz="800" b="0" dirty="0" smtClean="0">
                <a:solidFill>
                  <a:srgbClr val="000000"/>
                </a:solidFill>
              </a:rPr>
              <a:t>OS    </a:t>
            </a:r>
            <a:r>
              <a:rPr lang="en-US" sz="800" b="0" dirty="0" smtClean="0">
                <a:solidFill>
                  <a:srgbClr val="000000"/>
                </a:solidFill>
              </a:rPr>
              <a:t>– Operating System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dirty="0" smtClean="0">
                <a:solidFill>
                  <a:srgbClr val="000000"/>
                </a:solidFill>
              </a:rPr>
              <a:t>MMU </a:t>
            </a:r>
            <a:r>
              <a:rPr lang="en-US" sz="800" b="0" dirty="0">
                <a:solidFill>
                  <a:srgbClr val="000000"/>
                </a:solidFill>
              </a:rPr>
              <a:t>– </a:t>
            </a:r>
            <a:r>
              <a:rPr lang="en-US" sz="800" b="0" dirty="0" smtClean="0">
                <a:solidFill>
                  <a:srgbClr val="000000"/>
                </a:solidFill>
              </a:rPr>
              <a:t>Memory Management Unit</a:t>
            </a:r>
          </a:p>
        </p:txBody>
      </p:sp>
    </p:spTree>
    <p:extLst>
      <p:ext uri="{BB962C8B-B14F-4D97-AF65-F5344CB8AC3E}">
        <p14:creationId xmlns:p14="http://schemas.microsoft.com/office/powerpoint/2010/main" val="35344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 animBg="1"/>
      <p:bldP spid="48" grpId="0" animBg="1"/>
      <p:bldP spid="45" grpId="0" animBg="1"/>
      <p:bldP spid="46" grpId="0" animBg="1"/>
      <p:bldP spid="44" grpId="0"/>
      <p:bldP spid="41" grpId="0" animBg="1"/>
      <p:bldP spid="40" grpId="0" animBg="1"/>
      <p:bldP spid="20" grpId="0" animBg="1"/>
      <p:bldP spid="15" grpId="0"/>
      <p:bldP spid="39" grpId="0"/>
      <p:bldP spid="17" grpId="0" animBg="1"/>
      <p:bldP spid="19" grpId="0" animBg="1"/>
      <p:bldP spid="24" grpId="0" animBg="1"/>
      <p:bldP spid="18" grpId="0"/>
      <p:bldP spid="23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HTR in candidate P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6" y="1203560"/>
            <a:ext cx="67056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134471" y="452719"/>
            <a:ext cx="8848163" cy="461683"/>
          </a:xfrm>
        </p:spPr>
        <p:txBody>
          <a:bodyPr/>
          <a:lstStyle/>
          <a:p>
            <a:r>
              <a:rPr lang="en-US" sz="3600" b="1" dirty="0" smtClean="0"/>
              <a:t>DDRM Flow: remote HTR (rHTR)</a:t>
            </a:r>
            <a:endParaRPr lang="en-US" sz="3600" b="1" dirty="0"/>
          </a:p>
        </p:txBody>
      </p:sp>
      <p:sp>
        <p:nvSpPr>
          <p:cNvPr id="5" name="TextBox 2"/>
          <p:cNvSpPr txBox="1">
            <a:spLocks/>
          </p:cNvSpPr>
          <p:nvPr/>
        </p:nvSpPr>
        <p:spPr bwMode="auto">
          <a:xfrm>
            <a:off x="6215743" y="3223152"/>
            <a:ext cx="2852055" cy="330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4625" indent="-174625" algn="just"/>
            <a:r>
              <a:rPr lang="es-PE" sz="1800" i="1" dirty="0" smtClean="0"/>
              <a:t>Resume</a:t>
            </a:r>
            <a:r>
              <a:rPr lang="es-PE" sz="1800" dirty="0" smtClean="0">
                <a:solidFill>
                  <a:srgbClr val="003399"/>
                </a:solidFill>
              </a:rPr>
              <a:t> execution of PRM in remote </a:t>
            </a:r>
            <a:r>
              <a:rPr lang="es-PE" sz="1800" i="1" dirty="0" smtClean="0">
                <a:solidFill>
                  <a:srgbClr val="C00000"/>
                </a:solidFill>
              </a:rPr>
              <a:t>free</a:t>
            </a:r>
            <a:r>
              <a:rPr lang="es-PE" sz="1800" dirty="0" smtClean="0">
                <a:solidFill>
                  <a:srgbClr val="003399"/>
                </a:solidFill>
              </a:rPr>
              <a:t> candidate PRR</a:t>
            </a:r>
          </a:p>
          <a:p>
            <a:pPr marL="358775" lvl="1" indent="-184150" algn="just"/>
            <a:r>
              <a:rPr lang="es-PE" sz="1600" dirty="0">
                <a:solidFill>
                  <a:srgbClr val="000000"/>
                </a:solidFill>
              </a:rPr>
              <a:t>Merge CS bitstream of scheduled PRM with initial partial bitstream of </a:t>
            </a:r>
            <a:r>
              <a:rPr lang="es-PE" sz="1600" dirty="0" smtClean="0">
                <a:solidFill>
                  <a:srgbClr val="000000"/>
                </a:solidFill>
              </a:rPr>
              <a:t>PRM in </a:t>
            </a:r>
            <a:r>
              <a:rPr lang="es-PE" sz="1600" i="1" dirty="0" smtClean="0">
                <a:solidFill>
                  <a:srgbClr val="C00000"/>
                </a:solidFill>
              </a:rPr>
              <a:t>remote  candidate</a:t>
            </a:r>
            <a:r>
              <a:rPr lang="es-PE" sz="1600" dirty="0" smtClean="0">
                <a:solidFill>
                  <a:srgbClr val="000000"/>
                </a:solidFill>
              </a:rPr>
              <a:t> PRR</a:t>
            </a:r>
            <a:endParaRPr lang="es-PE" sz="1600" dirty="0">
              <a:solidFill>
                <a:srgbClr val="000000"/>
              </a:solidFill>
            </a:endParaRPr>
          </a:p>
          <a:p>
            <a:pPr marL="358775" lvl="1" indent="-184150" algn="just"/>
            <a:r>
              <a:rPr lang="es-PE" sz="1600" dirty="0">
                <a:solidFill>
                  <a:srgbClr val="000000"/>
                </a:solidFill>
              </a:rPr>
              <a:t>Execute CR by </a:t>
            </a:r>
            <a:r>
              <a:rPr lang="es-PE" sz="1600" dirty="0" smtClean="0">
                <a:solidFill>
                  <a:srgbClr val="000000"/>
                </a:solidFill>
              </a:rPr>
              <a:t>downloading the merged bitstream in the </a:t>
            </a:r>
            <a:r>
              <a:rPr lang="es-PE" sz="1600" i="1" dirty="0" smtClean="0">
                <a:solidFill>
                  <a:srgbClr val="C00000"/>
                </a:solidFill>
              </a:rPr>
              <a:t>remote candidate</a:t>
            </a:r>
            <a:r>
              <a:rPr lang="es-PE" sz="1600" dirty="0" smtClean="0">
                <a:solidFill>
                  <a:srgbClr val="000000"/>
                </a:solidFill>
              </a:rPr>
              <a:t> PRR</a:t>
            </a:r>
            <a:endParaRPr lang="es-PE" sz="1600" dirty="0">
              <a:solidFill>
                <a:srgbClr val="000000"/>
              </a:solidFill>
            </a:endParaRPr>
          </a:p>
        </p:txBody>
      </p:sp>
      <p:sp>
        <p:nvSpPr>
          <p:cNvPr id="6" name="TextBox 1"/>
          <p:cNvSpPr txBox="1">
            <a:spLocks/>
          </p:cNvSpPr>
          <p:nvPr/>
        </p:nvSpPr>
        <p:spPr bwMode="auto">
          <a:xfrm>
            <a:off x="65313" y="3527944"/>
            <a:ext cx="2547257" cy="26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4625" indent="-174625" algn="just"/>
            <a:r>
              <a:rPr lang="es-PE" sz="1800" i="1" dirty="0" smtClean="0"/>
              <a:t>Start</a:t>
            </a:r>
            <a:r>
              <a:rPr lang="es-PE" sz="1800" dirty="0" smtClean="0">
                <a:solidFill>
                  <a:srgbClr val="003399"/>
                </a:solidFill>
              </a:rPr>
              <a:t> execution of PRM for the first time in remote </a:t>
            </a:r>
            <a:r>
              <a:rPr lang="es-PE" sz="1800" i="1" dirty="0" smtClean="0">
                <a:solidFill>
                  <a:srgbClr val="C00000"/>
                </a:solidFill>
              </a:rPr>
              <a:t>free</a:t>
            </a:r>
            <a:r>
              <a:rPr lang="es-PE" sz="1800" dirty="0" smtClean="0">
                <a:solidFill>
                  <a:srgbClr val="003399"/>
                </a:solidFill>
              </a:rPr>
              <a:t> candidate PRR</a:t>
            </a:r>
          </a:p>
          <a:p>
            <a:pPr marL="358775" lvl="1" indent="-184150" algn="just"/>
            <a:r>
              <a:rPr lang="es-PE" sz="1600" dirty="0">
                <a:solidFill>
                  <a:srgbClr val="000000"/>
                </a:solidFill>
              </a:rPr>
              <a:t>Download initial partial bitstream of scheduled PRM in </a:t>
            </a:r>
            <a:r>
              <a:rPr lang="es-PE" sz="1600" i="1" dirty="0" smtClean="0">
                <a:solidFill>
                  <a:srgbClr val="C00000"/>
                </a:solidFill>
              </a:rPr>
              <a:t>remote candidate</a:t>
            </a:r>
            <a:r>
              <a:rPr lang="es-PE" sz="1600" dirty="0" smtClean="0">
                <a:solidFill>
                  <a:srgbClr val="000000"/>
                </a:solidFill>
              </a:rPr>
              <a:t> PRR</a:t>
            </a:r>
            <a:endParaRPr lang="es-P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mall text Box 2"/>
          <p:cNvSpPr txBox="1">
            <a:spLocks noChangeArrowheads="1"/>
          </p:cNvSpPr>
          <p:nvPr/>
        </p:nvSpPr>
        <p:spPr bwMode="auto">
          <a:xfrm>
            <a:off x="5580112" y="6381328"/>
            <a:ext cx="2057400" cy="318924"/>
          </a:xfrm>
          <a:prstGeom prst="rect">
            <a:avLst/>
          </a:prstGeom>
          <a:gradFill rotWithShape="1">
            <a:gsLst>
              <a:gs pos="0">
                <a:srgbClr val="FFF4E0"/>
              </a:gs>
              <a:gs pos="64999">
                <a:srgbClr val="FFE3B2"/>
              </a:gs>
              <a:gs pos="100000">
                <a:srgbClr val="FFDA90"/>
              </a:gs>
            </a:gsLst>
            <a:lin ang="5400000" scaled="1"/>
          </a:gradFill>
          <a:ln w="19050">
            <a:solidFill>
              <a:srgbClr val="CC98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tIns="36000" bIns="360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PE" sz="800" b="0" dirty="0" smtClean="0">
                <a:solidFill>
                  <a:srgbClr val="000000"/>
                </a:solidFill>
              </a:rPr>
              <a:t>DSP </a:t>
            </a:r>
            <a:r>
              <a:rPr lang="en-US" sz="800" b="0" dirty="0" smtClean="0">
                <a:solidFill>
                  <a:srgbClr val="000000"/>
                </a:solidFill>
              </a:rPr>
              <a:t>– Digital Signal Processing Block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dirty="0" smtClean="0">
                <a:solidFill>
                  <a:srgbClr val="000000"/>
                </a:solidFill>
              </a:rPr>
              <a:t>IOB  – Input and Output Block</a:t>
            </a:r>
          </a:p>
        </p:txBody>
      </p:sp>
      <p:sp>
        <p:nvSpPr>
          <p:cNvPr id="39" name="Small text Box 1"/>
          <p:cNvSpPr txBox="1">
            <a:spLocks noChangeArrowheads="1"/>
          </p:cNvSpPr>
          <p:nvPr/>
        </p:nvSpPr>
        <p:spPr bwMode="auto">
          <a:xfrm>
            <a:off x="1578496" y="6309320"/>
            <a:ext cx="2057400" cy="442035"/>
          </a:xfrm>
          <a:prstGeom prst="rect">
            <a:avLst/>
          </a:prstGeom>
          <a:gradFill rotWithShape="1">
            <a:gsLst>
              <a:gs pos="0">
                <a:srgbClr val="FFF4E0"/>
              </a:gs>
              <a:gs pos="64999">
                <a:srgbClr val="FFE3B2"/>
              </a:gs>
              <a:gs pos="100000">
                <a:srgbClr val="FFDA90"/>
              </a:gs>
            </a:gsLst>
            <a:lin ang="5400000" scaled="1"/>
          </a:gradFill>
          <a:ln w="19050">
            <a:solidFill>
              <a:srgbClr val="CC98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tIns="36000" bIns="360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l-GR" sz="800" b="0" dirty="0" smtClean="0">
                <a:solidFill>
                  <a:srgbClr val="000000"/>
                </a:solidFill>
              </a:rPr>
              <a:t>μ</a:t>
            </a:r>
            <a:r>
              <a:rPr lang="es-PE" sz="800" b="0" dirty="0" smtClean="0">
                <a:solidFill>
                  <a:srgbClr val="000000"/>
                </a:solidFill>
              </a:rPr>
              <a:t>P      </a:t>
            </a:r>
            <a:r>
              <a:rPr lang="en-US" sz="800" b="0" dirty="0" smtClean="0">
                <a:solidFill>
                  <a:srgbClr val="000000"/>
                </a:solidFill>
              </a:rPr>
              <a:t>–</a:t>
            </a:r>
            <a:r>
              <a:rPr lang="es-PE" sz="800" b="0" dirty="0" smtClean="0">
                <a:solidFill>
                  <a:srgbClr val="000000"/>
                </a:solidFill>
              </a:rPr>
              <a:t> Microprocessor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PE" sz="800" b="0" dirty="0" smtClean="0">
                <a:solidFill>
                  <a:srgbClr val="000000"/>
                </a:solidFill>
              </a:rPr>
              <a:t>CLB    </a:t>
            </a:r>
            <a:r>
              <a:rPr lang="en-US" sz="800" b="0" dirty="0" smtClean="0">
                <a:solidFill>
                  <a:srgbClr val="000000"/>
                </a:solidFill>
              </a:rPr>
              <a:t>– Configurable Logic Block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dirty="0" smtClean="0">
                <a:solidFill>
                  <a:srgbClr val="000000"/>
                </a:solidFill>
              </a:rPr>
              <a:t>BRAM </a:t>
            </a:r>
            <a:r>
              <a:rPr lang="en-US" sz="800" b="0" dirty="0">
                <a:solidFill>
                  <a:srgbClr val="000000"/>
                </a:solidFill>
              </a:rPr>
              <a:t>– </a:t>
            </a:r>
            <a:r>
              <a:rPr lang="en-US" sz="800" b="0" dirty="0" smtClean="0">
                <a:solidFill>
                  <a:srgbClr val="000000"/>
                </a:solidFill>
              </a:rPr>
              <a:t>Embedded RAM Block</a:t>
            </a:r>
          </a:p>
        </p:txBody>
      </p:sp>
      <p:sp>
        <p:nvSpPr>
          <p:cNvPr id="43" name="Text Box"/>
          <p:cNvSpPr>
            <a:spLocks noGrp="1"/>
          </p:cNvSpPr>
          <p:nvPr>
            <p:ph idx="1"/>
          </p:nvPr>
        </p:nvSpPr>
        <p:spPr>
          <a:xfrm>
            <a:off x="150633" y="1184238"/>
            <a:ext cx="5559886" cy="4800001"/>
          </a:xfrm>
        </p:spPr>
        <p:txBody>
          <a:bodyPr wrap="square"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FPGAs </a:t>
            </a:r>
            <a:r>
              <a:rPr lang="en-US" sz="1800" dirty="0" smtClean="0"/>
              <a:t>are programmable devices with large amount of resources connected with a complex, configurable routing network</a:t>
            </a:r>
          </a:p>
          <a:p>
            <a:pPr lvl="1"/>
            <a:r>
              <a:rPr lang="es-PE" sz="1500" dirty="0" smtClean="0"/>
              <a:t>Logic resources: </a:t>
            </a:r>
            <a:r>
              <a:rPr lang="es-PE" sz="1500" b="1" dirty="0" smtClean="0">
                <a:solidFill>
                  <a:srgbClr val="003399"/>
                </a:solidFill>
              </a:rPr>
              <a:t>CLBs</a:t>
            </a:r>
            <a:r>
              <a:rPr lang="es-PE" sz="1500" dirty="0" smtClean="0">
                <a:solidFill>
                  <a:srgbClr val="003399"/>
                </a:solidFill>
              </a:rPr>
              <a:t> </a:t>
            </a:r>
            <a:r>
              <a:rPr lang="es-PE" sz="1500" dirty="0" smtClean="0"/>
              <a:t>(</a:t>
            </a:r>
            <a:r>
              <a:rPr lang="es-PE" sz="1500" b="1" dirty="0" smtClean="0">
                <a:solidFill>
                  <a:srgbClr val="C00000"/>
                </a:solidFill>
              </a:rPr>
              <a:t>LUTs</a:t>
            </a:r>
            <a:r>
              <a:rPr lang="es-PE" sz="1500" dirty="0" smtClean="0">
                <a:solidFill>
                  <a:srgbClr val="C00000"/>
                </a:solidFill>
              </a:rPr>
              <a:t>, </a:t>
            </a:r>
            <a:r>
              <a:rPr lang="es-PE" sz="1500" b="1" dirty="0" smtClean="0">
                <a:solidFill>
                  <a:srgbClr val="7030A0"/>
                </a:solidFill>
              </a:rPr>
              <a:t>flip-flops</a:t>
            </a:r>
            <a:r>
              <a:rPr lang="es-PE" sz="1500" dirty="0" smtClean="0"/>
              <a:t>)</a:t>
            </a:r>
          </a:p>
          <a:p>
            <a:pPr lvl="1"/>
            <a:r>
              <a:rPr lang="es-PE" sz="1500" dirty="0" smtClean="0"/>
              <a:t>Special resources: </a:t>
            </a:r>
            <a:r>
              <a:rPr lang="es-PE" sz="1500" b="1" dirty="0" smtClean="0">
                <a:solidFill>
                  <a:srgbClr val="FC6AE0"/>
                </a:solidFill>
              </a:rPr>
              <a:t>BRAMs</a:t>
            </a:r>
            <a:r>
              <a:rPr lang="es-PE" sz="1500" dirty="0" smtClean="0"/>
              <a:t>, </a:t>
            </a:r>
            <a:r>
              <a:rPr lang="es-PE" sz="1500" b="1" dirty="0" smtClean="0">
                <a:solidFill>
                  <a:srgbClr val="00B0F0"/>
                </a:solidFill>
                <a:ea typeface="+mn-ea"/>
              </a:rPr>
              <a:t>DSPs</a:t>
            </a:r>
            <a:r>
              <a:rPr lang="es-PE" sz="1500" dirty="0" smtClean="0">
                <a:ea typeface="+mn-ea"/>
              </a:rPr>
              <a:t>,</a:t>
            </a:r>
            <a:r>
              <a:rPr lang="es-PE" sz="1500" dirty="0" smtClean="0">
                <a:solidFill>
                  <a:srgbClr val="009999"/>
                </a:solidFill>
                <a:ea typeface="+mn-ea"/>
              </a:rPr>
              <a:t> </a:t>
            </a:r>
            <a:r>
              <a:rPr lang="es-PE" sz="1500" dirty="0" smtClean="0">
                <a:ea typeface="+mn-ea"/>
              </a:rPr>
              <a:t>hardcore </a:t>
            </a:r>
            <a:r>
              <a:rPr lang="el-GR" sz="1500" dirty="0" smtClean="0">
                <a:ea typeface="+mn-ea"/>
              </a:rPr>
              <a:t>μ</a:t>
            </a:r>
            <a:r>
              <a:rPr lang="es-PE" sz="1500" dirty="0" smtClean="0">
                <a:ea typeface="+mn-ea"/>
              </a:rPr>
              <a:t>P</a:t>
            </a:r>
            <a:endParaRPr lang="es-PE" sz="1500" dirty="0">
              <a:ea typeface="+mn-ea"/>
            </a:endParaRPr>
          </a:p>
          <a:p>
            <a:pPr lvl="1"/>
            <a:r>
              <a:rPr lang="es-PE" sz="1500" dirty="0" smtClean="0"/>
              <a:t>Routing resources: connection</a:t>
            </a:r>
            <a:r>
              <a:rPr lang="es-PE" sz="1500" dirty="0"/>
              <a:t>/</a:t>
            </a:r>
            <a:r>
              <a:rPr lang="es-PE" sz="1500" dirty="0" smtClean="0"/>
              <a:t>switch boxes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Benefits</a:t>
            </a:r>
            <a:r>
              <a:rPr lang="en-US" sz="1800" dirty="0"/>
              <a:t> of </a:t>
            </a:r>
            <a:r>
              <a:rPr lang="en-US" sz="1800" dirty="0" smtClean="0"/>
              <a:t>a FPGA </a:t>
            </a:r>
            <a:r>
              <a:rPr lang="en-US" sz="1800" dirty="0"/>
              <a:t>over </a:t>
            </a:r>
            <a:r>
              <a:rPr lang="en-US" sz="1800" dirty="0" smtClean="0"/>
              <a:t>a traditional </a:t>
            </a:r>
            <a:r>
              <a:rPr lang="el-GR" sz="1800" dirty="0" smtClean="0"/>
              <a:t>μ</a:t>
            </a:r>
            <a:r>
              <a:rPr lang="en-US" sz="1800" dirty="0" smtClean="0"/>
              <a:t>P</a:t>
            </a:r>
          </a:p>
          <a:p>
            <a:pPr lvl="1"/>
            <a:r>
              <a:rPr lang="en-US" sz="1500" dirty="0"/>
              <a:t>Application-specific hardware enables efficient </a:t>
            </a:r>
            <a:r>
              <a:rPr lang="en-US" sz="1500" dirty="0" smtClean="0"/>
              <a:t>processing at high frequency and low power</a:t>
            </a:r>
          </a:p>
          <a:p>
            <a:pPr lvl="1"/>
            <a:r>
              <a:rPr lang="en-US" sz="1500" dirty="0" smtClean="0"/>
              <a:t>Large </a:t>
            </a:r>
            <a:r>
              <a:rPr lang="en-US" sz="1500" dirty="0"/>
              <a:t>logic fabric enables massive </a:t>
            </a:r>
            <a:r>
              <a:rPr lang="en-US" sz="1500" dirty="0" smtClean="0"/>
              <a:t>algorithm parallelism</a:t>
            </a:r>
          </a:p>
          <a:p>
            <a:pPr lvl="1"/>
            <a:r>
              <a:rPr lang="es-PE" sz="1500" dirty="0" smtClean="0"/>
              <a:t>Flexibility: from combinational/sequential circuits up to system on chip (SoC)</a:t>
            </a:r>
            <a:endParaRPr lang="en-US" sz="1500" dirty="0"/>
          </a:p>
          <a:p>
            <a:pPr lvl="1"/>
            <a:r>
              <a:rPr lang="en-US" sz="1500" dirty="0" smtClean="0"/>
              <a:t>Allows time multiplexing </a:t>
            </a:r>
            <a:r>
              <a:rPr lang="en-US" sz="1500" dirty="0"/>
              <a:t>of multiple </a:t>
            </a:r>
            <a:r>
              <a:rPr lang="en-US" sz="1500" dirty="0" smtClean="0"/>
              <a:t>designs (task switching)</a:t>
            </a:r>
          </a:p>
          <a:p>
            <a:r>
              <a:rPr lang="es-PE" sz="1800" dirty="0" smtClean="0"/>
              <a:t>Simplest </a:t>
            </a:r>
            <a:r>
              <a:rPr lang="es-PE" sz="1800" b="1" dirty="0" smtClean="0">
                <a:solidFill>
                  <a:srgbClr val="C00000"/>
                </a:solidFill>
              </a:rPr>
              <a:t>hardware tasks</a:t>
            </a:r>
            <a:r>
              <a:rPr lang="es-PE" sz="1800" dirty="0" smtClean="0"/>
              <a:t>: implemented in </a:t>
            </a:r>
            <a:r>
              <a:rPr lang="es-PE" sz="1800" dirty="0" smtClean="0">
                <a:solidFill>
                  <a:srgbClr val="003399"/>
                </a:solidFill>
              </a:rPr>
              <a:t>CLBs</a:t>
            </a:r>
          </a:p>
          <a:p>
            <a:pPr lvl="1"/>
            <a:r>
              <a:rPr lang="es-PE" sz="1500" dirty="0" smtClean="0"/>
              <a:t>Occupy a portion of the FPGA = </a:t>
            </a:r>
            <a:r>
              <a:rPr lang="es-PE" sz="1500" b="1" dirty="0" smtClean="0">
                <a:solidFill>
                  <a:srgbClr val="C00000"/>
                </a:solidFill>
              </a:rPr>
              <a:t>region</a:t>
            </a:r>
          </a:p>
          <a:p>
            <a:pPr lvl="1"/>
            <a:r>
              <a:rPr lang="es-PE" sz="1500" dirty="0" smtClean="0"/>
              <a:t>Defined by a </a:t>
            </a:r>
            <a:r>
              <a:rPr lang="es-PE" sz="1500" b="1" dirty="0" smtClean="0">
                <a:solidFill>
                  <a:srgbClr val="003399"/>
                </a:solidFill>
              </a:rPr>
              <a:t>bitstream</a:t>
            </a:r>
            <a:r>
              <a:rPr lang="es-PE" sz="1500" dirty="0" smtClean="0"/>
              <a:t>: size = depends on region size</a:t>
            </a:r>
          </a:p>
          <a:p>
            <a:pPr lvl="1"/>
            <a:r>
              <a:rPr lang="es-PE" sz="1500" dirty="0" smtClean="0"/>
              <a:t>Task’s execution state (</a:t>
            </a:r>
            <a:r>
              <a:rPr lang="es-PE" sz="1500" b="1" dirty="0" smtClean="0">
                <a:solidFill>
                  <a:srgbClr val="C00000"/>
                </a:solidFill>
              </a:rPr>
              <a:t>context</a:t>
            </a:r>
            <a:r>
              <a:rPr lang="es-PE" sz="1500" dirty="0" smtClean="0"/>
              <a:t>) = flip-flops’ values</a:t>
            </a:r>
            <a:endParaRPr lang="en-US" sz="1500" dirty="0"/>
          </a:p>
        </p:txBody>
      </p:sp>
      <p:grpSp>
        <p:nvGrpSpPr>
          <p:cNvPr id="9" name="Group CLB"/>
          <p:cNvGrpSpPr/>
          <p:nvPr/>
        </p:nvGrpSpPr>
        <p:grpSpPr>
          <a:xfrm>
            <a:off x="5552899" y="4133401"/>
            <a:ext cx="3402843" cy="2028028"/>
            <a:chOff x="5525690" y="4262718"/>
            <a:chExt cx="3470888" cy="2028028"/>
          </a:xfrm>
        </p:grpSpPr>
        <p:pic>
          <p:nvPicPr>
            <p:cNvPr id="1028" name="Picture CL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689" y="4262718"/>
              <a:ext cx="3344009" cy="1583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Xilinx CLB"/>
            <p:cNvSpPr txBox="1">
              <a:spLocks noChangeArrowheads="1"/>
            </p:cNvSpPr>
            <p:nvPr/>
          </p:nvSpPr>
          <p:spPr bwMode="auto">
            <a:xfrm>
              <a:off x="5525690" y="5952192"/>
              <a:ext cx="34199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Xilinx CLB 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Architecture (partial)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TextBox LUT"/>
            <p:cNvSpPr txBox="1">
              <a:spLocks noChangeArrowheads="1"/>
            </p:cNvSpPr>
            <p:nvPr/>
          </p:nvSpPr>
          <p:spPr bwMode="auto">
            <a:xfrm>
              <a:off x="5971729" y="5317004"/>
              <a:ext cx="120864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C00000"/>
                  </a:solidFill>
                </a:rPr>
                <a:t>Lookup Table (LUT)</a:t>
              </a:r>
            </a:p>
          </p:txBody>
        </p:sp>
        <p:sp>
          <p:nvSpPr>
            <p:cNvPr id="68" name="TextBox flip-flop"/>
            <p:cNvSpPr txBox="1">
              <a:spLocks noChangeArrowheads="1"/>
            </p:cNvSpPr>
            <p:nvPr/>
          </p:nvSpPr>
          <p:spPr bwMode="auto">
            <a:xfrm>
              <a:off x="8019870" y="4581214"/>
              <a:ext cx="9767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7030A0"/>
                  </a:solidFill>
                </a:rPr>
                <a:t>flip-flop</a:t>
              </a:r>
            </a:p>
          </p:txBody>
        </p:sp>
      </p:grpSp>
      <p:grpSp>
        <p:nvGrpSpPr>
          <p:cNvPr id="8" name="Group FPGA"/>
          <p:cNvGrpSpPr/>
          <p:nvPr/>
        </p:nvGrpSpPr>
        <p:grpSpPr>
          <a:xfrm>
            <a:off x="5606688" y="784541"/>
            <a:ext cx="3354704" cy="3042523"/>
            <a:chOff x="5472218" y="894474"/>
            <a:chExt cx="3354704" cy="3183626"/>
          </a:xfrm>
        </p:grpSpPr>
        <p:sp>
          <p:nvSpPr>
            <p:cNvPr id="26" name="TextBox 25"/>
            <p:cNvSpPr txBox="1"/>
            <p:nvPr/>
          </p:nvSpPr>
          <p:spPr>
            <a:xfrm>
              <a:off x="5472218" y="972278"/>
              <a:ext cx="338554" cy="311945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IOB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64483" y="972278"/>
              <a:ext cx="338554" cy="311945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IOB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87985" y="972278"/>
              <a:ext cx="338554" cy="311945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IOB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05430" y="896937"/>
              <a:ext cx="338554" cy="46262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BRAM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92320" y="894474"/>
              <a:ext cx="338554" cy="46262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BRAM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17582" y="894474"/>
              <a:ext cx="338554" cy="46262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BRAM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04290" y="894474"/>
              <a:ext cx="338554" cy="46262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BRAM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76453" y="894474"/>
              <a:ext cx="338554" cy="46262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BRAM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41562" y="969874"/>
              <a:ext cx="369332" cy="33759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DSP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08499" y="958653"/>
              <a:ext cx="338554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CLK</a:t>
              </a:r>
              <a:endParaRPr lang="en-US" sz="1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6076468" y="3259851"/>
              <a:ext cx="108012" cy="448225"/>
            </a:xfrm>
            <a:prstGeom prst="rightBrace">
              <a:avLst>
                <a:gd name="adj1" fmla="val 63127"/>
                <a:gd name="adj2" fmla="val 50000"/>
              </a:avLst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6" name="Right Brace 45"/>
            <p:cNvSpPr/>
            <p:nvPr/>
          </p:nvSpPr>
          <p:spPr>
            <a:xfrm>
              <a:off x="7798050" y="3287524"/>
              <a:ext cx="104009" cy="406677"/>
            </a:xfrm>
            <a:prstGeom prst="rightBrace">
              <a:avLst>
                <a:gd name="adj1" fmla="val 63127"/>
                <a:gd name="adj2" fmla="val 50000"/>
              </a:avLst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7" name="Right Brace 46"/>
            <p:cNvSpPr/>
            <p:nvPr/>
          </p:nvSpPr>
          <p:spPr>
            <a:xfrm>
              <a:off x="7269933" y="3236038"/>
              <a:ext cx="99049" cy="504931"/>
            </a:xfrm>
            <a:prstGeom prst="rightBrace">
              <a:avLst>
                <a:gd name="adj1" fmla="val 51090"/>
                <a:gd name="adj2" fmla="val 50000"/>
              </a:avLst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8" name="Right Brace 47"/>
            <p:cNvSpPr/>
            <p:nvPr/>
          </p:nvSpPr>
          <p:spPr>
            <a:xfrm>
              <a:off x="6663027" y="3307616"/>
              <a:ext cx="108012" cy="362441"/>
            </a:xfrm>
            <a:prstGeom prst="rightBrace">
              <a:avLst>
                <a:gd name="adj1" fmla="val 63127"/>
                <a:gd name="adj2" fmla="val 50000"/>
              </a:avLst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9" name="Right Brace 48"/>
            <p:cNvSpPr/>
            <p:nvPr/>
          </p:nvSpPr>
          <p:spPr>
            <a:xfrm>
              <a:off x="5745932" y="3393971"/>
              <a:ext cx="76594" cy="148858"/>
            </a:xfrm>
            <a:prstGeom prst="rightBrace">
              <a:avLst>
                <a:gd name="adj1" fmla="val 34262"/>
                <a:gd name="adj2" fmla="val 50000"/>
              </a:avLst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8151769" y="3400361"/>
              <a:ext cx="94494" cy="157558"/>
            </a:xfrm>
            <a:prstGeom prst="rightBrace">
              <a:avLst>
                <a:gd name="adj1" fmla="val 34262"/>
                <a:gd name="adj2" fmla="val 50000"/>
              </a:avLst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1" name="Right Brace 50"/>
            <p:cNvSpPr/>
            <p:nvPr/>
          </p:nvSpPr>
          <p:spPr>
            <a:xfrm>
              <a:off x="8505824" y="3376036"/>
              <a:ext cx="80047" cy="181883"/>
            </a:xfrm>
            <a:prstGeom prst="rightBrace">
              <a:avLst>
                <a:gd name="adj1" fmla="val 34262"/>
                <a:gd name="adj2" fmla="val 50000"/>
              </a:avLst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2" name="Right Brace 51"/>
            <p:cNvSpPr/>
            <p:nvPr/>
          </p:nvSpPr>
          <p:spPr>
            <a:xfrm>
              <a:off x="6406834" y="3443664"/>
              <a:ext cx="83177" cy="78038"/>
            </a:xfrm>
            <a:prstGeom prst="rightBrace">
              <a:avLst>
                <a:gd name="adj1" fmla="val 27407"/>
                <a:gd name="adj2" fmla="val 50000"/>
              </a:avLst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51630" y="3512061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CLBs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95324" y="3512671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CLBs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8384" y="3513872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CLBs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92222" y="3511952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CLBs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14259" y="3514198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CLBs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24303" y="3512702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CLBs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78945" y="3514535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sz="1000" dirty="0" smtClean="0">
                  <a:solidFill>
                    <a:srgbClr val="000000"/>
                  </a:solidFill>
                  <a:latin typeface="Arial" charset="0"/>
                </a:rPr>
                <a:t>CLBs</a:t>
              </a:r>
            </a:p>
          </p:txBody>
        </p:sp>
        <p:pic>
          <p:nvPicPr>
            <p:cNvPr id="61" name="FPGA-half-initial"/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049" y="1346400"/>
              <a:ext cx="3191435" cy="2028812"/>
            </a:xfrm>
            <a:prstGeom prst="rect">
              <a:avLst/>
            </a:prstGeom>
          </p:spPr>
        </p:pic>
        <p:sp>
          <p:nvSpPr>
            <p:cNvPr id="62" name="TextBox 4"/>
            <p:cNvSpPr txBox="1">
              <a:spLocks noChangeArrowheads="1"/>
            </p:cNvSpPr>
            <p:nvPr/>
          </p:nvSpPr>
          <p:spPr bwMode="auto">
            <a:xfrm>
              <a:off x="5516610" y="3723845"/>
              <a:ext cx="3310312" cy="35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</a:rPr>
                <a:t>Floorplanning of a Xilinx FPGA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region"/>
          <p:cNvGrpSpPr/>
          <p:nvPr/>
        </p:nvGrpSpPr>
        <p:grpSpPr>
          <a:xfrm>
            <a:off x="7192933" y="1729433"/>
            <a:ext cx="1249416" cy="1336708"/>
            <a:chOff x="7192933" y="1858750"/>
            <a:chExt cx="1249416" cy="1336708"/>
          </a:xfrm>
        </p:grpSpPr>
        <p:sp>
          <p:nvSpPr>
            <p:cNvPr id="3" name="Rectangle region"/>
            <p:cNvSpPr/>
            <p:nvPr/>
          </p:nvSpPr>
          <p:spPr bwMode="auto">
            <a:xfrm>
              <a:off x="7192933" y="1858750"/>
              <a:ext cx="488056" cy="9252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" name="TextBox region"/>
            <p:cNvSpPr txBox="1"/>
            <p:nvPr/>
          </p:nvSpPr>
          <p:spPr>
            <a:xfrm>
              <a:off x="7552361" y="2826126"/>
              <a:ext cx="889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PE" b="1" dirty="0" smtClean="0">
                  <a:solidFill>
                    <a:srgbClr val="BBE0E3">
                      <a:lumMod val="90000"/>
                    </a:srgbClr>
                  </a:solidFill>
                  <a:latin typeface="Arial" charset="0"/>
                </a:rPr>
                <a:t>region</a:t>
              </a:r>
              <a:endParaRPr lang="en-US" b="1" dirty="0">
                <a:solidFill>
                  <a:srgbClr val="BBE0E3">
                    <a:lumMod val="90000"/>
                  </a:srgbClr>
                </a:solidFill>
                <a:latin typeface="Arial" charset="0"/>
              </a:endParaRPr>
            </a:p>
          </p:txBody>
        </p:sp>
        <p:cxnSp>
          <p:nvCxnSpPr>
            <p:cNvPr id="6" name="arrow"/>
            <p:cNvCxnSpPr>
              <a:stCxn id="4" idx="0"/>
            </p:cNvCxnSpPr>
            <p:nvPr/>
          </p:nvCxnSpPr>
          <p:spPr bwMode="auto">
            <a:xfrm flipH="1" flipV="1">
              <a:off x="7761887" y="2462012"/>
              <a:ext cx="235468" cy="36411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1">
                  <a:lumMod val="9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Oval flip-flop"/>
          <p:cNvSpPr/>
          <p:nvPr/>
        </p:nvSpPr>
        <p:spPr bwMode="auto">
          <a:xfrm>
            <a:off x="8009634" y="4689212"/>
            <a:ext cx="897213" cy="80234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591670"/>
          </a:xfrm>
        </p:spPr>
        <p:txBody>
          <a:bodyPr/>
          <a:lstStyle/>
          <a:p>
            <a:r>
              <a:rPr lang="en-US" sz="4000" b="1" dirty="0" smtClean="0"/>
              <a:t>What is an FPGA?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916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itle"/>
          <p:cNvSpPr>
            <a:spLocks noGrp="1" noChangeArrowheads="1"/>
          </p:cNvSpPr>
          <p:nvPr>
            <p:ph type="title"/>
          </p:nvPr>
        </p:nvSpPr>
        <p:spPr>
          <a:xfrm>
            <a:off x="84667" y="188640"/>
            <a:ext cx="9000066" cy="790348"/>
          </a:xfrm>
        </p:spPr>
        <p:txBody>
          <a:bodyPr/>
          <a:lstStyle/>
          <a:p>
            <a:r>
              <a:rPr lang="en-US" sz="4000" b="1" dirty="0" smtClean="0"/>
              <a:t>Reconfiguration on FPGAs</a:t>
            </a:r>
          </a:p>
        </p:txBody>
      </p:sp>
      <p:sp>
        <p:nvSpPr>
          <p:cNvPr id="394244" name="Text box"/>
          <p:cNvSpPr>
            <a:spLocks noGrp="1" noChangeArrowheads="1"/>
          </p:cNvSpPr>
          <p:nvPr>
            <p:ph type="body" idx="1"/>
          </p:nvPr>
        </p:nvSpPr>
        <p:spPr>
          <a:xfrm>
            <a:off x="88900" y="859849"/>
            <a:ext cx="8928100" cy="2438158"/>
          </a:xfrm>
          <a:noFill/>
          <a:ln/>
        </p:spPr>
        <p:txBody>
          <a:bodyPr/>
          <a:lstStyle/>
          <a:p>
            <a:r>
              <a:rPr lang="en-US" dirty="0" smtClean="0"/>
              <a:t>Benefits to system designers and functionality </a:t>
            </a:r>
          </a:p>
          <a:p>
            <a:pPr lvl="1"/>
            <a:r>
              <a:rPr lang="en-US" sz="1600" dirty="0" smtClean="0"/>
              <a:t>Run</a:t>
            </a:r>
            <a:r>
              <a:rPr lang="en-US" sz="1600" dirty="0"/>
              <a:t>-time hardware </a:t>
            </a:r>
            <a:r>
              <a:rPr lang="en-US" sz="1600" dirty="0" smtClean="0"/>
              <a:t>adaptation via </a:t>
            </a:r>
            <a:r>
              <a:rPr lang="en-US" sz="1600" dirty="0"/>
              <a:t>time </a:t>
            </a:r>
            <a:r>
              <a:rPr lang="en-US" sz="1600" dirty="0" smtClean="0"/>
              <a:t>multiplexing of resources </a:t>
            </a:r>
          </a:p>
          <a:p>
            <a:pPr lvl="1"/>
            <a:r>
              <a:rPr lang="en-US" sz="1600" dirty="0" smtClean="0"/>
              <a:t>Reduced area/power requirements</a:t>
            </a:r>
          </a:p>
          <a:p>
            <a:pPr lvl="1"/>
            <a:r>
              <a:rPr lang="en-US" sz="1600" dirty="0" smtClean="0"/>
              <a:t>Two types of reconfiguration: </a:t>
            </a:r>
            <a:r>
              <a:rPr lang="en-US" sz="1600" b="1" dirty="0">
                <a:solidFill>
                  <a:srgbClr val="003399"/>
                </a:solidFill>
                <a:ea typeface="+mn-ea"/>
              </a:rPr>
              <a:t>Full</a:t>
            </a:r>
            <a:r>
              <a:rPr lang="en-US" sz="1600" dirty="0">
                <a:solidFill>
                  <a:srgbClr val="009999"/>
                </a:solidFill>
                <a:ea typeface="+mn-ea"/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9999"/>
                </a:solidFill>
                <a:ea typeface="+mn-ea"/>
              </a:rPr>
              <a:t>partial</a:t>
            </a:r>
            <a:r>
              <a:rPr lang="en-US" sz="1600" dirty="0" smtClean="0">
                <a:solidFill>
                  <a:srgbClr val="009999"/>
                </a:solidFill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reconfiguration</a:t>
            </a:r>
            <a:endParaRPr lang="en-US" sz="1600" dirty="0">
              <a:ea typeface="+mn-ea"/>
            </a:endParaRPr>
          </a:p>
          <a:p>
            <a:r>
              <a:rPr lang="en-US" b="1" dirty="0" smtClean="0">
                <a:solidFill>
                  <a:srgbClr val="003399"/>
                </a:solidFill>
              </a:rPr>
              <a:t>Full</a:t>
            </a:r>
            <a:r>
              <a:rPr lang="en-US" dirty="0" smtClean="0"/>
              <a:t> reconfiguration:</a:t>
            </a:r>
          </a:p>
          <a:p>
            <a:pPr lvl="1"/>
            <a:r>
              <a:rPr lang="en-US" sz="1600" u="sng" dirty="0" smtClean="0"/>
              <a:t>Entire FPGA configured with </a:t>
            </a:r>
            <a:r>
              <a:rPr lang="en-US" sz="1600" u="sng" dirty="0"/>
              <a:t>f</a:t>
            </a:r>
            <a:r>
              <a:rPr lang="en-US" sz="1600" u="sng" dirty="0" smtClean="0"/>
              <a:t>ull bitstream</a:t>
            </a:r>
            <a:r>
              <a:rPr lang="en-US" sz="1600" dirty="0" smtClean="0"/>
              <a:t> with fixed hardware task set</a:t>
            </a:r>
          </a:p>
          <a:p>
            <a:pPr lvl="1"/>
            <a:r>
              <a:rPr lang="en-US" sz="1600" dirty="0" smtClean="0"/>
              <a:t>Reconfiguration </a:t>
            </a:r>
            <a:r>
              <a:rPr lang="en-US" sz="1600" b="1" dirty="0" smtClean="0">
                <a:solidFill>
                  <a:srgbClr val="C00000"/>
                </a:solidFill>
              </a:rPr>
              <a:t>halts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all tasks ---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lengthy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task switching time</a:t>
            </a:r>
          </a:p>
          <a:p>
            <a:pPr lvl="1"/>
            <a:r>
              <a:rPr lang="en-US" sz="1600" b="1" dirty="0">
                <a:solidFill>
                  <a:srgbClr val="C00000"/>
                </a:solidFill>
              </a:rPr>
              <a:t>No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context save/restore of hardware tasks  --- </a:t>
            </a:r>
            <a:r>
              <a:rPr lang="en-US" sz="1600" b="1" dirty="0" smtClean="0">
                <a:solidFill>
                  <a:srgbClr val="C00000"/>
                </a:solidFill>
              </a:rPr>
              <a:t>tasks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restart execution</a:t>
            </a:r>
          </a:p>
        </p:txBody>
      </p:sp>
      <p:sp>
        <p:nvSpPr>
          <p:cNvPr id="2" name="Execution of all tasks stall"/>
          <p:cNvSpPr txBox="1"/>
          <p:nvPr/>
        </p:nvSpPr>
        <p:spPr>
          <a:xfrm>
            <a:off x="490982" y="6002535"/>
            <a:ext cx="833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Execution 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</a:rPr>
              <a:t>and state of all tasks are lost 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during 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</a:rPr>
              <a:t>full reconfiguration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!</a:t>
            </a:r>
          </a:p>
        </p:txBody>
      </p:sp>
      <p:sp>
        <p:nvSpPr>
          <p:cNvPr id="27" name="Black arrow"/>
          <p:cNvSpPr>
            <a:spLocks noChangeShapeType="1"/>
          </p:cNvSpPr>
          <p:nvPr/>
        </p:nvSpPr>
        <p:spPr bwMode="auto">
          <a:xfrm flipH="1">
            <a:off x="4817385" y="4381377"/>
            <a:ext cx="1028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Light blue arrow"/>
          <p:cNvSpPr>
            <a:spLocks noChangeShapeType="1"/>
          </p:cNvSpPr>
          <p:nvPr/>
        </p:nvSpPr>
        <p:spPr bwMode="auto">
          <a:xfrm flipH="1">
            <a:off x="5998905" y="4379060"/>
            <a:ext cx="1028700" cy="0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Green arrow"/>
          <p:cNvSpPr>
            <a:spLocks noChangeShapeType="1"/>
          </p:cNvSpPr>
          <p:nvPr/>
        </p:nvSpPr>
        <p:spPr bwMode="auto">
          <a:xfrm flipH="1">
            <a:off x="6000767" y="4381377"/>
            <a:ext cx="10287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9" name="FP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75" y="3496966"/>
            <a:ext cx="3129590" cy="249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figuration port"/>
          <p:cNvSpPr txBox="1">
            <a:spLocks noChangeArrowheads="1"/>
          </p:cNvSpPr>
          <p:nvPr/>
        </p:nvSpPr>
        <p:spPr bwMode="auto">
          <a:xfrm>
            <a:off x="3658375" y="4165715"/>
            <a:ext cx="1023717" cy="412305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</a:rPr>
              <a:t>Configuration Port</a:t>
            </a:r>
          </a:p>
        </p:txBody>
      </p:sp>
      <p:sp>
        <p:nvSpPr>
          <p:cNvPr id="23" name="White Rectangle"/>
          <p:cNvSpPr>
            <a:spLocks noChangeArrowheads="1"/>
          </p:cNvSpPr>
          <p:nvPr/>
        </p:nvSpPr>
        <p:spPr bwMode="auto">
          <a:xfrm>
            <a:off x="5959892" y="3590009"/>
            <a:ext cx="2066925" cy="17430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Full bitstream 2"/>
          <p:cNvSpPr>
            <a:spLocks noChangeArrowheads="1"/>
          </p:cNvSpPr>
          <p:nvPr/>
        </p:nvSpPr>
        <p:spPr bwMode="auto">
          <a:xfrm>
            <a:off x="6399209" y="4427753"/>
            <a:ext cx="1171575" cy="503964"/>
          </a:xfrm>
          <a:prstGeom prst="can">
            <a:avLst>
              <a:gd name="adj" fmla="val 25000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5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 Narrow" pitchFamily="34" charset="0"/>
              </a:rPr>
              <a:t>Full bitstream 2</a:t>
            </a:r>
            <a:endParaRPr lang="en-US" sz="12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5" name="Full bitstream 1"/>
          <p:cNvSpPr>
            <a:spLocks noChangeArrowheads="1"/>
          </p:cNvSpPr>
          <p:nvPr/>
        </p:nvSpPr>
        <p:spPr bwMode="auto">
          <a:xfrm>
            <a:off x="6405559" y="3792753"/>
            <a:ext cx="1171575" cy="503964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8CF955"/>
              </a:gs>
              <a:gs pos="100000">
                <a:srgbClr val="417327"/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 Narrow" pitchFamily="34" charset="0"/>
              </a:rPr>
              <a:t>Full bitstream 1</a:t>
            </a:r>
            <a:endParaRPr lang="en-US" sz="12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47" name="1st full configuration"/>
          <p:cNvGrpSpPr>
            <a:grpSpLocks/>
          </p:cNvGrpSpPr>
          <p:nvPr/>
        </p:nvGrpSpPr>
        <p:grpSpPr bwMode="auto">
          <a:xfrm>
            <a:off x="1676400" y="3496965"/>
            <a:ext cx="3115101" cy="2500834"/>
            <a:chOff x="720" y="1776"/>
            <a:chExt cx="2580" cy="2256"/>
          </a:xfrm>
        </p:grpSpPr>
        <p:sp>
          <p:nvSpPr>
            <p:cNvPr id="48" name="Static region"/>
            <p:cNvSpPr>
              <a:spLocks noChangeArrowheads="1"/>
            </p:cNvSpPr>
            <p:nvPr/>
          </p:nvSpPr>
          <p:spPr bwMode="auto">
            <a:xfrm>
              <a:off x="720" y="1776"/>
              <a:ext cx="2580" cy="2256"/>
            </a:xfrm>
            <a:prstGeom prst="rect">
              <a:avLst/>
            </a:prstGeom>
            <a:solidFill>
              <a:srgbClr val="8CF955">
                <a:alpha val="50195"/>
              </a:srgbClr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1" name="HW task C1"/>
            <p:cNvSpPr>
              <a:spLocks noChangeArrowheads="1"/>
            </p:cNvSpPr>
            <p:nvPr/>
          </p:nvSpPr>
          <p:spPr bwMode="auto">
            <a:xfrm>
              <a:off x="864" y="1968"/>
              <a:ext cx="288" cy="1116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50000">
                  <a:srgbClr val="3B0000"/>
                </a:gs>
                <a:gs pos="100000">
                  <a:srgbClr val="800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rgbClr val="FFFFFF"/>
                  </a:solidFill>
                  <a:latin typeface="Arial Narrow" pitchFamily="34" charset="0"/>
                </a:rPr>
                <a:t>C1</a:t>
              </a:r>
            </a:p>
          </p:txBody>
        </p:sp>
        <p:sp>
          <p:nvSpPr>
            <p:cNvPr id="50" name="HW task B1"/>
            <p:cNvSpPr>
              <a:spLocks noChangeArrowheads="1"/>
            </p:cNvSpPr>
            <p:nvPr/>
          </p:nvSpPr>
          <p:spPr bwMode="auto">
            <a:xfrm>
              <a:off x="1236" y="1968"/>
              <a:ext cx="336" cy="1304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50000">
                  <a:srgbClr val="3B3B00"/>
                </a:gs>
                <a:gs pos="100000">
                  <a:srgbClr val="808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rgbClr val="FFFFFF"/>
                  </a:solidFill>
                  <a:latin typeface="Arial Narrow" pitchFamily="34" charset="0"/>
                </a:rPr>
                <a:t>B1</a:t>
              </a:r>
            </a:p>
          </p:txBody>
        </p:sp>
        <p:sp>
          <p:nvSpPr>
            <p:cNvPr id="49" name="HW task A1"/>
            <p:cNvSpPr>
              <a:spLocks noChangeArrowheads="1"/>
            </p:cNvSpPr>
            <p:nvPr/>
          </p:nvSpPr>
          <p:spPr bwMode="auto">
            <a:xfrm>
              <a:off x="1684" y="1968"/>
              <a:ext cx="480" cy="1488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50000">
                  <a:srgbClr val="182F76"/>
                </a:gs>
                <a:gs pos="100000">
                  <a:srgbClr val="3366FF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rgbClr val="FFFFFF"/>
                  </a:solidFill>
                  <a:latin typeface="Arial Narrow" pitchFamily="34" charset="0"/>
                </a:rPr>
                <a:t>A1</a:t>
              </a:r>
            </a:p>
          </p:txBody>
        </p:sp>
      </p:grpSp>
      <p:grpSp>
        <p:nvGrpSpPr>
          <p:cNvPr id="4" name="2nd full reconfiguration"/>
          <p:cNvGrpSpPr/>
          <p:nvPr/>
        </p:nvGrpSpPr>
        <p:grpSpPr>
          <a:xfrm>
            <a:off x="1678463" y="3501701"/>
            <a:ext cx="3115101" cy="2500834"/>
            <a:chOff x="173523" y="3387962"/>
            <a:chExt cx="3115101" cy="2735462"/>
          </a:xfrm>
        </p:grpSpPr>
        <p:sp>
          <p:nvSpPr>
            <p:cNvPr id="57" name="Static region"/>
            <p:cNvSpPr>
              <a:spLocks noChangeArrowheads="1"/>
            </p:cNvSpPr>
            <p:nvPr/>
          </p:nvSpPr>
          <p:spPr bwMode="auto">
            <a:xfrm>
              <a:off x="173523" y="3387962"/>
              <a:ext cx="3115101" cy="2735462"/>
            </a:xfrm>
            <a:prstGeom prst="rect">
              <a:avLst/>
            </a:prstGeom>
            <a:solidFill>
              <a:schemeClr val="accent5">
                <a:lumMod val="50000"/>
                <a:alpha val="5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2" name="HW task C2"/>
            <p:cNvSpPr>
              <a:spLocks noChangeArrowheads="1"/>
            </p:cNvSpPr>
            <p:nvPr/>
          </p:nvSpPr>
          <p:spPr bwMode="auto">
            <a:xfrm>
              <a:off x="347386" y="3616031"/>
              <a:ext cx="347732" cy="1353181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rgbClr val="FFFFFF"/>
                  </a:solidFill>
                  <a:latin typeface="Arial Narrow" pitchFamily="34" charset="0"/>
                </a:rPr>
                <a:t>C2</a:t>
              </a:r>
            </a:p>
          </p:txBody>
        </p:sp>
        <p:sp>
          <p:nvSpPr>
            <p:cNvPr id="53" name="HW task B2"/>
            <p:cNvSpPr>
              <a:spLocks noChangeArrowheads="1"/>
            </p:cNvSpPr>
            <p:nvPr/>
          </p:nvSpPr>
          <p:spPr bwMode="auto">
            <a:xfrm>
              <a:off x="793971" y="3616031"/>
              <a:ext cx="405688" cy="1581136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767600"/>
                </a:gs>
                <a:gs pos="100000">
                  <a:srgbClr val="FFFF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rgbClr val="FFFFFF"/>
                  </a:solidFill>
                  <a:latin typeface="Arial Narrow" pitchFamily="34" charset="0"/>
                </a:rPr>
                <a:t>B2</a:t>
              </a:r>
            </a:p>
          </p:txBody>
        </p:sp>
        <p:sp>
          <p:nvSpPr>
            <p:cNvPr id="54" name="HW task A2"/>
            <p:cNvSpPr>
              <a:spLocks noChangeArrowheads="1"/>
            </p:cNvSpPr>
            <p:nvPr/>
          </p:nvSpPr>
          <p:spPr bwMode="auto">
            <a:xfrm>
              <a:off x="1335435" y="3623438"/>
              <a:ext cx="579554" cy="1806562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760000"/>
                </a:gs>
                <a:gs pos="100000">
                  <a:srgbClr val="FF0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rgbClr val="FFFFFF"/>
                  </a:solidFill>
                  <a:latin typeface="Arial Narrow" pitchFamily="34" charset="0"/>
                </a:rPr>
                <a:t>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4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4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4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4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4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4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4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32396 4.44444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  <p:bldP spid="394244" grpId="0" uiExpand="1" build="p"/>
      <p:bldP spid="2" grpId="0"/>
      <p:bldP spid="27" grpId="0" animBg="1"/>
      <p:bldP spid="24" grpId="0" animBg="1"/>
      <p:bldP spid="28" grpId="0" animBg="1"/>
      <p:bldP spid="33" grpId="0" animBg="1"/>
      <p:bldP spid="6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ncreased flexibility etc"/>
          <p:cNvSpPr txBox="1">
            <a:spLocks/>
          </p:cNvSpPr>
          <p:nvPr/>
        </p:nvSpPr>
        <p:spPr bwMode="auto">
          <a:xfrm>
            <a:off x="233085" y="4453632"/>
            <a:ext cx="5576044" cy="182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 smtClean="0">
                <a:solidFill>
                  <a:srgbClr val="000000"/>
                </a:solidFill>
              </a:rPr>
              <a:t>Increased flexibility</a:t>
            </a:r>
          </a:p>
          <a:p>
            <a:pPr lvl="1"/>
            <a:r>
              <a:rPr lang="en-US" kern="0" dirty="0" smtClean="0">
                <a:solidFill>
                  <a:srgbClr val="000000"/>
                </a:solidFill>
              </a:rPr>
              <a:t>Increased task throughput/performance</a:t>
            </a:r>
          </a:p>
          <a:p>
            <a:pPr lvl="1"/>
            <a:r>
              <a:rPr lang="es-PE" kern="0" dirty="0">
                <a:solidFill>
                  <a:srgbClr val="000000"/>
                </a:solidFill>
              </a:rPr>
              <a:t>Enhances </a:t>
            </a:r>
            <a:r>
              <a:rPr lang="es-PE" kern="0" dirty="0">
                <a:solidFill>
                  <a:srgbClr val="FF0000"/>
                </a:solidFill>
              </a:rPr>
              <a:t>hardware multitasking</a:t>
            </a:r>
          </a:p>
          <a:p>
            <a:pPr lvl="2"/>
            <a:r>
              <a:rPr lang="en-US" kern="0" dirty="0" smtClean="0">
                <a:solidFill>
                  <a:srgbClr val="000000"/>
                </a:solidFill>
              </a:rPr>
              <a:t>Requires </a:t>
            </a:r>
            <a:r>
              <a:rPr lang="en-US" kern="0" dirty="0" smtClean="0">
                <a:solidFill>
                  <a:srgbClr val="003399"/>
                </a:solidFill>
              </a:rPr>
              <a:t>context </a:t>
            </a:r>
            <a:r>
              <a:rPr lang="en-US" kern="0" dirty="0">
                <a:solidFill>
                  <a:srgbClr val="003399"/>
                </a:solidFill>
              </a:rPr>
              <a:t>save</a:t>
            </a:r>
            <a:r>
              <a:rPr lang="en-US" kern="0" dirty="0">
                <a:solidFill>
                  <a:srgbClr val="000000"/>
                </a:solidFill>
              </a:rPr>
              <a:t> and </a:t>
            </a:r>
            <a:r>
              <a:rPr lang="en-US" kern="0" dirty="0">
                <a:solidFill>
                  <a:srgbClr val="003399"/>
                </a:solidFill>
              </a:rPr>
              <a:t>context restore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smtClean="0">
                <a:solidFill>
                  <a:srgbClr val="000000"/>
                </a:solidFill>
              </a:rPr>
              <a:t>for effective task switching</a:t>
            </a:r>
          </a:p>
          <a:p>
            <a:r>
              <a:rPr lang="es-PE" b="1" kern="0" dirty="0" smtClean="0">
                <a:solidFill>
                  <a:srgbClr val="003399"/>
                </a:solidFill>
              </a:rPr>
              <a:t>PR</a:t>
            </a:r>
            <a:r>
              <a:rPr lang="es-PE" kern="0" dirty="0" smtClean="0"/>
              <a:t> plays a key role in our research</a:t>
            </a:r>
            <a:endParaRPr lang="en-US" kern="0" dirty="0"/>
          </a:p>
        </p:txBody>
      </p:sp>
      <p:sp>
        <p:nvSpPr>
          <p:cNvPr id="4" name="PR over full reconfiguration"/>
          <p:cNvSpPr txBox="1">
            <a:spLocks/>
          </p:cNvSpPr>
          <p:nvPr/>
        </p:nvSpPr>
        <p:spPr bwMode="auto">
          <a:xfrm>
            <a:off x="233085" y="2563597"/>
            <a:ext cx="6505386" cy="18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>
                <a:solidFill>
                  <a:srgbClr val="333399"/>
                </a:solidFill>
              </a:rPr>
              <a:t>PR</a:t>
            </a:r>
            <a:r>
              <a:rPr lang="en-US" b="1" i="1" kern="0" dirty="0" smtClean="0">
                <a:solidFill>
                  <a:srgbClr val="333399"/>
                </a:solidFill>
              </a:rPr>
              <a:t> </a:t>
            </a:r>
            <a:r>
              <a:rPr lang="en-US" kern="0" dirty="0" smtClean="0"/>
              <a:t>compared to full reconfiguration</a:t>
            </a:r>
          </a:p>
          <a:p>
            <a:pPr lvl="1"/>
            <a:r>
              <a:rPr lang="es-PE" kern="0" dirty="0" smtClean="0">
                <a:solidFill>
                  <a:srgbClr val="FF0000"/>
                </a:solidFill>
              </a:rPr>
              <a:t>Dynamic, on-the-fly</a:t>
            </a:r>
            <a:r>
              <a:rPr lang="es-PE" kern="0" dirty="0" smtClean="0">
                <a:solidFill>
                  <a:srgbClr val="000000"/>
                </a:solidFill>
              </a:rPr>
              <a:t> reconfiguration of individual PRRs</a:t>
            </a:r>
          </a:p>
          <a:p>
            <a:pPr lvl="2"/>
            <a:r>
              <a:rPr lang="en-US" b="1" i="1" kern="0" dirty="0">
                <a:solidFill>
                  <a:srgbClr val="333399"/>
                </a:solidFill>
              </a:rPr>
              <a:t>No interruption </a:t>
            </a:r>
            <a:r>
              <a:rPr lang="en-US" b="1" i="1" kern="0" dirty="0" smtClean="0">
                <a:solidFill>
                  <a:srgbClr val="333399"/>
                </a:solidFill>
              </a:rPr>
              <a:t>of static region or other PRRs!</a:t>
            </a:r>
            <a:endParaRPr lang="en-US" kern="0" dirty="0" smtClean="0">
              <a:solidFill>
                <a:srgbClr val="000000"/>
              </a:solidFill>
            </a:endParaRPr>
          </a:p>
          <a:p>
            <a:pPr lvl="1"/>
            <a:r>
              <a:rPr lang="en-US" kern="0" dirty="0" smtClean="0">
                <a:solidFill>
                  <a:srgbClr val="000000"/>
                </a:solidFill>
              </a:rPr>
              <a:t>Uses partial bitstreams --- smaller than full bitstreams</a:t>
            </a:r>
          </a:p>
          <a:p>
            <a:pPr lvl="2"/>
            <a:r>
              <a:rPr lang="en-US" kern="0" dirty="0" smtClean="0">
                <a:solidFill>
                  <a:srgbClr val="000000"/>
                </a:solidFill>
              </a:rPr>
              <a:t>Faster reconfiguration time</a:t>
            </a:r>
          </a:p>
          <a:p>
            <a:pPr lvl="2"/>
            <a:r>
              <a:rPr lang="en-US" kern="0" dirty="0">
                <a:solidFill>
                  <a:srgbClr val="000000"/>
                </a:solidFill>
              </a:rPr>
              <a:t>*</a:t>
            </a:r>
            <a:r>
              <a:rPr lang="en-US" kern="0" dirty="0" smtClean="0">
                <a:solidFill>
                  <a:srgbClr val="000000"/>
                </a:solidFill>
              </a:rPr>
              <a:t>May* require </a:t>
            </a:r>
            <a:r>
              <a:rPr lang="en-US" kern="0" dirty="0">
                <a:solidFill>
                  <a:srgbClr val="000000"/>
                </a:solidFill>
              </a:rPr>
              <a:t>a</a:t>
            </a:r>
            <a:r>
              <a:rPr lang="en-US" kern="0" dirty="0" smtClean="0">
                <a:solidFill>
                  <a:srgbClr val="000000"/>
                </a:solidFill>
              </a:rPr>
              <a:t> bitstream for each PRM-to-PRR mapping</a:t>
            </a:r>
          </a:p>
          <a:p>
            <a:pPr lvl="1"/>
            <a:endParaRPr lang="en-US" kern="0" dirty="0" smtClean="0">
              <a:solidFill>
                <a:srgbClr val="000000"/>
              </a:solidFill>
            </a:endParaRPr>
          </a:p>
        </p:txBody>
      </p:sp>
      <p:sp>
        <p:nvSpPr>
          <p:cNvPr id="174" name="PR divides the FPGA into 2 regions"/>
          <p:cNvSpPr>
            <a:spLocks noGrp="1"/>
          </p:cNvSpPr>
          <p:nvPr>
            <p:ph idx="1"/>
          </p:nvPr>
        </p:nvSpPr>
        <p:spPr>
          <a:xfrm>
            <a:off x="228602" y="991044"/>
            <a:ext cx="6373904" cy="1442198"/>
          </a:xfrm>
        </p:spPr>
        <p:txBody>
          <a:bodyPr/>
          <a:lstStyle/>
          <a:p>
            <a:r>
              <a:rPr lang="en-US" dirty="0"/>
              <a:t>PR divides the FPGA fabric into two regions</a:t>
            </a:r>
            <a:endParaRPr lang="en-US" dirty="0" smtClean="0"/>
          </a:p>
          <a:p>
            <a:pPr lvl="1"/>
            <a:r>
              <a:rPr lang="en-US" b="1" i="1" dirty="0">
                <a:solidFill>
                  <a:schemeClr val="accent2"/>
                </a:solidFill>
              </a:rPr>
              <a:t>Static region:</a:t>
            </a:r>
            <a:r>
              <a:rPr lang="en-US" dirty="0"/>
              <a:t> fixed functionality, never </a:t>
            </a:r>
            <a:r>
              <a:rPr lang="en-US" dirty="0" smtClean="0"/>
              <a:t>reconfigured after initial configuration at startup</a:t>
            </a:r>
          </a:p>
          <a:p>
            <a:pPr lvl="1"/>
            <a:r>
              <a:rPr lang="fr-FR" b="1" i="1" dirty="0">
                <a:solidFill>
                  <a:schemeClr val="accent2"/>
                </a:solidFill>
              </a:rPr>
              <a:t>Reconfigurable region:</a:t>
            </a:r>
            <a:r>
              <a:rPr lang="fr-FR" dirty="0"/>
              <a:t> </a:t>
            </a:r>
            <a:r>
              <a:rPr lang="fr-FR" dirty="0" smtClean="0"/>
              <a:t>multiple </a:t>
            </a:r>
            <a:r>
              <a:rPr lang="fr-FR" dirty="0"/>
              <a:t>PR regions (PRRs) </a:t>
            </a:r>
            <a:endParaRPr lang="fr-FR" dirty="0" smtClean="0"/>
          </a:p>
          <a:p>
            <a:pPr lvl="2"/>
            <a:r>
              <a:rPr lang="en-US" dirty="0" smtClean="0"/>
              <a:t>PRRs execute PR modules </a:t>
            </a:r>
            <a:r>
              <a:rPr lang="en-US" dirty="0"/>
              <a:t>(</a:t>
            </a:r>
            <a:r>
              <a:rPr lang="en-US" dirty="0" smtClean="0"/>
              <a:t>PRMs) (</a:t>
            </a:r>
            <a:r>
              <a:rPr lang="en-US" b="1" dirty="0" smtClean="0">
                <a:solidFill>
                  <a:srgbClr val="C00000"/>
                </a:solidFill>
              </a:rPr>
              <a:t>hardware tasks</a:t>
            </a:r>
            <a:r>
              <a:rPr lang="en-US" dirty="0" smtClean="0"/>
              <a:t>)</a:t>
            </a:r>
          </a:p>
        </p:txBody>
      </p:sp>
      <p:sp>
        <p:nvSpPr>
          <p:cNvPr id="6" name="Title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797050"/>
          </a:xfrm>
        </p:spPr>
        <p:txBody>
          <a:bodyPr/>
          <a:lstStyle/>
          <a:p>
            <a:r>
              <a:rPr lang="en-US" sz="4000" b="1" dirty="0" smtClean="0"/>
              <a:t>Partial Reconfiguration (PR)</a:t>
            </a:r>
          </a:p>
        </p:txBody>
      </p:sp>
      <p:grpSp>
        <p:nvGrpSpPr>
          <p:cNvPr id="5" name="Execution time group"/>
          <p:cNvGrpSpPr/>
          <p:nvPr/>
        </p:nvGrpSpPr>
        <p:grpSpPr>
          <a:xfrm>
            <a:off x="5910095" y="5015215"/>
            <a:ext cx="3163075" cy="1294105"/>
            <a:chOff x="5910095" y="5140651"/>
            <a:chExt cx="3163075" cy="1294105"/>
          </a:xfrm>
        </p:grpSpPr>
        <p:sp>
          <p:nvSpPr>
            <p:cNvPr id="153" name="Rectangle light blue"/>
            <p:cNvSpPr>
              <a:spLocks noChangeArrowheads="1"/>
            </p:cNvSpPr>
            <p:nvPr/>
          </p:nvSpPr>
          <p:spPr bwMode="auto">
            <a:xfrm>
              <a:off x="6221038" y="5439762"/>
              <a:ext cx="2632075" cy="704850"/>
            </a:xfrm>
            <a:prstGeom prst="rect">
              <a:avLst/>
            </a:prstGeom>
            <a:solidFill>
              <a:srgbClr val="C6D4E4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8" name="XY axis"/>
            <p:cNvSpPr>
              <a:spLocks/>
            </p:cNvSpPr>
            <p:nvPr/>
          </p:nvSpPr>
          <p:spPr bwMode="auto">
            <a:xfrm>
              <a:off x="6211513" y="5314114"/>
              <a:ext cx="2628900" cy="830497"/>
            </a:xfrm>
            <a:custGeom>
              <a:avLst/>
              <a:gdLst>
                <a:gd name="T0" fmla="*/ 0 w 1896"/>
                <a:gd name="T1" fmla="*/ 0 h 680"/>
                <a:gd name="T2" fmla="*/ 0 w 1896"/>
                <a:gd name="T3" fmla="*/ 2147483647 h 680"/>
                <a:gd name="T4" fmla="*/ 2147483647 w 1896"/>
                <a:gd name="T5" fmla="*/ 2147483647 h 680"/>
                <a:gd name="T6" fmla="*/ 0 60000 65536"/>
                <a:gd name="T7" fmla="*/ 0 60000 65536"/>
                <a:gd name="T8" fmla="*/ 0 60000 65536"/>
                <a:gd name="T9" fmla="*/ 0 w 1896"/>
                <a:gd name="T10" fmla="*/ 0 h 680"/>
                <a:gd name="T11" fmla="*/ 1896 w 1896"/>
                <a:gd name="T12" fmla="*/ 680 h 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6" h="680">
                  <a:moveTo>
                    <a:pt x="0" y="0"/>
                  </a:moveTo>
                  <a:lnTo>
                    <a:pt x="0" y="680"/>
                  </a:lnTo>
                  <a:lnTo>
                    <a:pt x="1896" y="6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9" name="Function"/>
            <p:cNvSpPr txBox="1">
              <a:spLocks noChangeArrowheads="1"/>
            </p:cNvSpPr>
            <p:nvPr/>
          </p:nvSpPr>
          <p:spPr bwMode="auto">
            <a:xfrm rot="16200000">
              <a:off x="5689522" y="5361224"/>
              <a:ext cx="74892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Function</a:t>
              </a:r>
            </a:p>
          </p:txBody>
        </p:sp>
        <p:sp>
          <p:nvSpPr>
            <p:cNvPr id="170" name="Power On"/>
            <p:cNvSpPr txBox="1">
              <a:spLocks noChangeArrowheads="1"/>
            </p:cNvSpPr>
            <p:nvPr/>
          </p:nvSpPr>
          <p:spPr bwMode="auto">
            <a:xfrm>
              <a:off x="6095400" y="6101130"/>
              <a:ext cx="86350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Power On</a:t>
              </a:r>
            </a:p>
          </p:txBody>
        </p:sp>
        <p:sp>
          <p:nvSpPr>
            <p:cNvPr id="172" name="Time"/>
            <p:cNvSpPr txBox="1">
              <a:spLocks noChangeArrowheads="1"/>
            </p:cNvSpPr>
            <p:nvPr/>
          </p:nvSpPr>
          <p:spPr bwMode="auto">
            <a:xfrm>
              <a:off x="8564761" y="6126979"/>
              <a:ext cx="508409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Time</a:t>
              </a:r>
            </a:p>
          </p:txBody>
        </p:sp>
      </p:grpSp>
      <p:sp>
        <p:nvSpPr>
          <p:cNvPr id="54" name="Rectangle violet small"/>
          <p:cNvSpPr>
            <a:spLocks noChangeArrowheads="1"/>
          </p:cNvSpPr>
          <p:nvPr/>
        </p:nvSpPr>
        <p:spPr bwMode="auto">
          <a:xfrm>
            <a:off x="7485090" y="5533401"/>
            <a:ext cx="134937" cy="229792"/>
          </a:xfrm>
          <a:prstGeom prst="rect">
            <a:avLst/>
          </a:prstGeom>
          <a:gradFill rotWithShape="1">
            <a:gsLst>
              <a:gs pos="0">
                <a:srgbClr val="FFFFFF">
                  <a:alpha val="63000"/>
                </a:srgbClr>
              </a:gs>
              <a:gs pos="100000">
                <a:srgbClr val="B20838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algn="ctr">
              <a:defRPr/>
            </a:pPr>
            <a:endParaRPr lang="en-US" sz="2000" kern="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3" name="Rectangle violet big"/>
          <p:cNvSpPr>
            <a:spLocks noChangeArrowheads="1"/>
          </p:cNvSpPr>
          <p:nvPr/>
        </p:nvSpPr>
        <p:spPr bwMode="auto">
          <a:xfrm>
            <a:off x="6275074" y="5553002"/>
            <a:ext cx="481841" cy="442526"/>
          </a:xfrm>
          <a:prstGeom prst="rect">
            <a:avLst/>
          </a:prstGeom>
          <a:gradFill rotWithShape="1">
            <a:gsLst>
              <a:gs pos="0">
                <a:srgbClr val="FFFFFF">
                  <a:alpha val="63000"/>
                </a:srgbClr>
              </a:gs>
              <a:gs pos="100000">
                <a:srgbClr val="B20838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algn="ctr">
              <a:defRPr/>
            </a:pPr>
            <a:endParaRPr lang="en-US" sz="2000" kern="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" name="Rectangle brown big"/>
          <p:cNvSpPr>
            <a:spLocks noChangeArrowheads="1"/>
          </p:cNvSpPr>
          <p:nvPr/>
        </p:nvSpPr>
        <p:spPr bwMode="auto">
          <a:xfrm>
            <a:off x="6781437" y="5768333"/>
            <a:ext cx="1936750" cy="229792"/>
          </a:xfrm>
          <a:prstGeom prst="rect">
            <a:avLst/>
          </a:prstGeom>
          <a:solidFill>
            <a:srgbClr val="EC891D">
              <a:alpha val="63000"/>
            </a:srgb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EC891D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s-PE" sz="1400" kern="0" dirty="0" smtClean="0">
                <a:solidFill>
                  <a:srgbClr val="000000"/>
                </a:solidFill>
                <a:latin typeface="Arial Narrow" pitchFamily="34" charset="0"/>
              </a:rPr>
              <a:t>Static region operation</a:t>
            </a:r>
            <a:endParaRPr lang="en-US" sz="1400" kern="0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3" name="Group Reconfiguration Overhead"/>
          <p:cNvGrpSpPr/>
          <p:nvPr/>
        </p:nvGrpSpPr>
        <p:grpSpPr>
          <a:xfrm>
            <a:off x="7430811" y="4962143"/>
            <a:ext cx="1505070" cy="523220"/>
            <a:chOff x="7592638" y="5243341"/>
            <a:chExt cx="1505070" cy="523220"/>
          </a:xfrm>
        </p:grpSpPr>
        <p:sp>
          <p:nvSpPr>
            <p:cNvPr id="81" name="Arrow Reconfig. Overhead"/>
            <p:cNvSpPr>
              <a:spLocks noChangeShapeType="1"/>
            </p:cNvSpPr>
            <p:nvPr/>
          </p:nvSpPr>
          <p:spPr bwMode="auto">
            <a:xfrm>
              <a:off x="7592638" y="5763477"/>
              <a:ext cx="2762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2" name="Reconfiguration overhead"/>
            <p:cNvSpPr txBox="1">
              <a:spLocks noChangeArrowheads="1"/>
            </p:cNvSpPr>
            <p:nvPr/>
          </p:nvSpPr>
          <p:spPr bwMode="auto">
            <a:xfrm>
              <a:off x="7882311" y="5243341"/>
              <a:ext cx="1215397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B20838"/>
                  </a:solidFill>
                  <a:latin typeface="Arial Narrow" pitchFamily="34" charset="0"/>
                </a:rPr>
                <a:t>Re</a:t>
              </a:r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configuration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Overhead</a:t>
              </a: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 flipH="1">
              <a:off x="7725986" y="5491487"/>
              <a:ext cx="184151" cy="248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" name="Group Configuration Overhead"/>
          <p:cNvGrpSpPr/>
          <p:nvPr/>
        </p:nvGrpSpPr>
        <p:grpSpPr>
          <a:xfrm>
            <a:off x="6215238" y="4924717"/>
            <a:ext cx="1394436" cy="547899"/>
            <a:chOff x="6382963" y="5229878"/>
            <a:chExt cx="1394436" cy="547899"/>
          </a:xfrm>
        </p:grpSpPr>
        <p:sp>
          <p:nvSpPr>
            <p:cNvPr id="71" name="Arrow Config. Overhead"/>
            <p:cNvSpPr>
              <a:spLocks noChangeShapeType="1"/>
            </p:cNvSpPr>
            <p:nvPr/>
          </p:nvSpPr>
          <p:spPr bwMode="auto">
            <a:xfrm>
              <a:off x="6382963" y="5777777"/>
              <a:ext cx="5715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" name="Configuration Overhead"/>
            <p:cNvSpPr txBox="1">
              <a:spLocks noChangeArrowheads="1"/>
            </p:cNvSpPr>
            <p:nvPr/>
          </p:nvSpPr>
          <p:spPr bwMode="auto">
            <a:xfrm>
              <a:off x="6717493" y="5229878"/>
              <a:ext cx="1059906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Configuration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Overhead</a:t>
              </a: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H="1">
              <a:off x="6648958" y="5491488"/>
              <a:ext cx="110429" cy="268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kern="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76" name="Time bar blue"/>
          <p:cNvSpPr>
            <a:spLocks noChangeShapeType="1"/>
          </p:cNvSpPr>
          <p:nvPr/>
        </p:nvSpPr>
        <p:spPr bwMode="auto">
          <a:xfrm>
            <a:off x="6233737" y="5523782"/>
            <a:ext cx="3175" cy="48575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kern="0" dirty="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73" name="FPGA no reconfigured"/>
          <p:cNvPicPr>
            <a:picLocks noChangeAspect="1" noChangeArrowheads="1"/>
          </p:cNvPicPr>
          <p:nvPr/>
        </p:nvPicPr>
        <p:blipFill>
          <a:blip r:embed="rId2" cstate="print"/>
          <a:srcRect l="20232" t="13889" r="28728" b="18034"/>
          <a:stretch>
            <a:fillRect/>
          </a:stretch>
        </p:blipFill>
        <p:spPr bwMode="auto">
          <a:xfrm>
            <a:off x="6720877" y="3071901"/>
            <a:ext cx="1906016" cy="19060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5" name="FPGA reconfigured" descr="clip_image001"/>
          <p:cNvPicPr>
            <a:picLocks noChangeAspect="1" noChangeArrowheads="1"/>
          </p:cNvPicPr>
          <p:nvPr/>
        </p:nvPicPr>
        <p:blipFill>
          <a:blip r:embed="rId3" cstate="print"/>
          <a:srcRect l="20313" t="13715" r="29167" b="17535"/>
          <a:stretch>
            <a:fillRect/>
          </a:stretch>
        </p:blipFill>
        <p:spPr bwMode="auto">
          <a:xfrm>
            <a:off x="6716106" y="3066969"/>
            <a:ext cx="1866337" cy="190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" name="PRR reconfigured" descr="Picture2"/>
          <p:cNvPicPr>
            <a:picLocks noChangeAspect="1" noChangeArrowheads="1"/>
          </p:cNvPicPr>
          <p:nvPr/>
        </p:nvPicPr>
        <p:blipFill>
          <a:blip r:embed="rId4" cstate="print"/>
          <a:srcRect l="25826" r="18318"/>
          <a:stretch>
            <a:fillRect/>
          </a:stretch>
        </p:blipFill>
        <p:spPr bwMode="auto">
          <a:xfrm>
            <a:off x="7203676" y="3081678"/>
            <a:ext cx="1047600" cy="75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6" name="Module D"/>
          <p:cNvGrpSpPr>
            <a:grpSpLocks/>
          </p:cNvGrpSpPr>
          <p:nvPr/>
        </p:nvGrpSpPr>
        <p:grpSpPr bwMode="auto">
          <a:xfrm>
            <a:off x="7402757" y="2147307"/>
            <a:ext cx="883565" cy="524845"/>
            <a:chOff x="599" y="1932"/>
            <a:chExt cx="1061" cy="1138"/>
          </a:xfrm>
        </p:grpSpPr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612" y="1932"/>
              <a:ext cx="1032" cy="8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2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Text Box 20"/>
            <p:cNvSpPr txBox="1">
              <a:spLocks noChangeArrowheads="1"/>
            </p:cNvSpPr>
            <p:nvPr/>
          </p:nvSpPr>
          <p:spPr bwMode="auto">
            <a:xfrm>
              <a:off x="599" y="2069"/>
              <a:ext cx="1061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BE0E3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solidFill>
                    <a:srgbClr val="000000"/>
                  </a:solidFill>
                  <a:cs typeface="Arial" pitchFamily="34" charset="0"/>
                </a:rPr>
                <a:t>Module D</a:t>
              </a:r>
            </a:p>
          </p:txBody>
        </p:sp>
      </p:grpSp>
      <p:grpSp>
        <p:nvGrpSpPr>
          <p:cNvPr id="68" name="Module C"/>
          <p:cNvGrpSpPr>
            <a:grpSpLocks/>
          </p:cNvGrpSpPr>
          <p:nvPr/>
        </p:nvGrpSpPr>
        <p:grpSpPr bwMode="auto">
          <a:xfrm>
            <a:off x="7385921" y="1771851"/>
            <a:ext cx="899274" cy="501360"/>
            <a:chOff x="577" y="1932"/>
            <a:chExt cx="1083" cy="1098"/>
          </a:xfrm>
        </p:grpSpPr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" y="1932"/>
              <a:ext cx="1032" cy="8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2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>
              <a:off x="577" y="2019"/>
              <a:ext cx="1083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BE0E3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solidFill>
                    <a:srgbClr val="000000"/>
                  </a:solidFill>
                  <a:cs typeface="Arial" pitchFamily="34" charset="0"/>
                </a:rPr>
                <a:t>Module C</a:t>
              </a:r>
            </a:p>
          </p:txBody>
        </p:sp>
      </p:grpSp>
      <p:grpSp>
        <p:nvGrpSpPr>
          <p:cNvPr id="65" name="Module B"/>
          <p:cNvGrpSpPr>
            <a:grpSpLocks/>
          </p:cNvGrpSpPr>
          <p:nvPr/>
        </p:nvGrpSpPr>
        <p:grpSpPr bwMode="auto">
          <a:xfrm>
            <a:off x="7383961" y="1439699"/>
            <a:ext cx="887821" cy="463826"/>
            <a:chOff x="435" y="1051"/>
            <a:chExt cx="960" cy="372"/>
          </a:xfrm>
        </p:grpSpPr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468" y="1051"/>
              <a:ext cx="927" cy="25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2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435" y="1053"/>
              <a:ext cx="9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BE0E3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solidFill>
                    <a:srgbClr val="000000"/>
                  </a:solidFill>
                  <a:cs typeface="Arial" pitchFamily="34" charset="0"/>
                </a:rPr>
                <a:t>Module B</a:t>
              </a:r>
            </a:p>
          </p:txBody>
        </p:sp>
      </p:grpSp>
      <p:grpSp>
        <p:nvGrpSpPr>
          <p:cNvPr id="62" name="Module A"/>
          <p:cNvGrpSpPr>
            <a:grpSpLocks/>
          </p:cNvGrpSpPr>
          <p:nvPr/>
        </p:nvGrpSpPr>
        <p:grpSpPr bwMode="auto">
          <a:xfrm>
            <a:off x="7392199" y="1130533"/>
            <a:ext cx="880115" cy="472556"/>
            <a:chOff x="987" y="718"/>
            <a:chExt cx="951" cy="379"/>
          </a:xfrm>
        </p:grpSpPr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1010" y="718"/>
              <a:ext cx="928" cy="2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12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987" y="727"/>
              <a:ext cx="95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BE0E3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solidFill>
                    <a:srgbClr val="000000"/>
                  </a:solidFill>
                  <a:cs typeface="Arial" pitchFamily="34" charset="0"/>
                </a:rPr>
                <a:t>Module A</a:t>
              </a:r>
            </a:p>
          </p:txBody>
        </p:sp>
      </p:grpSp>
      <p:grpSp>
        <p:nvGrpSpPr>
          <p:cNvPr id="55" name="Mem Cont + ICAP + uP"/>
          <p:cNvGrpSpPr>
            <a:grpSpLocks/>
          </p:cNvGrpSpPr>
          <p:nvPr/>
        </p:nvGrpSpPr>
        <p:grpSpPr bwMode="auto">
          <a:xfrm>
            <a:off x="6824166" y="1143672"/>
            <a:ext cx="593376" cy="1504250"/>
            <a:chOff x="207" y="981"/>
            <a:chExt cx="605" cy="1257"/>
          </a:xfrm>
        </p:grpSpPr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245" y="981"/>
              <a:ext cx="560" cy="1179"/>
            </a:xfrm>
            <a:prstGeom prst="rect">
              <a:avLst/>
            </a:prstGeom>
            <a:solidFill>
              <a:srgbClr val="FFFF8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BE0E3"/>
                </a:buClr>
                <a:buSzPct val="65000"/>
                <a:buFont typeface="Wingdings" pitchFamily="2" charset="2"/>
                <a:buNone/>
              </a:pPr>
              <a:endParaRPr lang="es-ES" sz="2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330" y="981"/>
              <a:ext cx="384" cy="193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8" name="Text Box 6"/>
            <p:cNvSpPr txBox="1">
              <a:spLocks noChangeArrowheads="1"/>
            </p:cNvSpPr>
            <p:nvPr/>
          </p:nvSpPr>
          <p:spPr bwMode="auto">
            <a:xfrm rot="16200000">
              <a:off x="26" y="1452"/>
              <a:ext cx="117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  <a:buClr>
                  <a:srgbClr val="BBE0E3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 smtClean="0">
                  <a:solidFill>
                    <a:srgbClr val="000000"/>
                  </a:solidFill>
                  <a:cs typeface="Arial" pitchFamily="34" charset="0"/>
                </a:rPr>
                <a:t>Embedded </a:t>
              </a:r>
            </a:p>
            <a:p>
              <a:pPr algn="ctr" eaLnBrk="0" fontAlgn="base" hangingPunct="0">
                <a:spcAft>
                  <a:spcPct val="0"/>
                </a:spcAft>
                <a:buClr>
                  <a:srgbClr val="BBE0E3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 smtClean="0">
                  <a:solidFill>
                    <a:srgbClr val="000000"/>
                  </a:solidFill>
                  <a:cs typeface="Arial" pitchFamily="34" charset="0"/>
                </a:rPr>
                <a:t>processor</a:t>
              </a:r>
              <a:endParaRPr lang="es-ES" sz="1000" b="1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213" y="992"/>
              <a:ext cx="5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BE0E3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>
                  <a:solidFill>
                    <a:srgbClr val="000000"/>
                  </a:solidFill>
                  <a:cs typeface="Arial" pitchFamily="34" charset="0"/>
                </a:rPr>
                <a:t>ICAP</a:t>
              </a: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240" y="1248"/>
              <a:ext cx="180" cy="816"/>
            </a:xfrm>
            <a:prstGeom prst="rect">
              <a:avLst/>
            </a:prstGeom>
            <a:solidFill>
              <a:srgbClr val="CCFF33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 rot="16200000">
              <a:off x="-174" y="1568"/>
              <a:ext cx="100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BE0E3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>
                  <a:solidFill>
                    <a:srgbClr val="000000"/>
                  </a:solidFill>
                  <a:cs typeface="Arial" pitchFamily="34" charset="0"/>
                </a:rPr>
                <a:t>Mem Controller</a:t>
              </a:r>
            </a:p>
          </p:txBody>
        </p:sp>
      </p:grpSp>
      <p:sp>
        <p:nvSpPr>
          <p:cNvPr id="72" name="Dashed Reconfigurable Region"/>
          <p:cNvSpPr>
            <a:spLocks noChangeArrowheads="1"/>
          </p:cNvSpPr>
          <p:nvPr/>
        </p:nvSpPr>
        <p:spPr bwMode="auto">
          <a:xfrm>
            <a:off x="7662177" y="964533"/>
            <a:ext cx="1057541" cy="1707620"/>
          </a:xfrm>
          <a:prstGeom prst="rect">
            <a:avLst/>
          </a:prstGeom>
          <a:noFill/>
          <a:ln w="28575">
            <a:solidFill>
              <a:srgbClr val="00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" name="Dashed Static Region"/>
          <p:cNvSpPr>
            <a:spLocks noChangeArrowheads="1"/>
          </p:cNvSpPr>
          <p:nvPr/>
        </p:nvSpPr>
        <p:spPr bwMode="auto">
          <a:xfrm>
            <a:off x="6552045" y="994079"/>
            <a:ext cx="763610" cy="1678074"/>
          </a:xfrm>
          <a:prstGeom prst="rect">
            <a:avLst/>
          </a:prstGeom>
          <a:noFill/>
          <a:ln w="28575">
            <a:solidFill>
              <a:srgbClr val="00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Reconfigurable Region"/>
          <p:cNvSpPr txBox="1">
            <a:spLocks noChangeArrowheads="1"/>
          </p:cNvSpPr>
          <p:nvPr/>
        </p:nvSpPr>
        <p:spPr bwMode="auto">
          <a:xfrm>
            <a:off x="7503455" y="2659097"/>
            <a:ext cx="14105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BE0E3"/>
              </a:buClr>
              <a:buSzPct val="65000"/>
            </a:pPr>
            <a:r>
              <a:rPr lang="es-ES" sz="1200" b="1" dirty="0" smtClean="0">
                <a:solidFill>
                  <a:srgbClr val="000066"/>
                </a:solidFill>
                <a:cs typeface="Arial" pitchFamily="34" charset="0"/>
              </a:rPr>
              <a:t>Reconfig. region</a:t>
            </a:r>
            <a:endParaRPr lang="es-ES" sz="1200" b="1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74" name="Static region"/>
          <p:cNvSpPr txBox="1">
            <a:spLocks noChangeArrowheads="1"/>
          </p:cNvSpPr>
          <p:nvPr/>
        </p:nvSpPr>
        <p:spPr bwMode="auto">
          <a:xfrm>
            <a:off x="6317292" y="2652256"/>
            <a:ext cx="1220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BE0E3"/>
              </a:buClr>
              <a:buSzPct val="65000"/>
              <a:buFont typeface="Wingdings" pitchFamily="2" charset="2"/>
              <a:buNone/>
            </a:pPr>
            <a:r>
              <a:rPr lang="es-ES" sz="1200" b="1" dirty="0">
                <a:solidFill>
                  <a:srgbClr val="000066"/>
                </a:solidFill>
                <a:cs typeface="Arial" pitchFamily="34" charset="0"/>
              </a:rPr>
              <a:t>Static </a:t>
            </a:r>
            <a:r>
              <a:rPr lang="es-ES" sz="1200" b="1" dirty="0" smtClean="0">
                <a:solidFill>
                  <a:srgbClr val="000066"/>
                </a:solidFill>
                <a:cs typeface="Arial" pitchFamily="34" charset="0"/>
              </a:rPr>
              <a:t>region</a:t>
            </a:r>
            <a:endParaRPr lang="es-ES" sz="1200" b="1" dirty="0">
              <a:solidFill>
                <a:srgbClr val="00006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8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6932E-6 L -0.02344 -2.6932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231 L 0.04097 -0.010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41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4.22027E-6 L 0.04184 -0.0004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5886E-7 L 0.04011 0.0023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11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5886E-6 L 0.03976 0.0092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46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92 L 0.06041 -0.0009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1 -0.00092 L 0.13958 -0.00092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0.00093 L 0.15833 -0.00093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-0.00092 L 0.27257 -0.0009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4" grpId="0" build="p"/>
      <p:bldP spid="174" grpId="0" build="p"/>
      <p:bldP spid="54" grpId="0" animBg="1"/>
      <p:bldP spid="53" grpId="0" animBg="1"/>
      <p:bldP spid="51" grpId="0" animBg="1"/>
      <p:bldP spid="176" grpId="0" animBg="1"/>
      <p:bldP spid="176" grpId="1" animBg="1"/>
      <p:bldP spid="176" grpId="2" animBg="1"/>
      <p:bldP spid="176" grpId="3" animBg="1"/>
      <p:bldP spid="176" grpId="4" animBg="1"/>
      <p:bldP spid="72" grpId="0" animBg="1"/>
      <p:bldP spid="73" grpId="0" animBg="1"/>
      <p:bldP spid="75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24627"/>
            <a:ext cx="7772400" cy="2030514"/>
          </a:xfrm>
        </p:spPr>
        <p:txBody>
          <a:bodyPr/>
          <a:lstStyle/>
          <a:p>
            <a:r>
              <a:rPr lang="en-US" b="1" dirty="0" smtClean="0"/>
              <a:t>On-Chip Context Save and Restore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76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ll Text Box"/>
          <p:cNvSpPr txBox="1">
            <a:spLocks noChangeArrowheads="1"/>
          </p:cNvSpPr>
          <p:nvPr/>
        </p:nvSpPr>
        <p:spPr bwMode="auto">
          <a:xfrm>
            <a:off x="1855720" y="6453336"/>
            <a:ext cx="1492144" cy="318924"/>
          </a:xfrm>
          <a:prstGeom prst="rect">
            <a:avLst/>
          </a:prstGeom>
          <a:gradFill rotWithShape="1">
            <a:gsLst>
              <a:gs pos="0">
                <a:srgbClr val="FFF4E0"/>
              </a:gs>
              <a:gs pos="64999">
                <a:srgbClr val="FFE3B2"/>
              </a:gs>
              <a:gs pos="100000">
                <a:srgbClr val="FFDA90"/>
              </a:gs>
            </a:gsLst>
            <a:lin ang="5400000" scaled="1"/>
          </a:gradFill>
          <a:ln w="19050">
            <a:solidFill>
              <a:srgbClr val="CC98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square" tIns="36000" bIns="360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PE" sz="800" b="0" dirty="0" smtClean="0">
                <a:solidFill>
                  <a:srgbClr val="000000"/>
                </a:solidFill>
              </a:rPr>
              <a:t>LSR  </a:t>
            </a:r>
            <a:r>
              <a:rPr lang="en-US" sz="800" b="0" dirty="0" smtClean="0">
                <a:solidFill>
                  <a:srgbClr val="000000"/>
                </a:solidFill>
              </a:rPr>
              <a:t>– Local Set/Reset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dirty="0" smtClean="0">
                <a:solidFill>
                  <a:srgbClr val="000000"/>
                </a:solidFill>
              </a:rPr>
              <a:t>GSR </a:t>
            </a:r>
            <a:r>
              <a:rPr lang="en-US" sz="800" b="0" dirty="0">
                <a:solidFill>
                  <a:srgbClr val="000000"/>
                </a:solidFill>
              </a:rPr>
              <a:t>– </a:t>
            </a:r>
            <a:r>
              <a:rPr lang="en-US" sz="800" b="0" dirty="0" smtClean="0">
                <a:solidFill>
                  <a:srgbClr val="000000"/>
                </a:solidFill>
              </a:rPr>
              <a:t>Global Set/Reset</a:t>
            </a:r>
          </a:p>
        </p:txBody>
      </p:sp>
      <p:pic>
        <p:nvPicPr>
          <p:cNvPr id="1026" name="CLB flip-fl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66" y="2099061"/>
            <a:ext cx="5842178" cy="306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"/>
          <p:cNvSpPr>
            <a:spLocks noGrp="1"/>
          </p:cNvSpPr>
          <p:nvPr>
            <p:ph idx="1"/>
          </p:nvPr>
        </p:nvSpPr>
        <p:spPr>
          <a:xfrm>
            <a:off x="452463" y="893648"/>
            <a:ext cx="8239073" cy="5409176"/>
          </a:xfrm>
        </p:spPr>
        <p:txBody>
          <a:bodyPr wrap="none">
            <a:normAutofit fontScale="92500" lnSpcReduction="20000"/>
          </a:bodyPr>
          <a:lstStyle/>
          <a:p>
            <a:r>
              <a:rPr lang="es-PE" sz="2400" dirty="0"/>
              <a:t>Purpose</a:t>
            </a:r>
          </a:p>
          <a:p>
            <a:pPr lvl="1"/>
            <a:r>
              <a:rPr lang="es-PE" sz="2200" dirty="0" smtClean="0"/>
              <a:t>Save and restore the task execution state (flip-flops’ values)</a:t>
            </a:r>
            <a:endParaRPr lang="en-US" sz="22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CSR in Xilinx FPGAs</a:t>
            </a:r>
          </a:p>
          <a:p>
            <a:pPr lvl="1"/>
            <a:r>
              <a:rPr lang="es-PE" sz="2200" dirty="0" smtClean="0"/>
              <a:t>Comprises two steps: </a:t>
            </a:r>
            <a:r>
              <a:rPr lang="es-PE" sz="2200" dirty="0" smtClean="0">
                <a:solidFill>
                  <a:srgbClr val="003399"/>
                </a:solidFill>
              </a:rPr>
              <a:t>context save</a:t>
            </a:r>
            <a:r>
              <a:rPr lang="es-PE" sz="2200" dirty="0">
                <a:solidFill>
                  <a:srgbClr val="003399"/>
                </a:solidFill>
              </a:rPr>
              <a:t> </a:t>
            </a:r>
            <a:r>
              <a:rPr lang="es-PE" sz="2200" dirty="0" smtClean="0"/>
              <a:t>and </a:t>
            </a:r>
            <a:r>
              <a:rPr lang="es-PE" sz="2200" dirty="0" smtClean="0">
                <a:solidFill>
                  <a:srgbClr val="009999"/>
                </a:solidFill>
              </a:rPr>
              <a:t>context restore</a:t>
            </a:r>
          </a:p>
          <a:p>
            <a:pPr lvl="1"/>
            <a:endParaRPr lang="es-PE" sz="2200" dirty="0"/>
          </a:p>
          <a:p>
            <a:pPr lvl="1"/>
            <a:endParaRPr lang="es-PE" sz="2200" dirty="0" smtClean="0"/>
          </a:p>
          <a:p>
            <a:pPr lvl="1"/>
            <a:endParaRPr lang="es-PE" sz="2200" dirty="0"/>
          </a:p>
          <a:p>
            <a:pPr lvl="1"/>
            <a:endParaRPr lang="es-PE" sz="2200" dirty="0" smtClean="0"/>
          </a:p>
          <a:p>
            <a:pPr lvl="1"/>
            <a:endParaRPr lang="es-PE" sz="2200" dirty="0" smtClean="0"/>
          </a:p>
          <a:p>
            <a:pPr lvl="1"/>
            <a:endParaRPr lang="es-PE" sz="2200" dirty="0"/>
          </a:p>
          <a:p>
            <a:pPr lvl="1"/>
            <a:endParaRPr lang="es-PE" sz="2200" dirty="0" smtClean="0"/>
          </a:p>
          <a:p>
            <a:pPr lvl="1"/>
            <a:endParaRPr lang="es-PE" sz="2200" dirty="0" smtClean="0"/>
          </a:p>
          <a:p>
            <a:pPr lvl="1"/>
            <a:endParaRPr lang="en-US" sz="2200" dirty="0" smtClean="0"/>
          </a:p>
          <a:p>
            <a:r>
              <a:rPr lang="es-PE" sz="2400" dirty="0" smtClean="0">
                <a:solidFill>
                  <a:srgbClr val="003399"/>
                </a:solidFill>
              </a:rPr>
              <a:t>Context Save (CS)</a:t>
            </a:r>
          </a:p>
          <a:p>
            <a:pPr lvl="1"/>
            <a:r>
              <a:rPr lang="es-PE" sz="2200" dirty="0" smtClean="0"/>
              <a:t>Capture and save the flip-flops’ values in off-chip file</a:t>
            </a:r>
          </a:p>
          <a:p>
            <a:r>
              <a:rPr lang="es-PE" sz="2400" dirty="0" smtClean="0"/>
              <a:t>Conte</a:t>
            </a:r>
            <a:r>
              <a:rPr lang="es-PE" sz="2400" dirty="0"/>
              <a:t>xt</a:t>
            </a:r>
            <a:r>
              <a:rPr lang="es-PE" sz="2400" dirty="0" smtClean="0"/>
              <a:t> Restore (CR)</a:t>
            </a:r>
          </a:p>
          <a:p>
            <a:pPr lvl="1"/>
            <a:r>
              <a:rPr lang="es-PE" sz="2200" dirty="0" smtClean="0"/>
              <a:t>Restore previously</a:t>
            </a:r>
            <a:r>
              <a:rPr lang="es-PE" sz="2200" dirty="0"/>
              <a:t> </a:t>
            </a:r>
            <a:r>
              <a:rPr lang="es-PE" sz="2200" dirty="0" smtClean="0"/>
              <a:t>captured flip-flops’ values</a:t>
            </a:r>
            <a:endParaRPr lang="en-US" sz="2200" dirty="0" smtClean="0"/>
          </a:p>
        </p:txBody>
      </p:sp>
      <p:sp>
        <p:nvSpPr>
          <p:cNvPr id="15" name="green SAVE STATE"/>
          <p:cNvSpPr/>
          <p:nvPr/>
        </p:nvSpPr>
        <p:spPr bwMode="auto">
          <a:xfrm>
            <a:off x="2047267" y="4034407"/>
            <a:ext cx="925013" cy="542097"/>
          </a:xfrm>
          <a:prstGeom prst="ellipse">
            <a:avLst/>
          </a:prstGeom>
          <a:noFill/>
          <a:ln w="2222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3" name="green GSR"/>
          <p:cNvSpPr/>
          <p:nvPr/>
        </p:nvSpPr>
        <p:spPr bwMode="auto">
          <a:xfrm>
            <a:off x="2003341" y="2780112"/>
            <a:ext cx="568037" cy="314518"/>
          </a:xfrm>
          <a:prstGeom prst="ellipse">
            <a:avLst/>
          </a:prstGeom>
          <a:noFill/>
          <a:ln w="2222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4" name="green M2"/>
          <p:cNvSpPr/>
          <p:nvPr/>
        </p:nvSpPr>
        <p:spPr bwMode="auto">
          <a:xfrm>
            <a:off x="2762984" y="2938401"/>
            <a:ext cx="463982" cy="409152"/>
          </a:xfrm>
          <a:prstGeom prst="ellipse">
            <a:avLst/>
          </a:prstGeom>
          <a:noFill/>
          <a:ln w="2222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3" name="blue freeform"/>
          <p:cNvSpPr/>
          <p:nvPr/>
        </p:nvSpPr>
        <p:spPr bwMode="auto">
          <a:xfrm>
            <a:off x="4155259" y="3774157"/>
            <a:ext cx="2952750" cy="1082373"/>
          </a:xfrm>
          <a:custGeom>
            <a:avLst/>
            <a:gdLst>
              <a:gd name="connsiteX0" fmla="*/ 2762243 w 3071805"/>
              <a:gd name="connsiteY0" fmla="*/ 0 h 1082373"/>
              <a:gd name="connsiteX1" fmla="*/ 2414580 w 3071805"/>
              <a:gd name="connsiteY1" fmla="*/ 642938 h 1082373"/>
              <a:gd name="connsiteX2" fmla="*/ 319080 w 3071805"/>
              <a:gd name="connsiteY2" fmla="*/ 681038 h 1082373"/>
              <a:gd name="connsiteX3" fmla="*/ 295268 w 3071805"/>
              <a:gd name="connsiteY3" fmla="*/ 1028700 h 1082373"/>
              <a:gd name="connsiteX4" fmla="*/ 3071805 w 3071805"/>
              <a:gd name="connsiteY4" fmla="*/ 1081088 h 1082373"/>
              <a:gd name="connsiteX5" fmla="*/ 3071805 w 3071805"/>
              <a:gd name="connsiteY5" fmla="*/ 1081088 h 108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805" h="1082373">
                <a:moveTo>
                  <a:pt x="2762243" y="0"/>
                </a:moveTo>
                <a:cubicBezTo>
                  <a:pt x="2792008" y="264716"/>
                  <a:pt x="2821774" y="529432"/>
                  <a:pt x="2414580" y="642938"/>
                </a:cubicBezTo>
                <a:cubicBezTo>
                  <a:pt x="2007386" y="756444"/>
                  <a:pt x="672299" y="616744"/>
                  <a:pt x="319080" y="681038"/>
                </a:cubicBezTo>
                <a:cubicBezTo>
                  <a:pt x="-34139" y="745332"/>
                  <a:pt x="-163519" y="962025"/>
                  <a:pt x="295268" y="1028700"/>
                </a:cubicBezTo>
                <a:cubicBezTo>
                  <a:pt x="754055" y="1095375"/>
                  <a:pt x="3071805" y="1081088"/>
                  <a:pt x="3071805" y="1081088"/>
                </a:cubicBezTo>
                <a:lnTo>
                  <a:pt x="3071805" y="1081088"/>
                </a:lnTo>
              </a:path>
            </a:pathLst>
          </a:custGeom>
          <a:noFill/>
          <a:ln w="22225" cap="flat" cmpd="sng" algn="ctr">
            <a:solidFill>
              <a:srgbClr val="0033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9" name="blue SAVE STATE"/>
          <p:cNvSpPr/>
          <p:nvPr/>
        </p:nvSpPr>
        <p:spPr bwMode="auto">
          <a:xfrm>
            <a:off x="2050506" y="4034383"/>
            <a:ext cx="925013" cy="542097"/>
          </a:xfrm>
          <a:prstGeom prst="ellipse">
            <a:avLst/>
          </a:prstGeom>
          <a:noFill/>
          <a:ln w="2222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1" name="blue T3"/>
          <p:cNvSpPr/>
          <p:nvPr/>
        </p:nvSpPr>
        <p:spPr bwMode="auto">
          <a:xfrm>
            <a:off x="4954807" y="4256503"/>
            <a:ext cx="568037" cy="409152"/>
          </a:xfrm>
          <a:prstGeom prst="ellipse">
            <a:avLst/>
          </a:prstGeom>
          <a:noFill/>
          <a:ln w="2222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2" name="blue T2"/>
          <p:cNvSpPr/>
          <p:nvPr/>
        </p:nvSpPr>
        <p:spPr bwMode="auto">
          <a:xfrm>
            <a:off x="4361270" y="4260775"/>
            <a:ext cx="568037" cy="409152"/>
          </a:xfrm>
          <a:prstGeom prst="ellipse">
            <a:avLst/>
          </a:prstGeom>
          <a:noFill/>
          <a:ln w="2222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0" name="blue T1"/>
          <p:cNvSpPr/>
          <p:nvPr/>
        </p:nvSpPr>
        <p:spPr bwMode="auto">
          <a:xfrm>
            <a:off x="6018365" y="3426059"/>
            <a:ext cx="568037" cy="409152"/>
          </a:xfrm>
          <a:prstGeom prst="ellipse">
            <a:avLst/>
          </a:prstGeom>
          <a:noFill/>
          <a:ln w="2222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1" y="278543"/>
            <a:ext cx="8848163" cy="672353"/>
          </a:xfrm>
        </p:spPr>
        <p:txBody>
          <a:bodyPr/>
          <a:lstStyle/>
          <a:p>
            <a:r>
              <a:rPr lang="en-US" sz="3400" b="1" dirty="0" smtClean="0"/>
              <a:t>On-chip Context Save and Restore (CSR)</a:t>
            </a:r>
            <a:endParaRPr lang="en-US" sz="3400" b="1" dirty="0"/>
          </a:p>
        </p:txBody>
      </p:sp>
      <p:sp>
        <p:nvSpPr>
          <p:cNvPr id="16" name="Small Text Box"/>
          <p:cNvSpPr txBox="1">
            <a:spLocks noChangeArrowheads="1"/>
          </p:cNvSpPr>
          <p:nvPr/>
        </p:nvSpPr>
        <p:spPr bwMode="auto">
          <a:xfrm>
            <a:off x="5724128" y="6422444"/>
            <a:ext cx="1869185" cy="318924"/>
          </a:xfrm>
          <a:prstGeom prst="rect">
            <a:avLst/>
          </a:prstGeom>
          <a:gradFill rotWithShape="1">
            <a:gsLst>
              <a:gs pos="0">
                <a:srgbClr val="FFF4E0"/>
              </a:gs>
              <a:gs pos="64999">
                <a:srgbClr val="FFE3B2"/>
              </a:gs>
              <a:gs pos="100000">
                <a:srgbClr val="FFDA90"/>
              </a:gs>
            </a:gsLst>
            <a:lin ang="5400000" scaled="1"/>
          </a:gradFill>
          <a:ln w="19050">
            <a:solidFill>
              <a:srgbClr val="CC98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square" tIns="36000" bIns="360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s-PE" sz="800" b="0" dirty="0" smtClean="0">
                <a:solidFill>
                  <a:srgbClr val="000000"/>
                </a:solidFill>
              </a:rPr>
              <a:t>S/R CTRL </a:t>
            </a:r>
            <a:r>
              <a:rPr lang="en-US" sz="800" b="0" dirty="0" smtClean="0">
                <a:solidFill>
                  <a:srgbClr val="000000"/>
                </a:solidFill>
              </a:rPr>
              <a:t>– Set/Reset Control Logic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dirty="0" smtClean="0">
                <a:solidFill>
                  <a:srgbClr val="000000"/>
                </a:solidFill>
              </a:rPr>
              <a:t>M2  – Configuration Memory bit</a:t>
            </a:r>
          </a:p>
        </p:txBody>
      </p:sp>
    </p:spTree>
    <p:extLst>
      <p:ext uri="{BB962C8B-B14F-4D97-AF65-F5344CB8AC3E}">
        <p14:creationId xmlns:p14="http://schemas.microsoft.com/office/powerpoint/2010/main" val="454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15" grpId="0" animBg="1"/>
      <p:bldP spid="13" grpId="0" animBg="1"/>
      <p:bldP spid="14" grpId="0" animBg="1"/>
      <p:bldP spid="23" grpId="0" uiExpand="1" animBg="1"/>
      <p:bldP spid="23" grpId="1" uiExpand="1" animBg="1"/>
      <p:bldP spid="9" grpId="0" uiExpand="1" animBg="1"/>
      <p:bldP spid="9" grpId="1" uiExpand="1" animBg="1"/>
      <p:bldP spid="11" grpId="0" uiExpand="1" animBg="1"/>
      <p:bldP spid="11" grpId="1" uiExpand="1" animBg="1"/>
      <p:bldP spid="12" grpId="0" uiExpand="1" animBg="1"/>
      <p:bldP spid="12" grpId="1" uiExpand="1" animBg="1"/>
      <p:bldP spid="10" grpId="0" uiExpand="1" animBg="1"/>
      <p:bldP spid="10" grpId="1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onfigure-PRR4"/>
          <p:cNvSpPr txBox="1"/>
          <p:nvPr/>
        </p:nvSpPr>
        <p:spPr>
          <a:xfrm>
            <a:off x="1578484" y="5709510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Arial" charset="0"/>
              </a:rPr>
              <a:t>Reconfigure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Arial" charset="0"/>
              </a:rPr>
              <a:t>PRR4</a:t>
            </a:r>
            <a:endParaRPr lang="en-US" sz="16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5" name="Execute"/>
          <p:cNvSpPr txBox="1"/>
          <p:nvPr/>
        </p:nvSpPr>
        <p:spPr>
          <a:xfrm>
            <a:off x="7068325" y="569489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339933"/>
                </a:solidFill>
                <a:latin typeface="Arial" charset="0"/>
              </a:rPr>
              <a:t>Execute</a:t>
            </a:r>
            <a:endParaRPr lang="en-US" sz="1600" b="1" dirty="0">
              <a:solidFill>
                <a:srgbClr val="339933"/>
              </a:solidFill>
              <a:latin typeface="Arial" charset="0"/>
            </a:endParaRPr>
          </a:p>
        </p:txBody>
      </p:sp>
      <p:sp>
        <p:nvSpPr>
          <p:cNvPr id="6" name="Execute-now"/>
          <p:cNvSpPr txBox="1"/>
          <p:nvPr/>
        </p:nvSpPr>
        <p:spPr>
          <a:xfrm>
            <a:off x="654496" y="57042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C00000"/>
                </a:solidFill>
                <a:latin typeface="Arial" charset="0"/>
              </a:rPr>
              <a:t>Execute </a:t>
            </a:r>
            <a:endParaRPr lang="en-US" sz="1600" b="1" dirty="0" smtClean="0">
              <a:solidFill>
                <a:srgbClr val="C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Arial" charset="0"/>
              </a:rPr>
              <a:t>now</a:t>
            </a:r>
            <a:endParaRPr lang="en-US" sz="1600" b="1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7" name="FPGA" descr="Selection_007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236091"/>
            <a:ext cx="3528392" cy="442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lock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75" y="4888390"/>
            <a:ext cx="323320" cy="418511"/>
          </a:xfrm>
          <a:prstGeom prst="rect">
            <a:avLst/>
          </a:prstGeom>
        </p:spPr>
      </p:pic>
      <p:sp>
        <p:nvSpPr>
          <p:cNvPr id="9" name="M5-PRR3"/>
          <p:cNvSpPr>
            <a:spLocks noChangeAspect="1" noChangeArrowheads="1"/>
          </p:cNvSpPr>
          <p:nvPr/>
        </p:nvSpPr>
        <p:spPr bwMode="auto">
          <a:xfrm>
            <a:off x="769905" y="3501008"/>
            <a:ext cx="792088" cy="1008112"/>
          </a:xfrm>
          <a:prstGeom prst="rect">
            <a:avLst/>
          </a:prstGeom>
          <a:solidFill>
            <a:srgbClr val="7030A0"/>
          </a:solidFill>
          <a:ln w="9525" algn="ctr">
            <a:solidFill>
              <a:srgbClr val="7030A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M5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PRR3</a:t>
            </a:r>
          </a:p>
        </p:txBody>
      </p:sp>
      <p:sp>
        <p:nvSpPr>
          <p:cNvPr id="10" name="StorageArea"/>
          <p:cNvSpPr/>
          <p:nvPr/>
        </p:nvSpPr>
        <p:spPr bwMode="auto">
          <a:xfrm>
            <a:off x="2916515" y="2631195"/>
            <a:ext cx="2039536" cy="1964272"/>
          </a:xfrm>
          <a:prstGeom prst="roundRect">
            <a:avLst/>
          </a:prstGeom>
          <a:gradFill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11" name="Save"/>
          <p:cNvSpPr txBox="1"/>
          <p:nvPr/>
        </p:nvSpPr>
        <p:spPr>
          <a:xfrm>
            <a:off x="3089201" y="2743200"/>
            <a:ext cx="845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600" b="1" dirty="0" smtClean="0">
                <a:solidFill>
                  <a:srgbClr val="C00000"/>
                </a:solidFill>
                <a:latin typeface="Arial" charset="0"/>
              </a:rPr>
              <a:t>Context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600" b="1" dirty="0" smtClean="0">
                <a:solidFill>
                  <a:srgbClr val="C00000"/>
                </a:solidFill>
                <a:latin typeface="Arial" charset="0"/>
              </a:rPr>
              <a:t>Save</a:t>
            </a:r>
            <a:endParaRPr lang="en-US" sz="16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2" name="Save 2"/>
          <p:cNvSpPr txBox="1"/>
          <p:nvPr/>
        </p:nvSpPr>
        <p:spPr>
          <a:xfrm>
            <a:off x="3089201" y="2743200"/>
            <a:ext cx="845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600" b="1" dirty="0" smtClean="0">
                <a:solidFill>
                  <a:srgbClr val="C00000"/>
                </a:solidFill>
                <a:latin typeface="Arial" charset="0"/>
              </a:rPr>
              <a:t>Context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600" b="1" dirty="0" smtClean="0">
                <a:solidFill>
                  <a:srgbClr val="C00000"/>
                </a:solidFill>
                <a:latin typeface="Arial" charset="0"/>
              </a:rPr>
              <a:t>Save</a:t>
            </a:r>
            <a:endParaRPr lang="en-US" sz="1600" b="1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13" name="Camera" descr="C:\Documents and Settings\Aurelio\Configuración local\Archivos temporales de Internet\Content.IE5\K1S32S8C\MC90043258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801" y="2622495"/>
            <a:ext cx="841999" cy="8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sume-Execution"/>
          <p:cNvSpPr txBox="1"/>
          <p:nvPr/>
        </p:nvSpPr>
        <p:spPr>
          <a:xfrm>
            <a:off x="2950980" y="4581150"/>
            <a:ext cx="1164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Arial" charset="0"/>
              </a:rPr>
              <a:t>Resume</a:t>
            </a:r>
            <a:endParaRPr lang="en-US" sz="1600" b="1" dirty="0">
              <a:solidFill>
                <a:srgbClr val="C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Arial" charset="0"/>
              </a:rPr>
              <a:t>Execution</a:t>
            </a:r>
            <a:endParaRPr lang="en-US" sz="16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5" name="Restore"/>
          <p:cNvSpPr txBox="1"/>
          <p:nvPr/>
        </p:nvSpPr>
        <p:spPr>
          <a:xfrm>
            <a:off x="3048000" y="2094587"/>
            <a:ext cx="845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600" b="1" dirty="0" smtClean="0">
                <a:solidFill>
                  <a:srgbClr val="00B050"/>
                </a:solidFill>
                <a:latin typeface="Arial" charset="0"/>
              </a:rPr>
              <a:t>Context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600" b="1" dirty="0" smtClean="0">
                <a:solidFill>
                  <a:srgbClr val="00B050"/>
                </a:solidFill>
                <a:latin typeface="Arial" charset="0"/>
              </a:rPr>
              <a:t>Restore</a:t>
            </a:r>
            <a:endParaRPr lang="en-US" sz="1600" b="1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6" name="M7-PRR4"/>
          <p:cNvSpPr>
            <a:spLocks noChangeAspect="1" noChangeArrowheads="1"/>
          </p:cNvSpPr>
          <p:nvPr/>
        </p:nvSpPr>
        <p:spPr bwMode="auto">
          <a:xfrm>
            <a:off x="769905" y="4717307"/>
            <a:ext cx="766619" cy="1008112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M7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PRR4</a:t>
            </a:r>
          </a:p>
        </p:txBody>
      </p:sp>
      <p:sp>
        <p:nvSpPr>
          <p:cNvPr id="17" name="M8-PRR4"/>
          <p:cNvSpPr>
            <a:spLocks noChangeAspect="1" noChangeArrowheads="1"/>
          </p:cNvSpPr>
          <p:nvPr/>
        </p:nvSpPr>
        <p:spPr bwMode="auto">
          <a:xfrm>
            <a:off x="1706009" y="4717307"/>
            <a:ext cx="766619" cy="1008112"/>
          </a:xfrm>
          <a:prstGeom prst="rect">
            <a:avLst/>
          </a:prstGeom>
          <a:solidFill>
            <a:srgbClr val="FF00FF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M8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PRR4</a:t>
            </a:r>
          </a:p>
        </p:txBody>
      </p:sp>
      <p:sp>
        <p:nvSpPr>
          <p:cNvPr id="18" name="M6-PRR3"/>
          <p:cNvSpPr>
            <a:spLocks noChangeAspect="1" noChangeArrowheads="1"/>
          </p:cNvSpPr>
          <p:nvPr/>
        </p:nvSpPr>
        <p:spPr bwMode="auto">
          <a:xfrm>
            <a:off x="1706009" y="3501008"/>
            <a:ext cx="792088" cy="1008112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7030A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M6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PRR3</a:t>
            </a:r>
          </a:p>
        </p:txBody>
      </p:sp>
      <p:sp>
        <p:nvSpPr>
          <p:cNvPr id="19" name="M4-PRR2"/>
          <p:cNvSpPr>
            <a:spLocks noChangeAspect="1" noChangeArrowheads="1"/>
          </p:cNvSpPr>
          <p:nvPr/>
        </p:nvSpPr>
        <p:spPr bwMode="auto">
          <a:xfrm>
            <a:off x="1706009" y="2272223"/>
            <a:ext cx="792088" cy="988878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M4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PRR2</a:t>
            </a:r>
            <a:endParaRPr lang="en-US" sz="16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0" name="M3-PRR2"/>
          <p:cNvSpPr>
            <a:spLocks noChangeAspect="1" noChangeArrowheads="1"/>
          </p:cNvSpPr>
          <p:nvPr/>
        </p:nvSpPr>
        <p:spPr bwMode="auto">
          <a:xfrm>
            <a:off x="769905" y="2276872"/>
            <a:ext cx="792088" cy="988878"/>
          </a:xfrm>
          <a:prstGeom prst="rect">
            <a:avLst/>
          </a:prstGeom>
          <a:solidFill>
            <a:srgbClr val="9BBB59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M3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PRR2</a:t>
            </a:r>
            <a:endParaRPr lang="en-US" sz="16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1" name="M1-PRR1"/>
          <p:cNvSpPr>
            <a:spLocks noChangeAspect="1" noChangeArrowheads="1"/>
          </p:cNvSpPr>
          <p:nvPr/>
        </p:nvSpPr>
        <p:spPr bwMode="auto">
          <a:xfrm>
            <a:off x="769905" y="1124745"/>
            <a:ext cx="792088" cy="959314"/>
          </a:xfrm>
          <a:prstGeom prst="rect">
            <a:avLst/>
          </a:prstGeom>
          <a:solidFill>
            <a:srgbClr val="00B0F0"/>
          </a:solidFill>
          <a:ln w="9525" algn="ctr">
            <a:solidFill>
              <a:srgbClr val="00B0F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M1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PRR1</a:t>
            </a:r>
            <a:endParaRPr lang="en-US" sz="16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2" name="M2-PRR1"/>
          <p:cNvSpPr>
            <a:spLocks noChangeAspect="1" noChangeArrowheads="1"/>
          </p:cNvSpPr>
          <p:nvPr/>
        </p:nvSpPr>
        <p:spPr bwMode="auto">
          <a:xfrm>
            <a:off x="1715611" y="1124744"/>
            <a:ext cx="792088" cy="9475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algn="ctr">
            <a:solidFill>
              <a:srgbClr val="00B0F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M2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Arial" charset="0"/>
              </a:rPr>
              <a:t>PRR1</a:t>
            </a:r>
            <a:endParaRPr lang="en-US" sz="1600" b="1" dirty="0">
              <a:solidFill>
                <a:srgbClr val="FFFF00"/>
              </a:solidFill>
              <a:latin typeface="Arial" charset="0"/>
            </a:endParaRPr>
          </a:p>
        </p:txBody>
      </p:sp>
      <p:pic>
        <p:nvPicPr>
          <p:cNvPr id="23" name="Clock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59" y="3509192"/>
            <a:ext cx="323753" cy="419072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85800" y="395785"/>
            <a:ext cx="7772400" cy="594816"/>
          </a:xfrm>
        </p:spPr>
        <p:txBody>
          <a:bodyPr/>
          <a:lstStyle/>
          <a:p>
            <a:r>
              <a:rPr lang="en-US" b="1" dirty="0" smtClean="0"/>
              <a:t>On-chip CSR </a:t>
            </a:r>
            <a:r>
              <a:rPr lang="en-US" b="1" dirty="0"/>
              <a:t>O</a:t>
            </a:r>
            <a:r>
              <a:rPr lang="en-US" b="1" dirty="0" smtClean="0"/>
              <a:t>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11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046 L 0.07587 -0.04422 C 0.09236 -0.05394 0.11649 -0.05834 0.14184 -0.05834 C 0.17066 -0.05834 0.19375 -0.05394 0.21007 -0.04422 L 0.53646 0.1875 " pathEditMode="relative" rAng="0" ptsTypes="FffFF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641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0741E-7 L 0.10313 0.00232 C 0.12604 0.0088 0.1809 0.00394 0.21198 0.01945 C 0.25313 0.01945 0.32882 0.08079 0.32882 0.08218 L 0.43229 0.16991 " pathEditMode="relative" rAng="0" ptsTypes="FffFF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849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14774 -0.00672 C 0.19184 -0.00672 0.25885 -0.00093 0.28368 -0.00093 C 0.31215 -0.00093 0.36997 0.03379 0.40208 0.04375 L 0.53646 0.14583 " pathEditMode="relative" rAng="0" ptsTypes="FffFF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694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346E-6 L 0.07448 0.03909 C 0.09011 0.04788 0.11337 0.05273 0.13768 0.05273 C 0.16563 0.05273 0.2125 0.03955 0.21094 0.0414 L 0.59497 -0.03422 " pathEditMode="relative" rAng="0" ptsTypes="FffFF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9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3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8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 -0.18287 L 0.20972 -0.0831 C 0.20799 -0.0831 0.24948 -0.05208 0.27518 -0.04143 C 0.30226 -0.02893 0.34219 -0.0206 0.36302 -0.01666 C 0.38403 -0.01273 0.36841 -0.01666 0.40104 -0.01828 L 0.5908 -0.03078 " pathEditMode="relative" rAng="0" ptsTypes="FffaFF">
                                      <p:cBhvr>
                                        <p:cTn id="89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40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0213E-6 L 0.07379 0.04001 C 0.08924 0.04903 0.11233 0.05388 0.13646 0.05388 C 0.16389 0.05388 0.20278 0.05851 0.23386 0.0525 L 0.6974 -0.03284 " pathEditMode="relative" rAng="0" ptsTypes="FffFF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61" y="1272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3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4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4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95 -0.18287 L 0.36163 -0.0868 C 0.36181 -0.0868 0.36459 -0.06227 0.36979 -0.05254 C 0.37379 -0.04421 0.37986 -0.04028 0.38524 -0.03657 C 0.39063 -0.03287 0.39618 -0.03171 0.40191 -0.03078 C 0.40764 -0.02986 0.41649 -0.03055 0.41945 -0.03032 C 0.4224 -0.03009 0.41962 -0.03009 0.41962 -0.02986 C 0.41927 -0.03009 0.41893 -0.03078 0.41945 -0.03032 L 0.69601 -0.03194 " pathEditMode="relative" rAng="0" ptsTypes="FfaaaafFF">
                                      <p:cBhvr>
                                        <p:cTn id="152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3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6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50"/>
                            </p:stCondLst>
                            <p:childTnLst>
                              <p:par>
                                <p:cTn id="173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 -0.18287 L 0.20712 -0.05972 C 0.22361 -0.04838 0.23716 -0.02963 0.2599 -0.01713 C 0.28941 -0.01713 0.31493 -0.01389 0.31493 -0.01365 L 0.59427 -0.03055 " pathEditMode="relative" rAng="0" ptsTypes="FffFF">
                                      <p:cBhvr>
                                        <p:cTn id="1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15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650"/>
                            </p:stCondLst>
                            <p:childTnLst>
                              <p:par>
                                <p:cTn id="180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9" grpId="0" animBg="1"/>
      <p:bldP spid="9" grpId="1" animBg="1"/>
      <p:bldP spid="10" grpId="0" animBg="1"/>
      <p:bldP spid="11" grpId="0"/>
      <p:bldP spid="11" grpId="1"/>
      <p:bldP spid="11" grpId="2"/>
      <p:bldP spid="12" grpId="0"/>
      <p:bldP spid="12" grpId="1"/>
      <p:bldP spid="12" grpId="2"/>
      <p:bldP spid="14" grpId="0"/>
      <p:bldP spid="14" grpId="1"/>
      <p:bldP spid="15" grpId="0"/>
      <p:bldP spid="15" grpId="1"/>
      <p:bldP spid="15" grpId="2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</p:bldLst>
  </p:timing>
</p:sld>
</file>

<file path=ppt/theme/theme1.xml><?xml version="1.0" encoding="utf-8"?>
<a:theme xmlns:a="http://schemas.openxmlformats.org/drawingml/2006/main" name="gatorEng">
  <a:themeElements>
    <a:clrScheme name="PPT-white-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-white-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PPT-white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2487</Words>
  <Application>Microsoft Office PowerPoint</Application>
  <PresentationFormat>On-screen Show (4:3)</PresentationFormat>
  <Paragraphs>672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gatorEng</vt:lpstr>
      <vt:lpstr>PowerPoint Presentation</vt:lpstr>
      <vt:lpstr>Overview</vt:lpstr>
      <vt:lpstr>Task Switching Analogy</vt:lpstr>
      <vt:lpstr>What is an FPGA?</vt:lpstr>
      <vt:lpstr>Reconfiguration on FPGAs</vt:lpstr>
      <vt:lpstr>Partial Reconfiguration (PR)</vt:lpstr>
      <vt:lpstr>On-Chip Context Save and Restore</vt:lpstr>
      <vt:lpstr>On-chip Context Save and Restore (CSR)</vt:lpstr>
      <vt:lpstr>On-chip CSR Operation</vt:lpstr>
      <vt:lpstr>On-Chip Hardware Task Relocation</vt:lpstr>
      <vt:lpstr>On-chip Hardware Task Relocation (HTR)</vt:lpstr>
      <vt:lpstr>On-Chip HTR Operation</vt:lpstr>
      <vt:lpstr>Remote HTR (rHTR) across Networked Partially Reconfigurable FPGAs</vt:lpstr>
      <vt:lpstr>Remote HTR (rHTR) across Networked PR FPGAs</vt:lpstr>
      <vt:lpstr>Motivations and Challenges</vt:lpstr>
      <vt:lpstr>Node Consistency in rHTR</vt:lpstr>
      <vt:lpstr>On-chip rHTR Operation</vt:lpstr>
      <vt:lpstr>rHTR Flow: remote relocation of PRM</vt:lpstr>
      <vt:lpstr>Experimental results</vt:lpstr>
      <vt:lpstr>On-Chip rHTR results (1)</vt:lpstr>
      <vt:lpstr>On-Chip rHTR results (2)</vt:lpstr>
      <vt:lpstr>Wrap-Up</vt:lpstr>
      <vt:lpstr>Conclusions (1)</vt:lpstr>
      <vt:lpstr>Conclusions (2)</vt:lpstr>
      <vt:lpstr>Future Work</vt:lpstr>
      <vt:lpstr>Publications</vt:lpstr>
      <vt:lpstr>Questions?</vt:lpstr>
      <vt:lpstr>PowerPoint Presentation</vt:lpstr>
      <vt:lpstr>Additional Slides</vt:lpstr>
      <vt:lpstr>DDRM Flow: remote HTR (rHTR)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Aurelio F. Morales</cp:lastModifiedBy>
  <cp:revision>83</cp:revision>
  <dcterms:created xsi:type="dcterms:W3CDTF">2016-02-26T14:39:53Z</dcterms:created>
  <dcterms:modified xsi:type="dcterms:W3CDTF">2017-11-24T13:20:02Z</dcterms:modified>
</cp:coreProperties>
</file>