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9" r:id="rId2"/>
    <p:sldId id="274" r:id="rId3"/>
    <p:sldId id="297" r:id="rId4"/>
    <p:sldId id="278" r:id="rId5"/>
    <p:sldId id="298" r:id="rId6"/>
    <p:sldId id="282" r:id="rId7"/>
    <p:sldId id="283" r:id="rId8"/>
    <p:sldId id="291" r:id="rId9"/>
    <p:sldId id="288" r:id="rId10"/>
    <p:sldId id="295" r:id="rId11"/>
    <p:sldId id="287" r:id="rId12"/>
    <p:sldId id="296" r:id="rId13"/>
    <p:sldId id="299" r:id="rId14"/>
    <p:sldId id="273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6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7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-322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0A7C-056D-44F9-964C-F87E31990EF0}" type="datetimeFigureOut">
              <a:rPr lang="es-PE" smtClean="0"/>
              <a:t>5/08/2021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5E440-2C19-4ACA-9D16-DE74FDD4053C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578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6420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8129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208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76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8543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86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55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940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891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3909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065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633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2202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5E440-2C19-4ACA-9D16-DE74FDD4053C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1064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CE3A5992-4D95-439B-A44B-35B336F08E7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66" y="2757054"/>
            <a:ext cx="9857067" cy="148771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300" b="1" i="0">
                <a:solidFill>
                  <a:srgbClr val="0066A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53D8F9FB-DDF7-4188-A076-229DD536DB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66" y="4336473"/>
            <a:ext cx="9857067" cy="8931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Authors' Names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="" xmlns:a16="http://schemas.microsoft.com/office/drawing/2014/main" id="{F6BC0310-E1A4-446E-85AA-589DAC3F5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7366"/>
            <a:ext cx="758483" cy="500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0CB7DEB9-8079-4B5A-BDF1-8E1356D98C73}" type="slidenum">
              <a:rPr lang="es-PE" smtClean="0"/>
              <a:pPr/>
              <a:t>‹#›</a:t>
            </a:fld>
            <a:endParaRPr lang="es-PE" dirty="0"/>
          </a:p>
        </p:txBody>
      </p:sp>
      <p:sp>
        <p:nvSpPr>
          <p:cNvPr id="13" name="Marcador de pie de página 3">
            <a:extLst>
              <a:ext uri="{FF2B5EF4-FFF2-40B4-BE49-F238E27FC236}">
                <a16:creationId xmlns="" xmlns:a16="http://schemas.microsoft.com/office/drawing/2014/main" id="{38762858-18F2-43D9-8393-09A80C77A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4697" y="604480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</a:rPr>
              <a:t>Presenter: Name and Last Name</a:t>
            </a:r>
          </a:p>
        </p:txBody>
      </p:sp>
    </p:spTree>
    <p:extLst>
      <p:ext uri="{BB962C8B-B14F-4D97-AF65-F5344CB8AC3E}">
        <p14:creationId xmlns:p14="http://schemas.microsoft.com/office/powerpoint/2010/main" val="113032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087CB7B9-CC6F-4F6D-BEE9-8908CD6B340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9433" y="2628024"/>
            <a:ext cx="9133134" cy="110771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 i="0">
                <a:solidFill>
                  <a:srgbClr val="0066A1"/>
                </a:solidFill>
                <a:latin typeface="+mn-lt"/>
              </a:defRPr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F69CFB5C-1F4B-480B-9378-9A1A6F0D3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9433" y="3873828"/>
            <a:ext cx="9133134" cy="1211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2F8BD90-DA3D-46C5-8271-3AC42A82B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7366"/>
            <a:ext cx="758483" cy="500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0CB7DEB9-8079-4B5A-BDF1-8E1356D98C73}" type="slidenum">
              <a:rPr lang="es-PE" smtClean="0"/>
              <a:pPr/>
              <a:t>‹#›</a:t>
            </a:fld>
            <a:endParaRPr lang="es-PE" dirty="0"/>
          </a:p>
        </p:txBody>
      </p:sp>
      <p:sp>
        <p:nvSpPr>
          <p:cNvPr id="7" name="Marcador de pie de página 3">
            <a:extLst>
              <a:ext uri="{FF2B5EF4-FFF2-40B4-BE49-F238E27FC236}">
                <a16:creationId xmlns="" xmlns:a16="http://schemas.microsoft.com/office/drawing/2014/main" id="{966C03A2-5410-4431-8AA6-ACF189CA0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4697" y="604480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</a:rPr>
              <a:t>Presenter: Name and Last Name</a:t>
            </a:r>
          </a:p>
        </p:txBody>
      </p:sp>
    </p:spTree>
    <p:extLst>
      <p:ext uri="{BB962C8B-B14F-4D97-AF65-F5344CB8AC3E}">
        <p14:creationId xmlns:p14="http://schemas.microsoft.com/office/powerpoint/2010/main" val="79542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A2BE1535-0101-4FB9-99A3-06B214A63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915" y="1621389"/>
            <a:ext cx="11195219" cy="38824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="" xmlns:a16="http://schemas.microsoft.com/office/drawing/2014/main" id="{DEA31DEA-1987-4334-98C4-B5C26BF90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7366"/>
            <a:ext cx="758483" cy="500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0CB7DEB9-8079-4B5A-BDF1-8E1356D98C73}" type="slidenum">
              <a:rPr lang="es-PE" smtClean="0"/>
              <a:pPr/>
              <a:t>‹#›</a:t>
            </a:fld>
            <a:endParaRPr lang="es-PE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CF349766-DEE7-4C26-A327-48CEDFB8A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916" y="509815"/>
            <a:ext cx="8847436" cy="55124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="" xmlns:a16="http://schemas.microsoft.com/office/drawing/2014/main" id="{8D7921F3-93CC-47FE-A0D7-7E1526A4DB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915" y="1148714"/>
            <a:ext cx="8847435" cy="346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Marcador de pie de página 3">
            <a:extLst>
              <a:ext uri="{FF2B5EF4-FFF2-40B4-BE49-F238E27FC236}">
                <a16:creationId xmlns="" xmlns:a16="http://schemas.microsoft.com/office/drawing/2014/main" id="{7DBA3D66-615E-4DBA-867C-7A96555F2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4697" y="604480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</a:rPr>
              <a:t>Presenter: Name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3348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EC257290-3B76-438A-93D3-6CE438539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915" y="1738871"/>
            <a:ext cx="5375188" cy="36981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9805B64A-BEA9-424E-9857-C0FD9B895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4898" y="1738870"/>
            <a:ext cx="5375187" cy="36981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3BF2527-D0D7-4B98-80C0-2FF58C7E7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916" y="509815"/>
            <a:ext cx="8847436" cy="55124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B732FC3B-73AA-47D2-BE20-DC407300E9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1915" y="1148714"/>
            <a:ext cx="8847435" cy="3464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="" xmlns:a16="http://schemas.microsoft.com/office/drawing/2014/main" id="{57E95F9C-41BB-4E16-A745-13C01ECE7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7366"/>
            <a:ext cx="758483" cy="500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0CB7DEB9-8079-4B5A-BDF1-8E1356D98C73}" type="slidenum">
              <a:rPr lang="es-PE" smtClean="0"/>
              <a:pPr/>
              <a:t>‹#›</a:t>
            </a:fld>
            <a:endParaRPr lang="es-PE" dirty="0"/>
          </a:p>
        </p:txBody>
      </p:sp>
      <p:sp>
        <p:nvSpPr>
          <p:cNvPr id="8" name="Marcador de pie de página 3">
            <a:extLst>
              <a:ext uri="{FF2B5EF4-FFF2-40B4-BE49-F238E27FC236}">
                <a16:creationId xmlns="" xmlns:a16="http://schemas.microsoft.com/office/drawing/2014/main" id="{5553F26C-E7E3-46D0-B582-7312AEBE0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4697" y="604480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</a:rPr>
              <a:t>Presenter: Name and Last Name</a:t>
            </a:r>
          </a:p>
        </p:txBody>
      </p:sp>
    </p:spTree>
    <p:extLst>
      <p:ext uri="{BB962C8B-B14F-4D97-AF65-F5344CB8AC3E}">
        <p14:creationId xmlns:p14="http://schemas.microsoft.com/office/powerpoint/2010/main" val="52460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="" xmlns:a16="http://schemas.microsoft.com/office/drawing/2014/main" id="{4EA95BF8-AD64-4B84-8AE8-88758E90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7366"/>
            <a:ext cx="758483" cy="500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0CB7DEB9-8079-4B5A-BDF1-8E1356D98C73}" type="slidenum">
              <a:rPr lang="es-PE" smtClean="0"/>
              <a:pPr/>
              <a:t>‹#›</a:t>
            </a:fld>
            <a:endParaRPr lang="es-PE" dirty="0"/>
          </a:p>
        </p:txBody>
      </p:sp>
      <p:sp>
        <p:nvSpPr>
          <p:cNvPr id="5" name="Marcador de pie de página 3">
            <a:extLst>
              <a:ext uri="{FF2B5EF4-FFF2-40B4-BE49-F238E27FC236}">
                <a16:creationId xmlns="" xmlns:a16="http://schemas.microsoft.com/office/drawing/2014/main" id="{52BC159E-2D7C-4C20-B78E-F8B09B03C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4697" y="604480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</a:rPr>
              <a:t>Presenter: Name and Last Name</a:t>
            </a:r>
          </a:p>
        </p:txBody>
      </p:sp>
    </p:spTree>
    <p:extLst>
      <p:ext uri="{BB962C8B-B14F-4D97-AF65-F5344CB8AC3E}">
        <p14:creationId xmlns:p14="http://schemas.microsoft.com/office/powerpoint/2010/main" val="221745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D939CE70-232E-43F2-9135-17C62A95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941"/>
            <a:ext cx="8218299" cy="507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9" name="Marcador de texto 2">
            <a:extLst>
              <a:ext uri="{FF2B5EF4-FFF2-40B4-BE49-F238E27FC236}">
                <a16:creationId xmlns="" xmlns:a16="http://schemas.microsoft.com/office/drawing/2014/main" id="{642D59BA-FE1E-458B-90CB-F1217E2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45456"/>
            <a:ext cx="10515600" cy="3846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="" xmlns:a16="http://schemas.microsoft.com/office/drawing/2014/main" id="{D8009197-31CC-46FE-AD14-BBF7ADBAD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227366"/>
            <a:ext cx="758483" cy="5000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0CB7DEB9-8079-4B5A-BDF1-8E1356D98C73}" type="slidenum">
              <a:rPr lang="es-PE" smtClean="0"/>
              <a:pPr/>
              <a:t>‹#›</a:t>
            </a:fld>
            <a:endParaRPr lang="es-PE" dirty="0"/>
          </a:p>
        </p:txBody>
      </p:sp>
      <p:pic>
        <p:nvPicPr>
          <p:cNvPr id="13" name="Picture 11">
            <a:extLst>
              <a:ext uri="{FF2B5EF4-FFF2-40B4-BE49-F238E27FC236}">
                <a16:creationId xmlns="" xmlns:a16="http://schemas.microsoft.com/office/drawing/2014/main" id="{900562E8-A895-45B8-8D9D-E5ABC46E6C6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-14069"/>
            <a:ext cx="12192000" cy="682237"/>
          </a:xfrm>
          <a:prstGeom prst="rect">
            <a:avLst/>
          </a:prstGeom>
        </p:spPr>
      </p:pic>
      <p:sp>
        <p:nvSpPr>
          <p:cNvPr id="8" name="Marcador de pie de página 3">
            <a:extLst>
              <a:ext uri="{FF2B5EF4-FFF2-40B4-BE49-F238E27FC236}">
                <a16:creationId xmlns="" xmlns:a16="http://schemas.microsoft.com/office/drawing/2014/main" id="{4A363EC5-9FB5-4469-99FD-235215AD1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4697" y="604480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/>
                </a:solidFill>
              </a:rPr>
              <a:t>Presenter: Name and Last Name</a:t>
            </a:r>
          </a:p>
        </p:txBody>
      </p:sp>
    </p:spTree>
    <p:extLst>
      <p:ext uri="{BB962C8B-B14F-4D97-AF65-F5344CB8AC3E}">
        <p14:creationId xmlns:p14="http://schemas.microsoft.com/office/powerpoint/2010/main" val="369322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rgbClr val="0066A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B60DE6C-62B5-4444-B5C6-D1077796A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Exploring Dynamic Partial Reconfiguration in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Tightly-coupled </a:t>
            </a:r>
            <a:r>
              <a:rPr lang="en-US" dirty="0"/>
              <a:t>Coprocessor Attached to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RISC-V Soft-processor </a:t>
            </a:r>
            <a:r>
              <a:rPr lang="en-US" dirty="0"/>
              <a:t>on a </a:t>
            </a:r>
            <a:r>
              <a:rPr lang="en-US" dirty="0" smtClean="0"/>
              <a:t>FPGA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F0BA5F3-2B43-4E22-91C8-AE2A9ADA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66" y="4521535"/>
            <a:ext cx="9857067" cy="11716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s-PE" dirty="0"/>
              <a:t>Jairo </a:t>
            </a:r>
            <a:r>
              <a:rPr lang="es-PE" dirty="0" err="1"/>
              <a:t>Walber</a:t>
            </a:r>
            <a:r>
              <a:rPr lang="es-PE" dirty="0"/>
              <a:t> Abdala </a:t>
            </a:r>
            <a:r>
              <a:rPr lang="es-PE" dirty="0" smtClean="0"/>
              <a:t>Castro and </a:t>
            </a:r>
            <a:r>
              <a:rPr lang="es-PE"/>
              <a:t>Aurelio </a:t>
            </a:r>
            <a:r>
              <a:rPr lang="es-PE" smtClean="0"/>
              <a:t>Morales-Villanueva</a:t>
            </a:r>
            <a:endParaRPr lang="es-PE" dirty="0"/>
          </a:p>
          <a:p>
            <a:pPr>
              <a:spcBef>
                <a:spcPts val="0"/>
              </a:spcBef>
            </a:pPr>
            <a:r>
              <a:rPr lang="es-PE" dirty="0" err="1"/>
              <a:t>College</a:t>
            </a:r>
            <a:r>
              <a:rPr lang="es-PE" dirty="0"/>
              <a:t>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Electrical</a:t>
            </a:r>
            <a:r>
              <a:rPr lang="es-PE" dirty="0"/>
              <a:t> and </a:t>
            </a:r>
            <a:r>
              <a:rPr lang="es-PE" dirty="0" err="1"/>
              <a:t>Electronics</a:t>
            </a:r>
            <a:r>
              <a:rPr lang="es-PE" dirty="0"/>
              <a:t> </a:t>
            </a:r>
            <a:r>
              <a:rPr lang="es-PE" dirty="0" err="1"/>
              <a:t>Engineering</a:t>
            </a:r>
            <a:endParaRPr lang="es-PE" dirty="0"/>
          </a:p>
          <a:p>
            <a:pPr>
              <a:spcBef>
                <a:spcPts val="0"/>
              </a:spcBef>
            </a:pPr>
            <a:r>
              <a:rPr lang="es-PE" dirty="0"/>
              <a:t>Universidad Nacional de </a:t>
            </a:r>
            <a:r>
              <a:rPr lang="es-PE" dirty="0" smtClean="0"/>
              <a:t>Ingeniería, Lima – Perú</a:t>
            </a: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E378B3D-08A7-405B-9079-71DC4B1FD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1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CF71F21-6528-4C3F-A7F2-6CFC3BC53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Marcador de pie de página 4">
            <a:extLst>
              <a:ext uri="{FF2B5EF4-FFF2-40B4-BE49-F238E27FC236}">
                <a16:creationId xmlns="" xmlns:a16="http://schemas.microsoft.com/office/drawing/2014/main" id="{E25DBE9A-3DA8-4865-BACB-08724C3A4D7E}"/>
              </a:ext>
            </a:extLst>
          </p:cNvPr>
          <p:cNvSpPr txBox="1">
            <a:spLocks/>
          </p:cNvSpPr>
          <p:nvPr/>
        </p:nvSpPr>
        <p:spPr>
          <a:xfrm>
            <a:off x="2755275" y="2191483"/>
            <a:ext cx="66814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l" defTabSz="9144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Paper 150 </a:t>
            </a:r>
          </a:p>
        </p:txBody>
      </p:sp>
    </p:spTree>
    <p:extLst>
      <p:ext uri="{BB962C8B-B14F-4D97-AF65-F5344CB8AC3E}">
        <p14:creationId xmlns:p14="http://schemas.microsoft.com/office/powerpoint/2010/main" val="367773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10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0" name="Marcador de texto 8">
            <a:extLst>
              <a:ext uri="{FF2B5EF4-FFF2-40B4-BE49-F238E27FC236}">
                <a16:creationId xmlns="" xmlns:a16="http://schemas.microsoft.com/office/drawing/2014/main" id="{A2A63CB1-B221-4A7B-A614-13C140FB4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914" y="1890256"/>
            <a:ext cx="5900057" cy="332401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PE" sz="2000" dirty="0" err="1" smtClean="0"/>
              <a:t>The</a:t>
            </a:r>
            <a:r>
              <a:rPr lang="es-PE" sz="2000" dirty="0" smtClean="0"/>
              <a:t> </a:t>
            </a:r>
            <a:r>
              <a:rPr lang="es-PE" sz="2000" dirty="0" err="1" smtClean="0"/>
              <a:t>accelerator</a:t>
            </a:r>
            <a:r>
              <a:rPr lang="es-PE" sz="2000" dirty="0" smtClean="0"/>
              <a:t> </a:t>
            </a:r>
            <a:r>
              <a:rPr lang="es-PE" sz="2000" dirty="0" err="1" smtClean="0"/>
              <a:t>is</a:t>
            </a:r>
            <a:r>
              <a:rPr lang="es-PE" sz="2000" dirty="0" smtClean="0"/>
              <a:t> </a:t>
            </a:r>
            <a:r>
              <a:rPr lang="es-PE" sz="2000" dirty="0" err="1" smtClean="0"/>
              <a:t>implemented</a:t>
            </a:r>
            <a:r>
              <a:rPr lang="es-PE" sz="2000" dirty="0" smtClean="0"/>
              <a:t> in a </a:t>
            </a:r>
            <a:r>
              <a:rPr lang="en-US" sz="2000" dirty="0"/>
              <a:t>partially reconfigurable region (PRR</a:t>
            </a:r>
            <a:r>
              <a:rPr lang="en-US" sz="2000" dirty="0" smtClean="0"/>
              <a:t>) on the FPGA.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During </a:t>
            </a:r>
            <a:r>
              <a:rPr lang="en-US" sz="2000" dirty="0"/>
              <a:t>the reconfiguration time, the input/output signals of the </a:t>
            </a:r>
            <a:r>
              <a:rPr lang="en-US" sz="2000" dirty="0" smtClean="0"/>
              <a:t>PRR may </a:t>
            </a:r>
            <a:r>
              <a:rPr lang="en-US" sz="2000" dirty="0"/>
              <a:t>get random levels.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Unpredictable behaviors in the </a:t>
            </a:r>
            <a:r>
              <a:rPr lang="en-US" sz="2000" dirty="0" smtClean="0"/>
              <a:t>system:</a:t>
            </a:r>
          </a:p>
          <a:p>
            <a:pPr marL="533400" lvl="1" indent="-266700" algn="just">
              <a:spcBef>
                <a:spcPts val="0"/>
              </a:spcBef>
            </a:pPr>
            <a:r>
              <a:rPr lang="en-US" sz="2000" dirty="0" smtClean="0"/>
              <a:t>Caused </a:t>
            </a:r>
            <a:r>
              <a:rPr lang="en-US" sz="2000" dirty="0"/>
              <a:t>by the valid signals asserted </a:t>
            </a:r>
            <a:r>
              <a:rPr lang="en-US" sz="2000" dirty="0" smtClean="0"/>
              <a:t>before time. </a:t>
            </a:r>
          </a:p>
          <a:p>
            <a:pPr marL="533400" lvl="1" indent="-266700" algn="just">
              <a:spcBef>
                <a:spcPts val="0"/>
              </a:spcBef>
            </a:pPr>
            <a:r>
              <a:rPr lang="en-US" sz="2000" dirty="0" smtClean="0"/>
              <a:t>Can </a:t>
            </a:r>
            <a:r>
              <a:rPr lang="en-US" sz="2000" dirty="0"/>
              <a:t>initiate a data transfer between the different elements of the processor and the </a:t>
            </a:r>
            <a:r>
              <a:rPr lang="en-US" sz="2000" dirty="0" err="1"/>
              <a:t>RoCC</a:t>
            </a:r>
            <a:r>
              <a:rPr lang="en-US" sz="2000" dirty="0"/>
              <a:t> Unit.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A decoupling stage is added to the </a:t>
            </a:r>
            <a:r>
              <a:rPr lang="en-US" sz="2000" dirty="0" smtClean="0"/>
              <a:t>PRR: </a:t>
            </a:r>
          </a:p>
          <a:p>
            <a:pPr marL="533400" lvl="1" indent="-266700" algn="just">
              <a:spcBef>
                <a:spcPts val="0"/>
              </a:spcBef>
            </a:pPr>
            <a:r>
              <a:rPr lang="en-US" sz="2000" dirty="0"/>
              <a:t>Valid signals can only be asserted after a custom </a:t>
            </a:r>
            <a:r>
              <a:rPr lang="en-US" sz="2000" dirty="0" err="1"/>
              <a:t>RoCC</a:t>
            </a:r>
            <a:r>
              <a:rPr lang="en-US" sz="2000" dirty="0"/>
              <a:t> instruction is issued from the processor. 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="" xmlns:a16="http://schemas.microsoft.com/office/drawing/2014/main" id="{1AC0F0C2-2974-480D-AA5A-4138E238F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3" y="1304544"/>
            <a:ext cx="8847435" cy="346454"/>
          </a:xfrm>
        </p:spPr>
        <p:txBody>
          <a:bodyPr>
            <a:noAutofit/>
          </a:bodyPr>
          <a:lstStyle/>
          <a:p>
            <a:r>
              <a:rPr lang="en-US" sz="2400" dirty="0"/>
              <a:t>Decoupling Stage</a:t>
            </a:r>
          </a:p>
        </p:txBody>
      </p:sp>
      <p:sp>
        <p:nvSpPr>
          <p:cNvPr id="8" name="Marcador de texto 8">
            <a:extLst>
              <a:ext uri="{FF2B5EF4-FFF2-40B4-BE49-F238E27FC236}">
                <a16:creationId xmlns="" xmlns:a16="http://schemas.microsoft.com/office/drawing/2014/main" id="{B531669F-FC11-4DEC-A779-469574E9DAD6}"/>
              </a:ext>
            </a:extLst>
          </p:cNvPr>
          <p:cNvSpPr txBox="1">
            <a:spLocks/>
          </p:cNvSpPr>
          <p:nvPr/>
        </p:nvSpPr>
        <p:spPr>
          <a:xfrm>
            <a:off x="6793666" y="4658858"/>
            <a:ext cx="4313576" cy="11880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1600" dirty="0" err="1">
                <a:ea typeface="Cambria" panose="02040503050406030204" pitchFamily="18" charset="0"/>
              </a:rPr>
              <a:t>io_cmd_valid</a:t>
            </a:r>
            <a:r>
              <a:rPr lang="en-US" sz="1600" dirty="0">
                <a:ea typeface="Cambria" panose="02040503050406030204" pitchFamily="18" charset="0"/>
              </a:rPr>
              <a:t>: </a:t>
            </a:r>
            <a:r>
              <a:rPr lang="en-US" sz="1600" dirty="0" smtClean="0">
                <a:ea typeface="Cambria" panose="02040503050406030204" pitchFamily="18" charset="0"/>
              </a:rPr>
              <a:t>from </a:t>
            </a:r>
            <a:r>
              <a:rPr lang="en-US" sz="1600" dirty="0">
                <a:ea typeface="Cambria" panose="02040503050406030204" pitchFamily="18" charset="0"/>
              </a:rPr>
              <a:t>the core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err="1">
                <a:ea typeface="Cambria" panose="02040503050406030204" pitchFamily="18" charset="0"/>
              </a:rPr>
              <a:t>io_busy_out</a:t>
            </a:r>
            <a:r>
              <a:rPr lang="en-US" sz="1600" dirty="0">
                <a:ea typeface="Cambria" panose="02040503050406030204" pitchFamily="18" charset="0"/>
              </a:rPr>
              <a:t>: </a:t>
            </a:r>
            <a:r>
              <a:rPr lang="en-US" sz="1600" dirty="0" smtClean="0">
                <a:ea typeface="Cambria" panose="02040503050406030204" pitchFamily="18" charset="0"/>
              </a:rPr>
              <a:t>to </a:t>
            </a:r>
            <a:r>
              <a:rPr lang="en-US" sz="1600" dirty="0">
                <a:ea typeface="Cambria" panose="02040503050406030204" pitchFamily="18" charset="0"/>
              </a:rPr>
              <a:t>the core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err="1">
                <a:ea typeface="Cambria" panose="02040503050406030204" pitchFamily="18" charset="0"/>
              </a:rPr>
              <a:t>io_resp_valid</a:t>
            </a:r>
            <a:r>
              <a:rPr lang="en-US" sz="1600" dirty="0">
                <a:ea typeface="Cambria" panose="02040503050406030204" pitchFamily="18" charset="0"/>
              </a:rPr>
              <a:t>: </a:t>
            </a:r>
            <a:r>
              <a:rPr lang="en-US" sz="1600" dirty="0" smtClean="0">
                <a:ea typeface="Cambria" panose="02040503050406030204" pitchFamily="18" charset="0"/>
              </a:rPr>
              <a:t>to </a:t>
            </a:r>
            <a:r>
              <a:rPr lang="en-US" sz="1600" dirty="0">
                <a:ea typeface="Cambria" panose="02040503050406030204" pitchFamily="18" charset="0"/>
              </a:rPr>
              <a:t>the core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err="1">
                <a:ea typeface="Cambria" panose="02040503050406030204" pitchFamily="18" charset="0"/>
              </a:rPr>
              <a:t>io_mem_req_valid</a:t>
            </a:r>
            <a:r>
              <a:rPr lang="en-US" sz="1600" dirty="0"/>
              <a:t>: </a:t>
            </a:r>
            <a:r>
              <a:rPr lang="en-US" sz="1600" dirty="0" smtClean="0"/>
              <a:t>to </a:t>
            </a:r>
            <a:r>
              <a:rPr lang="en-US" sz="1600" dirty="0"/>
              <a:t>the L1-Data cache memory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dirty="0" err="1">
                <a:ea typeface="Cambria" panose="02040503050406030204" pitchFamily="18" charset="0"/>
              </a:rPr>
              <a:t>io_autl_acquire_valid</a:t>
            </a:r>
            <a:r>
              <a:rPr lang="en-US" sz="1600" dirty="0"/>
              <a:t>: </a:t>
            </a:r>
            <a:r>
              <a:rPr lang="en-US" sz="1600" dirty="0" smtClean="0"/>
              <a:t>to </a:t>
            </a:r>
            <a:r>
              <a:rPr lang="en-US" sz="1600" dirty="0"/>
              <a:t>the </a:t>
            </a:r>
            <a:r>
              <a:rPr lang="en-US" sz="1600" dirty="0" err="1"/>
              <a:t>TileLink</a:t>
            </a:r>
            <a:r>
              <a:rPr lang="en-US" sz="1600" dirty="0"/>
              <a:t> interface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385152" y="1589684"/>
            <a:ext cx="5544273" cy="2976800"/>
            <a:chOff x="6178318" y="2846984"/>
            <a:chExt cx="5544273" cy="2976800"/>
          </a:xfrm>
        </p:grpSpPr>
        <p:pic>
          <p:nvPicPr>
            <p:cNvPr id="5" name="Imagen 4">
              <a:extLst>
                <a:ext uri="{FF2B5EF4-FFF2-40B4-BE49-F238E27FC236}">
                  <a16:creationId xmlns="" xmlns:a16="http://schemas.microsoft.com/office/drawing/2014/main" id="{17AFB9AC-D12A-4378-A3E1-BBD920BD6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318" y="2846984"/>
              <a:ext cx="5544273" cy="2649234"/>
            </a:xfrm>
            <a:prstGeom prst="rect">
              <a:avLst/>
            </a:prstGeom>
            <a:ln w="635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9" name="Marcador de texto 8">
              <a:extLst>
                <a:ext uri="{FF2B5EF4-FFF2-40B4-BE49-F238E27FC236}">
                  <a16:creationId xmlns="" xmlns:a16="http://schemas.microsoft.com/office/drawing/2014/main" id="{51AE07DF-F593-426E-A77D-3FEF18864282}"/>
                </a:ext>
              </a:extLst>
            </p:cNvPr>
            <p:cNvSpPr txBox="1">
              <a:spLocks/>
            </p:cNvSpPr>
            <p:nvPr/>
          </p:nvSpPr>
          <p:spPr>
            <a:xfrm>
              <a:off x="7906365" y="5514935"/>
              <a:ext cx="2482235" cy="308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spcBef>
                  <a:spcPts val="0"/>
                </a:spcBef>
                <a:buNone/>
              </a:pPr>
              <a:r>
                <a:rPr lang="en-US" sz="1600" dirty="0"/>
                <a:t>Fig. </a:t>
              </a:r>
              <a:r>
                <a:rPr lang="en-US" sz="1600" dirty="0" smtClean="0"/>
                <a:t>5.- </a:t>
              </a:r>
              <a:r>
                <a:rPr lang="en-US" sz="1600" dirty="0"/>
                <a:t>Decoupling system </a:t>
              </a:r>
            </a:p>
          </p:txBody>
        </p:sp>
      </p:grpSp>
      <p:sp>
        <p:nvSpPr>
          <p:cNvPr id="11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51" y="509815"/>
            <a:ext cx="9413205" cy="551242"/>
          </a:xfrm>
        </p:spPr>
        <p:txBody>
          <a:bodyPr/>
          <a:lstStyle/>
          <a:p>
            <a:r>
              <a:rPr lang="es-MX" sz="2800" dirty="0" err="1"/>
              <a:t>Tightly-Coupled</a:t>
            </a:r>
            <a:r>
              <a:rPr lang="es-MX" sz="2800" dirty="0"/>
              <a:t> Reconfigurable </a:t>
            </a:r>
            <a:r>
              <a:rPr lang="es-MX" sz="2800" dirty="0" err="1"/>
              <a:t>Coprocessor</a:t>
            </a:r>
            <a:r>
              <a:rPr lang="es-MX" sz="2800" dirty="0"/>
              <a:t> </a:t>
            </a:r>
            <a:r>
              <a:rPr lang="es-MX" sz="2800" dirty="0" smtClean="0"/>
              <a:t>Interface (cont.)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3209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11</a:t>
            </a:fld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6" y="390069"/>
            <a:ext cx="8847436" cy="551242"/>
          </a:xfrm>
        </p:spPr>
        <p:txBody>
          <a:bodyPr/>
          <a:lstStyle/>
          <a:p>
            <a:r>
              <a:rPr lang="es-MX" sz="3200" dirty="0" smtClean="0"/>
              <a:t>Experimental </a:t>
            </a:r>
            <a:r>
              <a:rPr lang="es-MX" sz="3200" dirty="0" err="1" smtClean="0"/>
              <a:t>Results</a:t>
            </a:r>
            <a:r>
              <a:rPr lang="es-MX" sz="3200" dirty="0" smtClean="0"/>
              <a:t> </a:t>
            </a:r>
            <a:endParaRPr lang="es-PE" sz="32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6" name="Marcador de texto 8">
            <a:extLst>
              <a:ext uri="{FF2B5EF4-FFF2-40B4-BE49-F238E27FC236}">
                <a16:creationId xmlns="" xmlns:a16="http://schemas.microsoft.com/office/drawing/2014/main" id="{98052928-0183-4F5C-A4AE-62A6E49D86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1916" y="3696819"/>
            <a:ext cx="7798484" cy="22467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The system was tested with the following </a:t>
            </a:r>
            <a:r>
              <a:rPr lang="en-US" sz="2000" dirty="0" smtClean="0"/>
              <a:t>accelerators and adapted </a:t>
            </a:r>
            <a:r>
              <a:rPr lang="en-US" sz="2000" dirty="0"/>
              <a:t>to the </a:t>
            </a:r>
            <a:r>
              <a:rPr lang="en-US" sz="2000" dirty="0" err="1"/>
              <a:t>RoCC</a:t>
            </a:r>
            <a:r>
              <a:rPr lang="en-US" sz="2000" dirty="0"/>
              <a:t> interface: </a:t>
            </a:r>
          </a:p>
          <a:p>
            <a:pPr algn="just"/>
            <a:r>
              <a:rPr lang="en-US" sz="2000" dirty="0" smtClean="0"/>
              <a:t>128-bit Advanced </a:t>
            </a:r>
            <a:r>
              <a:rPr lang="en-US" sz="2000" dirty="0"/>
              <a:t>Encryption Standard (AES) – Encryption</a:t>
            </a:r>
          </a:p>
          <a:p>
            <a:pPr algn="just"/>
            <a:r>
              <a:rPr lang="en-US" sz="2000" dirty="0" smtClean="0"/>
              <a:t>128-bit Advanced </a:t>
            </a:r>
            <a:r>
              <a:rPr lang="en-US" sz="2000" dirty="0"/>
              <a:t>Encryption Standard (AES) – Decryption</a:t>
            </a:r>
          </a:p>
          <a:p>
            <a:pPr algn="just"/>
            <a:r>
              <a:rPr lang="en-US" sz="2000" dirty="0" smtClean="0"/>
              <a:t>64-bit Data </a:t>
            </a:r>
            <a:r>
              <a:rPr lang="en-US" sz="2000" dirty="0"/>
              <a:t>Encryption Standard (DES) – Encryption </a:t>
            </a:r>
          </a:p>
          <a:p>
            <a:pPr algn="just"/>
            <a:r>
              <a:rPr lang="en-US" sz="2000" dirty="0" smtClean="0"/>
              <a:t>64-bit Data </a:t>
            </a:r>
            <a:r>
              <a:rPr lang="en-US" sz="2000" dirty="0"/>
              <a:t>Encryption Standard (DES) </a:t>
            </a:r>
            <a:r>
              <a:rPr lang="en-US" sz="2000" dirty="0" smtClean="0"/>
              <a:t>– Decryption</a:t>
            </a:r>
            <a:endParaRPr lang="en-US" sz="2000" dirty="0"/>
          </a:p>
        </p:txBody>
      </p:sp>
      <p:sp>
        <p:nvSpPr>
          <p:cNvPr id="10" name="Marcador de texto 8">
            <a:extLst>
              <a:ext uri="{FF2B5EF4-FFF2-40B4-BE49-F238E27FC236}">
                <a16:creationId xmlns="" xmlns:a16="http://schemas.microsoft.com/office/drawing/2014/main" id="{42D4D496-66D7-41BC-B743-AC0689CB6888}"/>
              </a:ext>
            </a:extLst>
          </p:cNvPr>
          <p:cNvSpPr txBox="1">
            <a:spLocks/>
          </p:cNvSpPr>
          <p:nvPr/>
        </p:nvSpPr>
        <p:spPr>
          <a:xfrm>
            <a:off x="481916" y="935987"/>
            <a:ext cx="7798484" cy="2651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200" b="1" dirty="0"/>
              <a:t>Testing Setup</a:t>
            </a:r>
          </a:p>
          <a:p>
            <a:pPr algn="just"/>
            <a:r>
              <a:rPr lang="en-US" sz="2000" dirty="0" err="1"/>
              <a:t>Nexys</a:t>
            </a:r>
            <a:r>
              <a:rPr lang="en-US" sz="2000" dirty="0"/>
              <a:t> 4-DDR development </a:t>
            </a:r>
            <a:r>
              <a:rPr lang="en-US" sz="2000" dirty="0" smtClean="0"/>
              <a:t>board:</a:t>
            </a:r>
          </a:p>
          <a:p>
            <a:pPr lvl="1" algn="just"/>
            <a:r>
              <a:rPr lang="en-US" sz="2000" dirty="0" smtClean="0"/>
              <a:t>Xilinx </a:t>
            </a:r>
            <a:r>
              <a:rPr lang="en-US" sz="2000" dirty="0"/>
              <a:t>XC7A100T-1CSG324C Artix-7 FPGA and 128 </a:t>
            </a:r>
            <a:r>
              <a:rPr lang="en-US" sz="2000" dirty="0" smtClean="0"/>
              <a:t>MB </a:t>
            </a:r>
            <a:r>
              <a:rPr lang="en-US" sz="2000" dirty="0"/>
              <a:t>DDR2 RAM.</a:t>
            </a:r>
          </a:p>
          <a:p>
            <a:pPr algn="just"/>
            <a:r>
              <a:rPr lang="en-US" sz="2000" dirty="0"/>
              <a:t>System clock frequency: </a:t>
            </a:r>
            <a:r>
              <a:rPr lang="en-US" sz="2000" dirty="0" smtClean="0"/>
              <a:t>25 MHz </a:t>
            </a:r>
            <a:endParaRPr lang="en-US" sz="2000" dirty="0"/>
          </a:p>
          <a:p>
            <a:pPr algn="just"/>
            <a:r>
              <a:rPr lang="en-US" sz="2000" dirty="0" smtClean="0"/>
              <a:t>16 KB L1 </a:t>
            </a:r>
            <a:r>
              <a:rPr lang="en-US" sz="2000" dirty="0"/>
              <a:t>Data </a:t>
            </a:r>
            <a:r>
              <a:rPr lang="en-US" sz="2000" dirty="0" smtClean="0"/>
              <a:t>cache, 16 KB L1 </a:t>
            </a:r>
            <a:r>
              <a:rPr lang="en-US" sz="2000" dirty="0"/>
              <a:t>Instruction </a:t>
            </a:r>
            <a:r>
              <a:rPr lang="en-US" sz="2000" dirty="0" smtClean="0"/>
              <a:t>cache</a:t>
            </a:r>
            <a:endParaRPr lang="en-US" sz="2000" dirty="0"/>
          </a:p>
          <a:p>
            <a:pPr algn="just"/>
            <a:r>
              <a:rPr lang="es-PE" sz="2000" dirty="0" smtClean="0"/>
              <a:t>Xilinx Vivado 2015.4</a:t>
            </a:r>
            <a:endParaRPr lang="en-US" sz="2000" dirty="0"/>
          </a:p>
          <a:p>
            <a:pPr algn="just"/>
            <a:r>
              <a:rPr lang="en-US" sz="2000" dirty="0"/>
              <a:t>Linux kernel </a:t>
            </a:r>
            <a:r>
              <a:rPr lang="en-US" sz="2000" dirty="0" smtClean="0"/>
              <a:t>version </a:t>
            </a:r>
            <a:r>
              <a:rPr lang="en-US" sz="2000" dirty="0"/>
              <a:t>4.6.2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404377" y="1644801"/>
            <a:ext cx="3556000" cy="4096111"/>
            <a:chOff x="8518677" y="1644801"/>
            <a:chExt cx="3556000" cy="4096111"/>
          </a:xfrm>
        </p:grpSpPr>
        <p:pic>
          <p:nvPicPr>
            <p:cNvPr id="12" name="Imagen 11">
              <a:extLst>
                <a:ext uri="{FF2B5EF4-FFF2-40B4-BE49-F238E27FC236}">
                  <a16:creationId xmlns="" xmlns:a16="http://schemas.microsoft.com/office/drawing/2014/main" id="{1EDBE15C-F980-4938-8A3B-D8C64553A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96204" y="1644801"/>
              <a:ext cx="2200946" cy="3568397"/>
            </a:xfrm>
            <a:prstGeom prst="rect">
              <a:avLst/>
            </a:prstGeom>
          </p:spPr>
        </p:pic>
        <p:sp>
          <p:nvSpPr>
            <p:cNvPr id="14" name="Marcador de texto 8">
              <a:extLst>
                <a:ext uri="{FF2B5EF4-FFF2-40B4-BE49-F238E27FC236}">
                  <a16:creationId xmlns="" xmlns:a16="http://schemas.microsoft.com/office/drawing/2014/main" id="{6EF5FE69-417D-49FE-A8C9-9121EB166678}"/>
                </a:ext>
              </a:extLst>
            </p:cNvPr>
            <p:cNvSpPr txBox="1">
              <a:spLocks/>
            </p:cNvSpPr>
            <p:nvPr/>
          </p:nvSpPr>
          <p:spPr>
            <a:xfrm>
              <a:off x="8518677" y="5213198"/>
              <a:ext cx="3556000" cy="52771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dirty="0"/>
                <a:t>Fig. </a:t>
              </a:r>
              <a:r>
                <a:rPr lang="en-US" sz="1600" dirty="0" smtClean="0"/>
                <a:t>6.- </a:t>
              </a:r>
              <a:r>
                <a:rPr lang="en-US" sz="1600" dirty="0"/>
                <a:t>FPGA </a:t>
              </a:r>
              <a:r>
                <a:rPr lang="en-US" sz="1600" dirty="0" err="1"/>
                <a:t>floorplanning</a:t>
              </a:r>
              <a:r>
                <a:rPr lang="en-US" sz="1600" dirty="0"/>
                <a:t> with AES encryption accelerator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74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12</a:t>
            </a:fld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2EE929E-CE8F-4B2C-8401-018F3B242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043" y="968491"/>
            <a:ext cx="8847435" cy="346454"/>
          </a:xfrm>
        </p:spPr>
        <p:txBody>
          <a:bodyPr>
            <a:noAutofit/>
          </a:bodyPr>
          <a:lstStyle/>
          <a:p>
            <a:r>
              <a:rPr lang="en-US" sz="2400" dirty="0" smtClean="0"/>
              <a:t>Resources, Execution Times and Speedup</a:t>
            </a:r>
            <a:endParaRPr lang="en-US" sz="24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a 10">
            <a:extLst>
              <a:ext uri="{FF2B5EF4-FFF2-40B4-BE49-F238E27FC236}">
                <a16:creationId xmlns="" xmlns:a16="http://schemas.microsoft.com/office/drawing/2014/main" id="{058DA644-F752-4C69-99E4-7547573FC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52269"/>
              </p:ext>
            </p:extLst>
          </p:nvPr>
        </p:nvGraphicFramePr>
        <p:xfrm>
          <a:off x="481915" y="1419568"/>
          <a:ext cx="7124229" cy="18695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4743">
                  <a:extLst>
                    <a:ext uri="{9D8B030D-6E8A-4147-A177-3AD203B41FA5}">
                      <a16:colId xmlns="" xmlns:a16="http://schemas.microsoft.com/office/drawing/2014/main" val="3912066424"/>
                    </a:ext>
                  </a:extLst>
                </a:gridCol>
                <a:gridCol w="791581">
                  <a:extLst>
                    <a:ext uri="{9D8B030D-6E8A-4147-A177-3AD203B41FA5}">
                      <a16:colId xmlns="" xmlns:a16="http://schemas.microsoft.com/office/drawing/2014/main" val="185599940"/>
                    </a:ext>
                  </a:extLst>
                </a:gridCol>
                <a:gridCol w="791581">
                  <a:extLst>
                    <a:ext uri="{9D8B030D-6E8A-4147-A177-3AD203B41FA5}">
                      <a16:colId xmlns="" xmlns:a16="http://schemas.microsoft.com/office/drawing/2014/main" val="3491515798"/>
                    </a:ext>
                  </a:extLst>
                </a:gridCol>
                <a:gridCol w="791581">
                  <a:extLst>
                    <a:ext uri="{9D8B030D-6E8A-4147-A177-3AD203B41FA5}">
                      <a16:colId xmlns="" xmlns:a16="http://schemas.microsoft.com/office/drawing/2014/main" val="2053018474"/>
                    </a:ext>
                  </a:extLst>
                </a:gridCol>
                <a:gridCol w="791581">
                  <a:extLst>
                    <a:ext uri="{9D8B030D-6E8A-4147-A177-3AD203B41FA5}">
                      <a16:colId xmlns="" xmlns:a16="http://schemas.microsoft.com/office/drawing/2014/main" val="834061395"/>
                    </a:ext>
                  </a:extLst>
                </a:gridCol>
                <a:gridCol w="791581">
                  <a:extLst>
                    <a:ext uri="{9D8B030D-6E8A-4147-A177-3AD203B41FA5}">
                      <a16:colId xmlns="" xmlns:a16="http://schemas.microsoft.com/office/drawing/2014/main" val="4168848358"/>
                    </a:ext>
                  </a:extLst>
                </a:gridCol>
                <a:gridCol w="791581">
                  <a:extLst>
                    <a:ext uri="{9D8B030D-6E8A-4147-A177-3AD203B41FA5}">
                      <a16:colId xmlns="" xmlns:a16="http://schemas.microsoft.com/office/drawing/2014/main" val="2611294445"/>
                    </a:ext>
                  </a:extLst>
                </a:gridCol>
              </a:tblGrid>
              <a:tr h="324186">
                <a:tc rowSpan="2"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ACCELERATORS</a:t>
                      </a:r>
                      <a:endParaRPr lang="es-PE" sz="1500" dirty="0"/>
                    </a:p>
                  </a:txBody>
                  <a:tcPr marL="73945" marR="73945" marT="36972" marB="36972"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SLICE </a:t>
                      </a:r>
                      <a:r>
                        <a:rPr lang="es-MX" sz="1500" dirty="0" err="1"/>
                        <a:t>LUTs</a:t>
                      </a:r>
                      <a:endParaRPr lang="es-PE" sz="1500" dirty="0"/>
                    </a:p>
                  </a:txBody>
                  <a:tcPr marL="73945" marR="73945" marT="36972" marB="36972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SLICE REGISTERS</a:t>
                      </a:r>
                      <a:endParaRPr lang="es-PE" sz="1500" dirty="0"/>
                    </a:p>
                  </a:txBody>
                  <a:tcPr marL="73945" marR="73945" marT="36972" marB="36972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8006380"/>
                  </a:ext>
                </a:extLst>
              </a:tr>
              <a:tr h="307785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#</a:t>
                      </a:r>
                      <a:endParaRPr lang="es-PE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PRR</a:t>
                      </a:r>
                      <a:endParaRPr lang="es-PE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TOTAL</a:t>
                      </a:r>
                      <a:endParaRPr lang="es-PE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#</a:t>
                      </a:r>
                      <a:endParaRPr lang="es-PE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PRR</a:t>
                      </a:r>
                      <a:endParaRPr lang="es-PE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TOTAL</a:t>
                      </a:r>
                      <a:endParaRPr lang="es-PE" sz="15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80477" marR="80477" marT="40238" marB="40238"/>
                </a:tc>
                <a:extLst>
                  <a:ext uri="{0D108BD9-81ED-4DB2-BD59-A6C34878D82A}">
                    <a16:rowId xmlns="" xmlns:a16="http://schemas.microsoft.com/office/drawing/2014/main" val="2815786787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DES </a:t>
                      </a:r>
                      <a:r>
                        <a:rPr lang="es-MX" sz="1500" dirty="0" err="1"/>
                        <a:t>Encryption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1574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26.23%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2.48%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196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1.63%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0.15%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extLst>
                  <a:ext uri="{0D108BD9-81ED-4DB2-BD59-A6C34878D82A}">
                    <a16:rowId xmlns="" xmlns:a16="http://schemas.microsoft.com/office/drawing/2014/main" val="4222109843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DES </a:t>
                      </a:r>
                      <a:r>
                        <a:rPr lang="es-MX" sz="1500" dirty="0" err="1"/>
                        <a:t>Decryption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1765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29.41%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2.78%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198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1.65%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0.15%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extLst>
                  <a:ext uri="{0D108BD9-81ED-4DB2-BD59-A6C34878D82A}">
                    <a16:rowId xmlns="" xmlns:a16="http://schemas.microsoft.com/office/drawing/2014/main" val="3528983505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AES </a:t>
                      </a:r>
                      <a:r>
                        <a:rPr lang="es-MX" sz="1500" dirty="0" err="1"/>
                        <a:t>Encryption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1649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27.48%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2.60%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196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1.63%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0.15%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extLst>
                  <a:ext uri="{0D108BD9-81ED-4DB2-BD59-A6C34878D82A}">
                    <a16:rowId xmlns="" xmlns:a16="http://schemas.microsoft.com/office/drawing/2014/main" val="3370278143"/>
                  </a:ext>
                </a:extLst>
              </a:tr>
              <a:tr h="307785"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AES </a:t>
                      </a:r>
                      <a:r>
                        <a:rPr lang="es-MX" sz="1500" dirty="0" err="1"/>
                        <a:t>Decryption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1769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29.48%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2.79%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679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5.66%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500" dirty="0"/>
                        <a:t>0.53%</a:t>
                      </a:r>
                      <a:endParaRPr lang="es-PE" sz="1500" dirty="0"/>
                    </a:p>
                  </a:txBody>
                  <a:tcPr marL="80477" marR="80477" marT="40238" marB="40238"/>
                </a:tc>
                <a:extLst>
                  <a:ext uri="{0D108BD9-81ED-4DB2-BD59-A6C34878D82A}">
                    <a16:rowId xmlns="" xmlns:a16="http://schemas.microsoft.com/office/drawing/2014/main" val="623662437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481916" y="3451677"/>
            <a:ext cx="2329734" cy="2283913"/>
            <a:chOff x="481916" y="3451677"/>
            <a:chExt cx="2329734" cy="2283913"/>
          </a:xfrm>
        </p:grpSpPr>
        <p:pic>
          <p:nvPicPr>
            <p:cNvPr id="7" name="Imagen 6">
              <a:extLst>
                <a:ext uri="{FF2B5EF4-FFF2-40B4-BE49-F238E27FC236}">
                  <a16:creationId xmlns="" xmlns:a16="http://schemas.microsoft.com/office/drawing/2014/main" id="{0021A8A2-0C69-435D-A7E6-AF5CDA286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16" y="3798131"/>
              <a:ext cx="2329734" cy="193745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Marcador de texto 4">
              <a:extLst>
                <a:ext uri="{FF2B5EF4-FFF2-40B4-BE49-F238E27FC236}">
                  <a16:creationId xmlns="" xmlns:a16="http://schemas.microsoft.com/office/drawing/2014/main" id="{9D5808DE-E4F5-463B-9095-9A788E0A76A8}"/>
                </a:ext>
              </a:extLst>
            </p:cNvPr>
            <p:cNvSpPr txBox="1">
              <a:spLocks/>
            </p:cNvSpPr>
            <p:nvPr/>
          </p:nvSpPr>
          <p:spPr>
            <a:xfrm>
              <a:off x="798175" y="3451677"/>
              <a:ext cx="1697216" cy="346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i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900" dirty="0">
                  <a:solidFill>
                    <a:schemeClr val="tx1"/>
                  </a:solidFill>
                </a:rPr>
                <a:t>DES Encryption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07768" y="3429000"/>
            <a:ext cx="2329734" cy="2305180"/>
            <a:chOff x="3407768" y="3429000"/>
            <a:chExt cx="2329734" cy="2305180"/>
          </a:xfrm>
        </p:grpSpPr>
        <p:sp>
          <p:nvSpPr>
            <p:cNvPr id="14" name="Marcador de texto 4">
              <a:extLst>
                <a:ext uri="{FF2B5EF4-FFF2-40B4-BE49-F238E27FC236}">
                  <a16:creationId xmlns="" xmlns:a16="http://schemas.microsoft.com/office/drawing/2014/main" id="{FC3DEB1B-0498-4F17-A3F5-FB1139EF6060}"/>
                </a:ext>
              </a:extLst>
            </p:cNvPr>
            <p:cNvSpPr txBox="1">
              <a:spLocks/>
            </p:cNvSpPr>
            <p:nvPr/>
          </p:nvSpPr>
          <p:spPr>
            <a:xfrm>
              <a:off x="3693662" y="3429000"/>
              <a:ext cx="1757945" cy="346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i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900" dirty="0">
                  <a:solidFill>
                    <a:schemeClr val="tx1"/>
                  </a:solidFill>
                </a:rPr>
                <a:t>DES Decryption</a:t>
              </a:r>
            </a:p>
          </p:txBody>
        </p:sp>
        <p:pic>
          <p:nvPicPr>
            <p:cNvPr id="9" name="Imagen 8">
              <a:extLst>
                <a:ext uri="{FF2B5EF4-FFF2-40B4-BE49-F238E27FC236}">
                  <a16:creationId xmlns="" xmlns:a16="http://schemas.microsoft.com/office/drawing/2014/main" id="{090CE337-8D70-48F1-855E-9D5D3AB3A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07768" y="3760988"/>
              <a:ext cx="2329734" cy="197319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grpSp>
        <p:nvGrpSpPr>
          <p:cNvPr id="21" name="Group 20"/>
          <p:cNvGrpSpPr/>
          <p:nvPr/>
        </p:nvGrpSpPr>
        <p:grpSpPr>
          <a:xfrm>
            <a:off x="6333620" y="3451321"/>
            <a:ext cx="2329734" cy="2295490"/>
            <a:chOff x="6333620" y="3451321"/>
            <a:chExt cx="2329734" cy="2295490"/>
          </a:xfrm>
        </p:grpSpPr>
        <p:pic>
          <p:nvPicPr>
            <p:cNvPr id="16" name="Imagen 15">
              <a:extLst>
                <a:ext uri="{FF2B5EF4-FFF2-40B4-BE49-F238E27FC236}">
                  <a16:creationId xmlns="" xmlns:a16="http://schemas.microsoft.com/office/drawing/2014/main" id="{94D5C18F-1E1B-48E8-8B2F-A1746C0D4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3620" y="3798131"/>
              <a:ext cx="2329734" cy="19486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Marcador de texto 4">
              <a:extLst>
                <a:ext uri="{FF2B5EF4-FFF2-40B4-BE49-F238E27FC236}">
                  <a16:creationId xmlns="" xmlns:a16="http://schemas.microsoft.com/office/drawing/2014/main" id="{4A7786F0-C457-45D0-BEE8-7E3355AC26F1}"/>
                </a:ext>
              </a:extLst>
            </p:cNvPr>
            <p:cNvSpPr txBox="1">
              <a:spLocks/>
            </p:cNvSpPr>
            <p:nvPr/>
          </p:nvSpPr>
          <p:spPr>
            <a:xfrm>
              <a:off x="6619514" y="3451321"/>
              <a:ext cx="1757945" cy="346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i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900" dirty="0">
                  <a:solidFill>
                    <a:schemeClr val="tx1"/>
                  </a:solidFill>
                </a:rPr>
                <a:t>AES Encryption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315141" y="3415944"/>
            <a:ext cx="2394943" cy="2319646"/>
            <a:chOff x="9315141" y="3415944"/>
            <a:chExt cx="2394943" cy="2319646"/>
          </a:xfrm>
        </p:grpSpPr>
        <p:pic>
          <p:nvPicPr>
            <p:cNvPr id="19" name="Imagen 18">
              <a:extLst>
                <a:ext uri="{FF2B5EF4-FFF2-40B4-BE49-F238E27FC236}">
                  <a16:creationId xmlns="" xmlns:a16="http://schemas.microsoft.com/office/drawing/2014/main" id="{A9FB3A62-3345-48E9-B852-8704F6690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15141" y="3762398"/>
              <a:ext cx="2394943" cy="197319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Marcador de texto 4">
              <a:extLst>
                <a:ext uri="{FF2B5EF4-FFF2-40B4-BE49-F238E27FC236}">
                  <a16:creationId xmlns="" xmlns:a16="http://schemas.microsoft.com/office/drawing/2014/main" id="{26BEC068-FE93-4EE3-BC6E-3404BA34B0CE}"/>
                </a:ext>
              </a:extLst>
            </p:cNvPr>
            <p:cNvSpPr txBox="1">
              <a:spLocks/>
            </p:cNvSpPr>
            <p:nvPr/>
          </p:nvSpPr>
          <p:spPr>
            <a:xfrm>
              <a:off x="9635880" y="3415944"/>
              <a:ext cx="1757945" cy="3464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i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900" dirty="0">
                  <a:solidFill>
                    <a:schemeClr val="tx1"/>
                  </a:solidFill>
                </a:rPr>
                <a:t>AES Decryption</a:t>
              </a:r>
            </a:p>
          </p:txBody>
        </p:sp>
      </p:grpSp>
      <p:sp>
        <p:nvSpPr>
          <p:cNvPr id="15" name="Marcador de texto 4">
            <a:extLst>
              <a:ext uri="{FF2B5EF4-FFF2-40B4-BE49-F238E27FC236}">
                <a16:creationId xmlns="" xmlns:a16="http://schemas.microsoft.com/office/drawing/2014/main" id="{062BB9A4-0F1E-480A-A099-42FEE4358ABD}"/>
              </a:ext>
            </a:extLst>
          </p:cNvPr>
          <p:cNvSpPr txBox="1">
            <a:spLocks/>
          </p:cNvSpPr>
          <p:nvPr/>
        </p:nvSpPr>
        <p:spPr>
          <a:xfrm>
            <a:off x="7937499" y="3131199"/>
            <a:ext cx="3937685" cy="304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900" b="0" dirty="0">
                <a:solidFill>
                  <a:schemeClr val="tx1"/>
                </a:solidFill>
              </a:rPr>
              <a:t>Average reconfiguration time: 151ms</a:t>
            </a:r>
          </a:p>
        </p:txBody>
      </p:sp>
      <p:sp>
        <p:nvSpPr>
          <p:cNvPr id="18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6" y="390069"/>
            <a:ext cx="8847436" cy="551242"/>
          </a:xfrm>
        </p:spPr>
        <p:txBody>
          <a:bodyPr/>
          <a:lstStyle/>
          <a:p>
            <a:r>
              <a:rPr lang="es-MX" sz="3200" dirty="0" smtClean="0"/>
              <a:t>Experimental </a:t>
            </a:r>
            <a:r>
              <a:rPr lang="es-MX" sz="3200" dirty="0" err="1" smtClean="0"/>
              <a:t>Results</a:t>
            </a:r>
            <a:r>
              <a:rPr lang="es-MX" sz="3200" dirty="0" smtClean="0"/>
              <a:t> (cont.) </a:t>
            </a:r>
            <a:endParaRPr lang="es-PE" sz="3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594821"/>
              </p:ext>
            </p:extLst>
          </p:nvPr>
        </p:nvGraphicFramePr>
        <p:xfrm>
          <a:off x="8218712" y="1525207"/>
          <a:ext cx="3415170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07585"/>
                <a:gridCol w="1707585"/>
              </a:tblGrid>
              <a:tr h="147804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ACCELERATORS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AVERAGE SPEEDUP</a:t>
                      </a:r>
                      <a:endParaRPr lang="en-US" sz="1400" dirty="0"/>
                    </a:p>
                  </a:txBody>
                  <a:tcPr/>
                </a:tc>
              </a:tr>
              <a:tr h="147804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DES </a:t>
                      </a:r>
                      <a:r>
                        <a:rPr lang="es-PE" sz="1400" dirty="0" err="1" smtClean="0"/>
                        <a:t>Encryption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102.56</a:t>
                      </a:r>
                      <a:endParaRPr lang="en-US" sz="1400" dirty="0"/>
                    </a:p>
                  </a:txBody>
                  <a:tcPr/>
                </a:tc>
              </a:tr>
              <a:tr h="147804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DES </a:t>
                      </a:r>
                      <a:r>
                        <a:rPr lang="es-PE" sz="1400" dirty="0" err="1" smtClean="0"/>
                        <a:t>Decryption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200.27</a:t>
                      </a:r>
                      <a:endParaRPr lang="en-US" sz="1400" dirty="0"/>
                    </a:p>
                  </a:txBody>
                  <a:tcPr/>
                </a:tc>
              </a:tr>
              <a:tr h="147804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AES </a:t>
                      </a:r>
                      <a:r>
                        <a:rPr lang="es-PE" sz="1400" dirty="0" err="1" smtClean="0"/>
                        <a:t>Encryption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41.67</a:t>
                      </a:r>
                      <a:endParaRPr lang="en-US" sz="1400" dirty="0"/>
                    </a:p>
                  </a:txBody>
                  <a:tcPr/>
                </a:tc>
              </a:tr>
              <a:tr h="147804"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AES </a:t>
                      </a:r>
                      <a:r>
                        <a:rPr lang="es-PE" sz="1400" dirty="0" err="1" smtClean="0"/>
                        <a:t>Decryption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 smtClean="0"/>
                        <a:t>249.91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2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13</a:t>
            </a:fld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err="1" smtClean="0"/>
              <a:t>Conclusions</a:t>
            </a:r>
            <a:r>
              <a:rPr lang="es-MX" sz="3200" dirty="0" smtClean="0"/>
              <a:t> and </a:t>
            </a:r>
            <a:r>
              <a:rPr lang="es-MX" sz="3200" dirty="0" err="1" smtClean="0"/>
              <a:t>Future</a:t>
            </a:r>
            <a:r>
              <a:rPr lang="es-MX" sz="3200" dirty="0" smtClean="0"/>
              <a:t> </a:t>
            </a:r>
            <a:r>
              <a:rPr lang="es-MX" sz="3200" dirty="0" err="1" smtClean="0"/>
              <a:t>Work</a:t>
            </a:r>
            <a:endParaRPr lang="es-PE" sz="32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="" xmlns:a16="http://schemas.microsoft.com/office/drawing/2014/main" id="{E9F12443-D2A5-41AA-B5B9-AD7D102E11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915" y="1148714"/>
            <a:ext cx="2553385" cy="346454"/>
          </a:xfrm>
        </p:spPr>
        <p:txBody>
          <a:bodyPr>
            <a:no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="" xmlns:a16="http://schemas.microsoft.com/office/drawing/2014/main" id="{ABE18B9B-1241-4E43-BFE0-37CEC734DB13}"/>
              </a:ext>
            </a:extLst>
          </p:cNvPr>
          <p:cNvSpPr txBox="1">
            <a:spLocks/>
          </p:cNvSpPr>
          <p:nvPr/>
        </p:nvSpPr>
        <p:spPr>
          <a:xfrm>
            <a:off x="520701" y="1592800"/>
            <a:ext cx="11382348" cy="2052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PE" sz="2000" dirty="0" err="1" smtClean="0"/>
              <a:t>Successful</a:t>
            </a:r>
            <a:r>
              <a:rPr lang="es-PE" sz="2000" dirty="0" smtClean="0"/>
              <a:t> </a:t>
            </a:r>
            <a:r>
              <a:rPr lang="es-PE" sz="2000" dirty="0" err="1" smtClean="0"/>
              <a:t>implementation</a:t>
            </a:r>
            <a:r>
              <a:rPr lang="es-PE" sz="2000" dirty="0" smtClean="0"/>
              <a:t> of </a:t>
            </a:r>
            <a:r>
              <a:rPr lang="es-PE" sz="2000" dirty="0" err="1" smtClean="0"/>
              <a:t>tightly-coupled</a:t>
            </a:r>
            <a:r>
              <a:rPr lang="es-PE" sz="2000" dirty="0" smtClean="0"/>
              <a:t> </a:t>
            </a:r>
            <a:r>
              <a:rPr lang="es-PE" sz="2000" dirty="0" err="1" smtClean="0"/>
              <a:t>accelerators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a RISC-V </a:t>
            </a:r>
            <a:r>
              <a:rPr lang="es-PE" sz="2000" dirty="0" err="1" smtClean="0"/>
              <a:t>SoC</a:t>
            </a:r>
            <a:r>
              <a:rPr lang="es-PE" sz="2000" dirty="0" smtClean="0"/>
              <a:t> </a:t>
            </a:r>
            <a:r>
              <a:rPr lang="es-PE" sz="2000" dirty="0" err="1" smtClean="0"/>
              <a:t>using</a:t>
            </a:r>
            <a:r>
              <a:rPr lang="es-PE" sz="2000" dirty="0" smtClean="0"/>
              <a:t> DPR </a:t>
            </a:r>
            <a:r>
              <a:rPr lang="es-PE" sz="2000" dirty="0" err="1" smtClean="0"/>
              <a:t>on</a:t>
            </a:r>
            <a:r>
              <a:rPr lang="es-PE" sz="2000" dirty="0" smtClean="0"/>
              <a:t> a FPGA.</a:t>
            </a:r>
            <a:endParaRPr lang="en-US" sz="2000" dirty="0" smtClean="0"/>
          </a:p>
          <a:p>
            <a:pPr algn="just"/>
            <a:r>
              <a:rPr lang="es-PE" sz="2000" dirty="0" err="1" smtClean="0"/>
              <a:t>First</a:t>
            </a:r>
            <a:r>
              <a:rPr lang="es-PE" sz="2000" dirty="0" smtClean="0"/>
              <a:t> </a:t>
            </a:r>
            <a:r>
              <a:rPr lang="es-PE" sz="2000" dirty="0" err="1" smtClean="0"/>
              <a:t>implementation</a:t>
            </a:r>
            <a:r>
              <a:rPr lang="es-PE" sz="2000" dirty="0" smtClean="0"/>
              <a:t> (to </a:t>
            </a:r>
            <a:r>
              <a:rPr lang="es-PE" sz="2000" dirty="0" err="1" smtClean="0"/>
              <a:t>the</a:t>
            </a:r>
            <a:r>
              <a:rPr lang="es-PE" sz="2000" dirty="0" smtClean="0"/>
              <a:t> </a:t>
            </a:r>
            <a:r>
              <a:rPr lang="es-PE" sz="2000" dirty="0" err="1" smtClean="0"/>
              <a:t>best</a:t>
            </a:r>
            <a:r>
              <a:rPr lang="es-PE" sz="2000" dirty="0" smtClean="0"/>
              <a:t> of </a:t>
            </a:r>
            <a:r>
              <a:rPr lang="es-PE" sz="2000" dirty="0" err="1" smtClean="0"/>
              <a:t>our</a:t>
            </a:r>
            <a:r>
              <a:rPr lang="es-PE" sz="2000" dirty="0" smtClean="0"/>
              <a:t> </a:t>
            </a:r>
            <a:r>
              <a:rPr lang="es-PE" sz="2000" dirty="0" err="1" smtClean="0"/>
              <a:t>knowledge</a:t>
            </a:r>
            <a:r>
              <a:rPr lang="es-PE" sz="2000" dirty="0" smtClean="0"/>
              <a:t>) of DPR </a:t>
            </a:r>
            <a:r>
              <a:rPr lang="es-PE" sz="2000" dirty="0" err="1" smtClean="0"/>
              <a:t>based</a:t>
            </a:r>
            <a:r>
              <a:rPr lang="es-PE" sz="2000" dirty="0" smtClean="0"/>
              <a:t> </a:t>
            </a:r>
            <a:r>
              <a:rPr lang="es-PE" sz="2000" dirty="0" err="1" smtClean="0"/>
              <a:t>on</a:t>
            </a:r>
            <a:r>
              <a:rPr lang="es-PE" sz="2000" dirty="0" smtClean="0"/>
              <a:t> a RISC-V </a:t>
            </a:r>
            <a:r>
              <a:rPr lang="es-PE" sz="2000" dirty="0" err="1" smtClean="0"/>
              <a:t>SoC</a:t>
            </a:r>
            <a:r>
              <a:rPr lang="es-PE" sz="2000" dirty="0" smtClean="0"/>
              <a:t> </a:t>
            </a:r>
            <a:r>
              <a:rPr lang="es-PE" sz="2000" dirty="0"/>
              <a:t>i</a:t>
            </a:r>
            <a:r>
              <a:rPr lang="es-PE" sz="2000" dirty="0" smtClean="0"/>
              <a:t>n a Xilinx FPGA.</a:t>
            </a:r>
          </a:p>
          <a:p>
            <a:pPr algn="just"/>
            <a:r>
              <a:rPr lang="es-PE" sz="2000" dirty="0" err="1" smtClean="0"/>
              <a:t>Reduced</a:t>
            </a:r>
            <a:r>
              <a:rPr lang="es-PE" sz="2000" dirty="0" smtClean="0"/>
              <a:t> </a:t>
            </a:r>
            <a:r>
              <a:rPr lang="es-PE" sz="2000" dirty="0" err="1" smtClean="0"/>
              <a:t>execution</a:t>
            </a:r>
            <a:r>
              <a:rPr lang="es-PE" sz="2000" dirty="0" smtClean="0"/>
              <a:t> times of </a:t>
            </a:r>
            <a:r>
              <a:rPr lang="es-PE" sz="2000" dirty="0" err="1" smtClean="0"/>
              <a:t>the</a:t>
            </a:r>
            <a:r>
              <a:rPr lang="es-PE" sz="2000" dirty="0" smtClean="0"/>
              <a:t> </a:t>
            </a:r>
            <a:r>
              <a:rPr lang="en-US" sz="2000" dirty="0"/>
              <a:t>encryption/decryption algorithms executed </a:t>
            </a:r>
            <a:r>
              <a:rPr lang="en-US" sz="2000" dirty="0" smtClean="0"/>
              <a:t>in </a:t>
            </a:r>
            <a:r>
              <a:rPr lang="en-US" sz="2000" dirty="0"/>
              <a:t>the tightly-coupled </a:t>
            </a:r>
            <a:r>
              <a:rPr lang="en-US" sz="2000" dirty="0" smtClean="0"/>
              <a:t>accelerator, compared to pure </a:t>
            </a:r>
            <a:r>
              <a:rPr lang="en-US" sz="2000" dirty="0"/>
              <a:t>software </a:t>
            </a:r>
            <a:r>
              <a:rPr lang="en-US" sz="2000" dirty="0" smtClean="0"/>
              <a:t>implementations.</a:t>
            </a:r>
          </a:p>
          <a:p>
            <a:pPr algn="just"/>
            <a:r>
              <a:rPr lang="en-US" sz="2000" dirty="0" smtClean="0"/>
              <a:t>DPR of </a:t>
            </a:r>
            <a:r>
              <a:rPr lang="en-US" sz="2000" dirty="0"/>
              <a:t>the accelerator allows the system to use less FPGA resources in comparison to a full static design. 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="" xmlns:a16="http://schemas.microsoft.com/office/drawing/2014/main" id="{BD5E3E35-6E3C-4108-81E5-C15466F6613D}"/>
              </a:ext>
            </a:extLst>
          </p:cNvPr>
          <p:cNvSpPr txBox="1">
            <a:spLocks/>
          </p:cNvSpPr>
          <p:nvPr/>
        </p:nvSpPr>
        <p:spPr>
          <a:xfrm>
            <a:off x="481914" y="3765409"/>
            <a:ext cx="2553385" cy="346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 err="1"/>
              <a:t>Future</a:t>
            </a:r>
            <a:r>
              <a:rPr lang="es-MX" sz="2400" dirty="0"/>
              <a:t> </a:t>
            </a:r>
            <a:r>
              <a:rPr lang="es-MX" sz="2400" dirty="0" err="1"/>
              <a:t>W</a:t>
            </a:r>
            <a:r>
              <a:rPr lang="es-MX" sz="2400" dirty="0" err="1" smtClean="0"/>
              <a:t>ork</a:t>
            </a:r>
            <a:r>
              <a:rPr lang="es-MX" sz="2400" dirty="0" smtClean="0"/>
              <a:t> </a:t>
            </a:r>
            <a:endParaRPr lang="es-PE" sz="24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A129A17D-8123-4128-B1BE-7B66D1AB9968}"/>
              </a:ext>
            </a:extLst>
          </p:cNvPr>
          <p:cNvSpPr txBox="1">
            <a:spLocks/>
          </p:cNvSpPr>
          <p:nvPr/>
        </p:nvSpPr>
        <p:spPr>
          <a:xfrm>
            <a:off x="517551" y="4242495"/>
            <a:ext cx="11156897" cy="14725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Extend and improve the software and hardware support (BRAMs and DSPs) to manage the coprocessor switching </a:t>
            </a:r>
            <a:r>
              <a:rPr lang="en-US" sz="2000" dirty="0" smtClean="0"/>
              <a:t>process.</a:t>
            </a:r>
            <a:endParaRPr lang="en-US" sz="2000" dirty="0"/>
          </a:p>
          <a:p>
            <a:pPr algn="just"/>
            <a:r>
              <a:rPr lang="en-US" sz="2000" dirty="0"/>
              <a:t>Reduce the reconfiguration </a:t>
            </a:r>
            <a:r>
              <a:rPr lang="en-US" sz="2000" dirty="0" smtClean="0"/>
              <a:t>time of PRR using </a:t>
            </a:r>
            <a:r>
              <a:rPr lang="en-US" sz="2000" dirty="0"/>
              <a:t>techniques such as configuration prefetching and </a:t>
            </a:r>
            <a:r>
              <a:rPr lang="en-US" sz="2000" dirty="0" smtClean="0"/>
              <a:t>reuse.</a:t>
            </a:r>
          </a:p>
          <a:p>
            <a:pPr algn="just"/>
            <a:r>
              <a:rPr lang="es-PE" sz="2000" dirty="0" smtClean="0"/>
              <a:t>Explore </a:t>
            </a:r>
            <a:r>
              <a:rPr lang="es-PE" sz="2000" dirty="0" err="1" smtClean="0"/>
              <a:t>the</a:t>
            </a:r>
            <a:r>
              <a:rPr lang="es-PE" sz="2000" dirty="0" smtClean="0"/>
              <a:t> use of </a:t>
            </a:r>
            <a:r>
              <a:rPr lang="es-PE" sz="2000" dirty="0" err="1" smtClean="0"/>
              <a:t>multiple</a:t>
            </a:r>
            <a:r>
              <a:rPr lang="es-PE" sz="2000" dirty="0" smtClean="0"/>
              <a:t> </a:t>
            </a:r>
            <a:r>
              <a:rPr lang="es-PE" sz="2000" dirty="0" err="1" smtClean="0"/>
              <a:t>accelerators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a RISC-V </a:t>
            </a:r>
            <a:r>
              <a:rPr lang="es-PE" sz="2000" dirty="0" err="1" smtClean="0"/>
              <a:t>Rocket</a:t>
            </a:r>
            <a:r>
              <a:rPr lang="es-PE" sz="2000" dirty="0" smtClean="0"/>
              <a:t> Chip </a:t>
            </a:r>
            <a:r>
              <a:rPr lang="es-PE" sz="2000" dirty="0" err="1" smtClean="0"/>
              <a:t>project</a:t>
            </a:r>
            <a:r>
              <a:rPr lang="es-PE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79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="" xmlns:a16="http://schemas.microsoft.com/office/drawing/2014/main" id="{7B874EBE-C705-4836-8C37-FADDA7440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14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F5CCE4D1-52EE-4B37-9709-69EFCB124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BC565E6-FB79-46F3-AE62-3CFF898FC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697" y="1315933"/>
            <a:ext cx="9133134" cy="1107713"/>
          </a:xfrm>
        </p:spPr>
        <p:txBody>
          <a:bodyPr>
            <a:normAutofit/>
          </a:bodyPr>
          <a:lstStyle/>
          <a:p>
            <a:r>
              <a:rPr lang="es-MX" sz="4400" dirty="0"/>
              <a:t>CONTENT</a:t>
            </a:r>
            <a:endParaRPr lang="es-PE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AA8FF149-834E-474A-9C0B-7F556682B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697" y="2586936"/>
            <a:ext cx="10662567" cy="2543864"/>
          </a:xfrm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 Introduction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 Dynamic Partial Reconfiguration in </a:t>
            </a:r>
            <a:r>
              <a:rPr lang="en-US" sz="3600" i="0" u="none" strike="noStrike" dirty="0" err="1">
                <a:solidFill>
                  <a:srgbClr val="000000"/>
                </a:solidFill>
                <a:effectLst/>
                <a:latin typeface="+mn-lt"/>
              </a:rPr>
              <a:t>LowRISC</a:t>
            </a: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-SoC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 Reconfigurable Tightly-Coupled Coprocessor Interface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 Experimental Results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 Conclusions and </a:t>
            </a:r>
            <a:r>
              <a:rPr lang="en-US" sz="3600" i="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uture </a:t>
            </a:r>
            <a:r>
              <a:rPr lang="en-US" sz="3600" i="0" dirty="0">
                <a:solidFill>
                  <a:srgbClr val="000000"/>
                </a:solidFill>
                <a:latin typeface="+mn-lt"/>
              </a:rPr>
              <a:t>W</a:t>
            </a:r>
            <a:r>
              <a:rPr lang="en-US" sz="3600" i="0" u="none" strike="noStrike" dirty="0">
                <a:solidFill>
                  <a:srgbClr val="000000"/>
                </a:solidFill>
                <a:effectLst/>
                <a:latin typeface="+mn-lt"/>
              </a:rPr>
              <a:t>ork</a:t>
            </a:r>
          </a:p>
          <a:p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2F32AA2A-679A-48A3-8ECE-6AEC04A8B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2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EF708937-046A-4D95-8BBA-AA6FA0F19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92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3</a:t>
            </a:fld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err="1" smtClean="0"/>
              <a:t>Introduction</a:t>
            </a:r>
            <a:endParaRPr lang="es-PE" sz="2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2EE929E-CE8F-4B2C-8401-018F3B242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3565" y="3480926"/>
            <a:ext cx="5682684" cy="346454"/>
          </a:xfrm>
        </p:spPr>
        <p:txBody>
          <a:bodyPr>
            <a:noAutofit/>
          </a:bodyPr>
          <a:lstStyle/>
          <a:p>
            <a:r>
              <a:rPr lang="en-US" sz="2400" dirty="0"/>
              <a:t>Dynamic Reconfigurable Processors (DRP)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AE95AAC3-2BA6-407F-84EC-C0943FA78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070" y="3915961"/>
            <a:ext cx="6138410" cy="173736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dirty="0"/>
              <a:t>The DRP takes advantage of the hardware adaptation from: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The ease of programming of the GPP architecture.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1900" dirty="0"/>
              <a:t>The hardware adaptation from the reconfigurable section.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Instruction-based execution.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Reconfigurable accelerator/coprocessor to boost computing efficiency.  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="" xmlns:a16="http://schemas.microsoft.com/office/drawing/2014/main" id="{60874941-6C38-4BC7-A36D-CB9440010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42640"/>
              </p:ext>
            </p:extLst>
          </p:nvPr>
        </p:nvGraphicFramePr>
        <p:xfrm>
          <a:off x="806567" y="1520007"/>
          <a:ext cx="10458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865">
                  <a:extLst>
                    <a:ext uri="{9D8B030D-6E8A-4147-A177-3AD203B41FA5}">
                      <a16:colId xmlns="" xmlns:a16="http://schemas.microsoft.com/office/drawing/2014/main" val="91407361"/>
                    </a:ext>
                  </a:extLst>
                </a:gridCol>
                <a:gridCol w="4388063">
                  <a:extLst>
                    <a:ext uri="{9D8B030D-6E8A-4147-A177-3AD203B41FA5}">
                      <a16:colId xmlns="" xmlns:a16="http://schemas.microsoft.com/office/drawing/2014/main" val="563170348"/>
                    </a:ext>
                  </a:extLst>
                </a:gridCol>
                <a:gridCol w="5300172">
                  <a:extLst>
                    <a:ext uri="{9D8B030D-6E8A-4147-A177-3AD203B41FA5}">
                      <a16:colId xmlns="" xmlns:a16="http://schemas.microsoft.com/office/drawing/2014/main" val="81466853"/>
                    </a:ext>
                  </a:extLst>
                </a:gridCol>
              </a:tblGrid>
              <a:tr h="322533">
                <a:tc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GENERAL PURPOSE PROCESSOR</a:t>
                      </a:r>
                      <a:endParaRPr lang="es-PE" sz="16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RECONFIGURABLE ARCHITECTURE</a:t>
                      </a:r>
                      <a:endParaRPr lang="es-PE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22352443"/>
                  </a:ext>
                </a:extLst>
              </a:tr>
              <a:tr h="763138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/>
                        <a:t>PROS</a:t>
                      </a:r>
                      <a:endParaRPr lang="es-PE" sz="1600" b="1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Supported</a:t>
                      </a:r>
                      <a:r>
                        <a:rPr lang="en-US" sz="1600" baseline="0" dirty="0" smtClean="0"/>
                        <a:t> by a s</a:t>
                      </a:r>
                      <a:r>
                        <a:rPr lang="en-US" sz="1600" dirty="0" smtClean="0"/>
                        <a:t>trong </a:t>
                      </a:r>
                      <a:r>
                        <a:rPr lang="en-US" sz="1600" dirty="0"/>
                        <a:t>software layer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High-level language programmability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Hardware abstraction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energy efficiency, not as an </a:t>
                      </a:r>
                      <a:r>
                        <a:rPr lang="en-US" sz="1600" dirty="0" smtClean="0"/>
                        <a:t>ASIC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Better computing efficiency, not as an </a:t>
                      </a:r>
                      <a:r>
                        <a:rPr lang="en-US" sz="1600" dirty="0" smtClean="0"/>
                        <a:t>ASIC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Task-level </a:t>
                      </a:r>
                      <a:r>
                        <a:rPr lang="en-US" sz="1600" dirty="0" smtClean="0"/>
                        <a:t>parallelism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60831403"/>
                  </a:ext>
                </a:extLst>
              </a:tr>
              <a:tr h="510677">
                <a:tc>
                  <a:txBody>
                    <a:bodyPr/>
                    <a:lstStyle/>
                    <a:p>
                      <a:pPr algn="l"/>
                      <a:r>
                        <a:rPr lang="es-MX" sz="1600" b="1" dirty="0"/>
                        <a:t>CONS</a:t>
                      </a:r>
                      <a:endParaRPr lang="es-PE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Weak hardware flexibility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Low energy efficiency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Hardware level </a:t>
                      </a:r>
                      <a:r>
                        <a:rPr lang="en-US" sz="1600" dirty="0" smtClean="0"/>
                        <a:t>design using HDL</a:t>
                      </a: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EDA Tool required to define behavior of the </a:t>
                      </a:r>
                      <a:r>
                        <a:rPr lang="en-US" sz="1600" dirty="0" smtClean="0"/>
                        <a:t>HW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859560919"/>
                  </a:ext>
                </a:extLst>
              </a:tr>
            </a:tbl>
          </a:graphicData>
        </a:graphic>
      </p:graphicFrame>
      <p:sp>
        <p:nvSpPr>
          <p:cNvPr id="45" name="Marcador de texto 4">
            <a:extLst>
              <a:ext uri="{FF2B5EF4-FFF2-40B4-BE49-F238E27FC236}">
                <a16:creationId xmlns="" xmlns:a16="http://schemas.microsoft.com/office/drawing/2014/main" id="{5ABB51A0-DA21-4491-B27E-098964508A8C}"/>
              </a:ext>
            </a:extLst>
          </p:cNvPr>
          <p:cNvSpPr txBox="1">
            <a:spLocks/>
          </p:cNvSpPr>
          <p:nvPr/>
        </p:nvSpPr>
        <p:spPr>
          <a:xfrm>
            <a:off x="481915" y="1105170"/>
            <a:ext cx="8847435" cy="346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General </a:t>
            </a:r>
            <a:r>
              <a:rPr lang="en-US" sz="2400" dirty="0"/>
              <a:t>Purpose Processors and Reconfigurable </a:t>
            </a:r>
            <a:r>
              <a:rPr lang="en-US" sz="2400" dirty="0" smtClean="0"/>
              <a:t>Architectures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7084188" y="3429000"/>
            <a:ext cx="4754879" cy="2429822"/>
            <a:chOff x="7084188" y="3429000"/>
            <a:chExt cx="4754879" cy="2429822"/>
          </a:xfrm>
        </p:grpSpPr>
        <p:sp>
          <p:nvSpPr>
            <p:cNvPr id="2" name="Rectángulo 1">
              <a:extLst>
                <a:ext uri="{FF2B5EF4-FFF2-40B4-BE49-F238E27FC236}">
                  <a16:creationId xmlns="" xmlns:a16="http://schemas.microsoft.com/office/drawing/2014/main" id="{E1805DF8-E0B0-4F30-A3F4-41FC5D336C33}"/>
                </a:ext>
              </a:extLst>
            </p:cNvPr>
            <p:cNvSpPr/>
            <p:nvPr/>
          </p:nvSpPr>
          <p:spPr>
            <a:xfrm>
              <a:off x="7084188" y="3429000"/>
              <a:ext cx="4754879" cy="2112568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="" xmlns:a16="http://schemas.microsoft.com/office/drawing/2014/main" id="{63F5111C-5BFE-413C-B6F7-A975FB98DF75}"/>
                </a:ext>
              </a:extLst>
            </p:cNvPr>
            <p:cNvSpPr/>
            <p:nvPr/>
          </p:nvSpPr>
          <p:spPr>
            <a:xfrm>
              <a:off x="7196681" y="3540941"/>
              <a:ext cx="2098675" cy="190040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3" name="Marcador de texto 8">
              <a:extLst>
                <a:ext uri="{FF2B5EF4-FFF2-40B4-BE49-F238E27FC236}">
                  <a16:creationId xmlns="" xmlns:a16="http://schemas.microsoft.com/office/drawing/2014/main" id="{EECAE63D-C853-49A6-95E7-B592E2CF79D1}"/>
                </a:ext>
              </a:extLst>
            </p:cNvPr>
            <p:cNvSpPr txBox="1">
              <a:spLocks/>
            </p:cNvSpPr>
            <p:nvPr/>
          </p:nvSpPr>
          <p:spPr>
            <a:xfrm>
              <a:off x="7749061" y="3580151"/>
              <a:ext cx="991203" cy="3066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/>
                <a:t>Processor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="" xmlns:a16="http://schemas.microsoft.com/office/drawing/2014/main" id="{3521EF4A-63EA-47F1-8CC2-E6A6F84E8350}"/>
                </a:ext>
              </a:extLst>
            </p:cNvPr>
            <p:cNvSpPr/>
            <p:nvPr/>
          </p:nvSpPr>
          <p:spPr>
            <a:xfrm>
              <a:off x="9657092" y="3540941"/>
              <a:ext cx="2057512" cy="1900406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5" name="Marcador de texto 8">
              <a:extLst>
                <a:ext uri="{FF2B5EF4-FFF2-40B4-BE49-F238E27FC236}">
                  <a16:creationId xmlns="" xmlns:a16="http://schemas.microsoft.com/office/drawing/2014/main" id="{8A3E5A7E-4C44-4E1B-9CFD-9A4AD7556AE9}"/>
                </a:ext>
              </a:extLst>
            </p:cNvPr>
            <p:cNvSpPr txBox="1">
              <a:spLocks/>
            </p:cNvSpPr>
            <p:nvPr/>
          </p:nvSpPr>
          <p:spPr>
            <a:xfrm>
              <a:off x="9628408" y="3506911"/>
              <a:ext cx="2127358" cy="2733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600" dirty="0"/>
                <a:t>Reconfigurable array</a:t>
              </a:r>
            </a:p>
          </p:txBody>
        </p:sp>
        <p:sp>
          <p:nvSpPr>
            <p:cNvPr id="16" name="Marcador de texto 8">
              <a:extLst>
                <a:ext uri="{FF2B5EF4-FFF2-40B4-BE49-F238E27FC236}">
                  <a16:creationId xmlns="" xmlns:a16="http://schemas.microsoft.com/office/drawing/2014/main" id="{23BFB94A-4051-42DB-B294-D8EC38FA530A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8946152" y="4305296"/>
              <a:ext cx="1111542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INTERFACE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B383F79A-99E3-432C-96A8-F02D1F46F83A}"/>
                </a:ext>
              </a:extLst>
            </p:cNvPr>
            <p:cNvSpPr/>
            <p:nvPr/>
          </p:nvSpPr>
          <p:spPr>
            <a:xfrm>
              <a:off x="9765768" y="3918665"/>
              <a:ext cx="1853632" cy="14213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4D525319-9B71-423D-8768-48AFE0303B16}"/>
                </a:ext>
              </a:extLst>
            </p:cNvPr>
            <p:cNvSpPr/>
            <p:nvPr/>
          </p:nvSpPr>
          <p:spPr>
            <a:xfrm>
              <a:off x="9839944" y="444258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9" name="Marcador de texto 8">
              <a:extLst>
                <a:ext uri="{FF2B5EF4-FFF2-40B4-BE49-F238E27FC236}">
                  <a16:creationId xmlns="" xmlns:a16="http://schemas.microsoft.com/office/drawing/2014/main" id="{53F36295-6640-450F-A837-E7ABCB43145B}"/>
                </a:ext>
              </a:extLst>
            </p:cNvPr>
            <p:cNvSpPr txBox="1">
              <a:spLocks/>
            </p:cNvSpPr>
            <p:nvPr/>
          </p:nvSpPr>
          <p:spPr>
            <a:xfrm>
              <a:off x="9869866" y="451349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="" xmlns:a16="http://schemas.microsoft.com/office/drawing/2014/main" id="{C8982ACE-6A72-4D9B-86D7-922CCFB32A23}"/>
                </a:ext>
              </a:extLst>
            </p:cNvPr>
            <p:cNvSpPr/>
            <p:nvPr/>
          </p:nvSpPr>
          <p:spPr>
            <a:xfrm>
              <a:off x="10447924" y="444258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1" name="Marcador de texto 8">
              <a:extLst>
                <a:ext uri="{FF2B5EF4-FFF2-40B4-BE49-F238E27FC236}">
                  <a16:creationId xmlns="" xmlns:a16="http://schemas.microsoft.com/office/drawing/2014/main" id="{9F106857-232D-4846-9A71-340082ED3127}"/>
                </a:ext>
              </a:extLst>
            </p:cNvPr>
            <p:cNvSpPr txBox="1">
              <a:spLocks/>
            </p:cNvSpPr>
            <p:nvPr/>
          </p:nvSpPr>
          <p:spPr>
            <a:xfrm>
              <a:off x="10477846" y="451349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="" xmlns:a16="http://schemas.microsoft.com/office/drawing/2014/main" id="{8AFD8F3C-7FA4-48D3-98C8-71F6A08EFF95}"/>
                </a:ext>
              </a:extLst>
            </p:cNvPr>
            <p:cNvSpPr/>
            <p:nvPr/>
          </p:nvSpPr>
          <p:spPr>
            <a:xfrm>
              <a:off x="9839944" y="489019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3" name="Marcador de texto 8">
              <a:extLst>
                <a:ext uri="{FF2B5EF4-FFF2-40B4-BE49-F238E27FC236}">
                  <a16:creationId xmlns="" xmlns:a16="http://schemas.microsoft.com/office/drawing/2014/main" id="{EEDAF43D-30F0-4406-A32A-F5A9AD9B9BC4}"/>
                </a:ext>
              </a:extLst>
            </p:cNvPr>
            <p:cNvSpPr txBox="1">
              <a:spLocks/>
            </p:cNvSpPr>
            <p:nvPr/>
          </p:nvSpPr>
          <p:spPr>
            <a:xfrm>
              <a:off x="9869866" y="496110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="" xmlns:a16="http://schemas.microsoft.com/office/drawing/2014/main" id="{D865684A-42B1-49DB-84BD-B6680AD662C7}"/>
                </a:ext>
              </a:extLst>
            </p:cNvPr>
            <p:cNvSpPr/>
            <p:nvPr/>
          </p:nvSpPr>
          <p:spPr>
            <a:xfrm>
              <a:off x="10447924" y="489019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5" name="Marcador de texto 8">
              <a:extLst>
                <a:ext uri="{FF2B5EF4-FFF2-40B4-BE49-F238E27FC236}">
                  <a16:creationId xmlns="" xmlns:a16="http://schemas.microsoft.com/office/drawing/2014/main" id="{3C6B9756-FFB0-4F7E-9288-0B405B6DC795}"/>
                </a:ext>
              </a:extLst>
            </p:cNvPr>
            <p:cNvSpPr txBox="1">
              <a:spLocks/>
            </p:cNvSpPr>
            <p:nvPr/>
          </p:nvSpPr>
          <p:spPr>
            <a:xfrm>
              <a:off x="10477846" y="496110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="" xmlns:a16="http://schemas.microsoft.com/office/drawing/2014/main" id="{E90198B9-8260-41FE-9BF5-F71F996C820C}"/>
                </a:ext>
              </a:extLst>
            </p:cNvPr>
            <p:cNvSpPr/>
            <p:nvPr/>
          </p:nvSpPr>
          <p:spPr>
            <a:xfrm>
              <a:off x="11049914" y="444258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7" name="Marcador de texto 8">
              <a:extLst>
                <a:ext uri="{FF2B5EF4-FFF2-40B4-BE49-F238E27FC236}">
                  <a16:creationId xmlns="" xmlns:a16="http://schemas.microsoft.com/office/drawing/2014/main" id="{55FFCBAF-D8E0-485F-BF48-C03F255D9AE3}"/>
                </a:ext>
              </a:extLst>
            </p:cNvPr>
            <p:cNvSpPr txBox="1">
              <a:spLocks/>
            </p:cNvSpPr>
            <p:nvPr/>
          </p:nvSpPr>
          <p:spPr>
            <a:xfrm>
              <a:off x="11079836" y="451349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="" xmlns:a16="http://schemas.microsoft.com/office/drawing/2014/main" id="{1E987333-A402-4284-9945-474FCC9BDE96}"/>
                </a:ext>
              </a:extLst>
            </p:cNvPr>
            <p:cNvSpPr/>
            <p:nvPr/>
          </p:nvSpPr>
          <p:spPr>
            <a:xfrm>
              <a:off x="11053390" y="489019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29" name="Marcador de texto 8">
              <a:extLst>
                <a:ext uri="{FF2B5EF4-FFF2-40B4-BE49-F238E27FC236}">
                  <a16:creationId xmlns="" xmlns:a16="http://schemas.microsoft.com/office/drawing/2014/main" id="{02B2F77D-1930-4BF0-BBEC-9EB1CBA854AA}"/>
                </a:ext>
              </a:extLst>
            </p:cNvPr>
            <p:cNvSpPr txBox="1">
              <a:spLocks/>
            </p:cNvSpPr>
            <p:nvPr/>
          </p:nvSpPr>
          <p:spPr>
            <a:xfrm>
              <a:off x="11083312" y="496110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="" xmlns:a16="http://schemas.microsoft.com/office/drawing/2014/main" id="{3041EB3F-F878-4B6F-916D-641E829EFC0B}"/>
                </a:ext>
              </a:extLst>
            </p:cNvPr>
            <p:cNvSpPr/>
            <p:nvPr/>
          </p:nvSpPr>
          <p:spPr>
            <a:xfrm>
              <a:off x="9839944" y="3992132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1" name="Marcador de texto 8">
              <a:extLst>
                <a:ext uri="{FF2B5EF4-FFF2-40B4-BE49-F238E27FC236}">
                  <a16:creationId xmlns="" xmlns:a16="http://schemas.microsoft.com/office/drawing/2014/main" id="{41A86E88-D24E-4198-8AD4-8CE3E3404D8E}"/>
                </a:ext>
              </a:extLst>
            </p:cNvPr>
            <p:cNvSpPr txBox="1">
              <a:spLocks/>
            </p:cNvSpPr>
            <p:nvPr/>
          </p:nvSpPr>
          <p:spPr>
            <a:xfrm>
              <a:off x="9869866" y="4063042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="" xmlns:a16="http://schemas.microsoft.com/office/drawing/2014/main" id="{72B7A9A9-A4C9-474D-87F3-A6C8CACCEAA5}"/>
                </a:ext>
              </a:extLst>
            </p:cNvPr>
            <p:cNvSpPr/>
            <p:nvPr/>
          </p:nvSpPr>
          <p:spPr>
            <a:xfrm>
              <a:off x="10447924" y="3994978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3" name="Marcador de texto 8">
              <a:extLst>
                <a:ext uri="{FF2B5EF4-FFF2-40B4-BE49-F238E27FC236}">
                  <a16:creationId xmlns="" xmlns:a16="http://schemas.microsoft.com/office/drawing/2014/main" id="{19C7BB2E-B19F-421F-A9C3-22B1B45FC41B}"/>
                </a:ext>
              </a:extLst>
            </p:cNvPr>
            <p:cNvSpPr txBox="1">
              <a:spLocks/>
            </p:cNvSpPr>
            <p:nvPr/>
          </p:nvSpPr>
          <p:spPr>
            <a:xfrm>
              <a:off x="10477846" y="4065888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34" name="Rectángulo 33">
              <a:extLst>
                <a:ext uri="{FF2B5EF4-FFF2-40B4-BE49-F238E27FC236}">
                  <a16:creationId xmlns="" xmlns:a16="http://schemas.microsoft.com/office/drawing/2014/main" id="{34AE6DAC-2A1F-42FD-A5C1-4CF057A335D4}"/>
                </a:ext>
              </a:extLst>
            </p:cNvPr>
            <p:cNvSpPr/>
            <p:nvPr/>
          </p:nvSpPr>
          <p:spPr>
            <a:xfrm>
              <a:off x="11049914" y="3998613"/>
              <a:ext cx="486794" cy="3926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5" name="Marcador de texto 8">
              <a:extLst>
                <a:ext uri="{FF2B5EF4-FFF2-40B4-BE49-F238E27FC236}">
                  <a16:creationId xmlns="" xmlns:a16="http://schemas.microsoft.com/office/drawing/2014/main" id="{18B3D312-0265-40C7-802B-68D97C115781}"/>
                </a:ext>
              </a:extLst>
            </p:cNvPr>
            <p:cNvSpPr txBox="1">
              <a:spLocks/>
            </p:cNvSpPr>
            <p:nvPr/>
          </p:nvSpPr>
          <p:spPr>
            <a:xfrm>
              <a:off x="11079836" y="4069523"/>
              <a:ext cx="426949" cy="27458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/>
                <a:t>PU</a:t>
              </a: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="" xmlns:a16="http://schemas.microsoft.com/office/drawing/2014/main" id="{939CAA14-876B-4ED9-8EE6-A62F0AC426E1}"/>
                </a:ext>
              </a:extLst>
            </p:cNvPr>
            <p:cNvSpPr/>
            <p:nvPr/>
          </p:nvSpPr>
          <p:spPr>
            <a:xfrm>
              <a:off x="7319202" y="3918665"/>
              <a:ext cx="1853632" cy="142135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="" xmlns:a16="http://schemas.microsoft.com/office/drawing/2014/main" id="{D6A23008-F248-43E0-A271-2AD882F17FF7}"/>
                </a:ext>
              </a:extLst>
            </p:cNvPr>
            <p:cNvSpPr/>
            <p:nvPr/>
          </p:nvSpPr>
          <p:spPr>
            <a:xfrm>
              <a:off x="7471646" y="4023078"/>
              <a:ext cx="1547190" cy="490420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38" name="Paralelogramo 37">
              <a:extLst>
                <a:ext uri="{FF2B5EF4-FFF2-40B4-BE49-F238E27FC236}">
                  <a16:creationId xmlns="" xmlns:a16="http://schemas.microsoft.com/office/drawing/2014/main" id="{CFD2F9CA-6A38-49B7-A5DD-83393EFF5ADB}"/>
                </a:ext>
              </a:extLst>
            </p:cNvPr>
            <p:cNvSpPr/>
            <p:nvPr/>
          </p:nvSpPr>
          <p:spPr>
            <a:xfrm flipH="1">
              <a:off x="7511007" y="4643558"/>
              <a:ext cx="997397" cy="595897"/>
            </a:xfrm>
            <a:prstGeom prst="parallelogram">
              <a:avLst>
                <a:gd name="adj" fmla="val 75084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9" name="Paralelogramo 38">
              <a:extLst>
                <a:ext uri="{FF2B5EF4-FFF2-40B4-BE49-F238E27FC236}">
                  <a16:creationId xmlns="" xmlns:a16="http://schemas.microsoft.com/office/drawing/2014/main" id="{34C5EACB-7DB9-4E1E-A1FC-A9D80EBE572D}"/>
                </a:ext>
              </a:extLst>
            </p:cNvPr>
            <p:cNvSpPr/>
            <p:nvPr/>
          </p:nvSpPr>
          <p:spPr>
            <a:xfrm>
              <a:off x="7957663" y="4647621"/>
              <a:ext cx="997398" cy="595897"/>
            </a:xfrm>
            <a:prstGeom prst="parallelogram">
              <a:avLst>
                <a:gd name="adj" fmla="val 75084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="" xmlns:a16="http://schemas.microsoft.com/office/drawing/2014/main" id="{65900DFA-C4AC-4C4F-BBE2-B9C635685294}"/>
                </a:ext>
              </a:extLst>
            </p:cNvPr>
            <p:cNvSpPr/>
            <p:nvPr/>
          </p:nvSpPr>
          <p:spPr>
            <a:xfrm>
              <a:off x="7957663" y="4866807"/>
              <a:ext cx="550741" cy="368884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41" name="Marcador de texto 8">
              <a:extLst>
                <a:ext uri="{FF2B5EF4-FFF2-40B4-BE49-F238E27FC236}">
                  <a16:creationId xmlns="" xmlns:a16="http://schemas.microsoft.com/office/drawing/2014/main" id="{3F2F5FDC-D2A2-44DE-A9D5-2C42BF03F051}"/>
                </a:ext>
              </a:extLst>
            </p:cNvPr>
            <p:cNvSpPr txBox="1">
              <a:spLocks/>
            </p:cNvSpPr>
            <p:nvPr/>
          </p:nvSpPr>
          <p:spPr>
            <a:xfrm>
              <a:off x="7634889" y="4108757"/>
              <a:ext cx="1220703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/>
                <a:t>Control Unit</a:t>
              </a:r>
            </a:p>
          </p:txBody>
        </p:sp>
        <p:sp>
          <p:nvSpPr>
            <p:cNvPr id="42" name="Marcador de texto 8">
              <a:extLst>
                <a:ext uri="{FF2B5EF4-FFF2-40B4-BE49-F238E27FC236}">
                  <a16:creationId xmlns="" xmlns:a16="http://schemas.microsoft.com/office/drawing/2014/main" id="{108E97B6-134C-4EFD-B2F8-5CB5B9B06EFD}"/>
                </a:ext>
              </a:extLst>
            </p:cNvPr>
            <p:cNvSpPr txBox="1">
              <a:spLocks/>
            </p:cNvSpPr>
            <p:nvPr/>
          </p:nvSpPr>
          <p:spPr>
            <a:xfrm>
              <a:off x="7656896" y="4906186"/>
              <a:ext cx="1164898" cy="3651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600" dirty="0"/>
                <a:t>ALU</a:t>
              </a:r>
            </a:p>
          </p:txBody>
        </p:sp>
        <p:sp>
          <p:nvSpPr>
            <p:cNvPr id="46" name="Marcador de texto 8">
              <a:extLst>
                <a:ext uri="{FF2B5EF4-FFF2-40B4-BE49-F238E27FC236}">
                  <a16:creationId xmlns="" xmlns:a16="http://schemas.microsoft.com/office/drawing/2014/main" id="{BE0FB0F0-3D22-446B-B6DA-BCAD3BC8F611}"/>
                </a:ext>
              </a:extLst>
            </p:cNvPr>
            <p:cNvSpPr txBox="1">
              <a:spLocks/>
            </p:cNvSpPr>
            <p:nvPr/>
          </p:nvSpPr>
          <p:spPr>
            <a:xfrm>
              <a:off x="7150425" y="5536941"/>
              <a:ext cx="4622404" cy="3218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</a:pPr>
              <a:r>
                <a:rPr lang="en-US" sz="1600" dirty="0"/>
                <a:t>Fig.1.- Generic reconfigurable processor architecture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905" y="3612380"/>
            <a:ext cx="1998021" cy="17621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08" y="3511294"/>
            <a:ext cx="2152814" cy="195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2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4</a:t>
            </a:fld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err="1" smtClean="0"/>
              <a:t>Dynamic</a:t>
            </a:r>
            <a:r>
              <a:rPr lang="es-MX" sz="2800" dirty="0" smtClean="0"/>
              <a:t> </a:t>
            </a:r>
            <a:r>
              <a:rPr lang="es-MX" sz="2800" dirty="0" err="1" smtClean="0"/>
              <a:t>Partial</a:t>
            </a:r>
            <a:r>
              <a:rPr lang="es-MX" sz="2800" dirty="0" smtClean="0"/>
              <a:t> </a:t>
            </a:r>
            <a:r>
              <a:rPr lang="es-MX" sz="2800" dirty="0" err="1" smtClean="0"/>
              <a:t>Reconfiguration</a:t>
            </a:r>
            <a:r>
              <a:rPr lang="es-MX" sz="2800" dirty="0" smtClean="0"/>
              <a:t> in </a:t>
            </a:r>
            <a:r>
              <a:rPr lang="es-MX" sz="2800" dirty="0" err="1" smtClean="0"/>
              <a:t>LowRISC-SoC</a:t>
            </a:r>
            <a:endParaRPr lang="es-PE" sz="28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7" name="Marcador de texto 6">
            <a:extLst>
              <a:ext uri="{FF2B5EF4-FFF2-40B4-BE49-F238E27FC236}">
                <a16:creationId xmlns="" xmlns:a16="http://schemas.microsoft.com/office/drawing/2014/main" id="{E9F12443-D2A5-41AA-B5B9-AD7D102E11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1915" y="1399092"/>
            <a:ext cx="8847435" cy="346454"/>
          </a:xfrm>
        </p:spPr>
        <p:txBody>
          <a:bodyPr>
            <a:noAutofit/>
          </a:bodyPr>
          <a:lstStyle/>
          <a:p>
            <a:r>
              <a:rPr lang="es-MX" sz="2400" dirty="0" err="1" smtClean="0"/>
              <a:t>Paper</a:t>
            </a:r>
            <a:r>
              <a:rPr lang="es-MX" sz="2400" dirty="0" smtClean="0"/>
              <a:t> </a:t>
            </a:r>
            <a:r>
              <a:rPr lang="es-MX" sz="2400" dirty="0" err="1" smtClean="0"/>
              <a:t>Main</a:t>
            </a:r>
            <a:r>
              <a:rPr lang="es-MX" sz="2400" dirty="0" smtClean="0"/>
              <a:t> </a:t>
            </a:r>
            <a:r>
              <a:rPr lang="es-MX" sz="2400" dirty="0" err="1" smtClean="0"/>
              <a:t>Goals</a:t>
            </a:r>
            <a:endParaRPr lang="es-PE" sz="2400" dirty="0"/>
          </a:p>
        </p:txBody>
      </p:sp>
      <p:sp>
        <p:nvSpPr>
          <p:cNvPr id="11" name="Marcador de texto 8">
            <a:extLst>
              <a:ext uri="{FF2B5EF4-FFF2-40B4-BE49-F238E27FC236}">
                <a16:creationId xmlns="" xmlns:a16="http://schemas.microsoft.com/office/drawing/2014/main" id="{ABE18B9B-1241-4E43-BFE0-37CEC734DB13}"/>
              </a:ext>
            </a:extLst>
          </p:cNvPr>
          <p:cNvSpPr txBox="1">
            <a:spLocks/>
          </p:cNvSpPr>
          <p:nvPr/>
        </p:nvSpPr>
        <p:spPr>
          <a:xfrm>
            <a:off x="517552" y="1912119"/>
            <a:ext cx="10868905" cy="3737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 smtClean="0"/>
              <a:t>Design and implement a </a:t>
            </a:r>
            <a:r>
              <a:rPr lang="en-US" sz="2400" dirty="0"/>
              <a:t>Linux capable processor with a dynamic reconfigurable tightly-coupled </a:t>
            </a:r>
            <a:r>
              <a:rPr lang="en-US" sz="2400" dirty="0" smtClean="0"/>
              <a:t>coprocessor on a FPGA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 smtClean="0"/>
              <a:t>Main processor: based on </a:t>
            </a:r>
            <a:r>
              <a:rPr lang="en-US" sz="2400" dirty="0"/>
              <a:t>the open-source RISC-V </a:t>
            </a:r>
            <a:r>
              <a:rPr lang="en-US" sz="2400" dirty="0" smtClean="0"/>
              <a:t>architecture</a:t>
            </a:r>
          </a:p>
          <a:p>
            <a:pPr lvl="1" algn="just"/>
            <a:r>
              <a:rPr lang="en-US" sz="2000" dirty="0" smtClean="0"/>
              <a:t>Adaptable </a:t>
            </a:r>
            <a:r>
              <a:rPr lang="en-US" sz="2000" dirty="0"/>
              <a:t>to target different </a:t>
            </a:r>
            <a:r>
              <a:rPr lang="en-US" sz="2000" dirty="0" smtClean="0"/>
              <a:t>applications: embedded </a:t>
            </a:r>
            <a:r>
              <a:rPr lang="en-US" sz="2000" dirty="0"/>
              <a:t>systems to high-performance computing. </a:t>
            </a:r>
          </a:p>
          <a:p>
            <a:pPr algn="just"/>
            <a:r>
              <a:rPr lang="en-US" sz="2400" dirty="0"/>
              <a:t>Use dynamic partial reconfiguration </a:t>
            </a:r>
            <a:r>
              <a:rPr lang="en-US" sz="2400" dirty="0" smtClean="0"/>
              <a:t>(DPR) for the </a:t>
            </a:r>
            <a:r>
              <a:rPr lang="en-US" sz="2400" dirty="0"/>
              <a:t>tightly coupled </a:t>
            </a:r>
            <a:r>
              <a:rPr lang="en-US" sz="2400" dirty="0" smtClean="0"/>
              <a:t>coprocessor</a:t>
            </a:r>
          </a:p>
          <a:p>
            <a:pPr lvl="1" algn="just"/>
            <a:r>
              <a:rPr lang="en-US" sz="2000" dirty="0" smtClean="0"/>
              <a:t>Main processor continue working while performing DPR on the coprocessor.</a:t>
            </a:r>
          </a:p>
          <a:p>
            <a:pPr lvl="1" algn="just"/>
            <a:r>
              <a:rPr lang="es-PE" sz="2000" dirty="0" err="1" smtClean="0"/>
              <a:t>Coprocessor</a:t>
            </a:r>
            <a:r>
              <a:rPr lang="es-PE" sz="2000" dirty="0" smtClean="0"/>
              <a:t>: to be </a:t>
            </a:r>
            <a:r>
              <a:rPr lang="es-PE" sz="2000" dirty="0" err="1" smtClean="0"/>
              <a:t>used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</a:t>
            </a:r>
            <a:r>
              <a:rPr lang="es-PE" sz="2000" dirty="0" err="1" smtClean="0"/>
              <a:t>accelerating</a:t>
            </a:r>
            <a:r>
              <a:rPr lang="es-PE" sz="2000" dirty="0" smtClean="0"/>
              <a:t> </a:t>
            </a:r>
            <a:r>
              <a:rPr lang="es-PE" sz="2000" dirty="0" err="1" smtClean="0"/>
              <a:t>the</a:t>
            </a:r>
            <a:r>
              <a:rPr lang="es-PE" sz="2000" dirty="0" smtClean="0"/>
              <a:t> </a:t>
            </a:r>
            <a:r>
              <a:rPr lang="es-PE" sz="2000" dirty="0" err="1" smtClean="0"/>
              <a:t>computations</a:t>
            </a:r>
            <a:r>
              <a:rPr lang="es-PE" sz="2000" dirty="0" smtClean="0"/>
              <a:t>.</a:t>
            </a:r>
          </a:p>
          <a:p>
            <a:pPr lvl="1" algn="just"/>
            <a:r>
              <a:rPr lang="es-PE" sz="2000" dirty="0" err="1" smtClean="0"/>
              <a:t>Challenging</a:t>
            </a:r>
            <a:r>
              <a:rPr lang="es-PE" sz="2000" dirty="0" smtClean="0"/>
              <a:t>, </a:t>
            </a:r>
            <a:r>
              <a:rPr lang="es-PE" sz="2000" dirty="0" err="1" smtClean="0"/>
              <a:t>since</a:t>
            </a:r>
            <a:r>
              <a:rPr lang="es-PE" sz="2000" dirty="0" smtClean="0"/>
              <a:t> RISC-V </a:t>
            </a:r>
            <a:r>
              <a:rPr lang="es-PE" sz="2000" dirty="0" err="1" smtClean="0"/>
              <a:t>is</a:t>
            </a:r>
            <a:r>
              <a:rPr lang="es-PE" sz="2000" dirty="0" smtClean="0"/>
              <a:t> </a:t>
            </a:r>
            <a:r>
              <a:rPr lang="es-PE" sz="2000" dirty="0" err="1" smtClean="0"/>
              <a:t>not</a:t>
            </a:r>
            <a:r>
              <a:rPr lang="es-PE" sz="2000" dirty="0" smtClean="0"/>
              <a:t> </a:t>
            </a:r>
            <a:r>
              <a:rPr lang="es-PE" sz="2000" dirty="0" err="1" smtClean="0"/>
              <a:t>supported</a:t>
            </a:r>
            <a:r>
              <a:rPr lang="es-PE" sz="2000" dirty="0" smtClean="0"/>
              <a:t> </a:t>
            </a:r>
            <a:r>
              <a:rPr lang="es-PE" sz="2000" dirty="0" err="1" smtClean="0"/>
              <a:t>for</a:t>
            </a:r>
            <a:r>
              <a:rPr lang="es-PE" sz="2000" dirty="0" smtClean="0"/>
              <a:t> </a:t>
            </a:r>
            <a:r>
              <a:rPr lang="es-PE" sz="2000" dirty="0"/>
              <a:t>DPR </a:t>
            </a:r>
            <a:r>
              <a:rPr lang="es-PE" sz="2000" dirty="0" err="1" smtClean="0"/>
              <a:t>on</a:t>
            </a:r>
            <a:r>
              <a:rPr lang="es-PE" sz="2000" dirty="0" smtClean="0"/>
              <a:t> Xilinx </a:t>
            </a:r>
            <a:r>
              <a:rPr lang="es-PE" sz="2000" dirty="0" err="1" smtClean="0"/>
              <a:t>FPGAs</a:t>
            </a:r>
            <a:r>
              <a:rPr lang="es-PE" sz="2000" dirty="0" smtClean="0"/>
              <a:t>!</a:t>
            </a:r>
            <a:endParaRPr lang="en-US" sz="2000" dirty="0"/>
          </a:p>
          <a:p>
            <a:pPr algn="just"/>
            <a:r>
              <a:rPr lang="en-US" sz="2400" dirty="0" smtClean="0"/>
              <a:t>Complete </a:t>
            </a:r>
            <a:r>
              <a:rPr lang="en-US" sz="2400" dirty="0"/>
              <a:t>system </a:t>
            </a:r>
            <a:r>
              <a:rPr lang="en-US" sz="2400" dirty="0" smtClean="0"/>
              <a:t>based </a:t>
            </a:r>
            <a:r>
              <a:rPr lang="en-US" sz="2400" dirty="0"/>
              <a:t>in the open-source project </a:t>
            </a:r>
            <a:r>
              <a:rPr lang="en-US" sz="2400" dirty="0" err="1"/>
              <a:t>LowRISC-SoC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820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5</a:t>
            </a:fld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800" dirty="0" err="1"/>
              <a:t>Dynamic</a:t>
            </a:r>
            <a:r>
              <a:rPr lang="es-MX" sz="2800" dirty="0"/>
              <a:t> </a:t>
            </a:r>
            <a:r>
              <a:rPr lang="es-MX" sz="2800" dirty="0" err="1"/>
              <a:t>Partial</a:t>
            </a:r>
            <a:r>
              <a:rPr lang="es-MX" sz="2800" dirty="0"/>
              <a:t> </a:t>
            </a:r>
            <a:r>
              <a:rPr lang="es-MX" sz="2800" dirty="0" err="1"/>
              <a:t>Reconfiguration</a:t>
            </a:r>
            <a:r>
              <a:rPr lang="es-MX" sz="2800" dirty="0"/>
              <a:t> in </a:t>
            </a:r>
            <a:r>
              <a:rPr lang="es-MX" sz="2800" dirty="0" err="1" smtClean="0"/>
              <a:t>LowRISC-SoC</a:t>
            </a:r>
            <a:r>
              <a:rPr lang="es-MX" sz="2800" dirty="0" smtClean="0"/>
              <a:t> (cont</a:t>
            </a:r>
            <a:r>
              <a:rPr lang="es-MX" sz="2800" dirty="0"/>
              <a:t>.)</a:t>
            </a:r>
            <a:endParaRPr lang="es-PE" sz="28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2EE929E-CE8F-4B2C-8401-018F3B242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sz="2400" dirty="0" err="1"/>
              <a:t>LowRISC</a:t>
            </a:r>
            <a:r>
              <a:rPr lang="en-US" sz="2400" dirty="0"/>
              <a:t>-SoC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AE95AAC3-2BA6-407F-84EC-C0943FA78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903" y="1582826"/>
            <a:ext cx="11017197" cy="1084174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Project from Cambridge University to offer an open implementation of a Linux capable system on a chip (SoC) executed in a RISC-V 64-bits core. </a:t>
            </a:r>
          </a:p>
          <a:p>
            <a:pPr algn="just"/>
            <a:r>
              <a:rPr lang="en-US" sz="2000" dirty="0"/>
              <a:t>The complete system design is supported for different FPGA development </a:t>
            </a:r>
            <a:r>
              <a:rPr lang="en-US" sz="2000" dirty="0" smtClean="0"/>
              <a:t>boards. </a:t>
            </a:r>
            <a:endParaRPr lang="en-US" sz="2000" dirty="0"/>
          </a:p>
        </p:txBody>
      </p:sp>
      <p:sp>
        <p:nvSpPr>
          <p:cNvPr id="10" name="Marcador de texto 4">
            <a:extLst>
              <a:ext uri="{FF2B5EF4-FFF2-40B4-BE49-F238E27FC236}">
                <a16:creationId xmlns="" xmlns:a16="http://schemas.microsoft.com/office/drawing/2014/main" id="{32A387F1-97C6-4E2E-A843-AE9550088596}"/>
              </a:ext>
            </a:extLst>
          </p:cNvPr>
          <p:cNvSpPr txBox="1">
            <a:spLocks/>
          </p:cNvSpPr>
          <p:nvPr/>
        </p:nvSpPr>
        <p:spPr>
          <a:xfrm>
            <a:off x="469900" y="2762226"/>
            <a:ext cx="8847435" cy="346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Rocket-Chip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="" xmlns:a16="http://schemas.microsoft.com/office/drawing/2014/main" id="{D0558454-4E68-4492-88DE-44EA4A53AE36}"/>
              </a:ext>
            </a:extLst>
          </p:cNvPr>
          <p:cNvSpPr txBox="1">
            <a:spLocks/>
          </p:cNvSpPr>
          <p:nvPr/>
        </p:nvSpPr>
        <p:spPr>
          <a:xfrm>
            <a:off x="577903" y="3228425"/>
            <a:ext cx="11144197" cy="2595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Project developed </a:t>
            </a:r>
            <a:r>
              <a:rPr lang="en-US" sz="2000" dirty="0" smtClean="0"/>
              <a:t>at </a:t>
            </a:r>
            <a:r>
              <a:rPr lang="en-US" sz="2000" dirty="0"/>
              <a:t>the University of </a:t>
            </a:r>
            <a:r>
              <a:rPr lang="en-US" sz="2000" dirty="0" smtClean="0"/>
              <a:t>California, </a:t>
            </a:r>
            <a:r>
              <a:rPr lang="en-US" sz="2000" dirty="0"/>
              <a:t>Berkeley under the open license </a:t>
            </a:r>
            <a:r>
              <a:rPr lang="en-US" sz="2000" dirty="0" smtClean="0"/>
              <a:t>Apache.</a:t>
            </a:r>
          </a:p>
          <a:p>
            <a:pPr algn="just"/>
            <a:r>
              <a:rPr lang="en-US" sz="2000" dirty="0" smtClean="0"/>
              <a:t>Implements </a:t>
            </a:r>
            <a:r>
              <a:rPr lang="en-US" sz="2000" dirty="0"/>
              <a:t>a parameterizable RISC-V SoC generator. </a:t>
            </a:r>
          </a:p>
          <a:p>
            <a:pPr algn="just"/>
            <a:r>
              <a:rPr lang="en-US" sz="2000" dirty="0"/>
              <a:t>The design is written in Chisel, an </a:t>
            </a:r>
            <a:r>
              <a:rPr lang="en-US" sz="2000" dirty="0" smtClean="0"/>
              <a:t>HDL based on </a:t>
            </a:r>
            <a:r>
              <a:rPr lang="en-US" sz="2000" dirty="0"/>
              <a:t>the programming language </a:t>
            </a:r>
            <a:r>
              <a:rPr lang="en-US" sz="2000" dirty="0" smtClean="0"/>
              <a:t>Scala</a:t>
            </a:r>
          </a:p>
          <a:p>
            <a:pPr marL="533400" lvl="1" indent="-174625" algn="just"/>
            <a:r>
              <a:rPr lang="en-US" sz="2000" dirty="0" smtClean="0"/>
              <a:t>Language characteristics: functional behavior, object-oriented, </a:t>
            </a:r>
            <a:r>
              <a:rPr lang="en-US" sz="2000" dirty="0"/>
              <a:t>data inference and parameterization. </a:t>
            </a:r>
          </a:p>
          <a:p>
            <a:pPr algn="just"/>
            <a:r>
              <a:rPr lang="en-US" sz="2000" dirty="0" smtClean="0"/>
              <a:t>Rocket-Chip:</a:t>
            </a:r>
          </a:p>
          <a:p>
            <a:pPr marL="533400" lvl="1" indent="-174625" algn="just"/>
            <a:r>
              <a:rPr lang="en-US" sz="2000" dirty="0" smtClean="0"/>
              <a:t>Core (RISC-V), </a:t>
            </a:r>
            <a:r>
              <a:rPr lang="en-US" sz="2000" dirty="0"/>
              <a:t>L1 data and instruction </a:t>
            </a:r>
            <a:r>
              <a:rPr lang="en-US" sz="2000" dirty="0" smtClean="0"/>
              <a:t>caches, coprocessor, etc., </a:t>
            </a:r>
            <a:r>
              <a:rPr lang="en-US" sz="2000" dirty="0"/>
              <a:t>organized in Tiles. </a:t>
            </a:r>
          </a:p>
          <a:p>
            <a:pPr marL="533400" lvl="1" indent="-174625" algn="just"/>
            <a:r>
              <a:rPr lang="en-US" sz="2000" dirty="0"/>
              <a:t>Tiles are interconnected through </a:t>
            </a:r>
            <a:r>
              <a:rPr lang="en-US" sz="2000" dirty="0" err="1"/>
              <a:t>TileLink</a:t>
            </a:r>
            <a:r>
              <a:rPr lang="en-US" sz="2000" dirty="0"/>
              <a:t> interfaces. 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820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uiExpand="1" build="p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6</a:t>
            </a:fld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2EE929E-CE8F-4B2C-8401-018F3B242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363" y="1258318"/>
            <a:ext cx="6323207" cy="346454"/>
          </a:xfrm>
        </p:spPr>
        <p:txBody>
          <a:bodyPr>
            <a:noAutofit/>
          </a:bodyPr>
          <a:lstStyle/>
          <a:p>
            <a:r>
              <a:rPr lang="en-US" sz="2400" dirty="0"/>
              <a:t>Rocket-Chip Custom </a:t>
            </a:r>
            <a:r>
              <a:rPr lang="en-US" sz="2400" dirty="0" smtClean="0"/>
              <a:t>Coprocessor (</a:t>
            </a:r>
            <a:r>
              <a:rPr lang="en-US" sz="2400" dirty="0" err="1" smtClean="0"/>
              <a:t>RoCC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0" name="Marcador de texto 8">
            <a:extLst>
              <a:ext uri="{FF2B5EF4-FFF2-40B4-BE49-F238E27FC236}">
                <a16:creationId xmlns="" xmlns:a16="http://schemas.microsoft.com/office/drawing/2014/main" id="{F08E281E-38FD-4080-904E-17D00D400C66}"/>
              </a:ext>
            </a:extLst>
          </p:cNvPr>
          <p:cNvSpPr txBox="1">
            <a:spLocks/>
          </p:cNvSpPr>
          <p:nvPr/>
        </p:nvSpPr>
        <p:spPr>
          <a:xfrm>
            <a:off x="480364" y="1802034"/>
            <a:ext cx="6603902" cy="3839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 err="1" smtClean="0"/>
              <a:t>RoCC</a:t>
            </a:r>
            <a:r>
              <a:rPr lang="en-US" sz="2000" dirty="0" smtClean="0"/>
              <a:t> is a tightly-coupled coprocessor (i.e. an accelerator) added </a:t>
            </a:r>
            <a:r>
              <a:rPr lang="en-US" sz="2000" dirty="0"/>
              <a:t>to the </a:t>
            </a:r>
            <a:r>
              <a:rPr lang="en-US" sz="2000" dirty="0" smtClean="0"/>
              <a:t>system, and communication between the </a:t>
            </a:r>
            <a:r>
              <a:rPr lang="en-US" sz="2000" dirty="0" err="1"/>
              <a:t>RoCC</a:t>
            </a:r>
            <a:r>
              <a:rPr lang="en-US" sz="2000" dirty="0"/>
              <a:t> </a:t>
            </a:r>
            <a:r>
              <a:rPr lang="en-US" sz="2000" dirty="0" smtClean="0"/>
              <a:t>and other elements in a Rocket-Tile is via </a:t>
            </a:r>
            <a:r>
              <a:rPr lang="en-US" sz="2000" dirty="0" err="1" smtClean="0"/>
              <a:t>RoCC</a:t>
            </a:r>
            <a:r>
              <a:rPr lang="en-US" sz="2000" dirty="0" smtClean="0"/>
              <a:t> interfaces.</a:t>
            </a:r>
            <a:endParaRPr lang="en-US" sz="2000" dirty="0"/>
          </a:p>
          <a:p>
            <a:pPr algn="just"/>
            <a:r>
              <a:rPr lang="en-US" sz="2000" dirty="0"/>
              <a:t>Rocket: RISC-V </a:t>
            </a:r>
            <a:r>
              <a:rPr lang="en-US" sz="2000" dirty="0" smtClean="0"/>
              <a:t>Core</a:t>
            </a:r>
          </a:p>
          <a:p>
            <a:pPr algn="just"/>
            <a:r>
              <a:rPr lang="es-PE" sz="2000" dirty="0" smtClean="0"/>
              <a:t>CSR: Control and Status </a:t>
            </a:r>
            <a:r>
              <a:rPr lang="es-PE" sz="2000" dirty="0" err="1" smtClean="0"/>
              <a:t>Register</a:t>
            </a:r>
            <a:endParaRPr lang="en-US" sz="2000" dirty="0"/>
          </a:p>
          <a:p>
            <a:pPr algn="just"/>
            <a:r>
              <a:rPr lang="en-US" sz="2000" dirty="0"/>
              <a:t>L1-I: L1 </a:t>
            </a:r>
            <a:r>
              <a:rPr lang="en-US" sz="2000" dirty="0" smtClean="0"/>
              <a:t>instruction cache </a:t>
            </a:r>
            <a:r>
              <a:rPr lang="en-US" sz="2000" dirty="0"/>
              <a:t>memory</a:t>
            </a:r>
          </a:p>
          <a:p>
            <a:pPr algn="just"/>
            <a:r>
              <a:rPr lang="en-US" sz="2000" dirty="0"/>
              <a:t>L1-D: L1 data </a:t>
            </a:r>
            <a:r>
              <a:rPr lang="en-US" sz="2000" dirty="0" smtClean="0"/>
              <a:t>cache memory </a:t>
            </a:r>
            <a:endParaRPr lang="en-US" sz="2000" dirty="0"/>
          </a:p>
          <a:p>
            <a:pPr algn="just"/>
            <a:r>
              <a:rPr lang="en-US" sz="2000" dirty="0"/>
              <a:t>PTW: Page Table </a:t>
            </a:r>
            <a:r>
              <a:rPr lang="en-US" sz="2000" dirty="0" smtClean="0"/>
              <a:t>Walker (includes the TLB)</a:t>
            </a:r>
            <a:endParaRPr lang="en-US" sz="2000" dirty="0"/>
          </a:p>
          <a:p>
            <a:pPr algn="just"/>
            <a:r>
              <a:rPr lang="en-US" sz="2000" dirty="0"/>
              <a:t>FPU: Floating-Point Unit</a:t>
            </a:r>
          </a:p>
          <a:p>
            <a:pPr algn="just"/>
            <a:r>
              <a:rPr lang="en-US" sz="2000" dirty="0" err="1"/>
              <a:t>aUTL</a:t>
            </a:r>
            <a:r>
              <a:rPr lang="en-US" sz="2000" dirty="0"/>
              <a:t>: </a:t>
            </a:r>
            <a:r>
              <a:rPr lang="en-US" sz="2000" dirty="0" smtClean="0"/>
              <a:t>Arbitrated </a:t>
            </a:r>
            <a:r>
              <a:rPr lang="en-US" sz="2000" dirty="0" err="1"/>
              <a:t>Uncached</a:t>
            </a:r>
            <a:r>
              <a:rPr lang="en-US" sz="2000" dirty="0"/>
              <a:t> </a:t>
            </a:r>
            <a:r>
              <a:rPr lang="en-US" sz="2000" dirty="0" err="1"/>
              <a:t>TileLink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7520636" y="1604772"/>
            <a:ext cx="4191000" cy="4197371"/>
            <a:chOff x="7520636" y="1604772"/>
            <a:chExt cx="4191000" cy="4197371"/>
          </a:xfrm>
        </p:grpSpPr>
        <p:sp>
          <p:nvSpPr>
            <p:cNvPr id="12" name="Rectángulo 11">
              <a:extLst>
                <a:ext uri="{FF2B5EF4-FFF2-40B4-BE49-F238E27FC236}">
                  <a16:creationId xmlns="" xmlns:a16="http://schemas.microsoft.com/office/drawing/2014/main" id="{75AA1A5A-DB42-46AD-BD4A-D94311AE52BB}"/>
                </a:ext>
              </a:extLst>
            </p:cNvPr>
            <p:cNvSpPr/>
            <p:nvPr/>
          </p:nvSpPr>
          <p:spPr>
            <a:xfrm>
              <a:off x="7520636" y="1604772"/>
              <a:ext cx="4191000" cy="3201255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="" xmlns:a16="http://schemas.microsoft.com/office/drawing/2014/main" id="{C4C801B7-9120-4743-94B5-7718A081E6DA}"/>
                </a:ext>
              </a:extLst>
            </p:cNvPr>
            <p:cNvSpPr/>
            <p:nvPr/>
          </p:nvSpPr>
          <p:spPr>
            <a:xfrm>
              <a:off x="7520636" y="4997366"/>
              <a:ext cx="4191000" cy="453577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="" xmlns:a16="http://schemas.microsoft.com/office/drawing/2014/main" id="{E4D02BE1-9D3A-411E-8A5B-43C15817E316}"/>
                </a:ext>
              </a:extLst>
            </p:cNvPr>
            <p:cNvSpPr/>
            <p:nvPr/>
          </p:nvSpPr>
          <p:spPr>
            <a:xfrm>
              <a:off x="9953886" y="2052789"/>
              <a:ext cx="1592650" cy="2528059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="" xmlns:a16="http://schemas.microsoft.com/office/drawing/2014/main" id="{38477665-1D2C-4C6F-BF9D-D2B8F2153A5C}"/>
                </a:ext>
              </a:extLst>
            </p:cNvPr>
            <p:cNvSpPr/>
            <p:nvPr/>
          </p:nvSpPr>
          <p:spPr>
            <a:xfrm>
              <a:off x="7680586" y="2052790"/>
              <a:ext cx="1884750" cy="586511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="" xmlns:a16="http://schemas.microsoft.com/office/drawing/2014/main" id="{9DF85E77-6364-482E-8B8C-7F3F4541E6B9}"/>
                </a:ext>
              </a:extLst>
            </p:cNvPr>
            <p:cNvSpPr/>
            <p:nvPr/>
          </p:nvSpPr>
          <p:spPr>
            <a:xfrm>
              <a:off x="7680586" y="2745919"/>
              <a:ext cx="1884750" cy="327493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="" xmlns:a16="http://schemas.microsoft.com/office/drawing/2014/main" id="{5A95FFEB-044C-482A-95B2-77988E25A82F}"/>
                </a:ext>
              </a:extLst>
            </p:cNvPr>
            <p:cNvSpPr/>
            <p:nvPr/>
          </p:nvSpPr>
          <p:spPr>
            <a:xfrm>
              <a:off x="7680586" y="3235721"/>
              <a:ext cx="817950" cy="327493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="" xmlns:a16="http://schemas.microsoft.com/office/drawing/2014/main" id="{F6F1DA50-486F-4434-AFF2-596969403093}"/>
                </a:ext>
              </a:extLst>
            </p:cNvPr>
            <p:cNvSpPr/>
            <p:nvPr/>
          </p:nvSpPr>
          <p:spPr>
            <a:xfrm>
              <a:off x="8747386" y="3235721"/>
              <a:ext cx="817950" cy="327493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="" xmlns:a16="http://schemas.microsoft.com/office/drawing/2014/main" id="{6FEE0D4F-6C7C-44F4-ADEB-C64CC5EEC8F8}"/>
                </a:ext>
              </a:extLst>
            </p:cNvPr>
            <p:cNvSpPr/>
            <p:nvPr/>
          </p:nvSpPr>
          <p:spPr>
            <a:xfrm>
              <a:off x="7680586" y="3786444"/>
              <a:ext cx="1884750" cy="327493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="" xmlns:a16="http://schemas.microsoft.com/office/drawing/2014/main" id="{78145A5E-5069-4BC2-8AE7-A91395A9979E}"/>
                </a:ext>
              </a:extLst>
            </p:cNvPr>
            <p:cNvSpPr/>
            <p:nvPr/>
          </p:nvSpPr>
          <p:spPr>
            <a:xfrm>
              <a:off x="7682138" y="4253356"/>
              <a:ext cx="1884750" cy="327493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1" name="Marcador de texto 8">
              <a:extLst>
                <a:ext uri="{FF2B5EF4-FFF2-40B4-BE49-F238E27FC236}">
                  <a16:creationId xmlns="" xmlns:a16="http://schemas.microsoft.com/office/drawing/2014/main" id="{2B591A7E-4BA8-4ADD-8180-F8119AADE55D}"/>
                </a:ext>
              </a:extLst>
            </p:cNvPr>
            <p:cNvSpPr txBox="1">
              <a:spLocks/>
            </p:cNvSpPr>
            <p:nvPr/>
          </p:nvSpPr>
          <p:spPr>
            <a:xfrm>
              <a:off x="8163856" y="2159452"/>
              <a:ext cx="918210" cy="5025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/>
                <a:t>Rocket</a:t>
              </a:r>
            </a:p>
          </p:txBody>
        </p:sp>
        <p:sp>
          <p:nvSpPr>
            <p:cNvPr id="22" name="Marcador de texto 8">
              <a:extLst>
                <a:ext uri="{FF2B5EF4-FFF2-40B4-BE49-F238E27FC236}">
                  <a16:creationId xmlns="" xmlns:a16="http://schemas.microsoft.com/office/drawing/2014/main" id="{1885DC8C-E598-49A6-89D3-9B03F9EF753A}"/>
                </a:ext>
              </a:extLst>
            </p:cNvPr>
            <p:cNvSpPr txBox="1">
              <a:spLocks/>
            </p:cNvSpPr>
            <p:nvPr/>
          </p:nvSpPr>
          <p:spPr>
            <a:xfrm>
              <a:off x="10437156" y="3060648"/>
              <a:ext cx="729580" cy="5025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 err="1"/>
                <a:t>RoCC</a:t>
              </a:r>
              <a:endParaRPr lang="en-US" sz="1900" dirty="0"/>
            </a:p>
          </p:txBody>
        </p:sp>
        <p:sp>
          <p:nvSpPr>
            <p:cNvPr id="23" name="Marcador de texto 8">
              <a:extLst>
                <a:ext uri="{FF2B5EF4-FFF2-40B4-BE49-F238E27FC236}">
                  <a16:creationId xmlns="" xmlns:a16="http://schemas.microsoft.com/office/drawing/2014/main" id="{CC283C0D-792B-494C-A0B7-3C193959DD19}"/>
                </a:ext>
              </a:extLst>
            </p:cNvPr>
            <p:cNvSpPr txBox="1">
              <a:spLocks/>
            </p:cNvSpPr>
            <p:nvPr/>
          </p:nvSpPr>
          <p:spPr>
            <a:xfrm>
              <a:off x="8318365" y="2743105"/>
              <a:ext cx="609191" cy="3175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/>
                <a:t>CSR</a:t>
              </a:r>
            </a:p>
          </p:txBody>
        </p:sp>
        <p:sp>
          <p:nvSpPr>
            <p:cNvPr id="24" name="Marcador de texto 8">
              <a:extLst>
                <a:ext uri="{FF2B5EF4-FFF2-40B4-BE49-F238E27FC236}">
                  <a16:creationId xmlns="" xmlns:a16="http://schemas.microsoft.com/office/drawing/2014/main" id="{E0ED8B58-1B10-4B78-B83C-437367C70EFE}"/>
                </a:ext>
              </a:extLst>
            </p:cNvPr>
            <p:cNvSpPr txBox="1">
              <a:spLocks/>
            </p:cNvSpPr>
            <p:nvPr/>
          </p:nvSpPr>
          <p:spPr>
            <a:xfrm>
              <a:off x="7823475" y="3240420"/>
              <a:ext cx="609191" cy="3175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/>
                <a:t>L1-I</a:t>
              </a:r>
            </a:p>
          </p:txBody>
        </p:sp>
        <p:sp>
          <p:nvSpPr>
            <p:cNvPr id="25" name="Marcador de texto 8">
              <a:extLst>
                <a:ext uri="{FF2B5EF4-FFF2-40B4-BE49-F238E27FC236}">
                  <a16:creationId xmlns="" xmlns:a16="http://schemas.microsoft.com/office/drawing/2014/main" id="{A509483F-2C98-48EB-9785-17D0E323F8CA}"/>
                </a:ext>
              </a:extLst>
            </p:cNvPr>
            <p:cNvSpPr txBox="1">
              <a:spLocks/>
            </p:cNvSpPr>
            <p:nvPr/>
          </p:nvSpPr>
          <p:spPr>
            <a:xfrm>
              <a:off x="8842192" y="3240420"/>
              <a:ext cx="642260" cy="3175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/>
                <a:t>L1-D</a:t>
              </a:r>
            </a:p>
          </p:txBody>
        </p:sp>
        <p:sp>
          <p:nvSpPr>
            <p:cNvPr id="26" name="Marcador de texto 8">
              <a:extLst>
                <a:ext uri="{FF2B5EF4-FFF2-40B4-BE49-F238E27FC236}">
                  <a16:creationId xmlns="" xmlns:a16="http://schemas.microsoft.com/office/drawing/2014/main" id="{AE2D46A7-F41D-4DCB-BA89-08D0EDF7DE74}"/>
                </a:ext>
              </a:extLst>
            </p:cNvPr>
            <p:cNvSpPr txBox="1">
              <a:spLocks/>
            </p:cNvSpPr>
            <p:nvPr/>
          </p:nvSpPr>
          <p:spPr>
            <a:xfrm>
              <a:off x="8318365" y="3791418"/>
              <a:ext cx="609191" cy="3175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/>
                <a:t>FPU</a:t>
              </a:r>
            </a:p>
          </p:txBody>
        </p:sp>
        <p:sp>
          <p:nvSpPr>
            <p:cNvPr id="27" name="Marcador de texto 8">
              <a:extLst>
                <a:ext uri="{FF2B5EF4-FFF2-40B4-BE49-F238E27FC236}">
                  <a16:creationId xmlns="" xmlns:a16="http://schemas.microsoft.com/office/drawing/2014/main" id="{99F9140A-E4F0-47A7-B3BF-49037CED928B}"/>
                </a:ext>
              </a:extLst>
            </p:cNvPr>
            <p:cNvSpPr txBox="1">
              <a:spLocks/>
            </p:cNvSpPr>
            <p:nvPr/>
          </p:nvSpPr>
          <p:spPr>
            <a:xfrm>
              <a:off x="8295926" y="4258330"/>
              <a:ext cx="763701" cy="3175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/>
                <a:t>PTW</a:t>
              </a:r>
            </a:p>
          </p:txBody>
        </p:sp>
        <p:sp>
          <p:nvSpPr>
            <p:cNvPr id="28" name="Marcador de texto 8">
              <a:extLst>
                <a:ext uri="{FF2B5EF4-FFF2-40B4-BE49-F238E27FC236}">
                  <a16:creationId xmlns="" xmlns:a16="http://schemas.microsoft.com/office/drawing/2014/main" id="{853A1808-DD4E-4227-A224-5D6F796FFBDA}"/>
                </a:ext>
              </a:extLst>
            </p:cNvPr>
            <p:cNvSpPr txBox="1">
              <a:spLocks/>
            </p:cNvSpPr>
            <p:nvPr/>
          </p:nvSpPr>
          <p:spPr>
            <a:xfrm>
              <a:off x="9329352" y="5065382"/>
              <a:ext cx="763701" cy="3175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1900" dirty="0" err="1"/>
                <a:t>aUTL</a:t>
              </a:r>
              <a:endParaRPr lang="en-US" sz="1900" dirty="0"/>
            </a:p>
          </p:txBody>
        </p:sp>
        <p:sp>
          <p:nvSpPr>
            <p:cNvPr id="29" name="Flecha: a la izquierda y derecha 28">
              <a:extLst>
                <a:ext uri="{FF2B5EF4-FFF2-40B4-BE49-F238E27FC236}">
                  <a16:creationId xmlns="" xmlns:a16="http://schemas.microsoft.com/office/drawing/2014/main" id="{9BFD1F02-A3DB-4728-8173-610DC4B80C76}"/>
                </a:ext>
              </a:extLst>
            </p:cNvPr>
            <p:cNvSpPr/>
            <p:nvPr/>
          </p:nvSpPr>
          <p:spPr>
            <a:xfrm>
              <a:off x="9564896" y="2279007"/>
              <a:ext cx="394912" cy="213589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0" name="Flecha: a la izquierda y derecha 29">
              <a:extLst>
                <a:ext uri="{FF2B5EF4-FFF2-40B4-BE49-F238E27FC236}">
                  <a16:creationId xmlns="" xmlns:a16="http://schemas.microsoft.com/office/drawing/2014/main" id="{9B630603-4290-4F9F-82AC-870CF92FCF80}"/>
                </a:ext>
              </a:extLst>
            </p:cNvPr>
            <p:cNvSpPr/>
            <p:nvPr/>
          </p:nvSpPr>
          <p:spPr>
            <a:xfrm>
              <a:off x="9564896" y="2803723"/>
              <a:ext cx="394912" cy="213589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Flecha: a la izquierda y derecha 30">
              <a:extLst>
                <a:ext uri="{FF2B5EF4-FFF2-40B4-BE49-F238E27FC236}">
                  <a16:creationId xmlns="" xmlns:a16="http://schemas.microsoft.com/office/drawing/2014/main" id="{6E2E34FA-A8C3-4F14-A756-6423F55C46F9}"/>
                </a:ext>
              </a:extLst>
            </p:cNvPr>
            <p:cNvSpPr/>
            <p:nvPr/>
          </p:nvSpPr>
          <p:spPr>
            <a:xfrm>
              <a:off x="9564896" y="3288517"/>
              <a:ext cx="394912" cy="213589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Flecha: a la izquierda y derecha 31">
              <a:extLst>
                <a:ext uri="{FF2B5EF4-FFF2-40B4-BE49-F238E27FC236}">
                  <a16:creationId xmlns="" xmlns:a16="http://schemas.microsoft.com/office/drawing/2014/main" id="{74535790-0040-479A-8225-E3B2DEEC5442}"/>
                </a:ext>
              </a:extLst>
            </p:cNvPr>
            <p:cNvSpPr/>
            <p:nvPr/>
          </p:nvSpPr>
          <p:spPr>
            <a:xfrm>
              <a:off x="9557422" y="3843394"/>
              <a:ext cx="394912" cy="213589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Flecha: a la izquierda y derecha 32">
              <a:extLst>
                <a:ext uri="{FF2B5EF4-FFF2-40B4-BE49-F238E27FC236}">
                  <a16:creationId xmlns="" xmlns:a16="http://schemas.microsoft.com/office/drawing/2014/main" id="{EB8CC124-5197-455D-8D0E-648D2530DC43}"/>
                </a:ext>
              </a:extLst>
            </p:cNvPr>
            <p:cNvSpPr/>
            <p:nvPr/>
          </p:nvSpPr>
          <p:spPr>
            <a:xfrm>
              <a:off x="9557422" y="4305275"/>
              <a:ext cx="394912" cy="213589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4" name="Flecha: a la izquierda y derecha 33">
              <a:extLst>
                <a:ext uri="{FF2B5EF4-FFF2-40B4-BE49-F238E27FC236}">
                  <a16:creationId xmlns="" xmlns:a16="http://schemas.microsoft.com/office/drawing/2014/main" id="{F9F28A03-BFC4-4BAD-8157-E2F9A276919F}"/>
                </a:ext>
              </a:extLst>
            </p:cNvPr>
            <p:cNvSpPr/>
            <p:nvPr/>
          </p:nvSpPr>
          <p:spPr>
            <a:xfrm rot="16200000" flipH="1">
              <a:off x="10591199" y="4679825"/>
              <a:ext cx="421493" cy="213589"/>
            </a:xfrm>
            <a:prstGeom prst="leftRightArrow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5" name="Marcador de texto 4">
              <a:extLst>
                <a:ext uri="{FF2B5EF4-FFF2-40B4-BE49-F238E27FC236}">
                  <a16:creationId xmlns="" xmlns:a16="http://schemas.microsoft.com/office/drawing/2014/main" id="{7F780D41-C569-4265-8318-2A99D1B469BA}"/>
                </a:ext>
              </a:extLst>
            </p:cNvPr>
            <p:cNvSpPr txBox="1">
              <a:spLocks/>
            </p:cNvSpPr>
            <p:nvPr/>
          </p:nvSpPr>
          <p:spPr>
            <a:xfrm>
              <a:off x="7597146" y="1657682"/>
              <a:ext cx="1634583" cy="37520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b="1" i="1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i="0" dirty="0">
                  <a:solidFill>
                    <a:schemeClr val="tx1"/>
                  </a:solidFill>
                </a:rPr>
                <a:t>Rocket-Tile</a:t>
              </a:r>
            </a:p>
          </p:txBody>
        </p:sp>
        <p:sp>
          <p:nvSpPr>
            <p:cNvPr id="36" name="Marcador de texto 8">
              <a:extLst>
                <a:ext uri="{FF2B5EF4-FFF2-40B4-BE49-F238E27FC236}">
                  <a16:creationId xmlns="" xmlns:a16="http://schemas.microsoft.com/office/drawing/2014/main" id="{1442FD12-D035-4EF6-9234-32023505E763}"/>
                </a:ext>
              </a:extLst>
            </p:cNvPr>
            <p:cNvSpPr txBox="1">
              <a:spLocks/>
            </p:cNvSpPr>
            <p:nvPr/>
          </p:nvSpPr>
          <p:spPr>
            <a:xfrm>
              <a:off x="7849672" y="5480262"/>
              <a:ext cx="3723060" cy="3218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dirty="0"/>
                <a:t>Fig.2.- </a:t>
              </a:r>
              <a:r>
                <a:rPr lang="en-US" sz="1600" dirty="0" err="1"/>
                <a:t>RoCC</a:t>
              </a:r>
              <a:r>
                <a:rPr lang="en-US" sz="1600" dirty="0"/>
                <a:t> infrastructure communication</a:t>
              </a:r>
            </a:p>
          </p:txBody>
        </p:sp>
      </p:grpSp>
      <p:sp>
        <p:nvSpPr>
          <p:cNvPr id="37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6" y="509815"/>
            <a:ext cx="8847436" cy="551242"/>
          </a:xfrm>
        </p:spPr>
        <p:txBody>
          <a:bodyPr/>
          <a:lstStyle/>
          <a:p>
            <a:r>
              <a:rPr lang="es-MX" sz="2800" dirty="0" err="1"/>
              <a:t>Dynamic</a:t>
            </a:r>
            <a:r>
              <a:rPr lang="es-MX" sz="2800" dirty="0"/>
              <a:t> </a:t>
            </a:r>
            <a:r>
              <a:rPr lang="es-MX" sz="2800" dirty="0" err="1"/>
              <a:t>Partial</a:t>
            </a:r>
            <a:r>
              <a:rPr lang="es-MX" sz="2800" dirty="0"/>
              <a:t> </a:t>
            </a:r>
            <a:r>
              <a:rPr lang="es-MX" sz="2800" dirty="0" err="1"/>
              <a:t>Reconfiguration</a:t>
            </a:r>
            <a:r>
              <a:rPr lang="es-MX" sz="2800" dirty="0"/>
              <a:t> in </a:t>
            </a:r>
            <a:r>
              <a:rPr lang="es-MX" sz="2800" dirty="0" err="1" smtClean="0"/>
              <a:t>LowRISC-SoC</a:t>
            </a:r>
            <a:r>
              <a:rPr lang="es-MX" sz="2800" dirty="0" smtClean="0"/>
              <a:t> (cont</a:t>
            </a:r>
            <a:r>
              <a:rPr lang="es-MX" sz="2800" dirty="0"/>
              <a:t>.)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5162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7</a:t>
            </a:fld>
            <a:endParaRPr lang="es-PE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E2EE929E-CE8F-4B2C-8401-018F3B2427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669" y="1105541"/>
            <a:ext cx="8847435" cy="346454"/>
          </a:xfrm>
        </p:spPr>
        <p:txBody>
          <a:bodyPr>
            <a:noAutofit/>
          </a:bodyPr>
          <a:lstStyle/>
          <a:p>
            <a:r>
              <a:rPr lang="en-US" sz="2400" dirty="0"/>
              <a:t>Reconfiguration Controller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9" name="Marcador de texto 8">
            <a:extLst>
              <a:ext uri="{FF2B5EF4-FFF2-40B4-BE49-F238E27FC236}">
                <a16:creationId xmlns="" xmlns:a16="http://schemas.microsoft.com/office/drawing/2014/main" id="{AE95AAC3-2BA6-407F-84EC-C0943FA78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69" y="1509785"/>
            <a:ext cx="11066931" cy="146556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dirty="0" smtClean="0"/>
              <a:t>Used for DPR, controlled </a:t>
            </a:r>
            <a:r>
              <a:rPr lang="en-US" sz="2000" dirty="0"/>
              <a:t>by a </a:t>
            </a:r>
            <a:r>
              <a:rPr lang="en-US" sz="2000" dirty="0" smtClean="0"/>
              <a:t>RISC-V </a:t>
            </a:r>
            <a:r>
              <a:rPr lang="en-US" sz="2000" dirty="0" err="1" smtClean="0"/>
              <a:t>SoC</a:t>
            </a:r>
            <a:r>
              <a:rPr lang="en-US" sz="2000" dirty="0" smtClean="0"/>
              <a:t> and </a:t>
            </a:r>
            <a:r>
              <a:rPr lang="en-US" sz="2000" dirty="0"/>
              <a:t>implemented in </a:t>
            </a:r>
            <a:r>
              <a:rPr lang="en-US" sz="2000" dirty="0" smtClean="0"/>
              <a:t>a Xilinx FPGA.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Xilinx FPGAs require the </a:t>
            </a:r>
            <a:r>
              <a:rPr lang="en-US" sz="2000" dirty="0"/>
              <a:t>Internal Configuration Access Port (ICAP) </a:t>
            </a:r>
            <a:r>
              <a:rPr lang="en-US" sz="2000" dirty="0" smtClean="0"/>
              <a:t>for DPR.</a:t>
            </a:r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For </a:t>
            </a:r>
            <a:r>
              <a:rPr lang="en-US" sz="2000" dirty="0" err="1" smtClean="0"/>
              <a:t>SoC</a:t>
            </a:r>
            <a:r>
              <a:rPr lang="en-US" sz="2000" dirty="0" smtClean="0"/>
              <a:t> systems, </a:t>
            </a:r>
            <a:r>
              <a:rPr lang="en-US" sz="2000" dirty="0"/>
              <a:t> </a:t>
            </a:r>
            <a:r>
              <a:rPr lang="en-US" sz="2000" dirty="0" smtClean="0"/>
              <a:t>the ICAP must be connected to AXI4 bus.</a:t>
            </a:r>
            <a:endParaRPr lang="en-US" sz="2000" dirty="0"/>
          </a:p>
          <a:p>
            <a:pPr algn="just">
              <a:spcBef>
                <a:spcPts val="0"/>
              </a:spcBef>
            </a:pPr>
            <a:r>
              <a:rPr lang="en-US" sz="2000" dirty="0"/>
              <a:t>The AXI-HWICAP adds a hardware wrapper that enables a configurable data transfer system to the ICAP and compatible with the AXI interface. </a:t>
            </a:r>
          </a:p>
        </p:txBody>
      </p:sp>
      <p:sp>
        <p:nvSpPr>
          <p:cNvPr id="14" name="Marcador de texto 8">
            <a:extLst>
              <a:ext uri="{FF2B5EF4-FFF2-40B4-BE49-F238E27FC236}">
                <a16:creationId xmlns="" xmlns:a16="http://schemas.microsoft.com/office/drawing/2014/main" id="{09E0AE20-38B2-4399-8782-123D0592D248}"/>
              </a:ext>
            </a:extLst>
          </p:cNvPr>
          <p:cNvSpPr txBox="1">
            <a:spLocks/>
          </p:cNvSpPr>
          <p:nvPr/>
        </p:nvSpPr>
        <p:spPr>
          <a:xfrm>
            <a:off x="591669" y="3105985"/>
            <a:ext cx="1489435" cy="388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Hardware</a:t>
            </a:r>
          </a:p>
        </p:txBody>
      </p:sp>
      <p:sp>
        <p:nvSpPr>
          <p:cNvPr id="11" name="Marcador de texto 8">
            <a:extLst>
              <a:ext uri="{FF2B5EF4-FFF2-40B4-BE49-F238E27FC236}">
                <a16:creationId xmlns="" xmlns:a16="http://schemas.microsoft.com/office/drawing/2014/main" id="{A0ECD16C-FEC4-4689-86E4-508441066B17}"/>
              </a:ext>
            </a:extLst>
          </p:cNvPr>
          <p:cNvSpPr txBox="1">
            <a:spLocks/>
          </p:cNvSpPr>
          <p:nvPr/>
        </p:nvSpPr>
        <p:spPr>
          <a:xfrm>
            <a:off x="591669" y="3523289"/>
            <a:ext cx="6092160" cy="2038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dirty="0"/>
              <a:t>The </a:t>
            </a:r>
            <a:r>
              <a:rPr lang="en-US" sz="2000" dirty="0" err="1"/>
              <a:t>LowRISC-SoC</a:t>
            </a:r>
            <a:r>
              <a:rPr lang="en-US" sz="2000" dirty="0"/>
              <a:t> project includes </a:t>
            </a:r>
            <a:r>
              <a:rPr lang="en-US" sz="2000" dirty="0" smtClean="0"/>
              <a:t>adaptations to the </a:t>
            </a:r>
            <a:r>
              <a:rPr lang="en-US" sz="2000" dirty="0"/>
              <a:t>AXI </a:t>
            </a:r>
            <a:r>
              <a:rPr lang="en-US" sz="2000" dirty="0" smtClean="0"/>
              <a:t>interface</a:t>
            </a:r>
            <a:r>
              <a:rPr lang="en-US" sz="2000" dirty="0"/>
              <a:t>:</a:t>
            </a:r>
            <a:endParaRPr lang="en-US" sz="2000" dirty="0" smtClean="0"/>
          </a:p>
          <a:p>
            <a:pPr lvl="1" algn="just">
              <a:spcBef>
                <a:spcPts val="0"/>
              </a:spcBef>
            </a:pPr>
            <a:r>
              <a:rPr lang="en-US" sz="2000" dirty="0" err="1" smtClean="0"/>
              <a:t>TileLinkMem</a:t>
            </a:r>
            <a:r>
              <a:rPr lang="en-US" sz="2000" dirty="0"/>
              <a:t>, for cache-coherent memory </a:t>
            </a:r>
            <a:r>
              <a:rPr lang="en-US" sz="2000" dirty="0" smtClean="0"/>
              <a:t>access.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 smtClean="0"/>
              <a:t>TileLinkMMIO</a:t>
            </a:r>
            <a:r>
              <a:rPr lang="en-US" sz="2000" dirty="0"/>
              <a:t>, for communication </a:t>
            </a:r>
            <a:r>
              <a:rPr lang="en-US" sz="2000" dirty="0" smtClean="0"/>
              <a:t>to </a:t>
            </a:r>
            <a:r>
              <a:rPr lang="en-US" sz="2000" dirty="0"/>
              <a:t>I/O memory mapped devices.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The HWICAP is generated and connected as an </a:t>
            </a:r>
            <a:r>
              <a:rPr lang="en-US" sz="2000" dirty="0" smtClean="0"/>
              <a:t>AXI4 </a:t>
            </a:r>
            <a:r>
              <a:rPr lang="en-US" sz="2000" dirty="0"/>
              <a:t>Slave.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20924" y="2740376"/>
            <a:ext cx="4836359" cy="3045421"/>
            <a:chOff x="7020924" y="2740376"/>
            <a:chExt cx="4836359" cy="3045421"/>
          </a:xfrm>
        </p:grpSpPr>
        <p:pic>
          <p:nvPicPr>
            <p:cNvPr id="10" name="Imagen 9">
              <a:extLst>
                <a:ext uri="{FF2B5EF4-FFF2-40B4-BE49-F238E27FC236}">
                  <a16:creationId xmlns="" xmlns:a16="http://schemas.microsoft.com/office/drawing/2014/main" id="{EBF56EE3-A708-484B-9E36-9AA366BA9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0924" y="2740376"/>
              <a:ext cx="4836359" cy="2665749"/>
            </a:xfrm>
            <a:prstGeom prst="rect">
              <a:avLst/>
            </a:prstGeom>
            <a:ln w="3175" cap="sq">
              <a:solidFill>
                <a:srgbClr val="000000"/>
              </a:solidFill>
              <a:miter lim="800000"/>
            </a:ln>
            <a:effectLst>
              <a:outerShdw blurRad="57150" dist="50800" dir="27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12" name="Marcador de texto 8">
              <a:extLst>
                <a:ext uri="{FF2B5EF4-FFF2-40B4-BE49-F238E27FC236}">
                  <a16:creationId xmlns="" xmlns:a16="http://schemas.microsoft.com/office/drawing/2014/main" id="{595CAE2E-5AB5-4A15-ABA0-4AE2DE5A8F51}"/>
                </a:ext>
              </a:extLst>
            </p:cNvPr>
            <p:cNvSpPr txBox="1">
              <a:spLocks/>
            </p:cNvSpPr>
            <p:nvPr/>
          </p:nvSpPr>
          <p:spPr>
            <a:xfrm>
              <a:off x="8061689" y="5463916"/>
              <a:ext cx="2754828" cy="32188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dirty="0"/>
                <a:t>Fig.3.- AXI-HWICAP connection</a:t>
              </a:r>
            </a:p>
          </p:txBody>
        </p:sp>
      </p:grpSp>
      <p:sp>
        <p:nvSpPr>
          <p:cNvPr id="13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6" y="509815"/>
            <a:ext cx="8847436" cy="551242"/>
          </a:xfrm>
        </p:spPr>
        <p:txBody>
          <a:bodyPr/>
          <a:lstStyle/>
          <a:p>
            <a:r>
              <a:rPr lang="es-MX" sz="2800" dirty="0" err="1"/>
              <a:t>Dynamic</a:t>
            </a:r>
            <a:r>
              <a:rPr lang="es-MX" sz="2800" dirty="0"/>
              <a:t> </a:t>
            </a:r>
            <a:r>
              <a:rPr lang="es-MX" sz="2800" dirty="0" err="1"/>
              <a:t>Partial</a:t>
            </a:r>
            <a:r>
              <a:rPr lang="es-MX" sz="2800" dirty="0"/>
              <a:t> </a:t>
            </a:r>
            <a:r>
              <a:rPr lang="es-MX" sz="2800" dirty="0" err="1"/>
              <a:t>Reconfiguration</a:t>
            </a:r>
            <a:r>
              <a:rPr lang="es-MX" sz="2800" dirty="0"/>
              <a:t> in </a:t>
            </a:r>
            <a:r>
              <a:rPr lang="es-MX" sz="2800" dirty="0" err="1" smtClean="0"/>
              <a:t>LowRISC-SoC</a:t>
            </a:r>
            <a:r>
              <a:rPr lang="es-MX" sz="2800" dirty="0" smtClean="0"/>
              <a:t> (cont</a:t>
            </a:r>
            <a:r>
              <a:rPr lang="es-MX" sz="2800" dirty="0"/>
              <a:t>.)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6781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/>
      <p:bldP spid="1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8</a:t>
            </a:fld>
            <a:endParaRPr lang="es-PE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5" name="Marcador de texto 8">
            <a:extLst>
              <a:ext uri="{FF2B5EF4-FFF2-40B4-BE49-F238E27FC236}">
                <a16:creationId xmlns="" xmlns:a16="http://schemas.microsoft.com/office/drawing/2014/main" id="{B216FEE2-616F-48D4-A427-389F8DB47E0D}"/>
              </a:ext>
            </a:extLst>
          </p:cNvPr>
          <p:cNvSpPr txBox="1">
            <a:spLocks/>
          </p:cNvSpPr>
          <p:nvPr/>
        </p:nvSpPr>
        <p:spPr>
          <a:xfrm>
            <a:off x="591669" y="1567839"/>
            <a:ext cx="1396671" cy="400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b="1" dirty="0"/>
              <a:t>Software </a:t>
            </a:r>
          </a:p>
        </p:txBody>
      </p:sp>
      <p:sp>
        <p:nvSpPr>
          <p:cNvPr id="16" name="Marcador de texto 8">
            <a:extLst>
              <a:ext uri="{FF2B5EF4-FFF2-40B4-BE49-F238E27FC236}">
                <a16:creationId xmlns="" xmlns:a16="http://schemas.microsoft.com/office/drawing/2014/main" id="{A422AE7E-731F-45EB-A0C9-4A8A00AD73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669" y="1952183"/>
            <a:ext cx="11121360" cy="390433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In order to get access to the HWICAP in Linux, a mechanism to transfer the hardware information to the operating system has to be configured: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dirty="0"/>
              <a:t>HWICAP information is stored in the </a:t>
            </a:r>
            <a:r>
              <a:rPr lang="en-US" sz="2000" dirty="0" err="1" smtClean="0"/>
              <a:t>BootROM</a:t>
            </a:r>
            <a:r>
              <a:rPr lang="en-US" sz="2000" dirty="0"/>
              <a:t>: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Role </a:t>
            </a:r>
            <a:r>
              <a:rPr lang="en-US" sz="2000" dirty="0"/>
              <a:t>of the first-stage bootloader </a:t>
            </a:r>
            <a:r>
              <a:rPr lang="en-US" sz="2000" dirty="0" smtClean="0"/>
              <a:t>for transferring the </a:t>
            </a:r>
            <a:r>
              <a:rPr lang="en-US" sz="2000" dirty="0"/>
              <a:t>hardware information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A</a:t>
            </a:r>
            <a:r>
              <a:rPr lang="en-US" sz="2000" dirty="0" smtClean="0"/>
              <a:t>rchitectures other than </a:t>
            </a:r>
            <a:r>
              <a:rPr lang="en-US" sz="2000" dirty="0" err="1"/>
              <a:t>MicroBlaze</a:t>
            </a:r>
            <a:r>
              <a:rPr lang="en-US" sz="2000" dirty="0"/>
              <a:t> and ARM are not officially supported by Xilinx </a:t>
            </a:r>
            <a:r>
              <a:rPr lang="en-US" sz="2000" dirty="0" smtClean="0"/>
              <a:t>for DPR. </a:t>
            </a:r>
            <a:endParaRPr lang="en-US" sz="2000" dirty="0"/>
          </a:p>
          <a:p>
            <a:pPr lvl="1" algn="just"/>
            <a:r>
              <a:rPr lang="en-US" sz="2000" dirty="0"/>
              <a:t>The HWICAP is only intended to work with </a:t>
            </a:r>
            <a:r>
              <a:rPr lang="en-US" sz="2000" dirty="0" err="1" smtClean="0"/>
              <a:t>MicroBlaze</a:t>
            </a:r>
            <a:r>
              <a:rPr lang="en-US" sz="2000" dirty="0"/>
              <a:t>.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Official </a:t>
            </a:r>
            <a:r>
              <a:rPr lang="en-US" sz="2000" dirty="0"/>
              <a:t>Linux driver is compatible with OPS HWICAP and the XPS </a:t>
            </a:r>
            <a:r>
              <a:rPr lang="en-US" sz="2000" dirty="0" smtClean="0"/>
              <a:t>HWICAP. </a:t>
            </a:r>
          </a:p>
          <a:p>
            <a:pPr lvl="1" algn="just"/>
            <a:r>
              <a:rPr lang="en-US" sz="2000" dirty="0" smtClean="0"/>
              <a:t>OPS HWICAP and XPS HWICAP: old interface IP </a:t>
            </a:r>
            <a:r>
              <a:rPr lang="en-US" sz="2000" dirty="0"/>
              <a:t>cores. </a:t>
            </a:r>
            <a:endParaRPr lang="en-US" sz="2000" dirty="0" smtClean="0"/>
          </a:p>
          <a:p>
            <a:pPr algn="just"/>
            <a:r>
              <a:rPr lang="en-US" sz="2000" dirty="0" smtClean="0"/>
              <a:t>The Linux driver for the HWICAP has </a:t>
            </a:r>
            <a:r>
              <a:rPr lang="en-US" sz="2000" dirty="0"/>
              <a:t>to be adapted with changes in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2000" dirty="0"/>
              <a:t>The internal FIFOs manipulation to control the data transfers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dirty="0"/>
              <a:t>The platform information to match the hardware name in the Configuration String (Device-tree).</a:t>
            </a:r>
          </a:p>
        </p:txBody>
      </p:sp>
      <p:sp>
        <p:nvSpPr>
          <p:cNvPr id="10" name="Marcador de texto 4">
            <a:extLst>
              <a:ext uri="{FF2B5EF4-FFF2-40B4-BE49-F238E27FC236}">
                <a16:creationId xmlns="" xmlns:a16="http://schemas.microsoft.com/office/drawing/2014/main" id="{5C7D9181-8E6B-4FC8-977B-32A47E5B3E0B}"/>
              </a:ext>
            </a:extLst>
          </p:cNvPr>
          <p:cNvSpPr txBox="1">
            <a:spLocks/>
          </p:cNvSpPr>
          <p:nvPr/>
        </p:nvSpPr>
        <p:spPr>
          <a:xfrm>
            <a:off x="591669" y="1105541"/>
            <a:ext cx="8847435" cy="3464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Reconfiguration </a:t>
            </a:r>
            <a:r>
              <a:rPr lang="en-US" sz="2400" dirty="0" smtClean="0"/>
              <a:t>Controller (cont.)</a:t>
            </a:r>
            <a:endParaRPr lang="en-US" sz="2400" dirty="0"/>
          </a:p>
        </p:txBody>
      </p:sp>
      <p:sp>
        <p:nvSpPr>
          <p:cNvPr id="12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16" y="509815"/>
            <a:ext cx="8847436" cy="551242"/>
          </a:xfrm>
        </p:spPr>
        <p:txBody>
          <a:bodyPr/>
          <a:lstStyle/>
          <a:p>
            <a:r>
              <a:rPr lang="es-MX" sz="2800" dirty="0" err="1"/>
              <a:t>Dynamic</a:t>
            </a:r>
            <a:r>
              <a:rPr lang="es-MX" sz="2800" dirty="0"/>
              <a:t> </a:t>
            </a:r>
            <a:r>
              <a:rPr lang="es-MX" sz="2800" dirty="0" err="1"/>
              <a:t>Partial</a:t>
            </a:r>
            <a:r>
              <a:rPr lang="es-MX" sz="2800" dirty="0"/>
              <a:t> </a:t>
            </a:r>
            <a:r>
              <a:rPr lang="es-MX" sz="2800" dirty="0" err="1"/>
              <a:t>Reconfiguration</a:t>
            </a:r>
            <a:r>
              <a:rPr lang="es-MX" sz="2800" dirty="0"/>
              <a:t> in </a:t>
            </a:r>
            <a:r>
              <a:rPr lang="es-MX" sz="2800" dirty="0" err="1" smtClean="0"/>
              <a:t>LowRISC-SoC</a:t>
            </a:r>
            <a:r>
              <a:rPr lang="es-MX" sz="2800" dirty="0" smtClean="0"/>
              <a:t> (cont</a:t>
            </a:r>
            <a:r>
              <a:rPr lang="es-MX" sz="2800" dirty="0"/>
              <a:t>.)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1751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uiExpand="1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="" xmlns:a16="http://schemas.microsoft.com/office/drawing/2014/main" id="{F2847B37-317C-4122-B733-15C070628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B7DEB9-8079-4B5A-BDF1-8E1356D98C73}" type="slidenum">
              <a:rPr lang="es-PE" smtClean="0"/>
              <a:pPr/>
              <a:t>9</a:t>
            </a:fld>
            <a:endParaRPr lang="es-PE" dirty="0"/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78A438AD-294E-4E33-8678-73905720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51" y="509815"/>
            <a:ext cx="9413205" cy="551242"/>
          </a:xfrm>
        </p:spPr>
        <p:txBody>
          <a:bodyPr/>
          <a:lstStyle/>
          <a:p>
            <a:r>
              <a:rPr lang="es-MX" sz="2800" dirty="0" err="1" smtClean="0"/>
              <a:t>Tightly-Coupled</a:t>
            </a:r>
            <a:r>
              <a:rPr lang="es-MX" sz="2800" dirty="0" smtClean="0"/>
              <a:t> Reconfigurable </a:t>
            </a:r>
            <a:r>
              <a:rPr lang="es-MX" sz="2800" dirty="0" err="1" smtClean="0"/>
              <a:t>Coprocessor</a:t>
            </a:r>
            <a:r>
              <a:rPr lang="es-MX" sz="2800" dirty="0" smtClean="0"/>
              <a:t> Interface</a:t>
            </a:r>
            <a:endParaRPr lang="es-PE" sz="280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99C9B35-7B6A-4D11-91FE-DF03F5D61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Presenter: Aurelio </a:t>
            </a:r>
            <a:r>
              <a:rPr lang="en-US" i="1" dirty="0" smtClean="0">
                <a:solidFill>
                  <a:schemeClr val="bg1"/>
                </a:solidFill>
              </a:rPr>
              <a:t>Morales-Villanueva, PhD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10" name="Marcador de texto 8">
            <a:extLst>
              <a:ext uri="{FF2B5EF4-FFF2-40B4-BE49-F238E27FC236}">
                <a16:creationId xmlns="" xmlns:a16="http://schemas.microsoft.com/office/drawing/2014/main" id="{A2A63CB1-B221-4A7B-A614-13C140FB4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603" y="1396315"/>
            <a:ext cx="7247112" cy="14775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The reconfigurable coprocessor </a:t>
            </a:r>
            <a:r>
              <a:rPr lang="en-US" sz="2000" dirty="0" smtClean="0"/>
              <a:t>(i.e. accelerator) is attached </a:t>
            </a:r>
            <a:r>
              <a:rPr lang="en-US" sz="2000" dirty="0"/>
              <a:t>to the Rocket Core </a:t>
            </a:r>
            <a:r>
              <a:rPr lang="en-US" sz="2000" dirty="0" smtClean="0"/>
              <a:t>via </a:t>
            </a:r>
            <a:r>
              <a:rPr lang="en-US" sz="2000" dirty="0"/>
              <a:t>the </a:t>
            </a:r>
            <a:r>
              <a:rPr lang="en-US" sz="2000" dirty="0" err="1"/>
              <a:t>RoCC</a:t>
            </a:r>
            <a:r>
              <a:rPr lang="en-US" sz="2000" dirty="0"/>
              <a:t> Interface. 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The </a:t>
            </a:r>
            <a:r>
              <a:rPr lang="en-US" sz="2000" dirty="0"/>
              <a:t>data is transferred </a:t>
            </a:r>
            <a:r>
              <a:rPr lang="en-US" sz="2000" dirty="0" smtClean="0"/>
              <a:t>to/from the coprocessor using </a:t>
            </a:r>
            <a:r>
              <a:rPr lang="en-US" sz="2000" dirty="0"/>
              <a:t>the custom instructions format in the RISC-V specification. </a:t>
            </a:r>
          </a:p>
        </p:txBody>
      </p:sp>
      <p:sp>
        <p:nvSpPr>
          <p:cNvPr id="13" name="Marcador de texto 8">
            <a:extLst>
              <a:ext uri="{FF2B5EF4-FFF2-40B4-BE49-F238E27FC236}">
                <a16:creationId xmlns="" xmlns:a16="http://schemas.microsoft.com/office/drawing/2014/main" id="{6436651D-D672-4424-8DB0-DC8DB527A5D5}"/>
              </a:ext>
            </a:extLst>
          </p:cNvPr>
          <p:cNvSpPr txBox="1">
            <a:spLocks/>
          </p:cNvSpPr>
          <p:nvPr/>
        </p:nvSpPr>
        <p:spPr>
          <a:xfrm>
            <a:off x="590602" y="3545591"/>
            <a:ext cx="7236227" cy="2049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000" dirty="0"/>
              <a:t>The </a:t>
            </a:r>
            <a:r>
              <a:rPr lang="en-US" sz="2000" dirty="0" err="1"/>
              <a:t>RoCC</a:t>
            </a:r>
            <a:r>
              <a:rPr lang="en-US" sz="2000" dirty="0"/>
              <a:t> accelerator </a:t>
            </a:r>
            <a:r>
              <a:rPr lang="en-US" sz="2000" dirty="0" smtClean="0"/>
              <a:t>starts working upon a RISC-V </a:t>
            </a:r>
            <a:r>
              <a:rPr lang="en-US" sz="2000" dirty="0"/>
              <a:t>custom </a:t>
            </a:r>
            <a:r>
              <a:rPr lang="en-US" sz="2000" dirty="0" smtClean="0"/>
              <a:t>instruction execution.</a:t>
            </a:r>
            <a:endParaRPr lang="en-US" sz="2000" dirty="0"/>
          </a:p>
          <a:p>
            <a:pPr algn="just">
              <a:spcBef>
                <a:spcPts val="0"/>
              </a:spcBef>
            </a:pPr>
            <a:r>
              <a:rPr lang="en-US" sz="2000" dirty="0" smtClean="0"/>
              <a:t>To </a:t>
            </a:r>
            <a:r>
              <a:rPr lang="en-US" sz="2000" dirty="0"/>
              <a:t>enable the custom instructions execution in the operating system, the XS field in the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mstatus</a:t>
            </a:r>
            <a:r>
              <a:rPr lang="en-US" sz="2000" dirty="0"/>
              <a:t> CSR  has to be configured and reinitialized in every context switch. </a:t>
            </a:r>
          </a:p>
          <a:p>
            <a:pPr algn="just">
              <a:spcBef>
                <a:spcPts val="0"/>
              </a:spcBef>
            </a:pPr>
            <a:r>
              <a:rPr lang="en-US" sz="2000" dirty="0"/>
              <a:t>The reconfigurable coprocessor lacks of a context-save system, so it is only suitable for mono core systems. </a:t>
            </a:r>
          </a:p>
        </p:txBody>
      </p:sp>
      <p:sp>
        <p:nvSpPr>
          <p:cNvPr id="14" name="Marcador de texto 4">
            <a:extLst>
              <a:ext uri="{FF2B5EF4-FFF2-40B4-BE49-F238E27FC236}">
                <a16:creationId xmlns="" xmlns:a16="http://schemas.microsoft.com/office/drawing/2014/main" id="{1AC0F0C2-2974-480D-AA5A-4138E238F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0602" y="3080231"/>
            <a:ext cx="8847435" cy="346454"/>
          </a:xfrm>
        </p:spPr>
        <p:txBody>
          <a:bodyPr>
            <a:noAutofit/>
          </a:bodyPr>
          <a:lstStyle/>
          <a:p>
            <a:r>
              <a:rPr lang="en-US" sz="2400" dirty="0"/>
              <a:t>Linux custom </a:t>
            </a:r>
            <a:r>
              <a:rPr lang="en-US" sz="2400" dirty="0" smtClean="0"/>
              <a:t>instructions for </a:t>
            </a:r>
            <a:r>
              <a:rPr lang="en-US" sz="2400" dirty="0" err="1" smtClean="0"/>
              <a:t>RoCC</a:t>
            </a: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8141709" y="1578423"/>
            <a:ext cx="3865234" cy="4201886"/>
            <a:chOff x="8141709" y="1578423"/>
            <a:chExt cx="3865234" cy="4201886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1709" y="1578423"/>
              <a:ext cx="3865234" cy="3602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Marcador de texto 8">
              <a:extLst>
                <a:ext uri="{FF2B5EF4-FFF2-40B4-BE49-F238E27FC236}">
                  <a16:creationId xmlns="" xmlns:a16="http://schemas.microsoft.com/office/drawing/2014/main" id="{595CAE2E-5AB5-4A15-ABA0-4AE2DE5A8F51}"/>
                </a:ext>
              </a:extLst>
            </p:cNvPr>
            <p:cNvSpPr txBox="1">
              <a:spLocks/>
            </p:cNvSpPr>
            <p:nvPr/>
          </p:nvSpPr>
          <p:spPr>
            <a:xfrm>
              <a:off x="8141709" y="5213538"/>
              <a:ext cx="3778148" cy="5667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en-US" sz="1600" dirty="0" smtClean="0"/>
                <a:t>Fig.4.- Interaction between RISC-V and the custom accelerator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417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14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6914</TotalTime>
  <Words>1463</Words>
  <Application>Microsoft Office PowerPoint</Application>
  <PresentationFormat>Custom</PresentationFormat>
  <Paragraphs>258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Exploring Dynamic Partial Reconfiguration in a  Tightly-coupled Coprocessor Attached to a  RISC-V Soft-processor on a FPGA</vt:lpstr>
      <vt:lpstr>CONTENT</vt:lpstr>
      <vt:lpstr>Introduction</vt:lpstr>
      <vt:lpstr>Dynamic Partial Reconfiguration in LowRISC-SoC</vt:lpstr>
      <vt:lpstr>Dynamic Partial Reconfiguration in LowRISC-SoC (cont.)</vt:lpstr>
      <vt:lpstr>Dynamic Partial Reconfiguration in LowRISC-SoC (cont.)</vt:lpstr>
      <vt:lpstr>Dynamic Partial Reconfiguration in LowRISC-SoC (cont.)</vt:lpstr>
      <vt:lpstr>Dynamic Partial Reconfiguration in LowRISC-SoC (cont.)</vt:lpstr>
      <vt:lpstr>Tightly-Coupled Reconfigurable Coprocessor Interface</vt:lpstr>
      <vt:lpstr>Tightly-Coupled Reconfigurable Coprocessor Interface (cont.)</vt:lpstr>
      <vt:lpstr>Experimental Results </vt:lpstr>
      <vt:lpstr>Experimental Results (cont.) 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>INTERCON 2021</dc:subject>
  <dc:creator>Jairo Abdala; Aurelio Morales</dc:creator>
  <cp:lastModifiedBy>Aurelio F. Morales</cp:lastModifiedBy>
  <cp:revision>295</cp:revision>
  <dcterms:created xsi:type="dcterms:W3CDTF">2021-07-03T22:38:14Z</dcterms:created>
  <dcterms:modified xsi:type="dcterms:W3CDTF">2021-08-05T16:50:32Z</dcterms:modified>
</cp:coreProperties>
</file>