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7" r:id="rId1"/>
  </p:sldMasterIdLst>
  <p:notesMasterIdLst>
    <p:notesMasterId r:id="rId20"/>
  </p:notesMasterIdLst>
  <p:sldIdLst>
    <p:sldId id="256" r:id="rId2"/>
    <p:sldId id="281" r:id="rId3"/>
    <p:sldId id="321" r:id="rId4"/>
    <p:sldId id="345" r:id="rId5"/>
    <p:sldId id="351" r:id="rId6"/>
    <p:sldId id="332" r:id="rId7"/>
    <p:sldId id="346" r:id="rId8"/>
    <p:sldId id="339" r:id="rId9"/>
    <p:sldId id="315" r:id="rId10"/>
    <p:sldId id="340" r:id="rId11"/>
    <p:sldId id="347" r:id="rId12"/>
    <p:sldId id="293" r:id="rId13"/>
    <p:sldId id="348" r:id="rId14"/>
    <p:sldId id="349" r:id="rId15"/>
    <p:sldId id="350" r:id="rId16"/>
    <p:sldId id="343" r:id="rId17"/>
    <p:sldId id="320" r:id="rId18"/>
    <p:sldId id="297" r:id="rId1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sha" initials="m" lastIdx="0" clrIdx="0"/>
  <p:cmAuthor id="1" name="Ann Gordon-Ross" initials="" lastIdx="1" clrIdx="1"/>
  <p:cmAuthor id="2" name="Aurelio Morales" initials="AM" lastIdx="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C6AE0"/>
    <a:srgbClr val="003399"/>
    <a:srgbClr val="009999"/>
    <a:srgbClr val="3A6041"/>
    <a:srgbClr val="2EFC24"/>
    <a:srgbClr val="CC66FF"/>
    <a:srgbClr val="00E4A8"/>
    <a:srgbClr val="00FCF6"/>
    <a:srgbClr val="D5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1" autoAdjust="0"/>
    <p:restoredTop sz="92008" autoAdjust="0"/>
  </p:normalViewPr>
  <p:slideViewPr>
    <p:cSldViewPr snapToGrid="0">
      <p:cViewPr varScale="1">
        <p:scale>
          <a:sx n="68" d="100"/>
          <a:sy n="68" d="100"/>
        </p:scale>
        <p:origin x="-4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notesViewPr>
    <p:cSldViewPr snapToGrid="0">
      <p:cViewPr varScale="1">
        <p:scale>
          <a:sx n="56" d="100"/>
          <a:sy n="56" d="100"/>
        </p:scale>
        <p:origin x="-175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232FBF1-87A7-4C1F-95CF-22277E1CE4FA}" type="datetimeFigureOut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3EAE338-67A3-45A7-A4B9-1DBD086A03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26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8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3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3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For the purpose of HTR, two PRRs have different locations in the FPGA fabric.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There are two cases for relocation: from small-to-large PRR or from large-to-small PRR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The third case is not interesting: same-size PRR relocation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Since there are so many combination (I think 144 for consecutive CLB columns) to perform a task relocation (in terms of sizes </a:t>
            </a:r>
            <a:r>
              <a:rPr lang="en-US" sz="12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between two </a:t>
            </a:r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PRRs), I reduced the experiments (went down to 12) by having the large PRR with double (2x) the number of columns of the small PRR.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Since we covered only CLBs, doubling the number of columns in the large PRR, also doubles the number of frames.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9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r>
              <a:rPr lang="en-US" baseline="0" dirty="0" smtClean="0"/>
              <a:t> of FFs per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EAE338-67A3-45A7-A4B9-1DBD086A037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1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3ECAB0-B4AC-4210-BE3A-77B157AC106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CD4C4-7046-4331-AA37-9114E8DD33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1B6F8-B13C-4E4F-9878-FA7DF0D1C8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8EF41-3118-4E54-914F-56B8AF4F77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smtClean="0"/>
              <a:t>Click icon to add SmartArt graphic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7175"/>
            <a:ext cx="7772400" cy="1143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9225"/>
            <a:ext cx="7772400" cy="4114800"/>
          </a:xfrm>
        </p:spPr>
        <p:txBody>
          <a:bodyPr/>
          <a:lstStyle>
            <a:lvl1pPr>
              <a:defRPr sz="2000">
                <a:solidFill>
                  <a:srgbClr val="00999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581900" y="6324600"/>
            <a:ext cx="116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3C9A794-B4B7-4925-A813-4F2CCD911B3F}" type="slidenum">
              <a:rPr lang="en-US" sz="1200" smtClean="0"/>
              <a:pPr/>
              <a:t>‹#›</a:t>
            </a:fld>
            <a:r>
              <a:rPr lang="en-US" sz="1200" dirty="0" smtClean="0"/>
              <a:t> of 18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D5AF-7CB5-4CD4-A719-F51A283208B1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CD639-039E-41F9-B932-EBE623C2FBA9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06C87-387A-4AA9-91BA-B26D04835205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14C85-D64B-497F-9A0F-DE31414A56FB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16F7E-E9DC-41A6-ADF9-82C3290AB26C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of 23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1BCF-6D3A-43DC-AA43-6A19680266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596C-D93F-40CD-810E-31BF3347BF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Time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"/>
              </a:defRPr>
            </a:lvl1pPr>
          </a:lstStyle>
          <a:p>
            <a:pPr>
              <a:defRPr/>
            </a:pPr>
            <a:fld id="{7EAB8033-CFE3-41A8-AB19-9094282474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Times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968" y="533400"/>
            <a:ext cx="8991600" cy="129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3600" dirty="0" smtClean="0">
                <a:solidFill>
                  <a:schemeClr val="accent2"/>
                </a:solidFill>
              </a:rPr>
              <a:t>HTR: On-Chip Hardware Task Relocation for Partially Reconfigurable FPGAs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273050" y="50927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endParaRPr lang="en-US" sz="1600" dirty="0">
              <a:latin typeface="Tahoma" pitchFamily="16" charset="0"/>
            </a:endParaRP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1600200" y="4111492"/>
            <a:ext cx="5029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600" baseline="30000" dirty="0">
                <a:latin typeface="Tahoma" pitchFamily="16" charset="0"/>
              </a:rPr>
              <a:t>+ </a:t>
            </a:r>
            <a:r>
              <a:rPr lang="en-US" sz="1600" dirty="0">
                <a:latin typeface="Tahoma" pitchFamily="16" charset="0"/>
              </a:rPr>
              <a:t>Also Affiliated with NSF Center for High-Performance Reconfigurable Computing </a:t>
            </a:r>
          </a:p>
        </p:txBody>
      </p:sp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111492"/>
            <a:ext cx="21812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679938" y="2292351"/>
            <a:ext cx="7737231" cy="132714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lIns="0" tIns="0" rIns="0" bIns="0"/>
          <a:lstStyle/>
          <a:p>
            <a:pPr>
              <a:spcAft>
                <a:spcPts val="400"/>
              </a:spcAft>
            </a:pPr>
            <a:r>
              <a:rPr lang="en-US" dirty="0" smtClean="0">
                <a:ea typeface="ＭＳ Ｐゴシック" pitchFamily="16" charset="-128"/>
              </a:rPr>
              <a:t>Aurelio Morales-Villanueva and Ann Gordon-Ross</a:t>
            </a:r>
            <a:r>
              <a:rPr lang="en-US" baseline="30000" dirty="0" smtClean="0">
                <a:ea typeface="ＭＳ Ｐゴシック" pitchFamily="16" charset="-128"/>
              </a:rPr>
              <a:t>+</a:t>
            </a:r>
            <a:endParaRPr lang="en-US" baseline="30000" dirty="0">
              <a:ea typeface="ＭＳ Ｐゴシック" pitchFamily="16" charset="-128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ea typeface="ＭＳ Ｐゴシック" pitchFamily="16" charset="-128"/>
              </a:rPr>
              <a:t/>
            </a:r>
            <a:br>
              <a:rPr lang="en-US" sz="1800" dirty="0">
                <a:ea typeface="ＭＳ Ｐゴシック" pitchFamily="16" charset="-128"/>
              </a:rPr>
            </a:br>
            <a:r>
              <a:rPr lang="en-US" sz="1600" i="1" dirty="0" smtClean="0">
                <a:latin typeface="Helvetica" pitchFamily="16" charset="0"/>
                <a:ea typeface="ＭＳ Ｐゴシック" pitchFamily="16" charset="-128"/>
              </a:rPr>
              <a:t>Department </a:t>
            </a:r>
            <a:r>
              <a:rPr lang="en-US" sz="1600" i="1" dirty="0">
                <a:latin typeface="Helvetica" pitchFamily="16" charset="0"/>
                <a:ea typeface="ＭＳ Ｐゴシック" pitchFamily="16" charset="-128"/>
              </a:rPr>
              <a:t>of Electrical and Computer </a:t>
            </a:r>
            <a:r>
              <a:rPr lang="en-US" sz="1600" i="1" dirty="0" smtClean="0">
                <a:latin typeface="Helvetica" pitchFamily="16" charset="0"/>
                <a:ea typeface="ＭＳ Ｐゴシック" pitchFamily="16" charset="-128"/>
              </a:rPr>
              <a:t>Engineering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ea typeface="ＭＳ Ｐゴシック" pitchFamily="16" charset="-128"/>
              </a:rPr>
              <a:t>University of </a:t>
            </a:r>
            <a:r>
              <a:rPr lang="en-US" sz="1600" i="1" dirty="0" smtClean="0">
                <a:ea typeface="ＭＳ Ｐゴシック" pitchFamily="16" charset="-128"/>
              </a:rPr>
              <a:t>Florida, Gainesville, Florida, USA</a:t>
            </a:r>
            <a:br>
              <a:rPr lang="en-US" sz="1600" i="1" dirty="0" smtClean="0">
                <a:ea typeface="ＭＳ Ｐゴシック" pitchFamily="16" charset="-128"/>
              </a:rPr>
            </a:br>
            <a:endParaRPr lang="en-US" sz="1600" i="1" dirty="0" smtClean="0">
              <a:ea typeface="ＭＳ Ｐゴシック" pitchFamily="16" charset="-128"/>
            </a:endParaRPr>
          </a:p>
          <a:p>
            <a:pPr>
              <a:spcAft>
                <a:spcPts val="0"/>
              </a:spcAft>
            </a:pPr>
            <a:endParaRPr lang="en-US" sz="1600" dirty="0">
              <a:latin typeface="Helvetica" pitchFamily="16" charset="0"/>
              <a:ea typeface="ＭＳ Ｐゴシック" pitchFamily="16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9924" y="6051098"/>
            <a:ext cx="4470976" cy="64633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  <a:effectLst/>
        </p:spPr>
        <p:txBody>
          <a:bodyPr wrap="square">
            <a:spAutoFit/>
          </a:bodyPr>
          <a:lstStyle/>
          <a:p>
            <a:r>
              <a:rPr lang="en-US" sz="1200" i="1" dirty="0" smtClean="0">
                <a:latin typeface="Times New Roman" pitchFamily="48" charset="0"/>
              </a:rPr>
              <a:t>This work was supported by National Science Foundation (NSF) grants EEC-0642422 and IIP-1161022, and Programa de Ciencia y Tecnología (FINCyT) under contract 121-2009-FINCyT-BDE </a:t>
            </a:r>
            <a:endParaRPr lang="en-US" sz="1200" i="1" dirty="0">
              <a:latin typeface="Times New Roman" pitchFamily="4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HTR </a:t>
            </a:r>
            <a:r>
              <a:rPr lang="en-US" dirty="0"/>
              <a:t>O</a:t>
            </a:r>
            <a:r>
              <a:rPr lang="en-US" dirty="0" smtClean="0"/>
              <a:t>peration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AutoShape 2" descr="https://www.ibm.com/developerworks/mydeveloperworks/blogs/e8206aad-10e2-4c49-b00c-fee572815374/resource/images/Search-icon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4" descr="https://www.ibm.com/developerworks/mydeveloperworks/blogs/e8206aad-10e2-4c49-b00c-fee572815374/resource/images/Search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0" name="Group FPGA"/>
          <p:cNvGrpSpPr/>
          <p:nvPr/>
        </p:nvGrpSpPr>
        <p:grpSpPr>
          <a:xfrm>
            <a:off x="4781528" y="1124808"/>
            <a:ext cx="3664437" cy="5157551"/>
            <a:chOff x="4781528" y="1029272"/>
            <a:chExt cx="3664437" cy="5157551"/>
          </a:xfrm>
        </p:grpSpPr>
        <p:pic>
          <p:nvPicPr>
            <p:cNvPr id="7" name="FPGA-HTR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528" y="1029272"/>
              <a:ext cx="3664437" cy="5157551"/>
            </a:xfrm>
            <a:prstGeom prst="rect">
              <a:avLst/>
            </a:prstGeom>
          </p:spPr>
        </p:pic>
        <p:sp>
          <p:nvSpPr>
            <p:cNvPr id="11" name="PRR1"/>
            <p:cNvSpPr/>
            <p:nvPr/>
          </p:nvSpPr>
          <p:spPr>
            <a:xfrm>
              <a:off x="5148075" y="3143312"/>
              <a:ext cx="652885" cy="1041726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2" name="PRR2"/>
            <p:cNvSpPr/>
            <p:nvPr/>
          </p:nvSpPr>
          <p:spPr>
            <a:xfrm>
              <a:off x="6725808" y="3143312"/>
              <a:ext cx="956997" cy="1008112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3" name="PRR3"/>
            <p:cNvSpPr/>
            <p:nvPr/>
          </p:nvSpPr>
          <p:spPr>
            <a:xfrm>
              <a:off x="5340100" y="4708346"/>
              <a:ext cx="384050" cy="1051297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4" name="PRR4"/>
            <p:cNvSpPr/>
            <p:nvPr/>
          </p:nvSpPr>
          <p:spPr>
            <a:xfrm>
              <a:off x="6876300" y="4708346"/>
              <a:ext cx="768100" cy="1051297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15" name="StorageArea"/>
          <p:cNvSpPr/>
          <p:nvPr/>
        </p:nvSpPr>
        <p:spPr bwMode="auto">
          <a:xfrm>
            <a:off x="3112610" y="3402097"/>
            <a:ext cx="1689821" cy="1913200"/>
          </a:xfrm>
          <a:prstGeom prst="roundRect">
            <a:avLst/>
          </a:prstGeom>
          <a:gradFill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endParaRPr lang="en-US" sz="1800" dirty="0">
              <a:solidFill>
                <a:srgbClr val="000000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16" name="Busy-2"/>
          <p:cNvSpPr txBox="1"/>
          <p:nvPr/>
        </p:nvSpPr>
        <p:spPr>
          <a:xfrm>
            <a:off x="6625837" y="2821184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600" b="1" dirty="0" smtClean="0">
                <a:solidFill>
                  <a:srgbClr val="006633">
                    <a:lumMod val="40000"/>
                    <a:lumOff val="60000"/>
                  </a:srgbClr>
                </a:solidFill>
                <a:cs typeface="Arial" charset="0"/>
              </a:rPr>
              <a:t>Still Busy</a:t>
            </a:r>
            <a:endParaRPr lang="en-US" sz="1600" b="1" dirty="0">
              <a:solidFill>
                <a:srgbClr val="006633">
                  <a:lumMod val="40000"/>
                  <a:lumOff val="60000"/>
                </a:srgbClr>
              </a:solidFill>
              <a:cs typeface="Arial" charset="0"/>
            </a:endParaRPr>
          </a:p>
        </p:txBody>
      </p:sp>
      <p:sp>
        <p:nvSpPr>
          <p:cNvPr id="17" name="Save"/>
          <p:cNvSpPr txBox="1"/>
          <p:nvPr/>
        </p:nvSpPr>
        <p:spPr>
          <a:xfrm>
            <a:off x="3179620" y="3514304"/>
            <a:ext cx="845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s-PE" sz="1600" b="1" dirty="0" smtClean="0">
                <a:solidFill>
                  <a:srgbClr val="C00000"/>
                </a:solidFill>
                <a:cs typeface="Arial" charset="0"/>
              </a:rPr>
              <a:t>Context</a:t>
            </a:r>
          </a:p>
          <a:p>
            <a:pPr eaLnBrk="1" hangingPunct="1"/>
            <a:r>
              <a:rPr lang="es-PE" sz="1600" b="1" dirty="0" smtClean="0">
                <a:solidFill>
                  <a:srgbClr val="C00000"/>
                </a:solidFill>
                <a:cs typeface="Arial" charset="0"/>
              </a:rPr>
              <a:t>Save</a:t>
            </a:r>
            <a:endParaRPr lang="en-US" sz="1600" b="1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18" name="Save 2"/>
          <p:cNvSpPr txBox="1"/>
          <p:nvPr/>
        </p:nvSpPr>
        <p:spPr>
          <a:xfrm>
            <a:off x="3172690" y="3514304"/>
            <a:ext cx="845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s-PE" sz="1600" b="1" dirty="0" smtClean="0">
                <a:solidFill>
                  <a:srgbClr val="C00000"/>
                </a:solidFill>
                <a:cs typeface="Arial" charset="0"/>
              </a:rPr>
              <a:t>Context</a:t>
            </a:r>
          </a:p>
          <a:p>
            <a:pPr eaLnBrk="1" hangingPunct="1"/>
            <a:r>
              <a:rPr lang="es-PE" sz="1600" b="1" dirty="0" smtClean="0">
                <a:solidFill>
                  <a:srgbClr val="C00000"/>
                </a:solidFill>
                <a:cs typeface="Arial" charset="0"/>
              </a:rPr>
              <a:t>Save</a:t>
            </a:r>
            <a:endParaRPr lang="en-US" sz="1600" b="1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19" name="Restore-1"/>
          <p:cNvSpPr txBox="1"/>
          <p:nvPr/>
        </p:nvSpPr>
        <p:spPr>
          <a:xfrm>
            <a:off x="5978077" y="5312926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FF00"/>
                </a:solidFill>
                <a:cs typeface="Arial" charset="0"/>
              </a:rPr>
              <a:t>Context</a:t>
            </a:r>
          </a:p>
          <a:p>
            <a:pPr eaLnBrk="1" hangingPunct="1"/>
            <a:r>
              <a:rPr lang="en-US" sz="1600" b="1" dirty="0">
                <a:solidFill>
                  <a:srgbClr val="FFFF00"/>
                </a:solidFill>
                <a:cs typeface="Arial" charset="0"/>
              </a:rPr>
              <a:t>Restore</a:t>
            </a:r>
          </a:p>
        </p:txBody>
      </p:sp>
      <p:sp>
        <p:nvSpPr>
          <p:cNvPr id="20" name="M2-PRR4"/>
          <p:cNvSpPr>
            <a:spLocks noChangeAspect="1" noChangeArrowheads="1"/>
          </p:cNvSpPr>
          <p:nvPr/>
        </p:nvSpPr>
        <p:spPr bwMode="auto">
          <a:xfrm>
            <a:off x="1331641" y="5039048"/>
            <a:ext cx="720080" cy="1008112"/>
          </a:xfrm>
          <a:prstGeom prst="rect">
            <a:avLst/>
          </a:prstGeom>
          <a:solidFill>
            <a:srgbClr val="31859C"/>
          </a:solidFill>
          <a:ln w="9525" algn="ctr">
            <a:solidFill>
              <a:srgbClr val="31859C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M2</a:t>
            </a:r>
          </a:p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PRR4</a:t>
            </a:r>
          </a:p>
        </p:txBody>
      </p:sp>
      <p:sp>
        <p:nvSpPr>
          <p:cNvPr id="21" name="M3-PRR3"/>
          <p:cNvSpPr>
            <a:spLocks noChangeAspect="1" noChangeArrowheads="1"/>
          </p:cNvSpPr>
          <p:nvPr/>
        </p:nvSpPr>
        <p:spPr bwMode="auto">
          <a:xfrm>
            <a:off x="1614814" y="3886920"/>
            <a:ext cx="328893" cy="1008112"/>
          </a:xfrm>
          <a:prstGeom prst="rect">
            <a:avLst/>
          </a:prstGeom>
          <a:solidFill>
            <a:srgbClr val="7030A0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800" b="1" dirty="0" smtClean="0">
                <a:solidFill>
                  <a:srgbClr val="FFFF00"/>
                </a:solidFill>
                <a:cs typeface="Arial" charset="0"/>
              </a:rPr>
              <a:t>M3</a:t>
            </a:r>
          </a:p>
          <a:p>
            <a:pPr eaLnBrk="1" hangingPunct="1"/>
            <a:r>
              <a:rPr lang="en-US" sz="800" b="1" dirty="0" smtClean="0">
                <a:solidFill>
                  <a:srgbClr val="FFFF00"/>
                </a:solidFill>
                <a:cs typeface="Arial" charset="0"/>
              </a:rPr>
              <a:t>PRR3</a:t>
            </a:r>
          </a:p>
        </p:txBody>
      </p:sp>
      <p:sp>
        <p:nvSpPr>
          <p:cNvPr id="22" name="M6-PRR4"/>
          <p:cNvSpPr>
            <a:spLocks noChangeAspect="1" noChangeArrowheads="1"/>
          </p:cNvSpPr>
          <p:nvPr/>
        </p:nvSpPr>
        <p:spPr bwMode="auto">
          <a:xfrm>
            <a:off x="2267745" y="5039048"/>
            <a:ext cx="720079" cy="1008112"/>
          </a:xfrm>
          <a:prstGeom prst="rect">
            <a:avLst/>
          </a:prstGeom>
          <a:solidFill>
            <a:srgbClr val="FF00FF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M6</a:t>
            </a:r>
          </a:p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PRR4</a:t>
            </a:r>
          </a:p>
        </p:txBody>
      </p:sp>
      <p:sp>
        <p:nvSpPr>
          <p:cNvPr id="23" name="M5-PRR3"/>
          <p:cNvSpPr>
            <a:spLocks noChangeAspect="1" noChangeArrowheads="1"/>
          </p:cNvSpPr>
          <p:nvPr/>
        </p:nvSpPr>
        <p:spPr bwMode="auto">
          <a:xfrm>
            <a:off x="2536535" y="3886920"/>
            <a:ext cx="307273" cy="1008112"/>
          </a:xfrm>
          <a:prstGeom prst="rect">
            <a:avLst/>
          </a:prstGeom>
          <a:solidFill>
            <a:srgbClr val="9BBB59"/>
          </a:solidFill>
          <a:ln w="9525" algn="ctr">
            <a:solidFill>
              <a:srgbClr val="9BBB5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800" b="1" dirty="0" smtClean="0">
                <a:solidFill>
                  <a:srgbClr val="FFFF00"/>
                </a:solidFill>
                <a:cs typeface="Arial" charset="0"/>
              </a:rPr>
              <a:t>M5</a:t>
            </a:r>
          </a:p>
          <a:p>
            <a:pPr eaLnBrk="1" hangingPunct="1"/>
            <a:r>
              <a:rPr lang="en-US" sz="800" b="1" dirty="0" smtClean="0">
                <a:solidFill>
                  <a:srgbClr val="FFFF00"/>
                </a:solidFill>
                <a:cs typeface="Arial" charset="0"/>
              </a:rPr>
              <a:t>PRR3</a:t>
            </a:r>
          </a:p>
        </p:txBody>
      </p:sp>
      <p:sp>
        <p:nvSpPr>
          <p:cNvPr id="24" name="M4-PRR2"/>
          <p:cNvSpPr>
            <a:spLocks noChangeAspect="1" noChangeArrowheads="1"/>
          </p:cNvSpPr>
          <p:nvPr/>
        </p:nvSpPr>
        <p:spPr bwMode="auto">
          <a:xfrm>
            <a:off x="2267744" y="2826034"/>
            <a:ext cx="921676" cy="988878"/>
          </a:xfrm>
          <a:prstGeom prst="rect">
            <a:avLst/>
          </a:prstGeom>
          <a:solidFill>
            <a:srgbClr val="808080"/>
          </a:solidFill>
          <a:ln w="9525" algn="ctr">
            <a:solidFill>
              <a:srgbClr val="80808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M4</a:t>
            </a:r>
          </a:p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PRR2</a:t>
            </a:r>
            <a:endParaRPr lang="en-US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5" name="M5-PRR2"/>
          <p:cNvSpPr>
            <a:spLocks noChangeAspect="1" noChangeArrowheads="1"/>
          </p:cNvSpPr>
          <p:nvPr/>
        </p:nvSpPr>
        <p:spPr bwMode="auto">
          <a:xfrm>
            <a:off x="1192360" y="2826034"/>
            <a:ext cx="931368" cy="988878"/>
          </a:xfrm>
          <a:prstGeom prst="rect">
            <a:avLst/>
          </a:prstGeom>
          <a:solidFill>
            <a:srgbClr val="9BBB59"/>
          </a:solidFill>
          <a:ln w="9525" algn="ctr">
            <a:solidFill>
              <a:srgbClr val="9BBB5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M5</a:t>
            </a:r>
          </a:p>
          <a:p>
            <a:pPr eaLnBrk="1" hangingPunct="1"/>
            <a:r>
              <a:rPr lang="en-US" sz="1600" b="1" dirty="0" smtClean="0">
                <a:solidFill>
                  <a:srgbClr val="FFFF00"/>
                </a:solidFill>
                <a:cs typeface="Arial" charset="0"/>
              </a:rPr>
              <a:t>PRR2</a:t>
            </a:r>
            <a:endParaRPr lang="en-US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6" name="M1-PRR1"/>
          <p:cNvSpPr>
            <a:spLocks noChangeAspect="1" noChangeArrowheads="1"/>
          </p:cNvSpPr>
          <p:nvPr/>
        </p:nvSpPr>
        <p:spPr bwMode="auto">
          <a:xfrm>
            <a:off x="1461195" y="1726682"/>
            <a:ext cx="590525" cy="1017692"/>
          </a:xfrm>
          <a:prstGeom prst="rect">
            <a:avLst/>
          </a:prstGeom>
          <a:solidFill>
            <a:srgbClr val="CC3300"/>
          </a:solidFill>
          <a:ln w="9525" algn="ctr">
            <a:solidFill>
              <a:srgbClr val="CC3300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M1</a:t>
            </a:r>
          </a:p>
          <a:p>
            <a:pPr eaLnBrk="1" hangingPunct="1"/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PRR1</a:t>
            </a:r>
            <a:endParaRPr lang="en-US" sz="14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7" name="Relocation-M2"/>
          <p:cNvSpPr txBox="1"/>
          <p:nvPr/>
        </p:nvSpPr>
        <p:spPr>
          <a:xfrm>
            <a:off x="3124200" y="1914104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dirty="0" smtClean="0">
                <a:solidFill>
                  <a:srgbClr val="E2CAAA">
                    <a:lumMod val="75000"/>
                  </a:srgbClr>
                </a:solidFill>
                <a:cs typeface="Arial" charset="0"/>
              </a:rPr>
              <a:t>Task</a:t>
            </a:r>
            <a:endParaRPr lang="en-US" sz="1600" b="1" dirty="0">
              <a:solidFill>
                <a:srgbClr val="E2CAAA">
                  <a:lumMod val="75000"/>
                </a:srgbClr>
              </a:solidFill>
              <a:cs typeface="Arial" charset="0"/>
            </a:endParaRPr>
          </a:p>
          <a:p>
            <a:pPr eaLnBrk="1" hangingPunct="1"/>
            <a:r>
              <a:rPr lang="en-US" sz="1600" b="1" dirty="0">
                <a:solidFill>
                  <a:srgbClr val="E2CAAA">
                    <a:lumMod val="75000"/>
                  </a:srgbClr>
                </a:solidFill>
                <a:cs typeface="Arial" charset="0"/>
              </a:rPr>
              <a:t>Relocation</a:t>
            </a:r>
          </a:p>
        </p:txBody>
      </p:sp>
      <p:sp>
        <p:nvSpPr>
          <p:cNvPr id="28" name="M2-PRR1"/>
          <p:cNvSpPr>
            <a:spLocks noChangeAspect="1" noChangeArrowheads="1"/>
          </p:cNvSpPr>
          <p:nvPr/>
        </p:nvSpPr>
        <p:spPr bwMode="auto">
          <a:xfrm>
            <a:off x="2411760" y="1726680"/>
            <a:ext cx="547230" cy="1017694"/>
          </a:xfrm>
          <a:prstGeom prst="rect">
            <a:avLst/>
          </a:prstGeom>
          <a:solidFill>
            <a:srgbClr val="31859C"/>
          </a:solidFill>
          <a:ln w="9525" algn="ctr">
            <a:solidFill>
              <a:srgbClr val="31859C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eaLnBrk="1" hangingPunct="1"/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M2</a:t>
            </a:r>
          </a:p>
          <a:p>
            <a:pPr eaLnBrk="1" hangingPunct="1"/>
            <a:r>
              <a:rPr lang="en-US" sz="1400" b="1" dirty="0" smtClean="0">
                <a:solidFill>
                  <a:srgbClr val="FFFF00"/>
                </a:solidFill>
                <a:cs typeface="Arial" charset="0"/>
              </a:rPr>
              <a:t>PRR1</a:t>
            </a:r>
            <a:endParaRPr lang="en-US" sz="1400" b="1" dirty="0">
              <a:solidFill>
                <a:srgbClr val="FFFF00"/>
              </a:solidFill>
              <a:cs typeface="Arial" charset="0"/>
            </a:endParaRPr>
          </a:p>
        </p:txBody>
      </p:sp>
      <p:pic>
        <p:nvPicPr>
          <p:cNvPr id="29" name="Camera" descr="C:\Documents and Settings\Aurelio\Configuración local\Archivos temporales de Internet\Content.IE5\K1S32S8C\MC90043258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66" y="3415952"/>
            <a:ext cx="841999" cy="84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Clock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495824"/>
            <a:ext cx="381915" cy="494356"/>
          </a:xfrm>
          <a:prstGeom prst="rect">
            <a:avLst/>
          </a:prstGeom>
          <a:noFill/>
        </p:spPr>
      </p:pic>
      <p:cxnSp>
        <p:nvCxnSpPr>
          <p:cNvPr id="31" name="Arc-1"/>
          <p:cNvCxnSpPr>
            <a:stCxn id="28" idx="3"/>
            <a:endCxn id="11" idx="0"/>
          </p:cNvCxnSpPr>
          <p:nvPr/>
        </p:nvCxnSpPr>
        <p:spPr>
          <a:xfrm>
            <a:off x="2958990" y="2235527"/>
            <a:ext cx="2515528" cy="1003321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dashDot"/>
            <a:tailEnd type="triangle" w="lg" len="lg"/>
          </a:ln>
          <a:effectLst/>
        </p:spPr>
      </p:cxnSp>
      <p:sp>
        <p:nvSpPr>
          <p:cNvPr id="32" name="Busy-1"/>
          <p:cNvSpPr txBox="1"/>
          <p:nvPr/>
        </p:nvSpPr>
        <p:spPr>
          <a:xfrm>
            <a:off x="3618354" y="3258357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FF0000"/>
                </a:solidFill>
                <a:cs typeface="Arial" charset="0"/>
              </a:rPr>
              <a:t>Still </a:t>
            </a:r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Busy</a:t>
            </a:r>
            <a:endParaRPr lang="en-US" sz="16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3" name="Resume-M2-PRR1"/>
          <p:cNvSpPr txBox="1"/>
          <p:nvPr/>
        </p:nvSpPr>
        <p:spPr>
          <a:xfrm>
            <a:off x="2139750" y="1152104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dirty="0" smtClean="0">
                <a:solidFill>
                  <a:srgbClr val="C00000"/>
                </a:solidFill>
                <a:cs typeface="Arial" charset="0"/>
              </a:rPr>
              <a:t>Resume</a:t>
            </a:r>
            <a:endParaRPr lang="en-US" sz="1600" b="1" dirty="0">
              <a:solidFill>
                <a:srgbClr val="C00000"/>
              </a:solidFill>
              <a:cs typeface="Arial" charset="0"/>
            </a:endParaRPr>
          </a:p>
          <a:p>
            <a:pPr eaLnBrk="1" hangingPunct="1"/>
            <a:r>
              <a:rPr lang="en-US" sz="1600" b="1" dirty="0" smtClean="0">
                <a:solidFill>
                  <a:srgbClr val="C00000"/>
                </a:solidFill>
                <a:cs typeface="Arial" charset="0"/>
              </a:rPr>
              <a:t>Operation</a:t>
            </a:r>
            <a:endParaRPr lang="en-US" sz="1600" b="1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34" name="Original-bitstream-1"/>
          <p:cNvSpPr txBox="1"/>
          <p:nvPr/>
        </p:nvSpPr>
        <p:spPr>
          <a:xfrm>
            <a:off x="2101737" y="5444129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s-PE" sz="1600" b="1" dirty="0" smtClean="0">
                <a:solidFill>
                  <a:srgbClr val="00B050"/>
                </a:solidFill>
                <a:cs typeface="Arial" charset="0"/>
              </a:rPr>
              <a:t>Use initial</a:t>
            </a:r>
          </a:p>
          <a:p>
            <a:pPr eaLnBrk="1" hangingPunct="1"/>
            <a:r>
              <a:rPr lang="es-PE" sz="1600" b="1" dirty="0">
                <a:solidFill>
                  <a:srgbClr val="00B050"/>
                </a:solidFill>
                <a:cs typeface="Arial" charset="0"/>
              </a:rPr>
              <a:t>p</a:t>
            </a:r>
            <a:r>
              <a:rPr lang="es-PE" sz="1600" b="1" dirty="0" smtClean="0">
                <a:solidFill>
                  <a:srgbClr val="00B050"/>
                </a:solidFill>
                <a:cs typeface="Arial" charset="0"/>
              </a:rPr>
              <a:t>artial bitstream</a:t>
            </a:r>
            <a:endParaRPr lang="en-US" sz="16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35" name="Resume-M5-PRR2"/>
          <p:cNvSpPr txBox="1"/>
          <p:nvPr/>
        </p:nvSpPr>
        <p:spPr>
          <a:xfrm>
            <a:off x="1066800" y="2218904"/>
            <a:ext cx="1154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Resume</a:t>
            </a:r>
            <a:endParaRPr lang="en-US" sz="1600" b="1" dirty="0">
              <a:solidFill>
                <a:srgbClr val="FF0000"/>
              </a:solidFill>
              <a:cs typeface="Arial" charset="0"/>
            </a:endParaRPr>
          </a:p>
          <a:p>
            <a:pPr eaLnBrk="1" hangingPunct="1"/>
            <a:r>
              <a:rPr lang="en-US" sz="1600" b="1" dirty="0" smtClean="0">
                <a:solidFill>
                  <a:srgbClr val="FF0000"/>
                </a:solidFill>
                <a:cs typeface="Arial" charset="0"/>
              </a:rPr>
              <a:t>Operation</a:t>
            </a:r>
            <a:endParaRPr lang="en-US" sz="16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6" name="Original-bitstream-2"/>
          <p:cNvSpPr txBox="1"/>
          <p:nvPr/>
        </p:nvSpPr>
        <p:spPr>
          <a:xfrm>
            <a:off x="762000" y="4155788"/>
            <a:ext cx="1784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dirty="0">
                <a:solidFill>
                  <a:srgbClr val="CC9900">
                    <a:lumMod val="75000"/>
                  </a:srgbClr>
                </a:solidFill>
                <a:cs typeface="Arial" charset="0"/>
              </a:rPr>
              <a:t>Use </a:t>
            </a:r>
            <a:r>
              <a:rPr lang="en-US" sz="1600" b="1" dirty="0" smtClean="0">
                <a:solidFill>
                  <a:srgbClr val="CC9900">
                    <a:lumMod val="75000"/>
                  </a:srgbClr>
                </a:solidFill>
                <a:cs typeface="Arial" charset="0"/>
              </a:rPr>
              <a:t>initial</a:t>
            </a:r>
            <a:endParaRPr lang="en-US" sz="1600" b="1" dirty="0">
              <a:solidFill>
                <a:srgbClr val="CC9900">
                  <a:lumMod val="75000"/>
                </a:srgbClr>
              </a:solidFill>
              <a:cs typeface="Arial" charset="0"/>
            </a:endParaRPr>
          </a:p>
          <a:p>
            <a:pPr eaLnBrk="1" hangingPunct="1"/>
            <a:r>
              <a:rPr lang="en-US" sz="1600" b="1" dirty="0">
                <a:solidFill>
                  <a:srgbClr val="CC9900">
                    <a:lumMod val="75000"/>
                  </a:srgbClr>
                </a:solidFill>
                <a:cs typeface="Arial" charset="0"/>
              </a:rPr>
              <a:t>partial bitstream</a:t>
            </a:r>
          </a:p>
        </p:txBody>
      </p:sp>
      <p:sp>
        <p:nvSpPr>
          <p:cNvPr id="37" name="Relocation-M5"/>
          <p:cNvSpPr txBox="1"/>
          <p:nvPr/>
        </p:nvSpPr>
        <p:spPr>
          <a:xfrm>
            <a:off x="2119770" y="2752304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s-PE" sz="1600" b="1" dirty="0" smtClean="0">
                <a:solidFill>
                  <a:srgbClr val="000000"/>
                </a:solidFill>
                <a:cs typeface="Arial" charset="0"/>
              </a:rPr>
              <a:t>Task</a:t>
            </a:r>
          </a:p>
          <a:p>
            <a:pPr eaLnBrk="1" hangingPunct="1"/>
            <a:r>
              <a:rPr lang="es-PE" sz="1600" b="1" dirty="0" smtClean="0">
                <a:solidFill>
                  <a:srgbClr val="000000"/>
                </a:solidFill>
                <a:cs typeface="Arial" charset="0"/>
              </a:rPr>
              <a:t>Relocation</a:t>
            </a:r>
            <a:endParaRPr lang="en-US" sz="1600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8" name="Restore-2"/>
          <p:cNvSpPr txBox="1"/>
          <p:nvPr/>
        </p:nvSpPr>
        <p:spPr>
          <a:xfrm>
            <a:off x="5699806" y="4671470"/>
            <a:ext cx="947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rgbClr val="FFFF00"/>
                </a:solidFill>
                <a:cs typeface="Arial" charset="0"/>
              </a:rPr>
              <a:t>Context</a:t>
            </a:r>
          </a:p>
          <a:p>
            <a:pPr algn="l" eaLnBrk="1" hangingPunct="1"/>
            <a:r>
              <a:rPr lang="en-US" sz="1600" b="1" dirty="0">
                <a:solidFill>
                  <a:srgbClr val="FFFF00"/>
                </a:solidFill>
                <a:cs typeface="Arial" charset="0"/>
              </a:rPr>
              <a:t>Restore</a:t>
            </a:r>
          </a:p>
        </p:txBody>
      </p:sp>
      <p:pic>
        <p:nvPicPr>
          <p:cNvPr id="42" name="Blank" descr="Picture1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6" y="1179400"/>
            <a:ext cx="8953500" cy="519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"/>
          <p:cNvSpPr>
            <a:spLocks noGrp="1"/>
          </p:cNvSpPr>
          <p:nvPr>
            <p:ph idx="1"/>
          </p:nvPr>
        </p:nvSpPr>
        <p:spPr>
          <a:xfrm>
            <a:off x="468200" y="1556309"/>
            <a:ext cx="8239073" cy="3934042"/>
          </a:xfrm>
        </p:spPr>
        <p:txBody>
          <a:bodyPr wrap="none">
            <a:normAutofit/>
          </a:bodyPr>
          <a:lstStyle/>
          <a:p>
            <a:r>
              <a:rPr lang="en-US" sz="2400" dirty="0" smtClean="0"/>
              <a:t>Main HTR software steps</a:t>
            </a:r>
          </a:p>
          <a:p>
            <a:pPr lvl="1"/>
            <a:r>
              <a:rPr lang="en-US" sz="2000" dirty="0" smtClean="0"/>
              <a:t>Initialize static region and PRRs</a:t>
            </a:r>
          </a:p>
          <a:p>
            <a:pPr lvl="2"/>
            <a:r>
              <a:rPr lang="en-US" sz="1800" dirty="0" smtClean="0">
                <a:solidFill>
                  <a:schemeClr val="accent2"/>
                </a:solidFill>
              </a:rPr>
              <a:t>Initial configuration of tasks in all PRRs</a:t>
            </a:r>
          </a:p>
          <a:p>
            <a:pPr lvl="1"/>
            <a:r>
              <a:rPr lang="es-PE" sz="2000" dirty="0" smtClean="0">
                <a:solidFill>
                  <a:srgbClr val="FF0000"/>
                </a:solidFill>
              </a:rPr>
              <a:t>Context save (CS)</a:t>
            </a:r>
            <a:endParaRPr lang="es-PE" sz="2000" dirty="0" smtClean="0"/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Save the execution state of the preempted hardware task</a:t>
            </a:r>
            <a:endParaRPr lang="es-PE" sz="1800" dirty="0">
              <a:solidFill>
                <a:schemeClr val="accent2"/>
              </a:solidFill>
            </a:endParaRPr>
          </a:p>
          <a:p>
            <a:pPr lvl="1"/>
            <a:r>
              <a:rPr lang="es-PE" sz="2000" dirty="0" smtClean="0">
                <a:solidFill>
                  <a:srgbClr val="FF0000"/>
                </a:solidFill>
              </a:rPr>
              <a:t>Task relocation (TR)</a:t>
            </a:r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Generation of a </a:t>
            </a:r>
            <a:r>
              <a:rPr lang="es-PE" sz="1800" i="1" dirty="0" smtClean="0">
                <a:solidFill>
                  <a:schemeClr val="accent2"/>
                </a:solidFill>
              </a:rPr>
              <a:t>“merged bitstream”</a:t>
            </a:r>
            <a:r>
              <a:rPr lang="es-PE" sz="1800" dirty="0" smtClean="0">
                <a:solidFill>
                  <a:schemeClr val="accent2"/>
                </a:solidFill>
              </a:rPr>
              <a:t> of relocated task</a:t>
            </a:r>
            <a:endParaRPr lang="es-PE" sz="1800" dirty="0">
              <a:solidFill>
                <a:schemeClr val="accent2"/>
              </a:solidFill>
            </a:endParaRPr>
          </a:p>
          <a:p>
            <a:pPr lvl="1"/>
            <a:r>
              <a:rPr lang="es-PE" sz="2000" dirty="0" smtClean="0">
                <a:solidFill>
                  <a:srgbClr val="FF0000"/>
                </a:solidFill>
              </a:rPr>
              <a:t>Context restore (CR)</a:t>
            </a:r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Resume execution of preempted task in another PRR</a:t>
            </a:r>
            <a:endParaRPr lang="es-PE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6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023 L 0.09236 -0.00671 L 0.13386 -0.00833 C 0.15695 -0.00671 0.16493 -0.00925 0.18802 -0.0037 C 0.21458 0.00579 0.22361 0.01181 0.24219 0.0287 L 0.40573 0.22055 " pathEditMode="relative" rAng="0" ptsTypes="FAffFF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78" y="10576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07327 -0.02685 C 0.10122 -0.04074 0.13056 -0.05023 0.15243 -0.05023 C 0.17743 -0.05023 0.25122 -0.04699 0.29653 -0.03472 L 0.48872 0.06112 " pathEditMode="relative" rAng="0" ptsTypes="FffFF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27" y="532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0.08594 -0.00231 C 0.1092 -0.00393 0.11996 -0.00231 0.14184 -0.00231 C 0.16684 -0.00231 0.19288 0.00533 0.22309 0.02084 L 0.41128 0.13889 " pathEditMode="relative" rAng="0" ptsTypes="FffFF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56" y="673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05945E-6 L 0.07274 0.03123 C 0.08836 0.03701 0.10416 0.04164 0.12604 0.04164 C 0.15104 0.04164 0.17777 0.04395 0.2243 0.03308 L 0.50573 -0.03053 " pathEditMode="relative" rAng="0" ptsTypes="FffFF">
                                      <p:cBhvr>
                                        <p:cTn id="1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8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3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9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9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8 -0.12476 L 0.16545 -0.0706 L 0.22448 -0.03379 C 0.24461 -0.01967 0.29027 -0.00717 0.32135 -0.00717 C 0.36875 -0.01296 0.38264 -0.01412 0.4085 -0.01759 L 0.50573 -0.03055 " pathEditMode="relative" rAng="0" ptsTypes="FAffFF">
                                      <p:cBhvr>
                                        <p:cTn id="198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4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948 0.45162 L 0.49966 0.31019 L 0.4566 0.15972 L 0.39028 0.06505 L 0.30955 -0.00092 C 0.28646 -0.01273 0.25104 -0.02222 0.21407 -0.02708 C 0.17153 -0.03217 0.13733 -0.03171 0.11285 -0.02569 L -0.00347 -0.00023 " pathEditMode="relative" rAng="0" ptsTypes="FAAAffFF">
                                      <p:cBhvr>
                                        <p:cTn id="217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9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000"/>
                            </p:stCondLst>
                            <p:childTnLst>
                              <p:par>
                                <p:cTn id="2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500"/>
                            </p:stCondLst>
                            <p:childTnLst>
                              <p:par>
                                <p:cTn id="2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000"/>
                            </p:stCondLst>
                            <p:childTnLst>
                              <p:par>
                                <p:cTn id="270" presetID="36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7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7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000"/>
                            </p:stCondLst>
                            <p:childTnLst>
                              <p:par>
                                <p:cTn id="276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04561 L 0.30191 0.08727 L 0.3132 0.13565 C 0.32205 0.14422 0.3382 0.15301 0.34011 0.15394 C 0.3375 0.15209 0.37292 0.16019 0.37292 0.15926 L 0.40955 0.14838 " pathEditMode="relative" rAng="0" ptsTypes="FAffFF">
                                      <p:cBhvr>
                                        <p:cTn id="277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500"/>
                            </p:stCondLst>
                            <p:childTnLst>
                              <p:par>
                                <p:cTn id="2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9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4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03402E-6 L 0.10972 0.02662 C 0.13993 0.03541 0.1533 0.0405 0.17413 0.06087 C 0.19896 0.07869 0.21736 0.09512 0.25885 0.13331 L 0.42378 0.29137 " pathEditMode="relative" rAng="0" ptsTypes="FfaFF">
                                      <p:cBhvr>
                                        <p:cTn id="2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1" y="14557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500"/>
                            </p:stCondLst>
                            <p:childTnLst>
                              <p:par>
                                <p:cTn id="2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5" grpId="0" animBg="1"/>
      <p:bldP spid="15" grpId="1" animBg="1"/>
      <p:bldP spid="16" grpId="0"/>
      <p:bldP spid="16" grpId="1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/>
      <p:bldP spid="27" grpId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43" grpId="0" build="p"/>
      <p:bldP spid="4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HTR </a:t>
            </a:r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3" name="Example"/>
          <p:cNvSpPr>
            <a:spLocks noGrp="1"/>
          </p:cNvSpPr>
          <p:nvPr>
            <p:ph idx="1"/>
          </p:nvPr>
        </p:nvSpPr>
        <p:spPr>
          <a:xfrm>
            <a:off x="242803" y="1066800"/>
            <a:ext cx="2526185" cy="510588"/>
          </a:xfrm>
        </p:spPr>
        <p:txBody>
          <a:bodyPr/>
          <a:lstStyle/>
          <a:p>
            <a:pPr marL="0" indent="0">
              <a:buNone/>
            </a:pPr>
            <a:r>
              <a:rPr lang="es-PE" sz="2400" dirty="0" smtClean="0">
                <a:solidFill>
                  <a:srgbClr val="003399"/>
                </a:solidFill>
              </a:rPr>
              <a:t>Example system</a:t>
            </a:r>
          </a:p>
        </p:txBody>
      </p:sp>
      <p:grpSp>
        <p:nvGrpSpPr>
          <p:cNvPr id="64" name="Execute PRM2 on PRR2"/>
          <p:cNvGrpSpPr/>
          <p:nvPr/>
        </p:nvGrpSpPr>
        <p:grpSpPr>
          <a:xfrm>
            <a:off x="6346056" y="5816588"/>
            <a:ext cx="1661618" cy="482990"/>
            <a:chOff x="6346056" y="5816588"/>
            <a:chExt cx="1661618" cy="482990"/>
          </a:xfrm>
        </p:grpSpPr>
        <p:sp>
          <p:nvSpPr>
            <p:cNvPr id="49" name="Flowchart: Process 48"/>
            <p:cNvSpPr/>
            <p:nvPr/>
          </p:nvSpPr>
          <p:spPr>
            <a:xfrm>
              <a:off x="6346056" y="5816588"/>
              <a:ext cx="1661618" cy="230962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Execute PRM2 on</a:t>
              </a: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 </a:t>
              </a:r>
              <a:r>
                <a:rPr lang="es-PE" sz="1200" b="1" kern="0" dirty="0" smtClean="0">
                  <a:solidFill>
                    <a:srgbClr val="C00000"/>
                  </a:solidFill>
                  <a:latin typeface="Calibri"/>
                </a:rPr>
                <a:t>PRR2</a:t>
              </a:r>
              <a:endParaRPr lang="en-US" sz="1200" b="1" kern="0" dirty="0" smtClean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51" name="Straight Arrow Connector 50"/>
            <p:cNvCxnSpPr>
              <a:stCxn id="49" idx="2"/>
            </p:cNvCxnSpPr>
            <p:nvPr/>
          </p:nvCxnSpPr>
          <p:spPr>
            <a:xfrm>
              <a:off x="7176865" y="6047550"/>
              <a:ext cx="0" cy="25202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63" name="Tcr2 group"/>
          <p:cNvGrpSpPr/>
          <p:nvPr/>
        </p:nvGrpSpPr>
        <p:grpSpPr>
          <a:xfrm>
            <a:off x="6418064" y="5081070"/>
            <a:ext cx="2225156" cy="735518"/>
            <a:chOff x="6418064" y="5081070"/>
            <a:chExt cx="2225156" cy="735518"/>
          </a:xfrm>
        </p:grpSpPr>
        <p:sp>
          <p:nvSpPr>
            <p:cNvPr id="46" name="Flowchart: Process 45"/>
            <p:cNvSpPr/>
            <p:nvPr/>
          </p:nvSpPr>
          <p:spPr>
            <a:xfrm>
              <a:off x="6418064" y="5081070"/>
              <a:ext cx="1528814" cy="462424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0" r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restore of PRM2 </a:t>
              </a:r>
              <a:r>
                <a:rPr lang="en-US" sz="1200" b="1" kern="0" dirty="0">
                  <a:solidFill>
                    <a:srgbClr val="1F497D"/>
                  </a:solidFill>
                  <a:latin typeface="Calibri"/>
                </a:rPr>
                <a:t>o</a:t>
              </a: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n </a:t>
              </a:r>
              <a:r>
                <a:rPr lang="en-US" sz="1200" b="1" kern="0" dirty="0" smtClean="0">
                  <a:solidFill>
                    <a:srgbClr val="C00000"/>
                  </a:solidFill>
                  <a:latin typeface="Calibri"/>
                </a:rPr>
                <a:t>PRR2</a:t>
              </a:r>
              <a:endParaRPr lang="en-US" sz="1200" b="1" kern="0" dirty="0">
                <a:solidFill>
                  <a:srgbClr val="C00000"/>
                </a:solidFill>
                <a:latin typeface="Calibri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82260" y="5113405"/>
              <a:ext cx="460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CR2</a:t>
              </a:r>
              <a:endParaRPr lang="en-US" sz="1400" b="1" i="1" baseline="-25000" dirty="0"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6" idx="2"/>
              <a:endCxn id="49" idx="0"/>
            </p:cNvCxnSpPr>
            <p:nvPr/>
          </p:nvCxnSpPr>
          <p:spPr>
            <a:xfrm flipH="1">
              <a:off x="7176865" y="5543494"/>
              <a:ext cx="0" cy="273094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62" name="Trelocate group"/>
          <p:cNvGrpSpPr/>
          <p:nvPr/>
        </p:nvGrpSpPr>
        <p:grpSpPr>
          <a:xfrm>
            <a:off x="6490072" y="4348516"/>
            <a:ext cx="2326367" cy="732554"/>
            <a:chOff x="6490072" y="4348516"/>
            <a:chExt cx="2326367" cy="732554"/>
          </a:xfrm>
        </p:grpSpPr>
        <p:sp>
          <p:nvSpPr>
            <p:cNvPr id="44" name="Flowchart: Process 43"/>
            <p:cNvSpPr/>
            <p:nvPr/>
          </p:nvSpPr>
          <p:spPr>
            <a:xfrm>
              <a:off x="6490072" y="4348516"/>
              <a:ext cx="1404156" cy="537776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36000" rIns="36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Saved context relocation of PRM2 in </a:t>
              </a:r>
              <a:r>
                <a:rPr lang="en-US" sz="1200" b="1" kern="0" dirty="0" smtClean="0">
                  <a:solidFill>
                    <a:srgbClr val="C00000"/>
                  </a:solidFill>
                  <a:latin typeface="Calibri"/>
                </a:rPr>
                <a:t>PRR2</a:t>
              </a:r>
              <a:endParaRPr lang="en-US" sz="1200" b="1" kern="0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45" name="Straight Arrow Connector 44"/>
            <p:cNvCxnSpPr>
              <a:stCxn id="44" idx="2"/>
              <a:endCxn id="46" idx="0"/>
            </p:cNvCxnSpPr>
            <p:nvPr/>
          </p:nvCxnSpPr>
          <p:spPr>
            <a:xfrm flipH="1">
              <a:off x="7182471" y="4886292"/>
              <a:ext cx="0" cy="19477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146256" y="4427605"/>
              <a:ext cx="670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relocate</a:t>
              </a:r>
              <a:endParaRPr lang="en-US" sz="1400" b="1" i="1" baseline="-25000" dirty="0">
                <a:latin typeface="Calibri"/>
              </a:endParaRPr>
            </a:p>
          </p:txBody>
        </p:sp>
      </p:grpSp>
      <p:grpSp>
        <p:nvGrpSpPr>
          <p:cNvPr id="61" name="Tcs2 group"/>
          <p:cNvGrpSpPr/>
          <p:nvPr/>
        </p:nvGrpSpPr>
        <p:grpSpPr>
          <a:xfrm>
            <a:off x="6394211" y="3851306"/>
            <a:ext cx="2237788" cy="497210"/>
            <a:chOff x="6394211" y="3851306"/>
            <a:chExt cx="2237788" cy="497210"/>
          </a:xfrm>
        </p:grpSpPr>
        <p:sp>
          <p:nvSpPr>
            <p:cNvPr id="54" name="Flowchart: Process 53"/>
            <p:cNvSpPr/>
            <p:nvPr/>
          </p:nvSpPr>
          <p:spPr>
            <a:xfrm>
              <a:off x="6394211" y="3897182"/>
              <a:ext cx="1589610" cy="247965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save of </a:t>
              </a:r>
              <a:r>
                <a:rPr lang="en-US" sz="1200" b="1" kern="0" dirty="0" smtClean="0">
                  <a:solidFill>
                    <a:srgbClr val="FF6600"/>
                  </a:solidFill>
                  <a:latin typeface="Calibri"/>
                </a:rPr>
                <a:t>PRM3</a:t>
              </a:r>
            </a:p>
          </p:txBody>
        </p:sp>
        <p:cxnSp>
          <p:nvCxnSpPr>
            <p:cNvPr id="55" name="Straight Arrow Connector 54"/>
            <p:cNvCxnSpPr>
              <a:stCxn id="54" idx="2"/>
              <a:endCxn id="44" idx="0"/>
            </p:cNvCxnSpPr>
            <p:nvPr/>
          </p:nvCxnSpPr>
          <p:spPr>
            <a:xfrm>
              <a:off x="7189016" y="4145147"/>
              <a:ext cx="0" cy="203369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8182260" y="3851306"/>
              <a:ext cx="449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CS2</a:t>
              </a:r>
              <a:endParaRPr lang="en-US" sz="1400" b="1" i="1" baseline="-25000" dirty="0">
                <a:latin typeface="Calibri"/>
              </a:endParaRPr>
            </a:p>
          </p:txBody>
        </p:sp>
      </p:grpSp>
      <p:sp>
        <p:nvSpPr>
          <p:cNvPr id="53" name="Dashed HTR"/>
          <p:cNvSpPr/>
          <p:nvPr/>
        </p:nvSpPr>
        <p:spPr bwMode="auto">
          <a:xfrm>
            <a:off x="5986016" y="3700903"/>
            <a:ext cx="2830423" cy="1948879"/>
          </a:xfrm>
          <a:prstGeom prst="rect">
            <a:avLst/>
          </a:prstGeom>
          <a:noFill/>
          <a:ln w="19050" cap="flat" cmpd="sng" algn="ctr">
            <a:solidFill>
              <a:srgbClr val="4A7EB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endParaRPr lang="en-US" sz="1800" dirty="0">
              <a:solidFill>
                <a:prstClr val="black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52" name="HTR of PRM2 on PRR2 text"/>
          <p:cNvSpPr txBox="1"/>
          <p:nvPr/>
        </p:nvSpPr>
        <p:spPr>
          <a:xfrm>
            <a:off x="7138144" y="3104769"/>
            <a:ext cx="186881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3399"/>
                </a:solidFill>
                <a:latin typeface="Calibri"/>
              </a:rPr>
              <a:t>Hardware task relocation (HTR) of </a:t>
            </a:r>
            <a:r>
              <a:rPr lang="es-PE" sz="1200" b="1" dirty="0" smtClean="0">
                <a:solidFill>
                  <a:srgbClr val="003399"/>
                </a:solidFill>
                <a:latin typeface="Calibri"/>
              </a:rPr>
              <a:t>PRM2</a:t>
            </a:r>
            <a:r>
              <a:rPr lang="en-US" sz="1200" b="1" dirty="0" smtClean="0">
                <a:solidFill>
                  <a:srgbClr val="003399"/>
                </a:solidFill>
                <a:latin typeface="Calibri"/>
              </a:rPr>
              <a:t> on</a:t>
            </a:r>
            <a:r>
              <a:rPr lang="es-PE" sz="1200" b="1" dirty="0" smtClean="0">
                <a:solidFill>
                  <a:srgbClr val="003399"/>
                </a:solidFill>
                <a:latin typeface="Calibri"/>
              </a:rPr>
              <a:t> </a:t>
            </a:r>
            <a:r>
              <a:rPr lang="es-PE" sz="1200" b="1" dirty="0" smtClean="0">
                <a:solidFill>
                  <a:srgbClr val="C00000"/>
                </a:solidFill>
                <a:latin typeface="Calibri"/>
              </a:rPr>
              <a:t>PRR2</a:t>
            </a:r>
            <a:endParaRPr lang="en-US" sz="1200" b="1" dirty="0">
              <a:solidFill>
                <a:srgbClr val="C00000"/>
              </a:solidFill>
              <a:latin typeface="Calibri"/>
            </a:endParaRPr>
          </a:p>
        </p:txBody>
      </p:sp>
      <p:grpSp>
        <p:nvGrpSpPr>
          <p:cNvPr id="60" name="Execute PRM2 on PRR1"/>
          <p:cNvGrpSpPr/>
          <p:nvPr/>
        </p:nvGrpSpPr>
        <p:grpSpPr>
          <a:xfrm>
            <a:off x="3783590" y="5814758"/>
            <a:ext cx="1662366" cy="484820"/>
            <a:chOff x="3783590" y="5814758"/>
            <a:chExt cx="1662366" cy="484820"/>
          </a:xfrm>
        </p:grpSpPr>
        <p:cxnSp>
          <p:nvCxnSpPr>
            <p:cNvPr id="40" name="Straight Arrow Connector 39"/>
            <p:cNvCxnSpPr>
              <a:stCxn id="41" idx="2"/>
            </p:cNvCxnSpPr>
            <p:nvPr/>
          </p:nvCxnSpPr>
          <p:spPr>
            <a:xfrm>
              <a:off x="4614773" y="6047550"/>
              <a:ext cx="345" cy="25202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41" name="Flowchart: Process 40"/>
            <p:cNvSpPr/>
            <p:nvPr/>
          </p:nvSpPr>
          <p:spPr>
            <a:xfrm>
              <a:off x="3783590" y="5814758"/>
              <a:ext cx="1662366" cy="232792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Execute PRM2 on</a:t>
              </a: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 </a:t>
              </a:r>
              <a:r>
                <a:rPr lang="es-PE" sz="1200" b="1" kern="0" dirty="0" smtClean="0">
                  <a:solidFill>
                    <a:srgbClr val="008000"/>
                  </a:solidFill>
                  <a:latin typeface="Calibri"/>
                </a:rPr>
                <a:t>PRR1</a:t>
              </a:r>
              <a:endParaRPr lang="en-US" sz="1200" b="1" kern="0" dirty="0" smtClean="0">
                <a:solidFill>
                  <a:srgbClr val="008000"/>
                </a:solidFill>
                <a:latin typeface="Calibri"/>
              </a:endParaRPr>
            </a:p>
          </p:txBody>
        </p:sp>
      </p:grpSp>
      <p:grpSp>
        <p:nvGrpSpPr>
          <p:cNvPr id="59" name="Tcr1 group"/>
          <p:cNvGrpSpPr/>
          <p:nvPr/>
        </p:nvGrpSpPr>
        <p:grpSpPr>
          <a:xfrm>
            <a:off x="3250479" y="5075442"/>
            <a:ext cx="2153980" cy="739316"/>
            <a:chOff x="3250479" y="5075442"/>
            <a:chExt cx="2153980" cy="739316"/>
          </a:xfrm>
        </p:grpSpPr>
        <p:sp>
          <p:nvSpPr>
            <p:cNvPr id="33" name="Flowchart: Process 32"/>
            <p:cNvSpPr/>
            <p:nvPr/>
          </p:nvSpPr>
          <p:spPr>
            <a:xfrm>
              <a:off x="3825776" y="5075442"/>
              <a:ext cx="1578683" cy="460177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0" rIns="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restore of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PRM2 on </a:t>
              </a:r>
              <a:r>
                <a:rPr lang="en-US" sz="1200" b="1" kern="0" dirty="0">
                  <a:solidFill>
                    <a:srgbClr val="008000"/>
                  </a:solidFill>
                  <a:latin typeface="Calibri"/>
                </a:rPr>
                <a:t>PRR1</a:t>
              </a:r>
              <a:r>
                <a:rPr lang="en-US" sz="1200" b="1" kern="0" dirty="0" smtClean="0">
                  <a:solidFill>
                    <a:srgbClr val="008000"/>
                  </a:solidFill>
                  <a:latin typeface="Calibri"/>
                </a:rPr>
                <a:t> </a:t>
              </a:r>
            </a:p>
          </p:txBody>
        </p:sp>
        <p:cxnSp>
          <p:nvCxnSpPr>
            <p:cNvPr id="35" name="Straight Arrow Connector 34"/>
            <p:cNvCxnSpPr>
              <a:stCxn id="33" idx="2"/>
              <a:endCxn id="41" idx="0"/>
            </p:cNvCxnSpPr>
            <p:nvPr/>
          </p:nvCxnSpPr>
          <p:spPr>
            <a:xfrm flipH="1">
              <a:off x="4614773" y="5535619"/>
              <a:ext cx="345" cy="279139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250479" y="5127705"/>
              <a:ext cx="460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CR1</a:t>
              </a:r>
              <a:endParaRPr lang="en-US" sz="1400" b="1" i="1" baseline="-25000" dirty="0">
                <a:latin typeface="Calibri"/>
              </a:endParaRPr>
            </a:p>
          </p:txBody>
        </p:sp>
      </p:grpSp>
      <p:grpSp>
        <p:nvGrpSpPr>
          <p:cNvPr id="58" name="Tmerge goup"/>
          <p:cNvGrpSpPr/>
          <p:nvPr/>
        </p:nvGrpSpPr>
        <p:grpSpPr>
          <a:xfrm>
            <a:off x="3251200" y="4348516"/>
            <a:ext cx="2133600" cy="726926"/>
            <a:chOff x="3251200" y="4348516"/>
            <a:chExt cx="2133600" cy="726926"/>
          </a:xfrm>
        </p:grpSpPr>
        <p:sp>
          <p:nvSpPr>
            <p:cNvPr id="32" name="Flowchart: Process 31"/>
            <p:cNvSpPr/>
            <p:nvPr/>
          </p:nvSpPr>
          <p:spPr>
            <a:xfrm>
              <a:off x="3867273" y="4348516"/>
              <a:ext cx="1517527" cy="537776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18000" rIns="18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Merge saved context of PRM2 with initial bitstream of PRM2</a:t>
              </a:r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4615118" y="4886292"/>
              <a:ext cx="0" cy="189150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251200" y="4443629"/>
              <a:ext cx="5856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merge</a:t>
              </a:r>
              <a:endParaRPr lang="en-US" sz="1400" b="1" i="1" baseline="-25000" dirty="0">
                <a:latin typeface="Calibri"/>
              </a:endParaRPr>
            </a:p>
          </p:txBody>
        </p:sp>
      </p:grpSp>
      <p:grpSp>
        <p:nvGrpSpPr>
          <p:cNvPr id="57" name="Tcs1 group"/>
          <p:cNvGrpSpPr/>
          <p:nvPr/>
        </p:nvGrpSpPr>
        <p:grpSpPr>
          <a:xfrm>
            <a:off x="3251200" y="3867565"/>
            <a:ext cx="2202708" cy="480951"/>
            <a:chOff x="3251200" y="3867565"/>
            <a:chExt cx="2202708" cy="480951"/>
          </a:xfrm>
        </p:grpSpPr>
        <p:sp>
          <p:nvSpPr>
            <p:cNvPr id="31" name="Flowchart: Process 30"/>
            <p:cNvSpPr/>
            <p:nvPr/>
          </p:nvSpPr>
          <p:spPr>
            <a:xfrm>
              <a:off x="3791542" y="3897182"/>
              <a:ext cx="1662366" cy="247965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lIns="18000" rIns="18000"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Context save of </a:t>
              </a:r>
              <a:r>
                <a:rPr lang="en-US" sz="1200" b="1" kern="0" dirty="0" smtClean="0">
                  <a:latin typeface="Calibri"/>
                </a:rPr>
                <a:t>PRM1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51200" y="3867565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CS1</a:t>
              </a:r>
              <a:endParaRPr lang="en-US" sz="1400" b="1" i="1" baseline="-25000" dirty="0">
                <a:latin typeface="Calibri"/>
              </a:endParaRPr>
            </a:p>
          </p:txBody>
        </p:sp>
        <p:cxnSp>
          <p:nvCxnSpPr>
            <p:cNvPr id="43" name="Straight Arrow Connector 42"/>
            <p:cNvCxnSpPr>
              <a:stCxn id="31" idx="2"/>
              <a:endCxn id="32" idx="0"/>
            </p:cNvCxnSpPr>
            <p:nvPr/>
          </p:nvCxnSpPr>
          <p:spPr>
            <a:xfrm>
              <a:off x="4622725" y="4145147"/>
              <a:ext cx="0" cy="203369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</p:grpSp>
      <p:grpSp>
        <p:nvGrpSpPr>
          <p:cNvPr id="7" name="X"/>
          <p:cNvGrpSpPr/>
          <p:nvPr/>
        </p:nvGrpSpPr>
        <p:grpSpPr>
          <a:xfrm>
            <a:off x="3720171" y="3809496"/>
            <a:ext cx="1797793" cy="2227490"/>
            <a:chOff x="4160336" y="3544215"/>
            <a:chExt cx="1797793" cy="2227490"/>
          </a:xfrm>
        </p:grpSpPr>
        <p:cxnSp>
          <p:nvCxnSpPr>
            <p:cNvPr id="29" name="Straight Connector 28"/>
            <p:cNvCxnSpPr/>
            <p:nvPr/>
          </p:nvCxnSpPr>
          <p:spPr bwMode="auto">
            <a:xfrm>
              <a:off x="4163885" y="3556668"/>
              <a:ext cx="1794244" cy="221503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160336" y="3544215"/>
              <a:ext cx="1794244" cy="2215037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0"/>
              </a:camera>
              <a:lightRig rig="threePt" dir="t"/>
            </a:scene3d>
          </p:spPr>
        </p:cxnSp>
      </p:grpSp>
      <p:sp>
        <p:nvSpPr>
          <p:cNvPr id="38" name="Dashed CSR"/>
          <p:cNvSpPr/>
          <p:nvPr/>
        </p:nvSpPr>
        <p:spPr bwMode="auto">
          <a:xfrm>
            <a:off x="3250479" y="3700902"/>
            <a:ext cx="2480765" cy="1948879"/>
          </a:xfrm>
          <a:prstGeom prst="rect">
            <a:avLst/>
          </a:prstGeom>
          <a:noFill/>
          <a:ln w="19050" cap="flat" cmpd="sng" algn="ctr">
            <a:solidFill>
              <a:srgbClr val="4A7EB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eaLnBrk="1" hangingPunct="1"/>
            <a:endParaRPr lang="en-US" sz="1800" dirty="0">
              <a:solidFill>
                <a:prstClr val="black"/>
              </a:solidFill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39" name="CSR text"/>
          <p:cNvSpPr txBox="1"/>
          <p:nvPr/>
        </p:nvSpPr>
        <p:spPr>
          <a:xfrm>
            <a:off x="3134713" y="3132212"/>
            <a:ext cx="1312678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dirty="0" smtClean="0">
                <a:solidFill>
                  <a:srgbClr val="003399"/>
                </a:solidFill>
                <a:latin typeface="Calibri"/>
              </a:rPr>
              <a:t>Context save </a:t>
            </a:r>
            <a:r>
              <a:rPr lang="es-PE" sz="1200" b="1" dirty="0" smtClean="0">
                <a:solidFill>
                  <a:srgbClr val="003399"/>
                </a:solidFill>
                <a:latin typeface="Calibri"/>
              </a:rPr>
              <a:t>and restore (CSR)</a:t>
            </a:r>
            <a:endParaRPr lang="en-US" sz="1200" b="1" dirty="0">
              <a:solidFill>
                <a:srgbClr val="33CC33"/>
              </a:solidFill>
              <a:latin typeface="Calibri"/>
            </a:endParaRPr>
          </a:p>
        </p:txBody>
      </p:sp>
      <p:grpSp>
        <p:nvGrpSpPr>
          <p:cNvPr id="8" name="Decision2"/>
          <p:cNvGrpSpPr/>
          <p:nvPr/>
        </p:nvGrpSpPr>
        <p:grpSpPr>
          <a:xfrm>
            <a:off x="4253869" y="3319521"/>
            <a:ext cx="3346824" cy="577661"/>
            <a:chOff x="4951706" y="3154925"/>
            <a:chExt cx="2566290" cy="577661"/>
          </a:xfrm>
        </p:grpSpPr>
        <p:cxnSp>
          <p:nvCxnSpPr>
            <p:cNvPr id="24" name="Elbow Connector 23"/>
            <p:cNvCxnSpPr>
              <a:stCxn id="28" idx="3"/>
              <a:endCxn id="54" idx="0"/>
            </p:cNvCxnSpPr>
            <p:nvPr/>
          </p:nvCxnSpPr>
          <p:spPr bwMode="auto">
            <a:xfrm>
              <a:off x="7186980" y="3461315"/>
              <a:ext cx="331016" cy="271271"/>
            </a:xfrm>
            <a:prstGeom prst="bentConnector2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25" name="Elbow Connector 24"/>
            <p:cNvCxnSpPr>
              <a:stCxn id="28" idx="1"/>
              <a:endCxn id="31" idx="0"/>
            </p:cNvCxnSpPr>
            <p:nvPr/>
          </p:nvCxnSpPr>
          <p:spPr bwMode="auto">
            <a:xfrm rot="10800000" flipV="1">
              <a:off x="4951706" y="3461314"/>
              <a:ext cx="248099" cy="271271"/>
            </a:xfrm>
            <a:prstGeom prst="bentConnector2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947042" y="3154926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N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63966" y="3154925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Y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28" name="Flowchart: Decision 27"/>
            <p:cNvSpPr/>
            <p:nvPr/>
          </p:nvSpPr>
          <p:spPr>
            <a:xfrm>
              <a:off x="5199804" y="3194696"/>
              <a:ext cx="1987176" cy="533238"/>
            </a:xfrm>
            <a:prstGeom prst="flowChartDecisio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008000"/>
                  </a:solidFill>
                  <a:latin typeface="Calibri"/>
                </a:rPr>
                <a:t>PRR1 </a:t>
              </a: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free or </a:t>
              </a:r>
              <a:b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</a:br>
              <a:r>
                <a:rPr lang="en-US" sz="1200" b="1" kern="0" dirty="0" smtClean="0">
                  <a:solidFill>
                    <a:srgbClr val="1F497D"/>
                  </a:solidFill>
                  <a:latin typeface="Wingdings"/>
                  <a:ea typeface="Wingdings"/>
                  <a:cs typeface="Wingdings"/>
                  <a:sym typeface="Wingdings"/>
                </a:rPr>
                <a:t></a:t>
              </a: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priority PRM</a:t>
              </a:r>
            </a:p>
          </p:txBody>
        </p:sp>
      </p:grpSp>
      <p:grpSp>
        <p:nvGrpSpPr>
          <p:cNvPr id="9" name="Decision1"/>
          <p:cNvGrpSpPr/>
          <p:nvPr/>
        </p:nvGrpSpPr>
        <p:grpSpPr>
          <a:xfrm>
            <a:off x="5133131" y="2470306"/>
            <a:ext cx="1756525" cy="888986"/>
            <a:chOff x="3863131" y="2305710"/>
            <a:chExt cx="1756525" cy="888986"/>
          </a:xfrm>
        </p:grpSpPr>
        <p:cxnSp>
          <p:nvCxnSpPr>
            <p:cNvPr id="19" name="Straight Arrow Connector 18"/>
            <p:cNvCxnSpPr>
              <a:stCxn id="20" idx="2"/>
              <a:endCxn id="28" idx="0"/>
            </p:cNvCxnSpPr>
            <p:nvPr/>
          </p:nvCxnSpPr>
          <p:spPr>
            <a:xfrm>
              <a:off x="4598566" y="2955615"/>
              <a:ext cx="0" cy="239081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20" name="Flowchart: Decision 19"/>
            <p:cNvSpPr/>
            <p:nvPr/>
          </p:nvSpPr>
          <p:spPr>
            <a:xfrm>
              <a:off x="3863131" y="2498578"/>
              <a:ext cx="1470869" cy="457037"/>
            </a:xfrm>
            <a:prstGeom prst="flowChartDecision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Execute PRM2</a:t>
              </a:r>
            </a:p>
          </p:txBody>
        </p:sp>
        <p:cxnSp>
          <p:nvCxnSpPr>
            <p:cNvPr id="21" name="Elbow Connector 20"/>
            <p:cNvCxnSpPr/>
            <p:nvPr/>
          </p:nvCxnSpPr>
          <p:spPr bwMode="auto">
            <a:xfrm rot="10800000">
              <a:off x="4596199" y="2305710"/>
              <a:ext cx="699842" cy="432000"/>
            </a:xfrm>
            <a:prstGeom prst="bentConnector3">
              <a:avLst>
                <a:gd name="adj1" fmla="val -53151"/>
              </a:avLst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5334000" y="2466201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N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82388" y="2895600"/>
              <a:ext cx="2856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1200" b="1" kern="0" dirty="0" smtClean="0">
                  <a:solidFill>
                    <a:srgbClr val="1F497D"/>
                  </a:solidFill>
                  <a:latin typeface="Calibri"/>
                </a:rPr>
                <a:t>Y</a:t>
              </a:r>
              <a:endParaRPr lang="en-US" sz="1200" b="1" kern="0" dirty="0" smtClean="0">
                <a:solidFill>
                  <a:srgbClr val="1F497D"/>
                </a:solidFill>
                <a:latin typeface="Calibri"/>
              </a:endParaRPr>
            </a:p>
          </p:txBody>
        </p:sp>
      </p:grpSp>
      <p:grpSp>
        <p:nvGrpSpPr>
          <p:cNvPr id="10" name="Initialization"/>
          <p:cNvGrpSpPr/>
          <p:nvPr/>
        </p:nvGrpSpPr>
        <p:grpSpPr>
          <a:xfrm>
            <a:off x="3969792" y="1367030"/>
            <a:ext cx="3706879" cy="1296145"/>
            <a:chOff x="4298772" y="1005613"/>
            <a:chExt cx="3706879" cy="1206595"/>
          </a:xfrm>
        </p:grpSpPr>
        <p:sp>
          <p:nvSpPr>
            <p:cNvPr id="11" name="Flowchart: Process 10"/>
            <p:cNvSpPr/>
            <p:nvPr/>
          </p:nvSpPr>
          <p:spPr>
            <a:xfrm>
              <a:off x="5503677" y="1039130"/>
              <a:ext cx="1387383" cy="307777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Reconfiguration of </a:t>
              </a:r>
              <a:r>
                <a:rPr lang="en-US" sz="1200" b="1" dirty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PRR1</a:t>
              </a:r>
              <a:r>
                <a:rPr lang="en-US" sz="1200" b="1" kern="0" dirty="0" smtClean="0">
                  <a:solidFill>
                    <a:srgbClr val="008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200" b="1" kern="0" dirty="0" smtClean="0">
                  <a:solidFill>
                    <a:srgbClr val="1F497D"/>
                  </a:solidFill>
                  <a:latin typeface="Calibri" pitchFamily="34" charset="0"/>
                  <a:cs typeface="Calibri" pitchFamily="34" charset="0"/>
                </a:rPr>
                <a:t>with </a:t>
              </a:r>
              <a:r>
                <a:rPr lang="en-US" sz="1200" b="1" kern="0" dirty="0" smtClean="0">
                  <a:latin typeface="Calibri"/>
                </a:rPr>
                <a:t>PRM1</a:t>
              </a:r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5509321" y="1508361"/>
              <a:ext cx="1370528" cy="314779"/>
            </a:xfrm>
            <a:prstGeom prst="flowChartProcess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  <a:softEdge rad="12700"/>
            </a:effectLst>
          </p:spPr>
          <p:txBody>
            <a:bodyPr rtlCol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b="1" kern="0" dirty="0" smtClean="0">
                  <a:solidFill>
                    <a:srgbClr val="1F497D"/>
                  </a:solidFill>
                  <a:latin typeface="Calibri"/>
                </a:rPr>
                <a:t>Enable FPGA protection</a:t>
              </a:r>
              <a:endParaRPr lang="en-US" sz="1200" b="1" kern="0" dirty="0">
                <a:solidFill>
                  <a:srgbClr val="1F497D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 flipH="1">
              <a:off x="6194585" y="1346907"/>
              <a:ext cx="0" cy="161453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>
              <a:stCxn id="12" idx="2"/>
              <a:endCxn id="20" idx="0"/>
            </p:cNvCxnSpPr>
            <p:nvPr/>
          </p:nvCxnSpPr>
          <p:spPr>
            <a:xfrm>
              <a:off x="6194585" y="1823140"/>
              <a:ext cx="0" cy="389068"/>
            </a:xfrm>
            <a:prstGeom prst="straightConnector1">
              <a:avLst/>
            </a:prstGeom>
            <a:noFill/>
            <a:ln w="25400" cap="flat" cmpd="sng" algn="ctr">
              <a:solidFill>
                <a:srgbClr val="1F497D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7053980" y="1508361"/>
              <a:ext cx="951671" cy="28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protect_FPGA</a:t>
              </a:r>
              <a:endParaRPr lang="en-US" sz="1400" b="1" i="1" baseline="-25000" dirty="0"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768" y="1052510"/>
              <a:ext cx="929165" cy="286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 smtClean="0">
                  <a:latin typeface="Calibri"/>
                </a:rPr>
                <a:t>T</a:t>
              </a:r>
              <a:r>
                <a:rPr lang="en-US" sz="1400" b="1" i="1" baseline="-25000" dirty="0" smtClean="0">
                  <a:latin typeface="Calibri"/>
                </a:rPr>
                <a:t>reconfig_PRR</a:t>
              </a:r>
              <a:endParaRPr lang="en-US" sz="1400" b="1" i="1" baseline="-25000" dirty="0"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06794" y="1005613"/>
              <a:ext cx="1747186" cy="928022"/>
            </a:xfrm>
            <a:prstGeom prst="rect">
              <a:avLst/>
            </a:prstGeom>
            <a:noFill/>
            <a:ln w="19050" cap="flat" cmpd="sng" algn="ctr">
              <a:solidFill>
                <a:srgbClr val="4A7EBB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eaLnBrk="1" hangingPunct="1"/>
              <a:endParaRPr lang="en-US" sz="1800" dirty="0">
                <a:solidFill>
                  <a:prstClr val="black"/>
                </a:solidFill>
                <a:latin typeface="Arial" pitchFamily="-109" charset="0"/>
                <a:ea typeface="Arial" pitchFamily="-109" charset="0"/>
                <a:cs typeface="Arial" pitchFamily="-10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98772" y="1355130"/>
              <a:ext cx="1077539" cy="25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dirty="0" smtClean="0">
                  <a:solidFill>
                    <a:srgbClr val="003399"/>
                  </a:solidFill>
                  <a:latin typeface="Calibri"/>
                </a:rPr>
                <a:t>Initialization</a:t>
              </a:r>
              <a:endParaRPr lang="en-US" sz="1200" b="1" dirty="0">
                <a:solidFill>
                  <a:srgbClr val="003399"/>
                </a:solidFill>
                <a:latin typeface="Calibri"/>
              </a:endParaRPr>
            </a:p>
          </p:txBody>
        </p:sp>
      </p:grpSp>
      <p:pic>
        <p:nvPicPr>
          <p:cNvPr id="81" name="FPG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0" y="2496112"/>
            <a:ext cx="2375164" cy="2752792"/>
          </a:xfrm>
          <a:prstGeom prst="rect">
            <a:avLst/>
          </a:prstGeom>
        </p:spPr>
      </p:pic>
      <p:sp>
        <p:nvSpPr>
          <p:cNvPr id="4" name="Protect FPGA"/>
          <p:cNvSpPr/>
          <p:nvPr/>
        </p:nvSpPr>
        <p:spPr bwMode="auto">
          <a:xfrm>
            <a:off x="265940" y="2504685"/>
            <a:ext cx="2361844" cy="27432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2" name="PRR2"/>
          <p:cNvSpPr/>
          <p:nvPr/>
        </p:nvSpPr>
        <p:spPr>
          <a:xfrm>
            <a:off x="1475736" y="2858956"/>
            <a:ext cx="720000" cy="9629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PRR2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3" name="PRR1"/>
          <p:cNvSpPr/>
          <p:nvPr/>
        </p:nvSpPr>
        <p:spPr>
          <a:xfrm>
            <a:off x="403200" y="2841420"/>
            <a:ext cx="792088" cy="67929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PRR1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4" name="Context Save Area"/>
          <p:cNvSpPr/>
          <p:nvPr/>
        </p:nvSpPr>
        <p:spPr>
          <a:xfrm>
            <a:off x="431540" y="4024768"/>
            <a:ext cx="2124236" cy="1152128"/>
          </a:xfrm>
          <a:prstGeom prst="roundRect">
            <a:avLst/>
          </a:prstGeom>
          <a:solidFill>
            <a:schemeClr val="bg1">
              <a:alpha val="3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5" name="Camera" descr="C:\Documents and Settings\Aurelio\Configuración local\Archivos temporales de Internet\Content.IE5\K1S32S8C\MC90043258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9677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Red arrow 2"/>
          <p:cNvCxnSpPr/>
          <p:nvPr/>
        </p:nvCxnSpPr>
        <p:spPr>
          <a:xfrm flipV="1">
            <a:off x="1835696" y="3520712"/>
            <a:ext cx="0" cy="1800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7" name="Red arrow 1"/>
          <p:cNvCxnSpPr/>
          <p:nvPr/>
        </p:nvCxnSpPr>
        <p:spPr>
          <a:xfrm flipV="1">
            <a:off x="791580" y="3520712"/>
            <a:ext cx="900100" cy="1800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88" name="Green arrow 2"/>
          <p:cNvCxnSpPr/>
          <p:nvPr/>
        </p:nvCxnSpPr>
        <p:spPr>
          <a:xfrm flipH="1">
            <a:off x="899592" y="2304960"/>
            <a:ext cx="900610" cy="783704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cxnSp>
        <p:nvCxnSpPr>
          <p:cNvPr id="89" name="Green arrow 1"/>
          <p:cNvCxnSpPr/>
          <p:nvPr/>
        </p:nvCxnSpPr>
        <p:spPr>
          <a:xfrm>
            <a:off x="791580" y="2304960"/>
            <a:ext cx="0" cy="783704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arrow"/>
          </a:ln>
          <a:effectLst/>
        </p:spPr>
      </p:cxnSp>
      <p:sp>
        <p:nvSpPr>
          <p:cNvPr id="90" name="PRM3 for PRR2"/>
          <p:cNvSpPr/>
          <p:nvPr/>
        </p:nvSpPr>
        <p:spPr>
          <a:xfrm>
            <a:off x="1508570" y="5424140"/>
            <a:ext cx="654331" cy="904884"/>
          </a:xfrm>
          <a:prstGeom prst="rect">
            <a:avLst/>
          </a:prstGeom>
          <a:gradFill>
            <a:gsLst>
              <a:gs pos="0">
                <a:srgbClr val="92D050"/>
              </a:gs>
              <a:gs pos="50000">
                <a:srgbClr val="92D050"/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92D050"/>
                </a:gs>
                <a:gs pos="50000">
                  <a:srgbClr val="92D050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PRM3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8" name="PRM2 relocated"/>
          <p:cNvSpPr/>
          <p:nvPr/>
        </p:nvSpPr>
        <p:spPr>
          <a:xfrm>
            <a:off x="482462" y="5424135"/>
            <a:ext cx="669153" cy="904884"/>
          </a:xfrm>
          <a:prstGeom prst="rect">
            <a:avLst/>
          </a:prstGeom>
          <a:gradFill>
            <a:gsLst>
              <a:gs pos="0">
                <a:srgbClr val="FC6AE0"/>
              </a:gs>
              <a:gs pos="50000">
                <a:srgbClr val="FC6AE0"/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FC6AE0"/>
                </a:gs>
                <a:gs pos="50000">
                  <a:srgbClr val="FC6AE0"/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Merged </a:t>
            </a: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PRM2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1" name="PRM2 for PRR2"/>
          <p:cNvSpPr/>
          <p:nvPr/>
        </p:nvSpPr>
        <p:spPr>
          <a:xfrm>
            <a:off x="482467" y="5424140"/>
            <a:ext cx="669153" cy="90488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4F81BD">
                    <a:lumMod val="60000"/>
                    <a:lumOff val="40000"/>
                  </a:srgbClr>
                </a:gs>
                <a:gs pos="50000">
                  <a:srgbClr val="4F81BD">
                    <a:lumMod val="40000"/>
                    <a:lumOff val="60000"/>
                  </a:srgb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PRM2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2" name="PRM2 for PRR1"/>
          <p:cNvSpPr/>
          <p:nvPr/>
        </p:nvSpPr>
        <p:spPr>
          <a:xfrm>
            <a:off x="1440122" y="1607716"/>
            <a:ext cx="720080" cy="61685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4F81BD">
                    <a:lumMod val="60000"/>
                    <a:lumOff val="40000"/>
                  </a:srgbClr>
                </a:gs>
                <a:gs pos="50000">
                  <a:srgbClr val="4F81BD">
                    <a:lumMod val="40000"/>
                    <a:lumOff val="60000"/>
                  </a:srgb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3" name="PRM1 for PRR1"/>
          <p:cNvSpPr/>
          <p:nvPr/>
        </p:nvSpPr>
        <p:spPr>
          <a:xfrm>
            <a:off x="431540" y="1607716"/>
            <a:ext cx="720080" cy="616852"/>
          </a:xfrm>
          <a:prstGeom prst="rect">
            <a:avLst/>
          </a:prstGeom>
          <a:gradFill>
            <a:gsLst>
              <a:gs pos="0">
                <a:srgbClr val="C0504D">
                  <a:lumMod val="60000"/>
                  <a:lumOff val="40000"/>
                </a:srgbClr>
              </a:gs>
              <a:gs pos="50000">
                <a:srgbClr val="C0504D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0"/>
          </a:gradFill>
          <a:ln w="38100" cap="flat" cmpd="sng" algn="ctr">
            <a:gradFill>
              <a:gsLst>
                <a:gs pos="0">
                  <a:srgbClr val="C0504D">
                    <a:lumMod val="60000"/>
                    <a:lumOff val="40000"/>
                  </a:srgbClr>
                </a:gs>
                <a:gs pos="50000">
                  <a:srgbClr val="C0504D">
                    <a:lumMod val="40000"/>
                    <a:lumOff val="60000"/>
                  </a:srgbClr>
                </a:gs>
                <a:gs pos="100000">
                  <a:sysClr val="window" lastClr="FFFFFF"/>
                </a:gs>
              </a:gsLst>
              <a:lin ang="5400000" scaled="0"/>
            </a:gradFill>
            <a:prstDash val="solid"/>
          </a:ln>
          <a:effectLst/>
          <a:scene3d>
            <a:camera prst="orthographicFront"/>
            <a:lightRig rig="threePt" dir="t"/>
          </a:scene3d>
          <a:sp3d>
            <a:bevelT h="25400"/>
          </a:sp3d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4" name="saved context"/>
          <p:cNvSpPr txBox="1"/>
          <p:nvPr/>
        </p:nvSpPr>
        <p:spPr>
          <a:xfrm>
            <a:off x="371406" y="3964816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PRM2 executed in PRR1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s-PE" sz="1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aved the context</a:t>
            </a:r>
            <a:endParaRPr lang="en-US" sz="1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Executing PRM3"/>
          <p:cNvSpPr txBox="1"/>
          <p:nvPr/>
        </p:nvSpPr>
        <p:spPr>
          <a:xfrm>
            <a:off x="1196716" y="2536775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PE" sz="1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Executing PMR3</a:t>
            </a:r>
            <a:endParaRPr lang="en-US" sz="1200" b="1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Initial conditions"/>
          <p:cNvSpPr txBox="1"/>
          <p:nvPr/>
        </p:nvSpPr>
        <p:spPr>
          <a:xfrm>
            <a:off x="611560" y="217448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PE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Initial conditions</a:t>
            </a:r>
            <a:endParaRPr lang="en-US" sz="18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2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-0.09843 0.41713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2085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4.44444E-6 -0.3703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48762E-6 L 0.00017 0.1830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6" presetClass="emph" presetSubtype="0" repeatCount="2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1831 L 0.11649 0.41689 " pathEditMode="relative" ptsTypes="AA">
                                      <p:cBhvr>
                                        <p:cTn id="1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43 0.41704 L -0.11025 0.18491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116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9 0.4169 L -0.00035 0.18403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-11644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25 0.1831 L -0.09878 0.41481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37037 L -4.44444E-6 -0.18055 " pathEditMode="relative" rAng="0" ptsTypes="AA">
                                      <p:cBhvr>
                                        <p:cTn id="19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43 0.41713 L -0.10955 0.57685 " pathEditMode="relative" ptsTypes="AA">
                                      <p:cBhvr>
                                        <p:cTn id="19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1000" fill="hold"/>
                                        <p:tgtEl>
                                          <p:spTgt spid="92"/>
                                        </p:tgtEl>
                                      </p:cBhvr>
                                      <p:by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00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L 0.11059 -0.36898 " pathEditMode="relative" rAng="0" ptsTypes="AA">
                                      <p:cBhvr>
                                        <p:cTn id="2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-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3" grpId="0" animBg="1"/>
      <p:bldP spid="52" grpId="0"/>
      <p:bldP spid="38" grpId="0" animBg="1"/>
      <p:bldP spid="39" grpId="0"/>
      <p:bldP spid="4" grpId="0" animBg="1"/>
      <p:bldP spid="4" grpId="1" animBg="1"/>
      <p:bldP spid="82" grpId="0" animBg="1"/>
      <p:bldP spid="83" grpId="0" animBg="1"/>
      <p:bldP spid="84" grpId="0" animBg="1"/>
      <p:bldP spid="90" grpId="0" animBg="1"/>
      <p:bldP spid="90" grpId="1" animBg="1"/>
      <p:bldP spid="90" grpId="2" animBg="1"/>
      <p:bldP spid="78" grpId="0" animBg="1"/>
      <p:bldP spid="78" grpId="1" animBg="1"/>
      <p:bldP spid="91" grpId="0" animBg="1"/>
      <p:bldP spid="91" grpId="1" animBg="1"/>
      <p:bldP spid="92" grpId="0" animBg="1"/>
      <p:bldP spid="92" grpId="1" animBg="1"/>
      <p:bldP spid="92" grpId="2" animBg="1"/>
      <p:bldP spid="92" grpId="3" animBg="1"/>
      <p:bldP spid="92" grpId="4" animBg="1"/>
      <p:bldP spid="92" grpId="5" animBg="1"/>
      <p:bldP spid="92" grpId="6" animBg="1"/>
      <p:bldP spid="92" grpId="7" animBg="1"/>
      <p:bldP spid="92" grpId="8" animBg="1"/>
      <p:bldP spid="92" grpId="9" animBg="1"/>
      <p:bldP spid="92" grpId="10" animBg="1"/>
      <p:bldP spid="92" grpId="11" animBg="1"/>
      <p:bldP spid="93" grpId="0" animBg="1"/>
      <p:bldP spid="93" grpId="1" animBg="1"/>
      <p:bldP spid="93" grpId="2" animBg="1"/>
      <p:bldP spid="93" grpId="3" animBg="1"/>
      <p:bldP spid="93" grpId="4" animBg="1"/>
      <p:bldP spid="93" grpId="5" animBg="1"/>
      <p:bldP spid="94" grpId="0"/>
      <p:bldP spid="94" grpId="1"/>
      <p:bldP spid="95" grpId="0"/>
      <p:bldP spid="95" grpId="1"/>
      <p:bldP spid="96" grpId="0"/>
      <p:bldP spid="9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507" y="2632668"/>
            <a:ext cx="7772400" cy="704606"/>
          </a:xfrm>
        </p:spPr>
        <p:txBody>
          <a:bodyPr/>
          <a:lstStyle/>
          <a:p>
            <a:pPr algn="ctr"/>
            <a:r>
              <a:rPr lang="en-US" sz="4400" cap="none" dirty="0" smtClean="0"/>
              <a:t>Experimental Results</a:t>
            </a:r>
            <a:endParaRPr lang="en-US" sz="4400" cap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31899"/>
            <a:ext cx="8178800" cy="5105401"/>
          </a:xfrm>
        </p:spPr>
        <p:txBody>
          <a:bodyPr/>
          <a:lstStyle/>
          <a:p>
            <a:r>
              <a:rPr lang="es-PE" sz="2400" dirty="0" smtClean="0"/>
              <a:t>Virtex-5 LX110T on Xilinx ML509 board</a:t>
            </a:r>
            <a:endParaRPr lang="en-US" sz="2400" dirty="0" smtClean="0"/>
          </a:p>
          <a:p>
            <a:r>
              <a:rPr lang="es-PE" sz="2400" dirty="0" smtClean="0"/>
              <a:t>Two reconfigurable regions (PRRs)</a:t>
            </a:r>
            <a:endParaRPr lang="en-US" sz="2400" dirty="0" smtClean="0"/>
          </a:p>
          <a:p>
            <a:pPr lvl="1"/>
            <a:r>
              <a:rPr lang="en-US" sz="2000" dirty="0" smtClean="0"/>
              <a:t>Contain configurable logic block (CLB) resources (flip-flops)</a:t>
            </a:r>
          </a:p>
          <a:p>
            <a:pPr lvl="1"/>
            <a:r>
              <a:rPr lang="en-US" sz="2000" dirty="0" smtClean="0"/>
              <a:t>Heterogeneous sizes and FPGA fabric locations</a:t>
            </a:r>
          </a:p>
          <a:p>
            <a:r>
              <a:rPr lang="es-PE" sz="2400" dirty="0" smtClean="0"/>
              <a:t>Task </a:t>
            </a:r>
            <a:r>
              <a:rPr lang="es-PE" sz="2400" dirty="0"/>
              <a:t>relocation cases</a:t>
            </a:r>
          </a:p>
          <a:p>
            <a:pPr lvl="1"/>
            <a:r>
              <a:rPr lang="es-PE" sz="2000" dirty="0">
                <a:solidFill>
                  <a:srgbClr val="C00000"/>
                </a:solidFill>
              </a:rPr>
              <a:t>Small-to-large</a:t>
            </a:r>
            <a:r>
              <a:rPr lang="es-PE" sz="2000" dirty="0"/>
              <a:t> PRR task relocation</a:t>
            </a:r>
          </a:p>
          <a:p>
            <a:pPr lvl="1"/>
            <a:r>
              <a:rPr lang="es-PE" sz="2000" dirty="0">
                <a:solidFill>
                  <a:srgbClr val="003399"/>
                </a:solidFill>
              </a:rPr>
              <a:t>Large-to-small</a:t>
            </a:r>
            <a:r>
              <a:rPr lang="es-PE" sz="2000" dirty="0"/>
              <a:t> PRR task relocation</a:t>
            </a:r>
          </a:p>
          <a:p>
            <a:pPr lvl="1"/>
            <a:r>
              <a:rPr lang="en-US" sz="2000" dirty="0">
                <a:solidFill>
                  <a:srgbClr val="800000"/>
                </a:solidFill>
              </a:rPr>
              <a:t>Source </a:t>
            </a:r>
            <a:r>
              <a:rPr lang="en-US" sz="2000" dirty="0"/>
              <a:t>PRR = PRR with </a:t>
            </a:r>
            <a:r>
              <a:rPr lang="en-US" sz="2000" dirty="0" smtClean="0"/>
              <a:t>task’s </a:t>
            </a:r>
            <a:r>
              <a:rPr lang="en-US" sz="2000" dirty="0"/>
              <a:t>saved </a:t>
            </a:r>
            <a:r>
              <a:rPr lang="en-US" sz="2000" dirty="0" smtClean="0"/>
              <a:t>context</a:t>
            </a:r>
          </a:p>
          <a:p>
            <a:pPr lvl="1"/>
            <a:r>
              <a:rPr lang="en-US" sz="2000" dirty="0">
                <a:solidFill>
                  <a:srgbClr val="009999"/>
                </a:solidFill>
              </a:rPr>
              <a:t>Destination</a:t>
            </a:r>
            <a:r>
              <a:rPr lang="en-US" sz="2000" dirty="0"/>
              <a:t> PRR = PRR with </a:t>
            </a:r>
            <a:r>
              <a:rPr lang="en-US" sz="2000" dirty="0" smtClean="0"/>
              <a:t>task’s </a:t>
            </a:r>
            <a:r>
              <a:rPr lang="en-US" sz="2000" dirty="0"/>
              <a:t>relocated </a:t>
            </a:r>
            <a:r>
              <a:rPr lang="en-US" sz="2000" dirty="0" smtClean="0"/>
              <a:t>context</a:t>
            </a:r>
          </a:p>
          <a:p>
            <a:pPr lvl="1"/>
            <a:r>
              <a:rPr lang="en-US" sz="2000" dirty="0" smtClean="0"/>
              <a:t>Restrict test cases for tractability</a:t>
            </a:r>
          </a:p>
          <a:p>
            <a:pPr lvl="2"/>
            <a:r>
              <a:rPr lang="en-US" sz="1800" dirty="0" smtClean="0"/>
              <a:t>Large </a:t>
            </a:r>
            <a:r>
              <a:rPr lang="en-US" sz="1800" dirty="0"/>
              <a:t>PRR </a:t>
            </a:r>
            <a:r>
              <a:rPr lang="en-US" sz="1800" dirty="0" smtClean="0"/>
              <a:t>= 2x (number </a:t>
            </a:r>
            <a:r>
              <a:rPr lang="en-US" sz="1800" dirty="0"/>
              <a:t>of columns and frames of small </a:t>
            </a:r>
            <a:r>
              <a:rPr lang="en-US" sz="1800" dirty="0" smtClean="0"/>
              <a:t>PRR)</a:t>
            </a:r>
          </a:p>
          <a:p>
            <a:pPr lvl="2"/>
            <a:r>
              <a:rPr lang="en-US" sz="1800" dirty="0" smtClean="0"/>
              <a:t>Number of flip</a:t>
            </a:r>
            <a:r>
              <a:rPr lang="en-US" sz="1800" dirty="0"/>
              <a:t>-flops </a:t>
            </a:r>
            <a:r>
              <a:rPr lang="en-US" sz="1800" dirty="0" smtClean="0"/>
              <a:t>used by the task are the same for all PRR sizes</a:t>
            </a:r>
          </a:p>
        </p:txBody>
      </p:sp>
    </p:spTree>
    <p:extLst>
      <p:ext uri="{BB962C8B-B14F-4D97-AF65-F5344CB8AC3E}">
        <p14:creationId xmlns:p14="http://schemas.microsoft.com/office/powerpoint/2010/main" val="40427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442431"/>
            <a:ext cx="7493000" cy="345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small-to-large on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442431"/>
            <a:ext cx="7493000" cy="345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small-to-large and large-to-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442432"/>
            <a:ext cx="7493000" cy="345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8" y="1448063"/>
            <a:ext cx="7493000" cy="345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02521" y="5142651"/>
            <a:ext cx="7772400" cy="95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Context save time shows linear growth rate</a:t>
            </a:r>
          </a:p>
          <a:p>
            <a:r>
              <a:rPr lang="en-US" dirty="0" smtClean="0"/>
              <a:t>Dependent on the number of PRM frames in the source PRR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497542"/>
            <a:ext cx="7772400" cy="539098"/>
          </a:xfrm>
        </p:spPr>
        <p:txBody>
          <a:bodyPr/>
          <a:lstStyle/>
          <a:p>
            <a:r>
              <a:rPr lang="en-US" dirty="0" smtClean="0"/>
              <a:t>Results – Context Save (</a:t>
            </a:r>
            <a:r>
              <a:rPr lang="en-US" i="1" dirty="0" smtClean="0"/>
              <a:t>T</a:t>
            </a:r>
            <a:r>
              <a:rPr lang="en-US" i="1" baseline="-25000" dirty="0" smtClean="0"/>
              <a:t>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14666" y="4786356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Arial Black"/>
                <a:cs typeface="Arial Black"/>
              </a:rPr>
              <a:t>(per column)</a:t>
            </a:r>
            <a:endParaRPr lang="en-US" sz="1600" b="1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89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" y="1145954"/>
            <a:ext cx="7566025" cy="346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small-to-large on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" y="1145954"/>
            <a:ext cx="7566025" cy="346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small-to-large and large-to-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2" y="1145954"/>
            <a:ext cx="7566025" cy="346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6" y="1145954"/>
            <a:ext cx="7566025" cy="3461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66750" y="4648200"/>
            <a:ext cx="7981950" cy="161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T</a:t>
            </a:r>
            <a:r>
              <a:rPr lang="en-US" smtClean="0"/>
              <a:t>ask </a:t>
            </a:r>
            <a:r>
              <a:rPr lang="en-US" dirty="0" smtClean="0"/>
              <a:t>relocation time shows non-linear growth rate</a:t>
            </a:r>
          </a:p>
          <a:p>
            <a:pPr lvl="1"/>
            <a:r>
              <a:rPr lang="en-US" dirty="0" smtClean="0"/>
              <a:t>Random access pattern to </a:t>
            </a:r>
            <a:r>
              <a:rPr lang="en-US" i="1" dirty="0" smtClean="0">
                <a:solidFill>
                  <a:srgbClr val="C00000"/>
                </a:solidFill>
              </a:rPr>
              <a:t>saved context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003399"/>
                </a:solidFill>
              </a:rPr>
              <a:t>merged </a:t>
            </a:r>
            <a:r>
              <a:rPr lang="en-US" dirty="0" smtClean="0"/>
              <a:t>bitstreams</a:t>
            </a:r>
          </a:p>
          <a:p>
            <a:pPr lvl="1"/>
            <a:r>
              <a:rPr lang="es-PE" dirty="0" smtClean="0"/>
              <a:t>High data cache misses and overheads accessing data from SDRAM</a:t>
            </a:r>
          </a:p>
          <a:p>
            <a:r>
              <a:rPr lang="en-US" dirty="0" smtClean="0"/>
              <a:t>Dependent </a:t>
            </a:r>
            <a:r>
              <a:rPr lang="en-US" dirty="0"/>
              <a:t>on </a:t>
            </a:r>
            <a:r>
              <a:rPr lang="en-US" dirty="0" smtClean="0"/>
              <a:t>the number of PRM </a:t>
            </a:r>
            <a:r>
              <a:rPr lang="en-US" dirty="0"/>
              <a:t>flip-flops </a:t>
            </a:r>
            <a:r>
              <a:rPr lang="en-US" dirty="0" smtClean="0"/>
              <a:t>to be relocated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6257" y="497542"/>
            <a:ext cx="8779943" cy="539098"/>
          </a:xfrm>
        </p:spPr>
        <p:txBody>
          <a:bodyPr/>
          <a:lstStyle/>
          <a:p>
            <a:r>
              <a:rPr lang="en-US" sz="4000" dirty="0" smtClean="0"/>
              <a:t>Results – Task Relocation (</a:t>
            </a:r>
            <a:r>
              <a:rPr lang="en-US" sz="4000" i="1" dirty="0" smtClean="0"/>
              <a:t>T</a:t>
            </a:r>
            <a:r>
              <a:rPr lang="en-US" sz="4000" i="1" baseline="-25000" dirty="0" smtClean="0"/>
              <a:t>relocate</a:t>
            </a:r>
            <a:r>
              <a:rPr lang="en-US" sz="4000" dirty="0" smtClean="0"/>
              <a:t>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623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08089"/>
            <a:ext cx="7566025" cy="347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small-to-large onl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08090"/>
            <a:ext cx="7566025" cy="347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small-to-large and large-to-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08090"/>
            <a:ext cx="7566025" cy="347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97" y="1208089"/>
            <a:ext cx="7566025" cy="347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83883" y="4700495"/>
            <a:ext cx="8725646" cy="161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Context </a:t>
            </a:r>
            <a:r>
              <a:rPr lang="en-US" dirty="0" smtClean="0"/>
              <a:t>restore time </a:t>
            </a:r>
            <a:r>
              <a:rPr lang="en-US" dirty="0"/>
              <a:t>shows </a:t>
            </a:r>
            <a:r>
              <a:rPr lang="en-US" dirty="0" smtClean="0"/>
              <a:t>nearly linear </a:t>
            </a:r>
            <a:r>
              <a:rPr lang="en-US" dirty="0"/>
              <a:t>growth </a:t>
            </a:r>
            <a:r>
              <a:rPr lang="en-US" dirty="0" smtClean="0"/>
              <a:t>rate</a:t>
            </a:r>
            <a:endParaRPr lang="es-PE" i="1" dirty="0" smtClean="0"/>
          </a:p>
          <a:p>
            <a:r>
              <a:rPr lang="es-PE" dirty="0" smtClean="0"/>
              <a:t>Dependent on the number PRR frames in the merged bitstream (destination PRR)</a:t>
            </a:r>
            <a:endParaRPr lang="en-US" dirty="0" smtClean="0"/>
          </a:p>
          <a:p>
            <a:r>
              <a:rPr lang="en-US" dirty="0" smtClean="0"/>
              <a:t>Context restore time is larger than PRR reconfiguration time 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reconfig_PRR</a:t>
            </a:r>
            <a:r>
              <a:rPr lang="en-US" dirty="0" smtClean="0"/>
              <a:t>)</a:t>
            </a:r>
            <a:endParaRPr lang="en-US" i="1" baseline="-25000" dirty="0" smtClean="0"/>
          </a:p>
          <a:p>
            <a:pPr lvl="1"/>
            <a:r>
              <a:rPr lang="es-PE" dirty="0" smtClean="0"/>
              <a:t>Unprotection and protection of destination PRR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9400" y="497542"/>
            <a:ext cx="8534400" cy="539098"/>
          </a:xfrm>
        </p:spPr>
        <p:txBody>
          <a:bodyPr/>
          <a:lstStyle/>
          <a:p>
            <a:r>
              <a:rPr lang="en-US" dirty="0" smtClean="0"/>
              <a:t>Results – Context Restore (</a:t>
            </a:r>
            <a:r>
              <a:rPr lang="en-US" i="1" dirty="0" smtClean="0"/>
              <a:t>T</a:t>
            </a:r>
            <a:r>
              <a:rPr lang="en-US" i="1" baseline="-25000" dirty="0" smtClean="0"/>
              <a:t>CR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35" y="1257114"/>
            <a:ext cx="8949765" cy="4854575"/>
          </a:xfrm>
        </p:spPr>
        <p:txBody>
          <a:bodyPr/>
          <a:lstStyle/>
          <a:p>
            <a:r>
              <a:rPr lang="en-US" sz="2400" dirty="0"/>
              <a:t>I</a:t>
            </a:r>
            <a:r>
              <a:rPr lang="en-US" sz="2400" dirty="0" smtClean="0"/>
              <a:t>ntroduced on-chip hardware task relocation (HTR) software</a:t>
            </a:r>
          </a:p>
          <a:p>
            <a:pPr lvl="1"/>
            <a:r>
              <a:rPr lang="en-US" sz="2000" dirty="0" smtClean="0"/>
              <a:t>Task relocation between heterogeneous PRRs</a:t>
            </a:r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Maximizes shared resource utilization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No off-chip communication overhead</a:t>
            </a:r>
          </a:p>
          <a:p>
            <a:pPr lvl="1"/>
            <a:r>
              <a:rPr lang="en-US" sz="2000" dirty="0" smtClean="0"/>
              <a:t>No design/system constraints </a:t>
            </a:r>
            <a:endParaRPr lang="en-US" sz="1800" b="1" i="1" dirty="0" smtClean="0"/>
          </a:p>
          <a:p>
            <a:pPr lvl="1"/>
            <a:r>
              <a:rPr lang="en-US" sz="2000" dirty="0" smtClean="0"/>
              <a:t>Application/system independent</a:t>
            </a:r>
          </a:p>
          <a:p>
            <a:pPr lvl="1"/>
            <a:r>
              <a:rPr lang="es-PE" sz="2000" dirty="0" smtClean="0"/>
              <a:t>Aids system design</a:t>
            </a:r>
            <a:endParaRPr lang="es-PE" sz="2000" dirty="0"/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Enables designers to tradeoff HTR execution times and task/PRR granularity</a:t>
            </a:r>
            <a:endParaRPr lang="en-US" sz="2000" dirty="0" smtClean="0"/>
          </a:p>
          <a:p>
            <a:r>
              <a:rPr lang="en-US" sz="2400" dirty="0" smtClean="0"/>
              <a:t>Future work</a:t>
            </a:r>
          </a:p>
          <a:p>
            <a:pPr lvl="1"/>
            <a:r>
              <a:rPr lang="en-US" sz="2000" dirty="0" smtClean="0"/>
              <a:t>Extend HTR’s functionalities</a:t>
            </a:r>
          </a:p>
          <a:p>
            <a:pPr lvl="2"/>
            <a:r>
              <a:rPr lang="en-US" sz="1800" dirty="0" smtClean="0">
                <a:solidFill>
                  <a:schemeClr val="accent2"/>
                </a:solidFill>
              </a:rPr>
              <a:t>Include DSP, BRAM, and IOB resources in PRRs</a:t>
            </a:r>
          </a:p>
        </p:txBody>
      </p:sp>
    </p:spTree>
    <p:extLst>
      <p:ext uri="{BB962C8B-B14F-4D97-AF65-F5344CB8AC3E}">
        <p14:creationId xmlns:p14="http://schemas.microsoft.com/office/powerpoint/2010/main" val="12929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33" descr="MPj043316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13" y="2505481"/>
            <a:ext cx="292258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8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45" y="231112"/>
            <a:ext cx="7772400" cy="915516"/>
          </a:xfrm>
        </p:spPr>
        <p:txBody>
          <a:bodyPr/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69" y="971343"/>
            <a:ext cx="8447313" cy="3994357"/>
          </a:xfrm>
        </p:spPr>
        <p:txBody>
          <a:bodyPr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Multitasking in modern systems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Software tasks:</a:t>
            </a:r>
            <a:r>
              <a:rPr lang="en-US" dirty="0" smtClean="0"/>
              <a:t> implemented in microprocessors</a:t>
            </a:r>
          </a:p>
          <a:p>
            <a:pPr lvl="1"/>
            <a:r>
              <a:rPr lang="es-PE" sz="1800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Hardware tasks:</a:t>
            </a:r>
            <a:r>
              <a:rPr lang="es-PE" sz="1800" dirty="0" smtClean="0">
                <a:latin typeface="Arial" pitchFamily="34" charset="0"/>
                <a:cs typeface="Arial" pitchFamily="34" charset="0"/>
              </a:rPr>
              <a:t> implemented in field-programmable gate arrays (FPGAs)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Task management requirements in any multitasking system</a:t>
            </a:r>
          </a:p>
          <a:p>
            <a:pPr lvl="1"/>
            <a:r>
              <a:rPr lang="en-US" sz="1800" dirty="0" smtClean="0">
                <a:latin typeface="Arial" pitchFamily="34" charset="0"/>
                <a:cs typeface="Arial" pitchFamily="34" charset="0"/>
              </a:rPr>
              <a:t>Task </a:t>
            </a:r>
            <a:r>
              <a:rPr lang="en-US" dirty="0"/>
              <a:t>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cheduling</a:t>
            </a:r>
          </a:p>
          <a:p>
            <a:pPr lvl="2"/>
            <a:r>
              <a:rPr lang="en-US" dirty="0" smtClean="0"/>
              <a:t>Mechanism to begin task execution on a system resource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/>
              <a:t>Task suspension</a:t>
            </a:r>
            <a:endParaRPr lang="en-US" dirty="0"/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Preempt task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saving execution state --- </a:t>
            </a:r>
            <a:r>
              <a:rPr lang="en-US" b="1" dirty="0" smtClean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context save (CS)</a:t>
            </a:r>
          </a:p>
          <a:p>
            <a:pPr lvl="1"/>
            <a:r>
              <a:rPr lang="es-PE" dirty="0" smtClean="0"/>
              <a:t>Task switching</a:t>
            </a:r>
          </a:p>
          <a:p>
            <a:pPr lvl="2"/>
            <a:r>
              <a:rPr lang="es-PE" dirty="0" smtClean="0"/>
              <a:t>Replacing preempted task with another task</a:t>
            </a:r>
            <a:endParaRPr lang="en-US" dirty="0" smtClean="0"/>
          </a:p>
          <a:p>
            <a:pPr lvl="1"/>
            <a:r>
              <a:rPr lang="en-US" dirty="0" smtClean="0"/>
              <a:t>Task restoration</a:t>
            </a:r>
          </a:p>
          <a:p>
            <a:pPr lvl="2"/>
            <a:r>
              <a:rPr lang="en-US" dirty="0" smtClean="0"/>
              <a:t>Resume preempted task from saved state --- </a:t>
            </a:r>
            <a:r>
              <a:rPr lang="en-US" b="1" dirty="0" smtClean="0">
                <a:solidFill>
                  <a:srgbClr val="003399"/>
                </a:solidFill>
              </a:rPr>
              <a:t>context restore (CR)</a:t>
            </a:r>
          </a:p>
        </p:txBody>
      </p:sp>
      <p:sp>
        <p:nvSpPr>
          <p:cNvPr id="76" name="Blue right 2"/>
          <p:cNvSpPr/>
          <p:nvPr/>
        </p:nvSpPr>
        <p:spPr bwMode="auto">
          <a:xfrm>
            <a:off x="7734196" y="5323928"/>
            <a:ext cx="222272" cy="1778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3399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8" name="T7 right"/>
          <p:cNvSpPr txBox="1"/>
          <p:nvPr/>
        </p:nvSpPr>
        <p:spPr>
          <a:xfrm>
            <a:off x="7572426" y="61175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</a:t>
            </a:r>
            <a:r>
              <a:rPr lang="es-PE" sz="1600" i="1" baseline="-25000" dirty="0" smtClean="0"/>
              <a:t>7</a:t>
            </a:r>
            <a:endParaRPr lang="en-US" sz="1600" i="1" baseline="-25000" dirty="0"/>
          </a:p>
        </p:txBody>
      </p:sp>
      <p:pic>
        <p:nvPicPr>
          <p:cNvPr id="93" name="f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84" y="5546312"/>
            <a:ext cx="528084" cy="528084"/>
          </a:xfrm>
          <a:prstGeom prst="rect">
            <a:avLst/>
          </a:prstGeom>
        </p:spPr>
      </p:pic>
      <p:pic>
        <p:nvPicPr>
          <p:cNvPr id="69" name="Camera 3" descr="C:\Documents and Settings\Aurelio\Configuración local\Archivos temporales de Internet\Content.IE5\K1S32S8C\MC90043258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219" y="5058680"/>
            <a:ext cx="598799" cy="5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Line T7 right"/>
          <p:cNvCxnSpPr/>
          <p:nvPr/>
        </p:nvCxnSpPr>
        <p:spPr bwMode="auto">
          <a:xfrm>
            <a:off x="7731333" y="5217113"/>
            <a:ext cx="0" cy="8981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4 right"/>
          <p:cNvSpPr txBox="1"/>
          <p:nvPr/>
        </p:nvSpPr>
        <p:spPr>
          <a:xfrm>
            <a:off x="7206502" y="6117597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T’</a:t>
            </a:r>
            <a:r>
              <a:rPr lang="es-PE" sz="1600" i="1" baseline="-25000" dirty="0" smtClean="0"/>
              <a:t>4</a:t>
            </a:r>
            <a:endParaRPr lang="en-US" sz="1600" i="1" baseline="-25000" dirty="0"/>
          </a:p>
        </p:txBody>
      </p:sp>
      <p:cxnSp>
        <p:nvCxnSpPr>
          <p:cNvPr id="78" name="Line T4 right"/>
          <p:cNvCxnSpPr/>
          <p:nvPr/>
        </p:nvCxnSpPr>
        <p:spPr bwMode="auto">
          <a:xfrm flipH="1">
            <a:off x="7373907" y="5217113"/>
            <a:ext cx="54" cy="9003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Red right"/>
          <p:cNvSpPr/>
          <p:nvPr/>
        </p:nvSpPr>
        <p:spPr bwMode="auto">
          <a:xfrm>
            <a:off x="7181188" y="5722106"/>
            <a:ext cx="190277" cy="177800"/>
          </a:xfrm>
          <a:prstGeom prst="rect">
            <a:avLst/>
          </a:prstGeom>
          <a:gradFill flip="none" rotWithShape="1">
            <a:gsLst>
              <a:gs pos="0">
                <a:srgbClr val="FF6600">
                  <a:lumMod val="50000"/>
                  <a:lumOff val="50000"/>
                </a:srgbClr>
              </a:gs>
              <a:gs pos="100000">
                <a:srgbClr val="C00000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6" name="T3 right"/>
          <p:cNvSpPr txBox="1"/>
          <p:nvPr/>
        </p:nvSpPr>
        <p:spPr>
          <a:xfrm>
            <a:off x="6950795" y="61175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</a:t>
            </a:r>
            <a:r>
              <a:rPr lang="es-PE" sz="1600" i="1" baseline="-25000" dirty="0" smtClean="0"/>
              <a:t>3</a:t>
            </a:r>
            <a:endParaRPr lang="en-US" sz="1600" i="1" baseline="-25000" dirty="0"/>
          </a:p>
        </p:txBody>
      </p:sp>
      <p:cxnSp>
        <p:nvCxnSpPr>
          <p:cNvPr id="77" name="Line T3 right"/>
          <p:cNvCxnSpPr/>
          <p:nvPr/>
        </p:nvCxnSpPr>
        <p:spPr bwMode="auto">
          <a:xfrm>
            <a:off x="7172647" y="5217113"/>
            <a:ext cx="0" cy="9003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2 right"/>
          <p:cNvSpPr txBox="1"/>
          <p:nvPr/>
        </p:nvSpPr>
        <p:spPr>
          <a:xfrm>
            <a:off x="6582135" y="6117597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T’</a:t>
            </a:r>
            <a:r>
              <a:rPr lang="es-PE" sz="1600" i="1" baseline="-25000" dirty="0" smtClean="0"/>
              <a:t>2</a:t>
            </a:r>
            <a:endParaRPr lang="en-US" sz="1600" i="1" baseline="-25000" dirty="0"/>
          </a:p>
        </p:txBody>
      </p:sp>
      <p:cxnSp>
        <p:nvCxnSpPr>
          <p:cNvPr id="73" name="Line T2 right"/>
          <p:cNvCxnSpPr/>
          <p:nvPr/>
        </p:nvCxnSpPr>
        <p:spPr bwMode="auto">
          <a:xfrm>
            <a:off x="6781447" y="5217113"/>
            <a:ext cx="4953" cy="8960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Blue right 1"/>
          <p:cNvSpPr/>
          <p:nvPr/>
        </p:nvSpPr>
        <p:spPr bwMode="auto">
          <a:xfrm>
            <a:off x="6520347" y="5323847"/>
            <a:ext cx="260463" cy="1778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rgbClr val="003399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84" name="T1 right"/>
          <p:cNvSpPr txBox="1"/>
          <p:nvPr/>
        </p:nvSpPr>
        <p:spPr>
          <a:xfrm>
            <a:off x="6334670" y="611759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</a:t>
            </a:r>
            <a:r>
              <a:rPr lang="es-PE" sz="1600" i="1" baseline="-25000" dirty="0"/>
              <a:t>1</a:t>
            </a:r>
            <a:endParaRPr lang="en-US" sz="1600" i="1" baseline="-25000" dirty="0"/>
          </a:p>
        </p:txBody>
      </p:sp>
      <p:cxnSp>
        <p:nvCxnSpPr>
          <p:cNvPr id="83" name="Line T1 right"/>
          <p:cNvCxnSpPr/>
          <p:nvPr/>
        </p:nvCxnSpPr>
        <p:spPr bwMode="auto">
          <a:xfrm>
            <a:off x="6520346" y="5217113"/>
            <a:ext cx="0" cy="8939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ime right"/>
          <p:cNvSpPr txBox="1"/>
          <p:nvPr/>
        </p:nvSpPr>
        <p:spPr>
          <a:xfrm>
            <a:off x="8511337" y="597116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time</a:t>
            </a:r>
            <a:endParaRPr lang="en-US" sz="1600" i="1" dirty="0"/>
          </a:p>
        </p:txBody>
      </p:sp>
      <p:sp>
        <p:nvSpPr>
          <p:cNvPr id="81" name="AB right"/>
          <p:cNvSpPr txBox="1"/>
          <p:nvPr/>
        </p:nvSpPr>
        <p:spPr>
          <a:xfrm>
            <a:off x="6072182" y="5217113"/>
            <a:ext cx="3385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>
                <a:solidFill>
                  <a:srgbClr val="0070C0"/>
                </a:solidFill>
              </a:rPr>
              <a:t>A</a:t>
            </a:r>
          </a:p>
          <a:p>
            <a:endParaRPr lang="es-PE" sz="1000" dirty="0" smtClean="0">
              <a:solidFill>
                <a:srgbClr val="0070C0"/>
              </a:solidFill>
            </a:endParaRPr>
          </a:p>
          <a:p>
            <a:r>
              <a:rPr lang="es-PE" sz="1800" dirty="0" smtClean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82" name="Task right"/>
          <p:cNvSpPr txBox="1"/>
          <p:nvPr/>
        </p:nvSpPr>
        <p:spPr>
          <a:xfrm>
            <a:off x="5999741" y="4866805"/>
            <a:ext cx="605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Task</a:t>
            </a:r>
            <a:endParaRPr lang="en-US" sz="1600" dirty="0"/>
          </a:p>
        </p:txBody>
      </p:sp>
      <p:cxnSp>
        <p:nvCxnSpPr>
          <p:cNvPr id="71" name="Y axis right"/>
          <p:cNvCxnSpPr/>
          <p:nvPr/>
        </p:nvCxnSpPr>
        <p:spPr bwMode="auto">
          <a:xfrm>
            <a:off x="6421292" y="5146047"/>
            <a:ext cx="0" cy="972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2" name="X axis right"/>
          <p:cNvCxnSpPr/>
          <p:nvPr/>
        </p:nvCxnSpPr>
        <p:spPr bwMode="auto">
          <a:xfrm>
            <a:off x="6414784" y="6118339"/>
            <a:ext cx="214205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6 center"/>
          <p:cNvSpPr txBox="1"/>
          <p:nvPr/>
        </p:nvSpPr>
        <p:spPr>
          <a:xfrm>
            <a:off x="4957854" y="6116266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T’</a:t>
            </a:r>
            <a:r>
              <a:rPr lang="es-PE" sz="1600" i="1" baseline="-25000" dirty="0" smtClean="0"/>
              <a:t>6</a:t>
            </a:r>
            <a:endParaRPr lang="en-US" sz="1600" i="1" baseline="-25000" dirty="0"/>
          </a:p>
        </p:txBody>
      </p:sp>
      <p:cxnSp>
        <p:nvCxnSpPr>
          <p:cNvPr id="56" name="Line T6 center"/>
          <p:cNvCxnSpPr/>
          <p:nvPr/>
        </p:nvCxnSpPr>
        <p:spPr bwMode="auto">
          <a:xfrm>
            <a:off x="5114182" y="5215782"/>
            <a:ext cx="0" cy="8960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Green center"/>
          <p:cNvSpPr/>
          <p:nvPr/>
        </p:nvSpPr>
        <p:spPr bwMode="auto">
          <a:xfrm>
            <a:off x="4814848" y="5807608"/>
            <a:ext cx="291542" cy="177800"/>
          </a:xfrm>
          <a:prstGeom prst="rect">
            <a:avLst/>
          </a:prstGeom>
          <a:gradFill>
            <a:gsLst>
              <a:gs pos="0">
                <a:srgbClr val="2EFC24"/>
              </a:gs>
              <a:gs pos="100000">
                <a:srgbClr val="3A6041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4" name="T5 center"/>
          <p:cNvSpPr txBox="1"/>
          <p:nvPr/>
        </p:nvSpPr>
        <p:spPr>
          <a:xfrm>
            <a:off x="4642710" y="6116266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</a:t>
            </a:r>
            <a:r>
              <a:rPr lang="es-PE" sz="1600" i="1" baseline="-25000" dirty="0" smtClean="0"/>
              <a:t>5</a:t>
            </a:r>
            <a:endParaRPr lang="en-US" sz="1600" i="1" baseline="-25000" dirty="0"/>
          </a:p>
        </p:txBody>
      </p:sp>
      <p:cxnSp>
        <p:nvCxnSpPr>
          <p:cNvPr id="55" name="Line T5 center"/>
          <p:cNvCxnSpPr/>
          <p:nvPr/>
        </p:nvCxnSpPr>
        <p:spPr bwMode="auto">
          <a:xfrm>
            <a:off x="4811985" y="5215782"/>
            <a:ext cx="0" cy="8981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4 center"/>
          <p:cNvSpPr txBox="1"/>
          <p:nvPr/>
        </p:nvSpPr>
        <p:spPr>
          <a:xfrm>
            <a:off x="4294336" y="6116266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T’</a:t>
            </a:r>
            <a:r>
              <a:rPr lang="es-PE" sz="1600" i="1" baseline="-25000" dirty="0" smtClean="0"/>
              <a:t>4</a:t>
            </a:r>
            <a:endParaRPr lang="en-US" sz="1600" i="1" baseline="-25000" dirty="0"/>
          </a:p>
        </p:txBody>
      </p:sp>
      <p:cxnSp>
        <p:nvCxnSpPr>
          <p:cNvPr id="54" name="Line T4 center"/>
          <p:cNvCxnSpPr/>
          <p:nvPr/>
        </p:nvCxnSpPr>
        <p:spPr bwMode="auto">
          <a:xfrm flipH="1">
            <a:off x="4463249" y="5215782"/>
            <a:ext cx="54" cy="9003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Red center"/>
          <p:cNvSpPr/>
          <p:nvPr/>
        </p:nvSpPr>
        <p:spPr bwMode="auto">
          <a:xfrm>
            <a:off x="4255902" y="5584201"/>
            <a:ext cx="204990" cy="177800"/>
          </a:xfrm>
          <a:prstGeom prst="rect">
            <a:avLst/>
          </a:prstGeom>
          <a:gradFill flip="none" rotWithShape="1">
            <a:gsLst>
              <a:gs pos="0">
                <a:srgbClr val="FF6600">
                  <a:lumMod val="50000"/>
                  <a:lumOff val="50000"/>
                </a:srgbClr>
              </a:gs>
              <a:gs pos="100000">
                <a:srgbClr val="C00000"/>
              </a:gs>
            </a:gsLst>
            <a:lin ang="27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2" name="T3 center"/>
          <p:cNvSpPr txBox="1"/>
          <p:nvPr/>
        </p:nvSpPr>
        <p:spPr>
          <a:xfrm>
            <a:off x="4046160" y="6116266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</a:t>
            </a:r>
            <a:r>
              <a:rPr lang="es-PE" sz="1600" i="1" baseline="-25000" dirty="0" smtClean="0"/>
              <a:t>3</a:t>
            </a:r>
            <a:endParaRPr lang="en-US" sz="1600" i="1" baseline="-25000" dirty="0"/>
          </a:p>
        </p:txBody>
      </p:sp>
      <p:cxnSp>
        <p:nvCxnSpPr>
          <p:cNvPr id="53" name="Line T3 center"/>
          <p:cNvCxnSpPr/>
          <p:nvPr/>
        </p:nvCxnSpPr>
        <p:spPr bwMode="auto">
          <a:xfrm>
            <a:off x="4253299" y="5215782"/>
            <a:ext cx="0" cy="9003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2 center"/>
          <p:cNvSpPr txBox="1"/>
          <p:nvPr/>
        </p:nvSpPr>
        <p:spPr>
          <a:xfrm>
            <a:off x="3695454" y="6116266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T’</a:t>
            </a:r>
            <a:r>
              <a:rPr lang="es-PE" sz="1600" i="1" baseline="-25000" dirty="0" smtClean="0"/>
              <a:t>2</a:t>
            </a:r>
            <a:endParaRPr lang="en-US" sz="1600" i="1" baseline="-25000" dirty="0"/>
          </a:p>
        </p:txBody>
      </p:sp>
      <p:cxnSp>
        <p:nvCxnSpPr>
          <p:cNvPr id="49" name="Line T2 center"/>
          <p:cNvCxnSpPr/>
          <p:nvPr/>
        </p:nvCxnSpPr>
        <p:spPr bwMode="auto">
          <a:xfrm>
            <a:off x="3857763" y="5215782"/>
            <a:ext cx="4953" cy="8960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Blue center"/>
          <p:cNvSpPr/>
          <p:nvPr/>
        </p:nvSpPr>
        <p:spPr bwMode="auto">
          <a:xfrm>
            <a:off x="3606937" y="5322516"/>
            <a:ext cx="246606" cy="1778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100000">
                <a:srgbClr val="003399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0" name="T1 center"/>
          <p:cNvSpPr txBox="1"/>
          <p:nvPr/>
        </p:nvSpPr>
        <p:spPr>
          <a:xfrm>
            <a:off x="3415322" y="6116266"/>
            <a:ext cx="385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/>
              <a:t>T</a:t>
            </a:r>
            <a:r>
              <a:rPr lang="es-PE" sz="1600" i="1" baseline="-25000" dirty="0" smtClean="0"/>
              <a:t>1</a:t>
            </a:r>
            <a:endParaRPr lang="en-US" sz="1600" i="1" baseline="-25000" dirty="0"/>
          </a:p>
        </p:txBody>
      </p:sp>
      <p:cxnSp>
        <p:nvCxnSpPr>
          <p:cNvPr id="59" name="Line T1 center"/>
          <p:cNvCxnSpPr/>
          <p:nvPr/>
        </p:nvCxnSpPr>
        <p:spPr bwMode="auto">
          <a:xfrm>
            <a:off x="3600998" y="5215782"/>
            <a:ext cx="0" cy="89398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pic>
        <p:nvPicPr>
          <p:cNvPr id="36" name="Camera 2" descr="C:\Documents and Settings\Aurelio\Configuración local\Archivos temporales de Internet\Content.IE5\K1S32S8C\MC90043258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99" y="5010567"/>
            <a:ext cx="598799" cy="5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ime center"/>
          <p:cNvSpPr txBox="1"/>
          <p:nvPr/>
        </p:nvSpPr>
        <p:spPr>
          <a:xfrm>
            <a:off x="5591989" y="596983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i="1" dirty="0" smtClean="0"/>
              <a:t>time</a:t>
            </a:r>
            <a:endParaRPr lang="en-US" sz="1600" i="1" dirty="0"/>
          </a:p>
        </p:txBody>
      </p:sp>
      <p:sp>
        <p:nvSpPr>
          <p:cNvPr id="57" name="ABC center"/>
          <p:cNvSpPr txBox="1"/>
          <p:nvPr/>
        </p:nvSpPr>
        <p:spPr>
          <a:xfrm>
            <a:off x="3146422" y="5215782"/>
            <a:ext cx="351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800" dirty="0" smtClean="0">
                <a:solidFill>
                  <a:srgbClr val="0070C0"/>
                </a:solidFill>
              </a:rPr>
              <a:t>A</a:t>
            </a:r>
          </a:p>
          <a:p>
            <a:r>
              <a:rPr lang="es-PE" sz="1800" dirty="0" smtClean="0">
                <a:solidFill>
                  <a:srgbClr val="C00000"/>
                </a:solidFill>
              </a:rPr>
              <a:t>B</a:t>
            </a:r>
          </a:p>
          <a:p>
            <a:r>
              <a:rPr lang="es-PE" sz="1800" dirty="0">
                <a:solidFill>
                  <a:srgbClr val="00B050"/>
                </a:solidFill>
              </a:rPr>
              <a:t>C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58" name="Task center"/>
          <p:cNvSpPr txBox="1"/>
          <p:nvPr/>
        </p:nvSpPr>
        <p:spPr>
          <a:xfrm>
            <a:off x="3080393" y="4865474"/>
            <a:ext cx="605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dirty="0" smtClean="0"/>
              <a:t>Task</a:t>
            </a:r>
            <a:endParaRPr lang="en-US" sz="1600" dirty="0"/>
          </a:p>
        </p:txBody>
      </p:sp>
      <p:cxnSp>
        <p:nvCxnSpPr>
          <p:cNvPr id="47" name="Y axis center"/>
          <p:cNvCxnSpPr/>
          <p:nvPr/>
        </p:nvCxnSpPr>
        <p:spPr bwMode="auto">
          <a:xfrm>
            <a:off x="3501944" y="5144716"/>
            <a:ext cx="0" cy="972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8" name="X axis center"/>
          <p:cNvCxnSpPr/>
          <p:nvPr/>
        </p:nvCxnSpPr>
        <p:spPr bwMode="auto">
          <a:xfrm>
            <a:off x="3495436" y="6117008"/>
            <a:ext cx="214205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82744" y="4864258"/>
            <a:ext cx="3100091" cy="1589346"/>
            <a:chOff x="82744" y="4864258"/>
            <a:chExt cx="3100091" cy="1589346"/>
          </a:xfrm>
        </p:grpSpPr>
        <p:sp>
          <p:nvSpPr>
            <p:cNvPr id="24" name="Task left"/>
            <p:cNvSpPr txBox="1"/>
            <p:nvPr/>
          </p:nvSpPr>
          <p:spPr>
            <a:xfrm>
              <a:off x="82744" y="4864258"/>
              <a:ext cx="605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dirty="0" smtClean="0"/>
                <a:t>Task</a:t>
              </a:r>
              <a:endParaRPr lang="en-US" sz="1600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48773" y="5143500"/>
              <a:ext cx="3034062" cy="1310104"/>
              <a:chOff x="148773" y="5143500"/>
              <a:chExt cx="3034062" cy="1310104"/>
            </a:xfrm>
          </p:grpSpPr>
          <p:sp>
            <p:nvSpPr>
              <p:cNvPr id="34" name="T6 left"/>
              <p:cNvSpPr txBox="1"/>
              <p:nvPr/>
            </p:nvSpPr>
            <p:spPr>
              <a:xfrm>
                <a:off x="2166895" y="611505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600" i="1" dirty="0" smtClean="0"/>
                  <a:t>T</a:t>
                </a:r>
                <a:r>
                  <a:rPr lang="es-PE" sz="1600" i="1" baseline="-25000" dirty="0" smtClean="0"/>
                  <a:t>6</a:t>
                </a:r>
                <a:endParaRPr lang="en-US" sz="1600" i="1" baseline="-25000" dirty="0"/>
              </a:p>
            </p:txBody>
          </p:sp>
          <p:cxnSp>
            <p:nvCxnSpPr>
              <p:cNvPr id="23" name="Line T6 left"/>
              <p:cNvCxnSpPr/>
              <p:nvPr/>
            </p:nvCxnSpPr>
            <p:spPr bwMode="auto">
              <a:xfrm>
                <a:off x="2430531" y="5214566"/>
                <a:ext cx="0" cy="8960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Green left"/>
              <p:cNvSpPr/>
              <p:nvPr/>
            </p:nvSpPr>
            <p:spPr bwMode="auto">
              <a:xfrm>
                <a:off x="1817199" y="5806392"/>
                <a:ext cx="607394" cy="177800"/>
              </a:xfrm>
              <a:prstGeom prst="rect">
                <a:avLst/>
              </a:prstGeom>
              <a:gradFill>
                <a:gsLst>
                  <a:gs pos="0">
                    <a:srgbClr val="2EFC24"/>
                  </a:gs>
                  <a:gs pos="100000">
                    <a:srgbClr val="3A6041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3" name="T5 left"/>
              <p:cNvSpPr txBox="1"/>
              <p:nvPr/>
            </p:nvSpPr>
            <p:spPr>
              <a:xfrm>
                <a:off x="1696995" y="611505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600" i="1" dirty="0" smtClean="0"/>
                  <a:t>T</a:t>
                </a:r>
                <a:r>
                  <a:rPr lang="es-PE" sz="1600" i="1" baseline="-25000" dirty="0" smtClean="0"/>
                  <a:t>5</a:t>
                </a:r>
                <a:endParaRPr lang="en-US" sz="1600" i="1" baseline="-25000" dirty="0"/>
              </a:p>
            </p:txBody>
          </p:sp>
          <p:cxnSp>
            <p:nvCxnSpPr>
              <p:cNvPr id="22" name="Line T5 left"/>
              <p:cNvCxnSpPr/>
              <p:nvPr/>
            </p:nvCxnSpPr>
            <p:spPr bwMode="auto">
              <a:xfrm>
                <a:off x="1814336" y="5214566"/>
                <a:ext cx="0" cy="8981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T4 left"/>
              <p:cNvSpPr txBox="1"/>
              <p:nvPr/>
            </p:nvSpPr>
            <p:spPr>
              <a:xfrm>
                <a:off x="1436645" y="611505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600" i="1" dirty="0" smtClean="0"/>
                  <a:t>T</a:t>
                </a:r>
                <a:r>
                  <a:rPr lang="es-PE" sz="1600" i="1" baseline="-25000" dirty="0" smtClean="0"/>
                  <a:t>4</a:t>
                </a:r>
                <a:endParaRPr lang="en-US" sz="1600" i="1" baseline="-25000" dirty="0"/>
              </a:p>
            </p:txBody>
          </p:sp>
          <p:cxnSp>
            <p:nvCxnSpPr>
              <p:cNvPr id="21" name="Line T4 left"/>
              <p:cNvCxnSpPr/>
              <p:nvPr/>
            </p:nvCxnSpPr>
            <p:spPr bwMode="auto">
              <a:xfrm flipH="1">
                <a:off x="1658802" y="5214566"/>
                <a:ext cx="54" cy="9003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8" name="Red left"/>
              <p:cNvSpPr/>
              <p:nvPr/>
            </p:nvSpPr>
            <p:spPr bwMode="auto">
              <a:xfrm>
                <a:off x="1258252" y="5582985"/>
                <a:ext cx="394611" cy="177800"/>
              </a:xfrm>
              <a:prstGeom prst="rect">
                <a:avLst/>
              </a:prstGeom>
              <a:gradFill flip="none" rotWithShape="1">
                <a:gsLst>
                  <a:gs pos="0">
                    <a:srgbClr val="FF6600">
                      <a:lumMod val="50000"/>
                      <a:lumOff val="50000"/>
                    </a:srgbClr>
                  </a:gs>
                  <a:gs pos="100000">
                    <a:srgbClr val="C00000"/>
                  </a:gs>
                </a:gsLst>
                <a:lin ang="27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31" name="T3 left"/>
              <p:cNvSpPr txBox="1"/>
              <p:nvPr/>
            </p:nvSpPr>
            <p:spPr>
              <a:xfrm>
                <a:off x="1119145" y="611505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600" i="1" dirty="0" smtClean="0"/>
                  <a:t>T</a:t>
                </a:r>
                <a:r>
                  <a:rPr lang="es-PE" sz="1600" i="1" baseline="-25000" dirty="0" smtClean="0"/>
                  <a:t>3</a:t>
                </a:r>
                <a:endParaRPr lang="en-US" sz="1600" i="1" baseline="-25000" dirty="0"/>
              </a:p>
            </p:txBody>
          </p:sp>
          <p:cxnSp>
            <p:nvCxnSpPr>
              <p:cNvPr id="20" name="Line T3 left"/>
              <p:cNvCxnSpPr/>
              <p:nvPr/>
            </p:nvCxnSpPr>
            <p:spPr bwMode="auto">
              <a:xfrm>
                <a:off x="1255650" y="5214566"/>
                <a:ext cx="0" cy="9003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0" name="T2 left"/>
              <p:cNvSpPr txBox="1"/>
              <p:nvPr/>
            </p:nvSpPr>
            <p:spPr>
              <a:xfrm>
                <a:off x="846095" y="611505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600" i="1" dirty="0" smtClean="0"/>
                  <a:t>T</a:t>
                </a:r>
                <a:r>
                  <a:rPr lang="es-PE" sz="1600" i="1" baseline="-25000" dirty="0" smtClean="0"/>
                  <a:t>2</a:t>
                </a:r>
                <a:endParaRPr lang="en-US" sz="1600" i="1" baseline="-25000" dirty="0"/>
              </a:p>
            </p:txBody>
          </p:sp>
          <p:cxnSp>
            <p:nvCxnSpPr>
              <p:cNvPr id="15" name="Line T2 left"/>
              <p:cNvCxnSpPr/>
              <p:nvPr/>
            </p:nvCxnSpPr>
            <p:spPr bwMode="auto">
              <a:xfrm>
                <a:off x="1107908" y="5214566"/>
                <a:ext cx="4953" cy="8960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Blue left"/>
              <p:cNvSpPr/>
              <p:nvPr/>
            </p:nvSpPr>
            <p:spPr bwMode="auto">
              <a:xfrm>
                <a:off x="609287" y="5321300"/>
                <a:ext cx="498621" cy="1778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90000"/>
                    </a:schemeClr>
                  </a:gs>
                  <a:gs pos="100000">
                    <a:srgbClr val="003399"/>
                  </a:gs>
                </a:gsLst>
                <a:lin ang="27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/>
                </a:endParaRPr>
              </a:p>
            </p:txBody>
          </p:sp>
          <p:sp>
            <p:nvSpPr>
              <p:cNvPr id="29" name="T1 left"/>
              <p:cNvSpPr txBox="1"/>
              <p:nvPr/>
            </p:nvSpPr>
            <p:spPr>
              <a:xfrm>
                <a:off x="417673" y="6115050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600" i="1" dirty="0"/>
                  <a:t>T</a:t>
                </a:r>
                <a:r>
                  <a:rPr lang="es-PE" sz="1600" i="1" baseline="-25000" dirty="0" smtClean="0"/>
                  <a:t>1</a:t>
                </a:r>
                <a:endParaRPr lang="en-US" sz="1600" i="1" baseline="-25000" dirty="0"/>
              </a:p>
            </p:txBody>
          </p:sp>
          <p:cxnSp>
            <p:nvCxnSpPr>
              <p:cNvPr id="27" name="Line T1 left"/>
              <p:cNvCxnSpPr/>
              <p:nvPr/>
            </p:nvCxnSpPr>
            <p:spPr bwMode="auto">
              <a:xfrm>
                <a:off x="603349" y="5214566"/>
                <a:ext cx="0" cy="89398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Time left"/>
              <p:cNvSpPr txBox="1"/>
              <p:nvPr/>
            </p:nvSpPr>
            <p:spPr>
              <a:xfrm>
                <a:off x="2610242" y="5968619"/>
                <a:ext cx="5725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600" i="1" dirty="0" smtClean="0"/>
                  <a:t>time</a:t>
                </a:r>
                <a:endParaRPr lang="en-US" sz="1600" i="1" dirty="0"/>
              </a:p>
            </p:txBody>
          </p:sp>
          <p:sp>
            <p:nvSpPr>
              <p:cNvPr id="17" name="ABC left"/>
              <p:cNvSpPr txBox="1"/>
              <p:nvPr/>
            </p:nvSpPr>
            <p:spPr>
              <a:xfrm>
                <a:off x="148773" y="5214566"/>
                <a:ext cx="3513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1800" dirty="0" smtClean="0">
                    <a:solidFill>
                      <a:srgbClr val="0070C0"/>
                    </a:solidFill>
                  </a:rPr>
                  <a:t>A</a:t>
                </a:r>
              </a:p>
              <a:p>
                <a:r>
                  <a:rPr lang="es-PE" sz="1800" dirty="0" smtClean="0">
                    <a:solidFill>
                      <a:srgbClr val="C00000"/>
                    </a:solidFill>
                  </a:rPr>
                  <a:t>B</a:t>
                </a:r>
              </a:p>
              <a:p>
                <a:r>
                  <a:rPr lang="es-PE" sz="1800" dirty="0">
                    <a:solidFill>
                      <a:srgbClr val="00B050"/>
                    </a:solidFill>
                  </a:rPr>
                  <a:t>C</a:t>
                </a:r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1" name="Y axis left"/>
              <p:cNvCxnSpPr/>
              <p:nvPr/>
            </p:nvCxnSpPr>
            <p:spPr bwMode="auto">
              <a:xfrm>
                <a:off x="504295" y="5143500"/>
                <a:ext cx="0" cy="972292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3" name="X axis left"/>
              <p:cNvCxnSpPr/>
              <p:nvPr/>
            </p:nvCxnSpPr>
            <p:spPr bwMode="auto">
              <a:xfrm>
                <a:off x="497787" y="6115792"/>
                <a:ext cx="2157950" cy="121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pic>
        <p:nvPicPr>
          <p:cNvPr id="68" name="Folder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969" y="4445869"/>
            <a:ext cx="528084" cy="528084"/>
          </a:xfrm>
          <a:prstGeom prst="rect">
            <a:avLst/>
          </a:prstGeom>
        </p:spPr>
      </p:pic>
      <p:pic>
        <p:nvPicPr>
          <p:cNvPr id="67" name="Camera 1" descr="C:\Documents and Settings\Aurelio\Configuración local\Archivos temporales de Internet\Content.IE5\K1S32S8C\MC900432583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69" y="3182020"/>
            <a:ext cx="598799" cy="5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8" grpId="0"/>
      <p:bldP spid="87" grpId="0"/>
      <p:bldP spid="75" grpId="0" animBg="1"/>
      <p:bldP spid="86" grpId="0"/>
      <p:bldP spid="85" grpId="0"/>
      <p:bldP spid="74" grpId="0" animBg="1"/>
      <p:bldP spid="84" grpId="0"/>
      <p:bldP spid="90" grpId="0"/>
      <p:bldP spid="81" grpId="0"/>
      <p:bldP spid="82" grpId="0"/>
      <p:bldP spid="65" grpId="0"/>
      <p:bldP spid="52" grpId="0" animBg="1"/>
      <p:bldP spid="64" grpId="0"/>
      <p:bldP spid="63" grpId="0"/>
      <p:bldP spid="51" grpId="0" animBg="1"/>
      <p:bldP spid="62" grpId="0"/>
      <p:bldP spid="61" grpId="0"/>
      <p:bldP spid="50" grpId="0" animBg="1"/>
      <p:bldP spid="60" grpId="0"/>
      <p:bldP spid="66" grpId="0"/>
      <p:bldP spid="57" grpId="0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772400" cy="727074"/>
          </a:xfrm>
        </p:spPr>
        <p:txBody>
          <a:bodyPr/>
          <a:lstStyle/>
          <a:p>
            <a:r>
              <a:rPr lang="en-US" sz="4000" dirty="0" smtClean="0"/>
              <a:t>Context Switching </a:t>
            </a:r>
            <a:r>
              <a:rPr lang="en-US" sz="4000" dirty="0"/>
              <a:t>A</a:t>
            </a:r>
            <a:r>
              <a:rPr lang="en-US" sz="4000" dirty="0" smtClean="0"/>
              <a:t>nalogy</a:t>
            </a:r>
            <a:endParaRPr lang="en-US" sz="4000" dirty="0"/>
          </a:p>
        </p:txBody>
      </p:sp>
      <p:sp>
        <p:nvSpPr>
          <p:cNvPr id="43" name="Rectangle Text for FPGA"/>
          <p:cNvSpPr txBox="1">
            <a:spLocks noChangeArrowheads="1"/>
          </p:cNvSpPr>
          <p:nvPr/>
        </p:nvSpPr>
        <p:spPr bwMode="auto">
          <a:xfrm>
            <a:off x="4143842" y="3632200"/>
            <a:ext cx="4835058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PE" kern="0" dirty="0" smtClean="0"/>
              <a:t>Multiple tasks execute concurrently</a:t>
            </a:r>
            <a:endParaRPr lang="en-US" kern="0" dirty="0" smtClean="0"/>
          </a:p>
          <a:p>
            <a:r>
              <a:rPr lang="en-US" kern="0" dirty="0" smtClean="0"/>
              <a:t>Multiple regions time multiplex tasks</a:t>
            </a:r>
          </a:p>
          <a:p>
            <a:pPr lvl="1"/>
            <a:r>
              <a:rPr lang="es-PE" kern="0" dirty="0" smtClean="0"/>
              <a:t>Use context save and context restore for task switching</a:t>
            </a:r>
            <a:endParaRPr lang="en-US" kern="0" dirty="0" smtClean="0"/>
          </a:p>
          <a:p>
            <a:r>
              <a:rPr lang="en-US" kern="0" dirty="0" smtClean="0"/>
              <a:t>Task relocation</a:t>
            </a:r>
            <a:endParaRPr lang="es-PE" kern="0" dirty="0" smtClean="0"/>
          </a:p>
          <a:p>
            <a:pPr lvl="1"/>
            <a:r>
              <a:rPr lang="es-PE" u="sng" kern="0" dirty="0" smtClean="0">
                <a:solidFill>
                  <a:srgbClr val="FF0000"/>
                </a:solidFill>
              </a:rPr>
              <a:t>Challenging!</a:t>
            </a:r>
          </a:p>
          <a:p>
            <a:r>
              <a:rPr lang="es-PE" b="1" kern="0" dirty="0" smtClean="0">
                <a:solidFill>
                  <a:srgbClr val="003399"/>
                </a:solidFill>
              </a:rPr>
              <a:t>Leveraging partial reconfiguration can be </a:t>
            </a:r>
            <a:r>
              <a:rPr lang="es-PE" b="1" kern="0" dirty="0">
                <a:solidFill>
                  <a:srgbClr val="003399"/>
                </a:solidFill>
              </a:rPr>
              <a:t>advantageous…</a:t>
            </a:r>
            <a:endParaRPr lang="en-US" b="1" kern="0" dirty="0" smtClean="0">
              <a:solidFill>
                <a:srgbClr val="003399"/>
              </a:solidFill>
            </a:endParaRPr>
          </a:p>
        </p:txBody>
      </p:sp>
      <p:sp>
        <p:nvSpPr>
          <p:cNvPr id="42" name="Rectangle Text for uP"/>
          <p:cNvSpPr txBox="1">
            <a:spLocks noChangeArrowheads="1"/>
          </p:cNvSpPr>
          <p:nvPr/>
        </p:nvSpPr>
        <p:spPr bwMode="auto">
          <a:xfrm>
            <a:off x="219543" y="3784600"/>
            <a:ext cx="421138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PE" kern="0" dirty="0" smtClean="0"/>
              <a:t>One task executes at a time</a:t>
            </a:r>
          </a:p>
          <a:p>
            <a:pPr lvl="1"/>
            <a:r>
              <a:rPr lang="es-PE" kern="0" dirty="0" smtClean="0"/>
              <a:t>Time multiplex tasks</a:t>
            </a:r>
            <a:endParaRPr lang="en-US" kern="0" dirty="0" smtClean="0"/>
          </a:p>
          <a:p>
            <a:r>
              <a:rPr lang="en-US" kern="0" dirty="0" smtClean="0"/>
              <a:t>One stack for all tasks</a:t>
            </a:r>
          </a:p>
          <a:p>
            <a:pPr lvl="1"/>
            <a:r>
              <a:rPr lang="en-US" kern="0" dirty="0" smtClean="0"/>
              <a:t>Stack saves context for </a:t>
            </a:r>
            <a:br>
              <a:rPr lang="en-US" kern="0" dirty="0" smtClean="0"/>
            </a:br>
            <a:r>
              <a:rPr lang="en-US" kern="0" dirty="0" smtClean="0"/>
              <a:t>task restore</a:t>
            </a:r>
          </a:p>
          <a:p>
            <a:r>
              <a:rPr lang="es-PE" kern="0" dirty="0" smtClean="0">
                <a:solidFill>
                  <a:srgbClr val="FF0000"/>
                </a:solidFill>
              </a:rPr>
              <a:t>No task relocation</a:t>
            </a:r>
          </a:p>
          <a:p>
            <a:r>
              <a:rPr lang="es-PE" kern="0" dirty="0" smtClean="0">
                <a:solidFill>
                  <a:srgbClr val="FF0000"/>
                </a:solidFill>
              </a:rPr>
              <a:t>No </a:t>
            </a:r>
            <a:r>
              <a:rPr lang="es-PE" kern="0" dirty="0">
                <a:solidFill>
                  <a:srgbClr val="FF0000"/>
                </a:solidFill>
              </a:rPr>
              <a:t>reconfiguration of uP</a:t>
            </a:r>
            <a:endParaRPr lang="en-US" kern="0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73158" y="1876503"/>
            <a:ext cx="2440642" cy="1279617"/>
            <a:chOff x="6373158" y="1876503"/>
            <a:chExt cx="2440642" cy="1279617"/>
          </a:xfrm>
        </p:grpSpPr>
        <p:sp>
          <p:nvSpPr>
            <p:cNvPr id="31" name="Arrow3 hw task N"/>
            <p:cNvSpPr>
              <a:spLocks noChangeShapeType="1"/>
            </p:cNvSpPr>
            <p:nvPr/>
          </p:nvSpPr>
          <p:spPr bwMode="auto">
            <a:xfrm flipH="1" flipV="1">
              <a:off x="6373159" y="3014534"/>
              <a:ext cx="68636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rrow2 hw task N"/>
            <p:cNvSpPr>
              <a:spLocks noChangeShapeType="1"/>
            </p:cNvSpPr>
            <p:nvPr/>
          </p:nvSpPr>
          <p:spPr bwMode="auto">
            <a:xfrm flipH="1" flipV="1">
              <a:off x="6373158" y="2514537"/>
              <a:ext cx="686362" cy="47528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rrow1 hw task N"/>
            <p:cNvSpPr>
              <a:spLocks noChangeShapeType="1"/>
            </p:cNvSpPr>
            <p:nvPr/>
          </p:nvSpPr>
          <p:spPr bwMode="auto">
            <a:xfrm flipH="1" flipV="1">
              <a:off x="6386718" y="2087033"/>
              <a:ext cx="672802" cy="84048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Hardware task N"/>
            <p:cNvSpPr txBox="1">
              <a:spLocks noChangeArrowheads="1"/>
            </p:cNvSpPr>
            <p:nvPr/>
          </p:nvSpPr>
          <p:spPr bwMode="auto">
            <a:xfrm>
              <a:off x="7059519" y="2812892"/>
              <a:ext cx="1754281" cy="343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5000"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Hardware task N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rrow3 hw task 2"/>
            <p:cNvSpPr>
              <a:spLocks noChangeShapeType="1"/>
            </p:cNvSpPr>
            <p:nvPr/>
          </p:nvSpPr>
          <p:spPr bwMode="auto">
            <a:xfrm flipV="1">
              <a:off x="6374365" y="2523242"/>
              <a:ext cx="685157" cy="46196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Arrow2 hw task 2"/>
            <p:cNvSpPr>
              <a:spLocks noChangeShapeType="1"/>
            </p:cNvSpPr>
            <p:nvPr/>
          </p:nvSpPr>
          <p:spPr bwMode="auto">
            <a:xfrm flipV="1">
              <a:off x="6374365" y="2507452"/>
              <a:ext cx="685156" cy="344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rrow1 hw task 2"/>
            <p:cNvSpPr>
              <a:spLocks noChangeShapeType="1"/>
            </p:cNvSpPr>
            <p:nvPr/>
          </p:nvSpPr>
          <p:spPr bwMode="auto">
            <a:xfrm flipH="1" flipV="1">
              <a:off x="6386718" y="2047434"/>
              <a:ext cx="672803" cy="43770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Hardware task 2"/>
            <p:cNvSpPr txBox="1">
              <a:spLocks noChangeArrowheads="1"/>
            </p:cNvSpPr>
            <p:nvPr/>
          </p:nvSpPr>
          <p:spPr bwMode="auto">
            <a:xfrm>
              <a:off x="7059520" y="2304168"/>
              <a:ext cx="1754280" cy="323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5000"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</a:rPr>
                <a:t>Hardware task 2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rrow3 hw task 1"/>
            <p:cNvSpPr>
              <a:spLocks noChangeShapeType="1"/>
            </p:cNvSpPr>
            <p:nvPr/>
          </p:nvSpPr>
          <p:spPr bwMode="auto">
            <a:xfrm flipV="1">
              <a:off x="6373159" y="2116108"/>
              <a:ext cx="686364" cy="81141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rrow2 hw task 1"/>
            <p:cNvSpPr>
              <a:spLocks noChangeShapeType="1"/>
            </p:cNvSpPr>
            <p:nvPr/>
          </p:nvSpPr>
          <p:spPr bwMode="auto">
            <a:xfrm flipV="1">
              <a:off x="6373160" y="2065309"/>
              <a:ext cx="686364" cy="41983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rrow1 hw task 1"/>
            <p:cNvSpPr>
              <a:spLocks noChangeShapeType="1"/>
            </p:cNvSpPr>
            <p:nvPr/>
          </p:nvSpPr>
          <p:spPr bwMode="auto">
            <a:xfrm flipV="1">
              <a:off x="6374364" y="2027209"/>
              <a:ext cx="6855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Hardware task 1"/>
            <p:cNvSpPr txBox="1">
              <a:spLocks noChangeArrowheads="1"/>
            </p:cNvSpPr>
            <p:nvPr/>
          </p:nvSpPr>
          <p:spPr bwMode="auto">
            <a:xfrm>
              <a:off x="7059932" y="1876503"/>
              <a:ext cx="1753868" cy="345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8638" tIns="39319" rIns="78638" bIns="39319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105000"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Hardware task 1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7" name="Rectangle FPGA new"/>
          <p:cNvSpPr>
            <a:spLocks noChangeArrowheads="1"/>
          </p:cNvSpPr>
          <p:nvPr/>
        </p:nvSpPr>
        <p:spPr bwMode="auto">
          <a:xfrm>
            <a:off x="4596714" y="1694408"/>
            <a:ext cx="1780650" cy="1712259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8638" tIns="39319" rIns="78638" bIns="39319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Line fpga3"/>
          <p:cNvSpPr>
            <a:spLocks noChangeShapeType="1"/>
          </p:cNvSpPr>
          <p:nvPr/>
        </p:nvSpPr>
        <p:spPr bwMode="auto">
          <a:xfrm>
            <a:off x="5194300" y="2679500"/>
            <a:ext cx="254923" cy="4104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Line fpga2"/>
          <p:cNvSpPr>
            <a:spLocks noChangeShapeType="1"/>
          </p:cNvSpPr>
          <p:nvPr/>
        </p:nvSpPr>
        <p:spPr bwMode="auto">
          <a:xfrm>
            <a:off x="5178092" y="2509796"/>
            <a:ext cx="2698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Line fpga1"/>
          <p:cNvSpPr>
            <a:spLocks noChangeShapeType="1"/>
          </p:cNvSpPr>
          <p:nvPr/>
        </p:nvSpPr>
        <p:spPr bwMode="auto">
          <a:xfrm flipV="1">
            <a:off x="5192684" y="2018250"/>
            <a:ext cx="254923" cy="41833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uP or custom HW"/>
          <p:cNvSpPr txBox="1">
            <a:spLocks noChangeArrowheads="1"/>
          </p:cNvSpPr>
          <p:nvPr/>
        </p:nvSpPr>
        <p:spPr bwMode="auto">
          <a:xfrm>
            <a:off x="4495151" y="2202022"/>
            <a:ext cx="932329" cy="77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uP </a:t>
            </a:r>
            <a:r>
              <a:rPr lang="en-US" sz="1500" b="1" kern="0" dirty="0" smtClean="0">
                <a:solidFill>
                  <a:srgbClr val="000000"/>
                </a:solidFill>
              </a:rPr>
              <a:t>or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lang="en-US" sz="1500" b="1" kern="0" dirty="0">
                <a:solidFill>
                  <a:srgbClr val="000000"/>
                </a:solidFill>
              </a:rPr>
              <a:t>c</a:t>
            </a: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ustom HW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Region 3"/>
          <p:cNvSpPr>
            <a:spLocks noChangeArrowheads="1"/>
          </p:cNvSpPr>
          <p:nvPr/>
        </p:nvSpPr>
        <p:spPr bwMode="auto">
          <a:xfrm>
            <a:off x="5447607" y="2788180"/>
            <a:ext cx="925552" cy="41945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lIns="78638" tIns="39319" rIns="78638" bIns="39319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Region 3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Region 2"/>
          <p:cNvSpPr>
            <a:spLocks noChangeArrowheads="1"/>
          </p:cNvSpPr>
          <p:nvPr/>
        </p:nvSpPr>
        <p:spPr bwMode="auto">
          <a:xfrm>
            <a:off x="5447607" y="2325864"/>
            <a:ext cx="925552" cy="41945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lIns="78638" tIns="39319" rIns="78638" bIns="39319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Region 2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gion 1"/>
          <p:cNvSpPr>
            <a:spLocks noChangeArrowheads="1"/>
          </p:cNvSpPr>
          <p:nvPr/>
        </p:nvSpPr>
        <p:spPr bwMode="auto">
          <a:xfrm>
            <a:off x="5447607" y="1848380"/>
            <a:ext cx="925552" cy="41945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lIns="78638" tIns="39319" rIns="78638" bIns="39319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Region 1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FPGA"/>
          <p:cNvSpPr txBox="1">
            <a:spLocks noChangeArrowheads="1"/>
          </p:cNvSpPr>
          <p:nvPr/>
        </p:nvSpPr>
        <p:spPr bwMode="auto">
          <a:xfrm>
            <a:off x="4974665" y="1345142"/>
            <a:ext cx="1087718" cy="46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</a:rPr>
              <a:t>FPGA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  <p:sp>
        <p:nvSpPr>
          <p:cNvPr id="39" name="FPGA context switch"/>
          <p:cNvSpPr txBox="1"/>
          <p:nvPr/>
        </p:nvSpPr>
        <p:spPr>
          <a:xfrm>
            <a:off x="5309273" y="953362"/>
            <a:ext cx="2154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u="sng" dirty="0" smtClean="0"/>
              <a:t>FPGA Context </a:t>
            </a:r>
            <a:r>
              <a:rPr lang="es-PE" sz="1500" b="1" u="sng" dirty="0"/>
              <a:t>S</a:t>
            </a:r>
            <a:r>
              <a:rPr lang="es-PE" sz="1500" b="1" u="sng" dirty="0" smtClean="0"/>
              <a:t>witch</a:t>
            </a:r>
            <a:endParaRPr lang="en-US" sz="1500" b="1" u="sng" dirty="0"/>
          </a:p>
        </p:txBody>
      </p:sp>
      <p:grpSp>
        <p:nvGrpSpPr>
          <p:cNvPr id="4" name="Group 3"/>
          <p:cNvGrpSpPr/>
          <p:nvPr/>
        </p:nvGrpSpPr>
        <p:grpSpPr>
          <a:xfrm>
            <a:off x="2220341" y="1736637"/>
            <a:ext cx="2071561" cy="1654264"/>
            <a:chOff x="2220341" y="1736637"/>
            <a:chExt cx="2071561" cy="1654264"/>
          </a:xfrm>
        </p:grpSpPr>
        <p:sp>
          <p:nvSpPr>
            <p:cNvPr id="27" name="Arrow software task N"/>
            <p:cNvSpPr>
              <a:spLocks noChangeShapeType="1"/>
            </p:cNvSpPr>
            <p:nvPr/>
          </p:nvSpPr>
          <p:spPr bwMode="auto">
            <a:xfrm>
              <a:off x="2220342" y="2754224"/>
              <a:ext cx="621552" cy="4407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Arrow software task 2"/>
            <p:cNvSpPr>
              <a:spLocks noChangeShapeType="1"/>
            </p:cNvSpPr>
            <p:nvPr/>
          </p:nvSpPr>
          <p:spPr bwMode="auto">
            <a:xfrm flipV="1">
              <a:off x="2220341" y="2365990"/>
              <a:ext cx="621553" cy="370329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Arrow software task 1"/>
            <p:cNvSpPr>
              <a:spLocks noChangeShapeType="1"/>
            </p:cNvSpPr>
            <p:nvPr/>
          </p:nvSpPr>
          <p:spPr bwMode="auto">
            <a:xfrm flipV="1">
              <a:off x="2220341" y="1888596"/>
              <a:ext cx="621553" cy="7769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835917" y="1736637"/>
              <a:ext cx="1455985" cy="1654264"/>
              <a:chOff x="2835917" y="1736637"/>
              <a:chExt cx="1455985" cy="1654264"/>
            </a:xfrm>
          </p:grpSpPr>
          <p:sp>
            <p:nvSpPr>
              <p:cNvPr id="26" name="Software task N"/>
              <p:cNvSpPr txBox="1">
                <a:spLocks noChangeArrowheads="1"/>
              </p:cNvSpPr>
              <p:nvPr/>
            </p:nvSpPr>
            <p:spPr bwMode="auto">
              <a:xfrm>
                <a:off x="2843338" y="3036007"/>
                <a:ext cx="1448564" cy="3548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8638" tIns="39319" rIns="78638" bIns="39319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105000"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Software task N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Software task 2"/>
              <p:cNvSpPr txBox="1">
                <a:spLocks noChangeArrowheads="1"/>
              </p:cNvSpPr>
              <p:nvPr/>
            </p:nvSpPr>
            <p:spPr bwMode="auto">
              <a:xfrm>
                <a:off x="2835917" y="2164088"/>
                <a:ext cx="1404537" cy="3210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8638" tIns="39319" rIns="78638" bIns="39319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105000"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FF00"/>
                    </a:solidFill>
                    <a:effectLst/>
                    <a:uLnTx/>
                    <a:uFillTx/>
                  </a:rPr>
                  <a:t>Software task 2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Software task 1"/>
              <p:cNvSpPr txBox="1">
                <a:spLocks noChangeArrowheads="1"/>
              </p:cNvSpPr>
              <p:nvPr/>
            </p:nvSpPr>
            <p:spPr bwMode="auto">
              <a:xfrm>
                <a:off x="2839952" y="1736637"/>
                <a:ext cx="1404537" cy="3286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78638" tIns="39319" rIns="78638" bIns="39319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105000"/>
                  <a:buFontTx/>
                  <a:buNone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Software task 1</a:t>
                </a:r>
                <a:endPara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" name="Rectangle uP"/>
          <p:cNvSpPr>
            <a:spLocks noChangeArrowheads="1"/>
          </p:cNvSpPr>
          <p:nvPr/>
        </p:nvSpPr>
        <p:spPr bwMode="auto">
          <a:xfrm>
            <a:off x="513229" y="1620838"/>
            <a:ext cx="1709271" cy="1864783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8638" tIns="39319" rIns="78638" bIns="39319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Stack"/>
          <p:cNvSpPr>
            <a:spLocks noChangeArrowheads="1"/>
          </p:cNvSpPr>
          <p:nvPr/>
        </p:nvSpPr>
        <p:spPr bwMode="auto">
          <a:xfrm>
            <a:off x="1756335" y="1931635"/>
            <a:ext cx="466165" cy="1553986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lIns="78638" tIns="39319" rIns="78638" bIns="39319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Stack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arrow OS+MMU"/>
          <p:cNvSpPr>
            <a:spLocks noChangeShapeType="1"/>
          </p:cNvSpPr>
          <p:nvPr/>
        </p:nvSpPr>
        <p:spPr bwMode="auto">
          <a:xfrm flipV="1">
            <a:off x="1290171" y="2541978"/>
            <a:ext cx="466165" cy="8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OS+MMU"/>
          <p:cNvSpPr txBox="1">
            <a:spLocks noChangeArrowheads="1"/>
          </p:cNvSpPr>
          <p:nvPr/>
        </p:nvSpPr>
        <p:spPr bwMode="auto">
          <a:xfrm>
            <a:off x="513229" y="2215882"/>
            <a:ext cx="932329" cy="77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MMU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uP"/>
          <p:cNvSpPr txBox="1">
            <a:spLocks noChangeArrowheads="1"/>
          </p:cNvSpPr>
          <p:nvPr/>
        </p:nvSpPr>
        <p:spPr bwMode="auto">
          <a:xfrm>
            <a:off x="593944" y="1307042"/>
            <a:ext cx="1628556" cy="46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638" tIns="39319" rIns="78638" bIns="39319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5000"/>
              <a:buFontTx/>
              <a:buNone/>
              <a:tabLst/>
              <a:defRPr/>
            </a:pPr>
            <a:r>
              <a:rPr lang="es-PE" sz="1500" b="1" kern="0" dirty="0" smtClean="0">
                <a:solidFill>
                  <a:srgbClr val="003399"/>
                </a:solidFill>
              </a:rPr>
              <a:t>uP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</a:endParaRPr>
          </a:p>
        </p:txBody>
      </p:sp>
      <p:sp>
        <p:nvSpPr>
          <p:cNvPr id="38" name="Processor context switch"/>
          <p:cNvSpPr txBox="1"/>
          <p:nvPr/>
        </p:nvSpPr>
        <p:spPr>
          <a:xfrm>
            <a:off x="948751" y="930187"/>
            <a:ext cx="25684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u="sng" dirty="0" smtClean="0"/>
              <a:t>Processor Context </a:t>
            </a:r>
            <a:r>
              <a:rPr lang="es-PE" sz="1500" b="1" u="sng" dirty="0"/>
              <a:t>S</a:t>
            </a:r>
            <a:r>
              <a:rPr lang="es-PE" sz="1500" b="1" u="sng" dirty="0" smtClean="0"/>
              <a:t>witch</a:t>
            </a:r>
            <a:endParaRPr lang="en-US" sz="1500" b="1" u="sng" dirty="0"/>
          </a:p>
        </p:txBody>
      </p:sp>
    </p:spTree>
    <p:extLst>
      <p:ext uri="{BB962C8B-B14F-4D97-AF65-F5344CB8AC3E}">
        <p14:creationId xmlns:p14="http://schemas.microsoft.com/office/powerpoint/2010/main" val="419647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5" grpId="0" animBg="1"/>
      <p:bldP spid="46" grpId="0" animBg="1"/>
      <p:bldP spid="44" grpId="0"/>
      <p:bldP spid="41" grpId="0" animBg="1"/>
      <p:bldP spid="40" grpId="0" animBg="1"/>
      <p:bldP spid="20" grpId="0" animBg="1"/>
      <p:bldP spid="15" grpId="0"/>
      <p:bldP spid="39" grpId="0"/>
      <p:bldP spid="17" grpId="0" animBg="1"/>
      <p:bldP spid="19" grpId="0" animBg="1"/>
      <p:bldP spid="24" grpId="0" animBg="1"/>
      <p:bldP spid="18" grpId="0"/>
      <p:bldP spid="2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itle"/>
          <p:cNvSpPr>
            <a:spLocks noGrp="1" noChangeArrowheads="1"/>
          </p:cNvSpPr>
          <p:nvPr>
            <p:ph type="title"/>
          </p:nvPr>
        </p:nvSpPr>
        <p:spPr>
          <a:xfrm>
            <a:off x="84667" y="273617"/>
            <a:ext cx="9000066" cy="790348"/>
          </a:xfrm>
        </p:spPr>
        <p:txBody>
          <a:bodyPr/>
          <a:lstStyle/>
          <a:p>
            <a:r>
              <a:rPr lang="en-US" sz="4000" dirty="0" smtClean="0"/>
              <a:t>Reconfiguration on FPGAs</a:t>
            </a:r>
          </a:p>
        </p:txBody>
      </p:sp>
      <p:sp>
        <p:nvSpPr>
          <p:cNvPr id="394244" name="Text box"/>
          <p:cNvSpPr>
            <a:spLocks noGrp="1" noChangeArrowheads="1"/>
          </p:cNvSpPr>
          <p:nvPr>
            <p:ph type="body" idx="1"/>
          </p:nvPr>
        </p:nvSpPr>
        <p:spPr>
          <a:xfrm>
            <a:off x="88900" y="944826"/>
            <a:ext cx="8928100" cy="2438158"/>
          </a:xfrm>
          <a:noFill/>
          <a:ln/>
        </p:spPr>
        <p:txBody>
          <a:bodyPr/>
          <a:lstStyle/>
          <a:p>
            <a:r>
              <a:rPr lang="en-US" dirty="0" smtClean="0"/>
              <a:t>Benefits to system designers and functionality </a:t>
            </a:r>
          </a:p>
          <a:p>
            <a:pPr lvl="1"/>
            <a:r>
              <a:rPr lang="en-US" sz="1600" dirty="0" smtClean="0"/>
              <a:t>Run</a:t>
            </a:r>
            <a:r>
              <a:rPr lang="en-US" sz="1600" dirty="0"/>
              <a:t>-time hardware </a:t>
            </a:r>
            <a:r>
              <a:rPr lang="en-US" sz="1600" dirty="0" smtClean="0"/>
              <a:t>adaptation via </a:t>
            </a:r>
            <a:r>
              <a:rPr lang="en-US" sz="1600" dirty="0"/>
              <a:t>time </a:t>
            </a:r>
            <a:r>
              <a:rPr lang="en-US" sz="1600" dirty="0" smtClean="0"/>
              <a:t>multiplexing of resources </a:t>
            </a:r>
          </a:p>
          <a:p>
            <a:pPr lvl="1"/>
            <a:r>
              <a:rPr lang="en-US" sz="1600" dirty="0" smtClean="0"/>
              <a:t>Reduced area/power requirements</a:t>
            </a:r>
          </a:p>
          <a:p>
            <a:pPr lvl="1"/>
            <a:r>
              <a:rPr lang="en-US" sz="1600" dirty="0" smtClean="0"/>
              <a:t>Two types of reconfiguration: </a:t>
            </a:r>
            <a:r>
              <a:rPr lang="en-US" sz="1600" dirty="0">
                <a:solidFill>
                  <a:srgbClr val="009999"/>
                </a:solidFill>
                <a:ea typeface="+mn-ea"/>
              </a:rPr>
              <a:t>Full </a:t>
            </a:r>
            <a:r>
              <a:rPr lang="en-US" sz="1600" dirty="0" smtClean="0"/>
              <a:t>and </a:t>
            </a:r>
            <a:r>
              <a:rPr lang="en-US" sz="1600" dirty="0" smtClean="0">
                <a:solidFill>
                  <a:srgbClr val="009999"/>
                </a:solidFill>
                <a:ea typeface="+mn-ea"/>
              </a:rPr>
              <a:t>partial </a:t>
            </a:r>
            <a:r>
              <a:rPr lang="en-US" sz="1600" dirty="0" smtClean="0">
                <a:ea typeface="+mn-ea"/>
              </a:rPr>
              <a:t>reconfiguration</a:t>
            </a:r>
            <a:endParaRPr lang="en-US" sz="1600" dirty="0">
              <a:ea typeface="+mn-ea"/>
            </a:endParaRPr>
          </a:p>
          <a:p>
            <a:r>
              <a:rPr lang="en-US" dirty="0" smtClean="0"/>
              <a:t>Full reconfiguration:</a:t>
            </a:r>
          </a:p>
          <a:p>
            <a:pPr lvl="1"/>
            <a:r>
              <a:rPr lang="en-US" sz="1600" dirty="0" smtClean="0"/>
              <a:t>Entire FPGA configured with </a:t>
            </a:r>
            <a:r>
              <a:rPr lang="en-US" sz="1600" dirty="0"/>
              <a:t>f</a:t>
            </a:r>
            <a:r>
              <a:rPr lang="en-US" sz="1600" dirty="0" smtClean="0"/>
              <a:t>ull bitstream with fixed hardware task set</a:t>
            </a:r>
          </a:p>
          <a:p>
            <a:pPr lvl="1"/>
            <a:r>
              <a:rPr lang="en-US" sz="1600" dirty="0" smtClean="0"/>
              <a:t>Reconfiguration </a:t>
            </a:r>
            <a:r>
              <a:rPr lang="en-US" sz="1600" b="1" dirty="0" smtClean="0">
                <a:solidFill>
                  <a:srgbClr val="FF0000"/>
                </a:solidFill>
              </a:rPr>
              <a:t>halts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all tasks ---</a:t>
            </a:r>
            <a:r>
              <a:rPr lang="en-US" sz="1600" dirty="0"/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lengthy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task switching time</a:t>
            </a:r>
          </a:p>
          <a:p>
            <a:pPr lvl="1"/>
            <a:r>
              <a:rPr lang="en-US" sz="1600" b="1" dirty="0">
                <a:solidFill>
                  <a:srgbClr val="FF0000"/>
                </a:solidFill>
              </a:rPr>
              <a:t>No </a:t>
            </a:r>
            <a:r>
              <a:rPr lang="en-US" sz="1600" dirty="0" smtClean="0"/>
              <a:t>context save/restore </a:t>
            </a:r>
            <a:r>
              <a:rPr lang="en-US" sz="1600" dirty="0" err="1" smtClean="0"/>
              <a:t>ofhardware</a:t>
            </a:r>
            <a:r>
              <a:rPr lang="en-US" sz="1600" dirty="0" smtClean="0"/>
              <a:t> tasks  --- </a:t>
            </a:r>
            <a:r>
              <a:rPr lang="en-US" sz="1600" b="1" dirty="0" smtClean="0">
                <a:solidFill>
                  <a:srgbClr val="FF0000"/>
                </a:solidFill>
              </a:rPr>
              <a:t>tasks </a:t>
            </a:r>
            <a:r>
              <a:rPr lang="en-US" sz="1600" dirty="0" smtClean="0"/>
              <a:t>restart execution</a:t>
            </a:r>
          </a:p>
        </p:txBody>
      </p:sp>
      <p:sp>
        <p:nvSpPr>
          <p:cNvPr id="2" name="Execution of all tasks stall"/>
          <p:cNvSpPr txBox="1"/>
          <p:nvPr/>
        </p:nvSpPr>
        <p:spPr>
          <a:xfrm>
            <a:off x="612008" y="6087512"/>
            <a:ext cx="8097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Execution </a:t>
            </a:r>
            <a:r>
              <a:rPr lang="en-US" sz="2000" b="1" dirty="0" smtClean="0">
                <a:solidFill>
                  <a:srgbClr val="FF0000"/>
                </a:solidFill>
              </a:rPr>
              <a:t>and state of all tasks is lost </a:t>
            </a:r>
            <a:r>
              <a:rPr lang="en-US" sz="2000" b="1" dirty="0">
                <a:solidFill>
                  <a:srgbClr val="FF0000"/>
                </a:solidFill>
              </a:rPr>
              <a:t>during </a:t>
            </a:r>
            <a:r>
              <a:rPr lang="en-US" sz="2000" b="1" dirty="0" smtClean="0">
                <a:solidFill>
                  <a:srgbClr val="FF0000"/>
                </a:solidFill>
              </a:rPr>
              <a:t>full reconfiguration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7" name="Black arrow"/>
          <p:cNvSpPr>
            <a:spLocks noChangeShapeType="1"/>
          </p:cNvSpPr>
          <p:nvPr/>
        </p:nvSpPr>
        <p:spPr bwMode="auto">
          <a:xfrm flipH="1">
            <a:off x="4817385" y="4466354"/>
            <a:ext cx="1028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4" name="Light blue arrow"/>
          <p:cNvSpPr>
            <a:spLocks noChangeShapeType="1"/>
          </p:cNvSpPr>
          <p:nvPr/>
        </p:nvSpPr>
        <p:spPr bwMode="auto">
          <a:xfrm flipH="1">
            <a:off x="5998905" y="4464037"/>
            <a:ext cx="1028700" cy="0"/>
          </a:xfrm>
          <a:prstGeom prst="line">
            <a:avLst/>
          </a:prstGeom>
          <a:noFill/>
          <a:ln w="76200">
            <a:solidFill>
              <a:schemeClr val="accent5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28" name="Green arrow"/>
          <p:cNvSpPr>
            <a:spLocks noChangeShapeType="1"/>
          </p:cNvSpPr>
          <p:nvPr/>
        </p:nvSpPr>
        <p:spPr bwMode="auto">
          <a:xfrm flipH="1">
            <a:off x="6000767" y="4466354"/>
            <a:ext cx="1028700" cy="0"/>
          </a:xfrm>
          <a:prstGeom prst="line">
            <a:avLst/>
          </a:prstGeom>
          <a:noFill/>
          <a:ln w="76200">
            <a:solidFill>
              <a:srgbClr val="33CC33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29" name="FPG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6875" y="3581943"/>
            <a:ext cx="3129590" cy="249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Configuration port"/>
          <p:cNvSpPr txBox="1">
            <a:spLocks noChangeArrowheads="1"/>
          </p:cNvSpPr>
          <p:nvPr/>
        </p:nvSpPr>
        <p:spPr bwMode="auto">
          <a:xfrm>
            <a:off x="3658375" y="4250692"/>
            <a:ext cx="1023717" cy="412305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eaLnBrk="0" hangingPunct="0"/>
            <a:r>
              <a:rPr lang="en-US" sz="1000" b="1" dirty="0">
                <a:solidFill>
                  <a:schemeClr val="bg1"/>
                </a:solidFill>
              </a:rPr>
              <a:t>Configuration Port</a:t>
            </a:r>
          </a:p>
        </p:txBody>
      </p:sp>
      <p:sp>
        <p:nvSpPr>
          <p:cNvPr id="23" name="White Rectangle"/>
          <p:cNvSpPr>
            <a:spLocks noChangeArrowheads="1"/>
          </p:cNvSpPr>
          <p:nvPr/>
        </p:nvSpPr>
        <p:spPr bwMode="auto">
          <a:xfrm>
            <a:off x="5959892" y="3674986"/>
            <a:ext cx="2066925" cy="17430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3" name="Full bitstream 2"/>
          <p:cNvSpPr>
            <a:spLocks noChangeArrowheads="1"/>
          </p:cNvSpPr>
          <p:nvPr/>
        </p:nvSpPr>
        <p:spPr bwMode="auto">
          <a:xfrm>
            <a:off x="6399209" y="4512730"/>
            <a:ext cx="1171575" cy="503964"/>
          </a:xfrm>
          <a:prstGeom prst="can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5000"/>
                </a:schemeClr>
              </a:gs>
            </a:gsLst>
            <a:lin ang="2700000" scaled="1"/>
            <a:tileRect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eaLnBrk="0" hangingPunct="0"/>
            <a:r>
              <a:rPr lang="en-US" sz="1200" b="1" dirty="0" smtClean="0">
                <a:latin typeface="Arial Narrow" pitchFamily="34" charset="0"/>
              </a:rPr>
              <a:t>Full bitstream 2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5" name="Full bitstream 1"/>
          <p:cNvSpPr>
            <a:spLocks noChangeArrowheads="1"/>
          </p:cNvSpPr>
          <p:nvPr/>
        </p:nvSpPr>
        <p:spPr bwMode="auto">
          <a:xfrm>
            <a:off x="6405559" y="3877730"/>
            <a:ext cx="1171575" cy="503964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8CF955"/>
              </a:gs>
              <a:gs pos="100000">
                <a:srgbClr val="417327"/>
              </a:gs>
            </a:gsLst>
            <a:lin ang="27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eaLnBrk="0" hangingPunct="0"/>
            <a:r>
              <a:rPr lang="en-US" sz="1200" b="1" dirty="0" smtClean="0">
                <a:latin typeface="Arial Narrow" pitchFamily="34" charset="0"/>
              </a:rPr>
              <a:t>Full bitstream 1</a:t>
            </a:r>
            <a:endParaRPr lang="en-US" sz="1200" b="1" dirty="0">
              <a:latin typeface="Arial Narrow" pitchFamily="34" charset="0"/>
            </a:endParaRPr>
          </a:p>
        </p:txBody>
      </p:sp>
      <p:grpSp>
        <p:nvGrpSpPr>
          <p:cNvPr id="47" name="1st full configuration"/>
          <p:cNvGrpSpPr>
            <a:grpSpLocks/>
          </p:cNvGrpSpPr>
          <p:nvPr/>
        </p:nvGrpSpPr>
        <p:grpSpPr bwMode="auto">
          <a:xfrm>
            <a:off x="1676400" y="3581942"/>
            <a:ext cx="3115101" cy="2500834"/>
            <a:chOff x="720" y="1776"/>
            <a:chExt cx="2580" cy="2256"/>
          </a:xfrm>
        </p:grpSpPr>
        <p:sp>
          <p:nvSpPr>
            <p:cNvPr id="48" name="Static region"/>
            <p:cNvSpPr>
              <a:spLocks noChangeArrowheads="1"/>
            </p:cNvSpPr>
            <p:nvPr/>
          </p:nvSpPr>
          <p:spPr bwMode="auto">
            <a:xfrm>
              <a:off x="720" y="1776"/>
              <a:ext cx="2580" cy="2256"/>
            </a:xfrm>
            <a:prstGeom prst="rect">
              <a:avLst/>
            </a:prstGeom>
            <a:solidFill>
              <a:srgbClr val="8CF955">
                <a:alpha val="50195"/>
              </a:srgb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1" name="HW task C1"/>
            <p:cNvSpPr>
              <a:spLocks noChangeArrowheads="1"/>
            </p:cNvSpPr>
            <p:nvPr/>
          </p:nvSpPr>
          <p:spPr bwMode="auto">
            <a:xfrm>
              <a:off x="864" y="1968"/>
              <a:ext cx="288" cy="1116"/>
            </a:xfrm>
            <a:prstGeom prst="rect">
              <a:avLst/>
            </a:prstGeom>
            <a:gradFill rotWithShape="1">
              <a:gsLst>
                <a:gs pos="0">
                  <a:srgbClr val="800000"/>
                </a:gs>
                <a:gs pos="50000">
                  <a:srgbClr val="3B0000"/>
                </a:gs>
                <a:gs pos="100000">
                  <a:srgbClr val="80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C1</a:t>
              </a:r>
            </a:p>
          </p:txBody>
        </p:sp>
        <p:sp>
          <p:nvSpPr>
            <p:cNvPr id="50" name="HW task B1"/>
            <p:cNvSpPr>
              <a:spLocks noChangeArrowheads="1"/>
            </p:cNvSpPr>
            <p:nvPr/>
          </p:nvSpPr>
          <p:spPr bwMode="auto">
            <a:xfrm>
              <a:off x="1236" y="1968"/>
              <a:ext cx="336" cy="1304"/>
            </a:xfrm>
            <a:prstGeom prst="rect">
              <a:avLst/>
            </a:prstGeom>
            <a:gradFill rotWithShape="1">
              <a:gsLst>
                <a:gs pos="0">
                  <a:srgbClr val="808000"/>
                </a:gs>
                <a:gs pos="50000">
                  <a:srgbClr val="3B3B00"/>
                </a:gs>
                <a:gs pos="100000">
                  <a:srgbClr val="808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B1</a:t>
              </a:r>
            </a:p>
          </p:txBody>
        </p:sp>
        <p:sp>
          <p:nvSpPr>
            <p:cNvPr id="49" name="HW task A1"/>
            <p:cNvSpPr>
              <a:spLocks noChangeArrowheads="1"/>
            </p:cNvSpPr>
            <p:nvPr/>
          </p:nvSpPr>
          <p:spPr bwMode="auto">
            <a:xfrm>
              <a:off x="1684" y="1968"/>
              <a:ext cx="480" cy="1488"/>
            </a:xfrm>
            <a:prstGeom prst="rect">
              <a:avLst/>
            </a:prstGeom>
            <a:gradFill rotWithShape="1">
              <a:gsLst>
                <a:gs pos="0">
                  <a:srgbClr val="3366FF"/>
                </a:gs>
                <a:gs pos="5000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A1</a:t>
              </a:r>
            </a:p>
          </p:txBody>
        </p:sp>
      </p:grpSp>
      <p:grpSp>
        <p:nvGrpSpPr>
          <p:cNvPr id="4" name="2nd full reconfiguration"/>
          <p:cNvGrpSpPr/>
          <p:nvPr/>
        </p:nvGrpSpPr>
        <p:grpSpPr>
          <a:xfrm>
            <a:off x="1678463" y="3586678"/>
            <a:ext cx="3115101" cy="2500834"/>
            <a:chOff x="173523" y="3387962"/>
            <a:chExt cx="3115101" cy="2735462"/>
          </a:xfrm>
        </p:grpSpPr>
        <p:sp>
          <p:nvSpPr>
            <p:cNvPr id="57" name="Static region"/>
            <p:cNvSpPr>
              <a:spLocks noChangeArrowheads="1"/>
            </p:cNvSpPr>
            <p:nvPr/>
          </p:nvSpPr>
          <p:spPr bwMode="auto">
            <a:xfrm>
              <a:off x="173523" y="3387962"/>
              <a:ext cx="3115101" cy="2735462"/>
            </a:xfrm>
            <a:prstGeom prst="rect">
              <a:avLst/>
            </a:prstGeom>
            <a:solidFill>
              <a:schemeClr val="accent5">
                <a:lumMod val="50000"/>
                <a:alpha val="5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HW task C2"/>
            <p:cNvSpPr>
              <a:spLocks noChangeArrowheads="1"/>
            </p:cNvSpPr>
            <p:nvPr/>
          </p:nvSpPr>
          <p:spPr bwMode="auto">
            <a:xfrm>
              <a:off x="347386" y="3616031"/>
              <a:ext cx="347732" cy="1353181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50000">
                  <a:srgbClr val="764700"/>
                </a:gs>
                <a:gs pos="100000">
                  <a:srgbClr val="FF99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C2</a:t>
              </a:r>
            </a:p>
          </p:txBody>
        </p:sp>
        <p:sp>
          <p:nvSpPr>
            <p:cNvPr id="53" name="HW task B2"/>
            <p:cNvSpPr>
              <a:spLocks noChangeArrowheads="1"/>
            </p:cNvSpPr>
            <p:nvPr/>
          </p:nvSpPr>
          <p:spPr bwMode="auto">
            <a:xfrm>
              <a:off x="793971" y="3616031"/>
              <a:ext cx="405688" cy="1581136"/>
            </a:xfrm>
            <a:prstGeom prst="rect">
              <a:avLst/>
            </a:prstGeom>
            <a:gradFill rotWithShape="0">
              <a:gsLst>
                <a:gs pos="0">
                  <a:srgbClr val="FFFF00"/>
                </a:gs>
                <a:gs pos="50000">
                  <a:srgbClr val="767600"/>
                </a:gs>
                <a:gs pos="100000">
                  <a:srgbClr val="FFFF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B2</a:t>
              </a:r>
            </a:p>
          </p:txBody>
        </p:sp>
        <p:sp>
          <p:nvSpPr>
            <p:cNvPr id="54" name="HW task A2"/>
            <p:cNvSpPr>
              <a:spLocks noChangeArrowheads="1"/>
            </p:cNvSpPr>
            <p:nvPr/>
          </p:nvSpPr>
          <p:spPr bwMode="auto">
            <a:xfrm>
              <a:off x="1335435" y="3623438"/>
              <a:ext cx="579554" cy="1806562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50000">
                  <a:srgbClr val="760000"/>
                </a:gs>
                <a:gs pos="100000">
                  <a:srgbClr val="FF0000"/>
                </a:gs>
              </a:gsLst>
              <a:lin ang="0" scaled="1"/>
            </a:gra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eaLnBrk="0" hangingPunct="0"/>
              <a:r>
                <a:rPr lang="en-US" sz="2000" b="1" dirty="0" smtClean="0">
                  <a:solidFill>
                    <a:schemeClr val="bg1"/>
                  </a:solidFill>
                  <a:latin typeface="Arial Narrow" pitchFamily="34" charset="0"/>
                </a:rPr>
                <a:t>HW task </a:t>
              </a:r>
              <a:r>
                <a:rPr lang="en-US" sz="2000" b="1" dirty="0">
                  <a:solidFill>
                    <a:schemeClr val="bg1"/>
                  </a:solidFill>
                  <a:latin typeface="Arial Narrow" pitchFamily="34" charset="0"/>
                </a:rPr>
                <a:t>A2</a:t>
              </a:r>
            </a:p>
          </p:txBody>
        </p:sp>
      </p:grpSp>
      <p:sp>
        <p:nvSpPr>
          <p:cNvPr id="3" name="Cloud Callout 2"/>
          <p:cNvSpPr/>
          <p:nvPr/>
        </p:nvSpPr>
        <p:spPr bwMode="auto">
          <a:xfrm rot="1797275">
            <a:off x="7288612" y="2408071"/>
            <a:ext cx="1783354" cy="1129672"/>
          </a:xfrm>
          <a:prstGeom prst="cloudCallout">
            <a:avLst>
              <a:gd name="adj1" fmla="val -33380"/>
              <a:gd name="adj2" fmla="val 63353"/>
            </a:avLst>
          </a:prstGeom>
          <a:gradFill flip="none" rotWithShape="1">
            <a:gsLst>
              <a:gs pos="3000">
                <a:srgbClr val="FC6AE0"/>
              </a:gs>
              <a:gs pos="82000">
                <a:srgbClr val="FFFFFF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Unless state </a:t>
            </a:r>
            <a:r>
              <a:rPr lang="en-US" sz="1400" b="1" i="1" dirty="0" smtClean="0">
                <a:solidFill>
                  <a:srgbClr val="FF0000"/>
                </a:solidFill>
              </a:rPr>
              <a:t/>
            </a:r>
            <a:br>
              <a:rPr lang="en-US" sz="1400" b="1" i="1" dirty="0" smtClean="0">
                <a:solidFill>
                  <a:srgbClr val="FF0000"/>
                </a:solidFill>
              </a:rPr>
            </a:br>
            <a:r>
              <a:rPr lang="en-US" sz="1400" b="1" i="1" dirty="0" smtClean="0">
                <a:solidFill>
                  <a:srgbClr val="FF0000"/>
                </a:solidFill>
              </a:rPr>
              <a:t>can be saved </a:t>
            </a:r>
            <a:r>
              <a:rPr lang="en-US" sz="1400" b="1" i="1" dirty="0">
                <a:solidFill>
                  <a:srgbClr val="FF0000"/>
                </a:solidFill>
              </a:rPr>
              <a:t>via </a:t>
            </a:r>
            <a:r>
              <a:rPr lang="en-US" sz="1400" b="1" i="1" dirty="0" smtClean="0">
                <a:solidFill>
                  <a:srgbClr val="FF0000"/>
                </a:solidFill>
              </a:rPr>
              <a:t/>
            </a:r>
            <a:br>
              <a:rPr lang="en-US" sz="1400" b="1" i="1" dirty="0" smtClean="0">
                <a:solidFill>
                  <a:srgbClr val="FF0000"/>
                </a:solidFill>
              </a:rPr>
            </a:br>
            <a:r>
              <a:rPr lang="en-US" sz="1400" b="1" i="1" dirty="0" smtClean="0">
                <a:solidFill>
                  <a:srgbClr val="FF0000"/>
                </a:solidFill>
              </a:rPr>
              <a:t>checkpoint of </a:t>
            </a:r>
            <a:br>
              <a:rPr lang="en-US" sz="1400" b="1" i="1" dirty="0" smtClean="0">
                <a:solidFill>
                  <a:srgbClr val="FF0000"/>
                </a:solidFill>
              </a:rPr>
            </a:br>
            <a:r>
              <a:rPr lang="en-US" sz="1400" b="1" i="1" dirty="0" smtClean="0">
                <a:solidFill>
                  <a:srgbClr val="FF0000"/>
                </a:solidFill>
              </a:rPr>
              <a:t>data capture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9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4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4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4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4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4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4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4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4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32396 4.44444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  <p:bldP spid="394244" grpId="0" build="p"/>
      <p:bldP spid="2" grpId="0"/>
      <p:bldP spid="27" grpId="0" animBg="1"/>
      <p:bldP spid="24" grpId="0" animBg="1"/>
      <p:bldP spid="28" grpId="0" animBg="1"/>
      <p:bldP spid="33" grpId="0" animBg="1"/>
      <p:bldP spid="63" grpId="0" animBg="1"/>
      <p:bldP spid="35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Increased flexibility etc"/>
          <p:cNvSpPr txBox="1">
            <a:spLocks/>
          </p:cNvSpPr>
          <p:nvPr/>
        </p:nvSpPr>
        <p:spPr bwMode="auto">
          <a:xfrm>
            <a:off x="233085" y="4767326"/>
            <a:ext cx="5324567" cy="178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kern="0" dirty="0" smtClean="0"/>
              <a:t>Increased flexibility</a:t>
            </a:r>
          </a:p>
          <a:p>
            <a:pPr lvl="1"/>
            <a:r>
              <a:rPr lang="en-US" kern="0" dirty="0" smtClean="0"/>
              <a:t>Increased task throughput/performance</a:t>
            </a:r>
          </a:p>
          <a:p>
            <a:pPr lvl="1"/>
            <a:r>
              <a:rPr lang="es-PE" kern="0" dirty="0"/>
              <a:t>Enhances </a:t>
            </a:r>
            <a:r>
              <a:rPr lang="es-PE" kern="0" dirty="0">
                <a:solidFill>
                  <a:srgbClr val="FF0000"/>
                </a:solidFill>
              </a:rPr>
              <a:t>hardware multitasking</a:t>
            </a:r>
          </a:p>
          <a:p>
            <a:pPr lvl="2"/>
            <a:r>
              <a:rPr lang="en-US" kern="0" dirty="0" smtClean="0"/>
              <a:t>Requires </a:t>
            </a:r>
            <a:r>
              <a:rPr lang="en-US" kern="0" dirty="0" smtClean="0">
                <a:solidFill>
                  <a:srgbClr val="003399"/>
                </a:solidFill>
              </a:rPr>
              <a:t>context </a:t>
            </a:r>
            <a:r>
              <a:rPr lang="en-US" kern="0" dirty="0">
                <a:solidFill>
                  <a:srgbClr val="003399"/>
                </a:solidFill>
              </a:rPr>
              <a:t>save</a:t>
            </a:r>
            <a:r>
              <a:rPr lang="en-US" kern="0" dirty="0"/>
              <a:t> and </a:t>
            </a:r>
            <a:r>
              <a:rPr lang="en-US" kern="0" dirty="0">
                <a:solidFill>
                  <a:srgbClr val="003399"/>
                </a:solidFill>
              </a:rPr>
              <a:t>context restore</a:t>
            </a:r>
            <a:r>
              <a:rPr lang="en-US" kern="0" dirty="0"/>
              <a:t> </a:t>
            </a:r>
            <a:br>
              <a:rPr lang="en-US" kern="0" dirty="0"/>
            </a:br>
            <a:r>
              <a:rPr lang="en-US" kern="0" dirty="0"/>
              <a:t>for </a:t>
            </a:r>
            <a:r>
              <a:rPr lang="en-US" kern="0" dirty="0" smtClean="0"/>
              <a:t>effective task switching</a:t>
            </a:r>
            <a:endParaRPr lang="en-US" kern="0" dirty="0"/>
          </a:p>
        </p:txBody>
      </p:sp>
      <p:sp>
        <p:nvSpPr>
          <p:cNvPr id="4" name="PR over full reconfiguration"/>
          <p:cNvSpPr txBox="1">
            <a:spLocks/>
          </p:cNvSpPr>
          <p:nvPr/>
        </p:nvSpPr>
        <p:spPr bwMode="auto">
          <a:xfrm>
            <a:off x="233085" y="2850397"/>
            <a:ext cx="6505386" cy="182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i="1" kern="0" dirty="0" smtClean="0">
                <a:solidFill>
                  <a:schemeClr val="accent2"/>
                </a:solidFill>
              </a:rPr>
              <a:t>PR </a:t>
            </a:r>
            <a:r>
              <a:rPr lang="en-US" kern="0" dirty="0" smtClean="0"/>
              <a:t>compared to full reconfiguration</a:t>
            </a:r>
          </a:p>
          <a:p>
            <a:pPr lvl="1"/>
            <a:r>
              <a:rPr lang="es-PE" kern="0" dirty="0" smtClean="0">
                <a:solidFill>
                  <a:srgbClr val="FF0000"/>
                </a:solidFill>
              </a:rPr>
              <a:t>Dynamic, on-the-fly</a:t>
            </a:r>
            <a:r>
              <a:rPr lang="es-PE" kern="0" dirty="0" smtClean="0"/>
              <a:t> PR of individual PRRs</a:t>
            </a:r>
          </a:p>
          <a:p>
            <a:pPr lvl="2"/>
            <a:r>
              <a:rPr lang="en-US" b="1" i="1" kern="0" dirty="0">
                <a:solidFill>
                  <a:schemeClr val="accent2"/>
                </a:solidFill>
              </a:rPr>
              <a:t>No interruption </a:t>
            </a:r>
            <a:r>
              <a:rPr lang="en-US" b="1" i="1" kern="0" dirty="0" smtClean="0">
                <a:solidFill>
                  <a:schemeClr val="accent2"/>
                </a:solidFill>
              </a:rPr>
              <a:t>of static region or other PRRs!</a:t>
            </a:r>
            <a:endParaRPr lang="en-US" kern="0" dirty="0" smtClean="0"/>
          </a:p>
          <a:p>
            <a:pPr lvl="1"/>
            <a:r>
              <a:rPr lang="en-US" kern="0" dirty="0" smtClean="0"/>
              <a:t>Uses partial bitstreams --- smaller than full bitstreams</a:t>
            </a:r>
          </a:p>
          <a:p>
            <a:pPr lvl="2"/>
            <a:r>
              <a:rPr lang="en-US" kern="0" dirty="0" smtClean="0"/>
              <a:t>Faster reconfiguration time</a:t>
            </a:r>
          </a:p>
          <a:p>
            <a:pPr lvl="2"/>
            <a:r>
              <a:rPr lang="en-US" kern="0" dirty="0"/>
              <a:t>*</a:t>
            </a:r>
            <a:r>
              <a:rPr lang="en-US" kern="0" dirty="0" smtClean="0"/>
              <a:t>May* require </a:t>
            </a:r>
            <a:r>
              <a:rPr lang="en-US" kern="0" dirty="0"/>
              <a:t>a</a:t>
            </a:r>
            <a:r>
              <a:rPr lang="en-US" kern="0" dirty="0" smtClean="0"/>
              <a:t> bitstream for each PRM-to-PRR mapping</a:t>
            </a:r>
          </a:p>
          <a:p>
            <a:pPr lvl="1"/>
            <a:endParaRPr lang="en-US" kern="0" dirty="0" smtClean="0"/>
          </a:p>
        </p:txBody>
      </p:sp>
      <p:sp>
        <p:nvSpPr>
          <p:cNvPr id="174" name="PR divides the FPGA into 2 regions"/>
          <p:cNvSpPr>
            <a:spLocks noGrp="1"/>
          </p:cNvSpPr>
          <p:nvPr>
            <p:ph idx="1"/>
          </p:nvPr>
        </p:nvSpPr>
        <p:spPr>
          <a:xfrm>
            <a:off x="228602" y="1250950"/>
            <a:ext cx="6373904" cy="1442198"/>
          </a:xfrm>
        </p:spPr>
        <p:txBody>
          <a:bodyPr/>
          <a:lstStyle/>
          <a:p>
            <a:r>
              <a:rPr lang="en-US" dirty="0"/>
              <a:t>PR divides the FPGA fabric into two regions</a:t>
            </a:r>
            <a:endParaRPr lang="en-US" dirty="0" smtClean="0"/>
          </a:p>
          <a:p>
            <a:pPr lvl="1"/>
            <a:r>
              <a:rPr lang="en-US" b="1" i="1" dirty="0">
                <a:solidFill>
                  <a:schemeClr val="accent2"/>
                </a:solidFill>
              </a:rPr>
              <a:t>Static region:</a:t>
            </a:r>
            <a:r>
              <a:rPr lang="en-US" dirty="0"/>
              <a:t> fixed functionality, never </a:t>
            </a:r>
            <a:r>
              <a:rPr lang="en-US" dirty="0" smtClean="0"/>
              <a:t>reconfigured after initial configuration at startup</a:t>
            </a:r>
          </a:p>
          <a:p>
            <a:pPr lvl="1"/>
            <a:r>
              <a:rPr lang="fr-FR" b="1" i="1" dirty="0">
                <a:solidFill>
                  <a:schemeClr val="accent2"/>
                </a:solidFill>
              </a:rPr>
              <a:t>Reconfigurable region:</a:t>
            </a:r>
            <a:r>
              <a:rPr lang="fr-FR" dirty="0"/>
              <a:t> </a:t>
            </a:r>
            <a:r>
              <a:rPr lang="fr-FR" dirty="0" smtClean="0"/>
              <a:t>multiple </a:t>
            </a:r>
            <a:r>
              <a:rPr lang="fr-FR" dirty="0"/>
              <a:t>PR regions (PRRs) </a:t>
            </a:r>
            <a:endParaRPr lang="fr-FR" dirty="0" smtClean="0"/>
          </a:p>
          <a:p>
            <a:pPr lvl="2"/>
            <a:r>
              <a:rPr lang="en-US" dirty="0" smtClean="0"/>
              <a:t>PRRs execute PR modules </a:t>
            </a:r>
            <a:r>
              <a:rPr lang="en-US" dirty="0"/>
              <a:t>(</a:t>
            </a:r>
            <a:r>
              <a:rPr lang="en-US" dirty="0" smtClean="0"/>
              <a:t>PRMs) (</a:t>
            </a:r>
            <a:r>
              <a:rPr lang="en-US" b="1" dirty="0" smtClean="0">
                <a:solidFill>
                  <a:srgbClr val="FF0000"/>
                </a:solidFill>
              </a:rPr>
              <a:t>hardware tasks</a:t>
            </a:r>
            <a:r>
              <a:rPr lang="en-US" dirty="0" smtClean="0"/>
              <a:t>)</a:t>
            </a:r>
          </a:p>
        </p:txBody>
      </p:sp>
      <p:sp>
        <p:nvSpPr>
          <p:cNvPr id="6" name="Title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1143000"/>
          </a:xfrm>
        </p:spPr>
        <p:txBody>
          <a:bodyPr/>
          <a:lstStyle/>
          <a:p>
            <a:r>
              <a:rPr lang="en-US" sz="4000" dirty="0" smtClean="0"/>
              <a:t>Partial Reconfiguration (PR)</a:t>
            </a:r>
          </a:p>
        </p:txBody>
      </p:sp>
      <p:grpSp>
        <p:nvGrpSpPr>
          <p:cNvPr id="5" name="Execution time group"/>
          <p:cNvGrpSpPr/>
          <p:nvPr/>
        </p:nvGrpSpPr>
        <p:grpSpPr>
          <a:xfrm>
            <a:off x="5910095" y="5140651"/>
            <a:ext cx="3163075" cy="1294105"/>
            <a:chOff x="5910095" y="5140651"/>
            <a:chExt cx="3163075" cy="1294105"/>
          </a:xfrm>
        </p:grpSpPr>
        <p:sp>
          <p:nvSpPr>
            <p:cNvPr id="153" name="Rectangle light blue"/>
            <p:cNvSpPr>
              <a:spLocks noChangeArrowheads="1"/>
            </p:cNvSpPr>
            <p:nvPr/>
          </p:nvSpPr>
          <p:spPr bwMode="auto">
            <a:xfrm>
              <a:off x="6221038" y="5439762"/>
              <a:ext cx="2632075" cy="704850"/>
            </a:xfrm>
            <a:prstGeom prst="rect">
              <a:avLst/>
            </a:prstGeom>
            <a:solidFill>
              <a:srgbClr val="C6D4E4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XY axis"/>
            <p:cNvSpPr>
              <a:spLocks/>
            </p:cNvSpPr>
            <p:nvPr/>
          </p:nvSpPr>
          <p:spPr bwMode="auto">
            <a:xfrm>
              <a:off x="6211513" y="5314114"/>
              <a:ext cx="2628900" cy="830497"/>
            </a:xfrm>
            <a:custGeom>
              <a:avLst/>
              <a:gdLst>
                <a:gd name="T0" fmla="*/ 0 w 1896"/>
                <a:gd name="T1" fmla="*/ 0 h 680"/>
                <a:gd name="T2" fmla="*/ 0 w 1896"/>
                <a:gd name="T3" fmla="*/ 2147483647 h 680"/>
                <a:gd name="T4" fmla="*/ 2147483647 w 1896"/>
                <a:gd name="T5" fmla="*/ 2147483647 h 680"/>
                <a:gd name="T6" fmla="*/ 0 60000 65536"/>
                <a:gd name="T7" fmla="*/ 0 60000 65536"/>
                <a:gd name="T8" fmla="*/ 0 60000 65536"/>
                <a:gd name="T9" fmla="*/ 0 w 1896"/>
                <a:gd name="T10" fmla="*/ 0 h 680"/>
                <a:gd name="T11" fmla="*/ 1896 w 1896"/>
                <a:gd name="T12" fmla="*/ 680 h 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6" h="680">
                  <a:moveTo>
                    <a:pt x="0" y="0"/>
                  </a:moveTo>
                  <a:lnTo>
                    <a:pt x="0" y="680"/>
                  </a:lnTo>
                  <a:lnTo>
                    <a:pt x="1896" y="68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unction"/>
            <p:cNvSpPr txBox="1">
              <a:spLocks noChangeArrowheads="1"/>
            </p:cNvSpPr>
            <p:nvPr/>
          </p:nvSpPr>
          <p:spPr bwMode="auto">
            <a:xfrm rot="16200000">
              <a:off x="5689522" y="5361224"/>
              <a:ext cx="748923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Function</a:t>
              </a:r>
            </a:p>
          </p:txBody>
        </p:sp>
        <p:sp>
          <p:nvSpPr>
            <p:cNvPr id="170" name="Power On"/>
            <p:cNvSpPr txBox="1">
              <a:spLocks noChangeArrowheads="1"/>
            </p:cNvSpPr>
            <p:nvPr/>
          </p:nvSpPr>
          <p:spPr bwMode="auto">
            <a:xfrm>
              <a:off x="6095400" y="6101130"/>
              <a:ext cx="86350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Power On</a:t>
              </a:r>
            </a:p>
          </p:txBody>
        </p:sp>
        <p:sp>
          <p:nvSpPr>
            <p:cNvPr id="172" name="Time"/>
            <p:cNvSpPr txBox="1">
              <a:spLocks noChangeArrowheads="1"/>
            </p:cNvSpPr>
            <p:nvPr/>
          </p:nvSpPr>
          <p:spPr bwMode="auto">
            <a:xfrm>
              <a:off x="8564761" y="6126979"/>
              <a:ext cx="508409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Time</a:t>
              </a:r>
            </a:p>
          </p:txBody>
        </p:sp>
      </p:grpSp>
      <p:sp>
        <p:nvSpPr>
          <p:cNvPr id="54" name="Rectangle violet small"/>
          <p:cNvSpPr>
            <a:spLocks noChangeArrowheads="1"/>
          </p:cNvSpPr>
          <p:nvPr/>
        </p:nvSpPr>
        <p:spPr bwMode="auto">
          <a:xfrm>
            <a:off x="7485090" y="5658837"/>
            <a:ext cx="134937" cy="229792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3" name="Rectangle violet big"/>
          <p:cNvSpPr>
            <a:spLocks noChangeArrowheads="1"/>
          </p:cNvSpPr>
          <p:nvPr/>
        </p:nvSpPr>
        <p:spPr bwMode="auto">
          <a:xfrm>
            <a:off x="6275074" y="5678438"/>
            <a:ext cx="481841" cy="442526"/>
          </a:xfrm>
          <a:prstGeom prst="rect">
            <a:avLst/>
          </a:prstGeom>
          <a:gradFill rotWithShape="1">
            <a:gsLst>
              <a:gs pos="0">
                <a:srgbClr val="FFFFFF">
                  <a:alpha val="63000"/>
                </a:srgbClr>
              </a:gs>
              <a:gs pos="100000">
                <a:srgbClr val="B20838"/>
              </a:gs>
            </a:gsLst>
            <a:lin ang="0" scaled="1"/>
          </a:gra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51" name="Rectangle brown big"/>
          <p:cNvSpPr>
            <a:spLocks noChangeArrowheads="1"/>
          </p:cNvSpPr>
          <p:nvPr/>
        </p:nvSpPr>
        <p:spPr bwMode="auto">
          <a:xfrm>
            <a:off x="6781437" y="5893769"/>
            <a:ext cx="1936750" cy="229792"/>
          </a:xfrm>
          <a:prstGeom prst="rect">
            <a:avLst/>
          </a:prstGeom>
          <a:solidFill>
            <a:srgbClr val="EC891D">
              <a:alpha val="63000"/>
            </a:srgbClr>
          </a:solidFill>
          <a:ln w="57150">
            <a:noFill/>
            <a:miter lim="800000"/>
            <a:headEnd/>
            <a:tailEnd/>
          </a:ln>
          <a:effectLst>
            <a:prstShdw prst="shdw17" dist="17961" dir="2700000">
              <a:srgbClr val="EC891D">
                <a:gamma/>
                <a:shade val="60000"/>
                <a:invGamma/>
              </a:srgbClr>
            </a:prstShdw>
          </a:effectLst>
        </p:spPr>
        <p:txBody>
          <a:bodyPr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</a:rPr>
              <a:t>Static region operation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</a:endParaRPr>
          </a:p>
        </p:txBody>
      </p:sp>
      <p:grpSp>
        <p:nvGrpSpPr>
          <p:cNvPr id="3" name="Group Reconfiguration Overhead"/>
          <p:cNvGrpSpPr/>
          <p:nvPr/>
        </p:nvGrpSpPr>
        <p:grpSpPr>
          <a:xfrm>
            <a:off x="7430811" y="5087579"/>
            <a:ext cx="1505070" cy="523220"/>
            <a:chOff x="7592638" y="5243341"/>
            <a:chExt cx="1505070" cy="523220"/>
          </a:xfrm>
        </p:grpSpPr>
        <p:sp>
          <p:nvSpPr>
            <p:cNvPr id="81" name="Arrow Reconfig. Overhead"/>
            <p:cNvSpPr>
              <a:spLocks noChangeShapeType="1"/>
            </p:cNvSpPr>
            <p:nvPr/>
          </p:nvSpPr>
          <p:spPr bwMode="auto">
            <a:xfrm>
              <a:off x="7592638" y="5763477"/>
              <a:ext cx="2762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onfiguration overhead"/>
            <p:cNvSpPr txBox="1">
              <a:spLocks noChangeArrowheads="1"/>
            </p:cNvSpPr>
            <p:nvPr/>
          </p:nvSpPr>
          <p:spPr bwMode="auto">
            <a:xfrm>
              <a:off x="7882311" y="5243341"/>
              <a:ext cx="1215397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b="1" dirty="0">
                  <a:solidFill>
                    <a:srgbClr val="B20838"/>
                  </a:solidFill>
                  <a:latin typeface="Arial Narrow" pitchFamily="34" charset="0"/>
                </a:rPr>
                <a:t>Re</a:t>
              </a:r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configuration</a:t>
              </a:r>
            </a:p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Overhead</a:t>
              </a: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 flipH="1">
              <a:off x="7725986" y="5491487"/>
              <a:ext cx="184151" cy="248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" name="Group Configuration Overhead"/>
          <p:cNvGrpSpPr/>
          <p:nvPr/>
        </p:nvGrpSpPr>
        <p:grpSpPr>
          <a:xfrm>
            <a:off x="6215238" y="5050153"/>
            <a:ext cx="1394436" cy="547899"/>
            <a:chOff x="6382963" y="5229878"/>
            <a:chExt cx="1394436" cy="547899"/>
          </a:xfrm>
        </p:grpSpPr>
        <p:sp>
          <p:nvSpPr>
            <p:cNvPr id="71" name="Arrow Config. Overhead"/>
            <p:cNvSpPr>
              <a:spLocks noChangeShapeType="1"/>
            </p:cNvSpPr>
            <p:nvPr/>
          </p:nvSpPr>
          <p:spPr bwMode="auto">
            <a:xfrm>
              <a:off x="6382963" y="5777777"/>
              <a:ext cx="5715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onfiguration Overhead"/>
            <p:cNvSpPr txBox="1">
              <a:spLocks noChangeArrowheads="1"/>
            </p:cNvSpPr>
            <p:nvPr/>
          </p:nvSpPr>
          <p:spPr bwMode="auto">
            <a:xfrm>
              <a:off x="6717493" y="5229878"/>
              <a:ext cx="1059906" cy="523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Configuration</a:t>
              </a:r>
            </a:p>
            <a:p>
              <a:pPr algn="l" eaLnBrk="1" hangingPunct="1"/>
              <a:r>
                <a:rPr lang="en-US" sz="1400" dirty="0">
                  <a:solidFill>
                    <a:srgbClr val="000000"/>
                  </a:solidFill>
                  <a:latin typeface="Arial Narrow" pitchFamily="34" charset="0"/>
                </a:rPr>
                <a:t>Overhead</a:t>
              </a:r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 flipH="1">
              <a:off x="6648958" y="5491488"/>
              <a:ext cx="110429" cy="2683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6" name="Time bar blue"/>
          <p:cNvSpPr>
            <a:spLocks noChangeShapeType="1"/>
          </p:cNvSpPr>
          <p:nvPr/>
        </p:nvSpPr>
        <p:spPr bwMode="auto">
          <a:xfrm>
            <a:off x="6233737" y="5649218"/>
            <a:ext cx="3175" cy="48575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73" name="FPGA no reconfigured"/>
          <p:cNvPicPr>
            <a:picLocks noChangeAspect="1" noChangeArrowheads="1"/>
          </p:cNvPicPr>
          <p:nvPr/>
        </p:nvPicPr>
        <p:blipFill>
          <a:blip r:embed="rId2" cstate="print"/>
          <a:srcRect l="20232" t="13889" r="28728" b="18034"/>
          <a:stretch>
            <a:fillRect/>
          </a:stretch>
        </p:blipFill>
        <p:spPr bwMode="auto">
          <a:xfrm>
            <a:off x="6720877" y="3197337"/>
            <a:ext cx="1906016" cy="19060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5" name="FPGA reconfigured" descr="clip_image001"/>
          <p:cNvPicPr>
            <a:picLocks noChangeAspect="1" noChangeArrowheads="1"/>
          </p:cNvPicPr>
          <p:nvPr/>
        </p:nvPicPr>
        <p:blipFill>
          <a:blip r:embed="rId3" cstate="print"/>
          <a:srcRect l="20313" t="13715" r="29167" b="17535"/>
          <a:stretch>
            <a:fillRect/>
          </a:stretch>
        </p:blipFill>
        <p:spPr bwMode="auto">
          <a:xfrm>
            <a:off x="6716106" y="3192405"/>
            <a:ext cx="1866337" cy="190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" name="PRR reconfigured" descr="Picture2"/>
          <p:cNvPicPr>
            <a:picLocks noChangeAspect="1" noChangeArrowheads="1"/>
          </p:cNvPicPr>
          <p:nvPr/>
        </p:nvPicPr>
        <p:blipFill>
          <a:blip r:embed="rId4" cstate="print"/>
          <a:srcRect l="25826" r="18318"/>
          <a:stretch>
            <a:fillRect/>
          </a:stretch>
        </p:blipFill>
        <p:spPr bwMode="auto">
          <a:xfrm>
            <a:off x="7203676" y="3207114"/>
            <a:ext cx="1047600" cy="75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6" name="Module D"/>
          <p:cNvGrpSpPr>
            <a:grpSpLocks/>
          </p:cNvGrpSpPr>
          <p:nvPr/>
        </p:nvGrpSpPr>
        <p:grpSpPr bwMode="auto">
          <a:xfrm>
            <a:off x="7402757" y="2272743"/>
            <a:ext cx="883565" cy="524845"/>
            <a:chOff x="599" y="1932"/>
            <a:chExt cx="1061" cy="1138"/>
          </a:xfrm>
        </p:grpSpPr>
        <p:sp>
          <p:nvSpPr>
            <p:cNvPr id="77" name="Rectangle 19"/>
            <p:cNvSpPr>
              <a:spLocks noChangeArrowheads="1"/>
            </p:cNvSpPr>
            <p:nvPr/>
          </p:nvSpPr>
          <p:spPr bwMode="auto">
            <a:xfrm>
              <a:off x="612" y="1932"/>
              <a:ext cx="1032" cy="8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78" name="Text Box 20"/>
            <p:cNvSpPr txBox="1">
              <a:spLocks noChangeArrowheads="1"/>
            </p:cNvSpPr>
            <p:nvPr/>
          </p:nvSpPr>
          <p:spPr bwMode="auto">
            <a:xfrm>
              <a:off x="599" y="2069"/>
              <a:ext cx="1061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D</a:t>
              </a:r>
            </a:p>
          </p:txBody>
        </p:sp>
      </p:grpSp>
      <p:grpSp>
        <p:nvGrpSpPr>
          <p:cNvPr id="68" name="Module C"/>
          <p:cNvGrpSpPr>
            <a:grpSpLocks/>
          </p:cNvGrpSpPr>
          <p:nvPr/>
        </p:nvGrpSpPr>
        <p:grpSpPr bwMode="auto">
          <a:xfrm>
            <a:off x="7385921" y="1897287"/>
            <a:ext cx="899274" cy="501360"/>
            <a:chOff x="577" y="1932"/>
            <a:chExt cx="1083" cy="1098"/>
          </a:xfrm>
        </p:grpSpPr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" y="1932"/>
              <a:ext cx="1032" cy="8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577" y="2019"/>
              <a:ext cx="1083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C</a:t>
              </a:r>
            </a:p>
          </p:txBody>
        </p:sp>
      </p:grpSp>
      <p:grpSp>
        <p:nvGrpSpPr>
          <p:cNvPr id="65" name="Module B"/>
          <p:cNvGrpSpPr>
            <a:grpSpLocks/>
          </p:cNvGrpSpPr>
          <p:nvPr/>
        </p:nvGrpSpPr>
        <p:grpSpPr bwMode="auto">
          <a:xfrm>
            <a:off x="7383961" y="1565135"/>
            <a:ext cx="887821" cy="463826"/>
            <a:chOff x="435" y="1051"/>
            <a:chExt cx="960" cy="372"/>
          </a:xfrm>
        </p:grpSpPr>
        <p:sp>
          <p:nvSpPr>
            <p:cNvPr id="66" name="Rectangle 16"/>
            <p:cNvSpPr>
              <a:spLocks noChangeArrowheads="1"/>
            </p:cNvSpPr>
            <p:nvPr/>
          </p:nvSpPr>
          <p:spPr bwMode="auto">
            <a:xfrm>
              <a:off x="468" y="1051"/>
              <a:ext cx="927" cy="25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435" y="1053"/>
              <a:ext cx="9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B</a:t>
              </a:r>
            </a:p>
          </p:txBody>
        </p:sp>
      </p:grpSp>
      <p:grpSp>
        <p:nvGrpSpPr>
          <p:cNvPr id="62" name="Module A"/>
          <p:cNvGrpSpPr>
            <a:grpSpLocks/>
          </p:cNvGrpSpPr>
          <p:nvPr/>
        </p:nvGrpSpPr>
        <p:grpSpPr bwMode="auto">
          <a:xfrm>
            <a:off x="7392199" y="1255969"/>
            <a:ext cx="880115" cy="472556"/>
            <a:chOff x="987" y="718"/>
            <a:chExt cx="951" cy="379"/>
          </a:xfrm>
        </p:grpSpPr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1010" y="718"/>
              <a:ext cx="928" cy="25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sz="1200" dirty="0"/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987" y="727"/>
              <a:ext cx="951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200" dirty="0">
                  <a:cs typeface="Arial" pitchFamily="34" charset="0"/>
                </a:rPr>
                <a:t>Module A</a:t>
              </a:r>
            </a:p>
          </p:txBody>
        </p:sp>
      </p:grpSp>
      <p:grpSp>
        <p:nvGrpSpPr>
          <p:cNvPr id="55" name="Mem Cont + ICAP + uP"/>
          <p:cNvGrpSpPr>
            <a:grpSpLocks/>
          </p:cNvGrpSpPr>
          <p:nvPr/>
        </p:nvGrpSpPr>
        <p:grpSpPr bwMode="auto">
          <a:xfrm>
            <a:off x="6824166" y="1269108"/>
            <a:ext cx="593376" cy="1504250"/>
            <a:chOff x="207" y="981"/>
            <a:chExt cx="605" cy="1257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245" y="981"/>
              <a:ext cx="560" cy="1179"/>
            </a:xfrm>
            <a:prstGeom prst="rect">
              <a:avLst/>
            </a:prstGeom>
            <a:solidFill>
              <a:srgbClr val="FFFF8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endParaRPr lang="es-ES" sz="2000" dirty="0"/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330" y="981"/>
              <a:ext cx="384" cy="193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58" name="Text Box 6"/>
            <p:cNvSpPr txBox="1">
              <a:spLocks noChangeArrowheads="1"/>
            </p:cNvSpPr>
            <p:nvPr/>
          </p:nvSpPr>
          <p:spPr bwMode="auto">
            <a:xfrm rot="16200000">
              <a:off x="26" y="1452"/>
              <a:ext cx="11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>
                <a:spcBef>
                  <a:spcPts val="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 smtClean="0">
                  <a:cs typeface="Arial" pitchFamily="34" charset="0"/>
                </a:rPr>
                <a:t>Embedded </a:t>
              </a:r>
            </a:p>
            <a:p>
              <a:pPr>
                <a:spcBef>
                  <a:spcPts val="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 smtClean="0">
                  <a:cs typeface="Arial" pitchFamily="34" charset="0"/>
                </a:rPr>
                <a:t>processor</a:t>
              </a:r>
              <a:endParaRPr lang="es-ES" sz="1000" b="1" dirty="0">
                <a:cs typeface="Arial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213" y="992"/>
              <a:ext cx="5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>
                  <a:cs typeface="Arial" pitchFamily="34" charset="0"/>
                </a:rPr>
                <a:t>ICAP</a:t>
              </a: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240" y="1248"/>
              <a:ext cx="180" cy="816"/>
            </a:xfrm>
            <a:prstGeom prst="rect">
              <a:avLst/>
            </a:prstGeom>
            <a:solidFill>
              <a:srgbClr val="CCFF33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 rot="16200000">
              <a:off x="-174" y="1568"/>
              <a:ext cx="100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charset="-128"/>
                </a:defRPr>
              </a:lvl9pPr>
            </a:lstStyle>
            <a:p>
              <a:pPr algn="r">
                <a:spcBef>
                  <a:spcPct val="50000"/>
                </a:spcBef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lang="es-ES" sz="1000" b="1" dirty="0">
                  <a:cs typeface="Arial" pitchFamily="34" charset="0"/>
                </a:rPr>
                <a:t>Mem Controller</a:t>
              </a:r>
            </a:p>
          </p:txBody>
        </p:sp>
      </p:grpSp>
      <p:sp>
        <p:nvSpPr>
          <p:cNvPr id="72" name="Dashed Reconfigurable Region"/>
          <p:cNvSpPr>
            <a:spLocks noChangeArrowheads="1"/>
          </p:cNvSpPr>
          <p:nvPr/>
        </p:nvSpPr>
        <p:spPr bwMode="auto">
          <a:xfrm>
            <a:off x="7662177" y="1089969"/>
            <a:ext cx="1057541" cy="1707620"/>
          </a:xfrm>
          <a:prstGeom prst="rect">
            <a:avLst/>
          </a:prstGeom>
          <a:noFill/>
          <a:ln w="28575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 dirty="0"/>
          </a:p>
        </p:txBody>
      </p:sp>
      <p:sp>
        <p:nvSpPr>
          <p:cNvPr id="73" name="Dashed Static Region"/>
          <p:cNvSpPr>
            <a:spLocks noChangeArrowheads="1"/>
          </p:cNvSpPr>
          <p:nvPr/>
        </p:nvSpPr>
        <p:spPr bwMode="auto">
          <a:xfrm>
            <a:off x="6552045" y="1119515"/>
            <a:ext cx="763610" cy="1678074"/>
          </a:xfrm>
          <a:prstGeom prst="rect">
            <a:avLst/>
          </a:prstGeom>
          <a:noFill/>
          <a:ln w="28575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 dirty="0"/>
          </a:p>
        </p:txBody>
      </p:sp>
      <p:sp>
        <p:nvSpPr>
          <p:cNvPr id="75" name="Reconfigurable Region"/>
          <p:cNvSpPr txBox="1">
            <a:spLocks noChangeArrowheads="1"/>
          </p:cNvSpPr>
          <p:nvPr/>
        </p:nvSpPr>
        <p:spPr bwMode="auto">
          <a:xfrm>
            <a:off x="7503455" y="2784533"/>
            <a:ext cx="14105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65000"/>
            </a:pPr>
            <a:r>
              <a:rPr lang="es-ES" sz="1200" b="1" dirty="0" smtClean="0">
                <a:solidFill>
                  <a:srgbClr val="000066"/>
                </a:solidFill>
                <a:cs typeface="Arial" pitchFamily="34" charset="0"/>
              </a:rPr>
              <a:t>Reconfig. region</a:t>
            </a:r>
            <a:endParaRPr lang="es-ES" sz="1200" b="1" dirty="0">
              <a:solidFill>
                <a:srgbClr val="000066"/>
              </a:solidFill>
              <a:cs typeface="Arial" pitchFamily="34" charset="0"/>
            </a:endParaRPr>
          </a:p>
        </p:txBody>
      </p:sp>
      <p:sp>
        <p:nvSpPr>
          <p:cNvPr id="74" name="Static region"/>
          <p:cNvSpPr txBox="1">
            <a:spLocks noChangeArrowheads="1"/>
          </p:cNvSpPr>
          <p:nvPr/>
        </p:nvSpPr>
        <p:spPr bwMode="auto">
          <a:xfrm>
            <a:off x="6317292" y="2777692"/>
            <a:ext cx="1220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s-ES" sz="1200" b="1" dirty="0">
                <a:solidFill>
                  <a:srgbClr val="000066"/>
                </a:solidFill>
                <a:cs typeface="Arial" pitchFamily="34" charset="0"/>
              </a:rPr>
              <a:t>Static </a:t>
            </a:r>
            <a:r>
              <a:rPr lang="es-ES" sz="1200" b="1" dirty="0" smtClean="0">
                <a:solidFill>
                  <a:srgbClr val="000066"/>
                </a:solidFill>
                <a:cs typeface="Arial" pitchFamily="34" charset="0"/>
              </a:rPr>
              <a:t>region</a:t>
            </a:r>
            <a:endParaRPr lang="es-ES" sz="1200" b="1" dirty="0">
              <a:solidFill>
                <a:srgbClr val="00006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6932E-6 L -0.02344 -2.6932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231 L 0.04097 -0.010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" y="-4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22027E-6 L 0.04184 -0.0004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5886E-7 L 0.04011 0.002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11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5886E-6 L 0.03976 0.0092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46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06041 -0.0009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1 -0.00092 L 0.13958 -0.0009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0.00093 L 0.15833 -0.0009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0.00092 L 0.27257 -0.00092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4" grpId="0" build="p"/>
      <p:bldP spid="174" grpId="0" build="p"/>
      <p:bldP spid="54" grpId="0" animBg="1"/>
      <p:bldP spid="53" grpId="0" animBg="1"/>
      <p:bldP spid="51" grpId="0" animBg="1"/>
      <p:bldP spid="176" grpId="0" animBg="1"/>
      <p:bldP spid="176" grpId="1" animBg="1"/>
      <p:bldP spid="176" grpId="2" animBg="1"/>
      <p:bldP spid="176" grpId="3" animBg="1"/>
      <p:bldP spid="176" grpId="4" animBg="1"/>
      <p:bldP spid="72" grpId="0" animBg="1"/>
      <p:bldP spid="73" grpId="0" animBg="1"/>
      <p:bldP spid="75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1112"/>
            <a:ext cx="8652933" cy="915516"/>
          </a:xfrm>
        </p:spPr>
        <p:txBody>
          <a:bodyPr/>
          <a:lstStyle/>
          <a:p>
            <a:r>
              <a:rPr lang="en-US" sz="4000" dirty="0" smtClean="0"/>
              <a:t>Previous Related Work</a:t>
            </a:r>
            <a:endParaRPr lang="en-US" sz="4000" dirty="0"/>
          </a:p>
        </p:txBody>
      </p:sp>
      <p:sp>
        <p:nvSpPr>
          <p:cNvPr id="373" name="Rectangle 4"/>
          <p:cNvSpPr txBox="1">
            <a:spLocks noChangeArrowheads="1"/>
          </p:cNvSpPr>
          <p:nvPr/>
        </p:nvSpPr>
        <p:spPr bwMode="auto">
          <a:xfrm>
            <a:off x="-1" y="933328"/>
            <a:ext cx="5271353" cy="556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99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Context save and restore (CSR)</a:t>
            </a:r>
          </a:p>
          <a:p>
            <a:pPr lvl="1">
              <a:spcBef>
                <a:spcPts val="0"/>
              </a:spcBef>
              <a:buFont typeface="Wingdings" charset="2"/>
              <a:buChar char="§"/>
            </a:pPr>
            <a:r>
              <a:rPr lang="es-PE" kern="0" dirty="0" smtClean="0"/>
              <a:t>Over </a:t>
            </a:r>
            <a:r>
              <a:rPr lang="es-PE" kern="0" dirty="0" smtClean="0">
                <a:solidFill>
                  <a:srgbClr val="FF0000"/>
                </a:solidFill>
              </a:rPr>
              <a:t>the same PRR </a:t>
            </a:r>
            <a:r>
              <a:rPr lang="es-PE" kern="0" dirty="0" smtClean="0"/>
              <a:t>using:</a:t>
            </a:r>
            <a:endParaRPr lang="en-US" kern="0" dirty="0" smtClean="0"/>
          </a:p>
          <a:p>
            <a:pPr lvl="2"/>
            <a:r>
              <a:rPr lang="en-US" kern="0" dirty="0" smtClean="0">
                <a:solidFill>
                  <a:schemeClr val="accent2"/>
                </a:solidFill>
              </a:rPr>
              <a:t>Off-chip CSR software</a:t>
            </a:r>
          </a:p>
          <a:p>
            <a:pPr lvl="3"/>
            <a:r>
              <a:rPr lang="es-PE" kern="0" dirty="0" smtClean="0"/>
              <a:t>Requires external host (e.g., CPU)</a:t>
            </a:r>
          </a:p>
          <a:p>
            <a:pPr lvl="3"/>
            <a:r>
              <a:rPr lang="es-PE" kern="0" dirty="0" smtClean="0"/>
              <a:t>Lengthy communication overhead</a:t>
            </a:r>
            <a:endParaRPr lang="en-US" kern="0" dirty="0" smtClean="0"/>
          </a:p>
          <a:p>
            <a:pPr lvl="2"/>
            <a:r>
              <a:rPr lang="en-US" kern="0" dirty="0" smtClean="0">
                <a:solidFill>
                  <a:schemeClr val="accent2"/>
                </a:solidFill>
              </a:rPr>
              <a:t>On-chip CSR hardware</a:t>
            </a:r>
          </a:p>
          <a:p>
            <a:pPr lvl="3"/>
            <a:r>
              <a:rPr lang="es-PE" kern="0" dirty="0" smtClean="0"/>
              <a:t>Device overhead, limited portability</a:t>
            </a:r>
          </a:p>
          <a:p>
            <a:pPr lvl="1">
              <a:buFont typeface="Lucida Grande"/>
              <a:buChar char="+"/>
            </a:pPr>
            <a:r>
              <a:rPr lang="es-PE" kern="0" dirty="0" smtClean="0"/>
              <a:t>No task re-execution after context restore</a:t>
            </a:r>
            <a:endParaRPr lang="en-US" kern="0" dirty="0" smtClean="0"/>
          </a:p>
          <a:p>
            <a:r>
              <a:rPr lang="en-US" kern="0" dirty="0" smtClean="0"/>
              <a:t>Bitstream relocation (BR)</a:t>
            </a:r>
          </a:p>
          <a:p>
            <a:pPr lvl="1">
              <a:buFont typeface="Lucida Grande"/>
              <a:buChar char="+"/>
            </a:pPr>
            <a:r>
              <a:rPr lang="en-US" kern="0" dirty="0" smtClean="0"/>
              <a:t>Eliminates per-PRR bitstream requirement</a:t>
            </a:r>
          </a:p>
          <a:p>
            <a:pPr lvl="1">
              <a:spcBef>
                <a:spcPts val="0"/>
              </a:spcBef>
              <a:buFont typeface="Wingdings" charset="2"/>
              <a:buChar char="§"/>
            </a:pPr>
            <a:r>
              <a:rPr lang="en-US" kern="0" dirty="0" smtClean="0"/>
              <a:t>Off/on-chip BR over </a:t>
            </a:r>
            <a:r>
              <a:rPr lang="en-US" kern="0" dirty="0" smtClean="0">
                <a:solidFill>
                  <a:srgbClr val="FF0000"/>
                </a:solidFill>
              </a:rPr>
              <a:t>homogeneous</a:t>
            </a:r>
            <a:r>
              <a:rPr lang="en-US" kern="0" dirty="0" smtClean="0"/>
              <a:t> PRRs</a:t>
            </a:r>
          </a:p>
          <a:p>
            <a:pPr lvl="2"/>
            <a:r>
              <a:rPr lang="es-PE" kern="0" dirty="0" smtClean="0">
                <a:solidFill>
                  <a:schemeClr val="accent2"/>
                </a:solidFill>
              </a:rPr>
              <a:t>Same shape/resources, different FPGA fabric locations</a:t>
            </a:r>
          </a:p>
          <a:p>
            <a:pPr lvl="1">
              <a:buFont typeface="Lucida Grande"/>
              <a:buChar char="-"/>
            </a:pPr>
            <a:r>
              <a:rPr lang="en-US" kern="0" dirty="0" smtClean="0"/>
              <a:t>Does not save/restore </a:t>
            </a:r>
            <a:r>
              <a:rPr lang="en-US" kern="0" dirty="0"/>
              <a:t>task’s </a:t>
            </a:r>
            <a:r>
              <a:rPr lang="en-US" kern="0" dirty="0" smtClean="0"/>
              <a:t>context</a:t>
            </a:r>
          </a:p>
          <a:p>
            <a:pPr lvl="2"/>
            <a:r>
              <a:rPr lang="es-PE" kern="0" dirty="0" smtClean="0">
                <a:solidFill>
                  <a:schemeClr val="accent2"/>
                </a:solidFill>
              </a:rPr>
              <a:t>Re-execution of relocated task required</a:t>
            </a:r>
          </a:p>
          <a:p>
            <a:pPr lvl="1"/>
            <a:r>
              <a:rPr lang="es-PE" kern="0" dirty="0"/>
              <a:t>No relocation over heterogeneous PRRs</a:t>
            </a:r>
            <a:endParaRPr lang="en-US" kern="0" dirty="0"/>
          </a:p>
          <a:p>
            <a:pPr lvl="1"/>
            <a:endParaRPr lang="en-US" kern="0" dirty="0" smtClean="0">
              <a:solidFill>
                <a:schemeClr val="accent2"/>
              </a:solidFill>
            </a:endParaRPr>
          </a:p>
        </p:txBody>
      </p:sp>
      <p:sp>
        <p:nvSpPr>
          <p:cNvPr id="55" name="PRMs text 1"/>
          <p:cNvSpPr txBox="1"/>
          <p:nvPr/>
        </p:nvSpPr>
        <p:spPr>
          <a:xfrm>
            <a:off x="8089610" y="281771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C00000"/>
                </a:solidFill>
              </a:rPr>
              <a:t>PRMs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1" name="Custom text"/>
          <p:cNvSpPr txBox="1"/>
          <p:nvPr/>
        </p:nvSpPr>
        <p:spPr>
          <a:xfrm>
            <a:off x="8015757" y="253181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rgbClr val="C00000"/>
                </a:solidFill>
              </a:rPr>
              <a:t>c</a:t>
            </a:r>
            <a:r>
              <a:rPr lang="es-PE" sz="1600" b="1" dirty="0" smtClean="0">
                <a:solidFill>
                  <a:srgbClr val="C00000"/>
                </a:solidFill>
              </a:rPr>
              <a:t>ustom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83" name="relocate + reconfigure pink"/>
          <p:cNvSpPr txBox="1"/>
          <p:nvPr/>
        </p:nvSpPr>
        <p:spPr>
          <a:xfrm>
            <a:off x="6722649" y="4802636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rgbClr val="FC6AE0"/>
                </a:solidFill>
              </a:rPr>
              <a:t>r</a:t>
            </a:r>
            <a:r>
              <a:rPr lang="es-PE" sz="1600" b="1" dirty="0" smtClean="0">
                <a:solidFill>
                  <a:srgbClr val="FC6AE0"/>
                </a:solidFill>
              </a:rPr>
              <a:t>elocate +</a:t>
            </a:r>
          </a:p>
          <a:p>
            <a:r>
              <a:rPr lang="es-PE" sz="1600" b="1" dirty="0" smtClean="0">
                <a:solidFill>
                  <a:srgbClr val="FC6AE0"/>
                </a:solidFill>
              </a:rPr>
              <a:t>reconfigure</a:t>
            </a:r>
            <a:endParaRPr lang="en-US" sz="1600" b="1" dirty="0">
              <a:solidFill>
                <a:srgbClr val="FC6AE0"/>
              </a:solidFill>
            </a:endParaRPr>
          </a:p>
        </p:txBody>
      </p:sp>
      <p:sp>
        <p:nvSpPr>
          <p:cNvPr id="82" name="reconfigure green"/>
          <p:cNvSpPr txBox="1"/>
          <p:nvPr/>
        </p:nvSpPr>
        <p:spPr>
          <a:xfrm>
            <a:off x="6722647" y="451292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B050"/>
                </a:solidFill>
              </a:rPr>
              <a:t>reconfigure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8" name="reconfigure pink"/>
          <p:cNvSpPr txBox="1"/>
          <p:nvPr/>
        </p:nvSpPr>
        <p:spPr>
          <a:xfrm>
            <a:off x="6714202" y="4277858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FC6AE0"/>
                </a:solidFill>
              </a:rPr>
              <a:t>reconfigure</a:t>
            </a:r>
            <a:endParaRPr lang="en-US" sz="1600" b="1" dirty="0">
              <a:solidFill>
                <a:srgbClr val="FC6AE0"/>
              </a:solidFill>
            </a:endParaRPr>
          </a:p>
        </p:txBody>
      </p:sp>
      <p:sp>
        <p:nvSpPr>
          <p:cNvPr id="49" name="White Rectangle 2"/>
          <p:cNvSpPr/>
          <p:nvPr/>
        </p:nvSpPr>
        <p:spPr bwMode="auto">
          <a:xfrm>
            <a:off x="6693614" y="4245853"/>
            <a:ext cx="1395996" cy="1155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81" name="Group PRMs for BR"/>
          <p:cNvGrpSpPr/>
          <p:nvPr/>
        </p:nvGrpSpPr>
        <p:grpSpPr>
          <a:xfrm>
            <a:off x="8148063" y="4679869"/>
            <a:ext cx="753732" cy="890600"/>
            <a:chOff x="8148063" y="4679869"/>
            <a:chExt cx="753732" cy="890600"/>
          </a:xfrm>
        </p:grpSpPr>
        <p:sp>
          <p:nvSpPr>
            <p:cNvPr id="54" name="PRMs text 2"/>
            <p:cNvSpPr txBox="1"/>
            <p:nvPr/>
          </p:nvSpPr>
          <p:spPr>
            <a:xfrm>
              <a:off x="8148063" y="5231915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 smtClean="0">
                  <a:solidFill>
                    <a:srgbClr val="C00000"/>
                  </a:solidFill>
                </a:rPr>
                <a:t>PRMs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3D green"/>
            <p:cNvSpPr/>
            <p:nvPr/>
          </p:nvSpPr>
          <p:spPr bwMode="auto">
            <a:xfrm>
              <a:off x="8197399" y="4869652"/>
              <a:ext cx="335300" cy="30261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  <a:sp3d extrusionH="25400" contourW="12700">
              <a:bevelT w="25400" h="25400"/>
              <a:bevelB w="25400" h="25400"/>
              <a:extrusionClr>
                <a:srgbClr val="00B050"/>
              </a:extrusionClr>
              <a:contourClr>
                <a:srgbClr val="00B050"/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9" name="3D pink"/>
            <p:cNvSpPr/>
            <p:nvPr/>
          </p:nvSpPr>
          <p:spPr bwMode="auto">
            <a:xfrm>
              <a:off x="8506047" y="4679869"/>
              <a:ext cx="335300" cy="302619"/>
            </a:xfrm>
            <a:prstGeom prst="rect">
              <a:avLst/>
            </a:prstGeom>
            <a:solidFill>
              <a:srgbClr val="FC6AE0"/>
            </a:solidFill>
            <a:ln w="9525" cap="flat" cmpd="sng" algn="ctr">
              <a:solidFill>
                <a:srgbClr val="FC6AE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  <a:sp3d extrusionH="25400" contourW="12700">
              <a:bevelT w="25400" h="25400"/>
              <a:bevelB w="25400" h="25400"/>
              <a:extrusionClr>
                <a:srgbClr val="FC6AE0"/>
              </a:extrusionClr>
              <a:contourClr>
                <a:srgbClr val="FC6AE0"/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grpSp>
        <p:nvGrpSpPr>
          <p:cNvPr id="47" name="Group FPGA PRMs for BR"/>
          <p:cNvGrpSpPr/>
          <p:nvPr/>
        </p:nvGrpSpPr>
        <p:grpSpPr>
          <a:xfrm>
            <a:off x="5256398" y="4201753"/>
            <a:ext cx="1040925" cy="1331448"/>
            <a:chOff x="5524637" y="4426293"/>
            <a:chExt cx="772686" cy="1106907"/>
          </a:xfrm>
          <a:scene3d>
            <a:camera prst="isometricTopUp"/>
            <a:lightRig rig="threePt" dir="t"/>
          </a:scene3d>
        </p:grpSpPr>
        <p:sp>
          <p:nvSpPr>
            <p:cNvPr id="70" name="nw blue BR"/>
            <p:cNvSpPr/>
            <p:nvPr/>
          </p:nvSpPr>
          <p:spPr bwMode="auto">
            <a:xfrm>
              <a:off x="5524637" y="4426293"/>
              <a:ext cx="335300" cy="70627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2" name="ee blue BR"/>
            <p:cNvSpPr/>
            <p:nvPr/>
          </p:nvSpPr>
          <p:spPr bwMode="auto">
            <a:xfrm>
              <a:off x="5959014" y="4829945"/>
              <a:ext cx="335300" cy="1513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5" name="se blue BR"/>
            <p:cNvSpPr/>
            <p:nvPr/>
          </p:nvSpPr>
          <p:spPr bwMode="auto">
            <a:xfrm>
              <a:off x="5962023" y="5097101"/>
              <a:ext cx="335300" cy="4323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6" name="sw white BR"/>
            <p:cNvSpPr/>
            <p:nvPr/>
          </p:nvSpPr>
          <p:spPr bwMode="auto">
            <a:xfrm>
              <a:off x="5526013" y="5230581"/>
              <a:ext cx="335300" cy="3026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bg1"/>
              </a:outerShdw>
            </a:effectLst>
            <a:sp3d extrusionH="25400" contourW="12700">
              <a:bevelT w="25400" h="25400"/>
              <a:bevelB w="25400" h="25400"/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73" name="ne white BR"/>
            <p:cNvSpPr/>
            <p:nvPr/>
          </p:nvSpPr>
          <p:spPr bwMode="auto">
            <a:xfrm>
              <a:off x="5957596" y="4426293"/>
              <a:ext cx="335300" cy="3026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bg1"/>
              </a:outerShdw>
            </a:effectLst>
            <a:sp3d extrusionH="25400" contourW="12700">
              <a:bevelT w="25400" h="25400"/>
              <a:bevelB w="25400" h="25400"/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sp>
        <p:nvSpPr>
          <p:cNvPr id="78" name="3D pink relocated"/>
          <p:cNvSpPr/>
          <p:nvPr/>
        </p:nvSpPr>
        <p:spPr bwMode="auto">
          <a:xfrm>
            <a:off x="5690214" y="4998522"/>
            <a:ext cx="447846" cy="363094"/>
          </a:xfrm>
          <a:prstGeom prst="rect">
            <a:avLst/>
          </a:prstGeom>
          <a:solidFill>
            <a:srgbClr val="FC6AE0"/>
          </a:solidFill>
          <a:ln w="9525" cap="flat" cmpd="sng" algn="ctr">
            <a:solidFill>
              <a:srgbClr val="FC6AE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  <a:sp3d extrusionH="25400" contourW="12700">
            <a:bevelT w="25400" h="25400"/>
            <a:bevelB w="25400" h="25400"/>
            <a:extrusionClr>
              <a:srgbClr val="FC6AE0"/>
            </a:extrusionClr>
            <a:contourClr>
              <a:srgbClr val="FC6AE0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9" name="3D green configured"/>
          <p:cNvSpPr/>
          <p:nvPr/>
        </p:nvSpPr>
        <p:spPr bwMode="auto">
          <a:xfrm>
            <a:off x="5414460" y="4367894"/>
            <a:ext cx="439200" cy="36720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  <a:sp3d extrusionH="25400" contourW="12700">
            <a:bevelT w="25400" h="25400"/>
            <a:bevelB w="25400" h="25400"/>
            <a:extrusionClr>
              <a:srgbClr val="00B050"/>
            </a:extrusionClr>
            <a:contourClr>
              <a:srgbClr val="00B050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60" name="3D pink configured"/>
          <p:cNvSpPr/>
          <p:nvPr/>
        </p:nvSpPr>
        <p:spPr bwMode="auto">
          <a:xfrm>
            <a:off x="5412556" y="4358828"/>
            <a:ext cx="443404" cy="382769"/>
          </a:xfrm>
          <a:prstGeom prst="rect">
            <a:avLst/>
          </a:prstGeom>
          <a:solidFill>
            <a:srgbClr val="FC6AE0"/>
          </a:solidFill>
          <a:ln w="9525" cap="flat" cmpd="sng" algn="ctr">
            <a:solidFill>
              <a:srgbClr val="FC6AE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  <a:sp3d extrusionH="25400" contourW="12700">
            <a:bevelT w="25400" h="25400"/>
            <a:bevelB w="25400" h="25400"/>
            <a:extrusionClr>
              <a:srgbClr val="FC6AE0"/>
            </a:extrusionClr>
            <a:contourClr>
              <a:srgbClr val="FC6AE0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grpSp>
        <p:nvGrpSpPr>
          <p:cNvPr id="61" name="Group 3D pink NO relocated"/>
          <p:cNvGrpSpPr/>
          <p:nvPr/>
        </p:nvGrpSpPr>
        <p:grpSpPr>
          <a:xfrm>
            <a:off x="5166772" y="4702081"/>
            <a:ext cx="447846" cy="386909"/>
            <a:chOff x="6321883" y="5713001"/>
            <a:chExt cx="447846" cy="386909"/>
          </a:xfrm>
        </p:grpSpPr>
        <p:sp>
          <p:nvSpPr>
            <p:cNvPr id="84" name="3D pink NO relocated"/>
            <p:cNvSpPr/>
            <p:nvPr/>
          </p:nvSpPr>
          <p:spPr bwMode="auto">
            <a:xfrm>
              <a:off x="6321883" y="5713001"/>
              <a:ext cx="447846" cy="363094"/>
            </a:xfrm>
            <a:prstGeom prst="rect">
              <a:avLst/>
            </a:prstGeom>
            <a:solidFill>
              <a:srgbClr val="FC6AE0"/>
            </a:solidFill>
            <a:ln w="9525" cap="flat" cmpd="sng" algn="ctr">
              <a:solidFill>
                <a:srgbClr val="FC6AE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  <a:sp3d extrusionH="25400" contourW="12700">
              <a:bevelT w="25400" h="25400"/>
              <a:bevelB w="25400" h="25400"/>
              <a:extrusionClr>
                <a:srgbClr val="FC6AE0"/>
              </a:extrusionClr>
              <a:contourClr>
                <a:srgbClr val="FC6AE0"/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6350523" y="5733197"/>
              <a:ext cx="392175" cy="3667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 flipH="1">
              <a:off x="6350523" y="5733196"/>
              <a:ext cx="390566" cy="36671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8" name="Homogeneous PRRs"/>
          <p:cNvGrpSpPr/>
          <p:nvPr/>
        </p:nvGrpSpPr>
        <p:grpSpPr>
          <a:xfrm>
            <a:off x="5612317" y="3638637"/>
            <a:ext cx="1935192" cy="1541432"/>
            <a:chOff x="5612317" y="3638637"/>
            <a:chExt cx="1935192" cy="1541432"/>
          </a:xfrm>
        </p:grpSpPr>
        <p:sp>
          <p:nvSpPr>
            <p:cNvPr id="32" name="TextBox"/>
            <p:cNvSpPr txBox="1"/>
            <p:nvPr/>
          </p:nvSpPr>
          <p:spPr>
            <a:xfrm>
              <a:off x="5963421" y="3638637"/>
              <a:ext cx="15840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1600" b="1" dirty="0">
                  <a:solidFill>
                    <a:srgbClr val="C00000"/>
                  </a:solidFill>
                </a:rPr>
                <a:t>h</a:t>
              </a:r>
              <a:r>
                <a:rPr lang="es-PE" sz="1600" b="1" dirty="0" smtClean="0">
                  <a:solidFill>
                    <a:srgbClr val="C00000"/>
                  </a:solidFill>
                </a:rPr>
                <a:t>omogeneous</a:t>
              </a:r>
            </a:p>
            <a:p>
              <a:r>
                <a:rPr lang="es-PE" sz="1600" b="1" dirty="0" smtClean="0">
                  <a:solidFill>
                    <a:srgbClr val="C00000"/>
                  </a:solidFill>
                </a:rPr>
                <a:t>PRRs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Arrow 2"/>
            <p:cNvCxnSpPr/>
            <p:nvPr/>
          </p:nvCxnSpPr>
          <p:spPr bwMode="auto">
            <a:xfrm flipH="1">
              <a:off x="5930795" y="4201753"/>
              <a:ext cx="688788" cy="9783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Arrow 1"/>
            <p:cNvCxnSpPr/>
            <p:nvPr/>
          </p:nvCxnSpPr>
          <p:spPr bwMode="auto">
            <a:xfrm flipH="1">
              <a:off x="5612317" y="3963376"/>
              <a:ext cx="678295" cy="60238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71" name="3D FPGA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52" y="4161598"/>
            <a:ext cx="1425701" cy="1425701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6350" h="50800"/>
          </a:sp3d>
        </p:spPr>
      </p:pic>
      <p:grpSp>
        <p:nvGrpSpPr>
          <p:cNvPr id="9" name="Group PRMs for CSR"/>
          <p:cNvGrpSpPr/>
          <p:nvPr/>
        </p:nvGrpSpPr>
        <p:grpSpPr>
          <a:xfrm>
            <a:off x="7079236" y="2631809"/>
            <a:ext cx="769677" cy="711406"/>
            <a:chOff x="7075960" y="2697327"/>
            <a:chExt cx="769677" cy="711406"/>
          </a:xfrm>
          <a:scene3d>
            <a:camera prst="isometricTopUp"/>
            <a:lightRig rig="threePt" dir="t"/>
          </a:scene3d>
        </p:grpSpPr>
        <p:sp>
          <p:nvSpPr>
            <p:cNvPr id="27" name="Orange"/>
            <p:cNvSpPr/>
            <p:nvPr/>
          </p:nvSpPr>
          <p:spPr bwMode="auto">
            <a:xfrm>
              <a:off x="7075960" y="2697327"/>
              <a:ext cx="335300" cy="302619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rgbClr val="FF6600"/>
              </a:extrusionClr>
              <a:contourClr>
                <a:srgbClr val="FF6600"/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8" name="Blue"/>
            <p:cNvSpPr/>
            <p:nvPr/>
          </p:nvSpPr>
          <p:spPr bwMode="auto">
            <a:xfrm>
              <a:off x="7508919" y="2697327"/>
              <a:ext cx="335300" cy="3026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rgbClr val="0070C0"/>
              </a:extrusionClr>
              <a:contourClr>
                <a:srgbClr val="0070C0"/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9" name="Green"/>
            <p:cNvSpPr/>
            <p:nvPr/>
          </p:nvSpPr>
          <p:spPr bwMode="auto">
            <a:xfrm>
              <a:off x="7079095" y="3106114"/>
              <a:ext cx="335300" cy="302619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rgbClr val="00B050"/>
              </a:extrusionClr>
              <a:contourClr>
                <a:srgbClr val="00B050"/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0" name="Yellow"/>
            <p:cNvSpPr/>
            <p:nvPr/>
          </p:nvSpPr>
          <p:spPr bwMode="auto">
            <a:xfrm>
              <a:off x="7510337" y="3100979"/>
              <a:ext cx="335300" cy="30261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rgbClr val="FFFF00"/>
              </a:extrusionClr>
              <a:contourClr>
                <a:srgbClr val="FFFF00"/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grpSp>
        <p:nvGrpSpPr>
          <p:cNvPr id="10" name="Group FPGA PRMs for CSR"/>
          <p:cNvGrpSpPr/>
          <p:nvPr/>
        </p:nvGrpSpPr>
        <p:grpSpPr>
          <a:xfrm>
            <a:off x="5609182" y="2595175"/>
            <a:ext cx="769677" cy="906887"/>
            <a:chOff x="6001870" y="2698542"/>
            <a:chExt cx="769677" cy="906887"/>
          </a:xfrm>
          <a:scene3d>
            <a:camera prst="isometricTopUp"/>
            <a:lightRig rig="threePt" dir="t"/>
          </a:scene3d>
        </p:grpSpPr>
        <p:sp>
          <p:nvSpPr>
            <p:cNvPr id="6" name="sw blue"/>
            <p:cNvSpPr/>
            <p:nvPr/>
          </p:nvSpPr>
          <p:spPr bwMode="auto">
            <a:xfrm>
              <a:off x="6001870" y="2698543"/>
              <a:ext cx="335300" cy="5092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1" name="se blue"/>
            <p:cNvSpPr/>
            <p:nvPr/>
          </p:nvSpPr>
          <p:spPr bwMode="auto">
            <a:xfrm>
              <a:off x="6005005" y="3289631"/>
              <a:ext cx="335300" cy="3157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22" name="ne blue"/>
            <p:cNvSpPr/>
            <p:nvPr/>
          </p:nvSpPr>
          <p:spPr bwMode="auto">
            <a:xfrm>
              <a:off x="6436247" y="3102194"/>
              <a:ext cx="335300" cy="503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p3d extrusionH="25400" contourW="12700">
              <a:bevelT w="25400" h="25400"/>
              <a:bevelB w="25400" h="25400"/>
              <a:extrusionClr>
                <a:schemeClr val="accent1">
                  <a:lumMod val="75000"/>
                </a:schemeClr>
              </a:extrusionClr>
              <a:contourClr>
                <a:schemeClr val="accent1">
                  <a:lumMod val="7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11" name="nw white"/>
            <p:cNvSpPr/>
            <p:nvPr/>
          </p:nvSpPr>
          <p:spPr bwMode="auto">
            <a:xfrm>
              <a:off x="6434829" y="2698542"/>
              <a:ext cx="335300" cy="3026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bg1"/>
              </a:outerShdw>
            </a:effectLst>
            <a:sp3d extrusionH="25400" contourW="12700">
              <a:bevelT w="25400" h="25400"/>
              <a:bevelB w="25400" h="25400"/>
              <a:extrusionClr>
                <a:schemeClr val="bg1">
                  <a:lumMod val="65000"/>
                </a:schemeClr>
              </a:extrusionClr>
              <a:contourClr>
                <a:schemeClr val="bg1">
                  <a:lumMod val="65000"/>
                </a:schemeClr>
              </a:contourClr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</p:grpSp>
      <p:sp>
        <p:nvSpPr>
          <p:cNvPr id="69" name="Bent arrow orange"/>
          <p:cNvSpPr/>
          <p:nvPr/>
        </p:nvSpPr>
        <p:spPr bwMode="auto">
          <a:xfrm>
            <a:off x="6241123" y="2569903"/>
            <a:ext cx="252089" cy="532932"/>
          </a:xfrm>
          <a:custGeom>
            <a:avLst/>
            <a:gdLst>
              <a:gd name="connsiteX0" fmla="*/ 5610 w 274885"/>
              <a:gd name="connsiteY0" fmla="*/ 532932 h 532932"/>
              <a:gd name="connsiteX1" fmla="*/ 274881 w 274885"/>
              <a:gd name="connsiteY1" fmla="*/ 280491 h 532932"/>
              <a:gd name="connsiteX2" fmla="*/ 0 w 274885"/>
              <a:gd name="connsiteY2" fmla="*/ 0 h 53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885" h="532932">
                <a:moveTo>
                  <a:pt x="5610" y="532932"/>
                </a:moveTo>
                <a:cubicBezTo>
                  <a:pt x="140713" y="451122"/>
                  <a:pt x="275816" y="369313"/>
                  <a:pt x="274881" y="280491"/>
                </a:cubicBezTo>
                <a:cubicBezTo>
                  <a:pt x="273946" y="191669"/>
                  <a:pt x="136973" y="95834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isometricTopUp"/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1" name="Bent arrow blue"/>
          <p:cNvSpPr/>
          <p:nvPr/>
        </p:nvSpPr>
        <p:spPr bwMode="auto">
          <a:xfrm>
            <a:off x="6240264" y="2566875"/>
            <a:ext cx="252089" cy="532932"/>
          </a:xfrm>
          <a:custGeom>
            <a:avLst/>
            <a:gdLst>
              <a:gd name="connsiteX0" fmla="*/ 5610 w 274885"/>
              <a:gd name="connsiteY0" fmla="*/ 532932 h 532932"/>
              <a:gd name="connsiteX1" fmla="*/ 274881 w 274885"/>
              <a:gd name="connsiteY1" fmla="*/ 280491 h 532932"/>
              <a:gd name="connsiteX2" fmla="*/ 0 w 274885"/>
              <a:gd name="connsiteY2" fmla="*/ 0 h 53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885" h="532932">
                <a:moveTo>
                  <a:pt x="5610" y="532932"/>
                </a:moveTo>
                <a:cubicBezTo>
                  <a:pt x="140713" y="451122"/>
                  <a:pt x="275816" y="369313"/>
                  <a:pt x="274881" y="280491"/>
                </a:cubicBezTo>
                <a:cubicBezTo>
                  <a:pt x="273946" y="191669"/>
                  <a:pt x="136973" y="95834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isometricTopUp"/>
            <a:lightRig rig="threePt" dir="t"/>
          </a:scene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3" name="Custom HW block"/>
          <p:cNvSpPr/>
          <p:nvPr/>
        </p:nvSpPr>
        <p:spPr bwMode="auto">
          <a:xfrm>
            <a:off x="6125710" y="2792089"/>
            <a:ext cx="335300" cy="503235"/>
          </a:xfrm>
          <a:prstGeom prst="rect">
            <a:avLst/>
          </a:prstGeom>
          <a:solidFill>
            <a:srgbClr val="CC66FF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  <a:sp3d extrusionH="25400" contourW="12700">
            <a:bevelT w="25400" h="25400"/>
            <a:bevelB w="25400" h="25400"/>
            <a:extrusionClr>
              <a:srgbClr val="CC66FF"/>
            </a:extrusionClr>
            <a:contourClr>
              <a:srgbClr val="CC66FF"/>
            </a:contourClr>
          </a:sp3d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Arrow custom HW"/>
          <p:cNvCxnSpPr>
            <a:stCxn id="56" idx="2"/>
          </p:cNvCxnSpPr>
          <p:nvPr/>
        </p:nvCxnSpPr>
        <p:spPr bwMode="auto">
          <a:xfrm flipH="1">
            <a:off x="6360681" y="2817719"/>
            <a:ext cx="429288" cy="2228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Custom HW text"/>
          <p:cNvSpPr txBox="1"/>
          <p:nvPr/>
        </p:nvSpPr>
        <p:spPr>
          <a:xfrm>
            <a:off x="6332952" y="2232944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rgbClr val="C00000"/>
                </a:solidFill>
              </a:rPr>
              <a:t>c</a:t>
            </a:r>
            <a:r>
              <a:rPr lang="es-PE" sz="1600" b="1" dirty="0" smtClean="0">
                <a:solidFill>
                  <a:srgbClr val="C00000"/>
                </a:solidFill>
              </a:rPr>
              <a:t>ustom</a:t>
            </a:r>
          </a:p>
          <a:p>
            <a:r>
              <a:rPr lang="es-PE" sz="1600" b="1" dirty="0" smtClean="0">
                <a:solidFill>
                  <a:srgbClr val="C00000"/>
                </a:solidFill>
              </a:rPr>
              <a:t>HW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57" name="3D orange"/>
          <p:cNvSpPr/>
          <p:nvPr/>
        </p:nvSpPr>
        <p:spPr bwMode="auto">
          <a:xfrm>
            <a:off x="5763144" y="2683541"/>
            <a:ext cx="335300" cy="302619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  <a:sp3d extrusionH="25400" contourW="12700">
            <a:bevelT w="25400" h="25400"/>
            <a:bevelB w="25400" h="25400"/>
            <a:extrusionClr>
              <a:srgbClr val="FF6600"/>
            </a:extrusionClr>
            <a:contourClr>
              <a:srgbClr val="FF6600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8" name="3D blue"/>
          <p:cNvSpPr/>
          <p:nvPr/>
        </p:nvSpPr>
        <p:spPr bwMode="auto">
          <a:xfrm>
            <a:off x="5766920" y="2683541"/>
            <a:ext cx="335300" cy="30261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isometricTopUp"/>
            <a:lightRig rig="threePt" dir="t"/>
          </a:scene3d>
          <a:sp3d extrusionH="25400" contourW="12700">
            <a:bevelT w="25400" h="25400"/>
            <a:bevelB w="25400" h="25400"/>
            <a:extrusionClr>
              <a:srgbClr val="0070C0"/>
            </a:extrusionClr>
            <a:contourClr>
              <a:srgbClr val="0070C0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44" name="3D FPGA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61" y="2509087"/>
            <a:ext cx="1132150" cy="1132150"/>
          </a:xfrm>
          <a:prstGeom prst="rect">
            <a:avLst/>
          </a:prstGeom>
          <a:scene3d>
            <a:camera prst="isometricTopUp"/>
            <a:lightRig rig="threePt" dir="t"/>
          </a:scene3d>
          <a:sp3d>
            <a:bevelT w="6350" h="50800"/>
          </a:sp3d>
        </p:spPr>
      </p:pic>
      <p:sp>
        <p:nvSpPr>
          <p:cNvPr id="52" name="CR blue"/>
          <p:cNvSpPr txBox="1"/>
          <p:nvPr/>
        </p:nvSpPr>
        <p:spPr>
          <a:xfrm>
            <a:off x="6295235" y="1298508"/>
            <a:ext cx="15760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500" b="1" dirty="0" smtClean="0">
                <a:solidFill>
                  <a:srgbClr val="0070C0"/>
                </a:solidFill>
              </a:rPr>
              <a:t>context restore</a:t>
            </a:r>
            <a:endParaRPr lang="en-US" sz="1500" b="1" dirty="0">
              <a:solidFill>
                <a:srgbClr val="0070C0"/>
              </a:solidFill>
            </a:endParaRPr>
          </a:p>
        </p:txBody>
      </p:sp>
      <p:sp>
        <p:nvSpPr>
          <p:cNvPr id="67" name="CS bitstream orange"/>
          <p:cNvSpPr txBox="1"/>
          <p:nvPr/>
        </p:nvSpPr>
        <p:spPr>
          <a:xfrm>
            <a:off x="6287240" y="1660091"/>
            <a:ext cx="1546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FF6600"/>
                </a:solidFill>
              </a:rPr>
              <a:t>task’s context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50" name="CS bitstream blue"/>
          <p:cNvSpPr txBox="1"/>
          <p:nvPr/>
        </p:nvSpPr>
        <p:spPr>
          <a:xfrm>
            <a:off x="6285909" y="1666711"/>
            <a:ext cx="1546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task’s context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8" name="Left-to-Right arrow orange"/>
          <p:cNvCxnSpPr/>
          <p:nvPr/>
        </p:nvCxnSpPr>
        <p:spPr bwMode="auto">
          <a:xfrm>
            <a:off x="6562569" y="2056423"/>
            <a:ext cx="11356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Left-to-Right arrow blue"/>
          <p:cNvCxnSpPr/>
          <p:nvPr/>
        </p:nvCxnSpPr>
        <p:spPr bwMode="auto">
          <a:xfrm>
            <a:off x="6561238" y="2063043"/>
            <a:ext cx="113562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6" name="Right-to-Left arrow orange"/>
          <p:cNvCxnSpPr/>
          <p:nvPr/>
        </p:nvCxnSpPr>
        <p:spPr bwMode="auto">
          <a:xfrm flipH="1">
            <a:off x="6530235" y="1641844"/>
            <a:ext cx="115205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3" name="Right-to-Left arrow blue"/>
          <p:cNvCxnSpPr/>
          <p:nvPr/>
        </p:nvCxnSpPr>
        <p:spPr bwMode="auto">
          <a:xfrm flipH="1">
            <a:off x="6536855" y="1640513"/>
            <a:ext cx="115205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5" name="CS orange"/>
          <p:cNvSpPr txBox="1"/>
          <p:nvPr/>
        </p:nvSpPr>
        <p:spPr>
          <a:xfrm>
            <a:off x="6404278" y="1290557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FF6600"/>
                </a:solidFill>
              </a:rPr>
              <a:t>context save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40" name="CS blue"/>
          <p:cNvSpPr txBox="1"/>
          <p:nvPr/>
        </p:nvSpPr>
        <p:spPr>
          <a:xfrm>
            <a:off x="6420200" y="1289226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context save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64" name="reconfigure orange"/>
          <p:cNvSpPr txBox="1"/>
          <p:nvPr/>
        </p:nvSpPr>
        <p:spPr>
          <a:xfrm>
            <a:off x="6483450" y="128729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FF6600"/>
                </a:solidFill>
              </a:rPr>
              <a:t>reconfigure</a:t>
            </a:r>
            <a:endParaRPr lang="en-US" sz="1600" b="1" dirty="0">
              <a:solidFill>
                <a:srgbClr val="FF6600"/>
              </a:solidFill>
            </a:endParaRPr>
          </a:p>
        </p:txBody>
      </p:sp>
      <p:sp>
        <p:nvSpPr>
          <p:cNvPr id="62" name="reconfigure blue"/>
          <p:cNvSpPr txBox="1"/>
          <p:nvPr/>
        </p:nvSpPr>
        <p:spPr>
          <a:xfrm>
            <a:off x="6482119" y="1276663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smtClean="0">
                <a:solidFill>
                  <a:srgbClr val="0070C0"/>
                </a:solidFill>
              </a:rPr>
              <a:t>reconfigure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White Rectangle 1"/>
          <p:cNvSpPr>
            <a:spLocks noChangeArrowheads="1"/>
          </p:cNvSpPr>
          <p:nvPr/>
        </p:nvSpPr>
        <p:spPr bwMode="auto">
          <a:xfrm>
            <a:off x="6369390" y="1033671"/>
            <a:ext cx="2560400" cy="124391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endParaRPr lang="en-US" dirty="0"/>
          </a:p>
        </p:txBody>
      </p:sp>
      <p:pic>
        <p:nvPicPr>
          <p:cNvPr id="3" name="FPGA boar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79" y="1344990"/>
            <a:ext cx="1397158" cy="1072319"/>
          </a:xfrm>
          <a:prstGeom prst="rect">
            <a:avLst/>
          </a:prstGeom>
        </p:spPr>
      </p:pic>
      <p:pic>
        <p:nvPicPr>
          <p:cNvPr id="4" name="Computer" descr="C:\Documents and Settings\Aurelio\Configuración local\Archivos temporales de Internet\Content.IE5\QDE00UTM\MP900402149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89" y="1253909"/>
            <a:ext cx="1354103" cy="115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3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0" presetClass="entr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10" presetClass="entr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10" presetClass="entr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500"/>
                            </p:stCondLst>
                            <p:childTnLst>
                              <p:par>
                                <p:cTn id="245" presetID="10" presetClass="entr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10" presetClass="entr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500"/>
                            </p:stCondLst>
                            <p:childTnLst>
                              <p:par>
                                <p:cTn id="271" presetID="10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8" presetID="10" presetClass="entr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3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500"/>
                            </p:stCondLst>
                            <p:childTnLst>
                              <p:par>
                                <p:cTn id="3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4000"/>
                            </p:stCondLst>
                            <p:childTnLst>
                              <p:par>
                                <p:cTn id="37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60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3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3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5" grpId="0"/>
      <p:bldP spid="55" grpId="1"/>
      <p:bldP spid="51" grpId="0"/>
      <p:bldP spid="51" grpId="1"/>
      <p:bldP spid="83" grpId="0"/>
      <p:bldP spid="83" grpId="1"/>
      <p:bldP spid="82" grpId="0"/>
      <p:bldP spid="82" grpId="1"/>
      <p:bldP spid="48" grpId="0"/>
      <p:bldP spid="48" grpId="1"/>
      <p:bldP spid="49" grpId="0" animBg="1"/>
      <p:bldP spid="78" grpId="0" animBg="1"/>
      <p:bldP spid="78" grpId="1" animBg="1"/>
      <p:bldP spid="59" grpId="0" animBg="1"/>
      <p:bldP spid="60" grpId="0" animBg="1"/>
      <p:bldP spid="60" grpId="1" animBg="1"/>
      <p:bldP spid="69" grpId="0" animBg="1"/>
      <p:bldP spid="69" grpId="1" animBg="1"/>
      <p:bldP spid="31" grpId="0" animBg="1"/>
      <p:bldP spid="31" grpId="1" animBg="1"/>
      <p:bldP spid="31" grpId="2" animBg="1"/>
      <p:bldP spid="31" grpId="3" animBg="1"/>
      <p:bldP spid="53" grpId="0" animBg="1"/>
      <p:bldP spid="56" grpId="0"/>
      <p:bldP spid="56" grpId="1"/>
      <p:bldP spid="57" grpId="1" animBg="1"/>
      <p:bldP spid="57" grpId="2" animBg="1"/>
      <p:bldP spid="57" grpId="3" animBg="1"/>
      <p:bldP spid="57" grpId="4" animBg="1"/>
      <p:bldP spid="58" grpId="1" animBg="1"/>
      <p:bldP spid="58" grpId="2" animBg="1"/>
      <p:bldP spid="58" grpId="3" animBg="1"/>
      <p:bldP spid="58" grpId="4" animBg="1"/>
      <p:bldP spid="58" grpId="5" animBg="1"/>
      <p:bldP spid="58" grpId="6" animBg="1"/>
      <p:bldP spid="58" grpId="7" animBg="1"/>
      <p:bldP spid="52" grpId="0"/>
      <p:bldP spid="52" grpId="1"/>
      <p:bldP spid="52" grpId="2"/>
      <p:bldP spid="52" grpId="3"/>
      <p:bldP spid="52" grpId="4"/>
      <p:bldP spid="67" grpId="0"/>
      <p:bldP spid="67" grpId="1"/>
      <p:bldP spid="67" grpId="2"/>
      <p:bldP spid="67" grpId="3"/>
      <p:bldP spid="50" grpId="0"/>
      <p:bldP spid="50" grpId="1"/>
      <p:bldP spid="50" grpId="2"/>
      <p:bldP spid="50" grpId="3"/>
      <p:bldP spid="50" grpId="4"/>
      <p:bldP spid="65" grpId="0"/>
      <p:bldP spid="65" grpId="1"/>
      <p:bldP spid="65" grpId="2"/>
      <p:bldP spid="65" grpId="3"/>
      <p:bldP spid="65" grpId="5"/>
      <p:bldP spid="40" grpId="0"/>
      <p:bldP spid="40" grpId="1"/>
      <p:bldP spid="40" grpId="2"/>
      <p:bldP spid="40" grpId="3"/>
      <p:bldP spid="40" grpId="4"/>
      <p:bldP spid="64" grpId="0"/>
      <p:bldP spid="64" grpId="1"/>
      <p:bldP spid="64" grpId="2"/>
      <p:bldP spid="64" grpId="3"/>
      <p:bldP spid="64" grpId="4"/>
      <p:bldP spid="62" grpId="0"/>
      <p:bldP spid="62" grpId="1"/>
      <p:bldP spid="62" grpId="2"/>
      <p:bldP spid="62" grpId="3"/>
      <p:bldP spid="62" grpId="4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62" y="1378884"/>
            <a:ext cx="8526538" cy="4699187"/>
          </a:xfrm>
        </p:spPr>
        <p:txBody>
          <a:bodyPr wrap="none"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Improvements over </a:t>
            </a:r>
            <a:r>
              <a:rPr lang="en-US" sz="2400" dirty="0" smtClean="0">
                <a:solidFill>
                  <a:srgbClr val="FF0000"/>
                </a:solidFill>
              </a:rPr>
              <a:t>off-chip context save and restore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(CSR) </a:t>
            </a:r>
            <a:r>
              <a:rPr lang="en-US" sz="2400" i="1" dirty="0" smtClean="0">
                <a:solidFill>
                  <a:srgbClr val="FF0000"/>
                </a:solidFill>
              </a:rPr>
              <a:t>software</a:t>
            </a:r>
          </a:p>
          <a:p>
            <a:pPr lvl="1"/>
            <a:r>
              <a:rPr lang="es-PE" sz="2000" dirty="0" smtClean="0"/>
              <a:t>Eliminate external host requirement --- </a:t>
            </a:r>
            <a:r>
              <a:rPr lang="es-PE" sz="2000" i="1" dirty="0" smtClean="0">
                <a:solidFill>
                  <a:srgbClr val="009999"/>
                </a:solidFill>
              </a:rPr>
              <a:t>autonomous</a:t>
            </a:r>
            <a:endParaRPr lang="en-US" sz="2000" i="1" dirty="0" smtClean="0">
              <a:solidFill>
                <a:srgbClr val="009999"/>
              </a:solidFill>
            </a:endParaRPr>
          </a:p>
          <a:p>
            <a:pPr lvl="1"/>
            <a:r>
              <a:rPr lang="en-US" sz="2000" dirty="0" smtClean="0"/>
              <a:t>Eliminate communication overhead between FPGA and external host</a:t>
            </a:r>
          </a:p>
          <a:p>
            <a:r>
              <a:rPr lang="es-PE" sz="2400" dirty="0">
                <a:solidFill>
                  <a:srgbClr val="000000"/>
                </a:solidFill>
              </a:rPr>
              <a:t>Improvements over </a:t>
            </a:r>
            <a:r>
              <a:rPr lang="es-PE" sz="2400" dirty="0">
                <a:solidFill>
                  <a:srgbClr val="FF0000"/>
                </a:solidFill>
              </a:rPr>
              <a:t>on-chip </a:t>
            </a:r>
            <a:r>
              <a:rPr lang="en-US" sz="2400" dirty="0">
                <a:solidFill>
                  <a:srgbClr val="FF0000"/>
                </a:solidFill>
              </a:rPr>
              <a:t>context save and restore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(CSR) </a:t>
            </a:r>
            <a:r>
              <a:rPr lang="es-PE" sz="2400" i="1" dirty="0" smtClean="0">
                <a:solidFill>
                  <a:srgbClr val="FF0000"/>
                </a:solidFill>
              </a:rPr>
              <a:t>hardware</a:t>
            </a:r>
            <a:endParaRPr lang="es-PE" sz="2400" i="1" dirty="0">
              <a:solidFill>
                <a:srgbClr val="FF0000"/>
              </a:solidFill>
            </a:endParaRPr>
          </a:p>
          <a:p>
            <a:pPr lvl="1"/>
            <a:r>
              <a:rPr lang="es-PE" sz="2000" dirty="0" smtClean="0"/>
              <a:t>Eliminate custom hardware requirement and area overhead</a:t>
            </a:r>
          </a:p>
          <a:p>
            <a:pPr lvl="1"/>
            <a:r>
              <a:rPr lang="es-PE" sz="2000" dirty="0" smtClean="0"/>
              <a:t>Eliminate portability limitations</a:t>
            </a:r>
            <a:endParaRPr lang="es-PE" sz="1800" dirty="0">
              <a:solidFill>
                <a:schemeClr val="accent2"/>
              </a:solidFill>
            </a:endParaRPr>
          </a:p>
          <a:p>
            <a:r>
              <a:rPr lang="es-PE" sz="2400" dirty="0">
                <a:solidFill>
                  <a:srgbClr val="000000"/>
                </a:solidFill>
              </a:rPr>
              <a:t>Improvements over </a:t>
            </a:r>
            <a:r>
              <a:rPr lang="es-PE" sz="2400" dirty="0">
                <a:solidFill>
                  <a:srgbClr val="FF0000"/>
                </a:solidFill>
              </a:rPr>
              <a:t>bitstream relocation (BR)</a:t>
            </a:r>
          </a:p>
          <a:p>
            <a:pPr lvl="1"/>
            <a:r>
              <a:rPr lang="es-PE" sz="2000" dirty="0"/>
              <a:t>Enable task relocation </a:t>
            </a:r>
            <a:r>
              <a:rPr lang="es-PE" sz="2000" dirty="0" smtClean="0"/>
              <a:t>over heterogeneous PRRs</a:t>
            </a:r>
          </a:p>
          <a:p>
            <a:pPr lvl="1"/>
            <a:r>
              <a:rPr lang="es-PE" sz="2000" dirty="0" smtClean="0"/>
              <a:t>Eliminate task re-execution requirement</a:t>
            </a:r>
          </a:p>
          <a:p>
            <a:pPr lvl="1"/>
            <a:endParaRPr lang="es-PE" sz="2000" dirty="0" smtClean="0"/>
          </a:p>
        </p:txBody>
      </p:sp>
    </p:spTree>
    <p:extLst>
      <p:ext uri="{BB962C8B-B14F-4D97-AF65-F5344CB8AC3E}">
        <p14:creationId xmlns:p14="http://schemas.microsoft.com/office/powerpoint/2010/main" val="45113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378884"/>
            <a:ext cx="8928100" cy="4699187"/>
          </a:xfrm>
        </p:spPr>
        <p:txBody>
          <a:bodyPr wrap="none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On-chip </a:t>
            </a:r>
            <a:r>
              <a:rPr lang="en-US" sz="2400" dirty="0" smtClean="0">
                <a:solidFill>
                  <a:srgbClr val="000000"/>
                </a:solidFill>
              </a:rPr>
              <a:t>hardware task relocation (HTR) software</a:t>
            </a:r>
          </a:p>
          <a:p>
            <a:pPr lvl="1"/>
            <a:r>
              <a:rPr lang="en-US" sz="2000" dirty="0" smtClean="0"/>
              <a:t>Relocation of hardware tasks over </a:t>
            </a:r>
            <a:r>
              <a:rPr lang="en-US" sz="2000" dirty="0" smtClean="0">
                <a:solidFill>
                  <a:srgbClr val="FF0000"/>
                </a:solidFill>
              </a:rPr>
              <a:t>heterogeneous</a:t>
            </a:r>
            <a:r>
              <a:rPr lang="en-US" sz="2000" dirty="0" smtClean="0"/>
              <a:t> PRRs</a:t>
            </a:r>
          </a:p>
          <a:p>
            <a:pPr lvl="2"/>
            <a:r>
              <a:rPr lang="en-US" sz="1800" dirty="0" smtClean="0">
                <a:solidFill>
                  <a:schemeClr val="accent2"/>
                </a:solidFill>
              </a:rPr>
              <a:t>PRRs with different shape, resources, locations on the FPGA fabric</a:t>
            </a:r>
          </a:p>
          <a:p>
            <a:pPr lvl="1"/>
            <a:r>
              <a:rPr lang="es-PE" sz="2000" dirty="0"/>
              <a:t>Relocation of hardware task context</a:t>
            </a:r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Task’s execution state is preserved --- </a:t>
            </a:r>
            <a:r>
              <a:rPr lang="es-PE" sz="1800" i="1" dirty="0" smtClean="0">
                <a:solidFill>
                  <a:srgbClr val="FF0000"/>
                </a:solidFill>
              </a:rPr>
              <a:t>no re-execution</a:t>
            </a:r>
          </a:p>
          <a:p>
            <a:r>
              <a:rPr lang="es-PE" sz="2200" dirty="0" smtClean="0">
                <a:solidFill>
                  <a:srgbClr val="000000"/>
                </a:solidFill>
              </a:rPr>
              <a:t>HTR benefits</a:t>
            </a:r>
          </a:p>
          <a:p>
            <a:pPr lvl="1"/>
            <a:r>
              <a:rPr lang="es-PE" sz="2000" dirty="0" smtClean="0"/>
              <a:t>Maximizes shared resources utilization</a:t>
            </a:r>
          </a:p>
          <a:p>
            <a:pPr lvl="2"/>
            <a:r>
              <a:rPr lang="es-PE" sz="1800" dirty="0" smtClean="0">
                <a:solidFill>
                  <a:schemeClr val="accent2"/>
                </a:solidFill>
              </a:rPr>
              <a:t>Reduces idle PRRs --- </a:t>
            </a:r>
            <a:r>
              <a:rPr lang="es-PE" sz="1800" i="1" dirty="0" smtClean="0">
                <a:solidFill>
                  <a:srgbClr val="FF0000"/>
                </a:solidFill>
              </a:rPr>
              <a:t>PRMs can run in any available PRR*</a:t>
            </a:r>
          </a:p>
          <a:p>
            <a:pPr lvl="1"/>
            <a:r>
              <a:rPr lang="es-PE" sz="2000" dirty="0" smtClean="0"/>
              <a:t>Maximizes task throughput</a:t>
            </a:r>
          </a:p>
          <a:p>
            <a:pPr lvl="2"/>
            <a:r>
              <a:rPr lang="es-PE" sz="1800" dirty="0">
                <a:solidFill>
                  <a:schemeClr val="accent2"/>
                </a:solidFill>
              </a:rPr>
              <a:t>Improves task scheduling </a:t>
            </a:r>
            <a:r>
              <a:rPr lang="es-PE" sz="1800" dirty="0" smtClean="0">
                <a:solidFill>
                  <a:schemeClr val="accent2"/>
                </a:solidFill>
              </a:rPr>
              <a:t>performance</a:t>
            </a:r>
            <a:endParaRPr lang="es-PE" sz="1800" dirty="0" smtClean="0"/>
          </a:p>
          <a:p>
            <a:pPr lvl="2"/>
            <a:r>
              <a:rPr lang="es-PE" sz="1800" dirty="0">
                <a:solidFill>
                  <a:schemeClr val="accent2"/>
                </a:solidFill>
              </a:rPr>
              <a:t>Preemption and resumption of tasks in different </a:t>
            </a:r>
            <a:r>
              <a:rPr lang="es-PE" sz="1800" dirty="0" smtClean="0">
                <a:solidFill>
                  <a:schemeClr val="accent2"/>
                </a:solidFill>
              </a:rPr>
              <a:t>PRRs</a:t>
            </a:r>
          </a:p>
          <a:p>
            <a:pPr lvl="3"/>
            <a:r>
              <a:rPr lang="es-PE" sz="1800" dirty="0" smtClean="0">
                <a:solidFill>
                  <a:srgbClr val="FF0000"/>
                </a:solidFill>
              </a:rPr>
              <a:t>Priority</a:t>
            </a:r>
            <a:r>
              <a:rPr lang="es-PE" sz="1800" dirty="0" smtClean="0">
                <a:solidFill>
                  <a:schemeClr val="accent2"/>
                </a:solidFill>
              </a:rPr>
              <a:t> considerations</a:t>
            </a:r>
            <a:endParaRPr lang="es-PE" sz="1800" dirty="0">
              <a:solidFill>
                <a:schemeClr val="accent2"/>
              </a:solidFill>
            </a:endParaRPr>
          </a:p>
          <a:p>
            <a:pPr lvl="2"/>
            <a:r>
              <a:rPr lang="es-PE" sz="1800" dirty="0">
                <a:solidFill>
                  <a:schemeClr val="accent2"/>
                </a:solidFill>
              </a:rPr>
              <a:t>Eliminates lengthy re-execution time of </a:t>
            </a:r>
            <a:r>
              <a:rPr lang="es-PE" sz="1800" dirty="0" smtClean="0">
                <a:solidFill>
                  <a:schemeClr val="accent2"/>
                </a:solidFill>
              </a:rPr>
              <a:t>relocated preempted </a:t>
            </a:r>
            <a:r>
              <a:rPr lang="es-PE" sz="1800" dirty="0">
                <a:solidFill>
                  <a:schemeClr val="accent2"/>
                </a:solidFill>
              </a:rPr>
              <a:t>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796" y="6064178"/>
            <a:ext cx="6593545" cy="33855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</a:rPr>
              <a:t>* Some restrictions apply, but are addressed in our current/future work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3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2638425"/>
            <a:ext cx="7772400" cy="1143000"/>
          </a:xfrm>
        </p:spPr>
        <p:txBody>
          <a:bodyPr/>
          <a:lstStyle/>
          <a:p>
            <a:r>
              <a:rPr lang="en-US" b="1" dirty="0" smtClean="0"/>
              <a:t>Hardware Task Relocation (HTR)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2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torEng">
  <a:themeElements>
    <a:clrScheme name="PPT-white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-white-2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PPT-white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white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white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31225</TotalTime>
  <Words>1320</Words>
  <Application>Microsoft Office PowerPoint</Application>
  <PresentationFormat>On-screen Show (4:3)</PresentationFormat>
  <Paragraphs>342</Paragraphs>
  <Slides>18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gatorEng</vt:lpstr>
      <vt:lpstr>PowerPoint Presentation</vt:lpstr>
      <vt:lpstr>Introduction</vt:lpstr>
      <vt:lpstr>Context Switching Analogy</vt:lpstr>
      <vt:lpstr>Reconfiguration on FPGAs</vt:lpstr>
      <vt:lpstr>Partial Reconfiguration (PR)</vt:lpstr>
      <vt:lpstr>Previous Related Work</vt:lpstr>
      <vt:lpstr>Motivations</vt:lpstr>
      <vt:lpstr>Contributions</vt:lpstr>
      <vt:lpstr>Hardware Task Relocation (HTR)</vt:lpstr>
      <vt:lpstr>HTR Operation</vt:lpstr>
      <vt:lpstr>HTR Flow Chart</vt:lpstr>
      <vt:lpstr>Experimental Results</vt:lpstr>
      <vt:lpstr>Experimental Setup</vt:lpstr>
      <vt:lpstr>Results – Context Save (TCS)</vt:lpstr>
      <vt:lpstr>Results – Task Relocation (Trelocate)</vt:lpstr>
      <vt:lpstr>Results – Context Restore (TCR)</vt:lpstr>
      <vt:lpstr>Conclusions</vt:lpstr>
      <vt:lpstr>Questions?</vt:lpstr>
    </vt:vector>
  </TitlesOfParts>
  <Company>Ann Gordon-Ross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On-Chip HTR for Partially Reconfigurable FPGAs</dc:title>
  <dc:subject>ARC 2013</dc:subject>
  <dc:creator>Aurelio Morales</dc:creator>
  <cp:lastModifiedBy>Aurelio Morales</cp:lastModifiedBy>
  <cp:revision>2060</cp:revision>
  <dcterms:created xsi:type="dcterms:W3CDTF">2011-01-26T00:08:34Z</dcterms:created>
  <dcterms:modified xsi:type="dcterms:W3CDTF">2013-03-21T23:29:25Z</dcterms:modified>
</cp:coreProperties>
</file>