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60" r:id="rId1"/>
  </p:sldMasterIdLst>
  <p:notesMasterIdLst>
    <p:notesMasterId r:id="rId36"/>
  </p:notesMasterIdLst>
  <p:sldIdLst>
    <p:sldId id="256" r:id="rId2"/>
    <p:sldId id="285" r:id="rId3"/>
    <p:sldId id="287" r:id="rId4"/>
    <p:sldId id="322" r:id="rId5"/>
    <p:sldId id="288" r:id="rId6"/>
    <p:sldId id="283" r:id="rId7"/>
    <p:sldId id="325" r:id="rId8"/>
    <p:sldId id="324" r:id="rId9"/>
    <p:sldId id="327" r:id="rId10"/>
    <p:sldId id="323" r:id="rId11"/>
    <p:sldId id="280" r:id="rId12"/>
    <p:sldId id="290" r:id="rId13"/>
    <p:sldId id="305" r:id="rId14"/>
    <p:sldId id="317" r:id="rId15"/>
    <p:sldId id="318" r:id="rId16"/>
    <p:sldId id="320" r:id="rId17"/>
    <p:sldId id="321" r:id="rId18"/>
    <p:sldId id="300" r:id="rId19"/>
    <p:sldId id="303" r:id="rId20"/>
    <p:sldId id="301" r:id="rId21"/>
    <p:sldId id="302" r:id="rId22"/>
    <p:sldId id="329" r:id="rId23"/>
    <p:sldId id="330" r:id="rId24"/>
    <p:sldId id="308" r:id="rId25"/>
    <p:sldId id="309" r:id="rId26"/>
    <p:sldId id="310" r:id="rId27"/>
    <p:sldId id="316" r:id="rId28"/>
    <p:sldId id="314" r:id="rId29"/>
    <p:sldId id="307" r:id="rId30"/>
    <p:sldId id="326" r:id="rId31"/>
    <p:sldId id="306" r:id="rId32"/>
    <p:sldId id="278" r:id="rId33"/>
    <p:sldId id="299" r:id="rId34"/>
    <p:sldId id="31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D8DC30"/>
    <a:srgbClr val="000000"/>
    <a:srgbClr val="527755"/>
    <a:srgbClr val="C8B4C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3" autoAdjust="0"/>
    <p:restoredTop sz="72776" autoAdjust="0"/>
  </p:normalViewPr>
  <p:slideViewPr>
    <p:cSldViewPr snapToGrid="0">
      <p:cViewPr>
        <p:scale>
          <a:sx n="60" d="100"/>
          <a:sy n="60" d="100"/>
        </p:scale>
        <p:origin x="-3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8D77B-7E59-4CC0-92E3-C21129DA1C9D}" type="datetimeFigureOut">
              <a:rPr lang="fr-FR" smtClean="0"/>
              <a:pPr/>
              <a:t>06/10/2016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E1752-E4F7-492F-B73B-1E26C54BCFD5}" type="slidenum">
              <a:rPr lang="fr-FR" smtClean="0"/>
              <a:pPr/>
              <a:t>‹N°›</a:t>
            </a:fld>
            <a:endParaRPr lang="fr-FR"/>
          </a:p>
        </p:txBody>
      </p:sp>
    </p:spTree>
    <p:extLst>
      <p:ext uri="{BB962C8B-B14F-4D97-AF65-F5344CB8AC3E}">
        <p14:creationId xmlns:p14="http://schemas.microsoft.com/office/powerpoint/2010/main" val="3282915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2B891980-0BF3-461C-95D4-87E094E9751C}" type="slidenum">
              <a:rPr lang="fr-FR" smtClean="0"/>
              <a:pPr/>
              <a:t>1</a:t>
            </a:fld>
            <a:endParaRPr lang="fr-FR" dirty="0"/>
          </a:p>
        </p:txBody>
      </p:sp>
    </p:spTree>
    <p:extLst>
      <p:ext uri="{BB962C8B-B14F-4D97-AF65-F5344CB8AC3E}">
        <p14:creationId xmlns:p14="http://schemas.microsoft.com/office/powerpoint/2010/main" val="309387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noProof="0" dirty="0" smtClean="0">
                <a:solidFill>
                  <a:schemeClr val="tx1">
                    <a:lumMod val="95000"/>
                    <a:lumOff val="5000"/>
                  </a:schemeClr>
                </a:solidFill>
              </a:rPr>
              <a:t>La solution est </a:t>
            </a:r>
            <a:r>
              <a:rPr lang="fr-FR" noProof="0" dirty="0" err="1" smtClean="0">
                <a:solidFill>
                  <a:schemeClr val="tx1">
                    <a:lumMod val="95000"/>
                    <a:lumOff val="5000"/>
                  </a:schemeClr>
                </a:solidFill>
              </a:rPr>
              <a:t>concretisation</a:t>
            </a:r>
            <a:r>
              <a:rPr lang="fr-FR" noProof="0" dirty="0" smtClean="0">
                <a:solidFill>
                  <a:schemeClr val="tx1">
                    <a:lumMod val="95000"/>
                    <a:lumOff val="5000"/>
                  </a:schemeClr>
                </a:solidFill>
              </a:rPr>
              <a:t> du projet </a:t>
            </a:r>
            <a:r>
              <a:rPr lang="fr-FR" noProof="0" dirty="0" err="1" smtClean="0">
                <a:solidFill>
                  <a:schemeClr val="tx1">
                    <a:lumMod val="95000"/>
                    <a:lumOff val="5000"/>
                  </a:schemeClr>
                </a:solidFill>
              </a:rPr>
              <a:t>kwatahelp</a:t>
            </a:r>
            <a:r>
              <a:rPr lang="fr-FR" noProof="0" dirty="0" smtClean="0">
                <a:solidFill>
                  <a:schemeClr val="tx1">
                    <a:lumMod val="95000"/>
                    <a:lumOff val="5000"/>
                  </a:schemeClr>
                </a:solidFill>
              </a:rPr>
              <a:t> qui est </a:t>
            </a:r>
            <a:r>
              <a:rPr lang="fr-FR" noProof="0" dirty="0" err="1" smtClean="0">
                <a:solidFill>
                  <a:schemeClr val="tx1">
                    <a:lumMod val="95000"/>
                    <a:lumOff val="5000"/>
                  </a:schemeClr>
                </a:solidFill>
              </a:rPr>
              <a:t>reseau</a:t>
            </a:r>
            <a:r>
              <a:rPr lang="fr-FR" noProof="0" dirty="0" smtClean="0">
                <a:solidFill>
                  <a:schemeClr val="tx1">
                    <a:lumMod val="95000"/>
                    <a:lumOff val="5000"/>
                  </a:schemeClr>
                </a:solidFill>
              </a:rPr>
              <a:t> social qui se rabaisse au plus bas des occupations des acteurs des petits </a:t>
            </a:r>
            <a:r>
              <a:rPr lang="fr-FR" noProof="0" dirty="0" err="1" smtClean="0">
                <a:solidFill>
                  <a:schemeClr val="tx1">
                    <a:lumMod val="95000"/>
                    <a:lumOff val="5000"/>
                  </a:schemeClr>
                </a:solidFill>
              </a:rPr>
              <a:t>metiers</a:t>
            </a:r>
            <a:r>
              <a:rPr lang="fr-FR" noProof="0" dirty="0" smtClean="0">
                <a:solidFill>
                  <a:schemeClr val="tx1">
                    <a:lumMod val="95000"/>
                    <a:lumOff val="5000"/>
                  </a:schemeClr>
                </a:solidFill>
              </a:rPr>
              <a:t> du secteur formel ou informel dans les quartiers </a:t>
            </a:r>
          </a:p>
          <a:p>
            <a:endParaRPr lang="fr-FR"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noProof="0" dirty="0" smtClean="0">
                <a:solidFill>
                  <a:schemeClr val="tx1">
                    <a:lumMod val="95000"/>
                    <a:lumOff val="5000"/>
                  </a:schemeClr>
                </a:solidFill>
              </a:rPr>
              <a:t>Kwatahelp est une plateforme web intuitive qui utilise la puissance d‘internet et ses outils </a:t>
            </a:r>
            <a:r>
              <a:rPr lang="fr-FR" noProof="0" dirty="0" err="1" smtClean="0">
                <a:solidFill>
                  <a:schemeClr val="tx1">
                    <a:lumMod val="95000"/>
                    <a:lumOff val="5000"/>
                  </a:schemeClr>
                </a:solidFill>
              </a:rPr>
              <a:t>telsque</a:t>
            </a:r>
            <a:r>
              <a:rPr lang="fr-FR" noProof="0" dirty="0" smtClean="0">
                <a:solidFill>
                  <a:schemeClr val="tx1">
                    <a:lumMod val="95000"/>
                    <a:lumOff val="5000"/>
                  </a:schemeClr>
                </a:solidFill>
              </a:rPr>
              <a:t> les </a:t>
            </a:r>
            <a:r>
              <a:rPr lang="fr-FR" noProof="0" dirty="0" err="1" smtClean="0">
                <a:solidFill>
                  <a:schemeClr val="tx1">
                    <a:lumMod val="95000"/>
                    <a:lumOff val="5000"/>
                  </a:schemeClr>
                </a:solidFill>
              </a:rPr>
              <a:t>reseau</a:t>
            </a:r>
            <a:r>
              <a:rPr lang="fr-FR" noProof="0" dirty="0" smtClean="0">
                <a:solidFill>
                  <a:schemeClr val="tx1">
                    <a:lumMod val="95000"/>
                    <a:lumOff val="5000"/>
                  </a:schemeClr>
                </a:solidFill>
              </a:rPr>
              <a:t> sociaux, la MI pour </a:t>
            </a:r>
            <a:r>
              <a:rPr lang="fr-FR" noProof="0" dirty="0" err="1" smtClean="0">
                <a:solidFill>
                  <a:schemeClr val="tx1">
                    <a:lumMod val="95000"/>
                    <a:lumOff val="5000"/>
                  </a:schemeClr>
                </a:solidFill>
              </a:rPr>
              <a:t>creer</a:t>
            </a:r>
            <a:r>
              <a:rPr lang="fr-FR" noProof="0" dirty="0" smtClean="0">
                <a:solidFill>
                  <a:schemeClr val="tx1">
                    <a:lumMod val="95000"/>
                    <a:lumOff val="5000"/>
                  </a:schemeClr>
                </a:solidFill>
              </a:rPr>
              <a:t> un carrefour virtuel de marketing et d‘</a:t>
            </a:r>
            <a:r>
              <a:rPr lang="fr-FR" noProof="0" dirty="0" err="1" smtClean="0">
                <a:solidFill>
                  <a:schemeClr val="tx1">
                    <a:lumMod val="95000"/>
                    <a:lumOff val="5000"/>
                  </a:schemeClr>
                </a:solidFill>
              </a:rPr>
              <a:t>echange</a:t>
            </a:r>
            <a:r>
              <a:rPr lang="fr-FR" noProof="0" dirty="0" smtClean="0">
                <a:solidFill>
                  <a:schemeClr val="tx1">
                    <a:lumMod val="95000"/>
                    <a:lumOff val="5000"/>
                  </a:schemeClr>
                </a:solidFill>
              </a:rPr>
              <a:t> entre l‘offre et la demande. Vous désormais connecté a votre quartier 24h/7</a:t>
            </a:r>
          </a:p>
          <a:p>
            <a:endParaRPr lang="fr-FR" noProof="0"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13</a:t>
            </a:fld>
            <a:endParaRPr lang="fr-FR"/>
          </a:p>
        </p:txBody>
      </p:sp>
    </p:spTree>
    <p:extLst>
      <p:ext uri="{BB962C8B-B14F-4D97-AF65-F5344CB8AC3E}">
        <p14:creationId xmlns:p14="http://schemas.microsoft.com/office/powerpoint/2010/main" val="3694320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noProof="0" dirty="0" smtClean="0">
                <a:solidFill>
                  <a:schemeClr val="tx1">
                    <a:lumMod val="95000"/>
                    <a:lumOff val="5000"/>
                  </a:schemeClr>
                </a:solidFill>
              </a:rPr>
              <a:t>La solution est </a:t>
            </a:r>
            <a:r>
              <a:rPr lang="fr-FR" noProof="0" dirty="0" err="1" smtClean="0">
                <a:solidFill>
                  <a:schemeClr val="tx1">
                    <a:lumMod val="95000"/>
                    <a:lumOff val="5000"/>
                  </a:schemeClr>
                </a:solidFill>
              </a:rPr>
              <a:t>concretisation</a:t>
            </a:r>
            <a:r>
              <a:rPr lang="fr-FR" noProof="0" dirty="0" smtClean="0">
                <a:solidFill>
                  <a:schemeClr val="tx1">
                    <a:lumMod val="95000"/>
                    <a:lumOff val="5000"/>
                  </a:schemeClr>
                </a:solidFill>
              </a:rPr>
              <a:t> du projet </a:t>
            </a:r>
            <a:r>
              <a:rPr lang="fr-FR" noProof="0" dirty="0" err="1" smtClean="0">
                <a:solidFill>
                  <a:schemeClr val="tx1">
                    <a:lumMod val="95000"/>
                    <a:lumOff val="5000"/>
                  </a:schemeClr>
                </a:solidFill>
              </a:rPr>
              <a:t>kwatahelp</a:t>
            </a:r>
            <a:r>
              <a:rPr lang="fr-FR" noProof="0" dirty="0" smtClean="0">
                <a:solidFill>
                  <a:schemeClr val="tx1">
                    <a:lumMod val="95000"/>
                    <a:lumOff val="5000"/>
                  </a:schemeClr>
                </a:solidFill>
              </a:rPr>
              <a:t> qui est </a:t>
            </a:r>
            <a:r>
              <a:rPr lang="fr-FR" noProof="0" dirty="0" err="1" smtClean="0">
                <a:solidFill>
                  <a:schemeClr val="tx1">
                    <a:lumMod val="95000"/>
                    <a:lumOff val="5000"/>
                  </a:schemeClr>
                </a:solidFill>
              </a:rPr>
              <a:t>reseau</a:t>
            </a:r>
            <a:r>
              <a:rPr lang="fr-FR" noProof="0" dirty="0" smtClean="0">
                <a:solidFill>
                  <a:schemeClr val="tx1">
                    <a:lumMod val="95000"/>
                    <a:lumOff val="5000"/>
                  </a:schemeClr>
                </a:solidFill>
              </a:rPr>
              <a:t> social qui se rabaisse au plus bas des occupations des acteurs des petits </a:t>
            </a:r>
            <a:r>
              <a:rPr lang="fr-FR" noProof="0" dirty="0" err="1" smtClean="0">
                <a:solidFill>
                  <a:schemeClr val="tx1">
                    <a:lumMod val="95000"/>
                    <a:lumOff val="5000"/>
                  </a:schemeClr>
                </a:solidFill>
              </a:rPr>
              <a:t>metiers</a:t>
            </a:r>
            <a:r>
              <a:rPr lang="fr-FR" noProof="0" dirty="0" smtClean="0">
                <a:solidFill>
                  <a:schemeClr val="tx1">
                    <a:lumMod val="95000"/>
                    <a:lumOff val="5000"/>
                  </a:schemeClr>
                </a:solidFill>
              </a:rPr>
              <a:t> du secteur formel ou informel dans les quartiers </a:t>
            </a:r>
          </a:p>
          <a:p>
            <a:endParaRPr lang="fr-FR"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noProof="0" dirty="0" smtClean="0">
                <a:solidFill>
                  <a:schemeClr val="tx1">
                    <a:lumMod val="95000"/>
                    <a:lumOff val="5000"/>
                  </a:schemeClr>
                </a:solidFill>
              </a:rPr>
              <a:t>Kwatahelp est une plateforme web intuitive qui utilise la puissance d‘internet et ses outils </a:t>
            </a:r>
            <a:r>
              <a:rPr lang="fr-FR" noProof="0" dirty="0" err="1" smtClean="0">
                <a:solidFill>
                  <a:schemeClr val="tx1">
                    <a:lumMod val="95000"/>
                    <a:lumOff val="5000"/>
                  </a:schemeClr>
                </a:solidFill>
              </a:rPr>
              <a:t>telsque</a:t>
            </a:r>
            <a:r>
              <a:rPr lang="fr-FR" noProof="0" dirty="0" smtClean="0">
                <a:solidFill>
                  <a:schemeClr val="tx1">
                    <a:lumMod val="95000"/>
                    <a:lumOff val="5000"/>
                  </a:schemeClr>
                </a:solidFill>
              </a:rPr>
              <a:t> les </a:t>
            </a:r>
            <a:r>
              <a:rPr lang="fr-FR" noProof="0" dirty="0" err="1" smtClean="0">
                <a:solidFill>
                  <a:schemeClr val="tx1">
                    <a:lumMod val="95000"/>
                    <a:lumOff val="5000"/>
                  </a:schemeClr>
                </a:solidFill>
              </a:rPr>
              <a:t>reseau</a:t>
            </a:r>
            <a:r>
              <a:rPr lang="fr-FR" noProof="0" dirty="0" smtClean="0">
                <a:solidFill>
                  <a:schemeClr val="tx1">
                    <a:lumMod val="95000"/>
                    <a:lumOff val="5000"/>
                  </a:schemeClr>
                </a:solidFill>
              </a:rPr>
              <a:t> sociaux, la MI pour </a:t>
            </a:r>
            <a:r>
              <a:rPr lang="fr-FR" noProof="0" dirty="0" err="1" smtClean="0">
                <a:solidFill>
                  <a:schemeClr val="tx1">
                    <a:lumMod val="95000"/>
                    <a:lumOff val="5000"/>
                  </a:schemeClr>
                </a:solidFill>
              </a:rPr>
              <a:t>creer</a:t>
            </a:r>
            <a:r>
              <a:rPr lang="fr-FR" noProof="0" dirty="0" smtClean="0">
                <a:solidFill>
                  <a:schemeClr val="tx1">
                    <a:lumMod val="95000"/>
                    <a:lumOff val="5000"/>
                  </a:schemeClr>
                </a:solidFill>
              </a:rPr>
              <a:t> un carrefour virtuel de marketing et d‘</a:t>
            </a:r>
            <a:r>
              <a:rPr lang="fr-FR" noProof="0" dirty="0" err="1" smtClean="0">
                <a:solidFill>
                  <a:schemeClr val="tx1">
                    <a:lumMod val="95000"/>
                    <a:lumOff val="5000"/>
                  </a:schemeClr>
                </a:solidFill>
              </a:rPr>
              <a:t>echange</a:t>
            </a:r>
            <a:r>
              <a:rPr lang="fr-FR" noProof="0" dirty="0" smtClean="0">
                <a:solidFill>
                  <a:schemeClr val="tx1">
                    <a:lumMod val="95000"/>
                    <a:lumOff val="5000"/>
                  </a:schemeClr>
                </a:solidFill>
              </a:rPr>
              <a:t> entre l‘offre et la demande. Vous désormais connecté a votre quartier 24h/7</a:t>
            </a:r>
          </a:p>
          <a:p>
            <a:endParaRPr lang="fr-FR" noProof="0"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14</a:t>
            </a:fld>
            <a:endParaRPr lang="fr-FR"/>
          </a:p>
        </p:txBody>
      </p:sp>
    </p:spTree>
    <p:extLst>
      <p:ext uri="{BB962C8B-B14F-4D97-AF65-F5344CB8AC3E}">
        <p14:creationId xmlns:p14="http://schemas.microsoft.com/office/powerpoint/2010/main" val="3694320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FACILITE LES APPROVISIONNEMENTS ET L’ECOULEMENT DU STOCK</a:t>
            </a:r>
          </a:p>
          <a:p>
            <a:r>
              <a:rPr lang="fr-FR" dirty="0" smtClean="0"/>
              <a:t>Nous voulons vous épargner les risques</a:t>
            </a:r>
            <a:r>
              <a:rPr lang="fr-FR" baseline="0" dirty="0" smtClean="0"/>
              <a:t> de l isolement, du désenclavement des zones et de l ignorance, fini les situations ou un marchant de porc se trouve en manque de matière première, pourtant dans la province l ouest, un éleveur qui s’empresse d’ écouler a bas pris ses porcs a cause de la grippe porcine. Si quelqu’un </a:t>
            </a:r>
            <a:r>
              <a:rPr lang="fr-FR" baseline="0" dirty="0" err="1" smtClean="0"/>
              <a:t>pourvait</a:t>
            </a:r>
            <a:r>
              <a:rPr lang="fr-FR" baseline="0" dirty="0" smtClean="0"/>
              <a:t> explique a l un la situation, l’autre, ces deux seraient de bon partenaires gagnant-gagnant,</a:t>
            </a:r>
          </a:p>
          <a:p>
            <a:r>
              <a:rPr lang="fr-FR" dirty="0" smtClean="0"/>
              <a:t>Les</a:t>
            </a:r>
            <a:r>
              <a:rPr lang="fr-FR" baseline="0" dirty="0" smtClean="0"/>
              <a:t> consommateurs sont </a:t>
            </a:r>
            <a:r>
              <a:rPr lang="fr-FR" baseline="0" dirty="0" err="1" smtClean="0"/>
              <a:t>desormais</a:t>
            </a:r>
            <a:r>
              <a:rPr lang="fr-FR" baseline="0" dirty="0" smtClean="0"/>
              <a:t> en contact  a partir d un seul point , avec des vendeurs et les vendeurs avec leurs grossistes ou approvisionneurs,</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FACILITE LA SATISFACTION DE VOS BESOINS</a:t>
            </a:r>
          </a:p>
          <a:p>
            <a:r>
              <a:rPr lang="fr-FR" dirty="0" smtClean="0"/>
              <a:t>Vous aves les choix</a:t>
            </a:r>
            <a:r>
              <a:rPr lang="fr-FR" baseline="0" dirty="0" smtClean="0"/>
              <a:t> d affiner votre recherche d’ approvisionnement a travers plus des milliers de prestataires de services dans une longue liste de </a:t>
            </a:r>
            <a:r>
              <a:rPr lang="fr-FR" baseline="0" dirty="0" err="1" smtClean="0"/>
              <a:t>metiers</a:t>
            </a:r>
            <a:r>
              <a:rPr lang="fr-FR" baseline="0" dirty="0" smtClean="0"/>
              <a:t> mis a votre disposition gratuitement, et en se basant sur le recommandations des autres consommateurs</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FACILITE LE MARCHE (offre / demande)</a:t>
            </a:r>
          </a:p>
          <a:p>
            <a:r>
              <a:rPr lang="fr-FR" dirty="0" smtClean="0"/>
              <a:t>Personne n</a:t>
            </a:r>
            <a:r>
              <a:rPr lang="fr-FR" baseline="0" dirty="0" smtClean="0"/>
              <a:t>’ a se déplacer, </a:t>
            </a:r>
            <a:r>
              <a:rPr lang="fr-FR" baseline="0" dirty="0" err="1" smtClean="0"/>
              <a:t>grace</a:t>
            </a:r>
            <a:r>
              <a:rPr lang="fr-FR" baseline="0" dirty="0" smtClean="0"/>
              <a:t> au avantage du web, il se </a:t>
            </a:r>
            <a:r>
              <a:rPr lang="fr-FR" baseline="0" dirty="0" err="1" smtClean="0"/>
              <a:t>cree</a:t>
            </a:r>
            <a:r>
              <a:rPr lang="fr-FR" baseline="0" dirty="0" smtClean="0"/>
              <a:t> une soudaine proximité et un marche virtuel   autour un pc ou d un </a:t>
            </a:r>
            <a:r>
              <a:rPr lang="fr-FR" baseline="0" dirty="0" err="1" smtClean="0"/>
              <a:t>telephone</a:t>
            </a:r>
            <a:r>
              <a:rPr lang="fr-FR" baseline="0" dirty="0" smtClean="0"/>
              <a:t> , sur le quel les consommateur peuvent  </a:t>
            </a:r>
            <a:r>
              <a:rPr lang="fr-FR" baseline="0" dirty="0" err="1" smtClean="0"/>
              <a:t>reserver</a:t>
            </a:r>
            <a:r>
              <a:rPr lang="fr-FR" baseline="0" dirty="0" smtClean="0"/>
              <a:t> des services ou avoir en </a:t>
            </a:r>
            <a:r>
              <a:rPr lang="fr-FR" baseline="0" dirty="0" err="1" smtClean="0"/>
              <a:t>acces</a:t>
            </a:r>
            <a:r>
              <a:rPr lang="fr-FR" baseline="0" dirty="0" smtClean="0"/>
              <a:t> d un coup d </a:t>
            </a:r>
            <a:r>
              <a:rPr lang="fr-FR" baseline="0" dirty="0" err="1" smtClean="0"/>
              <a:t>oeuil</a:t>
            </a:r>
            <a:r>
              <a:rPr lang="fr-FR" baseline="0" dirty="0" smtClean="0"/>
              <a:t> aux contact de l’entreprise a sollicité,</a:t>
            </a:r>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15</a:t>
            </a:fld>
            <a:endParaRPr lang="fr-FR"/>
          </a:p>
        </p:txBody>
      </p:sp>
    </p:spTree>
    <p:extLst>
      <p:ext uri="{BB962C8B-B14F-4D97-AF65-F5344CB8AC3E}">
        <p14:creationId xmlns:p14="http://schemas.microsoft.com/office/powerpoint/2010/main" val="3694320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POINT DE REPERAGE POUR LE NOUVEAU RESIDANT</a:t>
            </a:r>
            <a:r>
              <a:rPr lang="fr-FR" sz="1200" b="1" baseline="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OU POUR UN PASSAGER</a:t>
            </a: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DANS UN QUARTIER</a:t>
            </a:r>
          </a:p>
          <a:p>
            <a:r>
              <a:rPr lang="fr-FR" dirty="0" smtClean="0"/>
              <a:t>Ca</a:t>
            </a:r>
            <a:r>
              <a:rPr lang="fr-FR" baseline="0" dirty="0" smtClean="0"/>
              <a:t> signifie que vous pouvez connaitre les petits coins utilise du quartier comme l infirmerie; le </a:t>
            </a:r>
            <a:r>
              <a:rPr lang="fr-FR" baseline="0" dirty="0" err="1" smtClean="0"/>
              <a:t>beignetariat</a:t>
            </a:r>
            <a:r>
              <a:rPr lang="fr-FR" baseline="0" dirty="0" smtClean="0"/>
              <a:t>, le coiffeur, le cuber café, le petit stade du deux zéro; fini sont le genre de situation ou après la lourde fatigue de votre déménagement, vous ne savez pas ou savourer un bon plat de beignet-haricot accompagner d’une bonne tasse de bouillir,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PREVIENT LES DANGERS</a:t>
            </a:r>
            <a:endParaRPr lang="fr-FR" baseline="0" dirty="0" smtClean="0"/>
          </a:p>
          <a:p>
            <a:r>
              <a:rPr lang="fr-FR" baseline="0" dirty="0" smtClean="0"/>
              <a:t>fini sont le genre de situation ou vous êtes obliger dormir a la veille d un amis, de revenir la maison au petit matin, parce que vous ne pouvez pas attendre le taxi a 2h avec le risque de vous faire agresser et violer, parce que vous n avez pas eu la possibilité de réserver en 3 étapes, un dépôt, un taxi pour </a:t>
            </a:r>
            <a:r>
              <a:rPr lang="fr-FR" baseline="0" dirty="0" err="1" smtClean="0"/>
              <a:t>qu</a:t>
            </a:r>
            <a:r>
              <a:rPr lang="fr-FR" baseline="0" dirty="0" smtClean="0"/>
              <a:t> il puisse vous conduire en toute sécurité chez vous, la vie est </a:t>
            </a:r>
            <a:r>
              <a:rPr lang="fr-FR" baseline="0" dirty="0" err="1" smtClean="0"/>
              <a:t>precieuse</a:t>
            </a:r>
            <a:r>
              <a:rPr lang="fr-FR" baseline="0" dirty="0" smtClean="0"/>
              <a:t> !!, </a:t>
            </a:r>
            <a:r>
              <a:rPr lang="fr-FR" baseline="0" dirty="0" err="1" smtClean="0"/>
              <a:t>Please</a:t>
            </a:r>
            <a:r>
              <a:rPr lang="fr-FR" baseline="0" dirty="0" smtClean="0"/>
              <a:t> </a:t>
            </a:r>
            <a:r>
              <a:rPr lang="fr-FR" baseline="0" dirty="0" err="1" smtClean="0"/>
              <a:t>save</a:t>
            </a:r>
            <a:r>
              <a:rPr lang="fr-FR" baseline="0" dirty="0" smtClean="0"/>
              <a:t> </a:t>
            </a:r>
            <a:r>
              <a:rPr lang="fr-FR" baseline="0" dirty="0" err="1" smtClean="0"/>
              <a:t>your</a:t>
            </a:r>
            <a:r>
              <a:rPr lang="fr-FR" baseline="0" dirty="0" smtClean="0"/>
              <a:t> life</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FACILITE L’INTEGRATION SOCIAL</a:t>
            </a:r>
          </a:p>
          <a:p>
            <a:r>
              <a:rPr lang="fr-FR" dirty="0" smtClean="0"/>
              <a:t>Lorsqu’un est nouveau dans un quartier,</a:t>
            </a:r>
            <a:r>
              <a:rPr lang="fr-FR" baseline="0" dirty="0" smtClean="0"/>
              <a:t> on a l habitude de replier sur soi même et apprendre les attitudes des voisins pendant quelque mois, c est pas une mauvais chose de se comporte ainsi, ca montre qu’on prudent et qu’on vues attacher au </a:t>
            </a:r>
            <a:r>
              <a:rPr lang="fr-FR" baseline="0" dirty="0" err="1" smtClean="0"/>
              <a:t>boe</a:t>
            </a:r>
            <a:r>
              <a:rPr lang="fr-FR" baseline="0" dirty="0" smtClean="0"/>
              <a:t> personne, </a:t>
            </a:r>
          </a:p>
          <a:p>
            <a:r>
              <a:rPr lang="fr-FR" baseline="0" dirty="0" smtClean="0"/>
              <a:t>Vous pouvez trouver votre </a:t>
            </a:r>
            <a:r>
              <a:rPr lang="fr-FR" baseline="0" dirty="0" err="1" smtClean="0"/>
              <a:t>mbombo</a:t>
            </a:r>
            <a:r>
              <a:rPr lang="fr-FR" baseline="0" dirty="0" smtClean="0"/>
              <a:t> du quartier en prenant moins de temps, parce que vous allez vite vous une idée sur chacun a travers les messages </a:t>
            </a:r>
            <a:r>
              <a:rPr lang="fr-FR" baseline="0" dirty="0" err="1" smtClean="0"/>
              <a:t>qu</a:t>
            </a:r>
            <a:r>
              <a:rPr lang="fr-FR" baseline="0" dirty="0" smtClean="0"/>
              <a:t> il 24/24 et 7/7</a:t>
            </a:r>
          </a:p>
          <a:p>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CONTRUIT UNE FORTE SOLIDARITE ENTRE LES RESIDANTS DU QUARTIER</a:t>
            </a:r>
          </a:p>
          <a:p>
            <a:r>
              <a:rPr lang="fr-FR" dirty="0" smtClean="0"/>
              <a:t>Vous avez</a:t>
            </a:r>
            <a:r>
              <a:rPr lang="fr-FR" baseline="0" dirty="0" smtClean="0"/>
              <a:t> la possibilité de suivre les activités quotidienne de vos personnes préfère dans le quartier, d apprécier leur travail, leur apporte vos conseil et vos motivations, et partage avec des astuces,</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FACILITE LES NOUVELLES RENCONTRES </a:t>
            </a:r>
          </a:p>
          <a:p>
            <a:r>
              <a:rPr lang="fr-FR" dirty="0" smtClean="0"/>
              <a:t>Notre</a:t>
            </a:r>
            <a:r>
              <a:rPr lang="fr-FR" baseline="0" dirty="0" smtClean="0"/>
              <a:t> application se veut d’</a:t>
            </a:r>
            <a:r>
              <a:rPr lang="fr-FR" baseline="0" dirty="0" err="1" smtClean="0"/>
              <a:t>etre</a:t>
            </a:r>
            <a:r>
              <a:rPr lang="fr-FR" baseline="0" dirty="0" smtClean="0"/>
              <a:t> le parlement de votre quartier sur le web pour apprendre et devenir le </a:t>
            </a:r>
            <a:r>
              <a:rPr lang="fr-FR" baseline="0" dirty="0" err="1" smtClean="0"/>
              <a:t>gar</a:t>
            </a:r>
            <a:r>
              <a:rPr lang="fr-FR" baseline="0" dirty="0" smtClean="0"/>
              <a:t> ou la go le plus cool de ton quartier, l endroit </a:t>
            </a:r>
            <a:r>
              <a:rPr lang="fr-FR" baseline="0" dirty="0" err="1" smtClean="0"/>
              <a:t>ideal</a:t>
            </a:r>
            <a:r>
              <a:rPr lang="fr-FR" baseline="0" dirty="0" smtClean="0"/>
              <a:t> pour les </a:t>
            </a:r>
            <a:r>
              <a:rPr lang="fr-FR" baseline="0" dirty="0" err="1" smtClean="0"/>
              <a:t>blages</a:t>
            </a:r>
            <a:r>
              <a:rPr lang="fr-FR" baseline="0" dirty="0" smtClean="0"/>
              <a:t>, les </a:t>
            </a:r>
            <a:r>
              <a:rPr lang="fr-FR" baseline="0" dirty="0" err="1" smtClean="0"/>
              <a:t>droles</a:t>
            </a:r>
            <a:r>
              <a:rPr lang="fr-FR" baseline="0" dirty="0" smtClean="0"/>
              <a:t> aventures de toto, les commérages, les poissons d’avril, les rumeurs du </a:t>
            </a:r>
            <a:r>
              <a:rPr lang="fr-FR" baseline="0" dirty="0" err="1" smtClean="0"/>
              <a:t>kwat</a:t>
            </a:r>
            <a:r>
              <a:rPr lang="fr-FR" baseline="0" dirty="0" smtClean="0"/>
              <a:t> et les avis de décès, tous est posté et enregistré pour vous procurer du rire a gogo, et si vous </a:t>
            </a:r>
            <a:r>
              <a:rPr lang="fr-FR" baseline="0" dirty="0" err="1" smtClean="0"/>
              <a:t>etes</a:t>
            </a:r>
            <a:r>
              <a:rPr lang="fr-FR" baseline="0" dirty="0" smtClean="0"/>
              <a:t> timides, alors apprend a blaguer et a sympathiser pour attirer des nouveaux amis,</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ASSISTE LES PERSONNES</a:t>
            </a:r>
            <a:r>
              <a:rPr lang="fr-FR" sz="1200" b="1" baseline="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EN DIFFICULTER ET PERMET AUX </a:t>
            </a: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EQUIPES D’AUTO DEFENSE DES MIEUX TRAVAILER</a:t>
            </a:r>
          </a:p>
          <a:p>
            <a:r>
              <a:rPr lang="fr-FR" baseline="0" dirty="0" smtClean="0"/>
              <a:t>Ou que vous soyer, si vous êtes dans les difficultés de l’accouchement, ou  vous êtes en train de vous faires cambrioler, écrivez seulement avec le peut force qui vous reste pour solliciter l aide de vos voisins, des jeunes courageux, ou du passant qui sera votre biens </a:t>
            </a:r>
            <a:r>
              <a:rPr lang="fr-FR" baseline="0" dirty="0" err="1" smtClean="0"/>
              <a:t>faiteurs</a:t>
            </a:r>
            <a:r>
              <a:rPr lang="fr-FR" baseline="0" dirty="0" smtClean="0"/>
              <a:t>  n oublier peut </a:t>
            </a:r>
            <a:r>
              <a:rPr lang="fr-FR" baseline="0" dirty="0" err="1" smtClean="0"/>
              <a:t>etre</a:t>
            </a:r>
            <a:r>
              <a:rPr lang="fr-FR" baseline="0" dirty="0" smtClean="0"/>
              <a:t> jamais,</a:t>
            </a:r>
          </a:p>
          <a:p>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16</a:t>
            </a:fld>
            <a:endParaRPr lang="fr-FR"/>
          </a:p>
        </p:txBody>
      </p:sp>
    </p:spTree>
    <p:extLst>
      <p:ext uri="{BB962C8B-B14F-4D97-AF65-F5344CB8AC3E}">
        <p14:creationId xmlns:p14="http://schemas.microsoft.com/office/powerpoint/2010/main" val="3694320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360363" indent="-360363">
              <a:lnSpc>
                <a:spcPct val="150000"/>
              </a:lnSpc>
              <a:buBlip>
                <a:blip r:embed="rId3"/>
              </a:buBlip>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AIDE A LA PREPARATION DES CAMPAGNES GRACE A SA PROXIMITE DANS QUATIER</a:t>
            </a:r>
          </a:p>
          <a:p>
            <a:pPr marL="360363" indent="-360363">
              <a:lnSpc>
                <a:spcPct val="150000"/>
              </a:lnSpc>
              <a:buBlip>
                <a:blip r:embed="rId3"/>
              </a:buBlip>
            </a:pPr>
            <a:endParaRPr lang="fr-FR" sz="1200" b="1"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p>
            <a:pPr marL="0" indent="0">
              <a:lnSpc>
                <a:spcPct val="150000"/>
              </a:lnSpc>
              <a:buNone/>
            </a:pPr>
            <a:r>
              <a:rPr lang="fr-FR" sz="1200" b="1" baseline="0"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nous vous offrons le moyen d‘organiser les meetings a travers la messagerie du quartier et réduire le nombre de rencontres physique qui parfois se termine dans le désastre avec des vols, des bagarres et des querelles </a:t>
            </a:r>
          </a:p>
          <a:p>
            <a:pPr marL="0" indent="0">
              <a:lnSpc>
                <a:spcPct val="150000"/>
              </a:lnSpc>
              <a:buNone/>
            </a:pPr>
            <a:endParaRPr lang="fr-FR" sz="1200" b="1" baseline="0"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IDENTIFICATION  RAPIDE DES  SOUS METIER ET DES CITOYENS.</a:t>
            </a:r>
          </a:p>
          <a:p>
            <a:pPr marL="0" indent="0">
              <a:lnSpc>
                <a:spcPct val="150000"/>
              </a:lnSpc>
              <a:buNone/>
            </a:pPr>
            <a:endParaRPr lang="fr-FR" sz="1200" b="1"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p>
            <a:pPr marL="0" indent="0">
              <a:lnSpc>
                <a:spcPct val="150000"/>
              </a:lnSpc>
              <a:buNone/>
            </a:pPr>
            <a:r>
              <a:rPr lang="fr-FR" sz="1200" b="1"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La plus part d’entre</a:t>
            </a:r>
            <a:r>
              <a:rPr lang="fr-FR" sz="1200" b="1" baseline="0"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a:t>
            </a:r>
            <a:r>
              <a:rPr lang="fr-FR" sz="1200" b="1"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a déjà été oblige</a:t>
            </a:r>
            <a:r>
              <a:rPr lang="fr-FR" sz="1200" b="1" baseline="0"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de se faire identifier chez son operateur téléphonique  au moins deux fois, parce que l opération a échoué plusieurs reprise, </a:t>
            </a:r>
          </a:p>
          <a:p>
            <a:pPr marL="0" indent="0">
              <a:lnSpc>
                <a:spcPct val="150000"/>
              </a:lnSpc>
              <a:buNone/>
            </a:pPr>
            <a:r>
              <a:rPr lang="fr-FR" sz="1200" b="1" baseline="0"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grâce aux informations collectées tels que les email et les numéros </a:t>
            </a:r>
            <a:r>
              <a:rPr lang="fr-FR" sz="1200" b="1" baseline="0" noProof="0" dirty="0" err="1"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telephonique</a:t>
            </a:r>
            <a:r>
              <a:rPr lang="fr-FR" sz="1200" b="1" baseline="0"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nous pourrons contribuer a l identification des citoyens et par conséquent contribuer d un manier ou d une autre a la sécurité du territoire national , les citoyens pourront être repérable en cas de disparation, </a:t>
            </a:r>
          </a:p>
          <a:p>
            <a:pPr marL="0" marR="0" indent="0" algn="l" defTabSz="914400" rtl="0" eaLnBrk="1" fontAlgn="auto" latinLnBrk="0" hangingPunct="1">
              <a:lnSpc>
                <a:spcPct val="150000"/>
              </a:lnSpc>
              <a:spcBef>
                <a:spcPts val="0"/>
              </a:spcBef>
              <a:spcAft>
                <a:spcPts val="0"/>
              </a:spcAft>
              <a:buClrTx/>
              <a:buSzTx/>
              <a:buFontTx/>
              <a:buNone/>
              <a:tabLst/>
              <a:defRPr/>
            </a:pPr>
            <a:endPar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RAPPORTER LES STATISTIQUES SUR LA SANTE DE PETIT METIER, LE DEGRE D’AUTO EMPLOI ET DE CHOMAGE</a:t>
            </a:r>
          </a:p>
          <a:p>
            <a:pPr marL="0" marR="0" indent="0" algn="l" defTabSz="914400" rtl="0" eaLnBrk="1" fontAlgn="auto" latinLnBrk="0" hangingPunct="1">
              <a:lnSpc>
                <a:spcPct val="150000"/>
              </a:lnSpc>
              <a:spcBef>
                <a:spcPts val="0"/>
              </a:spcBef>
              <a:spcAft>
                <a:spcPts val="0"/>
              </a:spcAft>
              <a:buClrTx/>
              <a:buSzTx/>
              <a:buFontTx/>
              <a:buNone/>
              <a:tabLst/>
              <a:defRPr/>
            </a:pPr>
            <a:endParaRPr lang="fr-FR" sz="12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p>
            <a:pPr marL="0" indent="0">
              <a:lnSpc>
                <a:spcPct val="150000"/>
              </a:lnSpc>
              <a:buNone/>
            </a:pPr>
            <a:r>
              <a:rPr lang="fr-FR" sz="1200" b="1"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Les</a:t>
            </a:r>
            <a:r>
              <a:rPr lang="fr-FR" sz="1200" b="1" baseline="0"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 statistiques d utilisations obtenus pour servir a l émergence du pays en permettant le bonne répartition des soutient économique et aussi en permettant de savoir les petits métiers émergeants sur lesquels on devrai miser afin qu’il puisse a leur tour soutenir les autres métiers en difficultés</a:t>
            </a:r>
            <a:endParaRPr lang="fr-FR" sz="1200" b="1" noProof="0"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17</a:t>
            </a:fld>
            <a:endParaRPr lang="fr-FR"/>
          </a:p>
        </p:txBody>
      </p:sp>
    </p:spTree>
    <p:extLst>
      <p:ext uri="{BB962C8B-B14F-4D97-AF65-F5344CB8AC3E}">
        <p14:creationId xmlns:p14="http://schemas.microsoft.com/office/powerpoint/2010/main" val="3694320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a:t>
            </a:r>
            <a:r>
              <a:rPr lang="fr-FR" baseline="0" dirty="0" smtClean="0"/>
              <a:t> notre analyse, nous avons choisi comme méthode 2tup qui implémente le langage de modélisation UML </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La </a:t>
            </a:r>
            <a:r>
              <a:rPr lang="fr-FR" baseline="0" dirty="0" err="1" smtClean="0"/>
              <a:t>methode</a:t>
            </a:r>
            <a:r>
              <a:rPr lang="fr-FR" baseline="0" dirty="0" smtClean="0"/>
              <a:t> d analyse nous permet de savoir d ou on vient et ou on va</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18</a:t>
            </a:fld>
            <a:endParaRPr lang="fr-FR"/>
          </a:p>
        </p:txBody>
      </p:sp>
    </p:spTree>
    <p:extLst>
      <p:ext uri="{BB962C8B-B14F-4D97-AF65-F5344CB8AC3E}">
        <p14:creationId xmlns:p14="http://schemas.microsoft.com/office/powerpoint/2010/main" val="2463445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b="1" u="none" baseline="0" dirty="0" smtClean="0"/>
              <a:t>2TUP  est un processus unifié  proposant un cycle de développement en Y ,qui permet de décomposer le système d’information suivant 2 axes </a:t>
            </a:r>
            <a:r>
              <a:rPr lang="fr-FR" sz="1600" b="1" u="none" baseline="0" dirty="0" smtClean="0"/>
              <a:t>:</a:t>
            </a:r>
          </a:p>
          <a:p>
            <a:r>
              <a:rPr lang="fr-FR" sz="1600" b="1" u="none" baseline="0" dirty="0" smtClean="0"/>
              <a:t>La branche </a:t>
            </a:r>
            <a:r>
              <a:rPr lang="fr-FR" sz="1600" b="1" u="none" baseline="0" dirty="0" err="1" smtClean="0"/>
              <a:t>fonctionel</a:t>
            </a:r>
            <a:r>
              <a:rPr lang="fr-FR" sz="1600" b="1" u="none" baseline="0" dirty="0" smtClean="0"/>
              <a:t> </a:t>
            </a:r>
            <a:r>
              <a:rPr lang="fr-FR" sz="1600" b="1" u="none" baseline="0" dirty="0" smtClean="0"/>
              <a:t>et </a:t>
            </a:r>
            <a:r>
              <a:rPr lang="fr-FR" sz="1600" b="1" u="none" baseline="0" dirty="0" smtClean="0"/>
              <a:t>la branche technique, </a:t>
            </a:r>
            <a:r>
              <a:rPr lang="fr-FR" sz="1600" b="1" u="none" baseline="0" dirty="0" smtClean="0"/>
              <a:t>puis la fusion des deux branches forme la lettre Y</a:t>
            </a:r>
          </a:p>
          <a:p>
            <a:endParaRPr lang="fr-FR" dirty="0" smtClean="0"/>
          </a:p>
          <a:p>
            <a:r>
              <a:rPr lang="fr-FR" dirty="0" smtClean="0"/>
              <a:t>Du coté</a:t>
            </a:r>
            <a:r>
              <a:rPr lang="fr-FR" baseline="0" dirty="0" smtClean="0"/>
              <a:t> de la branche fonctionnelle :</a:t>
            </a:r>
          </a:p>
          <a:p>
            <a:pPr>
              <a:buFontTx/>
              <a:buChar char="-"/>
            </a:pPr>
            <a:r>
              <a:rPr lang="fr-FR" baseline="0" dirty="0" smtClean="0"/>
              <a:t>Capture des besoins fonctionnels : elle aboutit à un modèle des besoins focalisé sur le métier des utilisateurs. Elle minimise le risque de produire un système inadéquat avec les besoins des utilisateurs. De cette capture, la MOE consolide les spécifications et en vérifie la cohérence et l’exhaustivité.</a:t>
            </a:r>
          </a:p>
          <a:p>
            <a:pPr>
              <a:buFontTx/>
              <a:buNone/>
            </a:pPr>
            <a:r>
              <a:rPr lang="fr-FR" baseline="0" dirty="0" smtClean="0"/>
              <a:t>-Analyse : étude des spécifications afin de savoir ce que le système va réellement réaliser en termes de métier. Découpage en composants</a:t>
            </a:r>
            <a:r>
              <a:rPr lang="fr-FR" baseline="0" dirty="0" smtClean="0"/>
              <a:t>. Architecture</a:t>
            </a:r>
          </a:p>
          <a:p>
            <a:pPr>
              <a:buFontTx/>
              <a:buNone/>
            </a:pPr>
            <a:endParaRPr lang="fr-FR" baseline="0" dirty="0" smtClean="0"/>
          </a:p>
          <a:p>
            <a:pPr>
              <a:buFontTx/>
              <a:buNone/>
            </a:pPr>
            <a:endParaRPr lang="fr-FR" baseline="0" dirty="0" smtClean="0"/>
          </a:p>
          <a:p>
            <a:pPr>
              <a:buFontTx/>
              <a:buNone/>
            </a:pPr>
            <a:r>
              <a:rPr lang="fr-FR" baseline="0" dirty="0" smtClean="0"/>
              <a:t>Du coté de la branche technique : </a:t>
            </a:r>
          </a:p>
          <a:p>
            <a:pPr>
              <a:buFontTx/>
              <a:buNone/>
            </a:pPr>
            <a:r>
              <a:rPr lang="fr-FR" baseline="0" dirty="0" smtClean="0"/>
              <a:t>-Capture des besoins techniques : recensement des outils, des matériels et des technologies à utiliser ; des contraintes (temps de réponse maximal, contraintes d’intégration avec l’existant) -&gt; tout cela va aboutir à une première conception de l’architecture technique</a:t>
            </a:r>
          </a:p>
          <a:p>
            <a:pPr>
              <a:buFontTx/>
              <a:buNone/>
            </a:pPr>
            <a:r>
              <a:rPr lang="fr-FR" baseline="0" dirty="0" smtClean="0"/>
              <a:t>-Conception générique : Découpage en composants nécessaires à la construction de l’architecture technique. Il est généralement conseillé de réaliser un prototype pour assurer la validité de l’architecture.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Cette étape permet de minimiser l’incapacité de l’architecture technique à répondre aux contraintes opérationnelles </a:t>
            </a:r>
          </a:p>
          <a:p>
            <a:pPr>
              <a:buFontTx/>
              <a:buNone/>
            </a:pPr>
            <a:endParaRPr lang="fr-FR" baseline="0" dirty="0" smtClean="0"/>
          </a:p>
          <a:p>
            <a:pPr>
              <a:buFontTx/>
              <a:buNone/>
            </a:pPr>
            <a:r>
              <a:rPr lang="fr-FR" baseline="0" dirty="0" smtClean="0"/>
              <a:t>Enfin, la branche du milieu :</a:t>
            </a:r>
          </a:p>
          <a:p>
            <a:pPr>
              <a:buFontTx/>
              <a:buNone/>
            </a:pPr>
            <a:r>
              <a:rPr lang="fr-FR" baseline="0" dirty="0" smtClean="0"/>
              <a:t>-Conception préliminaire : étape délicate durant laquelle on intègre le modèle d’analyse dans l’architecture technique. Le but ici est de savoir dans quel composant technique on met nos fonctionnalités issues de l’analyse.</a:t>
            </a:r>
          </a:p>
          <a:p>
            <a:pPr>
              <a:buFontTx/>
              <a:buNone/>
            </a:pPr>
            <a:r>
              <a:rPr lang="fr-FR" baseline="0" dirty="0" smtClean="0"/>
              <a:t>-Conception détaillée : conception de chaque fonctionnalité</a:t>
            </a:r>
          </a:p>
          <a:p>
            <a:pPr>
              <a:buFontTx/>
              <a:buNone/>
            </a:pPr>
            <a:r>
              <a:rPr lang="fr-FR" baseline="0" dirty="0" smtClean="0"/>
              <a:t>-Etape de codage : phase de programmation de ces fonctionnalités, avec des tests au fur et à mesure</a:t>
            </a:r>
          </a:p>
          <a:p>
            <a:pPr>
              <a:buFontTx/>
              <a:buNone/>
            </a:pPr>
            <a:r>
              <a:rPr lang="fr-FR" baseline="0" dirty="0" smtClean="0"/>
              <a:t>-Etape de recette : phase de validation des fonctions du système développé</a:t>
            </a:r>
          </a:p>
          <a:p>
            <a:pPr>
              <a:buFontTx/>
              <a:buNone/>
            </a:pP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Avantages d’une méthode : d’où on vient, où en</a:t>
            </a:r>
            <a:r>
              <a:rPr lang="fr-FR" baseline="0" dirty="0" smtClean="0"/>
              <a:t> va </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Gestion des risques : prise en charge de deux axes du projet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Pratiques agiles : itératif, incrémental</a:t>
            </a:r>
            <a:r>
              <a:rPr lang="fr-FR" baseline="0" dirty="0" smtClean="0"/>
              <a:t> axée sur le développement </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Management de projet : découpage permet une meilleur</a:t>
            </a:r>
            <a:r>
              <a:rPr lang="fr-FR" baseline="0" dirty="0" smtClean="0"/>
              <a:t>e gestion </a:t>
            </a:r>
          </a:p>
          <a:p>
            <a:pPr>
              <a:buFontTx/>
              <a:buNone/>
            </a:pP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19</a:t>
            </a:fld>
            <a:endParaRPr lang="fr-FR"/>
          </a:p>
        </p:txBody>
      </p:sp>
    </p:spTree>
    <p:extLst>
      <p:ext uri="{BB962C8B-B14F-4D97-AF65-F5344CB8AC3E}">
        <p14:creationId xmlns:p14="http://schemas.microsoft.com/office/powerpoint/2010/main" val="126293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A chaque étape de notre processus développement intervient un certains nombre de diagramme UML comme indique sur la présente image </a:t>
            </a:r>
          </a:p>
          <a:p>
            <a:endParaRPr lang="fr-FR" baseline="0" dirty="0" smtClean="0"/>
          </a:p>
          <a:p>
            <a:r>
              <a:rPr lang="fr-FR" baseline="0" dirty="0" smtClean="0"/>
              <a:t>Bien ! » </a:t>
            </a:r>
            <a:r>
              <a:rPr lang="fr-FR" baseline="0" dirty="0" err="1" smtClean="0"/>
              <a:t>souflez</a:t>
            </a:r>
            <a:r>
              <a:rPr lang="fr-FR" baseline="0" dirty="0" smtClean="0"/>
              <a:t>» </a:t>
            </a:r>
          </a:p>
          <a:p>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20</a:t>
            </a:fld>
            <a:endParaRPr lang="fr-FR"/>
          </a:p>
        </p:txBody>
      </p:sp>
    </p:spTree>
    <p:extLst>
      <p:ext uri="{BB962C8B-B14F-4D97-AF65-F5344CB8AC3E}">
        <p14:creationId xmlns:p14="http://schemas.microsoft.com/office/powerpoint/2010/main" val="3110364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de-DE" dirty="0" smtClean="0"/>
              <a:t>Le </a:t>
            </a:r>
            <a:r>
              <a:rPr lang="de-DE" dirty="0" err="1" smtClean="0"/>
              <a:t>diagramme</a:t>
            </a:r>
            <a:r>
              <a:rPr lang="de-DE" dirty="0" smtClean="0"/>
              <a:t> de</a:t>
            </a:r>
            <a:r>
              <a:rPr lang="de-DE" baseline="0" dirty="0" smtClean="0"/>
              <a:t> </a:t>
            </a:r>
            <a:r>
              <a:rPr lang="de-DE" baseline="0" dirty="0" err="1" smtClean="0"/>
              <a:t>cas</a:t>
            </a:r>
            <a:r>
              <a:rPr lang="de-DE" baseline="0" dirty="0" smtClean="0"/>
              <a:t> d </a:t>
            </a:r>
            <a:r>
              <a:rPr lang="de-DE" baseline="0" dirty="0" err="1" smtClean="0"/>
              <a:t>utilisation</a:t>
            </a:r>
            <a:r>
              <a:rPr lang="de-DE" baseline="0" dirty="0" smtClean="0"/>
              <a:t> </a:t>
            </a:r>
            <a:r>
              <a:rPr lang="de-DE" baseline="0" dirty="0" err="1" smtClean="0"/>
              <a:t>nous</a:t>
            </a:r>
            <a:r>
              <a:rPr lang="de-DE" baseline="0" dirty="0" smtClean="0"/>
              <a:t> </a:t>
            </a:r>
            <a:r>
              <a:rPr lang="de-DE" baseline="0" dirty="0" err="1" smtClean="0"/>
              <a:t>permet</a:t>
            </a:r>
            <a:r>
              <a:rPr lang="de-DE" baseline="0" dirty="0" smtClean="0"/>
              <a:t> de </a:t>
            </a:r>
            <a:r>
              <a:rPr lang="de-DE" baseline="0" dirty="0" err="1" smtClean="0"/>
              <a:t>delimiite</a:t>
            </a:r>
            <a:r>
              <a:rPr lang="de-DE" baseline="0" dirty="0" smtClean="0"/>
              <a:t> </a:t>
            </a:r>
            <a:r>
              <a:rPr lang="de-DE" baseline="0" dirty="0" err="1" smtClean="0"/>
              <a:t>notre</a:t>
            </a:r>
            <a:r>
              <a:rPr lang="de-DE" baseline="0" dirty="0" smtClean="0"/>
              <a:t> </a:t>
            </a:r>
            <a:r>
              <a:rPr lang="de-DE" baseline="0" dirty="0" err="1" smtClean="0"/>
              <a:t>system</a:t>
            </a:r>
            <a:r>
              <a:rPr lang="de-DE" baseline="0" dirty="0" smtClean="0"/>
              <a:t> en </a:t>
            </a:r>
            <a:r>
              <a:rPr lang="de-DE" baseline="0" dirty="0" err="1" smtClean="0"/>
              <a:t>resortant</a:t>
            </a:r>
            <a:r>
              <a:rPr lang="de-DE" baseline="0" dirty="0" smtClean="0"/>
              <a:t> les </a:t>
            </a:r>
            <a:r>
              <a:rPr lang="de-DE" baseline="0" dirty="0" err="1" smtClean="0"/>
              <a:t>besoin</a:t>
            </a:r>
            <a:r>
              <a:rPr lang="de-DE" baseline="0" dirty="0" smtClean="0"/>
              <a:t> de l </a:t>
            </a:r>
            <a:r>
              <a:rPr lang="de-DE" baseline="0" dirty="0" err="1" smtClean="0"/>
              <a:t>utilisateur</a:t>
            </a:r>
            <a:r>
              <a:rPr lang="de-DE" baseline="0" dirty="0" smtClean="0"/>
              <a:t>,</a:t>
            </a:r>
          </a:p>
          <a:p>
            <a:r>
              <a:rPr lang="de-DE" dirty="0" smtClean="0"/>
              <a:t>Les </a:t>
            </a:r>
            <a:r>
              <a:rPr lang="de-DE" dirty="0" err="1" smtClean="0"/>
              <a:t>differents</a:t>
            </a:r>
            <a:r>
              <a:rPr lang="de-DE" dirty="0" smtClean="0"/>
              <a:t> </a:t>
            </a:r>
            <a:r>
              <a:rPr lang="de-DE" dirty="0" err="1" smtClean="0"/>
              <a:t>acteur</a:t>
            </a:r>
            <a:r>
              <a:rPr lang="de-DE" dirty="0" smtClean="0"/>
              <a:t> </a:t>
            </a:r>
            <a:r>
              <a:rPr lang="de-DE" dirty="0" err="1" smtClean="0"/>
              <a:t>qui</a:t>
            </a:r>
            <a:r>
              <a:rPr lang="de-DE" dirty="0" smtClean="0"/>
              <a:t> </a:t>
            </a:r>
            <a:r>
              <a:rPr lang="de-DE" dirty="0" err="1" smtClean="0"/>
              <a:t>utilise</a:t>
            </a:r>
            <a:r>
              <a:rPr lang="de-DE" dirty="0" smtClean="0"/>
              <a:t> </a:t>
            </a:r>
            <a:r>
              <a:rPr lang="de-DE" dirty="0" err="1" smtClean="0"/>
              <a:t>ou</a:t>
            </a:r>
            <a:r>
              <a:rPr lang="de-DE" dirty="0" smtClean="0"/>
              <a:t>  </a:t>
            </a:r>
          </a:p>
          <a:p>
            <a:r>
              <a:rPr lang="de-DE" dirty="0" err="1" smtClean="0"/>
              <a:t>Afin</a:t>
            </a:r>
            <a:r>
              <a:rPr lang="de-DE" dirty="0" smtClean="0"/>
              <a:t> de </a:t>
            </a:r>
            <a:r>
              <a:rPr lang="de-DE" dirty="0" err="1" smtClean="0"/>
              <a:t>reduire</a:t>
            </a:r>
            <a:r>
              <a:rPr lang="de-DE" dirty="0" smtClean="0"/>
              <a:t> la </a:t>
            </a:r>
            <a:r>
              <a:rPr lang="de-DE" dirty="0" err="1" smtClean="0"/>
              <a:t>complexite</a:t>
            </a:r>
            <a:r>
              <a:rPr lang="de-DE" dirty="0" smtClean="0"/>
              <a:t> du </a:t>
            </a:r>
            <a:r>
              <a:rPr lang="de-DE" dirty="0" err="1" smtClean="0"/>
              <a:t>notre</a:t>
            </a:r>
            <a:r>
              <a:rPr lang="de-DE" baseline="0" dirty="0" smtClean="0"/>
              <a:t> </a:t>
            </a:r>
            <a:r>
              <a:rPr lang="de-DE" baseline="0" dirty="0" err="1" smtClean="0"/>
              <a:t>diagramma</a:t>
            </a:r>
            <a:r>
              <a:rPr lang="de-DE" baseline="0" dirty="0" smtClean="0"/>
              <a:t> </a:t>
            </a:r>
            <a:r>
              <a:rPr lang="de-DE" baseline="0" dirty="0" err="1" smtClean="0"/>
              <a:t>nous</a:t>
            </a:r>
            <a:r>
              <a:rPr lang="de-DE" baseline="0" dirty="0" smtClean="0"/>
              <a:t> </a:t>
            </a:r>
            <a:r>
              <a:rPr lang="de-DE" baseline="0" dirty="0" err="1" smtClean="0"/>
              <a:t>avons</a:t>
            </a:r>
            <a:r>
              <a:rPr lang="de-DE" baseline="0" dirty="0" smtClean="0"/>
              <a:t> </a:t>
            </a:r>
            <a:r>
              <a:rPr lang="de-DE" baseline="0" dirty="0" err="1" smtClean="0"/>
              <a:t>regroupe</a:t>
            </a:r>
            <a:r>
              <a:rPr lang="de-DE" baseline="0" dirty="0" smtClean="0"/>
              <a:t> les </a:t>
            </a:r>
            <a:r>
              <a:rPr lang="de-DE" baseline="0" dirty="0" err="1" smtClean="0"/>
              <a:t>cas</a:t>
            </a:r>
            <a:r>
              <a:rPr lang="de-DE" baseline="0" dirty="0" smtClean="0"/>
              <a:t> d </a:t>
            </a:r>
            <a:r>
              <a:rPr lang="de-DE" baseline="0" dirty="0" err="1" smtClean="0"/>
              <a:t>utilisation</a:t>
            </a:r>
            <a:r>
              <a:rPr lang="de-DE" baseline="0" dirty="0" smtClean="0"/>
              <a:t> en </a:t>
            </a:r>
            <a:r>
              <a:rPr lang="de-DE" baseline="0" dirty="0" err="1" smtClean="0"/>
              <a:t>package</a:t>
            </a:r>
            <a:r>
              <a:rPr lang="de-DE" baseline="0" dirty="0" smtClean="0"/>
              <a:t>; </a:t>
            </a:r>
            <a:r>
              <a:rPr lang="de-DE" baseline="0" dirty="0" err="1" smtClean="0"/>
              <a:t>ce</a:t>
            </a:r>
            <a:r>
              <a:rPr lang="de-DE" baseline="0" dirty="0" smtClean="0"/>
              <a:t> </a:t>
            </a:r>
            <a:r>
              <a:rPr lang="de-DE" baseline="0" dirty="0" err="1" smtClean="0"/>
              <a:t>schema</a:t>
            </a:r>
            <a:r>
              <a:rPr lang="de-DE" baseline="0" dirty="0" smtClean="0"/>
              <a:t> ne </a:t>
            </a:r>
            <a:r>
              <a:rPr lang="de-DE" baseline="0" dirty="0" err="1" smtClean="0"/>
              <a:t>montre</a:t>
            </a:r>
            <a:r>
              <a:rPr lang="de-DE" baseline="0" dirty="0" smtClean="0"/>
              <a:t> le </a:t>
            </a:r>
            <a:r>
              <a:rPr lang="de-DE" baseline="0" dirty="0" err="1" smtClean="0"/>
              <a:t>reel</a:t>
            </a:r>
            <a:r>
              <a:rPr lang="de-DE" baseline="0" dirty="0" smtClean="0"/>
              <a:t> </a:t>
            </a:r>
            <a:r>
              <a:rPr lang="de-DE" baseline="0" dirty="0" err="1" smtClean="0"/>
              <a:t>niveau</a:t>
            </a:r>
            <a:r>
              <a:rPr lang="de-DE" baseline="0" dirty="0" smtClean="0"/>
              <a:t> de </a:t>
            </a:r>
            <a:r>
              <a:rPr lang="de-DE" baseline="0" dirty="0" err="1" smtClean="0"/>
              <a:t>delimitation</a:t>
            </a:r>
            <a:r>
              <a:rPr lang="de-DE" baseline="0" dirty="0" smtClean="0"/>
              <a:t> </a:t>
            </a:r>
            <a:r>
              <a:rPr lang="de-DE" baseline="0" dirty="0" err="1" smtClean="0"/>
              <a:t>que</a:t>
            </a:r>
            <a:r>
              <a:rPr lang="de-DE" baseline="0" dirty="0" smtClean="0"/>
              <a:t> </a:t>
            </a:r>
            <a:r>
              <a:rPr lang="de-DE" baseline="0" dirty="0" err="1" smtClean="0"/>
              <a:t>nous</a:t>
            </a:r>
            <a:r>
              <a:rPr lang="de-DE" baseline="0" dirty="0" smtClean="0"/>
              <a:t> </a:t>
            </a:r>
            <a:r>
              <a:rPr lang="de-DE" baseline="0" dirty="0" err="1" smtClean="0"/>
              <a:t>avons</a:t>
            </a:r>
            <a:r>
              <a:rPr lang="de-DE" baseline="0" dirty="0" smtClean="0"/>
              <a:t> </a:t>
            </a:r>
            <a:r>
              <a:rPr lang="de-DE" baseline="0" dirty="0" err="1" smtClean="0"/>
              <a:t>choisi</a:t>
            </a:r>
            <a:endParaRPr lang="de-DE" baseline="0" dirty="0" smtClean="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21</a:t>
            </a:fld>
            <a:endParaRPr lang="fr-FR"/>
          </a:p>
        </p:txBody>
      </p:sp>
    </p:spTree>
    <p:extLst>
      <p:ext uri="{BB962C8B-B14F-4D97-AF65-F5344CB8AC3E}">
        <p14:creationId xmlns:p14="http://schemas.microsoft.com/office/powerpoint/2010/main" val="4222483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de-DE"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23</a:t>
            </a:fld>
            <a:endParaRPr lang="fr-FR"/>
          </a:p>
        </p:txBody>
      </p:sp>
    </p:spTree>
    <p:extLst>
      <p:ext uri="{BB962C8B-B14F-4D97-AF65-F5344CB8AC3E}">
        <p14:creationId xmlns:p14="http://schemas.microsoft.com/office/powerpoint/2010/main" val="2580246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2</a:t>
            </a:fld>
            <a:endParaRPr lang="fr-FR"/>
          </a:p>
        </p:txBody>
      </p:sp>
    </p:spTree>
    <p:extLst>
      <p:ext uri="{BB962C8B-B14F-4D97-AF65-F5344CB8AC3E}">
        <p14:creationId xmlns:p14="http://schemas.microsoft.com/office/powerpoint/2010/main" val="2528571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i="0" kern="1200" dirty="0" smtClean="0">
                <a:solidFill>
                  <a:schemeClr val="tx1"/>
                </a:solidFill>
                <a:effectLst/>
                <a:latin typeface="+mn-lt"/>
                <a:ea typeface="+mn-ea"/>
                <a:cs typeface="+mn-cs"/>
              </a:rPr>
              <a:t>le diagramme de déploiement correspond à la fois à la structure du réseau informatique qui prend en charge le système logiciel, et la façon dont les composants d’exploitation y sont installés.</a:t>
            </a:r>
            <a:br>
              <a:rPr lang="fr-FR" sz="1200" i="0" kern="1200" dirty="0" smtClean="0">
                <a:solidFill>
                  <a:schemeClr val="tx1"/>
                </a:solidFill>
                <a:effectLst/>
                <a:latin typeface="+mn-lt"/>
                <a:ea typeface="+mn-ea"/>
                <a:cs typeface="+mn-cs"/>
              </a:rPr>
            </a:br>
            <a:endParaRPr lang="fr-FR" sz="1200" i="0" kern="1200" dirty="0" smtClean="0">
              <a:solidFill>
                <a:schemeClr val="tx1"/>
              </a:solidFill>
              <a:effectLst/>
              <a:latin typeface="+mn-lt"/>
              <a:ea typeface="+mn-ea"/>
              <a:cs typeface="+mn-cs"/>
            </a:endParaRPr>
          </a:p>
          <a:p>
            <a:r>
              <a:rPr lang="fr-FR" sz="1200" i="0" kern="1200" dirty="0" smtClean="0">
                <a:solidFill>
                  <a:schemeClr val="tx1"/>
                </a:solidFill>
                <a:effectLst/>
                <a:latin typeface="+mn-lt"/>
                <a:ea typeface="+mn-ea"/>
                <a:cs typeface="+mn-cs"/>
              </a:rPr>
              <a:t>COMPOSANT MÉTIER : Un composant métier est un composant d’exploitation dont la fonction est de distribuer les services d’un ou de plusieurs objets métier de l’entreprise.</a:t>
            </a:r>
          </a:p>
          <a:p>
            <a:r>
              <a:rPr lang="fr-FR" sz="1200" i="0" kern="1200" dirty="0" smtClean="0">
                <a:solidFill>
                  <a:schemeClr val="tx1"/>
                </a:solidFill>
                <a:effectLst/>
                <a:latin typeface="+mn-lt"/>
                <a:ea typeface="+mn-ea"/>
                <a:cs typeface="+mn-cs"/>
              </a:rPr>
              <a:t/>
            </a:r>
            <a:br>
              <a:rPr lang="fr-FR" sz="1200" i="0" kern="1200" dirty="0" smtClean="0">
                <a:solidFill>
                  <a:schemeClr val="tx1"/>
                </a:solidFill>
                <a:effectLst/>
                <a:latin typeface="+mn-lt"/>
                <a:ea typeface="+mn-ea"/>
                <a:cs typeface="+mn-cs"/>
              </a:rPr>
            </a:br>
            <a:r>
              <a:rPr lang="fr-FR" sz="1200" i="0" kern="1200" dirty="0" smtClean="0">
                <a:solidFill>
                  <a:schemeClr val="tx1"/>
                </a:solidFill>
                <a:effectLst/>
                <a:latin typeface="+mn-lt"/>
                <a:ea typeface="+mn-ea"/>
                <a:cs typeface="+mn-cs"/>
              </a:rPr>
              <a:t>COMPOSANT D’EXPLOITATION : Un composant d’exploitation est une partie du système logiciel qui doit être connue, installée, déclarée et manipulée par les exploitants du système.</a:t>
            </a:r>
          </a:p>
          <a:p>
            <a:endParaRPr lang="fr-FR" sz="120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i="0" kern="1200" dirty="0" smtClean="0">
                <a:solidFill>
                  <a:schemeClr val="tx1"/>
                </a:solidFill>
                <a:effectLst/>
                <a:latin typeface="+mn-lt"/>
                <a:ea typeface="+mn-ea"/>
                <a:cs typeface="+mn-cs"/>
              </a:rPr>
              <a:t>Chaque composant </a:t>
            </a:r>
            <a:r>
              <a:rPr lang="fr-FR" sz="1200" i="0" kern="1200" baseline="0" dirty="0" smtClean="0">
                <a:solidFill>
                  <a:schemeClr val="tx1"/>
                </a:solidFill>
                <a:effectLst/>
                <a:latin typeface="+mn-lt"/>
                <a:ea typeface="+mn-ea"/>
                <a:cs typeface="+mn-cs"/>
              </a:rPr>
              <a:t>constitue artefact, soit des fichiers</a:t>
            </a:r>
          </a:p>
          <a:p>
            <a:endParaRPr lang="fr-FR" sz="1200" i="0" kern="1200" baseline="0" dirty="0" smtClean="0">
              <a:solidFill>
                <a:schemeClr val="tx1"/>
              </a:solidFill>
              <a:effectLst/>
              <a:latin typeface="+mn-lt"/>
              <a:ea typeface="+mn-ea"/>
              <a:cs typeface="+mn-cs"/>
            </a:endParaRPr>
          </a:p>
          <a:p>
            <a:endParaRPr lang="de-DE"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27</a:t>
            </a:fld>
            <a:endParaRPr lang="fr-FR"/>
          </a:p>
        </p:txBody>
      </p:sp>
    </p:spTree>
    <p:extLst>
      <p:ext uri="{BB962C8B-B14F-4D97-AF65-F5344CB8AC3E}">
        <p14:creationId xmlns:p14="http://schemas.microsoft.com/office/powerpoint/2010/main" val="515404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de-DE" dirty="0" smtClean="0"/>
              <a:t>Nous allons</a:t>
            </a:r>
            <a:r>
              <a:rPr lang="de-DE" baseline="0" dirty="0" smtClean="0"/>
              <a:t> </a:t>
            </a:r>
            <a:r>
              <a:rPr lang="de-DE" dirty="0" err="1" smtClean="0"/>
              <a:t>deploiyer</a:t>
            </a:r>
            <a:r>
              <a:rPr lang="de-DE" dirty="0" smtClean="0"/>
              <a:t> </a:t>
            </a:r>
            <a:r>
              <a:rPr lang="de-DE" dirty="0" err="1" smtClean="0"/>
              <a:t>notre</a:t>
            </a:r>
            <a:r>
              <a:rPr lang="de-DE" baseline="0" dirty="0" smtClean="0"/>
              <a:t> </a:t>
            </a:r>
            <a:r>
              <a:rPr lang="de-DE" baseline="0" dirty="0" err="1" smtClean="0"/>
              <a:t>systeme</a:t>
            </a:r>
            <a:r>
              <a:rPr lang="de-DE" baseline="0" dirty="0" smtClean="0"/>
              <a:t> </a:t>
            </a:r>
            <a:r>
              <a:rPr lang="de-DE" baseline="0" dirty="0" err="1" smtClean="0"/>
              <a:t>sur</a:t>
            </a:r>
            <a:r>
              <a:rPr lang="de-DE" baseline="0" dirty="0" smtClean="0"/>
              <a:t> l </a:t>
            </a:r>
            <a:r>
              <a:rPr lang="de-DE" baseline="0" dirty="0" err="1" smtClean="0"/>
              <a:t>architecture</a:t>
            </a:r>
            <a:r>
              <a:rPr lang="de-DE" baseline="0" dirty="0" smtClean="0"/>
              <a:t> 3-tiers,</a:t>
            </a:r>
          </a:p>
          <a:p>
            <a:r>
              <a:rPr lang="de-DE" baseline="0" dirty="0" err="1" smtClean="0"/>
              <a:t>Cet</a:t>
            </a:r>
            <a:r>
              <a:rPr lang="de-DE" baseline="0" dirty="0" smtClean="0"/>
              <a:t> </a:t>
            </a:r>
            <a:r>
              <a:rPr lang="de-DE" baseline="0" dirty="0" err="1" smtClean="0"/>
              <a:t>architure</a:t>
            </a:r>
            <a:r>
              <a:rPr lang="de-DE" baseline="0" dirty="0" smtClean="0"/>
              <a:t> </a:t>
            </a:r>
            <a:r>
              <a:rPr lang="de-DE" baseline="0" dirty="0" err="1" smtClean="0"/>
              <a:t>est</a:t>
            </a:r>
            <a:r>
              <a:rPr lang="de-DE" baseline="0" dirty="0" smtClean="0"/>
              <a:t> </a:t>
            </a:r>
            <a:r>
              <a:rPr lang="de-DE" baseline="0" dirty="0" err="1" smtClean="0"/>
              <a:t>securise</a:t>
            </a:r>
            <a:r>
              <a:rPr lang="de-DE" baseline="0" dirty="0" smtClean="0"/>
              <a:t> par </a:t>
            </a:r>
            <a:r>
              <a:rPr lang="de-DE" baseline="0" dirty="0" err="1" smtClean="0"/>
              <a:t>qu</a:t>
            </a:r>
            <a:r>
              <a:rPr lang="de-DE" baseline="0" dirty="0" smtClean="0"/>
              <a:t> </a:t>
            </a:r>
            <a:r>
              <a:rPr lang="de-DE" baseline="0" dirty="0" err="1" smtClean="0"/>
              <a:t>elle</a:t>
            </a:r>
            <a:r>
              <a:rPr lang="de-DE" baseline="0" dirty="0" smtClean="0"/>
              <a:t> </a:t>
            </a:r>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28</a:t>
            </a:fld>
            <a:endParaRPr lang="fr-FR"/>
          </a:p>
        </p:txBody>
      </p:sp>
    </p:spTree>
    <p:extLst>
      <p:ext uri="{BB962C8B-B14F-4D97-AF65-F5344CB8AC3E}">
        <p14:creationId xmlns:p14="http://schemas.microsoft.com/office/powerpoint/2010/main" val="1086870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noProof="0" dirty="0" smtClean="0">
                <a:solidFill>
                  <a:schemeClr val="tx1">
                    <a:lumMod val="95000"/>
                    <a:lumOff val="5000"/>
                  </a:schemeClr>
                </a:solidFill>
              </a:rPr>
              <a:t>Pour mettre sur pied notre application , nous</a:t>
            </a:r>
            <a:r>
              <a:rPr lang="fr-FR" baseline="0" noProof="0" dirty="0" smtClean="0">
                <a:solidFill>
                  <a:schemeClr val="tx1">
                    <a:lumMod val="95000"/>
                    <a:lumOff val="5000"/>
                  </a:schemeClr>
                </a:solidFill>
              </a:rPr>
              <a:t> avons utiliser</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noProof="0" dirty="0" smtClean="0">
              <a:solidFill>
                <a:schemeClr val="tx1">
                  <a:lumMod val="95000"/>
                  <a:lumOff val="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noProof="0" dirty="0" smtClean="0">
                <a:solidFill>
                  <a:schemeClr val="tx1">
                    <a:lumMod val="95000"/>
                    <a:lumOff val="5000"/>
                  </a:schemeClr>
                </a:solidFill>
              </a:rPr>
              <a:t>Un serveur web en local</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noProof="0" dirty="0" smtClean="0">
                <a:solidFill>
                  <a:schemeClr val="tx1">
                    <a:lumMod val="95000"/>
                    <a:lumOff val="5000"/>
                  </a:schemeClr>
                </a:solidFill>
              </a:rPr>
              <a:t>Un IDE </a:t>
            </a:r>
            <a:r>
              <a:rPr lang="fr-FR" sz="1200" kern="1200" dirty="0" err="1" smtClean="0">
                <a:solidFill>
                  <a:schemeClr val="tx1"/>
                </a:solidFill>
                <a:effectLst/>
                <a:latin typeface="+mn-lt"/>
                <a:ea typeface="+mn-ea"/>
                <a:cs typeface="+mn-cs"/>
              </a:rPr>
              <a:t>Integrated</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Development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Environment</a:t>
            </a:r>
            <a:endParaRPr lang="fr-FR" noProof="0"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31</a:t>
            </a:fld>
            <a:endParaRPr lang="fr-FR"/>
          </a:p>
        </p:txBody>
      </p:sp>
    </p:spTree>
    <p:extLst>
      <p:ext uri="{BB962C8B-B14F-4D97-AF65-F5344CB8AC3E}">
        <p14:creationId xmlns:p14="http://schemas.microsoft.com/office/powerpoint/2010/main" val="369432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3</a:t>
            </a:fld>
            <a:endParaRPr lang="fr-FR"/>
          </a:p>
        </p:txBody>
      </p:sp>
    </p:spTree>
    <p:extLst>
      <p:ext uri="{BB962C8B-B14F-4D97-AF65-F5344CB8AC3E}">
        <p14:creationId xmlns:p14="http://schemas.microsoft.com/office/powerpoint/2010/main" val="201735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4</a:t>
            </a:fld>
            <a:endParaRPr lang="fr-FR"/>
          </a:p>
        </p:txBody>
      </p:sp>
    </p:spTree>
    <p:extLst>
      <p:ext uri="{BB962C8B-B14F-4D97-AF65-F5344CB8AC3E}">
        <p14:creationId xmlns:p14="http://schemas.microsoft.com/office/powerpoint/2010/main" val="201735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6</a:t>
            </a:fld>
            <a:endParaRPr lang="fr-FR"/>
          </a:p>
        </p:txBody>
      </p:sp>
    </p:spTree>
    <p:extLst>
      <p:ext uri="{BB962C8B-B14F-4D97-AF65-F5344CB8AC3E}">
        <p14:creationId xmlns:p14="http://schemas.microsoft.com/office/powerpoint/2010/main" val="330015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7</a:t>
            </a:fld>
            <a:endParaRPr lang="fr-FR"/>
          </a:p>
        </p:txBody>
      </p:sp>
    </p:spTree>
    <p:extLst>
      <p:ext uri="{BB962C8B-B14F-4D97-AF65-F5344CB8AC3E}">
        <p14:creationId xmlns:p14="http://schemas.microsoft.com/office/powerpoint/2010/main" val="330015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8</a:t>
            </a:fld>
            <a:endParaRPr lang="fr-FR"/>
          </a:p>
        </p:txBody>
      </p:sp>
    </p:spTree>
    <p:extLst>
      <p:ext uri="{BB962C8B-B14F-4D97-AF65-F5344CB8AC3E}">
        <p14:creationId xmlns:p14="http://schemas.microsoft.com/office/powerpoint/2010/main" val="330015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noProof="0" dirty="0" smtClean="0"/>
              <a:t>Pour parvenir a nos fins</a:t>
            </a:r>
            <a:r>
              <a:rPr lang="fr-FR" baseline="0" noProof="0" dirty="0" smtClean="0"/>
              <a:t> , nous devons nous demander:</a:t>
            </a:r>
            <a:endParaRPr lang="fr-FR" noProof="0" dirty="0" smtClean="0"/>
          </a:p>
          <a:p>
            <a:endParaRPr lang="fr-FR" noProof="0"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10</a:t>
            </a:fld>
            <a:endParaRPr lang="fr-FR"/>
          </a:p>
        </p:txBody>
      </p:sp>
    </p:spTree>
    <p:extLst>
      <p:ext uri="{BB962C8B-B14F-4D97-AF65-F5344CB8AC3E}">
        <p14:creationId xmlns:p14="http://schemas.microsoft.com/office/powerpoint/2010/main" val="2165626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noProof="0" dirty="0" smtClean="0">
                <a:solidFill>
                  <a:schemeClr val="tx1">
                    <a:lumMod val="95000"/>
                    <a:lumOff val="5000"/>
                  </a:schemeClr>
                </a:solidFill>
              </a:rPr>
              <a:t>En passant par la </a:t>
            </a:r>
            <a:r>
              <a:rPr lang="fr-FR" noProof="0" dirty="0" err="1" smtClean="0">
                <a:solidFill>
                  <a:schemeClr val="tx1">
                    <a:lumMod val="95000"/>
                    <a:lumOff val="5000"/>
                  </a:schemeClr>
                </a:solidFill>
              </a:rPr>
              <a:t>concretisation</a:t>
            </a:r>
            <a:r>
              <a:rPr lang="fr-FR" noProof="0" dirty="0" smtClean="0">
                <a:solidFill>
                  <a:schemeClr val="tx1">
                    <a:lumMod val="95000"/>
                    <a:lumOff val="5000"/>
                  </a:schemeClr>
                </a:solidFill>
              </a:rPr>
              <a:t> du projet </a:t>
            </a:r>
            <a:r>
              <a:rPr lang="fr-FR" noProof="0" dirty="0" err="1" smtClean="0">
                <a:solidFill>
                  <a:schemeClr val="tx1">
                    <a:lumMod val="95000"/>
                    <a:lumOff val="5000"/>
                  </a:schemeClr>
                </a:solidFill>
              </a:rPr>
              <a:t>kwatahelp</a:t>
            </a:r>
            <a:r>
              <a:rPr lang="fr-FR" noProof="0" dirty="0" smtClean="0">
                <a:solidFill>
                  <a:schemeClr val="tx1">
                    <a:lumMod val="95000"/>
                    <a:lumOff val="5000"/>
                  </a:schemeClr>
                </a:solidFill>
              </a:rPr>
              <a:t>,</a:t>
            </a:r>
            <a:r>
              <a:rPr lang="fr-FR" baseline="0" noProof="0" dirty="0" smtClean="0">
                <a:solidFill>
                  <a:schemeClr val="tx1">
                    <a:lumMod val="95000"/>
                    <a:lumOff val="5000"/>
                  </a:schemeClr>
                </a:solidFill>
              </a:rPr>
              <a:t> </a:t>
            </a:r>
            <a:r>
              <a:rPr lang="fr-FR" noProof="0" dirty="0" smtClean="0">
                <a:solidFill>
                  <a:schemeClr val="tx1">
                    <a:lumMod val="95000"/>
                    <a:lumOff val="5000"/>
                  </a:schemeClr>
                </a:solidFill>
              </a:rPr>
              <a:t>qui se rabaisse au plus bas des occupations des acteurs des petits </a:t>
            </a:r>
            <a:r>
              <a:rPr lang="fr-FR" noProof="0" dirty="0" err="1" smtClean="0">
                <a:solidFill>
                  <a:schemeClr val="tx1">
                    <a:lumMod val="95000"/>
                    <a:lumOff val="5000"/>
                  </a:schemeClr>
                </a:solidFill>
              </a:rPr>
              <a:t>metiers</a:t>
            </a:r>
            <a:r>
              <a:rPr lang="fr-FR" noProof="0" dirty="0" smtClean="0">
                <a:solidFill>
                  <a:schemeClr val="tx1">
                    <a:lumMod val="95000"/>
                    <a:lumOff val="5000"/>
                  </a:schemeClr>
                </a:solidFill>
              </a:rPr>
              <a:t> du secteur formel ou informel dans les quartiers </a:t>
            </a:r>
          </a:p>
          <a:p>
            <a:endParaRPr lang="fr-FR"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noProof="0" dirty="0" smtClean="0">
                <a:solidFill>
                  <a:schemeClr val="tx1">
                    <a:lumMod val="95000"/>
                    <a:lumOff val="5000"/>
                  </a:schemeClr>
                </a:solidFill>
              </a:rPr>
              <a:t>Kwatahelp est une plateforme web intuitive qui utilise la puissance d‘internet et ses outils </a:t>
            </a:r>
            <a:r>
              <a:rPr lang="fr-FR" noProof="0" dirty="0" err="1" smtClean="0">
                <a:solidFill>
                  <a:schemeClr val="tx1">
                    <a:lumMod val="95000"/>
                    <a:lumOff val="5000"/>
                  </a:schemeClr>
                </a:solidFill>
              </a:rPr>
              <a:t>telsque</a:t>
            </a:r>
            <a:r>
              <a:rPr lang="fr-FR" noProof="0" dirty="0" smtClean="0">
                <a:solidFill>
                  <a:schemeClr val="tx1">
                    <a:lumMod val="95000"/>
                    <a:lumOff val="5000"/>
                  </a:schemeClr>
                </a:solidFill>
              </a:rPr>
              <a:t> les </a:t>
            </a:r>
            <a:r>
              <a:rPr lang="fr-FR" noProof="0" dirty="0" err="1" smtClean="0">
                <a:solidFill>
                  <a:schemeClr val="tx1">
                    <a:lumMod val="95000"/>
                    <a:lumOff val="5000"/>
                  </a:schemeClr>
                </a:solidFill>
              </a:rPr>
              <a:t>reseau</a:t>
            </a:r>
            <a:r>
              <a:rPr lang="fr-FR" noProof="0" dirty="0" smtClean="0">
                <a:solidFill>
                  <a:schemeClr val="tx1">
                    <a:lumMod val="95000"/>
                    <a:lumOff val="5000"/>
                  </a:schemeClr>
                </a:solidFill>
              </a:rPr>
              <a:t> sociaux, la MI pour </a:t>
            </a:r>
            <a:r>
              <a:rPr lang="fr-FR" noProof="0" dirty="0" err="1" smtClean="0">
                <a:solidFill>
                  <a:schemeClr val="tx1">
                    <a:lumMod val="95000"/>
                    <a:lumOff val="5000"/>
                  </a:schemeClr>
                </a:solidFill>
              </a:rPr>
              <a:t>creer</a:t>
            </a:r>
            <a:r>
              <a:rPr lang="fr-FR" noProof="0" dirty="0" smtClean="0">
                <a:solidFill>
                  <a:schemeClr val="tx1">
                    <a:lumMod val="95000"/>
                    <a:lumOff val="5000"/>
                  </a:schemeClr>
                </a:solidFill>
              </a:rPr>
              <a:t> un carrefour virtuel de marketing et d‘</a:t>
            </a:r>
            <a:r>
              <a:rPr lang="fr-FR" noProof="0" dirty="0" err="1" smtClean="0">
                <a:solidFill>
                  <a:schemeClr val="tx1">
                    <a:lumMod val="95000"/>
                    <a:lumOff val="5000"/>
                  </a:schemeClr>
                </a:solidFill>
              </a:rPr>
              <a:t>echange</a:t>
            </a:r>
            <a:r>
              <a:rPr lang="fr-FR" noProof="0" dirty="0" smtClean="0">
                <a:solidFill>
                  <a:schemeClr val="tx1">
                    <a:lumMod val="95000"/>
                    <a:lumOff val="5000"/>
                  </a:schemeClr>
                </a:solidFill>
              </a:rPr>
              <a:t> entre l‘offre et la demande. Vous désormais connecté a votre quartier 24h/7</a:t>
            </a:r>
          </a:p>
          <a:p>
            <a:endParaRPr lang="fr-FR" noProof="0" dirty="0"/>
          </a:p>
        </p:txBody>
      </p:sp>
      <p:sp>
        <p:nvSpPr>
          <p:cNvPr id="4" name="Espace réservé du numéro de diapositive 3"/>
          <p:cNvSpPr>
            <a:spLocks noGrp="1"/>
          </p:cNvSpPr>
          <p:nvPr>
            <p:ph type="sldNum" sz="quarter" idx="10"/>
          </p:nvPr>
        </p:nvSpPr>
        <p:spPr/>
        <p:txBody>
          <a:bodyPr/>
          <a:lstStyle/>
          <a:p>
            <a:fld id="{36FE1752-E4F7-492F-B73B-1E26C54BCFD5}" type="slidenum">
              <a:rPr lang="fr-FR" smtClean="0"/>
              <a:pPr/>
              <a:t>12</a:t>
            </a:fld>
            <a:endParaRPr lang="fr-FR"/>
          </a:p>
        </p:txBody>
      </p:sp>
    </p:spTree>
    <p:extLst>
      <p:ext uri="{BB962C8B-B14F-4D97-AF65-F5344CB8AC3E}">
        <p14:creationId xmlns:p14="http://schemas.microsoft.com/office/powerpoint/2010/main" val="3694320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5019" y="4953000"/>
            <a:ext cx="12197020"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BD8220D2-03C3-4D7D-9FC2-1F25701551E2}" type="datetime1">
              <a:rPr lang="en-US" smtClean="0"/>
              <a:t>10/6/2016</a:t>
            </a:fld>
            <a:endParaRPr lang="en-US" dirty="0"/>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D57F1E4F-1CFF-5643-939E-02111984F565}" type="slidenum">
              <a:rPr lang="en-US" smtClean="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1481330"/>
            <a:ext cx="109728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EC52E541-3770-4EDF-8FCF-0D5A8C2D79A4}" type="datetime1">
              <a:rPr lang="en-US" smtClean="0"/>
              <a:t>10/6/2016</a:t>
            </a:fld>
            <a:endParaRPr lang="en-US" dirty="0"/>
          </a:p>
        </p:txBody>
      </p:sp>
      <p:sp>
        <p:nvSpPr>
          <p:cNvPr id="5" name="Espace réservé du pied de page 4"/>
          <p:cNvSpPr>
            <a:spLocks noGrp="1"/>
          </p:cNvSpPr>
          <p:nvPr>
            <p:ph type="ftr" sz="quarter" idx="11"/>
          </p:nvPr>
        </p:nvSpPr>
        <p:spPr/>
        <p:txBody>
          <a:bodyPr/>
          <a:lstStyle>
            <a:extLst/>
          </a:lstStyle>
          <a:p>
            <a:endParaRPr lang="en-US" dirty="0"/>
          </a:p>
        </p:txBody>
      </p:sp>
      <p:sp>
        <p:nvSpPr>
          <p:cNvPr id="6" name="Espace réservé du numéro de diapositive 5"/>
          <p:cNvSpPr>
            <a:spLocks noGrp="1"/>
          </p:cNvSpPr>
          <p:nvPr>
            <p:ph type="sldNum" sz="quarter" idx="12"/>
          </p:nvPr>
        </p:nvSpPr>
        <p:spPr/>
        <p:txBody>
          <a:bodyPr/>
          <a:lstStyle>
            <a:extLst/>
          </a:lstStyle>
          <a:p>
            <a:fld id="{D57F1E4F-1CFF-5643-939E-02111984F565}" type="slidenum">
              <a:rPr lang="en-US" smtClean="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25351" y="274641"/>
            <a:ext cx="236996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274641"/>
            <a:ext cx="84328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A3E2034A-7084-4DCF-A488-740E3A0367B4}" type="datetime1">
              <a:rPr lang="en-US" smtClean="0"/>
              <a:t>10/6/2016</a:t>
            </a:fld>
            <a:endParaRPr lang="en-US" dirty="0"/>
          </a:p>
        </p:txBody>
      </p:sp>
      <p:sp>
        <p:nvSpPr>
          <p:cNvPr id="5" name="Espace réservé du pied de page 4"/>
          <p:cNvSpPr>
            <a:spLocks noGrp="1"/>
          </p:cNvSpPr>
          <p:nvPr>
            <p:ph type="ftr" sz="quarter" idx="11"/>
          </p:nvPr>
        </p:nvSpPr>
        <p:spPr/>
        <p:txBody>
          <a:bodyPr/>
          <a:lstStyle>
            <a:extLst/>
          </a:lstStyle>
          <a:p>
            <a:endParaRPr lang="en-US" dirty="0"/>
          </a:p>
        </p:txBody>
      </p:sp>
      <p:sp>
        <p:nvSpPr>
          <p:cNvPr id="6" name="Espace réservé du numéro de diapositive 5"/>
          <p:cNvSpPr>
            <a:spLocks noGrp="1"/>
          </p:cNvSpPr>
          <p:nvPr>
            <p:ph type="sldNum" sz="quarter" idx="12"/>
          </p:nvPr>
        </p:nvSpPr>
        <p:spPr/>
        <p:txBody>
          <a:bodyPr/>
          <a:lstStyle>
            <a:extLst/>
          </a:lstStyle>
          <a:p>
            <a:fld id="{D57F1E4F-1CFF-5643-939E-02111984F565}" type="slidenum">
              <a:rPr lang="en-US" smtClean="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9342D3E8-C1D6-4555-8206-DD5BAEEB4EDD}" type="datetime1">
              <a:rPr lang="en-US" smtClean="0"/>
              <a:t>10/6/2016</a:t>
            </a:fld>
            <a:endParaRPr lang="en-US" dirty="0"/>
          </a:p>
        </p:txBody>
      </p:sp>
      <p:sp>
        <p:nvSpPr>
          <p:cNvPr id="5" name="Espace réservé du pied de page 4"/>
          <p:cNvSpPr>
            <a:spLocks noGrp="1"/>
          </p:cNvSpPr>
          <p:nvPr>
            <p:ph type="ftr" sz="quarter" idx="11"/>
          </p:nvPr>
        </p:nvSpPr>
        <p:spPr/>
        <p:txBody>
          <a:bodyPr/>
          <a:lstStyle>
            <a:extLst/>
          </a:lstStyle>
          <a:p>
            <a:endParaRPr lang="en-US" dirty="0"/>
          </a:p>
        </p:txBody>
      </p:sp>
      <p:sp>
        <p:nvSpPr>
          <p:cNvPr id="6" name="Espace réservé du numéro de diapositive 5"/>
          <p:cNvSpPr>
            <a:spLocks noGrp="1"/>
          </p:cNvSpPr>
          <p:nvPr>
            <p:ph type="sldNum" sz="quarter" idx="12"/>
          </p:nvPr>
        </p:nvSpPr>
        <p:spPr/>
        <p:txBody>
          <a:bodyPr/>
          <a:lstStyle>
            <a:extLst/>
          </a:lstStyle>
          <a:p>
            <a:fld id="{D57F1E4F-1CFF-5643-939E-02111984F565}" type="slidenum">
              <a:rPr lang="en-US" smtClean="0"/>
              <a:pPr/>
              <a:t>‹N°›</a:t>
            </a:fld>
            <a:endParaRPr lang="en-US" dirty="0"/>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5900B803-FF7F-431E-9254-E01D9AB824A0}" type="datetime1">
              <a:rPr lang="en-US" smtClean="0"/>
              <a:t>10/6/2016</a:t>
            </a:fld>
            <a:endParaRPr lang="en-US" dirty="0"/>
          </a:p>
        </p:txBody>
      </p:sp>
      <p:sp>
        <p:nvSpPr>
          <p:cNvPr id="5" name="Espace réservé du pied de page 4"/>
          <p:cNvSpPr>
            <a:spLocks noGrp="1"/>
          </p:cNvSpPr>
          <p:nvPr>
            <p:ph type="ftr" sz="quarter" idx="11"/>
          </p:nvPr>
        </p:nvSpPr>
        <p:spPr/>
        <p:txBody>
          <a:bodyPr/>
          <a:lstStyle>
            <a:extLst/>
          </a:lstStyle>
          <a:p>
            <a:endParaRPr lang="en-US" dirty="0"/>
          </a:p>
        </p:txBody>
      </p:sp>
      <p:sp>
        <p:nvSpPr>
          <p:cNvPr id="6" name="Espace réservé du numéro de diapositive 5"/>
          <p:cNvSpPr>
            <a:spLocks noGrp="1"/>
          </p:cNvSpPr>
          <p:nvPr>
            <p:ph type="sldNum" sz="quarter" idx="12"/>
          </p:nvPr>
        </p:nvSpPr>
        <p:spPr/>
        <p:txBody>
          <a:bodyPr/>
          <a:lstStyle>
            <a:extLst/>
          </a:lstStyle>
          <a:p>
            <a:fld id="{D57F1E4F-1CFF-5643-939E-02111984F565}" type="slidenum">
              <a:rPr lang="en-US" smtClean="0"/>
              <a:pPr/>
              <a:t>‹N°›</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11D68600-886D-4293-8380-A20CD5482D78}" type="datetime1">
              <a:rPr lang="en-US" smtClean="0"/>
              <a:t>10/6/2016</a:t>
            </a:fld>
            <a:endParaRPr lang="en-US" dirty="0"/>
          </a:p>
        </p:txBody>
      </p:sp>
      <p:sp>
        <p:nvSpPr>
          <p:cNvPr id="6" name="Espace réservé du pied de page 5"/>
          <p:cNvSpPr>
            <a:spLocks noGrp="1"/>
          </p:cNvSpPr>
          <p:nvPr>
            <p:ph type="ftr" sz="quarter" idx="11"/>
          </p:nvPr>
        </p:nvSpPr>
        <p:spPr/>
        <p:txBody>
          <a:bodyPr/>
          <a:lstStyle>
            <a:extLst/>
          </a:lstStyle>
          <a:p>
            <a:endParaRPr lang="en-US" dirty="0"/>
          </a:p>
        </p:txBody>
      </p:sp>
      <p:sp>
        <p:nvSpPr>
          <p:cNvPr id="7" name="Espace réservé du numéro de diapositive 6"/>
          <p:cNvSpPr>
            <a:spLocks noGrp="1"/>
          </p:cNvSpPr>
          <p:nvPr>
            <p:ph type="sldNum" sz="quarter" idx="12"/>
          </p:nvPr>
        </p:nvSpPr>
        <p:spPr/>
        <p:txBody>
          <a:bodyPr/>
          <a:lstStyle>
            <a:extLst/>
          </a:lstStyle>
          <a:p>
            <a:fld id="{D57F1E4F-1CFF-5643-939E-02111984F565}" type="slidenum">
              <a:rPr lang="en-US" smtClean="0"/>
              <a:pPr/>
              <a:t>‹N°›</a:t>
            </a:fld>
            <a:endParaRPr lang="en-US" dirty="0"/>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109728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503FEA44-67DA-4992-AC1B-6545F97D0558}" type="datetime1">
              <a:rPr lang="en-US" smtClean="0"/>
              <a:t>10/6/2016</a:t>
            </a:fld>
            <a:endParaRPr lang="en-US" dirty="0"/>
          </a:p>
        </p:txBody>
      </p:sp>
      <p:sp>
        <p:nvSpPr>
          <p:cNvPr id="8" name="Espace réservé du pied de page 7"/>
          <p:cNvSpPr>
            <a:spLocks noGrp="1"/>
          </p:cNvSpPr>
          <p:nvPr>
            <p:ph type="ftr" sz="quarter" idx="11"/>
          </p:nvPr>
        </p:nvSpPr>
        <p:spPr/>
        <p:txBody>
          <a:bodyPr/>
          <a:lstStyle>
            <a:extLst/>
          </a:lstStyle>
          <a:p>
            <a:endParaRPr lang="en-US" dirty="0"/>
          </a:p>
        </p:txBody>
      </p:sp>
      <p:sp>
        <p:nvSpPr>
          <p:cNvPr id="9" name="Espace réservé du numéro de diapositive 8"/>
          <p:cNvSpPr>
            <a:spLocks noGrp="1"/>
          </p:cNvSpPr>
          <p:nvPr>
            <p:ph type="sldNum" sz="quarter" idx="12"/>
          </p:nvPr>
        </p:nvSpPr>
        <p:spPr/>
        <p:txBody>
          <a:bodyPr/>
          <a:lstStyle>
            <a:extLst/>
          </a:lstStyle>
          <a:p>
            <a:fld id="{D57F1E4F-1CFF-5643-939E-02111984F565}" type="slidenum">
              <a:rPr lang="en-US" smtClean="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000EB639-9A3A-4784-AA99-801799A9E1A3}" type="datetime1">
              <a:rPr lang="en-US" smtClean="0"/>
              <a:t>10/6/2016</a:t>
            </a:fld>
            <a:endParaRPr lang="en-US" dirty="0"/>
          </a:p>
        </p:txBody>
      </p:sp>
      <p:sp>
        <p:nvSpPr>
          <p:cNvPr id="4" name="Espace réservé du pied de page 3"/>
          <p:cNvSpPr>
            <a:spLocks noGrp="1"/>
          </p:cNvSpPr>
          <p:nvPr>
            <p:ph type="ftr" sz="quarter" idx="11"/>
          </p:nvPr>
        </p:nvSpPr>
        <p:spPr/>
        <p:txBody>
          <a:bodyPr/>
          <a:lstStyle>
            <a:extLst/>
          </a:lstStyle>
          <a:p>
            <a:endParaRPr lang="en-US" dirty="0"/>
          </a:p>
        </p:txBody>
      </p:sp>
      <p:sp>
        <p:nvSpPr>
          <p:cNvPr id="5" name="Espace réservé du numéro de diapositive 4"/>
          <p:cNvSpPr>
            <a:spLocks noGrp="1"/>
          </p:cNvSpPr>
          <p:nvPr>
            <p:ph type="sldNum" sz="quarter" idx="12"/>
          </p:nvPr>
        </p:nvSpPr>
        <p:spPr/>
        <p:txBody>
          <a:bodyPr/>
          <a:lstStyle>
            <a:extLst/>
          </a:lstStyle>
          <a:p>
            <a:fld id="{D57F1E4F-1CFF-5643-939E-02111984F565}" type="slidenum">
              <a:rPr lang="en-US" smtClean="0"/>
              <a:pPr/>
              <a:t>‹N°›</a:t>
            </a:fld>
            <a:endParaRPr lang="en-US" dirty="0"/>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30319658-792F-4B8B-B937-2D6E14214FB2}" type="datetime1">
              <a:rPr lang="en-US" smtClean="0"/>
              <a:t>10/6/2016</a:t>
            </a:fld>
            <a:endParaRPr lang="en-US" dirty="0"/>
          </a:p>
        </p:txBody>
      </p:sp>
      <p:sp>
        <p:nvSpPr>
          <p:cNvPr id="3" name="Espace réservé du pied de page 2"/>
          <p:cNvSpPr>
            <a:spLocks noGrp="1"/>
          </p:cNvSpPr>
          <p:nvPr>
            <p:ph type="ftr" sz="quarter" idx="11"/>
          </p:nvPr>
        </p:nvSpPr>
        <p:spPr/>
        <p:txBody>
          <a:bodyPr/>
          <a:lstStyle>
            <a:extLst/>
          </a:lstStyle>
          <a:p>
            <a:endParaRPr lang="en-US" dirty="0"/>
          </a:p>
        </p:txBody>
      </p:sp>
      <p:sp>
        <p:nvSpPr>
          <p:cNvPr id="4" name="Espace réservé du numéro de diapositive 3"/>
          <p:cNvSpPr>
            <a:spLocks noGrp="1"/>
          </p:cNvSpPr>
          <p:nvPr>
            <p:ph type="sldNum" sz="quarter" idx="12"/>
          </p:nvPr>
        </p:nvSpPr>
        <p:spPr/>
        <p:txBody>
          <a:bodyPr/>
          <a:lstStyle>
            <a:extLst/>
          </a:lstStyle>
          <a:p>
            <a:fld id="{D57F1E4F-1CFF-5643-939E-02111984F565}" type="slidenum">
              <a:rPr lang="en-US" smtClean="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8969376" y="6407944"/>
            <a:ext cx="2560320" cy="365760"/>
          </a:xfrm>
        </p:spPr>
        <p:txBody>
          <a:bodyPr/>
          <a:lstStyle>
            <a:extLst/>
          </a:lstStyle>
          <a:p>
            <a:fld id="{E5486C97-86F1-4926-89B9-95F6AE5B8F8F}" type="datetime1">
              <a:rPr lang="en-US" smtClean="0"/>
              <a:t>10/6/2016</a:t>
            </a:fld>
            <a:endParaRPr lang="en-US" dirty="0"/>
          </a:p>
        </p:txBody>
      </p:sp>
      <p:sp>
        <p:nvSpPr>
          <p:cNvPr id="6" name="Espace réservé du pied de page 5"/>
          <p:cNvSpPr>
            <a:spLocks noGrp="1"/>
          </p:cNvSpPr>
          <p:nvPr>
            <p:ph type="ftr" sz="quarter" idx="11"/>
          </p:nvPr>
        </p:nvSpPr>
        <p:spPr/>
        <p:txBody>
          <a:bodyPr/>
          <a:lstStyle>
            <a:extLst/>
          </a:lstStyle>
          <a:p>
            <a:endParaRPr lang="en-US" dirty="0"/>
          </a:p>
        </p:txBody>
      </p:sp>
      <p:sp>
        <p:nvSpPr>
          <p:cNvPr id="7" name="Espace réservé du numéro de diapositive 6"/>
          <p:cNvSpPr>
            <a:spLocks noGrp="1"/>
          </p:cNvSpPr>
          <p:nvPr>
            <p:ph type="sldNum" sz="quarter" idx="12"/>
          </p:nvPr>
        </p:nvSpPr>
        <p:spPr/>
        <p:txBody>
          <a:bodyPr/>
          <a:lstStyle>
            <a:extLst/>
          </a:lstStyle>
          <a:p>
            <a:fld id="{D57F1E4F-1CFF-5643-939E-02111984F565}"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608E6621-686E-4F0C-A439-5E439FAAC714}" type="datetime1">
              <a:rPr lang="en-US" smtClean="0"/>
              <a:t>10/6/2016</a:t>
            </a:fld>
            <a:endParaRPr lang="en-US" dirty="0"/>
          </a:p>
        </p:txBody>
      </p:sp>
      <p:sp>
        <p:nvSpPr>
          <p:cNvPr id="6" name="Espace réservé du pied de page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D57F1E4F-1CFF-5643-939E-02111984F565}" type="slidenum">
              <a:rPr lang="en-US" smtClean="0"/>
              <a:pPr/>
              <a:t>‹N°›</a:t>
            </a:fld>
            <a:endParaRPr lang="en-US" dirty="0"/>
          </a:p>
        </p:txBody>
      </p:sp>
      <p:sp>
        <p:nvSpPr>
          <p:cNvPr id="2" name="Titr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DB859F05-4A9E-484F-85F1-E6C8C85CB084}" type="datetime1">
              <a:rPr lang="en-US" smtClean="0"/>
              <a:t>10/6/2016</a:t>
            </a:fld>
            <a:endParaRPr lang="en-US" dirty="0"/>
          </a:p>
        </p:txBody>
      </p:sp>
      <p:sp>
        <p:nvSpPr>
          <p:cNvPr id="22" name="Espace réservé du pied de page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Espace réservé du numéro de diapositive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02111984F565}"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gif"/></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gif"/></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gif"/></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gif"/></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gif"/></Relationships>
</file>

<file path=ppt/slides/_rels/slide18.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2.gif"/></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2.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2.gif"/></Relationships>
</file>

<file path=ppt/slides/_rels/slide2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jpeg"/></Relationships>
</file>

<file path=ppt/slides/_rels/slide29.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9.png"/><Relationship Id="rId7" Type="http://schemas.openxmlformats.org/officeDocument/2006/relationships/image" Target="../media/image60.png"/><Relationship Id="rId12"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59.png"/><Relationship Id="rId11" Type="http://schemas.openxmlformats.org/officeDocument/2006/relationships/image" Target="../media/image3.emf"/><Relationship Id="rId5" Type="http://schemas.openxmlformats.org/officeDocument/2006/relationships/image" Target="../media/image58.png"/><Relationship Id="rId10" Type="http://schemas.openxmlformats.org/officeDocument/2006/relationships/image" Target="../media/image2.png"/><Relationship Id="rId4" Type="http://schemas.openxmlformats.org/officeDocument/2006/relationships/image" Target="../media/image57.png"/><Relationship Id="rId9" Type="http://schemas.openxmlformats.org/officeDocument/2006/relationships/image" Target="../media/image62.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3.emf"/><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7.gi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7.gif"/><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emf"/><Relationship Id="rId10" Type="http://schemas.openxmlformats.org/officeDocument/2006/relationships/image" Target="../media/image22.jpeg"/><Relationship Id="rId4" Type="http://schemas.openxmlformats.org/officeDocument/2006/relationships/image" Target="../media/image2.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3.jpeg"/><Relationship Id="rId7"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3.emf"/><Relationship Id="rId10" Type="http://schemas.openxmlformats.org/officeDocument/2006/relationships/image" Target="../media/image28.jpeg"/><Relationship Id="rId4" Type="http://schemas.openxmlformats.org/officeDocument/2006/relationships/image" Target="../media/image2.png"/><Relationship Id="rId9" Type="http://schemas.openxmlformats.org/officeDocument/2006/relationships/image" Target="../media/image27.jpeg"/></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3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2554287" y="2038349"/>
            <a:ext cx="7393754" cy="1666548"/>
          </a:xfrm>
          <a:prstGeom prst="roundRect">
            <a:avLst>
              <a:gd name="adj" fmla="val 16667"/>
            </a:avLst>
          </a:prstGeom>
          <a:ln>
            <a:headEnd/>
            <a:tailEnd/>
          </a:ln>
          <a:extLst>
            <a:ext uri="{AF507438-7753-43E0-B8FC-AC1667EBCBE1}">
              <a14:hiddenEffects xmlns:a14="http://schemas.microsoft.com/office/drawing/2010/main">
                <a:effectLst>
                  <a:outerShdw dist="35921" dir="2700000" algn="ctr" rotWithShape="0">
                    <a:srgbClr val="868686"/>
                  </a:outerShdw>
                </a:effectLst>
              </a14:hiddenEffects>
            </a:ext>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lgn="ctr" defTabSz="914400" eaLnBrk="0" fontAlgn="base" hangingPunct="0">
              <a:spcBef>
                <a:spcPct val="0"/>
              </a:spcBef>
              <a:spcAft>
                <a:spcPct val="0"/>
              </a:spcAft>
            </a:pPr>
            <a:r>
              <a:rPr kumimoji="0" lang="fr-FR" sz="2000" b="0" i="0" u="none" strike="noStrike" cap="none" normalizeH="0" baseline="0" dirty="0" smtClean="0">
                <a:ln>
                  <a:noFill/>
                </a:ln>
                <a:solidFill>
                  <a:srgbClr val="FFCC00"/>
                </a:solidFill>
                <a:effectLst/>
                <a:latin typeface="Aharoni" pitchFamily="2" charset="-79"/>
                <a:cs typeface="Aharoni" pitchFamily="2" charset="-79"/>
              </a:rPr>
              <a:t>Conception et réalisation</a:t>
            </a:r>
            <a:r>
              <a:rPr kumimoji="0" lang="fr-FR" sz="2000" b="0" i="0" u="none" strike="noStrike" cap="none" normalizeH="0" dirty="0" smtClean="0">
                <a:ln>
                  <a:noFill/>
                </a:ln>
                <a:solidFill>
                  <a:srgbClr val="FFCC00"/>
                </a:solidFill>
                <a:effectLst/>
                <a:latin typeface="Aharoni" pitchFamily="2" charset="-79"/>
                <a:cs typeface="Aharoni" pitchFamily="2" charset="-79"/>
              </a:rPr>
              <a:t> d’un réseau social pour les acteurs du secteur informel dit </a:t>
            </a:r>
          </a:p>
          <a:p>
            <a:pPr lvl="0" algn="ctr" defTabSz="914400" eaLnBrk="0" fontAlgn="base" hangingPunct="0">
              <a:spcBef>
                <a:spcPct val="0"/>
              </a:spcBef>
              <a:spcAft>
                <a:spcPct val="0"/>
              </a:spcAft>
            </a:pPr>
            <a:r>
              <a:rPr kumimoji="0" lang="fr-FR" sz="3200" b="0" i="0" u="none" strike="noStrike" cap="none" normalizeH="0" baseline="0" dirty="0" smtClean="0">
                <a:ln>
                  <a:noFill/>
                </a:ln>
                <a:solidFill>
                  <a:srgbClr val="FFCC00"/>
                </a:solidFill>
                <a:effectLst/>
                <a:latin typeface="Aharoni" pitchFamily="2" charset="-79"/>
                <a:cs typeface="Aharoni" pitchFamily="2" charset="-79"/>
              </a:rPr>
              <a:t>KWATAHELP</a:t>
            </a:r>
          </a:p>
          <a:p>
            <a:pPr lvl="0" algn="ctr" defTabSz="914400" eaLnBrk="0" fontAlgn="base" hangingPunct="0">
              <a:spcBef>
                <a:spcPct val="0"/>
              </a:spcBef>
              <a:spcAft>
                <a:spcPct val="0"/>
              </a:spcAft>
            </a:pPr>
            <a:r>
              <a:rPr lang="fr-FR" sz="2000" dirty="0" smtClean="0">
                <a:solidFill>
                  <a:srgbClr val="FFCC00"/>
                </a:solidFill>
                <a:latin typeface="Aharoni" pitchFamily="2" charset="-79"/>
                <a:cs typeface="Aharoni" pitchFamily="2" charset="-79"/>
              </a:rPr>
              <a:t>« </a:t>
            </a:r>
            <a:r>
              <a:rPr lang="fr-FR" sz="2000" dirty="0" smtClean="0">
                <a:solidFill>
                  <a:srgbClr val="FFCC00"/>
                </a:solidFill>
                <a:latin typeface="Aharoni" pitchFamily="2" charset="-79"/>
                <a:cs typeface="Aharoni" pitchFamily="2" charset="-79"/>
              </a:rPr>
              <a:t>LE RESEAU SOCIAL DU KWAT »</a:t>
            </a:r>
            <a:endParaRPr kumimoji="0" lang="fr-FR" sz="1600" b="0" i="0" u="none" strike="noStrike" cap="none" normalizeH="0" baseline="0" dirty="0" smtClean="0">
              <a:ln>
                <a:noFill/>
              </a:ln>
              <a:solidFill>
                <a:srgbClr val="FFCC00"/>
              </a:solidFill>
              <a:effectLst/>
              <a:latin typeface="Aharoni" pitchFamily="2" charset="-79"/>
              <a:cs typeface="Aharoni" pitchFamily="2" charset="-79"/>
            </a:endParaRPr>
          </a:p>
        </p:txBody>
      </p:sp>
      <p:sp>
        <p:nvSpPr>
          <p:cNvPr id="27" name="Text Box 6"/>
          <p:cNvSpPr txBox="1">
            <a:spLocks noChangeArrowheads="1"/>
          </p:cNvSpPr>
          <p:nvPr/>
        </p:nvSpPr>
        <p:spPr bwMode="auto">
          <a:xfrm>
            <a:off x="3992029" y="4435188"/>
            <a:ext cx="4384788" cy="837128"/>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spcBef>
                <a:spcPct val="0"/>
              </a:spcBef>
              <a:spcAft>
                <a:spcPct val="0"/>
              </a:spcAft>
              <a:buClrTx/>
              <a:buSzTx/>
              <a:buFontTx/>
              <a:buNone/>
              <a:tabLst/>
            </a:pPr>
            <a:r>
              <a:rPr kumimoji="0" lang="fr-FR" sz="1300" b="0" i="0" u="sng" strike="noStrike" cap="none" normalizeH="0" baseline="0" dirty="0" smtClean="0">
                <a:ln>
                  <a:noFill/>
                </a:ln>
                <a:solidFill>
                  <a:schemeClr val="tx1"/>
                </a:solidFill>
                <a:effectLst/>
                <a:latin typeface="Segoe UI" pitchFamily="34" charset="0"/>
                <a:ea typeface="Segoe UI" pitchFamily="34" charset="0"/>
                <a:cs typeface="Segoe UI" pitchFamily="34" charset="0"/>
              </a:rPr>
              <a:t>REDIGE ET PRESENTE PAR</a:t>
            </a:r>
            <a:r>
              <a:rPr kumimoji="0" lang="fr-FR" sz="13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lang="fr-FR" b="1" dirty="0" smtClean="0">
                <a:latin typeface="Segoe UI" pitchFamily="34" charset="0"/>
                <a:ea typeface="Segoe UI" pitchFamily="34" charset="0"/>
                <a:cs typeface="Segoe UI" pitchFamily="34" charset="0"/>
              </a:rPr>
              <a:t>NKUMBE ENONGENE Astrid Aurelien</a:t>
            </a:r>
            <a:endParaRPr kumimoji="0" lang="fr-FR"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p:txBody>
      </p:sp>
      <p:sp>
        <p:nvSpPr>
          <p:cNvPr id="28" name="Text Box 7"/>
          <p:cNvSpPr txBox="1">
            <a:spLocks noChangeArrowheads="1"/>
          </p:cNvSpPr>
          <p:nvPr/>
        </p:nvSpPr>
        <p:spPr bwMode="auto">
          <a:xfrm>
            <a:off x="919671" y="5696721"/>
            <a:ext cx="3072358" cy="116128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fr-FR" sz="1300" b="1" i="0" u="sng"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rPr>
              <a:t>ENCADREUR ACADEMIQUE</a:t>
            </a:r>
            <a:r>
              <a:rPr kumimoji="0" lang="fr-FR" sz="1300" b="1"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300" b="1"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rPr>
              <a:t>M. </a:t>
            </a:r>
            <a:r>
              <a:rPr lang="fr-FR" sz="1300" b="1" dirty="0" smtClean="0">
                <a:solidFill>
                  <a:schemeClr val="tx2">
                    <a:lumMod val="20000"/>
                    <a:lumOff val="80000"/>
                  </a:schemeClr>
                </a:solidFill>
                <a:latin typeface="Segoe UI" pitchFamily="34" charset="0"/>
                <a:ea typeface="Segoe UI" pitchFamily="34" charset="0"/>
                <a:cs typeface="Segoe UI" pitchFamily="34" charset="0"/>
              </a:rPr>
              <a:t>AKONO Didier Bertrand</a:t>
            </a:r>
            <a:endParaRPr kumimoji="0" lang="fr-FR" sz="1300" b="1"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1300" b="0"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rPr>
              <a:t>Chef service de la scolarit</a:t>
            </a:r>
            <a:r>
              <a:rPr lang="fr-FR" sz="1300" dirty="0" smtClean="0">
                <a:solidFill>
                  <a:schemeClr val="tx2">
                    <a:lumMod val="20000"/>
                    <a:lumOff val="80000"/>
                  </a:schemeClr>
                </a:solidFill>
                <a:latin typeface="Segoe UI" pitchFamily="34" charset="0"/>
                <a:ea typeface="Segoe UI" pitchFamily="34" charset="0"/>
                <a:cs typeface="Segoe UI" pitchFamily="34" charset="0"/>
              </a:rPr>
              <a:t>é, et ing</a:t>
            </a:r>
            <a:r>
              <a:rPr lang="fr-FR" sz="1300" dirty="0" smtClean="0">
                <a:solidFill>
                  <a:schemeClr val="tx2">
                    <a:lumMod val="20000"/>
                    <a:lumOff val="80000"/>
                  </a:schemeClr>
                </a:solidFill>
                <a:latin typeface="Segoe UI" pitchFamily="34" charset="0"/>
                <a:ea typeface="Segoe UI" pitchFamily="34" charset="0"/>
                <a:cs typeface="Segoe UI" pitchFamily="34" charset="0"/>
              </a:rPr>
              <a:t>énieur des travaux en informatique</a:t>
            </a:r>
            <a:endParaRPr kumimoji="0" lang="fr-FR" sz="1300" b="0"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endParaRPr>
          </a:p>
        </p:txBody>
      </p:sp>
      <p:sp>
        <p:nvSpPr>
          <p:cNvPr id="29" name="Text Box 8"/>
          <p:cNvSpPr txBox="1">
            <a:spLocks noChangeArrowheads="1"/>
          </p:cNvSpPr>
          <p:nvPr/>
        </p:nvSpPr>
        <p:spPr bwMode="auto">
          <a:xfrm>
            <a:off x="8267510" y="5696720"/>
            <a:ext cx="3045505" cy="846364"/>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fr-FR" sz="1300" b="1" i="0" u="sng"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rPr>
              <a:t>ENCADREUR PROFESSIONNEL</a:t>
            </a:r>
            <a:r>
              <a:rPr kumimoji="0" lang="fr-FR" sz="1300" b="1"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rPr>
              <a:t> :</a:t>
            </a:r>
          </a:p>
          <a:p>
            <a:pPr marL="0" marR="0" lvl="0" indent="0" algn="ctr" defTabSz="914400" rtl="0" eaLnBrk="0" fontAlgn="base" latinLnBrk="0" hangingPunct="0">
              <a:lnSpc>
                <a:spcPct val="100000"/>
              </a:lnSpc>
              <a:spcBef>
                <a:spcPct val="0"/>
              </a:spcBef>
              <a:spcAft>
                <a:spcPts val="800"/>
              </a:spcAft>
              <a:buClrTx/>
              <a:buSzTx/>
              <a:buFontTx/>
              <a:buNone/>
              <a:tabLst/>
            </a:pPr>
            <a:r>
              <a:rPr kumimoji="0" lang="fr-FR" sz="1300" b="1"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rPr>
              <a:t>M. OLOA</a:t>
            </a:r>
            <a:r>
              <a:rPr kumimoji="0" lang="fr-FR" sz="1300" b="1" i="0" u="none" strike="noStrike" cap="none" normalizeH="0" dirty="0" smtClean="0">
                <a:ln>
                  <a:noFill/>
                </a:ln>
                <a:solidFill>
                  <a:schemeClr val="tx2">
                    <a:lumMod val="20000"/>
                    <a:lumOff val="80000"/>
                  </a:schemeClr>
                </a:solidFill>
                <a:effectLst/>
                <a:latin typeface="Segoe UI" pitchFamily="34" charset="0"/>
                <a:ea typeface="Segoe UI" pitchFamily="34" charset="0"/>
                <a:cs typeface="Segoe UI" pitchFamily="34" charset="0"/>
              </a:rPr>
              <a:t> BIDJO Valery Nicky</a:t>
            </a:r>
            <a:endParaRPr kumimoji="0" lang="fr-FR" sz="1300" b="1"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ts val="800"/>
              </a:spcAft>
              <a:buClrTx/>
              <a:buSzTx/>
              <a:buFontTx/>
              <a:buNone/>
              <a:tabLst/>
            </a:pPr>
            <a:r>
              <a:rPr kumimoji="0" lang="fr-FR" sz="1300" b="0"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rPr>
              <a:t>Directeur gén</a:t>
            </a:r>
            <a:r>
              <a:rPr lang="fr-FR" sz="1300" dirty="0" smtClean="0">
                <a:solidFill>
                  <a:schemeClr val="tx2">
                    <a:lumMod val="20000"/>
                    <a:lumOff val="80000"/>
                  </a:schemeClr>
                </a:solidFill>
                <a:latin typeface="Segoe UI" pitchFamily="34" charset="0"/>
                <a:ea typeface="Segoe UI" pitchFamily="34" charset="0"/>
                <a:cs typeface="Segoe UI" pitchFamily="34" charset="0"/>
              </a:rPr>
              <a:t>éral de Digit expert et ingénieur en informatique</a:t>
            </a:r>
            <a:endParaRPr kumimoji="0" lang="fr-FR" sz="1800" b="0" i="0" u="none" strike="noStrike" cap="none" normalizeH="0" baseline="0" dirty="0" smtClean="0">
              <a:ln>
                <a:noFill/>
              </a:ln>
              <a:solidFill>
                <a:schemeClr val="tx2">
                  <a:lumMod val="20000"/>
                  <a:lumOff val="80000"/>
                </a:schemeClr>
              </a:solidFill>
              <a:effectLst/>
              <a:latin typeface="Segoe UI" pitchFamily="34" charset="0"/>
              <a:ea typeface="Segoe UI" pitchFamily="34" charset="0"/>
              <a:cs typeface="Segoe UI" pitchFamily="34" charset="0"/>
            </a:endParaRPr>
          </a:p>
        </p:txBody>
      </p:sp>
      <p:sp>
        <p:nvSpPr>
          <p:cNvPr id="2" name="ZoneTexte 1"/>
          <p:cNvSpPr txBox="1"/>
          <p:nvPr/>
        </p:nvSpPr>
        <p:spPr>
          <a:xfrm>
            <a:off x="2717436" y="3702140"/>
            <a:ext cx="7016496" cy="584775"/>
          </a:xfrm>
          <a:prstGeom prst="rect">
            <a:avLst/>
          </a:prstGeom>
          <a:noFill/>
        </p:spPr>
        <p:txBody>
          <a:bodyPr wrap="square" rtlCol="0">
            <a:spAutoFit/>
          </a:bodyPr>
          <a:lstStyle/>
          <a:p>
            <a:pPr algn="ctr"/>
            <a:r>
              <a:rPr lang="fr-FR" sz="1600" b="1" dirty="0" smtClean="0">
                <a:latin typeface="Garamond" pitchFamily="18" charset="0"/>
                <a:cs typeface="Vrinda" pitchFamily="34" charset="0"/>
              </a:rPr>
              <a:t>Stage effectué du 06 Juin au </a:t>
            </a:r>
            <a:r>
              <a:rPr lang="fr-FR" sz="1600" b="1" dirty="0" smtClean="0">
                <a:latin typeface="Garamond" pitchFamily="18" charset="0"/>
                <a:cs typeface="Vrinda" pitchFamily="34" charset="0"/>
              </a:rPr>
              <a:t>30</a:t>
            </a:r>
            <a:r>
              <a:rPr lang="fr-FR" sz="1600" b="1" dirty="0" smtClean="0">
                <a:latin typeface="Garamond" pitchFamily="18" charset="0"/>
                <a:cs typeface="Vrinda" pitchFamily="34" charset="0"/>
              </a:rPr>
              <a:t> </a:t>
            </a:r>
            <a:r>
              <a:rPr lang="fr-FR" sz="1600" b="1" dirty="0" smtClean="0">
                <a:latin typeface="Garamond" pitchFamily="18" charset="0"/>
                <a:cs typeface="Vrinda" pitchFamily="34" charset="0"/>
              </a:rPr>
              <a:t>Septembre 2016, en vue de l’obtention du Diplôme de Technicien Supérieur(DTS) en informatique option Génie </a:t>
            </a:r>
            <a:r>
              <a:rPr lang="fr-FR" sz="1600" b="1" dirty="0">
                <a:latin typeface="Garamond" pitchFamily="18" charset="0"/>
                <a:cs typeface="Vrinda" pitchFamily="34" charset="0"/>
              </a:rPr>
              <a:t>L</a:t>
            </a:r>
            <a:r>
              <a:rPr lang="fr-FR" sz="1600" b="1" dirty="0" smtClean="0">
                <a:latin typeface="Garamond" pitchFamily="18" charset="0"/>
                <a:cs typeface="Vrinda" pitchFamily="34" charset="0"/>
              </a:rPr>
              <a:t>ogiciel</a:t>
            </a:r>
            <a:endParaRPr lang="fr-FR" sz="1600" b="1" dirty="0">
              <a:latin typeface="Garamond" pitchFamily="18" charset="0"/>
              <a:cs typeface="Vrinda" pitchFamily="34" charset="0"/>
            </a:endParaRPr>
          </a:p>
        </p:txBody>
      </p:sp>
      <p:sp>
        <p:nvSpPr>
          <p:cNvPr id="11" name="Espace réservé du numéro de diapositive 10"/>
          <p:cNvSpPr>
            <a:spLocks noGrp="1"/>
          </p:cNvSpPr>
          <p:nvPr>
            <p:ph type="sldNum" sz="quarter" idx="12"/>
          </p:nvPr>
        </p:nvSpPr>
        <p:spPr/>
        <p:txBody>
          <a:bodyPr/>
          <a:lstStyle/>
          <a:p>
            <a:fld id="{D57F1E4F-1CFF-5643-939E-02111984F565}" type="slidenum">
              <a:rPr lang="en-US" smtClean="0"/>
              <a:pPr/>
              <a:t>1</a:t>
            </a:fld>
            <a:endParaRPr lang="en-US" dirty="0"/>
          </a:p>
        </p:txBody>
      </p:sp>
      <p:sp>
        <p:nvSpPr>
          <p:cNvPr id="12" name="ZoneTexte 11"/>
          <p:cNvSpPr txBox="1"/>
          <p:nvPr/>
        </p:nvSpPr>
        <p:spPr>
          <a:xfrm>
            <a:off x="0" y="397886"/>
            <a:ext cx="12191999" cy="1508105"/>
          </a:xfrm>
          <a:prstGeom prst="rect">
            <a:avLst/>
          </a:prstGeom>
          <a:noFill/>
        </p:spPr>
        <p:txBody>
          <a:bodyPr wrap="square" rtlCol="0">
            <a:spAutoFit/>
          </a:bodyPr>
          <a:lstStyle/>
          <a:p>
            <a:pPr algn="ctr"/>
            <a:r>
              <a:rPr lang="fr-FR" b="1" dirty="0" smtClean="0"/>
              <a:t>Institut Africain D’Informatique</a:t>
            </a:r>
          </a:p>
          <a:p>
            <a:pPr algn="ctr"/>
            <a:r>
              <a:rPr lang="fr-FR" sz="1200" b="1" dirty="0"/>
              <a:t>Etablissement Inter – Etats d’Enseignement </a:t>
            </a:r>
            <a:r>
              <a:rPr lang="fr-FR" sz="1200" b="1" dirty="0" smtClean="0"/>
              <a:t>Supérieur</a:t>
            </a:r>
          </a:p>
          <a:p>
            <a:pPr algn="ctr"/>
            <a:r>
              <a:rPr lang="fr-FR" sz="1200" dirty="0"/>
              <a:t>Représentation du Cameroun</a:t>
            </a:r>
          </a:p>
          <a:p>
            <a:pPr algn="ctr"/>
            <a:r>
              <a:rPr lang="fr-FR" sz="1200" b="1" dirty="0"/>
              <a:t>CENTRE D’EXCELLENCE TECHNOLOGIQUE PAUL BIYA</a:t>
            </a:r>
            <a:endParaRPr lang="fr-FR" sz="1200" dirty="0"/>
          </a:p>
          <a:p>
            <a:pPr algn="ctr"/>
            <a:endParaRPr lang="fr-FR" sz="1400" b="1" dirty="0"/>
          </a:p>
          <a:p>
            <a:pPr algn="ctr"/>
            <a:r>
              <a:rPr lang="fr-FR" sz="1200" dirty="0" smtClean="0"/>
              <a:t>BP 13719 Yaoundé (Cameroun) Tél.22 72 99 58/ 22 72 99 57</a:t>
            </a:r>
          </a:p>
          <a:p>
            <a:pPr algn="ctr"/>
            <a:r>
              <a:rPr lang="en-US" sz="1200" dirty="0" smtClean="0"/>
              <a:t>Site </a:t>
            </a:r>
            <a:r>
              <a:rPr lang="en-US" sz="1200" dirty="0"/>
              <a:t>web: </a:t>
            </a:r>
            <a:r>
              <a:rPr lang="en-US" sz="1200" u="sng" dirty="0"/>
              <a:t>www.iaicameroun.com</a:t>
            </a:r>
            <a:r>
              <a:rPr lang="en-US" sz="1200" dirty="0"/>
              <a:t>   contact@iaicameroun.com</a:t>
            </a:r>
            <a:endParaRPr lang="fr-FR" sz="1200" dirty="0"/>
          </a:p>
        </p:txBody>
      </p:sp>
      <p:pic>
        <p:nvPicPr>
          <p:cNvPr id="13" name="Picture 2" descr="D:\jt1\iaicameroun_logo.png"/>
          <p:cNvPicPr>
            <a:picLocks noChangeAspect="1" noChangeArrowheads="1"/>
          </p:cNvPicPr>
          <p:nvPr/>
        </p:nvPicPr>
        <p:blipFill>
          <a:blip r:embed="rId4"/>
          <a:srcRect/>
          <a:stretch>
            <a:fillRect/>
          </a:stretch>
        </p:blipFill>
        <p:spPr bwMode="auto">
          <a:xfrm>
            <a:off x="744542" y="397886"/>
            <a:ext cx="2107839" cy="1179572"/>
          </a:xfrm>
          <a:prstGeom prst="rect">
            <a:avLst/>
          </a:prstGeom>
          <a:ln>
            <a:noFill/>
          </a:ln>
        </p:spPr>
        <p:style>
          <a:lnRef idx="0">
            <a:schemeClr val="accent2"/>
          </a:lnRef>
          <a:fillRef idx="3">
            <a:schemeClr val="accent2"/>
          </a:fillRef>
          <a:effectRef idx="3">
            <a:schemeClr val="accent2"/>
          </a:effectRef>
          <a:fontRef idx="minor">
            <a:schemeClr val="lt1"/>
          </a:fontRef>
        </p:style>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9895" y="452478"/>
            <a:ext cx="2093120" cy="108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129" name="Picture 105" descr="BD10358_"/>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4530" y="1318088"/>
            <a:ext cx="5722938" cy="14763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302030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9" name="Picture 17" descr="C:\Users\Aurelio Big Neaa\Desktop\imgres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482" y="584776"/>
            <a:ext cx="1650361" cy="132160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Users\Aurelio Big Neaa\Desktop\imgr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91" y="3292052"/>
            <a:ext cx="2118877" cy="1681648"/>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Users\Aurelio Big Neaa\Desktop\imgre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9342" y="2555860"/>
            <a:ext cx="2024006" cy="1342004"/>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PROBLEMATIQUE</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Espace réservé du numéro de diapositive 7"/>
          <p:cNvSpPr>
            <a:spLocks noGrp="1"/>
          </p:cNvSpPr>
          <p:nvPr>
            <p:ph type="sldNum" sz="quarter" idx="12"/>
          </p:nvPr>
        </p:nvSpPr>
        <p:spPr/>
        <p:txBody>
          <a:bodyPr/>
          <a:lstStyle/>
          <a:p>
            <a:fld id="{D57F1E4F-1CFF-5643-939E-02111984F565}" type="slidenum">
              <a:rPr lang="en-US" smtClean="0"/>
              <a:pPr/>
              <a:t>10</a:t>
            </a:fld>
            <a:endParaRPr lang="en-US" dirty="0"/>
          </a:p>
        </p:txBody>
      </p:sp>
      <p:pic>
        <p:nvPicPr>
          <p:cNvPr id="11" name="Imag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9615" y="5390285"/>
            <a:ext cx="1489165" cy="1116874"/>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4" name="Rectangle à coins arrondis 3"/>
          <p:cNvSpPr/>
          <p:nvPr/>
        </p:nvSpPr>
        <p:spPr>
          <a:xfrm>
            <a:off x="952984" y="1778102"/>
            <a:ext cx="2978331" cy="919401"/>
          </a:xfrm>
          <a:prstGeom prst="wedgeRoundRectCallout">
            <a:avLst>
              <a:gd name="adj1" fmla="val 80271"/>
              <a:gd name="adj2" fmla="val 48198"/>
              <a:gd name="adj3" fmla="val 16667"/>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r>
              <a:rPr lang="fr-FR" sz="1600" b="1" dirty="0"/>
              <a:t>Comment </a:t>
            </a:r>
            <a:r>
              <a:rPr lang="fr-FR" sz="1600" b="1" dirty="0" smtClean="0"/>
              <a:t>contribuer a l’</a:t>
            </a:r>
            <a:r>
              <a:rPr lang="fr-FR" sz="1600" b="1" dirty="0" err="1" smtClean="0"/>
              <a:t>epanouissement</a:t>
            </a:r>
            <a:r>
              <a:rPr lang="fr-FR" sz="1600" b="1" dirty="0"/>
              <a:t> du secteur </a:t>
            </a:r>
            <a:r>
              <a:rPr lang="fr-FR" sz="1600" b="1" dirty="0" smtClean="0"/>
              <a:t>informel ?</a:t>
            </a:r>
            <a:endParaRPr lang="fr-FR" sz="1600" b="1" dirty="0"/>
          </a:p>
        </p:txBody>
      </p:sp>
      <p:sp>
        <p:nvSpPr>
          <p:cNvPr id="6" name="Rectangle à coins arrondis 5"/>
          <p:cNvSpPr/>
          <p:nvPr/>
        </p:nvSpPr>
        <p:spPr>
          <a:xfrm>
            <a:off x="1160974" y="4588657"/>
            <a:ext cx="2896469" cy="1191816"/>
          </a:xfrm>
          <a:prstGeom prst="wedgeRoundRectCallout">
            <a:avLst>
              <a:gd name="adj1" fmla="val 72243"/>
              <a:gd name="adj2" fmla="val -98883"/>
              <a:gd name="adj3" fmla="val 16667"/>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1600" b="1" dirty="0" smtClean="0">
                <a:solidFill>
                  <a:schemeClr val="dk1"/>
                </a:solidFill>
              </a:rPr>
              <a:t>Comment connaitre toutes les actives du secteur informel de ton quartier?</a:t>
            </a:r>
            <a:endParaRPr lang="fr-FR" sz="1600" b="1" dirty="0">
              <a:solidFill>
                <a:schemeClr val="dk1"/>
              </a:solidFill>
            </a:endParaRPr>
          </a:p>
        </p:txBody>
      </p:sp>
      <p:pic>
        <p:nvPicPr>
          <p:cNvPr id="9" name="Image 8" descr="3D_bonhomme_objets_connectes.png"/>
          <p:cNvPicPr>
            <a:picLocks noChangeAspect="1"/>
          </p:cNvPicPr>
          <p:nvPr/>
        </p:nvPicPr>
        <p:blipFill>
          <a:blip r:embed="rId7"/>
          <a:srcRect l="17243" t="3449" r="20681" b="6887"/>
          <a:stretch>
            <a:fillRect/>
          </a:stretch>
        </p:blipFill>
        <p:spPr>
          <a:xfrm>
            <a:off x="5491518" y="2555860"/>
            <a:ext cx="1208964" cy="1746281"/>
          </a:xfrm>
          <a:prstGeom prst="rect">
            <a:avLst/>
          </a:prstGeom>
          <a:ln>
            <a:noFill/>
          </a:ln>
          <a:effectLst>
            <a:outerShdw blurRad="292100" dist="139700" dir="2700000" algn="tl" rotWithShape="0">
              <a:srgbClr val="333333">
                <a:alpha val="65000"/>
              </a:srgbClr>
            </a:outerShdw>
          </a:effectLst>
        </p:spPr>
      </p:pic>
      <p:pic>
        <p:nvPicPr>
          <p:cNvPr id="3076" name="Picture 4" descr="Résultat de recherche d'images pour &quot;visibilité&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8813" y="4714785"/>
            <a:ext cx="2833583" cy="213761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à coins arrondis 14"/>
          <p:cNvSpPr/>
          <p:nvPr/>
        </p:nvSpPr>
        <p:spPr>
          <a:xfrm>
            <a:off x="5618842" y="5056713"/>
            <a:ext cx="2726212" cy="919401"/>
          </a:xfrm>
          <a:prstGeom prst="wedgeRoundRectCallout">
            <a:avLst>
              <a:gd name="adj1" fmla="val -31632"/>
              <a:gd name="adj2" fmla="val -99642"/>
              <a:gd name="adj3" fmla="val 16667"/>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r>
              <a:rPr lang="fr-FR" sz="1600" b="1" dirty="0"/>
              <a:t>Comment augmenter la visibilité des acteurs du secteur informel </a:t>
            </a:r>
            <a:r>
              <a:rPr lang="fr-FR" sz="1600" b="1" dirty="0" smtClean="0"/>
              <a:t> ?</a:t>
            </a:r>
            <a:endParaRPr lang="fr-FR" sz="1600" b="1" dirty="0"/>
          </a:p>
        </p:txBody>
      </p:sp>
      <p:sp>
        <p:nvSpPr>
          <p:cNvPr id="19" name="Rectangle à coins arrondis 18"/>
          <p:cNvSpPr/>
          <p:nvPr/>
        </p:nvSpPr>
        <p:spPr>
          <a:xfrm>
            <a:off x="8345054" y="1091629"/>
            <a:ext cx="2978331" cy="1464231"/>
          </a:xfrm>
          <a:prstGeom prst="wedgeRoundRectCallout">
            <a:avLst>
              <a:gd name="adj1" fmla="val -83295"/>
              <a:gd name="adj2" fmla="val 52972"/>
              <a:gd name="adj3" fmla="val 16667"/>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r>
              <a:rPr lang="fr-FR" sz="1600" b="1" dirty="0"/>
              <a:t>Comment promouvoir sa production dans les quartiers pour faire </a:t>
            </a:r>
            <a:r>
              <a:rPr lang="fr-FR" sz="1600" b="1" dirty="0" smtClean="0"/>
              <a:t>face a la concurrence </a:t>
            </a:r>
            <a:r>
              <a:rPr lang="fr-FR" sz="1600" b="1" dirty="0" smtClean="0"/>
              <a:t>des</a:t>
            </a:r>
            <a:r>
              <a:rPr lang="fr-FR" sz="1600" b="1" dirty="0" smtClean="0"/>
              <a:t> </a:t>
            </a:r>
            <a:r>
              <a:rPr lang="fr-FR" sz="1600" b="1" dirty="0"/>
              <a:t>produit importés ?</a:t>
            </a:r>
          </a:p>
        </p:txBody>
      </p:sp>
      <p:sp>
        <p:nvSpPr>
          <p:cNvPr id="3" name="AutoShape 2" descr="Résultat de recherche d'images pour &quot;visibilité&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13850296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3089"/>
                                        </p:tgtEl>
                                        <p:attrNameLst>
                                          <p:attrName>style.visibility</p:attrName>
                                        </p:attrNameLst>
                                      </p:cBhvr>
                                      <p:to>
                                        <p:strVal val="visible"/>
                                      </p:to>
                                    </p:set>
                                    <p:animEffect transition="in" filter="fade">
                                      <p:cBhvr>
                                        <p:cTn id="16" dur="1000"/>
                                        <p:tgtEl>
                                          <p:spTgt spid="3089"/>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randombar(horizontal)">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3083"/>
                                        </p:tgtEl>
                                        <p:attrNameLst>
                                          <p:attrName>style.visibility</p:attrName>
                                        </p:attrNameLst>
                                      </p:cBhvr>
                                      <p:to>
                                        <p:strVal val="visible"/>
                                      </p:to>
                                    </p:set>
                                    <p:animEffect transition="in" filter="fade">
                                      <p:cBhvr>
                                        <p:cTn id="24" dur="1000"/>
                                        <p:tgtEl>
                                          <p:spTgt spid="3083"/>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par>
                                <p:cTn id="30" presetID="10" presetClass="entr" presetSubtype="0" fill="hold" nodeType="withEffect">
                                  <p:stCondLst>
                                    <p:cond delay="500"/>
                                  </p:stCondLst>
                                  <p:childTnLst>
                                    <p:set>
                                      <p:cBhvr>
                                        <p:cTn id="31" dur="1" fill="hold">
                                          <p:stCondLst>
                                            <p:cond delay="0"/>
                                          </p:stCondLst>
                                        </p:cTn>
                                        <p:tgtEl>
                                          <p:spTgt spid="3076"/>
                                        </p:tgtEl>
                                        <p:attrNameLst>
                                          <p:attrName>style.visibility</p:attrName>
                                        </p:attrNameLst>
                                      </p:cBhvr>
                                      <p:to>
                                        <p:strVal val="visible"/>
                                      </p:to>
                                    </p:set>
                                    <p:animEffect transition="in" filter="fade">
                                      <p:cBhvr>
                                        <p:cTn id="32" dur="1000"/>
                                        <p:tgtEl>
                                          <p:spTgt spid="307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randombar(horizontal)">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3086"/>
                                        </p:tgtEl>
                                        <p:attrNameLst>
                                          <p:attrName>style.visibility</p:attrName>
                                        </p:attrNameLst>
                                      </p:cBhvr>
                                      <p:to>
                                        <p:strVal val="visible"/>
                                      </p:to>
                                    </p:set>
                                    <p:animEffect transition="in" filter="fade">
                                      <p:cBhvr>
                                        <p:cTn id="40" dur="10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5"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31257" y="2061027"/>
            <a:ext cx="9129486" cy="769441"/>
          </a:xfrm>
          <a:prstGeom prst="rect">
            <a:avLst/>
          </a:prstGeom>
          <a:noFill/>
        </p:spPr>
        <p:txBody>
          <a:bodyPr wrap="square" rtlCol="0">
            <a:spAutoFit/>
          </a:bodyPr>
          <a:lstStyle/>
          <a:p>
            <a:pPr algn="ctr"/>
            <a:r>
              <a:rPr lang="fr-FR" sz="4400" b="1" dirty="0" smtClean="0">
                <a:solidFill>
                  <a:srgbClr val="00B0F0"/>
                </a:solidFill>
                <a:effectLst>
                  <a:outerShdw blurRad="38100" dist="38100" dir="2700000" algn="tl">
                    <a:srgbClr val="000000">
                      <a:alpha val="43137"/>
                    </a:srgbClr>
                  </a:outerShdw>
                </a:effectLst>
              </a:rPr>
              <a:t>Kwatahelp est la solution</a:t>
            </a:r>
            <a:endParaRPr lang="fr-FR" sz="4400" b="1" dirty="0">
              <a:solidFill>
                <a:srgbClr val="00B0F0"/>
              </a:solidFill>
              <a:effectLst>
                <a:outerShdw blurRad="38100" dist="38100" dir="2700000" algn="tl">
                  <a:srgbClr val="000000">
                    <a:alpha val="43137"/>
                  </a:srgbClr>
                </a:outerShdw>
              </a:effectLst>
            </a:endParaRPr>
          </a:p>
        </p:txBody>
      </p:sp>
      <p:sp>
        <p:nvSpPr>
          <p:cNvPr id="3" name="Espace réservé du numéro de diapositive 2"/>
          <p:cNvSpPr>
            <a:spLocks noGrp="1"/>
          </p:cNvSpPr>
          <p:nvPr>
            <p:ph type="sldNum" sz="quarter" idx="12"/>
          </p:nvPr>
        </p:nvSpPr>
        <p:spPr/>
        <p:txBody>
          <a:bodyPr/>
          <a:lstStyle/>
          <a:p>
            <a:fld id="{D57F1E4F-1CFF-5643-939E-02111984F565}" type="slidenum">
              <a:rPr lang="en-US" smtClean="0"/>
              <a:pPr/>
              <a:t>11</a:t>
            </a:fld>
            <a:endParaRPr lang="en-US" dirty="0"/>
          </a:p>
        </p:txBody>
      </p:sp>
      <p:pic>
        <p:nvPicPr>
          <p:cNvPr id="4" name="Image 3" descr="logo2.png"/>
          <p:cNvPicPr>
            <a:picLocks noChangeAspect="1"/>
          </p:cNvPicPr>
          <p:nvPr/>
        </p:nvPicPr>
        <p:blipFill>
          <a:blip r:embed="rId2"/>
          <a:stretch>
            <a:fillRect/>
          </a:stretch>
        </p:blipFill>
        <p:spPr>
          <a:xfrm>
            <a:off x="4984546" y="3242519"/>
            <a:ext cx="2222908" cy="167425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3475801" y="5365048"/>
            <a:ext cx="5604212" cy="338554"/>
          </a:xfrm>
          <a:prstGeom prst="rect">
            <a:avLst/>
          </a:prstGeom>
        </p:spPr>
        <p:txBody>
          <a:bodyPr wrap="square">
            <a:spAutoFit/>
          </a:bodyPr>
          <a:lstStyle/>
          <a:p>
            <a:pPr algn="ctr"/>
            <a:r>
              <a:rPr lang="de-DE" sz="1600" dirty="0"/>
              <a:t> </a:t>
            </a:r>
            <a:r>
              <a:rPr lang="fr-FR" sz="1600" dirty="0" smtClean="0"/>
              <a:t>Pourquoi pas </a:t>
            </a:r>
            <a:r>
              <a:rPr lang="de-DE" sz="1600" dirty="0" smtClean="0"/>
              <a:t>Kwatahelp </a:t>
            </a:r>
            <a:r>
              <a:rPr lang="de-DE" sz="1600" dirty="0"/>
              <a:t>?</a:t>
            </a:r>
            <a:endParaRPr lang="fr-FR" sz="1600" dirty="0"/>
          </a:p>
        </p:txBody>
      </p:sp>
    </p:spTree>
    <p:extLst>
      <p:ext uri="{BB962C8B-B14F-4D97-AF65-F5344CB8AC3E}">
        <p14:creationId xmlns:p14="http://schemas.microsoft.com/office/powerpoint/2010/main" val="269087629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 5" descr="puces.png"/>
          <p:cNvPicPr>
            <a:picLocks noChangeAspect="1"/>
          </p:cNvPicPr>
          <p:nvPr/>
        </p:nvPicPr>
        <p:blipFill>
          <a:blip r:embed="rId3">
            <a:lum bright="70000" contrast="-70000"/>
          </a:blip>
          <a:stretch>
            <a:fillRect/>
          </a:stretch>
        </p:blipFill>
        <p:spPr>
          <a:xfrm>
            <a:off x="3429833" y="773011"/>
            <a:ext cx="5604212" cy="5582819"/>
          </a:xfrm>
          <a:prstGeom prst="rect">
            <a:avLst/>
          </a:prstGeom>
        </p:spPr>
      </p:pic>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SOLUTIONS</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Espace réservé du numéro de diapositive 7"/>
          <p:cNvSpPr>
            <a:spLocks noGrp="1"/>
          </p:cNvSpPr>
          <p:nvPr>
            <p:ph type="sldNum" sz="quarter" idx="12"/>
          </p:nvPr>
        </p:nvSpPr>
        <p:spPr/>
        <p:txBody>
          <a:bodyPr/>
          <a:lstStyle/>
          <a:p>
            <a:fld id="{D57F1E4F-1CFF-5643-939E-02111984F565}" type="slidenum">
              <a:rPr lang="en-US" smtClean="0"/>
              <a:pPr/>
              <a:t>12</a:t>
            </a:fld>
            <a:endParaRPr lang="en-US" dirty="0"/>
          </a:p>
        </p:txBody>
      </p:sp>
      <p:cxnSp>
        <p:nvCxnSpPr>
          <p:cNvPr id="20" name="Connecteur droit 19"/>
          <p:cNvCxnSpPr/>
          <p:nvPr/>
        </p:nvCxnSpPr>
        <p:spPr>
          <a:xfrm rot="5400000">
            <a:off x="1904088" y="3782117"/>
            <a:ext cx="5561806" cy="794"/>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p:cNvSpPr txBox="1"/>
          <p:nvPr/>
        </p:nvSpPr>
        <p:spPr>
          <a:xfrm>
            <a:off x="4760794" y="1679099"/>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Favoriser le développement des PME et des PMI</a:t>
            </a:r>
            <a:endParaRPr lang="en-US"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0" name="ZoneTexte 29"/>
          <p:cNvSpPr txBox="1"/>
          <p:nvPr/>
        </p:nvSpPr>
        <p:spPr>
          <a:xfrm>
            <a:off x="4750558" y="4418211"/>
            <a:ext cx="5334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Augmenter la production et les revenues par l’écoulement rapide des stocks</a:t>
            </a:r>
          </a:p>
        </p:txBody>
      </p:sp>
      <p:sp>
        <p:nvSpPr>
          <p:cNvPr id="31" name="ZoneTexte 30"/>
          <p:cNvSpPr txBox="1"/>
          <p:nvPr/>
        </p:nvSpPr>
        <p:spPr>
          <a:xfrm>
            <a:off x="4760794" y="2218334"/>
            <a:ext cx="5334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Booster les enchantes entre les consommateurs et les prestataires de services</a:t>
            </a:r>
            <a:endParaRPr lang="en-US"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2" name="ZoneTexte 31"/>
          <p:cNvSpPr txBox="1"/>
          <p:nvPr/>
        </p:nvSpPr>
        <p:spPr>
          <a:xfrm>
            <a:off x="4750558" y="3867649"/>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Permettre au consommateur de consommer</a:t>
            </a:r>
          </a:p>
        </p:txBody>
      </p:sp>
      <p:sp>
        <p:nvSpPr>
          <p:cNvPr id="33" name="ZoneTexte 32"/>
          <p:cNvSpPr txBox="1"/>
          <p:nvPr/>
        </p:nvSpPr>
        <p:spPr>
          <a:xfrm>
            <a:off x="4750558" y="5237626"/>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Redorer le blason du secteur informel</a:t>
            </a:r>
          </a:p>
        </p:txBody>
      </p:sp>
      <p:sp>
        <p:nvSpPr>
          <p:cNvPr id="34" name="ZoneTexte 33"/>
          <p:cNvSpPr txBox="1"/>
          <p:nvPr/>
        </p:nvSpPr>
        <p:spPr>
          <a:xfrm>
            <a:off x="4760794" y="3039417"/>
            <a:ext cx="5334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Augmenter la visibilité des entreprises en comptant sur la masse sur le web</a:t>
            </a:r>
            <a:endParaRPr lang="en-US"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5" name="ZoneTexte 34"/>
          <p:cNvSpPr txBox="1"/>
          <p:nvPr/>
        </p:nvSpPr>
        <p:spPr>
          <a:xfrm>
            <a:off x="4760794" y="5775168"/>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Encourager </a:t>
            </a:r>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l’entreprenariat et l’auto-emploi</a:t>
            </a:r>
            <a:endParaRPr lang="en-US"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8" name="Pentagone 37"/>
          <p:cNvSpPr/>
          <p:nvPr/>
        </p:nvSpPr>
        <p:spPr>
          <a:xfrm>
            <a:off x="4750558" y="1001611"/>
            <a:ext cx="3233382" cy="54058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Nous voulons</a:t>
            </a:r>
            <a:endParaRPr lang="fr-FR" dirty="0"/>
          </a:p>
        </p:txBody>
      </p:sp>
    </p:spTree>
    <p:extLst>
      <p:ext uri="{BB962C8B-B14F-4D97-AF65-F5344CB8AC3E}">
        <p14:creationId xmlns:p14="http://schemas.microsoft.com/office/powerpoint/2010/main" val="126875262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slide(from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slide(fromRight)">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slide(fromLeft)">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slide(fromRight)">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slide(fromLeft)">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2"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slide(fromRight)">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slide(fromLeft)">
                                      <p:cBhvr>
                                        <p:cTn id="4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animBg="1"/>
      <p:bldP spid="31" grpId="0" animBg="1"/>
      <p:bldP spid="32" grpId="0" animBg="1"/>
      <p:bldP spid="33" grpId="0" animBg="1"/>
      <p:bldP spid="34" grpId="0" animBg="1"/>
      <p:bldP spid="35"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puces.png"/>
          <p:cNvPicPr>
            <a:picLocks noChangeAspect="1"/>
          </p:cNvPicPr>
          <p:nvPr/>
        </p:nvPicPr>
        <p:blipFill>
          <a:blip r:embed="rId3">
            <a:lum bright="70000" contrast="-70000"/>
          </a:blip>
          <a:stretch>
            <a:fillRect/>
          </a:stretch>
        </p:blipFill>
        <p:spPr>
          <a:xfrm>
            <a:off x="3429833" y="773011"/>
            <a:ext cx="5604212" cy="5582819"/>
          </a:xfrm>
          <a:prstGeom prst="rect">
            <a:avLst/>
          </a:prstGeom>
        </p:spPr>
      </p:pic>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SOLUTIONS</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Espace réservé du numéro de diapositive 7"/>
          <p:cNvSpPr>
            <a:spLocks noGrp="1"/>
          </p:cNvSpPr>
          <p:nvPr>
            <p:ph type="sldNum" sz="quarter" idx="12"/>
          </p:nvPr>
        </p:nvSpPr>
        <p:spPr/>
        <p:txBody>
          <a:bodyPr/>
          <a:lstStyle/>
          <a:p>
            <a:fld id="{D57F1E4F-1CFF-5643-939E-02111984F565}" type="slidenum">
              <a:rPr lang="en-US" smtClean="0"/>
              <a:pPr/>
              <a:t>13</a:t>
            </a:fld>
            <a:endParaRPr lang="en-US" dirty="0"/>
          </a:p>
        </p:txBody>
      </p:sp>
      <p:sp>
        <p:nvSpPr>
          <p:cNvPr id="3" name="Rectangle 2"/>
          <p:cNvSpPr/>
          <p:nvPr/>
        </p:nvSpPr>
        <p:spPr>
          <a:xfrm>
            <a:off x="5823216" y="6355830"/>
            <a:ext cx="5604212" cy="338554"/>
          </a:xfrm>
          <a:prstGeom prst="rect">
            <a:avLst/>
          </a:prstGeom>
        </p:spPr>
        <p:txBody>
          <a:bodyPr wrap="square">
            <a:spAutoFit/>
          </a:bodyPr>
          <a:lstStyle/>
          <a:p>
            <a:pPr algn="ctr"/>
            <a:r>
              <a:rPr lang="de-DE" sz="1600" dirty="0"/>
              <a:t> </a:t>
            </a:r>
            <a:r>
              <a:rPr lang="fr-FR" sz="1600" dirty="0" smtClean="0"/>
              <a:t>Pourquoi pas </a:t>
            </a:r>
            <a:r>
              <a:rPr lang="de-DE" sz="1600" dirty="0" smtClean="0"/>
              <a:t>Kwatahelp </a:t>
            </a:r>
            <a:r>
              <a:rPr lang="de-DE" sz="1600" dirty="0"/>
              <a:t>?</a:t>
            </a:r>
            <a:endParaRPr lang="fr-FR" sz="1600" dirty="0"/>
          </a:p>
        </p:txBody>
      </p:sp>
      <p:cxnSp>
        <p:nvCxnSpPr>
          <p:cNvPr id="20" name="Connecteur droit 19"/>
          <p:cNvCxnSpPr/>
          <p:nvPr/>
        </p:nvCxnSpPr>
        <p:spPr>
          <a:xfrm rot="5400000">
            <a:off x="1904088" y="3782117"/>
            <a:ext cx="5561806" cy="794"/>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p:cNvSpPr txBox="1"/>
          <p:nvPr/>
        </p:nvSpPr>
        <p:spPr>
          <a:xfrm>
            <a:off x="4760794" y="1679099"/>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Les renseignement  </a:t>
            </a:r>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sur les prestataires</a:t>
            </a:r>
            <a:endParaRPr lang="en-US"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0" name="ZoneTexte 29"/>
          <p:cNvSpPr txBox="1"/>
          <p:nvPr/>
        </p:nvSpPr>
        <p:spPr>
          <a:xfrm>
            <a:off x="4750558" y="4308087"/>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La gestion </a:t>
            </a:r>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des abonnements au quartier </a:t>
            </a:r>
          </a:p>
        </p:txBody>
      </p:sp>
      <p:sp>
        <p:nvSpPr>
          <p:cNvPr id="31" name="ZoneTexte 30"/>
          <p:cNvSpPr txBox="1"/>
          <p:nvPr/>
        </p:nvSpPr>
        <p:spPr>
          <a:xfrm>
            <a:off x="4760794" y="2267988"/>
            <a:ext cx="5334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Les réservation </a:t>
            </a:r>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 recommandation de    prestataires</a:t>
            </a:r>
            <a:endParaRPr lang="en-US"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2" name="ZoneTexte 31"/>
          <p:cNvSpPr txBox="1"/>
          <p:nvPr/>
        </p:nvSpPr>
        <p:spPr>
          <a:xfrm>
            <a:off x="4750558" y="3697256"/>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La messagerie </a:t>
            </a:r>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du quartier</a:t>
            </a:r>
          </a:p>
        </p:txBody>
      </p:sp>
      <p:sp>
        <p:nvSpPr>
          <p:cNvPr id="33" name="ZoneTexte 32"/>
          <p:cNvSpPr txBox="1"/>
          <p:nvPr/>
        </p:nvSpPr>
        <p:spPr>
          <a:xfrm>
            <a:off x="4750558" y="4969650"/>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La création des publicité </a:t>
            </a:r>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des entreprises</a:t>
            </a:r>
          </a:p>
        </p:txBody>
      </p:sp>
      <p:sp>
        <p:nvSpPr>
          <p:cNvPr id="34" name="ZoneTexte 33"/>
          <p:cNvSpPr txBox="1"/>
          <p:nvPr/>
        </p:nvSpPr>
        <p:spPr>
          <a:xfrm>
            <a:off x="4760794" y="3141560"/>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La gestion </a:t>
            </a:r>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des prestataires favoris</a:t>
            </a:r>
            <a:endParaRPr lang="en-US"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5" name="ZoneTexte 34"/>
          <p:cNvSpPr txBox="1"/>
          <p:nvPr/>
        </p:nvSpPr>
        <p:spPr>
          <a:xfrm>
            <a:off x="4747146" y="5591338"/>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le chat entre consommateur</a:t>
            </a:r>
            <a:endParaRPr lang="en-US"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6" name="Pentagone 35"/>
          <p:cNvSpPr/>
          <p:nvPr/>
        </p:nvSpPr>
        <p:spPr>
          <a:xfrm>
            <a:off x="4750558" y="1001611"/>
            <a:ext cx="3233382" cy="54058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Nous proposons</a:t>
            </a:r>
            <a:endParaRPr lang="fr-FR" dirty="0"/>
          </a:p>
        </p:txBody>
      </p:sp>
      <p:pic>
        <p:nvPicPr>
          <p:cNvPr id="18" name="Image 17" descr="260476Sanstitre30.gif"/>
          <p:cNvPicPr>
            <a:picLocks noChangeAspect="1"/>
          </p:cNvPicPr>
          <p:nvPr/>
        </p:nvPicPr>
        <p:blipFill>
          <a:blip r:embed="rId4"/>
          <a:srcRect l="9677" t="9091" r="9677"/>
          <a:stretch>
            <a:fillRect/>
          </a:stretch>
        </p:blipFill>
        <p:spPr>
          <a:xfrm>
            <a:off x="1545464" y="773011"/>
            <a:ext cx="1581759" cy="1898111"/>
          </a:xfrm>
          <a:prstGeom prst="rect">
            <a:avLst/>
          </a:prstGeom>
        </p:spPr>
      </p:pic>
      <p:cxnSp>
        <p:nvCxnSpPr>
          <p:cNvPr id="24" name="Connecteur droit avec flèche 23"/>
          <p:cNvCxnSpPr>
            <a:stCxn id="18" idx="2"/>
          </p:cNvCxnSpPr>
          <p:nvPr/>
        </p:nvCxnSpPr>
        <p:spPr>
          <a:xfrm>
            <a:off x="2336344" y="2671122"/>
            <a:ext cx="0" cy="111139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5" name="Imag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930" y="4005255"/>
            <a:ext cx="1958827" cy="1958827"/>
          </a:xfrm>
          <a:prstGeom prst="rect">
            <a:avLst/>
          </a:prstGeom>
        </p:spPr>
      </p:pic>
    </p:spTree>
    <p:extLst>
      <p:ext uri="{BB962C8B-B14F-4D97-AF65-F5344CB8AC3E}">
        <p14:creationId xmlns:p14="http://schemas.microsoft.com/office/powerpoint/2010/main" val="2468820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linds(horizontal)">
                                      <p:cBhvr>
                                        <p:cTn id="11" dur="500"/>
                                        <p:tgtEl>
                                          <p:spTgt spid="24"/>
                                        </p:tgtEl>
                                      </p:cBhvr>
                                    </p:animEffect>
                                  </p:childTnLst>
                                </p:cTn>
                              </p:par>
                            </p:childTnLst>
                          </p:cTn>
                        </p:par>
                        <p:par>
                          <p:cTn id="12" fill="hold">
                            <p:stCondLst>
                              <p:cond delay="1500"/>
                            </p:stCondLst>
                            <p:childTnLst>
                              <p:par>
                                <p:cTn id="13" presetID="26"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145">
                                          <p:stCondLst>
                                            <p:cond delay="0"/>
                                          </p:stCondLst>
                                        </p:cTn>
                                        <p:tgtEl>
                                          <p:spTgt spid="25"/>
                                        </p:tgtEl>
                                      </p:cBhvr>
                                    </p:animEffect>
                                    <p:anim calcmode="lin" valueType="num">
                                      <p:cBhvr>
                                        <p:cTn id="16" dur="456"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7" dur="166"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8" dur="166" tmFilter="0, 0; 0.125,0.2665; 0.25,0.4; 0.375,0.465; 0.5,0.5;  0.625,0.535; 0.75,0.6; 0.875,0.7335; 1,1">
                                          <p:stCondLst>
                                            <p:cond delay="166"/>
                                          </p:stCondLst>
                                        </p:cTn>
                                        <p:tgtEl>
                                          <p:spTgt spid="25"/>
                                        </p:tgtEl>
                                        <p:attrNameLst>
                                          <p:attrName>ppt_y</p:attrName>
                                        </p:attrNameLst>
                                      </p:cBhvr>
                                      <p:tavLst>
                                        <p:tav tm="0" fmla="#ppt_y-sin(pi*$)/9">
                                          <p:val>
                                            <p:fltVal val="0"/>
                                          </p:val>
                                        </p:tav>
                                        <p:tav tm="100000">
                                          <p:val>
                                            <p:fltVal val="1"/>
                                          </p:val>
                                        </p:tav>
                                      </p:tavLst>
                                    </p:anim>
                                    <p:anim calcmode="lin" valueType="num">
                                      <p:cBhvr>
                                        <p:cTn id="19" dur="83" tmFilter="0, 0; 0.125,0.2665; 0.25,0.4; 0.375,0.465; 0.5,0.5;  0.625,0.535; 0.75,0.6; 0.875,0.7335; 1,1">
                                          <p:stCondLst>
                                            <p:cond delay="331"/>
                                          </p:stCondLst>
                                        </p:cTn>
                                        <p:tgtEl>
                                          <p:spTgt spid="25"/>
                                        </p:tgtEl>
                                        <p:attrNameLst>
                                          <p:attrName>ppt_y</p:attrName>
                                        </p:attrNameLst>
                                      </p:cBhvr>
                                      <p:tavLst>
                                        <p:tav tm="0" fmla="#ppt_y-sin(pi*$)/27">
                                          <p:val>
                                            <p:fltVal val="0"/>
                                          </p:val>
                                        </p:tav>
                                        <p:tav tm="100000">
                                          <p:val>
                                            <p:fltVal val="1"/>
                                          </p:val>
                                        </p:tav>
                                      </p:tavLst>
                                    </p:anim>
                                    <p:anim calcmode="lin" valueType="num">
                                      <p:cBhvr>
                                        <p:cTn id="20" dur="41" tmFilter="0, 0; 0.125,0.2665; 0.25,0.4; 0.375,0.465; 0.5,0.5;  0.625,0.535; 0.75,0.6; 0.875,0.7335; 1,1">
                                          <p:stCondLst>
                                            <p:cond delay="414"/>
                                          </p:stCondLst>
                                        </p:cTn>
                                        <p:tgtEl>
                                          <p:spTgt spid="25"/>
                                        </p:tgtEl>
                                        <p:attrNameLst>
                                          <p:attrName>ppt_y</p:attrName>
                                        </p:attrNameLst>
                                      </p:cBhvr>
                                      <p:tavLst>
                                        <p:tav tm="0" fmla="#ppt_y-sin(pi*$)/81">
                                          <p:val>
                                            <p:fltVal val="0"/>
                                          </p:val>
                                        </p:tav>
                                        <p:tav tm="100000">
                                          <p:val>
                                            <p:fltVal val="1"/>
                                          </p:val>
                                        </p:tav>
                                      </p:tavLst>
                                    </p:anim>
                                    <p:animScale>
                                      <p:cBhvr>
                                        <p:cTn id="21" dur="7">
                                          <p:stCondLst>
                                            <p:cond delay="163"/>
                                          </p:stCondLst>
                                        </p:cTn>
                                        <p:tgtEl>
                                          <p:spTgt spid="25"/>
                                        </p:tgtEl>
                                      </p:cBhvr>
                                      <p:to x="100000" y="60000"/>
                                    </p:animScale>
                                    <p:animScale>
                                      <p:cBhvr>
                                        <p:cTn id="22" dur="42" decel="50000">
                                          <p:stCondLst>
                                            <p:cond delay="169"/>
                                          </p:stCondLst>
                                        </p:cTn>
                                        <p:tgtEl>
                                          <p:spTgt spid="25"/>
                                        </p:tgtEl>
                                      </p:cBhvr>
                                      <p:to x="100000" y="100000"/>
                                    </p:animScale>
                                    <p:animScale>
                                      <p:cBhvr>
                                        <p:cTn id="23" dur="7">
                                          <p:stCondLst>
                                            <p:cond delay="328"/>
                                          </p:stCondLst>
                                        </p:cTn>
                                        <p:tgtEl>
                                          <p:spTgt spid="25"/>
                                        </p:tgtEl>
                                      </p:cBhvr>
                                      <p:to x="100000" y="80000"/>
                                    </p:animScale>
                                    <p:animScale>
                                      <p:cBhvr>
                                        <p:cTn id="24" dur="42" decel="50000">
                                          <p:stCondLst>
                                            <p:cond delay="335"/>
                                          </p:stCondLst>
                                        </p:cTn>
                                        <p:tgtEl>
                                          <p:spTgt spid="25"/>
                                        </p:tgtEl>
                                      </p:cBhvr>
                                      <p:to x="100000" y="100000"/>
                                    </p:animScale>
                                    <p:animScale>
                                      <p:cBhvr>
                                        <p:cTn id="25" dur="7">
                                          <p:stCondLst>
                                            <p:cond delay="411"/>
                                          </p:stCondLst>
                                        </p:cTn>
                                        <p:tgtEl>
                                          <p:spTgt spid="25"/>
                                        </p:tgtEl>
                                      </p:cBhvr>
                                      <p:to x="100000" y="90000"/>
                                    </p:animScale>
                                    <p:animScale>
                                      <p:cBhvr>
                                        <p:cTn id="26" dur="42" decel="50000">
                                          <p:stCondLst>
                                            <p:cond delay="417"/>
                                          </p:stCondLst>
                                        </p:cTn>
                                        <p:tgtEl>
                                          <p:spTgt spid="25"/>
                                        </p:tgtEl>
                                      </p:cBhvr>
                                      <p:to x="100000" y="100000"/>
                                    </p:animScale>
                                    <p:animScale>
                                      <p:cBhvr>
                                        <p:cTn id="27" dur="7">
                                          <p:stCondLst>
                                            <p:cond delay="452"/>
                                          </p:stCondLst>
                                        </p:cTn>
                                        <p:tgtEl>
                                          <p:spTgt spid="25"/>
                                        </p:tgtEl>
                                      </p:cBhvr>
                                      <p:to x="100000" y="95000"/>
                                    </p:animScale>
                                    <p:animScale>
                                      <p:cBhvr>
                                        <p:cTn id="28" dur="42" decel="50000">
                                          <p:stCondLst>
                                            <p:cond delay="459"/>
                                          </p:stCondLst>
                                        </p:cTn>
                                        <p:tgtEl>
                                          <p:spTgt spid="25"/>
                                        </p:tgtEl>
                                      </p:cBhvr>
                                      <p:to x="100000" y="100000"/>
                                    </p:animScale>
                                  </p:childTnLst>
                                </p:cTn>
                              </p:par>
                            </p:childTnLst>
                          </p:cTn>
                        </p:par>
                        <p:par>
                          <p:cTn id="29" fill="hold">
                            <p:stCondLst>
                              <p:cond delay="2001"/>
                            </p:stCondLst>
                            <p:childTnLst>
                              <p:par>
                                <p:cTn id="30" presetID="22" presetClass="entr" presetSubtype="4"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par>
                          <p:cTn id="33" fill="hold">
                            <p:stCondLst>
                              <p:cond delay="2501"/>
                            </p:stCondLst>
                            <p:childTnLst>
                              <p:par>
                                <p:cTn id="34" presetID="22" presetClass="entr" presetSubtype="4"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500"/>
                                        <p:tgtEl>
                                          <p:spTgt spid="36"/>
                                        </p:tgtEl>
                                      </p:cBhvr>
                                    </p:animEffect>
                                  </p:childTnLst>
                                </p:cTn>
                              </p:par>
                              <p:par>
                                <p:cTn id="37" presetID="12" presetClass="entr" presetSubtype="8" fill="hold" grpId="0" nodeType="withEffect">
                                  <p:stCondLst>
                                    <p:cond delay="1000"/>
                                  </p:stCondLst>
                                  <p:childTnLst>
                                    <p:set>
                                      <p:cBhvr>
                                        <p:cTn id="38" dur="1" fill="hold">
                                          <p:stCondLst>
                                            <p:cond delay="0"/>
                                          </p:stCondLst>
                                        </p:cTn>
                                        <p:tgtEl>
                                          <p:spTgt spid="21"/>
                                        </p:tgtEl>
                                        <p:attrNameLst>
                                          <p:attrName>style.visibility</p:attrName>
                                        </p:attrNameLst>
                                      </p:cBhvr>
                                      <p:to>
                                        <p:strVal val="visible"/>
                                      </p:to>
                                    </p:set>
                                    <p:animEffect transition="in" filter="slide(from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2"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slide(fromRigh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slide(fromLeft)">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2"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slide(fromRight)">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slide(fromLeft)">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2"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slide(fromRight)">
                                      <p:cBhvr>
                                        <p:cTn id="64" dur="5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slide(fromLeft)">
                                      <p:cBhvr>
                                        <p:cTn id="6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animBg="1"/>
      <p:bldP spid="31" grpId="0" animBg="1"/>
      <p:bldP spid="32" grpId="0" animBg="1"/>
      <p:bldP spid="33" grpId="0" animBg="1"/>
      <p:bldP spid="34"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puces.png"/>
          <p:cNvPicPr>
            <a:picLocks noChangeAspect="1"/>
          </p:cNvPicPr>
          <p:nvPr/>
        </p:nvPicPr>
        <p:blipFill>
          <a:blip r:embed="rId3">
            <a:lum bright="70000" contrast="-70000"/>
          </a:blip>
          <a:stretch>
            <a:fillRect/>
          </a:stretch>
        </p:blipFill>
        <p:spPr>
          <a:xfrm>
            <a:off x="3429833" y="773011"/>
            <a:ext cx="5604212" cy="5582819"/>
          </a:xfrm>
          <a:prstGeom prst="rect">
            <a:avLst/>
          </a:prstGeom>
        </p:spPr>
      </p:pic>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SOLUTIONS</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Espace réservé du numéro de diapositive 7"/>
          <p:cNvSpPr>
            <a:spLocks noGrp="1"/>
          </p:cNvSpPr>
          <p:nvPr>
            <p:ph type="sldNum" sz="quarter" idx="12"/>
          </p:nvPr>
        </p:nvSpPr>
        <p:spPr/>
        <p:txBody>
          <a:bodyPr/>
          <a:lstStyle/>
          <a:p>
            <a:fld id="{D57F1E4F-1CFF-5643-939E-02111984F565}" type="slidenum">
              <a:rPr lang="en-US" smtClean="0"/>
              <a:pPr/>
              <a:t>14</a:t>
            </a:fld>
            <a:endParaRPr lang="en-US" dirty="0"/>
          </a:p>
        </p:txBody>
      </p:sp>
      <p:pic>
        <p:nvPicPr>
          <p:cNvPr id="19" name="Image 18" descr="260476Sanstitre30.gif"/>
          <p:cNvPicPr>
            <a:picLocks noChangeAspect="1"/>
          </p:cNvPicPr>
          <p:nvPr/>
        </p:nvPicPr>
        <p:blipFill>
          <a:blip r:embed="rId4"/>
          <a:srcRect l="9677" t="9091" r="9677"/>
          <a:stretch>
            <a:fillRect/>
          </a:stretch>
        </p:blipFill>
        <p:spPr>
          <a:xfrm>
            <a:off x="1545464" y="773011"/>
            <a:ext cx="1581759" cy="1898111"/>
          </a:xfrm>
          <a:prstGeom prst="rect">
            <a:avLst/>
          </a:prstGeom>
        </p:spPr>
      </p:pic>
      <p:cxnSp>
        <p:nvCxnSpPr>
          <p:cNvPr id="20" name="Connecteur droit 19"/>
          <p:cNvCxnSpPr/>
          <p:nvPr/>
        </p:nvCxnSpPr>
        <p:spPr>
          <a:xfrm rot="5400000">
            <a:off x="1904088" y="3782117"/>
            <a:ext cx="5561806" cy="794"/>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p:cNvSpPr txBox="1"/>
          <p:nvPr/>
        </p:nvSpPr>
        <p:spPr>
          <a:xfrm>
            <a:off x="4760794" y="1679099"/>
            <a:ext cx="5334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lvl="0">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L’augmentation de la visibilité en ciblant la masse du web</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22" name="Connecteur droit avec flèche 21"/>
          <p:cNvCxnSpPr>
            <a:stCxn id="19" idx="2"/>
          </p:cNvCxnSpPr>
          <p:nvPr/>
        </p:nvCxnSpPr>
        <p:spPr>
          <a:xfrm>
            <a:off x="2336344" y="2671122"/>
            <a:ext cx="0" cy="111139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930" y="4005255"/>
            <a:ext cx="1958827" cy="1958827"/>
          </a:xfrm>
          <a:prstGeom prst="rect">
            <a:avLst/>
          </a:prstGeom>
        </p:spPr>
      </p:pic>
      <p:sp>
        <p:nvSpPr>
          <p:cNvPr id="31" name="ZoneTexte 30"/>
          <p:cNvSpPr txBox="1"/>
          <p:nvPr/>
        </p:nvSpPr>
        <p:spPr>
          <a:xfrm>
            <a:off x="4760794" y="2692707"/>
            <a:ext cx="5334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pPr>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La valorisation de la marque en face des produits importes</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6" name="Pentagone 35"/>
          <p:cNvSpPr/>
          <p:nvPr/>
        </p:nvSpPr>
        <p:spPr>
          <a:xfrm>
            <a:off x="4750558" y="1001611"/>
            <a:ext cx="3233382" cy="54058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Impacts</a:t>
            </a:r>
            <a:endParaRPr lang="fr-FR" dirty="0"/>
          </a:p>
        </p:txBody>
      </p:sp>
      <p:sp>
        <p:nvSpPr>
          <p:cNvPr id="18" name="Chevron 17"/>
          <p:cNvSpPr/>
          <p:nvPr/>
        </p:nvSpPr>
        <p:spPr>
          <a:xfrm>
            <a:off x="7983940" y="1004348"/>
            <a:ext cx="3233382" cy="540586"/>
          </a:xfrm>
          <a:prstGeom prst="chevron">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marketing</a:t>
            </a:r>
            <a:endParaRPr lang="fr-FR" dirty="0"/>
          </a:p>
        </p:txBody>
      </p:sp>
    </p:spTree>
    <p:extLst>
      <p:ext uri="{BB962C8B-B14F-4D97-AF65-F5344CB8AC3E}">
        <p14:creationId xmlns:p14="http://schemas.microsoft.com/office/powerpoint/2010/main" val="5144748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slide(fromLeft)">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slide(fromRigh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6"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puces.png"/>
          <p:cNvPicPr>
            <a:picLocks noChangeAspect="1"/>
          </p:cNvPicPr>
          <p:nvPr/>
        </p:nvPicPr>
        <p:blipFill>
          <a:blip r:embed="rId3">
            <a:lum bright="70000" contrast="-70000"/>
          </a:blip>
          <a:stretch>
            <a:fillRect/>
          </a:stretch>
        </p:blipFill>
        <p:spPr>
          <a:xfrm>
            <a:off x="3429833" y="773011"/>
            <a:ext cx="5604212" cy="5582819"/>
          </a:xfrm>
          <a:prstGeom prst="rect">
            <a:avLst/>
          </a:prstGeom>
        </p:spPr>
      </p:pic>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SOLUTIONS</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Espace réservé du numéro de diapositive 7"/>
          <p:cNvSpPr>
            <a:spLocks noGrp="1"/>
          </p:cNvSpPr>
          <p:nvPr>
            <p:ph type="sldNum" sz="quarter" idx="12"/>
          </p:nvPr>
        </p:nvSpPr>
        <p:spPr/>
        <p:txBody>
          <a:bodyPr/>
          <a:lstStyle/>
          <a:p>
            <a:fld id="{D57F1E4F-1CFF-5643-939E-02111984F565}" type="slidenum">
              <a:rPr lang="en-US" smtClean="0"/>
              <a:pPr/>
              <a:t>15</a:t>
            </a:fld>
            <a:endParaRPr lang="en-US" dirty="0"/>
          </a:p>
        </p:txBody>
      </p:sp>
      <p:pic>
        <p:nvPicPr>
          <p:cNvPr id="19" name="Image 18" descr="260476Sanstitre30.gif"/>
          <p:cNvPicPr>
            <a:picLocks noChangeAspect="1"/>
          </p:cNvPicPr>
          <p:nvPr/>
        </p:nvPicPr>
        <p:blipFill>
          <a:blip r:embed="rId4"/>
          <a:srcRect l="9677" t="9091" r="9677"/>
          <a:stretch>
            <a:fillRect/>
          </a:stretch>
        </p:blipFill>
        <p:spPr>
          <a:xfrm>
            <a:off x="1545464" y="773011"/>
            <a:ext cx="1581759" cy="1898111"/>
          </a:xfrm>
          <a:prstGeom prst="rect">
            <a:avLst/>
          </a:prstGeom>
        </p:spPr>
      </p:pic>
      <p:cxnSp>
        <p:nvCxnSpPr>
          <p:cNvPr id="20" name="Connecteur droit 19"/>
          <p:cNvCxnSpPr/>
          <p:nvPr/>
        </p:nvCxnSpPr>
        <p:spPr>
          <a:xfrm rot="5400000">
            <a:off x="1904088" y="3782117"/>
            <a:ext cx="5561806" cy="794"/>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p:cNvSpPr txBox="1"/>
          <p:nvPr/>
        </p:nvSpPr>
        <p:spPr>
          <a:xfrm>
            <a:off x="4760794" y="1679099"/>
            <a:ext cx="5334000"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lvl="0">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Augmentation des revenues et de la clientèle</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22" name="Connecteur droit avec flèche 21"/>
          <p:cNvCxnSpPr>
            <a:stCxn id="19" idx="2"/>
          </p:cNvCxnSpPr>
          <p:nvPr/>
        </p:nvCxnSpPr>
        <p:spPr>
          <a:xfrm>
            <a:off x="2336344" y="2671122"/>
            <a:ext cx="0" cy="111139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930" y="4005255"/>
            <a:ext cx="1958827" cy="1958827"/>
          </a:xfrm>
          <a:prstGeom prst="rect">
            <a:avLst/>
          </a:prstGeom>
        </p:spPr>
      </p:pic>
      <p:sp>
        <p:nvSpPr>
          <p:cNvPr id="31" name="ZoneTexte 30"/>
          <p:cNvSpPr txBox="1"/>
          <p:nvPr/>
        </p:nvSpPr>
        <p:spPr>
          <a:xfrm>
            <a:off x="4760794" y="2881899"/>
            <a:ext cx="5334000"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pPr>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Un approvisionnement continu garanti</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6" name="Pentagone 35"/>
          <p:cNvSpPr/>
          <p:nvPr/>
        </p:nvSpPr>
        <p:spPr>
          <a:xfrm>
            <a:off x="4750558" y="1001611"/>
            <a:ext cx="3233382" cy="54058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Impacts</a:t>
            </a:r>
            <a:endParaRPr lang="fr-FR" dirty="0"/>
          </a:p>
        </p:txBody>
      </p:sp>
      <p:sp>
        <p:nvSpPr>
          <p:cNvPr id="18" name="Chevron 17"/>
          <p:cNvSpPr/>
          <p:nvPr/>
        </p:nvSpPr>
        <p:spPr>
          <a:xfrm>
            <a:off x="7983940" y="1004348"/>
            <a:ext cx="3233382" cy="540586"/>
          </a:xfrm>
          <a:prstGeom prst="chevron">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commercial</a:t>
            </a:r>
            <a:endParaRPr lang="fr-FR" dirty="0"/>
          </a:p>
        </p:txBody>
      </p:sp>
      <p:sp>
        <p:nvSpPr>
          <p:cNvPr id="16" name="ZoneTexte 15"/>
          <p:cNvSpPr txBox="1"/>
          <p:nvPr/>
        </p:nvSpPr>
        <p:spPr>
          <a:xfrm>
            <a:off x="4760794" y="3506039"/>
            <a:ext cx="5334000"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pPr>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L’</a:t>
            </a:r>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é</a:t>
            </a: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coulement du stock garanti</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24" name="ZoneTexte 23"/>
          <p:cNvSpPr txBox="1"/>
          <p:nvPr/>
        </p:nvSpPr>
        <p:spPr>
          <a:xfrm>
            <a:off x="4760794" y="4067356"/>
            <a:ext cx="5334000"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pPr>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Satisfactions de s besoins de l'utilisateur</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25" name="ZoneTexte 24"/>
          <p:cNvSpPr txBox="1"/>
          <p:nvPr/>
        </p:nvSpPr>
        <p:spPr>
          <a:xfrm>
            <a:off x="4760794" y="4680289"/>
            <a:ext cx="5334000" cy="4562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pPr lvl="0">
              <a:lnSpc>
                <a:spcPct val="150000"/>
              </a:lnSpc>
            </a:pPr>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Augmentation des revenues et de la clientèle</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26" name="ZoneTexte 25"/>
          <p:cNvSpPr txBox="1"/>
          <p:nvPr/>
        </p:nvSpPr>
        <p:spPr>
          <a:xfrm>
            <a:off x="4748061" y="2270843"/>
            <a:ext cx="5334000"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pPr>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Réduction du budget publicitaire</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806647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slide(fromLeft)">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slide(fromRigh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lide(fromRigh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p:tgtEl>
                                          <p:spTgt spid="24"/>
                                        </p:tgtEl>
                                        <p:attrNameLst>
                                          <p:attrName>ppt_x</p:attrName>
                                        </p:attrNameLst>
                                      </p:cBhvr>
                                      <p:tavLst>
                                        <p:tav tm="0">
                                          <p:val>
                                            <p:strVal val="#ppt_x-#ppt_w*1.125000"/>
                                          </p:val>
                                        </p:tav>
                                        <p:tav tm="100000">
                                          <p:val>
                                            <p:strVal val="#ppt_x"/>
                                          </p:val>
                                        </p:tav>
                                      </p:tavLst>
                                    </p:anim>
                                    <p:animEffect transition="in" filter="wipe(righ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lide(fromRight)">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6" grpId="0" animBg="1"/>
      <p:bldP spid="18" grpId="0" animBg="1"/>
      <p:bldP spid="16" grpId="0" animBg="1"/>
      <p:bldP spid="24" grpId="0" animBg="1"/>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puces.png"/>
          <p:cNvPicPr>
            <a:picLocks noChangeAspect="1"/>
          </p:cNvPicPr>
          <p:nvPr/>
        </p:nvPicPr>
        <p:blipFill>
          <a:blip r:embed="rId3">
            <a:lum bright="70000" contrast="-70000"/>
          </a:blip>
          <a:stretch>
            <a:fillRect/>
          </a:stretch>
        </p:blipFill>
        <p:spPr>
          <a:xfrm>
            <a:off x="3429833" y="773011"/>
            <a:ext cx="5604212" cy="5582819"/>
          </a:xfrm>
          <a:prstGeom prst="rect">
            <a:avLst/>
          </a:prstGeom>
        </p:spPr>
      </p:pic>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SOLUTIONS</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Espace réservé du numéro de diapositive 7"/>
          <p:cNvSpPr>
            <a:spLocks noGrp="1"/>
          </p:cNvSpPr>
          <p:nvPr>
            <p:ph type="sldNum" sz="quarter" idx="12"/>
          </p:nvPr>
        </p:nvSpPr>
        <p:spPr/>
        <p:txBody>
          <a:bodyPr/>
          <a:lstStyle/>
          <a:p>
            <a:fld id="{D57F1E4F-1CFF-5643-939E-02111984F565}" type="slidenum">
              <a:rPr lang="en-US" smtClean="0"/>
              <a:pPr/>
              <a:t>16</a:t>
            </a:fld>
            <a:endParaRPr lang="en-US" dirty="0"/>
          </a:p>
        </p:txBody>
      </p:sp>
      <p:pic>
        <p:nvPicPr>
          <p:cNvPr id="19" name="Image 18" descr="260476Sanstitre30.gif"/>
          <p:cNvPicPr>
            <a:picLocks noChangeAspect="1"/>
          </p:cNvPicPr>
          <p:nvPr/>
        </p:nvPicPr>
        <p:blipFill>
          <a:blip r:embed="rId4"/>
          <a:srcRect l="9677" t="9091" r="9677"/>
          <a:stretch>
            <a:fillRect/>
          </a:stretch>
        </p:blipFill>
        <p:spPr>
          <a:xfrm>
            <a:off x="1545464" y="773011"/>
            <a:ext cx="1581759" cy="1898111"/>
          </a:xfrm>
          <a:prstGeom prst="rect">
            <a:avLst/>
          </a:prstGeom>
        </p:spPr>
      </p:pic>
      <p:cxnSp>
        <p:nvCxnSpPr>
          <p:cNvPr id="20" name="Connecteur droit 19"/>
          <p:cNvCxnSpPr/>
          <p:nvPr/>
        </p:nvCxnSpPr>
        <p:spPr>
          <a:xfrm rot="5400000">
            <a:off x="1904088" y="3782117"/>
            <a:ext cx="5561806" cy="794"/>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p:cNvSpPr txBox="1"/>
          <p:nvPr/>
        </p:nvSpPr>
        <p:spPr>
          <a:xfrm>
            <a:off x="4760794" y="1679099"/>
            <a:ext cx="5380908"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lvl="0">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Un repère  dans le quartier</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22" name="Connecteur droit avec flèche 21"/>
          <p:cNvCxnSpPr>
            <a:stCxn id="19" idx="2"/>
          </p:cNvCxnSpPr>
          <p:nvPr/>
        </p:nvCxnSpPr>
        <p:spPr>
          <a:xfrm>
            <a:off x="2336344" y="2671122"/>
            <a:ext cx="0" cy="111139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930" y="4005255"/>
            <a:ext cx="1958827" cy="1958827"/>
          </a:xfrm>
          <a:prstGeom prst="rect">
            <a:avLst/>
          </a:prstGeom>
        </p:spPr>
      </p:pic>
      <p:sp>
        <p:nvSpPr>
          <p:cNvPr id="31" name="ZoneTexte 30"/>
          <p:cNvSpPr txBox="1"/>
          <p:nvPr/>
        </p:nvSpPr>
        <p:spPr>
          <a:xfrm>
            <a:off x="4760794" y="2292050"/>
            <a:ext cx="5380908"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pPr>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Entrainer des nouvelles rencontres</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6" name="Pentagone 35"/>
          <p:cNvSpPr/>
          <p:nvPr/>
        </p:nvSpPr>
        <p:spPr>
          <a:xfrm>
            <a:off x="4750558" y="1001611"/>
            <a:ext cx="3233382" cy="54058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Impacts</a:t>
            </a:r>
            <a:endParaRPr lang="fr-FR" dirty="0"/>
          </a:p>
        </p:txBody>
      </p:sp>
      <p:sp>
        <p:nvSpPr>
          <p:cNvPr id="18" name="Chevron 17"/>
          <p:cNvSpPr/>
          <p:nvPr/>
        </p:nvSpPr>
        <p:spPr>
          <a:xfrm>
            <a:off x="7983940" y="1004348"/>
            <a:ext cx="3233382" cy="540586"/>
          </a:xfrm>
          <a:prstGeom prst="chevron">
            <a:avLst/>
          </a:prstGeom>
          <a:solidFill>
            <a:srgbClr val="D8D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social</a:t>
            </a:r>
            <a:endParaRPr lang="fr-FR" dirty="0"/>
          </a:p>
        </p:txBody>
      </p:sp>
      <p:sp>
        <p:nvSpPr>
          <p:cNvPr id="27" name="ZoneTexte 26"/>
          <p:cNvSpPr txBox="1"/>
          <p:nvPr/>
        </p:nvSpPr>
        <p:spPr>
          <a:xfrm>
            <a:off x="4755118" y="2880124"/>
            <a:ext cx="5386583"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lvl="0">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Faciliter l intégration sociale </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28" name="ZoneTexte 27"/>
          <p:cNvSpPr txBox="1"/>
          <p:nvPr/>
        </p:nvSpPr>
        <p:spPr>
          <a:xfrm>
            <a:off x="4797856" y="3465892"/>
            <a:ext cx="5334000"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pPr>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Interconnexion à son quartier</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29" name="ZoneTexte 28"/>
          <p:cNvSpPr txBox="1"/>
          <p:nvPr/>
        </p:nvSpPr>
        <p:spPr>
          <a:xfrm>
            <a:off x="4782216" y="4083363"/>
            <a:ext cx="5334000"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pPr>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Indentification des citoyens</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961956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slide(fromLeft)">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slide(fromRigh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slide(fromLef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slide(fromRigh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p:tgtEl>
                                          <p:spTgt spid="29"/>
                                        </p:tgtEl>
                                        <p:attrNameLst>
                                          <p:attrName>ppt_x</p:attrName>
                                        </p:attrNameLst>
                                      </p:cBhvr>
                                      <p:tavLst>
                                        <p:tav tm="0">
                                          <p:val>
                                            <p:strVal val="#ppt_x-#ppt_w*1.125000"/>
                                          </p:val>
                                        </p:tav>
                                        <p:tav tm="100000">
                                          <p:val>
                                            <p:strVal val="#ppt_x"/>
                                          </p:val>
                                        </p:tav>
                                      </p:tavLst>
                                    </p:anim>
                                    <p:animEffect transition="in" filter="wipe(right)">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6" grpId="0" animBg="1"/>
      <p:bldP spid="18" grpId="0" animBg="1"/>
      <p:bldP spid="27" grpId="0" animBg="1"/>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puces.png"/>
          <p:cNvPicPr>
            <a:picLocks noChangeAspect="1"/>
          </p:cNvPicPr>
          <p:nvPr/>
        </p:nvPicPr>
        <p:blipFill>
          <a:blip r:embed="rId3">
            <a:lum bright="70000" contrast="-70000"/>
          </a:blip>
          <a:stretch>
            <a:fillRect/>
          </a:stretch>
        </p:blipFill>
        <p:spPr>
          <a:xfrm>
            <a:off x="3429833" y="773011"/>
            <a:ext cx="5604212" cy="5582819"/>
          </a:xfrm>
          <a:prstGeom prst="rect">
            <a:avLst/>
          </a:prstGeom>
        </p:spPr>
      </p:pic>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SOLUTIONS</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Espace réservé du numéro de diapositive 7"/>
          <p:cNvSpPr>
            <a:spLocks noGrp="1"/>
          </p:cNvSpPr>
          <p:nvPr>
            <p:ph type="sldNum" sz="quarter" idx="12"/>
          </p:nvPr>
        </p:nvSpPr>
        <p:spPr/>
        <p:txBody>
          <a:bodyPr/>
          <a:lstStyle/>
          <a:p>
            <a:fld id="{D57F1E4F-1CFF-5643-939E-02111984F565}" type="slidenum">
              <a:rPr lang="en-US" smtClean="0"/>
              <a:pPr/>
              <a:t>17</a:t>
            </a:fld>
            <a:endParaRPr lang="en-US" dirty="0"/>
          </a:p>
        </p:txBody>
      </p:sp>
      <p:pic>
        <p:nvPicPr>
          <p:cNvPr id="19" name="Image 18" descr="260476Sanstitre30.gif"/>
          <p:cNvPicPr>
            <a:picLocks noChangeAspect="1"/>
          </p:cNvPicPr>
          <p:nvPr/>
        </p:nvPicPr>
        <p:blipFill>
          <a:blip r:embed="rId4"/>
          <a:srcRect l="9677" t="9091" r="9677"/>
          <a:stretch>
            <a:fillRect/>
          </a:stretch>
        </p:blipFill>
        <p:spPr>
          <a:xfrm>
            <a:off x="1545464" y="773011"/>
            <a:ext cx="1581759" cy="1898111"/>
          </a:xfrm>
          <a:prstGeom prst="rect">
            <a:avLst/>
          </a:prstGeom>
        </p:spPr>
      </p:pic>
      <p:cxnSp>
        <p:nvCxnSpPr>
          <p:cNvPr id="20" name="Connecteur droit 19"/>
          <p:cNvCxnSpPr/>
          <p:nvPr/>
        </p:nvCxnSpPr>
        <p:spPr>
          <a:xfrm rot="5400000">
            <a:off x="1904088" y="3782117"/>
            <a:ext cx="5561806" cy="794"/>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p:cNvSpPr txBox="1"/>
          <p:nvPr/>
        </p:nvSpPr>
        <p:spPr>
          <a:xfrm>
            <a:off x="4750558" y="1960068"/>
            <a:ext cx="5334000" cy="5078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lvl="0">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Préparation des campagnes électorales</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22" name="Connecteur droit avec flèche 21"/>
          <p:cNvCxnSpPr>
            <a:stCxn id="19" idx="2"/>
          </p:cNvCxnSpPr>
          <p:nvPr/>
        </p:nvCxnSpPr>
        <p:spPr>
          <a:xfrm>
            <a:off x="2336344" y="2671122"/>
            <a:ext cx="0" cy="111139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930" y="4005255"/>
            <a:ext cx="1958827" cy="1958827"/>
          </a:xfrm>
          <a:prstGeom prst="rect">
            <a:avLst/>
          </a:prstGeom>
        </p:spPr>
      </p:pic>
      <p:sp>
        <p:nvSpPr>
          <p:cNvPr id="31" name="ZoneTexte 30"/>
          <p:cNvSpPr txBox="1"/>
          <p:nvPr/>
        </p:nvSpPr>
        <p:spPr>
          <a:xfrm>
            <a:off x="4760794" y="2692707"/>
            <a:ext cx="5334000" cy="4562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pPr>
              <a:lnSpc>
                <a:spcPct val="150000"/>
              </a:lnSpc>
            </a:pPr>
            <a:r>
              <a:rPr lang="fr-FR"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Préparation des meeting</a:t>
            </a:r>
            <a:endPar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6" name="Pentagone 35"/>
          <p:cNvSpPr/>
          <p:nvPr/>
        </p:nvSpPr>
        <p:spPr>
          <a:xfrm>
            <a:off x="4750558" y="1001611"/>
            <a:ext cx="3233382" cy="54058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Impacts</a:t>
            </a:r>
            <a:endParaRPr lang="fr-FR" dirty="0"/>
          </a:p>
        </p:txBody>
      </p:sp>
      <p:sp>
        <p:nvSpPr>
          <p:cNvPr id="18" name="Chevron 17"/>
          <p:cNvSpPr/>
          <p:nvPr/>
        </p:nvSpPr>
        <p:spPr>
          <a:xfrm>
            <a:off x="7983940" y="1004348"/>
            <a:ext cx="3233382" cy="540586"/>
          </a:xfrm>
          <a:prstGeom prst="chevron">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politique</a:t>
            </a:r>
            <a:endParaRPr lang="fr-FR" dirty="0"/>
          </a:p>
        </p:txBody>
      </p:sp>
      <p:sp>
        <p:nvSpPr>
          <p:cNvPr id="13" name="ZoneTexte 12"/>
          <p:cNvSpPr txBox="1"/>
          <p:nvPr/>
        </p:nvSpPr>
        <p:spPr>
          <a:xfrm>
            <a:off x="4760794" y="3379754"/>
            <a:ext cx="53340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defPPr>
              <a:defRPr lang="en-US"/>
            </a:defPPr>
          </a:lstStyle>
          <a:p>
            <a:r>
              <a:rPr lang="fr-FR"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Redorer le blason du secteur informel</a:t>
            </a:r>
          </a:p>
        </p:txBody>
      </p:sp>
    </p:spTree>
    <p:extLst>
      <p:ext uri="{BB962C8B-B14F-4D97-AF65-F5344CB8AC3E}">
        <p14:creationId xmlns:p14="http://schemas.microsoft.com/office/powerpoint/2010/main" val="42501310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10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slide(fromLeft)">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slide(fromRight)">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ppt_x</p:attrName>
                                        </p:attrNameLst>
                                      </p:cBhvr>
                                      <p:tavLst>
                                        <p:tav tm="0">
                                          <p:val>
                                            <p:strVal val="#ppt_x-#ppt_w*1.125000"/>
                                          </p:val>
                                        </p:tav>
                                        <p:tav tm="100000">
                                          <p:val>
                                            <p:strVal val="#ppt_x"/>
                                          </p:val>
                                        </p:tav>
                                      </p:tavLst>
                                    </p:anim>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6" grpId="0" animBg="1"/>
      <p:bldP spid="18"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mtClean="0"/>
              <a:pPr/>
              <a:t>18</a:t>
            </a:fld>
            <a:endParaRPr lang="en-US" dirty="0"/>
          </a:p>
        </p:txBody>
      </p:sp>
      <p:sp>
        <p:nvSpPr>
          <p:cNvPr id="3" name="Ellipse 2"/>
          <p:cNvSpPr/>
          <p:nvPr/>
        </p:nvSpPr>
        <p:spPr>
          <a:xfrm>
            <a:off x="2774732" y="847767"/>
            <a:ext cx="7181675" cy="456670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sz="4400" dirty="0"/>
          </a:p>
        </p:txBody>
      </p:sp>
      <p:pic>
        <p:nvPicPr>
          <p:cNvPr id="4" name="Picture 3" descr="I:\image presentation\UML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740" y="2920134"/>
            <a:ext cx="2483829" cy="176571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6239117" y="1812138"/>
            <a:ext cx="2865232" cy="110799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fr-FR" sz="6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2TUP</a:t>
            </a:r>
            <a:endParaRPr lang="fr-FR"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Légende à une bordure 1 8"/>
          <p:cNvSpPr/>
          <p:nvPr/>
        </p:nvSpPr>
        <p:spPr>
          <a:xfrm>
            <a:off x="9689910" y="327546"/>
            <a:ext cx="2210938" cy="1484592"/>
          </a:xfrm>
          <a:prstGeom prst="accentCallout1">
            <a:avLst>
              <a:gd name="adj1" fmla="val 18750"/>
              <a:gd name="adj2" fmla="val -8333"/>
              <a:gd name="adj3" fmla="val 98927"/>
              <a:gd name="adj4" fmla="val -68254"/>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Méthode d’analyse implémentant le processus unifié et  basé sur UML</a:t>
            </a:r>
            <a:endParaRPr lang="fr-FR" dirty="0"/>
          </a:p>
        </p:txBody>
      </p:sp>
      <p:sp>
        <p:nvSpPr>
          <p:cNvPr id="10" name="Légende à une bordure 1 9"/>
          <p:cNvSpPr/>
          <p:nvPr/>
        </p:nvSpPr>
        <p:spPr>
          <a:xfrm flipH="1">
            <a:off x="354841" y="4154540"/>
            <a:ext cx="2224586" cy="1484592"/>
          </a:xfrm>
          <a:prstGeom prst="accentCallout1">
            <a:avLst>
              <a:gd name="adj1" fmla="val 18750"/>
              <a:gd name="adj2" fmla="val -8333"/>
              <a:gd name="adj3" fmla="val -5872"/>
              <a:gd name="adj4" fmla="val -53482"/>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Language de modélisation graphique et textuel orienté Objet</a:t>
            </a:r>
            <a:endParaRPr lang="fr-FR" dirty="0"/>
          </a:p>
        </p:txBody>
      </p:sp>
      <p:sp>
        <p:nvSpPr>
          <p:cNvPr id="8" name="ZoneTexte 7"/>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METHODOLOGIE</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mtClean="0"/>
              <a:pPr/>
              <a:t>19</a:t>
            </a:fld>
            <a:endParaRPr lang="en-US" dirty="0"/>
          </a:p>
        </p:txBody>
      </p:sp>
      <p:sp>
        <p:nvSpPr>
          <p:cNvPr id="30" name="Organigramme : Connecteur page suivante 29"/>
          <p:cNvSpPr/>
          <p:nvPr/>
        </p:nvSpPr>
        <p:spPr>
          <a:xfrm rot="8815030" flipH="1" flipV="1">
            <a:off x="4964080" y="1150952"/>
            <a:ext cx="340539" cy="2880000"/>
          </a:xfrm>
          <a:prstGeom prst="flowChartOffpage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Organigramme : Connecteur page suivante 30"/>
          <p:cNvSpPr/>
          <p:nvPr/>
        </p:nvSpPr>
        <p:spPr>
          <a:xfrm rot="12656848" flipH="1" flipV="1">
            <a:off x="6896263" y="1131269"/>
            <a:ext cx="332678" cy="2880000"/>
          </a:xfrm>
          <a:prstGeom prst="flowChartOffpage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2" name="Organigramme : Connecteur page suivante 31"/>
          <p:cNvSpPr/>
          <p:nvPr/>
        </p:nvSpPr>
        <p:spPr>
          <a:xfrm rot="10800000" flipH="1" flipV="1">
            <a:off x="5929063" y="3794078"/>
            <a:ext cx="381000" cy="3075049"/>
          </a:xfrm>
          <a:prstGeom prst="flowChartOffpage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grpSp>
        <p:nvGrpSpPr>
          <p:cNvPr id="33" name="Groupe 32"/>
          <p:cNvGrpSpPr/>
          <p:nvPr/>
        </p:nvGrpSpPr>
        <p:grpSpPr>
          <a:xfrm>
            <a:off x="79611" y="1158235"/>
            <a:ext cx="2833632" cy="1411307"/>
            <a:chOff x="0" y="1143000"/>
            <a:chExt cx="2362201" cy="1411307"/>
          </a:xfrm>
        </p:grpSpPr>
        <p:sp>
          <p:nvSpPr>
            <p:cNvPr id="34" name="ZoneTexte 33"/>
            <p:cNvSpPr txBox="1"/>
            <p:nvPr/>
          </p:nvSpPr>
          <p:spPr>
            <a:xfrm>
              <a:off x="1" y="1143000"/>
              <a:ext cx="23622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fr-FR" b="1" dirty="0" smtClean="0"/>
                <a:t>Branche fonctionnelle</a:t>
              </a:r>
              <a:endParaRPr lang="en-US" b="1" dirty="0"/>
            </a:p>
          </p:txBody>
        </p:sp>
        <p:sp>
          <p:nvSpPr>
            <p:cNvPr id="35" name="ZoneTexte 34"/>
            <p:cNvSpPr txBox="1"/>
            <p:nvPr/>
          </p:nvSpPr>
          <p:spPr>
            <a:xfrm>
              <a:off x="0" y="1600200"/>
              <a:ext cx="2027036" cy="954107"/>
            </a:xfrm>
            <a:prstGeom prst="rect">
              <a:avLst/>
            </a:prstGeom>
            <a:noFill/>
          </p:spPr>
          <p:txBody>
            <a:bodyPr wrap="square" rtlCol="0">
              <a:spAutoFit/>
            </a:bodyPr>
            <a:lstStyle/>
            <a:p>
              <a:pPr algn="ctr"/>
              <a:r>
                <a:rPr lang="fr-FR" sz="1400" b="1" dirty="0" smtClean="0">
                  <a:solidFill>
                    <a:schemeClr val="tx1">
                      <a:lumMod val="85000"/>
                      <a:lumOff val="15000"/>
                    </a:schemeClr>
                  </a:solidFill>
                  <a:cs typeface="Arabic Typesetting" pitchFamily="66" charset="-78"/>
                </a:rPr>
                <a:t>Elle capitalise la connaissance </a:t>
              </a:r>
            </a:p>
            <a:p>
              <a:pPr algn="ctr"/>
              <a:r>
                <a:rPr lang="fr-FR" sz="1400" b="1" dirty="0" smtClean="0">
                  <a:solidFill>
                    <a:schemeClr val="tx1">
                      <a:lumMod val="85000"/>
                      <a:lumOff val="15000"/>
                    </a:schemeClr>
                  </a:solidFill>
                  <a:cs typeface="Arabic Typesetting" pitchFamily="66" charset="-78"/>
                </a:rPr>
                <a:t>du  métier  de l’entreprise.</a:t>
              </a:r>
              <a:endParaRPr lang="en-US" sz="1400" b="1" dirty="0">
                <a:solidFill>
                  <a:schemeClr val="tx1">
                    <a:lumMod val="85000"/>
                    <a:lumOff val="15000"/>
                  </a:schemeClr>
                </a:solidFill>
              </a:endParaRPr>
            </a:p>
          </p:txBody>
        </p:sp>
      </p:grpSp>
      <p:grpSp>
        <p:nvGrpSpPr>
          <p:cNvPr id="36" name="Groupe 35"/>
          <p:cNvGrpSpPr/>
          <p:nvPr/>
        </p:nvGrpSpPr>
        <p:grpSpPr>
          <a:xfrm>
            <a:off x="9750497" y="1191245"/>
            <a:ext cx="2362200" cy="1195864"/>
            <a:chOff x="6781800" y="1066800"/>
            <a:chExt cx="2362200" cy="1195864"/>
          </a:xfrm>
        </p:grpSpPr>
        <p:sp>
          <p:nvSpPr>
            <p:cNvPr id="37" name="ZoneTexte 36"/>
            <p:cNvSpPr txBox="1"/>
            <p:nvPr/>
          </p:nvSpPr>
          <p:spPr>
            <a:xfrm>
              <a:off x="6781800" y="1066800"/>
              <a:ext cx="23622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fr-FR" b="1" dirty="0" smtClean="0"/>
                <a:t>Branche Technique</a:t>
              </a:r>
              <a:endParaRPr lang="en-US" b="1" dirty="0"/>
            </a:p>
          </p:txBody>
        </p:sp>
        <p:sp>
          <p:nvSpPr>
            <p:cNvPr id="38" name="ZoneTexte 37"/>
            <p:cNvSpPr txBox="1"/>
            <p:nvPr/>
          </p:nvSpPr>
          <p:spPr>
            <a:xfrm>
              <a:off x="7116170" y="1524000"/>
              <a:ext cx="2027829" cy="738664"/>
            </a:xfrm>
            <a:prstGeom prst="rect">
              <a:avLst/>
            </a:prstGeom>
            <a:noFill/>
          </p:spPr>
          <p:txBody>
            <a:bodyPr wrap="square" rtlCol="0">
              <a:spAutoFit/>
            </a:bodyPr>
            <a:lstStyle/>
            <a:p>
              <a:pPr algn="ctr"/>
              <a:r>
                <a:rPr lang="fr-FR" sz="1400" b="1" dirty="0" smtClean="0">
                  <a:solidFill>
                    <a:schemeClr val="tx1">
                      <a:lumMod val="85000"/>
                      <a:lumOff val="15000"/>
                    </a:schemeClr>
                  </a:solidFill>
                  <a:cs typeface="Arabic Typesetting" pitchFamily="66" charset="-78"/>
                </a:rPr>
                <a:t>Elle capitalise  un savoir-faire technique.</a:t>
              </a:r>
              <a:endParaRPr lang="en-US" sz="1400" b="1" dirty="0">
                <a:solidFill>
                  <a:schemeClr val="tx1">
                    <a:lumMod val="85000"/>
                    <a:lumOff val="15000"/>
                  </a:schemeClr>
                </a:solidFill>
              </a:endParaRPr>
            </a:p>
          </p:txBody>
        </p:sp>
      </p:grpSp>
      <p:grpSp>
        <p:nvGrpSpPr>
          <p:cNvPr id="39" name="Groupe 38"/>
          <p:cNvGrpSpPr/>
          <p:nvPr/>
        </p:nvGrpSpPr>
        <p:grpSpPr>
          <a:xfrm>
            <a:off x="8350774" y="4688671"/>
            <a:ext cx="2799447" cy="1141595"/>
            <a:chOff x="757875" y="4343400"/>
            <a:chExt cx="2590800" cy="1141595"/>
          </a:xfrm>
        </p:grpSpPr>
        <p:sp>
          <p:nvSpPr>
            <p:cNvPr id="40" name="ZoneTexte 39"/>
            <p:cNvSpPr txBox="1"/>
            <p:nvPr/>
          </p:nvSpPr>
          <p:spPr>
            <a:xfrm>
              <a:off x="838200" y="4343400"/>
              <a:ext cx="2510475"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fr-FR" b="1" dirty="0" smtClean="0"/>
                <a:t>Branche de Réalisation</a:t>
              </a:r>
              <a:endParaRPr lang="en-US" b="1" dirty="0"/>
            </a:p>
          </p:txBody>
        </p:sp>
        <p:sp>
          <p:nvSpPr>
            <p:cNvPr id="41" name="ZoneTexte 40"/>
            <p:cNvSpPr txBox="1"/>
            <p:nvPr/>
          </p:nvSpPr>
          <p:spPr>
            <a:xfrm>
              <a:off x="757875" y="4746331"/>
              <a:ext cx="2590800" cy="738664"/>
            </a:xfrm>
            <a:prstGeom prst="rect">
              <a:avLst/>
            </a:prstGeom>
            <a:noFill/>
          </p:spPr>
          <p:txBody>
            <a:bodyPr wrap="square" rtlCol="0">
              <a:spAutoFit/>
            </a:bodyPr>
            <a:lstStyle/>
            <a:p>
              <a:pPr algn="ctr"/>
              <a:r>
                <a:rPr lang="fr-FR" sz="1400" b="1" dirty="0" smtClean="0">
                  <a:solidFill>
                    <a:schemeClr val="tx1">
                      <a:lumMod val="85000"/>
                      <a:lumOff val="15000"/>
                    </a:schemeClr>
                  </a:solidFill>
                  <a:cs typeface="Arabic Typesetting" pitchFamily="66" charset="-78"/>
                </a:rPr>
                <a:t>Elle capitalise la conception et  la réalisation du métier de l’entreprise.</a:t>
              </a:r>
              <a:endParaRPr lang="en-US" sz="1400" b="1" dirty="0">
                <a:solidFill>
                  <a:schemeClr val="tx1">
                    <a:lumMod val="85000"/>
                    <a:lumOff val="15000"/>
                  </a:schemeClr>
                </a:solidFill>
              </a:endParaRPr>
            </a:p>
          </p:txBody>
        </p:sp>
      </p:grpSp>
      <p:sp>
        <p:nvSpPr>
          <p:cNvPr id="42" name="Rectangle à coins arrondis 41"/>
          <p:cNvSpPr/>
          <p:nvPr/>
        </p:nvSpPr>
        <p:spPr>
          <a:xfrm>
            <a:off x="2533573" y="1976104"/>
            <a:ext cx="3097529"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dirty="0" smtClean="0">
                <a:cs typeface="Arabic Typesetting" pitchFamily="66" charset="-78"/>
              </a:rPr>
              <a:t>Capture des besoins fonctionnels</a:t>
            </a:r>
            <a:endParaRPr lang="fr-FR" sz="1600" dirty="0">
              <a:cs typeface="Arabic Typesetting" pitchFamily="66" charset="-78"/>
            </a:endParaRPr>
          </a:p>
        </p:txBody>
      </p:sp>
      <p:sp>
        <p:nvSpPr>
          <p:cNvPr id="43" name="Rectangle à coins arrondis 42"/>
          <p:cNvSpPr/>
          <p:nvPr/>
        </p:nvSpPr>
        <p:spPr>
          <a:xfrm>
            <a:off x="4080230" y="2918297"/>
            <a:ext cx="1800494" cy="4428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dirty="0" smtClean="0">
                <a:cs typeface="Arabic Typesetting" pitchFamily="66" charset="-78"/>
              </a:rPr>
              <a:t>Analyse</a:t>
            </a:r>
            <a:endParaRPr lang="fr-FR" sz="1600" dirty="0">
              <a:cs typeface="Arabic Typesetting" pitchFamily="66" charset="-78"/>
            </a:endParaRPr>
          </a:p>
        </p:txBody>
      </p:sp>
      <p:sp>
        <p:nvSpPr>
          <p:cNvPr id="44" name="Rectangle à coins arrondis 43"/>
          <p:cNvSpPr/>
          <p:nvPr/>
        </p:nvSpPr>
        <p:spPr>
          <a:xfrm>
            <a:off x="6369573" y="2906727"/>
            <a:ext cx="2173925" cy="4819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cs typeface="Arabic Typesetting" pitchFamily="66" charset="-78"/>
              </a:rPr>
              <a:t>Conception générique</a:t>
            </a:r>
            <a:endParaRPr lang="fr-FR" sz="1600" dirty="0">
              <a:cs typeface="Arabic Typesetting" pitchFamily="66" charset="-78"/>
            </a:endParaRPr>
          </a:p>
        </p:txBody>
      </p:sp>
      <p:sp>
        <p:nvSpPr>
          <p:cNvPr id="45" name="Rectangle à coins arrondis 44"/>
          <p:cNvSpPr/>
          <p:nvPr/>
        </p:nvSpPr>
        <p:spPr>
          <a:xfrm>
            <a:off x="4894114" y="4782383"/>
            <a:ext cx="2403773" cy="562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600" dirty="0" smtClean="0">
                <a:cs typeface="Arabic Typesetting" pitchFamily="66" charset="-78"/>
              </a:rPr>
              <a:t>Conception détaillée</a:t>
            </a:r>
            <a:endParaRPr lang="fr-FR" sz="1600" dirty="0">
              <a:cs typeface="Arabic Typesetting" pitchFamily="66" charset="-78"/>
            </a:endParaRPr>
          </a:p>
        </p:txBody>
      </p:sp>
      <p:sp>
        <p:nvSpPr>
          <p:cNvPr id="46" name="Rectangle à coins arrondis 45"/>
          <p:cNvSpPr/>
          <p:nvPr/>
        </p:nvSpPr>
        <p:spPr>
          <a:xfrm>
            <a:off x="4980477" y="5391983"/>
            <a:ext cx="2231046" cy="5615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600" dirty="0" smtClean="0">
                <a:cs typeface="Arabic Typesetting" pitchFamily="66" charset="-78"/>
              </a:rPr>
              <a:t>Codage et tests</a:t>
            </a:r>
            <a:endParaRPr lang="fr-FR" sz="1600" dirty="0">
              <a:cs typeface="Arabic Typesetting" pitchFamily="66" charset="-78"/>
            </a:endParaRPr>
          </a:p>
        </p:txBody>
      </p:sp>
      <p:sp>
        <p:nvSpPr>
          <p:cNvPr id="47" name="Rectangle à coins arrondis 46"/>
          <p:cNvSpPr/>
          <p:nvPr/>
        </p:nvSpPr>
        <p:spPr>
          <a:xfrm>
            <a:off x="4759860" y="4172783"/>
            <a:ext cx="2672281" cy="562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600" dirty="0" smtClean="0">
                <a:cs typeface="Arabic Typesetting" pitchFamily="66" charset="-78"/>
              </a:rPr>
              <a:t>Conception préliminaire</a:t>
            </a:r>
            <a:endParaRPr lang="fr-FR" sz="1600" dirty="0">
              <a:cs typeface="Arabic Typesetting" pitchFamily="66" charset="-78"/>
            </a:endParaRPr>
          </a:p>
        </p:txBody>
      </p:sp>
      <p:sp>
        <p:nvSpPr>
          <p:cNvPr id="48" name="Rectangle à coins arrondis 47"/>
          <p:cNvSpPr/>
          <p:nvPr/>
        </p:nvSpPr>
        <p:spPr>
          <a:xfrm>
            <a:off x="5087888" y="6001583"/>
            <a:ext cx="2016224" cy="5615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600" dirty="0" smtClean="0">
                <a:cs typeface="Arabic Typesetting" pitchFamily="66" charset="-78"/>
              </a:rPr>
              <a:t>Recette</a:t>
            </a:r>
            <a:endParaRPr lang="fr-FR" sz="1600" dirty="0">
              <a:cs typeface="Arabic Typesetting" pitchFamily="66" charset="-78"/>
            </a:endParaRPr>
          </a:p>
        </p:txBody>
      </p:sp>
      <p:sp>
        <p:nvSpPr>
          <p:cNvPr id="49" name="Rectangle à coins arrondis 48"/>
          <p:cNvSpPr/>
          <p:nvPr/>
        </p:nvSpPr>
        <p:spPr>
          <a:xfrm>
            <a:off x="6545375" y="1966827"/>
            <a:ext cx="2952328" cy="47575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dirty="0" smtClean="0">
                <a:cs typeface="Arabic Typesetting" pitchFamily="66" charset="-78"/>
              </a:rPr>
              <a:t>Capture des besoins techniques</a:t>
            </a:r>
            <a:endParaRPr lang="fr-FR" sz="1600" dirty="0">
              <a:cs typeface="Arabic Typesetting" pitchFamily="66" charset="-78"/>
            </a:endParaRPr>
          </a:p>
        </p:txBody>
      </p:sp>
      <p:sp>
        <p:nvSpPr>
          <p:cNvPr id="51" name="Rectangle 50"/>
          <p:cNvSpPr/>
          <p:nvPr/>
        </p:nvSpPr>
        <p:spPr>
          <a:xfrm>
            <a:off x="113503" y="4550171"/>
            <a:ext cx="3407619" cy="923330"/>
          </a:xfrm>
          <a:prstGeom prst="rect">
            <a:avLst/>
          </a:prstGeom>
        </p:spPr>
        <p:txBody>
          <a:bodyPr wrap="square">
            <a:spAutoFit/>
          </a:bodyPr>
          <a:lstStyle/>
          <a:p>
            <a:pPr algn="just"/>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 réalisation du système consiste à fusionner les résultats des deux branches </a:t>
            </a:r>
          </a:p>
        </p:txBody>
      </p:sp>
      <p:sp>
        <p:nvSpPr>
          <p:cNvPr id="52" name="Rogner un rectangle avec un coin diagonal 51"/>
          <p:cNvSpPr/>
          <p:nvPr/>
        </p:nvSpPr>
        <p:spPr>
          <a:xfrm>
            <a:off x="4497333" y="73104"/>
            <a:ext cx="3197334" cy="59563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p:cNvSpPr txBox="1"/>
          <p:nvPr/>
        </p:nvSpPr>
        <p:spPr>
          <a:xfrm>
            <a:off x="5110462" y="90811"/>
            <a:ext cx="197107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2TUP</a:t>
            </a:r>
            <a:endParaRPr lang="fr-FR"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5360164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2000" tmFilter="0, 0; .2, .5; .8, .5; 1, 0"/>
                                        <p:tgtEl>
                                          <p:spTgt spid="52"/>
                                        </p:tgtEl>
                                      </p:cBhvr>
                                    </p:animEffect>
                                    <p:animScale>
                                      <p:cBhvr>
                                        <p:cTn id="7" dur="1000" autoRev="1" fill="hold"/>
                                        <p:tgtEl>
                                          <p:spTgt spid="5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500"/>
                                        <p:tgtEl>
                                          <p:spTgt spid="31"/>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strVal val="#ppt_w*0.70"/>
                                          </p:val>
                                        </p:tav>
                                        <p:tav tm="100000">
                                          <p:val>
                                            <p:strVal val="#ppt_w"/>
                                          </p:val>
                                        </p:tav>
                                      </p:tavLst>
                                    </p:anim>
                                    <p:anim calcmode="lin" valueType="num">
                                      <p:cBhvr>
                                        <p:cTn id="25" dur="500" fill="hold"/>
                                        <p:tgtEl>
                                          <p:spTgt spid="33"/>
                                        </p:tgtEl>
                                        <p:attrNameLst>
                                          <p:attrName>ppt_h</p:attrName>
                                        </p:attrNameLst>
                                      </p:cBhvr>
                                      <p:tavLst>
                                        <p:tav tm="0">
                                          <p:val>
                                            <p:strVal val="#ppt_h"/>
                                          </p:val>
                                        </p:tav>
                                        <p:tav tm="100000">
                                          <p:val>
                                            <p:strVal val="#ppt_h"/>
                                          </p:val>
                                        </p:tav>
                                      </p:tavLst>
                                    </p:anim>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strVal val="#ppt_w*0.70"/>
                                          </p:val>
                                        </p:tav>
                                        <p:tav tm="100000">
                                          <p:val>
                                            <p:strVal val="#ppt_w"/>
                                          </p:val>
                                        </p:tav>
                                      </p:tavLst>
                                    </p:anim>
                                    <p:anim calcmode="lin" valueType="num">
                                      <p:cBhvr>
                                        <p:cTn id="46" dur="500" fill="hold"/>
                                        <p:tgtEl>
                                          <p:spTgt spid="36"/>
                                        </p:tgtEl>
                                        <p:attrNameLst>
                                          <p:attrName>ppt_h</p:attrName>
                                        </p:attrNameLst>
                                      </p:cBhvr>
                                      <p:tavLst>
                                        <p:tav tm="0">
                                          <p:val>
                                            <p:strVal val="#ppt_h"/>
                                          </p:val>
                                        </p:tav>
                                        <p:tav tm="100000">
                                          <p:val>
                                            <p:strVal val="#ppt_h"/>
                                          </p:val>
                                        </p:tav>
                                      </p:tavLst>
                                    </p:anim>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0"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Effect transition="in" filter="fade">
                                      <p:cBhvr>
                                        <p:cTn id="54" dur="500"/>
                                        <p:tgtEl>
                                          <p:spTgt spid="49"/>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p:cTn id="59" dur="500" fill="hold"/>
                                        <p:tgtEl>
                                          <p:spTgt spid="44"/>
                                        </p:tgtEl>
                                        <p:attrNameLst>
                                          <p:attrName>ppt_w</p:attrName>
                                        </p:attrNameLst>
                                      </p:cBhvr>
                                      <p:tavLst>
                                        <p:tav tm="0">
                                          <p:val>
                                            <p:fltVal val="0"/>
                                          </p:val>
                                        </p:tav>
                                        <p:tav tm="100000">
                                          <p:val>
                                            <p:strVal val="#ppt_w"/>
                                          </p:val>
                                        </p:tav>
                                      </p:tavLst>
                                    </p:anim>
                                    <p:anim calcmode="lin" valueType="num">
                                      <p:cBhvr>
                                        <p:cTn id="60" dur="500" fill="hold"/>
                                        <p:tgtEl>
                                          <p:spTgt spid="44"/>
                                        </p:tgtEl>
                                        <p:attrNameLst>
                                          <p:attrName>ppt_h</p:attrName>
                                        </p:attrNameLst>
                                      </p:cBhvr>
                                      <p:tavLst>
                                        <p:tav tm="0">
                                          <p:val>
                                            <p:fltVal val="0"/>
                                          </p:val>
                                        </p:tav>
                                        <p:tav tm="100000">
                                          <p:val>
                                            <p:strVal val="#ppt_h"/>
                                          </p:val>
                                        </p:tav>
                                      </p:tavLst>
                                    </p:anim>
                                    <p:animEffect transition="in" filter="fade">
                                      <p:cBhvr>
                                        <p:cTn id="61" dur="5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p:cTn id="66" dur="500" fill="hold"/>
                                        <p:tgtEl>
                                          <p:spTgt spid="39"/>
                                        </p:tgtEl>
                                        <p:attrNameLst>
                                          <p:attrName>ppt_w</p:attrName>
                                        </p:attrNameLst>
                                      </p:cBhvr>
                                      <p:tavLst>
                                        <p:tav tm="0">
                                          <p:val>
                                            <p:strVal val="#ppt_w*0.70"/>
                                          </p:val>
                                        </p:tav>
                                        <p:tav tm="100000">
                                          <p:val>
                                            <p:strVal val="#ppt_w"/>
                                          </p:val>
                                        </p:tav>
                                      </p:tavLst>
                                    </p:anim>
                                    <p:anim calcmode="lin" valueType="num">
                                      <p:cBhvr>
                                        <p:cTn id="67" dur="500" fill="hold"/>
                                        <p:tgtEl>
                                          <p:spTgt spid="39"/>
                                        </p:tgtEl>
                                        <p:attrNameLst>
                                          <p:attrName>ppt_h</p:attrName>
                                        </p:attrNameLst>
                                      </p:cBhvr>
                                      <p:tavLst>
                                        <p:tav tm="0">
                                          <p:val>
                                            <p:strVal val="#ppt_h"/>
                                          </p:val>
                                        </p:tav>
                                        <p:tav tm="100000">
                                          <p:val>
                                            <p:strVal val="#ppt_h"/>
                                          </p:val>
                                        </p:tav>
                                      </p:tavLst>
                                    </p:anim>
                                    <p:animEffect transition="in" filter="fade">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0" fill="hold" grpId="0"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p:cTn id="73" dur="500" fill="hold"/>
                                        <p:tgtEl>
                                          <p:spTgt spid="47"/>
                                        </p:tgtEl>
                                        <p:attrNameLst>
                                          <p:attrName>ppt_w</p:attrName>
                                        </p:attrNameLst>
                                      </p:cBhvr>
                                      <p:tavLst>
                                        <p:tav tm="0">
                                          <p:val>
                                            <p:fltVal val="0"/>
                                          </p:val>
                                        </p:tav>
                                        <p:tav tm="100000">
                                          <p:val>
                                            <p:strVal val="#ppt_w"/>
                                          </p:val>
                                        </p:tav>
                                      </p:tavLst>
                                    </p:anim>
                                    <p:anim calcmode="lin" valueType="num">
                                      <p:cBhvr>
                                        <p:cTn id="74" dur="500" fill="hold"/>
                                        <p:tgtEl>
                                          <p:spTgt spid="47"/>
                                        </p:tgtEl>
                                        <p:attrNameLst>
                                          <p:attrName>ppt_h</p:attrName>
                                        </p:attrNameLst>
                                      </p:cBhvr>
                                      <p:tavLst>
                                        <p:tav tm="0">
                                          <p:val>
                                            <p:fltVal val="0"/>
                                          </p:val>
                                        </p:tav>
                                        <p:tav tm="100000">
                                          <p:val>
                                            <p:strVal val="#ppt_h"/>
                                          </p:val>
                                        </p:tav>
                                      </p:tavLst>
                                    </p:anim>
                                    <p:animEffect transition="in" filter="fade">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 calcmode="lin" valueType="num">
                                      <p:cBhvr>
                                        <p:cTn id="80" dur="500" fill="hold"/>
                                        <p:tgtEl>
                                          <p:spTgt spid="45"/>
                                        </p:tgtEl>
                                        <p:attrNameLst>
                                          <p:attrName>ppt_w</p:attrName>
                                        </p:attrNameLst>
                                      </p:cBhvr>
                                      <p:tavLst>
                                        <p:tav tm="0">
                                          <p:val>
                                            <p:fltVal val="0"/>
                                          </p:val>
                                        </p:tav>
                                        <p:tav tm="100000">
                                          <p:val>
                                            <p:strVal val="#ppt_w"/>
                                          </p:val>
                                        </p:tav>
                                      </p:tavLst>
                                    </p:anim>
                                    <p:anim calcmode="lin" valueType="num">
                                      <p:cBhvr>
                                        <p:cTn id="81" dur="500" fill="hold"/>
                                        <p:tgtEl>
                                          <p:spTgt spid="45"/>
                                        </p:tgtEl>
                                        <p:attrNameLst>
                                          <p:attrName>ppt_h</p:attrName>
                                        </p:attrNameLst>
                                      </p:cBhvr>
                                      <p:tavLst>
                                        <p:tav tm="0">
                                          <p:val>
                                            <p:fltVal val="0"/>
                                          </p:val>
                                        </p:tav>
                                        <p:tav tm="100000">
                                          <p:val>
                                            <p:strVal val="#ppt_h"/>
                                          </p:val>
                                        </p:tav>
                                      </p:tavLst>
                                    </p:anim>
                                    <p:animEffect transition="in" filter="fade">
                                      <p:cBhvr>
                                        <p:cTn id="82" dur="500"/>
                                        <p:tgtEl>
                                          <p:spTgt spid="45"/>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p:cTn id="87" dur="500" fill="hold"/>
                                        <p:tgtEl>
                                          <p:spTgt spid="46"/>
                                        </p:tgtEl>
                                        <p:attrNameLst>
                                          <p:attrName>ppt_w</p:attrName>
                                        </p:attrNameLst>
                                      </p:cBhvr>
                                      <p:tavLst>
                                        <p:tav tm="0">
                                          <p:val>
                                            <p:fltVal val="0"/>
                                          </p:val>
                                        </p:tav>
                                        <p:tav tm="100000">
                                          <p:val>
                                            <p:strVal val="#ppt_w"/>
                                          </p:val>
                                        </p:tav>
                                      </p:tavLst>
                                    </p:anim>
                                    <p:anim calcmode="lin" valueType="num">
                                      <p:cBhvr>
                                        <p:cTn id="88" dur="500" fill="hold"/>
                                        <p:tgtEl>
                                          <p:spTgt spid="46"/>
                                        </p:tgtEl>
                                        <p:attrNameLst>
                                          <p:attrName>ppt_h</p:attrName>
                                        </p:attrNameLst>
                                      </p:cBhvr>
                                      <p:tavLst>
                                        <p:tav tm="0">
                                          <p:val>
                                            <p:fltVal val="0"/>
                                          </p:val>
                                        </p:tav>
                                        <p:tav tm="100000">
                                          <p:val>
                                            <p:strVal val="#ppt_h"/>
                                          </p:val>
                                        </p:tav>
                                      </p:tavLst>
                                    </p:anim>
                                    <p:animEffect transition="in" filter="fade">
                                      <p:cBhvr>
                                        <p:cTn id="89" dur="500"/>
                                        <p:tgtEl>
                                          <p:spTgt spid="46"/>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0" fill="hold" grpId="0" nodeType="clickEffect">
                                  <p:stCondLst>
                                    <p:cond delay="0"/>
                                  </p:stCondLst>
                                  <p:childTnLst>
                                    <p:set>
                                      <p:cBhvr>
                                        <p:cTn id="93" dur="1" fill="hold">
                                          <p:stCondLst>
                                            <p:cond delay="0"/>
                                          </p:stCondLst>
                                        </p:cTn>
                                        <p:tgtEl>
                                          <p:spTgt spid="48"/>
                                        </p:tgtEl>
                                        <p:attrNameLst>
                                          <p:attrName>style.visibility</p:attrName>
                                        </p:attrNameLst>
                                      </p:cBhvr>
                                      <p:to>
                                        <p:strVal val="visible"/>
                                      </p:to>
                                    </p:set>
                                    <p:anim calcmode="lin" valueType="num">
                                      <p:cBhvr>
                                        <p:cTn id="94" dur="500" fill="hold"/>
                                        <p:tgtEl>
                                          <p:spTgt spid="48"/>
                                        </p:tgtEl>
                                        <p:attrNameLst>
                                          <p:attrName>ppt_w</p:attrName>
                                        </p:attrNameLst>
                                      </p:cBhvr>
                                      <p:tavLst>
                                        <p:tav tm="0">
                                          <p:val>
                                            <p:fltVal val="0"/>
                                          </p:val>
                                        </p:tav>
                                        <p:tav tm="100000">
                                          <p:val>
                                            <p:strVal val="#ppt_w"/>
                                          </p:val>
                                        </p:tav>
                                      </p:tavLst>
                                    </p:anim>
                                    <p:anim calcmode="lin" valueType="num">
                                      <p:cBhvr>
                                        <p:cTn id="95" dur="500" fill="hold"/>
                                        <p:tgtEl>
                                          <p:spTgt spid="48"/>
                                        </p:tgtEl>
                                        <p:attrNameLst>
                                          <p:attrName>ppt_h</p:attrName>
                                        </p:attrNameLst>
                                      </p:cBhvr>
                                      <p:tavLst>
                                        <p:tav tm="0">
                                          <p:val>
                                            <p:fltVal val="0"/>
                                          </p:val>
                                        </p:tav>
                                        <p:tav tm="100000">
                                          <p:val>
                                            <p:strVal val="#ppt_h"/>
                                          </p:val>
                                        </p:tav>
                                      </p:tavLst>
                                    </p:anim>
                                    <p:animEffect transition="in" filter="fade">
                                      <p:cBhvr>
                                        <p:cTn id="96" dur="500"/>
                                        <p:tgtEl>
                                          <p:spTgt spid="48"/>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fade">
                                      <p:cBhvr>
                                        <p:cTn id="101" dur="1000"/>
                                        <p:tgtEl>
                                          <p:spTgt spid="51"/>
                                        </p:tgtEl>
                                      </p:cBhvr>
                                    </p:animEffect>
                                    <p:anim calcmode="lin" valueType="num">
                                      <p:cBhvr>
                                        <p:cTn id="102" dur="1000" fill="hold"/>
                                        <p:tgtEl>
                                          <p:spTgt spid="51"/>
                                        </p:tgtEl>
                                        <p:attrNameLst>
                                          <p:attrName>ppt_x</p:attrName>
                                        </p:attrNameLst>
                                      </p:cBhvr>
                                      <p:tavLst>
                                        <p:tav tm="0">
                                          <p:val>
                                            <p:strVal val="#ppt_x"/>
                                          </p:val>
                                        </p:tav>
                                        <p:tav tm="100000">
                                          <p:val>
                                            <p:strVal val="#ppt_x"/>
                                          </p:val>
                                        </p:tav>
                                      </p:tavLst>
                                    </p:anim>
                                    <p:anim calcmode="lin" valueType="num">
                                      <p:cBhvr>
                                        <p:cTn id="10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42" grpId="0" animBg="1"/>
      <p:bldP spid="43" grpId="0" animBg="1"/>
      <p:bldP spid="44" grpId="0" animBg="1"/>
      <p:bldP spid="45" grpId="0" animBg="1"/>
      <p:bldP spid="46" grpId="0" animBg="1"/>
      <p:bldP spid="47" grpId="0" animBg="1"/>
      <p:bldP spid="48" grpId="0" animBg="1"/>
      <p:bldP spid="49" grpId="0" animBg="1"/>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064525" y="584776"/>
            <a:ext cx="9969594" cy="5461181"/>
          </a:xfrm>
          <a:prstGeom prst="roundRect">
            <a:avLst/>
          </a:prstGeom>
          <a:gradFill flip="none" rotWithShape="1">
            <a:gsLst>
              <a:gs pos="18000">
                <a:srgbClr val="FFFFFF"/>
              </a:gs>
              <a:gs pos="0">
                <a:schemeClr val="bg1">
                  <a:alpha val="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08997" y="1505532"/>
            <a:ext cx="1968500" cy="2895600"/>
          </a:xfrm>
          <a:prstGeom prst="roundRect">
            <a:avLst>
              <a:gd name="adj" fmla="val 8594"/>
            </a:avLst>
          </a:prstGeom>
          <a:noFill/>
          <a:ln>
            <a:noFill/>
          </a:ln>
          <a:effectLst>
            <a:reflection blurRad="12700" stA="38000" endPos="28000" dist="5000" dir="5400000" sy="-100000" algn="bl" rotWithShape="0"/>
          </a:effectLst>
        </p:spPr>
      </p:pic>
      <p:sp>
        <p:nvSpPr>
          <p:cNvPr id="7" name="Arrondir un rectangle à un seul coin 6"/>
          <p:cNvSpPr/>
          <p:nvPr/>
        </p:nvSpPr>
        <p:spPr>
          <a:xfrm>
            <a:off x="3309258" y="584777"/>
            <a:ext cx="7724861" cy="5556716"/>
          </a:xfrm>
          <a:prstGeom prst="round1Rect">
            <a:avLst/>
          </a:prstGeom>
          <a:gradFill flip="none" rotWithShape="1">
            <a:gsLst>
              <a:gs pos="0">
                <a:srgbClr val="C8B4C3">
                  <a:lumMod val="37000"/>
                  <a:lumOff val="63000"/>
                </a:srgbClr>
              </a:gs>
              <a:gs pos="22000">
                <a:schemeClr val="accent2">
                  <a:lumMod val="10000"/>
                  <a:lumOff val="90000"/>
                  <a:alpha val="61000"/>
                </a:schemeClr>
              </a:gs>
              <a:gs pos="79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SOMMAIRE</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3" name="ZoneTexte 2"/>
          <p:cNvSpPr txBox="1"/>
          <p:nvPr/>
        </p:nvSpPr>
        <p:spPr>
          <a:xfrm>
            <a:off x="4219894" y="960876"/>
            <a:ext cx="5981711" cy="4401205"/>
          </a:xfrm>
          <a:prstGeom prst="rect">
            <a:avLst/>
          </a:prstGeom>
          <a:noFill/>
        </p:spPr>
        <p:txBody>
          <a:bodyPr wrap="square" rtlCol="0">
            <a:spAutoFit/>
          </a:bodyPr>
          <a:lstStyle/>
          <a:p>
            <a:pPr marL="360363" indent="-360363">
              <a:lnSpc>
                <a:spcPct val="200000"/>
              </a:lnSpc>
              <a:buBlip>
                <a:blip r:embed="rId4"/>
              </a:buBlip>
            </a:pPr>
            <a:r>
              <a:rPr lang="fr-FR" sz="20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INTRODUCTION </a:t>
            </a:r>
          </a:p>
          <a:p>
            <a:pPr marL="360363" indent="-360363">
              <a:lnSpc>
                <a:spcPct val="200000"/>
              </a:lnSpc>
              <a:buBlip>
                <a:blip r:embed="rId4"/>
              </a:buBlip>
            </a:pPr>
            <a:r>
              <a:rPr lang="fr-FR" sz="20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CONTEXTE </a:t>
            </a:r>
            <a:r>
              <a:rPr lang="fr-FR" sz="2000"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ET </a:t>
            </a:r>
            <a:r>
              <a:rPr lang="fr-FR" sz="20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PROBLEMATIQUE</a:t>
            </a:r>
          </a:p>
          <a:p>
            <a:pPr marL="360363" indent="-360363">
              <a:lnSpc>
                <a:spcPct val="200000"/>
              </a:lnSpc>
              <a:buBlip>
                <a:blip r:embed="rId4"/>
              </a:buBlip>
            </a:pPr>
            <a:r>
              <a:rPr lang="fr-FR" sz="20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SOLUTION </a:t>
            </a:r>
            <a:r>
              <a:rPr lang="fr-FR" sz="2000" b="1" dirty="0">
                <a:effectLst>
                  <a:outerShdw blurRad="38100" dist="38100" dir="2700000" algn="tl">
                    <a:srgbClr val="000000">
                      <a:alpha val="43137"/>
                    </a:srgbClr>
                  </a:outerShdw>
                </a:effectLst>
                <a:latin typeface="Segoe UI" pitchFamily="34" charset="0"/>
                <a:ea typeface="Segoe UI" pitchFamily="34" charset="0"/>
                <a:cs typeface="Segoe UI" pitchFamily="34" charset="0"/>
              </a:rPr>
              <a:t>ET </a:t>
            </a:r>
            <a:r>
              <a:rPr lang="fr-FR" sz="20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IMPACTS</a:t>
            </a:r>
          </a:p>
          <a:p>
            <a:pPr marL="360363" indent="-360363">
              <a:lnSpc>
                <a:spcPct val="200000"/>
              </a:lnSpc>
              <a:buBlip>
                <a:blip r:embed="rId4"/>
              </a:buBlip>
            </a:pPr>
            <a:r>
              <a:rPr lang="fr-FR" sz="20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METHODES D’ANALYSE ET DE CONCEPTION</a:t>
            </a:r>
          </a:p>
          <a:p>
            <a:pPr marL="360363" indent="-360363">
              <a:lnSpc>
                <a:spcPct val="200000"/>
              </a:lnSpc>
              <a:buBlip>
                <a:blip r:embed="rId4"/>
              </a:buBlip>
            </a:pPr>
            <a:r>
              <a:rPr lang="fr-FR" sz="2000" b="1"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OUTILS DE </a:t>
            </a:r>
            <a:r>
              <a:rPr lang="fr-FR" sz="2000" b="1"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REALISATION </a:t>
            </a:r>
            <a:r>
              <a:rPr lang="fr-FR" sz="20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ET RESULTAT</a:t>
            </a:r>
          </a:p>
          <a:p>
            <a:pPr marL="360363" indent="-360363">
              <a:lnSpc>
                <a:spcPct val="200000"/>
              </a:lnSpc>
              <a:buBlip>
                <a:blip r:embed="rId4"/>
              </a:buBlip>
            </a:pPr>
            <a:r>
              <a:rPr lang="fr-FR" sz="2000" b="1" dirty="0" smtClean="0">
                <a:effectLst>
                  <a:outerShdw blurRad="38100" dist="38100" dir="2700000" algn="tl">
                    <a:srgbClr val="000000">
                      <a:alpha val="43137"/>
                    </a:srgbClr>
                  </a:outerShdw>
                </a:effectLst>
                <a:latin typeface="Segoe UI" pitchFamily="34" charset="0"/>
                <a:ea typeface="Segoe UI" pitchFamily="34" charset="0"/>
                <a:cs typeface="Segoe UI" pitchFamily="34" charset="0"/>
              </a:rPr>
              <a:t>PERSPECTIVES ET CONCLUSION</a:t>
            </a:r>
            <a:endParaRPr lang="fr-FR" sz="2000"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p>
            <a:pPr>
              <a:lnSpc>
                <a:spcPct val="200000"/>
              </a:lnSpc>
            </a:pPr>
            <a:endParaRPr lang="fr-FR" sz="2000" b="1" dirty="0">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5" name="Espace réservé du numéro de diapositive 4"/>
          <p:cNvSpPr>
            <a:spLocks noGrp="1"/>
          </p:cNvSpPr>
          <p:nvPr>
            <p:ph type="sldNum" sz="quarter" idx="12"/>
          </p:nvPr>
        </p:nvSpPr>
        <p:spPr/>
        <p:txBody>
          <a:bodyPr/>
          <a:lstStyle/>
          <a:p>
            <a:fld id="{D57F1E4F-1CFF-5643-939E-02111984F565}" type="slidenum">
              <a:rPr lang="en-US" smtClean="0"/>
              <a:pPr/>
              <a:t>2</a:t>
            </a:fld>
            <a:endParaRPr lang="en-US" dirty="0"/>
          </a:p>
        </p:txBody>
      </p:sp>
      <p:pic>
        <p:nvPicPr>
          <p:cNvPr id="9" name="Picture 2" descr="D:\jt1\iaicameroun_logo.png"/>
          <p:cNvPicPr>
            <a:picLocks noChangeAspect="1" noChangeArrowheads="1"/>
          </p:cNvPicPr>
          <p:nvPr/>
        </p:nvPicPr>
        <p:blipFill>
          <a:blip r:embed="rId5"/>
          <a:srcRect/>
          <a:stretch>
            <a:fillRect/>
          </a:stretch>
        </p:blipFill>
        <p:spPr bwMode="auto">
          <a:xfrm>
            <a:off x="185033" y="115513"/>
            <a:ext cx="838549"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fov="0">
              <a:rot lat="0" lon="0" rev="0"/>
            </a:camera>
            <a:lightRig rig="glow" dir="t">
              <a:rot lat="0" lon="0" rev="6360000"/>
            </a:lightRig>
          </a:scene3d>
        </p:spPr>
        <p:style>
          <a:lnRef idx="0">
            <a:schemeClr val="accent2"/>
          </a:lnRef>
          <a:fillRef idx="3">
            <a:schemeClr val="accent2"/>
          </a:fillRef>
          <a:effectRef idx="3">
            <a:schemeClr val="accent2"/>
          </a:effectRef>
          <a:fontRef idx="minor">
            <a:schemeClr val="lt1"/>
          </a:fontRef>
        </p:style>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4818" y="115513"/>
            <a:ext cx="909465"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26875262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mtClean="0"/>
              <a:pPr/>
              <a:t>20</a:t>
            </a:fld>
            <a:endParaRPr lang="en-US" dirty="0"/>
          </a:p>
        </p:txBody>
      </p:sp>
      <p:grpSp>
        <p:nvGrpSpPr>
          <p:cNvPr id="4" name="Groupe 3"/>
          <p:cNvGrpSpPr/>
          <p:nvPr/>
        </p:nvGrpSpPr>
        <p:grpSpPr>
          <a:xfrm>
            <a:off x="5236826" y="797164"/>
            <a:ext cx="5115448" cy="775309"/>
            <a:chOff x="2877440" y="76133"/>
            <a:chExt cx="5115448" cy="612687"/>
          </a:xfrm>
        </p:grpSpPr>
        <p:sp>
          <p:nvSpPr>
            <p:cNvPr id="5" name="Arrondir un rectangle avec un coin du même côté 4"/>
            <p:cNvSpPr/>
            <p:nvPr/>
          </p:nvSpPr>
          <p:spPr>
            <a:xfrm rot="5400000">
              <a:off x="5135775" y="-2182202"/>
              <a:ext cx="598777" cy="5115448"/>
            </a:xfrm>
            <a:prstGeom prst="round2SameRect">
              <a:avLst/>
            </a:prstGeom>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sp>
        <p:sp>
          <p:nvSpPr>
            <p:cNvPr id="6" name="Arrondir un rectangle avec un coin du même côté 4"/>
            <p:cNvSpPr/>
            <p:nvPr/>
          </p:nvSpPr>
          <p:spPr>
            <a:xfrm>
              <a:off x="2877440" y="119274"/>
              <a:ext cx="5086218" cy="5695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fr-FR" sz="1600" kern="1200" dirty="0" smtClean="0"/>
                <a:t>Diagramme de</a:t>
              </a:r>
              <a:r>
                <a:rPr lang="fr-FR" sz="1600" kern="1200" baseline="0" dirty="0" smtClean="0"/>
                <a:t>s cas d’utilisation,</a:t>
              </a:r>
              <a:endParaRPr lang="fr-FR" sz="1600" kern="1200" dirty="0"/>
            </a:p>
            <a:p>
              <a:pPr marL="114300" lvl="1" indent="-114300" algn="l" defTabSz="622300">
                <a:lnSpc>
                  <a:spcPct val="90000"/>
                </a:lnSpc>
                <a:spcBef>
                  <a:spcPct val="0"/>
                </a:spcBef>
                <a:spcAft>
                  <a:spcPct val="15000"/>
                </a:spcAft>
                <a:buChar char="••"/>
              </a:pPr>
              <a:r>
                <a:rPr lang="fr-FR" sz="1600" kern="1200" baseline="0" dirty="0" smtClean="0"/>
                <a:t>Diagrammes de séquence,</a:t>
              </a:r>
              <a:endParaRPr lang="fr-FR" sz="1600" kern="1200" dirty="0"/>
            </a:p>
            <a:p>
              <a:pPr marL="114300" lvl="1" indent="-114300" algn="l" defTabSz="622300">
                <a:lnSpc>
                  <a:spcPct val="90000"/>
                </a:lnSpc>
                <a:spcBef>
                  <a:spcPct val="0"/>
                </a:spcBef>
                <a:spcAft>
                  <a:spcPct val="15000"/>
                </a:spcAft>
                <a:buChar char="••"/>
              </a:pPr>
              <a:r>
                <a:rPr lang="fr-FR" sz="1600" kern="1200" baseline="0" dirty="0" smtClean="0"/>
                <a:t>Diagrammes de collaboration</a:t>
              </a:r>
              <a:endParaRPr lang="fr-FR" sz="1600" kern="1200" dirty="0"/>
            </a:p>
          </p:txBody>
        </p:sp>
      </p:grpSp>
      <p:grpSp>
        <p:nvGrpSpPr>
          <p:cNvPr id="7" name="Groupe 6"/>
          <p:cNvGrpSpPr/>
          <p:nvPr/>
        </p:nvGrpSpPr>
        <p:grpSpPr>
          <a:xfrm>
            <a:off x="2359386" y="644577"/>
            <a:ext cx="2877439" cy="1027425"/>
            <a:chOff x="0" y="1285"/>
            <a:chExt cx="2877439" cy="748471"/>
          </a:xfrm>
        </p:grpSpPr>
        <p:sp>
          <p:nvSpPr>
            <p:cNvPr id="8" name="Rectangle à coins arrondis 7"/>
            <p:cNvSpPr/>
            <p:nvPr/>
          </p:nvSpPr>
          <p:spPr>
            <a:xfrm>
              <a:off x="0" y="1285"/>
              <a:ext cx="2877439" cy="748471"/>
            </a:xfrm>
            <a:prstGeom prst="roundRect">
              <a:avLst/>
            </a:prstGeom>
          </p:spPr>
          <p:style>
            <a:lnRef idx="0">
              <a:schemeClr val="accent3"/>
            </a:lnRef>
            <a:fillRef idx="3">
              <a:schemeClr val="accent3"/>
            </a:fillRef>
            <a:effectRef idx="3">
              <a:schemeClr val="accent3"/>
            </a:effectRef>
            <a:fontRef idx="minor">
              <a:schemeClr val="lt1"/>
            </a:fontRef>
          </p:style>
        </p:sp>
        <p:sp>
          <p:nvSpPr>
            <p:cNvPr id="9" name="Rectangle 8"/>
            <p:cNvSpPr/>
            <p:nvPr/>
          </p:nvSpPr>
          <p:spPr>
            <a:xfrm>
              <a:off x="36537" y="37822"/>
              <a:ext cx="2804365" cy="6753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fr-FR" sz="2000" kern="1200" dirty="0" smtClean="0"/>
                <a:t>Capture des besoins fonctionnels</a:t>
              </a:r>
              <a:endParaRPr lang="fr-FR" sz="2000" kern="1200" dirty="0"/>
            </a:p>
          </p:txBody>
        </p:sp>
      </p:grpSp>
      <p:grpSp>
        <p:nvGrpSpPr>
          <p:cNvPr id="10" name="Groupe 9"/>
          <p:cNvGrpSpPr/>
          <p:nvPr/>
        </p:nvGrpSpPr>
        <p:grpSpPr>
          <a:xfrm>
            <a:off x="2359386" y="1709426"/>
            <a:ext cx="7992888" cy="748471"/>
            <a:chOff x="575556" y="2345259"/>
            <a:chExt cx="7992888" cy="748471"/>
          </a:xfrm>
        </p:grpSpPr>
        <p:grpSp>
          <p:nvGrpSpPr>
            <p:cNvPr id="11" name="Groupe 7"/>
            <p:cNvGrpSpPr/>
            <p:nvPr/>
          </p:nvGrpSpPr>
          <p:grpSpPr>
            <a:xfrm>
              <a:off x="3452996" y="2420107"/>
              <a:ext cx="5115448" cy="598777"/>
              <a:chOff x="2877440" y="862028"/>
              <a:chExt cx="5115448" cy="598777"/>
            </a:xfrm>
          </p:grpSpPr>
          <p:sp>
            <p:nvSpPr>
              <p:cNvPr id="15" name="Arrondir un rectangle avec un coin du même côté 14"/>
              <p:cNvSpPr/>
              <p:nvPr/>
            </p:nvSpPr>
            <p:spPr>
              <a:xfrm rot="5400000">
                <a:off x="5135775" y="-1396307"/>
                <a:ext cx="598777" cy="5115448"/>
              </a:xfrm>
              <a:prstGeom prst="round2SameRect">
                <a:avLst/>
              </a:prstGeom>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sp>
          <p:sp>
            <p:nvSpPr>
              <p:cNvPr id="16" name="Arrondir un rectangle avec un coin du même côté 8"/>
              <p:cNvSpPr/>
              <p:nvPr/>
            </p:nvSpPr>
            <p:spPr>
              <a:xfrm>
                <a:off x="2877440" y="891258"/>
                <a:ext cx="5086218" cy="5403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kern="1200" dirty="0" smtClean="0"/>
                  <a:t>Diagramme de classes, </a:t>
                </a:r>
                <a:endParaRPr lang="fr-FR" sz="1600" kern="1200" dirty="0"/>
              </a:p>
              <a:p>
                <a:pPr marL="171450" lvl="1" indent="-171450" algn="l" defTabSz="711200">
                  <a:lnSpc>
                    <a:spcPct val="90000"/>
                  </a:lnSpc>
                  <a:spcBef>
                    <a:spcPct val="0"/>
                  </a:spcBef>
                  <a:spcAft>
                    <a:spcPct val="15000"/>
                  </a:spcAft>
                  <a:buChar char="••"/>
                </a:pPr>
                <a:r>
                  <a:rPr lang="fr-FR" sz="1600" kern="1200" dirty="0" smtClean="0"/>
                  <a:t>Diagrammes d’états transition </a:t>
                </a:r>
                <a:endParaRPr lang="fr-FR" sz="1600" kern="1200" dirty="0"/>
              </a:p>
            </p:txBody>
          </p:sp>
        </p:grpSp>
        <p:grpSp>
          <p:nvGrpSpPr>
            <p:cNvPr id="12" name="Groupe 8"/>
            <p:cNvGrpSpPr/>
            <p:nvPr/>
          </p:nvGrpSpPr>
          <p:grpSpPr>
            <a:xfrm>
              <a:off x="575556" y="2345259"/>
              <a:ext cx="2877439" cy="748471"/>
              <a:chOff x="0" y="787180"/>
              <a:chExt cx="2877439" cy="748471"/>
            </a:xfrm>
          </p:grpSpPr>
          <p:sp>
            <p:nvSpPr>
              <p:cNvPr id="13" name="Rectangle à coins arrondis 12"/>
              <p:cNvSpPr/>
              <p:nvPr/>
            </p:nvSpPr>
            <p:spPr>
              <a:xfrm>
                <a:off x="0" y="787180"/>
                <a:ext cx="2877439" cy="748471"/>
              </a:xfrm>
              <a:prstGeom prst="roundRect">
                <a:avLst/>
              </a:prstGeom>
            </p:spPr>
            <p:style>
              <a:lnRef idx="0">
                <a:schemeClr val="accent3"/>
              </a:lnRef>
              <a:fillRef idx="3">
                <a:schemeClr val="accent3"/>
              </a:fillRef>
              <a:effectRef idx="3">
                <a:schemeClr val="accent3"/>
              </a:effectRef>
              <a:fontRef idx="minor">
                <a:schemeClr val="lt1"/>
              </a:fontRef>
            </p:style>
          </p:sp>
          <p:sp>
            <p:nvSpPr>
              <p:cNvPr id="14" name="Rectangle 13"/>
              <p:cNvSpPr/>
              <p:nvPr/>
            </p:nvSpPr>
            <p:spPr>
              <a:xfrm>
                <a:off x="36537" y="823717"/>
                <a:ext cx="2804365" cy="6753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fr-FR" sz="2200" kern="1200" dirty="0" smtClean="0"/>
                  <a:t>Analyse</a:t>
                </a:r>
                <a:endParaRPr lang="fr-FR" sz="2200" kern="1200" dirty="0"/>
              </a:p>
            </p:txBody>
          </p:sp>
        </p:grpSp>
      </p:grpSp>
      <p:grpSp>
        <p:nvGrpSpPr>
          <p:cNvPr id="17" name="Groupe 16"/>
          <p:cNvGrpSpPr/>
          <p:nvPr/>
        </p:nvGrpSpPr>
        <p:grpSpPr>
          <a:xfrm>
            <a:off x="2359386" y="2495322"/>
            <a:ext cx="7992888" cy="748471"/>
            <a:chOff x="575556" y="3131155"/>
            <a:chExt cx="7992888" cy="748471"/>
          </a:xfrm>
        </p:grpSpPr>
        <p:grpSp>
          <p:nvGrpSpPr>
            <p:cNvPr id="18" name="Groupe 9"/>
            <p:cNvGrpSpPr/>
            <p:nvPr/>
          </p:nvGrpSpPr>
          <p:grpSpPr>
            <a:xfrm>
              <a:off x="3452996" y="3206003"/>
              <a:ext cx="5115448" cy="598777"/>
              <a:chOff x="2877440" y="1647924"/>
              <a:chExt cx="5115448" cy="598777"/>
            </a:xfrm>
          </p:grpSpPr>
          <p:sp>
            <p:nvSpPr>
              <p:cNvPr id="22" name="Arrondir un rectangle avec un coin du même côté 21"/>
              <p:cNvSpPr/>
              <p:nvPr/>
            </p:nvSpPr>
            <p:spPr>
              <a:xfrm rot="5400000">
                <a:off x="5135775" y="-610411"/>
                <a:ext cx="598777" cy="5115448"/>
              </a:xfrm>
              <a:prstGeom prst="round2SameRect">
                <a:avLst/>
              </a:prstGeom>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sp>
          <p:sp>
            <p:nvSpPr>
              <p:cNvPr id="23" name="Arrondir un rectangle avec un coin du même côté 12"/>
              <p:cNvSpPr/>
              <p:nvPr/>
            </p:nvSpPr>
            <p:spPr>
              <a:xfrm>
                <a:off x="2877440" y="1677154"/>
                <a:ext cx="5086218" cy="5403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fr-FR" sz="2000" kern="1200" dirty="0" smtClean="0"/>
                  <a:t>Diagramme de</a:t>
                </a:r>
                <a:r>
                  <a:rPr lang="fr-FR" sz="2000" kern="1200" baseline="0" dirty="0" smtClean="0"/>
                  <a:t>s cas d’utilisation</a:t>
                </a:r>
                <a:endParaRPr lang="fr-FR" sz="2000" kern="1200" dirty="0"/>
              </a:p>
            </p:txBody>
          </p:sp>
        </p:grpSp>
        <p:grpSp>
          <p:nvGrpSpPr>
            <p:cNvPr id="19" name="Groupe 10"/>
            <p:cNvGrpSpPr/>
            <p:nvPr/>
          </p:nvGrpSpPr>
          <p:grpSpPr>
            <a:xfrm>
              <a:off x="575556" y="3131155"/>
              <a:ext cx="2877439" cy="748471"/>
              <a:chOff x="0" y="1573076"/>
              <a:chExt cx="2877439" cy="748471"/>
            </a:xfrm>
          </p:grpSpPr>
          <p:sp>
            <p:nvSpPr>
              <p:cNvPr id="20" name="Rectangle à coins arrondis 19"/>
              <p:cNvSpPr/>
              <p:nvPr/>
            </p:nvSpPr>
            <p:spPr>
              <a:xfrm>
                <a:off x="0" y="1573076"/>
                <a:ext cx="2877439" cy="748471"/>
              </a:xfrm>
              <a:prstGeom prst="roundRect">
                <a:avLst/>
              </a:prstGeom>
            </p:spPr>
            <p:style>
              <a:lnRef idx="0">
                <a:schemeClr val="accent2"/>
              </a:lnRef>
              <a:fillRef idx="3">
                <a:schemeClr val="accent2"/>
              </a:fillRef>
              <a:effectRef idx="3">
                <a:schemeClr val="accent2"/>
              </a:effectRef>
              <a:fontRef idx="minor">
                <a:schemeClr val="lt1"/>
              </a:fontRef>
            </p:style>
          </p:sp>
          <p:sp>
            <p:nvSpPr>
              <p:cNvPr id="21" name="Rectangle 20"/>
              <p:cNvSpPr/>
              <p:nvPr/>
            </p:nvSpPr>
            <p:spPr>
              <a:xfrm>
                <a:off x="36537" y="1609613"/>
                <a:ext cx="2804365" cy="6753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fr-FR" sz="2000" kern="1200" dirty="0" smtClean="0"/>
                  <a:t>Capture des besoins techniques</a:t>
                </a:r>
                <a:endParaRPr lang="fr-FR" sz="2000" kern="1200" dirty="0"/>
              </a:p>
            </p:txBody>
          </p:sp>
        </p:grpSp>
      </p:grpSp>
      <p:grpSp>
        <p:nvGrpSpPr>
          <p:cNvPr id="24" name="Groupe 23"/>
          <p:cNvGrpSpPr/>
          <p:nvPr/>
        </p:nvGrpSpPr>
        <p:grpSpPr>
          <a:xfrm>
            <a:off x="2359386" y="3281217"/>
            <a:ext cx="7992888" cy="748471"/>
            <a:chOff x="575556" y="3917050"/>
            <a:chExt cx="7992888" cy="748471"/>
          </a:xfrm>
        </p:grpSpPr>
        <p:grpSp>
          <p:nvGrpSpPr>
            <p:cNvPr id="25" name="Groupe 11"/>
            <p:cNvGrpSpPr/>
            <p:nvPr/>
          </p:nvGrpSpPr>
          <p:grpSpPr>
            <a:xfrm>
              <a:off x="3452996" y="3991897"/>
              <a:ext cx="5115448" cy="598777"/>
              <a:chOff x="2877440" y="2433818"/>
              <a:chExt cx="5115448" cy="598777"/>
            </a:xfrm>
          </p:grpSpPr>
          <p:sp>
            <p:nvSpPr>
              <p:cNvPr id="29" name="Arrondir un rectangle avec un coin du même côté 28"/>
              <p:cNvSpPr/>
              <p:nvPr/>
            </p:nvSpPr>
            <p:spPr>
              <a:xfrm rot="5400000">
                <a:off x="5135775" y="175483"/>
                <a:ext cx="598777" cy="5115448"/>
              </a:xfrm>
              <a:prstGeom prst="round2SameRect">
                <a:avLst/>
              </a:prstGeom>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sp>
          <p:sp>
            <p:nvSpPr>
              <p:cNvPr id="30" name="Arrondir un rectangle avec un coin du même côté 16"/>
              <p:cNvSpPr/>
              <p:nvPr/>
            </p:nvSpPr>
            <p:spPr>
              <a:xfrm>
                <a:off x="2877440" y="2463048"/>
                <a:ext cx="5086218" cy="5403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Char char="••"/>
                </a:pPr>
                <a:r>
                  <a:rPr lang="fr-FR" sz="2000" kern="1200" dirty="0" smtClean="0"/>
                  <a:t>Diagramme de déploiement</a:t>
                </a:r>
                <a:endParaRPr lang="fr-FR" sz="2000" kern="1200" dirty="0"/>
              </a:p>
            </p:txBody>
          </p:sp>
        </p:grpSp>
        <p:grpSp>
          <p:nvGrpSpPr>
            <p:cNvPr id="26" name="Groupe 12"/>
            <p:cNvGrpSpPr/>
            <p:nvPr/>
          </p:nvGrpSpPr>
          <p:grpSpPr>
            <a:xfrm>
              <a:off x="575556" y="3917050"/>
              <a:ext cx="2877439" cy="748471"/>
              <a:chOff x="0" y="2358971"/>
              <a:chExt cx="2877439" cy="748471"/>
            </a:xfrm>
          </p:grpSpPr>
          <p:sp>
            <p:nvSpPr>
              <p:cNvPr id="27" name="Rectangle à coins arrondis 26"/>
              <p:cNvSpPr/>
              <p:nvPr/>
            </p:nvSpPr>
            <p:spPr>
              <a:xfrm>
                <a:off x="0" y="2358971"/>
                <a:ext cx="2877439" cy="748471"/>
              </a:xfrm>
              <a:prstGeom prst="roundRect">
                <a:avLst/>
              </a:prstGeom>
            </p:spPr>
            <p:style>
              <a:lnRef idx="0">
                <a:schemeClr val="accent2"/>
              </a:lnRef>
              <a:fillRef idx="3">
                <a:schemeClr val="accent2"/>
              </a:fillRef>
              <a:effectRef idx="3">
                <a:schemeClr val="accent2"/>
              </a:effectRef>
              <a:fontRef idx="minor">
                <a:schemeClr val="lt1"/>
              </a:fontRef>
            </p:style>
          </p:sp>
          <p:sp>
            <p:nvSpPr>
              <p:cNvPr id="28" name="Rectangle 27"/>
              <p:cNvSpPr/>
              <p:nvPr/>
            </p:nvSpPr>
            <p:spPr>
              <a:xfrm>
                <a:off x="36537" y="2395508"/>
                <a:ext cx="2804365" cy="6753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fr-FR" sz="2000" kern="1200" dirty="0" smtClean="0"/>
                  <a:t>Conception générique</a:t>
                </a:r>
                <a:endParaRPr lang="fr-FR" sz="2000" kern="1200" dirty="0"/>
              </a:p>
            </p:txBody>
          </p:sp>
        </p:grpSp>
      </p:grpSp>
      <p:grpSp>
        <p:nvGrpSpPr>
          <p:cNvPr id="31" name="Groupe 30"/>
          <p:cNvGrpSpPr/>
          <p:nvPr/>
        </p:nvGrpSpPr>
        <p:grpSpPr>
          <a:xfrm>
            <a:off x="2359386" y="4067113"/>
            <a:ext cx="7992888" cy="748471"/>
            <a:chOff x="575556" y="4702946"/>
            <a:chExt cx="7992888" cy="748471"/>
          </a:xfrm>
        </p:grpSpPr>
        <p:grpSp>
          <p:nvGrpSpPr>
            <p:cNvPr id="32" name="Groupe 13"/>
            <p:cNvGrpSpPr/>
            <p:nvPr/>
          </p:nvGrpSpPr>
          <p:grpSpPr>
            <a:xfrm>
              <a:off x="3452996" y="4777792"/>
              <a:ext cx="5115448" cy="598777"/>
              <a:chOff x="2877440" y="3219713"/>
              <a:chExt cx="5115448" cy="598777"/>
            </a:xfrm>
          </p:grpSpPr>
          <p:sp>
            <p:nvSpPr>
              <p:cNvPr id="36" name="Arrondir un rectangle avec un coin du même côté 23"/>
              <p:cNvSpPr/>
              <p:nvPr/>
            </p:nvSpPr>
            <p:spPr>
              <a:xfrm rot="5400000">
                <a:off x="5135775" y="961378"/>
                <a:ext cx="598777" cy="5115448"/>
              </a:xfrm>
              <a:prstGeom prst="round2SameRect">
                <a:avLst/>
              </a:prstGeom>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sp>
          <p:sp>
            <p:nvSpPr>
              <p:cNvPr id="37" name="Arrondir un rectangle avec un coin du même côté 20"/>
              <p:cNvSpPr/>
              <p:nvPr/>
            </p:nvSpPr>
            <p:spPr>
              <a:xfrm>
                <a:off x="2877440" y="3248943"/>
                <a:ext cx="5086218" cy="5403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fr-FR" kern="1200" dirty="0" smtClean="0"/>
                  <a:t>Diagramme de composants,</a:t>
                </a:r>
              </a:p>
              <a:p>
                <a:pPr marL="228600" lvl="1" indent="-228600" algn="l" defTabSz="889000" rtl="0">
                  <a:lnSpc>
                    <a:spcPct val="90000"/>
                  </a:lnSpc>
                  <a:spcBef>
                    <a:spcPct val="0"/>
                  </a:spcBef>
                  <a:spcAft>
                    <a:spcPct val="15000"/>
                  </a:spcAft>
                  <a:buChar char="••"/>
                </a:pPr>
                <a:r>
                  <a:rPr lang="fr-FR" dirty="0" smtClean="0"/>
                  <a:t>Diagramme</a:t>
                </a:r>
                <a:r>
                  <a:rPr lang="fr-FR" kern="1200" dirty="0" smtClean="0"/>
                  <a:t> de déploiement</a:t>
                </a:r>
                <a:endParaRPr lang="fr-FR" kern="1200" dirty="0"/>
              </a:p>
            </p:txBody>
          </p:sp>
        </p:grpSp>
        <p:grpSp>
          <p:nvGrpSpPr>
            <p:cNvPr id="33" name="Groupe 14"/>
            <p:cNvGrpSpPr/>
            <p:nvPr/>
          </p:nvGrpSpPr>
          <p:grpSpPr>
            <a:xfrm>
              <a:off x="575556" y="4702946"/>
              <a:ext cx="2877439" cy="748471"/>
              <a:chOff x="0" y="3144867"/>
              <a:chExt cx="2877439" cy="748471"/>
            </a:xfrm>
          </p:grpSpPr>
          <p:sp>
            <p:nvSpPr>
              <p:cNvPr id="34" name="Rectangle à coins arrondis 33"/>
              <p:cNvSpPr/>
              <p:nvPr/>
            </p:nvSpPr>
            <p:spPr>
              <a:xfrm>
                <a:off x="0" y="3144867"/>
                <a:ext cx="2877439" cy="748471"/>
              </a:xfrm>
              <a:prstGeom prst="roundRect">
                <a:avLst/>
              </a:prstGeom>
            </p:spPr>
            <p:style>
              <a:lnRef idx="0">
                <a:schemeClr val="accent5"/>
              </a:lnRef>
              <a:fillRef idx="3">
                <a:schemeClr val="accent5"/>
              </a:fillRef>
              <a:effectRef idx="3">
                <a:schemeClr val="accent5"/>
              </a:effectRef>
              <a:fontRef idx="minor">
                <a:schemeClr val="lt1"/>
              </a:fontRef>
            </p:style>
          </p:sp>
          <p:sp>
            <p:nvSpPr>
              <p:cNvPr id="35" name="Rectangle 34"/>
              <p:cNvSpPr/>
              <p:nvPr/>
            </p:nvSpPr>
            <p:spPr>
              <a:xfrm>
                <a:off x="36537" y="3181404"/>
                <a:ext cx="2804365" cy="6753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fr-FR" sz="2000" kern="1200" dirty="0" smtClean="0"/>
                  <a:t>Conception</a:t>
                </a:r>
                <a:r>
                  <a:rPr lang="fr-FR" sz="2000" kern="1200" baseline="0" dirty="0" smtClean="0"/>
                  <a:t> préliminaire</a:t>
                </a:r>
                <a:endParaRPr lang="fr-FR" sz="2000" kern="1200" dirty="0"/>
              </a:p>
            </p:txBody>
          </p:sp>
        </p:grpSp>
      </p:grpSp>
      <p:grpSp>
        <p:nvGrpSpPr>
          <p:cNvPr id="38" name="Groupe 46"/>
          <p:cNvGrpSpPr/>
          <p:nvPr/>
        </p:nvGrpSpPr>
        <p:grpSpPr>
          <a:xfrm>
            <a:off x="2359386" y="4853008"/>
            <a:ext cx="7992888" cy="1292080"/>
            <a:chOff x="575556" y="5488841"/>
            <a:chExt cx="7992888" cy="1292080"/>
          </a:xfrm>
        </p:grpSpPr>
        <p:grpSp>
          <p:nvGrpSpPr>
            <p:cNvPr id="39" name="Groupe 15"/>
            <p:cNvGrpSpPr/>
            <p:nvPr/>
          </p:nvGrpSpPr>
          <p:grpSpPr>
            <a:xfrm>
              <a:off x="3452996" y="5563688"/>
              <a:ext cx="5115448" cy="1033664"/>
              <a:chOff x="2877440" y="4005609"/>
              <a:chExt cx="5115448" cy="598777"/>
            </a:xfrm>
          </p:grpSpPr>
          <p:sp>
            <p:nvSpPr>
              <p:cNvPr id="43" name="Arrondir un rectangle avec un coin du même côté 42"/>
              <p:cNvSpPr/>
              <p:nvPr/>
            </p:nvSpPr>
            <p:spPr>
              <a:xfrm rot="5400000">
                <a:off x="5135775" y="1747274"/>
                <a:ext cx="598777" cy="5115448"/>
              </a:xfrm>
              <a:prstGeom prst="round2SameRect">
                <a:avLst/>
              </a:prstGeom>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sp>
          <p:sp>
            <p:nvSpPr>
              <p:cNvPr id="44" name="Arrondir un rectangle avec un coin du même côté 24"/>
              <p:cNvSpPr/>
              <p:nvPr/>
            </p:nvSpPr>
            <p:spPr>
              <a:xfrm>
                <a:off x="2877440" y="4034839"/>
                <a:ext cx="5086218" cy="54031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fr-FR" sz="1100" kern="1200" dirty="0" smtClean="0"/>
                  <a:t>Diagramme de classes,</a:t>
                </a:r>
                <a:endParaRPr lang="fr-FR" sz="1100" kern="1200" dirty="0"/>
              </a:p>
              <a:p>
                <a:pPr marL="57150" lvl="1" indent="-57150" algn="l" defTabSz="355600" rtl="0">
                  <a:lnSpc>
                    <a:spcPct val="90000"/>
                  </a:lnSpc>
                  <a:spcBef>
                    <a:spcPct val="0"/>
                  </a:spcBef>
                  <a:spcAft>
                    <a:spcPct val="15000"/>
                  </a:spcAft>
                  <a:buChar char="••"/>
                </a:pPr>
                <a:r>
                  <a:rPr lang="fr-FR" sz="1100" kern="1200" dirty="0" smtClean="0"/>
                  <a:t>Diagramme de séquence,</a:t>
                </a:r>
                <a:endParaRPr lang="fr-FR" sz="1100" kern="1200" dirty="0"/>
              </a:p>
              <a:p>
                <a:pPr marL="57150" lvl="1" indent="-57150" algn="l" defTabSz="355600" rtl="0">
                  <a:lnSpc>
                    <a:spcPct val="90000"/>
                  </a:lnSpc>
                  <a:spcBef>
                    <a:spcPct val="0"/>
                  </a:spcBef>
                  <a:spcAft>
                    <a:spcPct val="15000"/>
                  </a:spcAft>
                  <a:buChar char="••"/>
                </a:pPr>
                <a:r>
                  <a:rPr lang="fr-FR" sz="1100" kern="1200" dirty="0" smtClean="0"/>
                  <a:t>Diagramme de collaboration, </a:t>
                </a:r>
                <a:endParaRPr lang="fr-FR" sz="1100" kern="1200" dirty="0"/>
              </a:p>
              <a:p>
                <a:pPr marL="57150" lvl="1" indent="-57150" algn="l" defTabSz="355600" rtl="0">
                  <a:lnSpc>
                    <a:spcPct val="90000"/>
                  </a:lnSpc>
                  <a:spcBef>
                    <a:spcPct val="0"/>
                  </a:spcBef>
                  <a:spcAft>
                    <a:spcPct val="15000"/>
                  </a:spcAft>
                  <a:buChar char="••"/>
                </a:pPr>
                <a:r>
                  <a:rPr lang="fr-FR" sz="1100" kern="1200" dirty="0" smtClean="0"/>
                  <a:t>Diagramme d’états,</a:t>
                </a:r>
                <a:endParaRPr lang="fr-FR" sz="1100" kern="1200" dirty="0"/>
              </a:p>
              <a:p>
                <a:pPr marL="57150" lvl="1" indent="-57150" algn="l" defTabSz="355600" rtl="0">
                  <a:lnSpc>
                    <a:spcPct val="90000"/>
                  </a:lnSpc>
                  <a:spcBef>
                    <a:spcPct val="0"/>
                  </a:spcBef>
                  <a:spcAft>
                    <a:spcPct val="15000"/>
                  </a:spcAft>
                  <a:buChar char="••"/>
                </a:pPr>
                <a:r>
                  <a:rPr lang="fr-FR" sz="1100" kern="1200" dirty="0" smtClean="0"/>
                  <a:t>Diagramme  d’activités,</a:t>
                </a:r>
                <a:r>
                  <a:rPr lang="fr-FR" sz="1100" kern="1200" baseline="0" dirty="0" smtClean="0"/>
                  <a:t> </a:t>
                </a:r>
                <a:endParaRPr lang="fr-FR" sz="1100" kern="1200" dirty="0"/>
              </a:p>
              <a:p>
                <a:pPr marL="57150" lvl="1" indent="-57150" algn="l" defTabSz="355600" rtl="0">
                  <a:lnSpc>
                    <a:spcPct val="90000"/>
                  </a:lnSpc>
                  <a:spcBef>
                    <a:spcPct val="0"/>
                  </a:spcBef>
                  <a:spcAft>
                    <a:spcPct val="15000"/>
                  </a:spcAft>
                  <a:buChar char="••"/>
                </a:pPr>
                <a:r>
                  <a:rPr lang="fr-FR" sz="1100" kern="1200" baseline="0" dirty="0" smtClean="0"/>
                  <a:t>Diagramme de composants</a:t>
                </a:r>
                <a:endParaRPr lang="fr-FR" sz="1100" kern="1200" dirty="0"/>
              </a:p>
            </p:txBody>
          </p:sp>
        </p:grpSp>
        <p:grpSp>
          <p:nvGrpSpPr>
            <p:cNvPr id="40" name="Groupe 16"/>
            <p:cNvGrpSpPr/>
            <p:nvPr/>
          </p:nvGrpSpPr>
          <p:grpSpPr>
            <a:xfrm>
              <a:off x="575556" y="5488841"/>
              <a:ext cx="2877439" cy="1292080"/>
              <a:chOff x="0" y="3930762"/>
              <a:chExt cx="2877439" cy="748471"/>
            </a:xfrm>
          </p:grpSpPr>
          <p:sp>
            <p:nvSpPr>
              <p:cNvPr id="41" name="Rectangle à coins arrondis 17"/>
              <p:cNvSpPr/>
              <p:nvPr/>
            </p:nvSpPr>
            <p:spPr>
              <a:xfrm>
                <a:off x="0" y="3930762"/>
                <a:ext cx="2877439" cy="748471"/>
              </a:xfrm>
              <a:prstGeom prst="roundRect">
                <a:avLst/>
              </a:prstGeom>
            </p:spPr>
            <p:style>
              <a:lnRef idx="0">
                <a:schemeClr val="accent5"/>
              </a:lnRef>
              <a:fillRef idx="3">
                <a:schemeClr val="accent5"/>
              </a:fillRef>
              <a:effectRef idx="3">
                <a:schemeClr val="accent5"/>
              </a:effectRef>
              <a:fontRef idx="minor">
                <a:schemeClr val="lt1"/>
              </a:fontRef>
            </p:style>
          </p:sp>
          <p:sp>
            <p:nvSpPr>
              <p:cNvPr id="42" name="Rectangle 41"/>
              <p:cNvSpPr/>
              <p:nvPr/>
            </p:nvSpPr>
            <p:spPr>
              <a:xfrm>
                <a:off x="36537" y="3967299"/>
                <a:ext cx="2804365" cy="6753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fr-FR" sz="2200" kern="1200" dirty="0" smtClean="0"/>
                  <a:t>Conception</a:t>
                </a:r>
                <a:r>
                  <a:rPr lang="fr-FR" sz="2200" kern="1200" baseline="0" dirty="0" smtClean="0"/>
                  <a:t> détaillée</a:t>
                </a:r>
                <a:endParaRPr lang="fr-FR" sz="2200" kern="1200" dirty="0"/>
              </a:p>
            </p:txBody>
          </p:sp>
        </p:grpSp>
      </p:grpSp>
      <p:sp>
        <p:nvSpPr>
          <p:cNvPr id="51" name="Rogner un rectangle avec un coin diagonal 50"/>
          <p:cNvSpPr/>
          <p:nvPr/>
        </p:nvSpPr>
        <p:spPr>
          <a:xfrm>
            <a:off x="3648066" y="18159"/>
            <a:ext cx="4895869" cy="41840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t>ℛ</a:t>
            </a:r>
            <a:endParaRPr lang="fr-FR" b="1" dirty="0"/>
          </a:p>
        </p:txBody>
      </p:sp>
      <p:sp>
        <p:nvSpPr>
          <p:cNvPr id="52" name="ZoneTexte 51"/>
          <p:cNvSpPr txBox="1"/>
          <p:nvPr/>
        </p:nvSpPr>
        <p:spPr>
          <a:xfrm>
            <a:off x="4089864" y="91478"/>
            <a:ext cx="1665664"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2TUP</a:t>
            </a:r>
            <a:endParaRPr lang="fr-FR"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6" name="Picture 3" descr="I:\image presentation\UML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314" y="77270"/>
            <a:ext cx="453729" cy="3225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3000" tmFilter="0, 0; .2, .5; .8, .5; 1, 0"/>
                                        <p:tgtEl>
                                          <p:spTgt spid="51"/>
                                        </p:tgtEl>
                                      </p:cBhvr>
                                    </p:animEffect>
                                    <p:animScale>
                                      <p:cBhvr>
                                        <p:cTn id="7" dur="1500" autoRev="1" fill="hold"/>
                                        <p:tgtEl>
                                          <p:spTgt spid="5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7"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7"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7" presetClass="entr" presetSubtype="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47" presetClass="entr" presetSubtype="0"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childTnLst>
                          </p:cTn>
                        </p:par>
                        <p:par>
                          <p:cTn id="45" fill="hold">
                            <p:stCondLst>
                              <p:cond delay="6000"/>
                            </p:stCondLst>
                            <p:childTnLst>
                              <p:par>
                                <p:cTn id="46" presetID="47" presetClass="entr" presetSubtype="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1000"/>
                                        <p:tgtEl>
                                          <p:spTgt spid="38"/>
                                        </p:tgtEl>
                                      </p:cBhvr>
                                    </p:animEffect>
                                    <p:anim calcmode="lin" valueType="num">
                                      <p:cBhvr>
                                        <p:cTn id="49" dur="1000" fill="hold"/>
                                        <p:tgtEl>
                                          <p:spTgt spid="38"/>
                                        </p:tgtEl>
                                        <p:attrNameLst>
                                          <p:attrName>ppt_x</p:attrName>
                                        </p:attrNameLst>
                                      </p:cBhvr>
                                      <p:tavLst>
                                        <p:tav tm="0">
                                          <p:val>
                                            <p:strVal val="#ppt_x"/>
                                          </p:val>
                                        </p:tav>
                                        <p:tav tm="100000">
                                          <p:val>
                                            <p:strVal val="#ppt_x"/>
                                          </p:val>
                                        </p:tav>
                                      </p:tavLst>
                                    </p:anim>
                                    <p:anim calcmode="lin" valueType="num">
                                      <p:cBhvr>
                                        <p:cTn id="5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p:nvPr/>
        </p:nvPicPr>
        <p:blipFill>
          <a:blip r:embed="rId3"/>
          <a:stretch>
            <a:fillRect/>
          </a:stretch>
        </p:blipFill>
        <p:spPr>
          <a:xfrm>
            <a:off x="2861309" y="652507"/>
            <a:ext cx="8220673" cy="5707350"/>
          </a:xfrm>
          <a:prstGeom prst="rect">
            <a:avLst/>
          </a:prstGeom>
        </p:spPr>
      </p:pic>
      <p:sp>
        <p:nvSpPr>
          <p:cNvPr id="2" name="Espace réservé du numéro de diapositive 1"/>
          <p:cNvSpPr>
            <a:spLocks noGrp="1"/>
          </p:cNvSpPr>
          <p:nvPr>
            <p:ph type="sldNum" sz="quarter" idx="12"/>
          </p:nvPr>
        </p:nvSpPr>
        <p:spPr/>
        <p:txBody>
          <a:bodyPr/>
          <a:lstStyle/>
          <a:p>
            <a:fld id="{D57F1E4F-1CFF-5643-939E-02111984F565}" type="slidenum">
              <a:rPr lang="en-US" smtClean="0"/>
              <a:pPr/>
              <a:t>21</a:t>
            </a:fld>
            <a:endParaRPr lang="en-US" dirty="0"/>
          </a:p>
        </p:txBody>
      </p:sp>
      <p:sp>
        <p:nvSpPr>
          <p:cNvPr id="5" name="Pentagone 4"/>
          <p:cNvSpPr/>
          <p:nvPr/>
        </p:nvSpPr>
        <p:spPr>
          <a:xfrm>
            <a:off x="271162" y="151701"/>
            <a:ext cx="3233382" cy="540586"/>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6" name="Chevron 5"/>
          <p:cNvSpPr/>
          <p:nvPr/>
        </p:nvSpPr>
        <p:spPr>
          <a:xfrm>
            <a:off x="3504543" y="131979"/>
            <a:ext cx="3467101" cy="540586"/>
          </a:xfrm>
          <a:prstGeom prst="chevr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Branche fonctionnelle</a:t>
            </a:r>
            <a:endParaRPr lang="fr-FR" dirty="0"/>
          </a:p>
        </p:txBody>
      </p:sp>
      <p:sp>
        <p:nvSpPr>
          <p:cNvPr id="7" name="Chevron 6"/>
          <p:cNvSpPr/>
          <p:nvPr/>
        </p:nvSpPr>
        <p:spPr>
          <a:xfrm>
            <a:off x="7012943" y="111921"/>
            <a:ext cx="4511650" cy="540586"/>
          </a:xfrm>
          <a:prstGeom prst="chevr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Diagramme de cas d’utilisation</a:t>
            </a:r>
            <a:endParaRPr lang="fr-FR" dirty="0"/>
          </a:p>
        </p:txBody>
      </p:sp>
      <p:sp>
        <p:nvSpPr>
          <p:cNvPr id="8" name="ZoneTexte 7"/>
          <p:cNvSpPr txBox="1"/>
          <p:nvPr/>
        </p:nvSpPr>
        <p:spPr>
          <a:xfrm>
            <a:off x="873303" y="149780"/>
            <a:ext cx="2029100" cy="5847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2TUP</a:t>
            </a:r>
            <a:endParaRPr lang="fr-FR"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Picture 3" descr="I:\image presentation\UML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1330" y="221970"/>
            <a:ext cx="381924" cy="271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mtClean="0"/>
              <a:pPr/>
              <a:t>22</a:t>
            </a:fld>
            <a:endParaRPr lang="en-US" dirty="0"/>
          </a:p>
        </p:txBody>
      </p:sp>
      <p:pic>
        <p:nvPicPr>
          <p:cNvPr id="3" name="Image 2"/>
          <p:cNvPicPr/>
          <p:nvPr/>
        </p:nvPicPr>
        <p:blipFill>
          <a:blip r:embed="rId2"/>
          <a:stretch>
            <a:fillRect/>
          </a:stretch>
        </p:blipFill>
        <p:spPr>
          <a:xfrm>
            <a:off x="1876096" y="587685"/>
            <a:ext cx="8450317" cy="4567348"/>
          </a:xfrm>
          <a:prstGeom prst="rect">
            <a:avLst/>
          </a:prstGeom>
        </p:spPr>
      </p:pic>
      <p:sp>
        <p:nvSpPr>
          <p:cNvPr id="4" name="Rectangle 3"/>
          <p:cNvSpPr/>
          <p:nvPr/>
        </p:nvSpPr>
        <p:spPr>
          <a:xfrm>
            <a:off x="3310759" y="587684"/>
            <a:ext cx="5391807" cy="4756826"/>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tangle 4"/>
          <p:cNvSpPr/>
          <p:nvPr/>
        </p:nvSpPr>
        <p:spPr>
          <a:xfrm>
            <a:off x="4407521" y="5743167"/>
            <a:ext cx="3387466" cy="369332"/>
          </a:xfrm>
          <a:prstGeom prst="rect">
            <a:avLst/>
          </a:prstGeom>
        </p:spPr>
        <p:txBody>
          <a:bodyPr wrap="none">
            <a:spAutoFit/>
          </a:bodyPr>
          <a:lstStyle/>
          <a:p>
            <a:pPr lvl="0"/>
            <a:r>
              <a:rPr lang="fr-FR" b="1" i="1" u="sng" dirty="0"/>
              <a:t>Gérer son compte utilisateur</a:t>
            </a:r>
            <a:endParaRPr lang="de-DE" dirty="0"/>
          </a:p>
        </p:txBody>
      </p:sp>
    </p:spTree>
    <p:extLst>
      <p:ext uri="{BB962C8B-B14F-4D97-AF65-F5344CB8AC3E}">
        <p14:creationId xmlns:p14="http://schemas.microsoft.com/office/powerpoint/2010/main" val="2912330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mtClean="0"/>
              <a:pPr/>
              <a:t>23</a:t>
            </a:fld>
            <a:endParaRPr lang="en-US" dirty="0"/>
          </a:p>
        </p:txBody>
      </p:sp>
      <p:pic>
        <p:nvPicPr>
          <p:cNvPr id="3" name="Image 2"/>
          <p:cNvPicPr/>
          <p:nvPr/>
        </p:nvPicPr>
        <p:blipFill>
          <a:blip r:embed="rId3"/>
          <a:stretch>
            <a:fillRect/>
          </a:stretch>
        </p:blipFill>
        <p:spPr>
          <a:xfrm>
            <a:off x="3878318" y="995263"/>
            <a:ext cx="5497961" cy="3545205"/>
          </a:xfrm>
          <a:prstGeom prst="rect">
            <a:avLst/>
          </a:prstGeom>
        </p:spPr>
      </p:pic>
      <p:sp>
        <p:nvSpPr>
          <p:cNvPr id="4" name="Rectangle 3"/>
          <p:cNvSpPr/>
          <p:nvPr/>
        </p:nvSpPr>
        <p:spPr>
          <a:xfrm>
            <a:off x="4273553" y="5521293"/>
            <a:ext cx="4370107" cy="369332"/>
          </a:xfrm>
          <a:prstGeom prst="rect">
            <a:avLst/>
          </a:prstGeom>
        </p:spPr>
        <p:txBody>
          <a:bodyPr wrap="none">
            <a:spAutoFit/>
          </a:bodyPr>
          <a:lstStyle/>
          <a:p>
            <a:pPr lvl="0"/>
            <a:r>
              <a:rPr lang="fr-FR" b="1" i="1" u="sng" dirty="0"/>
              <a:t>Gérer les prestataires de services (PS)</a:t>
            </a:r>
            <a:endParaRPr lang="de-DE" dirty="0"/>
          </a:p>
        </p:txBody>
      </p:sp>
      <p:sp>
        <p:nvSpPr>
          <p:cNvPr id="5" name="Rectangle 4"/>
          <p:cNvSpPr/>
          <p:nvPr/>
        </p:nvSpPr>
        <p:spPr>
          <a:xfrm>
            <a:off x="5880538" y="995263"/>
            <a:ext cx="3495741" cy="3781689"/>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839936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p:nvPr/>
        </p:nvPicPr>
        <p:blipFill>
          <a:blip r:embed="rId2"/>
          <a:stretch>
            <a:fillRect/>
          </a:stretch>
        </p:blipFill>
        <p:spPr>
          <a:xfrm>
            <a:off x="4729652" y="652506"/>
            <a:ext cx="7047185" cy="6205493"/>
          </a:xfrm>
          <a:prstGeom prst="rect">
            <a:avLst/>
          </a:prstGeom>
        </p:spPr>
      </p:pic>
      <p:sp>
        <p:nvSpPr>
          <p:cNvPr id="2" name="Espace réservé du numéro de diapositive 1"/>
          <p:cNvSpPr>
            <a:spLocks noGrp="1"/>
          </p:cNvSpPr>
          <p:nvPr>
            <p:ph type="sldNum" sz="quarter" idx="12"/>
          </p:nvPr>
        </p:nvSpPr>
        <p:spPr/>
        <p:txBody>
          <a:bodyPr/>
          <a:lstStyle/>
          <a:p>
            <a:fld id="{D57F1E4F-1CFF-5643-939E-02111984F565}" type="slidenum">
              <a:rPr lang="en-US" smtClean="0"/>
              <a:pPr/>
              <a:t>24</a:t>
            </a:fld>
            <a:endParaRPr lang="en-US" dirty="0"/>
          </a:p>
        </p:txBody>
      </p:sp>
      <p:sp>
        <p:nvSpPr>
          <p:cNvPr id="5" name="Pentagone 4"/>
          <p:cNvSpPr/>
          <p:nvPr/>
        </p:nvSpPr>
        <p:spPr>
          <a:xfrm>
            <a:off x="271162" y="151701"/>
            <a:ext cx="3233382" cy="540586"/>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6" name="Chevron 5"/>
          <p:cNvSpPr/>
          <p:nvPr/>
        </p:nvSpPr>
        <p:spPr>
          <a:xfrm>
            <a:off x="3504543" y="131979"/>
            <a:ext cx="3467101" cy="540586"/>
          </a:xfrm>
          <a:prstGeom prst="chevr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Branche fonctionnelle</a:t>
            </a:r>
            <a:endParaRPr lang="fr-FR" dirty="0"/>
          </a:p>
        </p:txBody>
      </p:sp>
      <p:sp>
        <p:nvSpPr>
          <p:cNvPr id="7" name="Chevron 6"/>
          <p:cNvSpPr/>
          <p:nvPr/>
        </p:nvSpPr>
        <p:spPr>
          <a:xfrm>
            <a:off x="7012943" y="111921"/>
            <a:ext cx="4273755" cy="540586"/>
          </a:xfrm>
          <a:prstGeom prst="chevr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Diagramme de séquence</a:t>
            </a:r>
            <a:endParaRPr lang="fr-FR" dirty="0"/>
          </a:p>
        </p:txBody>
      </p:sp>
      <p:sp>
        <p:nvSpPr>
          <p:cNvPr id="8" name="ZoneTexte 7"/>
          <p:cNvSpPr txBox="1"/>
          <p:nvPr/>
        </p:nvSpPr>
        <p:spPr>
          <a:xfrm>
            <a:off x="873303" y="149780"/>
            <a:ext cx="2029100" cy="5847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2TUP</a:t>
            </a:r>
            <a:endParaRPr lang="fr-FR"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Légende encadrée avec une bordure 1 2"/>
          <p:cNvSpPr/>
          <p:nvPr/>
        </p:nvSpPr>
        <p:spPr>
          <a:xfrm flipH="1">
            <a:off x="271162" y="2806262"/>
            <a:ext cx="2631241" cy="1749973"/>
          </a:xfrm>
          <a:prstGeom prst="accentBorderCallout1">
            <a:avLst>
              <a:gd name="adj1" fmla="val 18750"/>
              <a:gd name="adj2" fmla="val -8333"/>
              <a:gd name="adj3" fmla="val 62869"/>
              <a:gd name="adj4" fmla="val -76436"/>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Scenario de gérer les prestataires</a:t>
            </a:r>
            <a:endParaRPr lang="fr-FR" dirty="0">
              <a:solidFill>
                <a:schemeClr val="tx1"/>
              </a:solidFill>
            </a:endParaRPr>
          </a:p>
        </p:txBody>
      </p:sp>
      <p:pic>
        <p:nvPicPr>
          <p:cNvPr id="11" name="Picture 3" descr="I:\image presentation\UML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862" y="221970"/>
            <a:ext cx="381924" cy="27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141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22" presetClass="entr" presetSubtype="2" fill="hold" grpId="0" nodeType="afterEffect">
                                  <p:stCondLst>
                                    <p:cond delay="500"/>
                                  </p:stCondLst>
                                  <p:childTnLst>
                                    <p:set>
                                      <p:cBhvr>
                                        <p:cTn id="29" dur="1" fill="hold">
                                          <p:stCondLst>
                                            <p:cond delay="0"/>
                                          </p:stCondLst>
                                        </p:cTn>
                                        <p:tgtEl>
                                          <p:spTgt spid="3"/>
                                        </p:tgtEl>
                                        <p:attrNameLst>
                                          <p:attrName>style.visibility</p:attrName>
                                        </p:attrNameLst>
                                      </p:cBhvr>
                                      <p:to>
                                        <p:strVal val="visible"/>
                                      </p:to>
                                    </p:set>
                                    <p:animEffect transition="in" filter="wipe(right)">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mtClean="0"/>
              <a:pPr/>
              <a:t>25</a:t>
            </a:fld>
            <a:endParaRPr lang="en-US" dirty="0"/>
          </a:p>
        </p:txBody>
      </p:sp>
      <p:sp>
        <p:nvSpPr>
          <p:cNvPr id="5" name="Pentagone 4"/>
          <p:cNvSpPr/>
          <p:nvPr/>
        </p:nvSpPr>
        <p:spPr>
          <a:xfrm>
            <a:off x="271162" y="151701"/>
            <a:ext cx="3233382" cy="540586"/>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6" name="Chevron 5"/>
          <p:cNvSpPr/>
          <p:nvPr/>
        </p:nvSpPr>
        <p:spPr>
          <a:xfrm>
            <a:off x="3504543" y="131979"/>
            <a:ext cx="3467101" cy="540586"/>
          </a:xfrm>
          <a:prstGeom prst="chevr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Branche fonctionnel</a:t>
            </a:r>
            <a:r>
              <a:rPr lang="fr-FR" dirty="0"/>
              <a:t>le</a:t>
            </a:r>
          </a:p>
        </p:txBody>
      </p:sp>
      <p:sp>
        <p:nvSpPr>
          <p:cNvPr id="7" name="Chevron 6"/>
          <p:cNvSpPr/>
          <p:nvPr/>
        </p:nvSpPr>
        <p:spPr>
          <a:xfrm>
            <a:off x="7012943" y="111921"/>
            <a:ext cx="4273755" cy="540586"/>
          </a:xfrm>
          <a:prstGeom prst="chevr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Diagramme de séquence</a:t>
            </a:r>
            <a:endParaRPr lang="fr-FR" dirty="0"/>
          </a:p>
        </p:txBody>
      </p:sp>
      <p:sp>
        <p:nvSpPr>
          <p:cNvPr id="8" name="ZoneTexte 7"/>
          <p:cNvSpPr txBox="1"/>
          <p:nvPr/>
        </p:nvSpPr>
        <p:spPr>
          <a:xfrm>
            <a:off x="873303" y="149780"/>
            <a:ext cx="2029100" cy="5847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2TUP</a:t>
            </a:r>
            <a:endParaRPr lang="fr-FR"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Légende encadrée avec une bordure 1 2"/>
          <p:cNvSpPr/>
          <p:nvPr/>
        </p:nvSpPr>
        <p:spPr>
          <a:xfrm flipH="1">
            <a:off x="271162" y="2806262"/>
            <a:ext cx="2631241" cy="1749973"/>
          </a:xfrm>
          <a:prstGeom prst="accentBorderCallout1">
            <a:avLst>
              <a:gd name="adj1" fmla="val 18750"/>
              <a:gd name="adj2" fmla="val -8333"/>
              <a:gd name="adj3" fmla="val 62869"/>
              <a:gd name="adj4" fmla="val -76436"/>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Scenario de réserver un  prestataire</a:t>
            </a:r>
          </a:p>
          <a:p>
            <a:pPr algn="ctr"/>
            <a:r>
              <a:rPr lang="fr-FR" dirty="0" smtClean="0">
                <a:solidFill>
                  <a:schemeClr val="tx1">
                    <a:lumMod val="50000"/>
                    <a:lumOff val="50000"/>
                  </a:schemeClr>
                </a:solidFill>
              </a:rPr>
              <a:t>(Suite de l’enchainement de gérer les prestataires)</a:t>
            </a:r>
            <a:endParaRPr lang="fr-FR" dirty="0">
              <a:solidFill>
                <a:schemeClr val="tx1">
                  <a:lumMod val="50000"/>
                  <a:lumOff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582" y="1371108"/>
            <a:ext cx="8189913" cy="420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descr="I:\image presentation\UML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394" y="221970"/>
            <a:ext cx="381924" cy="27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1787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1000"/>
                                        <p:tgtEl>
                                          <p:spTgt spid="3074"/>
                                        </p:tgtEl>
                                      </p:cBhvr>
                                    </p:animEffect>
                                    <p:anim calcmode="lin" valueType="num">
                                      <p:cBhvr>
                                        <p:cTn id="26" dur="1000" fill="hold"/>
                                        <p:tgtEl>
                                          <p:spTgt spid="3074"/>
                                        </p:tgtEl>
                                        <p:attrNameLst>
                                          <p:attrName>ppt_x</p:attrName>
                                        </p:attrNameLst>
                                      </p:cBhvr>
                                      <p:tavLst>
                                        <p:tav tm="0">
                                          <p:val>
                                            <p:strVal val="#ppt_x"/>
                                          </p:val>
                                        </p:tav>
                                        <p:tav tm="100000">
                                          <p:val>
                                            <p:strVal val="#ppt_x"/>
                                          </p:val>
                                        </p:tav>
                                      </p:tavLst>
                                    </p:anim>
                                    <p:anim calcmode="lin" valueType="num">
                                      <p:cBhvr>
                                        <p:cTn id="27" dur="1000" fill="hold"/>
                                        <p:tgtEl>
                                          <p:spTgt spid="3074"/>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22" presetClass="entr" presetSubtype="2" fill="hold" grpId="0" nodeType="afterEffect">
                                  <p:stCondLst>
                                    <p:cond delay="50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mtClean="0"/>
              <a:pPr/>
              <a:t>26</a:t>
            </a:fld>
            <a:endParaRPr lang="en-US" dirty="0"/>
          </a:p>
        </p:txBody>
      </p:sp>
      <p:sp>
        <p:nvSpPr>
          <p:cNvPr id="5" name="Pentagone 4"/>
          <p:cNvSpPr/>
          <p:nvPr/>
        </p:nvSpPr>
        <p:spPr>
          <a:xfrm>
            <a:off x="271162" y="151701"/>
            <a:ext cx="3233382" cy="540586"/>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6" name="Chevron 5"/>
          <p:cNvSpPr/>
          <p:nvPr/>
        </p:nvSpPr>
        <p:spPr>
          <a:xfrm>
            <a:off x="3504543" y="131979"/>
            <a:ext cx="3467101" cy="540586"/>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Branche technique</a:t>
            </a:r>
            <a:endParaRPr lang="fr-FR" dirty="0"/>
          </a:p>
        </p:txBody>
      </p:sp>
      <p:sp>
        <p:nvSpPr>
          <p:cNvPr id="7" name="Chevron 6"/>
          <p:cNvSpPr/>
          <p:nvPr/>
        </p:nvSpPr>
        <p:spPr>
          <a:xfrm>
            <a:off x="7012943" y="111921"/>
            <a:ext cx="4273755" cy="540586"/>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Diagramme de composants</a:t>
            </a:r>
            <a:endParaRPr lang="fr-FR" dirty="0"/>
          </a:p>
        </p:txBody>
      </p:sp>
      <p:sp>
        <p:nvSpPr>
          <p:cNvPr id="8" name="ZoneTexte 7"/>
          <p:cNvSpPr txBox="1"/>
          <p:nvPr/>
        </p:nvSpPr>
        <p:spPr>
          <a:xfrm>
            <a:off x="873303" y="149780"/>
            <a:ext cx="2029100" cy="5847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2TUP</a:t>
            </a:r>
            <a:endParaRPr lang="fr-FR"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1" name="Picture 3" descr="I:\image presentation\UM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330" y="221970"/>
            <a:ext cx="381924" cy="27150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p:nvPr/>
        </p:nvPicPr>
        <p:blipFill>
          <a:blip r:embed="rId3"/>
          <a:stretch>
            <a:fillRect/>
          </a:stretch>
        </p:blipFill>
        <p:spPr>
          <a:xfrm>
            <a:off x="788903" y="1153149"/>
            <a:ext cx="10294260" cy="2204906"/>
          </a:xfrm>
          <a:prstGeom prst="rect">
            <a:avLst/>
          </a:prstGeom>
        </p:spPr>
      </p:pic>
    </p:spTree>
    <p:extLst>
      <p:ext uri="{BB962C8B-B14F-4D97-AF65-F5344CB8AC3E}">
        <p14:creationId xmlns:p14="http://schemas.microsoft.com/office/powerpoint/2010/main" val="2068857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mtClean="0"/>
              <a:pPr/>
              <a:t>27</a:t>
            </a:fld>
            <a:endParaRPr lang="en-US" dirty="0"/>
          </a:p>
        </p:txBody>
      </p:sp>
      <p:sp>
        <p:nvSpPr>
          <p:cNvPr id="5" name="Pentagone 4"/>
          <p:cNvSpPr/>
          <p:nvPr/>
        </p:nvSpPr>
        <p:spPr>
          <a:xfrm>
            <a:off x="271162" y="151701"/>
            <a:ext cx="3233382" cy="540586"/>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6" name="Chevron 5"/>
          <p:cNvSpPr/>
          <p:nvPr/>
        </p:nvSpPr>
        <p:spPr>
          <a:xfrm>
            <a:off x="3504543" y="131979"/>
            <a:ext cx="3467101" cy="540586"/>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Branche technique</a:t>
            </a:r>
            <a:endParaRPr lang="fr-FR" dirty="0"/>
          </a:p>
        </p:txBody>
      </p:sp>
      <p:sp>
        <p:nvSpPr>
          <p:cNvPr id="7" name="Chevron 6"/>
          <p:cNvSpPr/>
          <p:nvPr/>
        </p:nvSpPr>
        <p:spPr>
          <a:xfrm>
            <a:off x="7012943" y="111921"/>
            <a:ext cx="4273755" cy="540586"/>
          </a:xfrm>
          <a:prstGeom prst="chevr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Diagramme de déploiement</a:t>
            </a:r>
            <a:endParaRPr lang="fr-FR" dirty="0"/>
          </a:p>
        </p:txBody>
      </p:sp>
      <p:sp>
        <p:nvSpPr>
          <p:cNvPr id="8" name="ZoneTexte 7"/>
          <p:cNvSpPr txBox="1"/>
          <p:nvPr/>
        </p:nvSpPr>
        <p:spPr>
          <a:xfrm>
            <a:off x="873303" y="149780"/>
            <a:ext cx="2029100" cy="5847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2TUP</a:t>
            </a:r>
            <a:endParaRPr lang="fr-FR"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5123" name="Picture 3" descr="D:\image\diagrammes\Deployment Diagra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59" y="1813034"/>
            <a:ext cx="11707197" cy="31051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I:\image presentation\UML_logo.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1330" y="221970"/>
            <a:ext cx="381924" cy="27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897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1" fill="hold" nodeType="withEffect">
                                  <p:stCondLst>
                                    <p:cond delay="0"/>
                                  </p:stCondLst>
                                  <p:childTnLst>
                                    <p:set>
                                      <p:cBhvr>
                                        <p:cTn id="23" dur="1" fill="hold">
                                          <p:stCondLst>
                                            <p:cond delay="0"/>
                                          </p:stCondLst>
                                        </p:cTn>
                                        <p:tgtEl>
                                          <p:spTgt spid="5123"/>
                                        </p:tgtEl>
                                        <p:attrNameLst>
                                          <p:attrName>style.visibility</p:attrName>
                                        </p:attrNameLst>
                                      </p:cBhvr>
                                      <p:to>
                                        <p:strVal val="visible"/>
                                      </p:to>
                                    </p:set>
                                    <p:animEffect transition="in" filter="wipe(up)">
                                      <p:cBhvr>
                                        <p:cTn id="24"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z="1800" smtClean="0"/>
              <a:pPr/>
              <a:t>28</a:t>
            </a:fld>
            <a:endParaRPr lang="en-US" dirty="0"/>
          </a:p>
        </p:txBody>
      </p:sp>
      <p:sp>
        <p:nvSpPr>
          <p:cNvPr id="7" name="Rectangle avec flèche vers le bas 6"/>
          <p:cNvSpPr/>
          <p:nvPr/>
        </p:nvSpPr>
        <p:spPr>
          <a:xfrm>
            <a:off x="3959123" y="111921"/>
            <a:ext cx="4273755" cy="622634"/>
          </a:xfrm>
          <a:prstGeom prst="downArrowCallout">
            <a:avLst/>
          </a:prstGeom>
          <a:solidFill>
            <a:schemeClr val="accent2">
              <a:lumMod val="75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Architecture de l’application</a:t>
            </a:r>
            <a:endParaRPr lang="fr-FR" dirty="0"/>
          </a:p>
        </p:txBody>
      </p:sp>
      <p:grpSp>
        <p:nvGrpSpPr>
          <p:cNvPr id="12" name="Groupe 11"/>
          <p:cNvGrpSpPr/>
          <p:nvPr/>
        </p:nvGrpSpPr>
        <p:grpSpPr>
          <a:xfrm>
            <a:off x="540203" y="1432783"/>
            <a:ext cx="2362200" cy="1512332"/>
            <a:chOff x="228600" y="1371600"/>
            <a:chExt cx="2362200" cy="1512332"/>
          </a:xfrm>
        </p:grpSpPr>
        <p:pic>
          <p:nvPicPr>
            <p:cNvPr id="13" name="Image 12" descr="CLIENT.jpg"/>
            <p:cNvPicPr>
              <a:picLocks noChangeAspect="1"/>
            </p:cNvPicPr>
            <p:nvPr/>
          </p:nvPicPr>
          <p:blipFill>
            <a:blip r:embed="rId3" cstate="print"/>
            <a:srcRect l="11346" t="10331" r="21260" b="39123"/>
            <a:stretch>
              <a:fillRect/>
            </a:stretch>
          </p:blipFill>
          <p:spPr>
            <a:xfrm>
              <a:off x="228600" y="1371600"/>
              <a:ext cx="1422400" cy="1066800"/>
            </a:xfrm>
            <a:prstGeom prst="rect">
              <a:avLst/>
            </a:prstGeom>
          </p:spPr>
        </p:pic>
        <p:sp>
          <p:nvSpPr>
            <p:cNvPr id="14" name="ZoneTexte 13"/>
            <p:cNvSpPr txBox="1"/>
            <p:nvPr/>
          </p:nvSpPr>
          <p:spPr>
            <a:xfrm>
              <a:off x="228600" y="2514600"/>
              <a:ext cx="2362200" cy="369332"/>
            </a:xfrm>
            <a:prstGeom prst="rect">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smtClean="0"/>
                <a:t>Poste client</a:t>
              </a:r>
              <a:endParaRPr lang="en-US" b="1" dirty="0"/>
            </a:p>
          </p:txBody>
        </p:sp>
      </p:grpSp>
      <p:pic>
        <p:nvPicPr>
          <p:cNvPr id="17" name="Image 16" descr="DAUPHIN.jpg"/>
          <p:cNvPicPr>
            <a:picLocks noChangeAspect="1"/>
          </p:cNvPicPr>
          <p:nvPr/>
        </p:nvPicPr>
        <p:blipFill>
          <a:blip r:embed="rId4" cstate="print"/>
          <a:srcRect l="15624" t="33565" b="20101"/>
          <a:stretch>
            <a:fillRect/>
          </a:stretch>
        </p:blipFill>
        <p:spPr>
          <a:xfrm>
            <a:off x="9909734" y="4939742"/>
            <a:ext cx="1143000" cy="838200"/>
          </a:xfrm>
          <a:prstGeom prst="rect">
            <a:avLst/>
          </a:prstGeom>
        </p:spPr>
      </p:pic>
      <p:grpSp>
        <p:nvGrpSpPr>
          <p:cNvPr id="19" name="Groupe 18"/>
          <p:cNvGrpSpPr/>
          <p:nvPr/>
        </p:nvGrpSpPr>
        <p:grpSpPr>
          <a:xfrm>
            <a:off x="5312981" y="1655549"/>
            <a:ext cx="2292723" cy="1207532"/>
            <a:chOff x="3352800" y="1600200"/>
            <a:chExt cx="2362200" cy="1207532"/>
          </a:xfrm>
        </p:grpSpPr>
        <p:pic>
          <p:nvPicPr>
            <p:cNvPr id="20" name="Image 19" descr="ORDI.jpg"/>
            <p:cNvPicPr>
              <a:picLocks noChangeAspect="1"/>
            </p:cNvPicPr>
            <p:nvPr/>
          </p:nvPicPr>
          <p:blipFill>
            <a:blip r:embed="rId5" cstate="print"/>
            <a:srcRect l="27586" r="17241" b="9030"/>
            <a:stretch>
              <a:fillRect/>
            </a:stretch>
          </p:blipFill>
          <p:spPr>
            <a:xfrm>
              <a:off x="4267200" y="1600200"/>
              <a:ext cx="685800" cy="685800"/>
            </a:xfrm>
            <a:prstGeom prst="rect">
              <a:avLst/>
            </a:prstGeom>
          </p:spPr>
        </p:pic>
        <p:sp>
          <p:nvSpPr>
            <p:cNvPr id="22" name="ZoneTexte 21"/>
            <p:cNvSpPr txBox="1"/>
            <p:nvPr/>
          </p:nvSpPr>
          <p:spPr>
            <a:xfrm>
              <a:off x="3352800" y="2438400"/>
              <a:ext cx="2362200" cy="369332"/>
            </a:xfrm>
            <a:prstGeom prst="rect">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smtClean="0"/>
                <a:t>Serveur web</a:t>
              </a:r>
              <a:endParaRPr lang="en-US" b="1" dirty="0"/>
            </a:p>
          </p:txBody>
        </p:sp>
      </p:grpSp>
      <p:grpSp>
        <p:nvGrpSpPr>
          <p:cNvPr id="23" name="Groupe 22"/>
          <p:cNvGrpSpPr/>
          <p:nvPr/>
        </p:nvGrpSpPr>
        <p:grpSpPr>
          <a:xfrm>
            <a:off x="10380301" y="1254594"/>
            <a:ext cx="1524000" cy="1324460"/>
            <a:chOff x="7664671" y="1055157"/>
            <a:chExt cx="1524000" cy="1324460"/>
          </a:xfrm>
        </p:grpSpPr>
        <p:pic>
          <p:nvPicPr>
            <p:cNvPr id="24" name="Image 23" descr="ELEF.jpg"/>
            <p:cNvPicPr>
              <a:picLocks noChangeAspect="1"/>
            </p:cNvPicPr>
            <p:nvPr/>
          </p:nvPicPr>
          <p:blipFill>
            <a:blip r:embed="rId6" cstate="print"/>
            <a:srcRect l="13584" t="23101" r="12703" b="30565"/>
            <a:stretch>
              <a:fillRect/>
            </a:stretch>
          </p:blipFill>
          <p:spPr>
            <a:xfrm>
              <a:off x="7755082" y="1506583"/>
              <a:ext cx="1388918" cy="873034"/>
            </a:xfrm>
            <a:prstGeom prst="rect">
              <a:avLst/>
            </a:prstGeom>
          </p:spPr>
        </p:pic>
        <p:sp>
          <p:nvSpPr>
            <p:cNvPr id="25" name="ZoneTexte 24"/>
            <p:cNvSpPr txBox="1"/>
            <p:nvPr/>
          </p:nvSpPr>
          <p:spPr>
            <a:xfrm>
              <a:off x="7664671" y="1055157"/>
              <a:ext cx="1524000"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smtClean="0"/>
                <a:t>Parseur PHP</a:t>
              </a:r>
              <a:endParaRPr lang="en-US" b="1" dirty="0"/>
            </a:p>
          </p:txBody>
        </p:sp>
      </p:grpSp>
      <p:grpSp>
        <p:nvGrpSpPr>
          <p:cNvPr id="26" name="Groupe 25"/>
          <p:cNvGrpSpPr/>
          <p:nvPr/>
        </p:nvGrpSpPr>
        <p:grpSpPr>
          <a:xfrm>
            <a:off x="4057966" y="4627350"/>
            <a:ext cx="2253141" cy="1512332"/>
            <a:chOff x="2743200" y="4724400"/>
            <a:chExt cx="1828800" cy="1512332"/>
          </a:xfrm>
        </p:grpSpPr>
        <p:sp>
          <p:nvSpPr>
            <p:cNvPr id="27" name="Organigramme : Disque magnétique 26"/>
            <p:cNvSpPr/>
            <p:nvPr/>
          </p:nvSpPr>
          <p:spPr>
            <a:xfrm>
              <a:off x="3048000" y="4724400"/>
              <a:ext cx="1295400" cy="914400"/>
            </a:xfrm>
            <a:prstGeom prst="flowChartMagneticDisk">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ln>
                  <a:solidFill>
                    <a:schemeClr val="tx1">
                      <a:lumMod val="65000"/>
                      <a:lumOff val="35000"/>
                    </a:schemeClr>
                  </a:solidFill>
                </a:ln>
              </a:endParaRPr>
            </a:p>
          </p:txBody>
        </p:sp>
        <p:sp>
          <p:nvSpPr>
            <p:cNvPr id="28" name="ZoneTexte 27"/>
            <p:cNvSpPr txBox="1"/>
            <p:nvPr/>
          </p:nvSpPr>
          <p:spPr>
            <a:xfrm>
              <a:off x="2743200" y="5867400"/>
              <a:ext cx="1828800" cy="369332"/>
            </a:xfrm>
            <a:prstGeom prst="rect">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smtClean="0"/>
                <a:t>Base de données</a:t>
              </a:r>
              <a:endParaRPr lang="en-US" b="1" dirty="0"/>
            </a:p>
          </p:txBody>
        </p:sp>
      </p:grpSp>
      <p:grpSp>
        <p:nvGrpSpPr>
          <p:cNvPr id="29" name="Groupe 28"/>
          <p:cNvGrpSpPr/>
          <p:nvPr/>
        </p:nvGrpSpPr>
        <p:grpSpPr>
          <a:xfrm>
            <a:off x="2902403" y="1491481"/>
            <a:ext cx="2410578" cy="474702"/>
            <a:chOff x="1277240" y="1447800"/>
            <a:chExt cx="2410578" cy="474702"/>
          </a:xfrm>
        </p:grpSpPr>
        <p:cxnSp>
          <p:nvCxnSpPr>
            <p:cNvPr id="30" name="Connecteur droit avec flèche 29"/>
            <p:cNvCxnSpPr/>
            <p:nvPr/>
          </p:nvCxnSpPr>
          <p:spPr>
            <a:xfrm>
              <a:off x="1325618" y="1920914"/>
              <a:ext cx="23622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1" name="ZoneTexte 30"/>
            <p:cNvSpPr txBox="1"/>
            <p:nvPr/>
          </p:nvSpPr>
          <p:spPr>
            <a:xfrm>
              <a:off x="1277240" y="1447800"/>
              <a:ext cx="2362200" cy="41549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1050" b="1" dirty="0" smtClean="0">
                  <a:solidFill>
                    <a:schemeClr val="tx2">
                      <a:lumMod val="75000"/>
                    </a:schemeClr>
                  </a:solidFill>
                </a:rPr>
                <a:t>URL :</a:t>
              </a:r>
            </a:p>
            <a:p>
              <a:pPr algn="ctr"/>
              <a:r>
                <a:rPr lang="en-US" sz="1050" b="1" dirty="0" smtClean="0">
                  <a:solidFill>
                    <a:schemeClr val="tx2">
                      <a:lumMod val="75000"/>
                    </a:schemeClr>
                  </a:solidFill>
                </a:rPr>
                <a:t>http://kwatahelp.com</a:t>
              </a:r>
              <a:endParaRPr lang="en-US" sz="1050" b="1" dirty="0">
                <a:solidFill>
                  <a:schemeClr val="tx2">
                    <a:lumMod val="75000"/>
                  </a:schemeClr>
                </a:solidFill>
              </a:endParaRPr>
            </a:p>
          </p:txBody>
        </p:sp>
      </p:grpSp>
      <p:grpSp>
        <p:nvGrpSpPr>
          <p:cNvPr id="32" name="Groupe 31"/>
          <p:cNvGrpSpPr/>
          <p:nvPr/>
        </p:nvGrpSpPr>
        <p:grpSpPr>
          <a:xfrm>
            <a:off x="7734301" y="1512835"/>
            <a:ext cx="2590800" cy="337920"/>
            <a:chOff x="5105400" y="1474072"/>
            <a:chExt cx="2590800" cy="337920"/>
          </a:xfrm>
        </p:grpSpPr>
        <p:cxnSp>
          <p:nvCxnSpPr>
            <p:cNvPr id="33" name="Connecteur droit avec flèche 32"/>
            <p:cNvCxnSpPr/>
            <p:nvPr/>
          </p:nvCxnSpPr>
          <p:spPr>
            <a:xfrm>
              <a:off x="5105400" y="1810404"/>
              <a:ext cx="2590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ZoneTexte 33"/>
            <p:cNvSpPr txBox="1"/>
            <p:nvPr/>
          </p:nvSpPr>
          <p:spPr>
            <a:xfrm>
              <a:off x="5788570" y="1474072"/>
              <a:ext cx="1219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1400" b="1" dirty="0" smtClean="0"/>
                <a:t>Fichier PHP</a:t>
              </a:r>
              <a:endParaRPr lang="en-US" sz="1400" b="1" dirty="0"/>
            </a:p>
          </p:txBody>
        </p:sp>
      </p:grpSp>
      <p:grpSp>
        <p:nvGrpSpPr>
          <p:cNvPr id="35" name="Groupe 34"/>
          <p:cNvGrpSpPr/>
          <p:nvPr/>
        </p:nvGrpSpPr>
        <p:grpSpPr>
          <a:xfrm>
            <a:off x="7639674" y="1940264"/>
            <a:ext cx="2590800" cy="492950"/>
            <a:chOff x="5105400" y="1947038"/>
            <a:chExt cx="2590800" cy="492950"/>
          </a:xfrm>
        </p:grpSpPr>
        <p:cxnSp>
          <p:nvCxnSpPr>
            <p:cNvPr id="36" name="Connecteur droit avec flèche 35"/>
            <p:cNvCxnSpPr/>
            <p:nvPr/>
          </p:nvCxnSpPr>
          <p:spPr>
            <a:xfrm rot="10800000">
              <a:off x="5105400" y="2438400"/>
              <a:ext cx="25908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7" name="ZoneTexte 36"/>
            <p:cNvSpPr txBox="1"/>
            <p:nvPr/>
          </p:nvSpPr>
          <p:spPr>
            <a:xfrm>
              <a:off x="5659826" y="1947038"/>
              <a:ext cx="1524000" cy="30777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1400" b="1" dirty="0" smtClean="0"/>
                <a:t>Fichier HTML/CSS</a:t>
              </a:r>
              <a:endParaRPr lang="en-US" sz="1400" b="1" dirty="0"/>
            </a:p>
          </p:txBody>
        </p:sp>
      </p:grpSp>
      <p:grpSp>
        <p:nvGrpSpPr>
          <p:cNvPr id="38" name="Groupe 37"/>
          <p:cNvGrpSpPr/>
          <p:nvPr/>
        </p:nvGrpSpPr>
        <p:grpSpPr>
          <a:xfrm>
            <a:off x="2974737" y="2206331"/>
            <a:ext cx="2209800" cy="306388"/>
            <a:chOff x="1676400" y="2133600"/>
            <a:chExt cx="2209800" cy="306388"/>
          </a:xfrm>
        </p:grpSpPr>
        <p:cxnSp>
          <p:nvCxnSpPr>
            <p:cNvPr id="39" name="Connecteur droit avec flèche 38"/>
            <p:cNvCxnSpPr/>
            <p:nvPr/>
          </p:nvCxnSpPr>
          <p:spPr>
            <a:xfrm rot="10800000">
              <a:off x="1676400" y="2438400"/>
              <a:ext cx="22098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0" name="ZoneTexte 39"/>
            <p:cNvSpPr txBox="1"/>
            <p:nvPr/>
          </p:nvSpPr>
          <p:spPr>
            <a:xfrm>
              <a:off x="2133600" y="2133600"/>
              <a:ext cx="1219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1400" b="1" dirty="0" smtClean="0"/>
                <a:t>Page WEB</a:t>
              </a:r>
              <a:endParaRPr lang="en-US" sz="1400" b="1" dirty="0"/>
            </a:p>
          </p:txBody>
        </p:sp>
      </p:grpSp>
      <p:grpSp>
        <p:nvGrpSpPr>
          <p:cNvPr id="41" name="Groupe 40"/>
          <p:cNvGrpSpPr/>
          <p:nvPr/>
        </p:nvGrpSpPr>
        <p:grpSpPr>
          <a:xfrm>
            <a:off x="10329040" y="2799343"/>
            <a:ext cx="454055" cy="2057400"/>
            <a:chOff x="8309739" y="2743994"/>
            <a:chExt cx="454055" cy="2057400"/>
          </a:xfrm>
        </p:grpSpPr>
        <p:cxnSp>
          <p:nvCxnSpPr>
            <p:cNvPr id="42" name="Connecteur droit avec flèche 41"/>
            <p:cNvCxnSpPr/>
            <p:nvPr/>
          </p:nvCxnSpPr>
          <p:spPr>
            <a:xfrm rot="5400000">
              <a:off x="7734300" y="3771900"/>
              <a:ext cx="20574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3" name="ZoneTexte 42"/>
            <p:cNvSpPr txBox="1"/>
            <p:nvPr/>
          </p:nvSpPr>
          <p:spPr>
            <a:xfrm rot="16200000">
              <a:off x="7724338" y="3709601"/>
              <a:ext cx="1447801" cy="27699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1200" b="1" dirty="0" smtClean="0">
                  <a:solidFill>
                    <a:schemeClr val="tx2">
                      <a:lumMod val="75000"/>
                    </a:schemeClr>
                  </a:solidFill>
                </a:rPr>
                <a:t>Envoi de requêtes </a:t>
              </a:r>
              <a:endParaRPr lang="en-US" sz="1200" b="1" dirty="0">
                <a:solidFill>
                  <a:schemeClr val="tx2">
                    <a:lumMod val="75000"/>
                  </a:schemeClr>
                </a:solidFill>
              </a:endParaRPr>
            </a:p>
          </p:txBody>
        </p:sp>
      </p:grpSp>
      <p:grpSp>
        <p:nvGrpSpPr>
          <p:cNvPr id="44" name="Groupe 43"/>
          <p:cNvGrpSpPr/>
          <p:nvPr/>
        </p:nvGrpSpPr>
        <p:grpSpPr>
          <a:xfrm>
            <a:off x="6515101" y="5313149"/>
            <a:ext cx="2819400" cy="306388"/>
            <a:chOff x="4495800" y="5257800"/>
            <a:chExt cx="2819400" cy="306388"/>
          </a:xfrm>
        </p:grpSpPr>
        <p:cxnSp>
          <p:nvCxnSpPr>
            <p:cNvPr id="45" name="Connecteur droit avec flèche 44"/>
            <p:cNvCxnSpPr/>
            <p:nvPr/>
          </p:nvCxnSpPr>
          <p:spPr>
            <a:xfrm rot="10800000">
              <a:off x="4495800" y="5562600"/>
              <a:ext cx="28194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6" name="ZoneTexte 45"/>
            <p:cNvSpPr txBox="1"/>
            <p:nvPr/>
          </p:nvSpPr>
          <p:spPr>
            <a:xfrm>
              <a:off x="5334000" y="5257800"/>
              <a:ext cx="1219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1400" b="1" dirty="0" smtClean="0"/>
                <a:t>Requêtes</a:t>
              </a:r>
              <a:endParaRPr lang="en-US" sz="1400" b="1" dirty="0"/>
            </a:p>
          </p:txBody>
        </p:sp>
      </p:grpSp>
      <p:grpSp>
        <p:nvGrpSpPr>
          <p:cNvPr id="47" name="Groupe 46"/>
          <p:cNvGrpSpPr/>
          <p:nvPr/>
        </p:nvGrpSpPr>
        <p:grpSpPr>
          <a:xfrm>
            <a:off x="6438901" y="4703549"/>
            <a:ext cx="2895600" cy="306388"/>
            <a:chOff x="4419600" y="4648200"/>
            <a:chExt cx="2895600" cy="306388"/>
          </a:xfrm>
        </p:grpSpPr>
        <p:cxnSp>
          <p:nvCxnSpPr>
            <p:cNvPr id="48" name="Connecteur droit avec flèche 47"/>
            <p:cNvCxnSpPr/>
            <p:nvPr/>
          </p:nvCxnSpPr>
          <p:spPr>
            <a:xfrm>
              <a:off x="4419600" y="4953000"/>
              <a:ext cx="28956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9" name="ZoneTexte 48"/>
            <p:cNvSpPr txBox="1"/>
            <p:nvPr/>
          </p:nvSpPr>
          <p:spPr>
            <a:xfrm>
              <a:off x="5257800" y="4648200"/>
              <a:ext cx="1219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1400" b="1" dirty="0" smtClean="0"/>
                <a:t>Données</a:t>
              </a:r>
              <a:endParaRPr lang="en-US" sz="1400" b="1" dirty="0"/>
            </a:p>
          </p:txBody>
        </p:sp>
      </p:grpSp>
      <p:grpSp>
        <p:nvGrpSpPr>
          <p:cNvPr id="50" name="Groupe 49"/>
          <p:cNvGrpSpPr/>
          <p:nvPr/>
        </p:nvGrpSpPr>
        <p:grpSpPr>
          <a:xfrm>
            <a:off x="9715501" y="2799343"/>
            <a:ext cx="305594" cy="2056606"/>
            <a:chOff x="7696200" y="2743994"/>
            <a:chExt cx="305594" cy="2056606"/>
          </a:xfrm>
        </p:grpSpPr>
        <p:cxnSp>
          <p:nvCxnSpPr>
            <p:cNvPr id="51" name="Connecteur droit avec flèche 50"/>
            <p:cNvCxnSpPr/>
            <p:nvPr/>
          </p:nvCxnSpPr>
          <p:spPr>
            <a:xfrm rot="5400000" flipH="1" flipV="1">
              <a:off x="6973094" y="3771900"/>
              <a:ext cx="2056606" cy="79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2" name="ZoneTexte 51"/>
            <p:cNvSpPr txBox="1"/>
            <p:nvPr/>
          </p:nvSpPr>
          <p:spPr>
            <a:xfrm rot="16200000">
              <a:off x="7239000" y="3657600"/>
              <a:ext cx="1219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1400" b="1" dirty="0" smtClean="0"/>
                <a:t>Données</a:t>
              </a:r>
              <a:endParaRPr lang="en-US" sz="1400" b="1" dirty="0"/>
            </a:p>
          </p:txBody>
        </p:sp>
      </p:grpSp>
      <p:sp>
        <p:nvSpPr>
          <p:cNvPr id="54" name="ZoneTexte 53"/>
          <p:cNvSpPr txBox="1"/>
          <p:nvPr/>
        </p:nvSpPr>
        <p:spPr>
          <a:xfrm>
            <a:off x="5725534" y="6375704"/>
            <a:ext cx="46797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smtClean="0"/>
              <a:t>Niveau 3</a:t>
            </a:r>
            <a:endParaRPr lang="en-US" b="1" dirty="0"/>
          </a:p>
        </p:txBody>
      </p:sp>
      <p:sp>
        <p:nvSpPr>
          <p:cNvPr id="55" name="ZoneTexte 54"/>
          <p:cNvSpPr txBox="1"/>
          <p:nvPr/>
        </p:nvSpPr>
        <p:spPr>
          <a:xfrm>
            <a:off x="9354663" y="5821706"/>
            <a:ext cx="2253141" cy="369332"/>
          </a:xfrm>
          <a:prstGeom prst="rect">
            <a:avLst/>
          </a:prstGeom>
          <a:solidFill>
            <a:schemeClr val="tx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smtClean="0"/>
              <a:t>SGBD</a:t>
            </a:r>
            <a:endParaRPr lang="en-US" b="1" dirty="0"/>
          </a:p>
        </p:txBody>
      </p:sp>
      <p:sp>
        <p:nvSpPr>
          <p:cNvPr id="53" name="ZoneTexte 52"/>
          <p:cNvSpPr txBox="1"/>
          <p:nvPr/>
        </p:nvSpPr>
        <p:spPr>
          <a:xfrm>
            <a:off x="5312981" y="896521"/>
            <a:ext cx="62948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smtClean="0"/>
              <a:t>Niveau 2</a:t>
            </a:r>
            <a:endParaRPr lang="en-US" b="1" dirty="0"/>
          </a:p>
        </p:txBody>
      </p:sp>
      <p:sp>
        <p:nvSpPr>
          <p:cNvPr id="56" name="ZoneTexte 55"/>
          <p:cNvSpPr txBox="1"/>
          <p:nvPr/>
        </p:nvSpPr>
        <p:spPr>
          <a:xfrm>
            <a:off x="540203" y="896521"/>
            <a:ext cx="2362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b="1" dirty="0" smtClean="0"/>
              <a:t>Niveau 1</a:t>
            </a:r>
            <a:endParaRPr lang="en-US" b="1" dirty="0"/>
          </a:p>
        </p:txBody>
      </p:sp>
    </p:spTree>
    <p:extLst>
      <p:ext uri="{BB962C8B-B14F-4D97-AF65-F5344CB8AC3E}">
        <p14:creationId xmlns:p14="http://schemas.microsoft.com/office/powerpoint/2010/main" val="37398999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p:nvPr/>
        </p:nvPicPr>
        <p:blipFill>
          <a:blip r:embed="rId2">
            <a:extLst>
              <a:ext uri="{28A0092B-C50C-407E-A947-70E740481C1C}">
                <a14:useLocalDpi xmlns:a14="http://schemas.microsoft.com/office/drawing/2010/main" val="0"/>
              </a:ext>
            </a:extLst>
          </a:blip>
          <a:stretch>
            <a:fillRect/>
          </a:stretch>
        </p:blipFill>
        <p:spPr>
          <a:xfrm>
            <a:off x="3263350" y="734554"/>
            <a:ext cx="8597156" cy="5647239"/>
          </a:xfrm>
          <a:prstGeom prst="rect">
            <a:avLst/>
          </a:prstGeom>
        </p:spPr>
      </p:pic>
      <p:sp>
        <p:nvSpPr>
          <p:cNvPr id="2" name="Espace réservé du numéro de diapositive 1"/>
          <p:cNvSpPr>
            <a:spLocks noGrp="1"/>
          </p:cNvSpPr>
          <p:nvPr>
            <p:ph type="sldNum" sz="quarter" idx="12"/>
          </p:nvPr>
        </p:nvSpPr>
        <p:spPr/>
        <p:txBody>
          <a:bodyPr/>
          <a:lstStyle/>
          <a:p>
            <a:fld id="{D57F1E4F-1CFF-5643-939E-02111984F565}" type="slidenum">
              <a:rPr lang="en-US" smtClean="0"/>
              <a:pPr/>
              <a:t>29</a:t>
            </a:fld>
            <a:endParaRPr lang="en-US" dirty="0"/>
          </a:p>
        </p:txBody>
      </p:sp>
      <p:sp>
        <p:nvSpPr>
          <p:cNvPr id="5" name="Pentagone 4"/>
          <p:cNvSpPr/>
          <p:nvPr/>
        </p:nvSpPr>
        <p:spPr>
          <a:xfrm>
            <a:off x="271162" y="151701"/>
            <a:ext cx="3233382" cy="540586"/>
          </a:xfrm>
          <a:prstGeom prst="homePlat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6" name="Chevron 5"/>
          <p:cNvSpPr/>
          <p:nvPr/>
        </p:nvSpPr>
        <p:spPr>
          <a:xfrm>
            <a:off x="3504543" y="131979"/>
            <a:ext cx="3467101" cy="540586"/>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Branche de réalisation</a:t>
            </a:r>
            <a:endParaRPr lang="fr-FR" dirty="0"/>
          </a:p>
        </p:txBody>
      </p:sp>
      <p:sp>
        <p:nvSpPr>
          <p:cNvPr id="7" name="Chevron 6"/>
          <p:cNvSpPr/>
          <p:nvPr/>
        </p:nvSpPr>
        <p:spPr>
          <a:xfrm>
            <a:off x="7012943" y="111921"/>
            <a:ext cx="4273755" cy="540586"/>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Diagramme de class</a:t>
            </a:r>
            <a:endParaRPr lang="fr-FR" dirty="0"/>
          </a:p>
        </p:txBody>
      </p:sp>
      <p:sp>
        <p:nvSpPr>
          <p:cNvPr id="8" name="ZoneTexte 7"/>
          <p:cNvSpPr txBox="1"/>
          <p:nvPr/>
        </p:nvSpPr>
        <p:spPr>
          <a:xfrm>
            <a:off x="873303" y="149780"/>
            <a:ext cx="2029100" cy="5847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fr-FR"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2TUP</a:t>
            </a:r>
            <a:endParaRPr lang="fr-FR"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1" name="Picture 3" descr="I:\image presentation\UML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118" y="221970"/>
            <a:ext cx="381924" cy="27150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32" y="1717866"/>
            <a:ext cx="2317410" cy="2108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Bulle ronde 2"/>
          <p:cNvSpPr/>
          <p:nvPr/>
        </p:nvSpPr>
        <p:spPr>
          <a:xfrm flipH="1">
            <a:off x="521" y="1320209"/>
            <a:ext cx="2947232" cy="2903632"/>
          </a:xfrm>
          <a:prstGeom prst="wedgeEllipseCallout">
            <a:avLst>
              <a:gd name="adj1" fmla="val -57283"/>
              <a:gd name="adj2" fmla="val 68544"/>
            </a:avLst>
          </a:prstGeom>
          <a:gradFill flip="none" rotWithShape="1">
            <a:gsLst>
              <a:gs pos="0">
                <a:srgbClr val="000000">
                  <a:tint val="66000"/>
                  <a:satMod val="160000"/>
                  <a:alpha val="0"/>
                </a:srgbClr>
              </a:gs>
              <a:gs pos="53000">
                <a:srgbClr val="000000">
                  <a:tint val="44500"/>
                  <a:satMod val="160000"/>
                  <a:alpha val="4000"/>
                </a:srgbClr>
              </a:gs>
              <a:gs pos="100000">
                <a:srgbClr val="000000">
                  <a:tint val="23500"/>
                  <a:satMod val="160000"/>
                  <a:lumMod val="0"/>
                  <a:lumOff val="100000"/>
                </a:srgbClr>
              </a:gs>
            </a:gsLst>
            <a:path path="circle">
              <a:fillToRect l="50000" t="50000" r="50000" b="50000"/>
            </a:path>
            <a:tileRect/>
          </a:gra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45990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14" presetClass="entr" presetSubtype="1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2000"/>
                                        <p:tgtEl>
                                          <p:spTgt spid="3"/>
                                        </p:tgtEl>
                                      </p:cBhvr>
                                    </p:animEffect>
                                  </p:childTnLst>
                                </p:cTn>
                              </p:par>
                              <p:par>
                                <p:cTn id="31" presetID="14" presetClass="entr" presetSubtype="10" fill="hold" nodeType="withEffect">
                                  <p:stCondLst>
                                    <p:cond delay="0"/>
                                  </p:stCondLst>
                                  <p:childTnLst>
                                    <p:set>
                                      <p:cBhvr>
                                        <p:cTn id="32" dur="1" fill="hold">
                                          <p:stCondLst>
                                            <p:cond delay="0"/>
                                          </p:stCondLst>
                                        </p:cTn>
                                        <p:tgtEl>
                                          <p:spTgt spid="6146"/>
                                        </p:tgtEl>
                                        <p:attrNameLst>
                                          <p:attrName>style.visibility</p:attrName>
                                        </p:attrNameLst>
                                      </p:cBhvr>
                                      <p:to>
                                        <p:strVal val="visible"/>
                                      </p:to>
                                    </p:set>
                                    <p:animEffect transition="in" filter="randombar(horizontal)">
                                      <p:cBhvr>
                                        <p:cTn id="33"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ZoneTexte 6"/>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INTRODUCTION</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Espace réservé du numéro de diapositive 7"/>
          <p:cNvSpPr>
            <a:spLocks noGrp="1"/>
          </p:cNvSpPr>
          <p:nvPr>
            <p:ph type="sldNum" sz="quarter" idx="12"/>
          </p:nvPr>
        </p:nvSpPr>
        <p:spPr/>
        <p:txBody>
          <a:bodyPr/>
          <a:lstStyle/>
          <a:p>
            <a:fld id="{D57F1E4F-1CFF-5643-939E-02111984F565}" type="slidenum">
              <a:rPr lang="en-US" smtClean="0"/>
              <a:pPr/>
              <a:t>3</a:t>
            </a:fld>
            <a:endParaRPr lang="en-US" dirty="0"/>
          </a:p>
        </p:txBody>
      </p:sp>
      <p:sp>
        <p:nvSpPr>
          <p:cNvPr id="2" name="Rectangle à coins arrondis 1"/>
          <p:cNvSpPr/>
          <p:nvPr/>
        </p:nvSpPr>
        <p:spPr>
          <a:xfrm>
            <a:off x="1023582" y="584775"/>
            <a:ext cx="10290412" cy="5543069"/>
          </a:xfrm>
          <a:prstGeom prst="round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D:\jt1\iaicameroun_logo.png"/>
          <p:cNvPicPr>
            <a:picLocks noChangeAspect="1" noChangeArrowheads="1"/>
          </p:cNvPicPr>
          <p:nvPr/>
        </p:nvPicPr>
        <p:blipFill>
          <a:blip r:embed="rId3"/>
          <a:srcRect/>
          <a:stretch>
            <a:fillRect/>
          </a:stretch>
        </p:blipFill>
        <p:spPr bwMode="auto">
          <a:xfrm>
            <a:off x="185033" y="115513"/>
            <a:ext cx="838549"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fov="0">
              <a:rot lat="0" lon="0" rev="0"/>
            </a:camera>
            <a:lightRig rig="glow" dir="t">
              <a:rot lat="0" lon="0" rev="6360000"/>
            </a:lightRig>
          </a:scene3d>
        </p:spPr>
        <p:style>
          <a:lnRef idx="0">
            <a:schemeClr val="accent2"/>
          </a:lnRef>
          <a:fillRef idx="3">
            <a:schemeClr val="accent2"/>
          </a:fillRef>
          <a:effectRef idx="3">
            <a:schemeClr val="accent2"/>
          </a:effectRef>
          <a:fontRef idx="minor">
            <a:schemeClr val="lt1"/>
          </a:fontRef>
        </p:style>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4818" y="115513"/>
            <a:ext cx="909465"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0" name="Organigramme : Données 9"/>
          <p:cNvSpPr/>
          <p:nvPr/>
        </p:nvSpPr>
        <p:spPr>
          <a:xfrm>
            <a:off x="2852382" y="908500"/>
            <a:ext cx="2838734" cy="504967"/>
          </a:xfrm>
          <a:prstGeom prst="flowChartInputOutp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Digit-Experts</a:t>
            </a:r>
            <a:endParaRPr lang="fr-FR" dirty="0"/>
          </a:p>
        </p:txBody>
      </p:sp>
      <p:sp>
        <p:nvSpPr>
          <p:cNvPr id="21" name="Rectangle 20"/>
          <p:cNvSpPr/>
          <p:nvPr/>
        </p:nvSpPr>
        <p:spPr>
          <a:xfrm>
            <a:off x="1608083" y="1655379"/>
            <a:ext cx="9160996" cy="4240924"/>
          </a:xfrm>
          <a:prstGeom prst="rect">
            <a:avLst/>
          </a:prstGeom>
          <a:solidFill>
            <a:schemeClr val="bg1"/>
          </a:solidFill>
          <a:ln>
            <a:solidFill>
              <a:schemeClr val="accent6">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22" name="ZoneTexte 21"/>
          <p:cNvSpPr txBox="1"/>
          <p:nvPr/>
        </p:nvSpPr>
        <p:spPr>
          <a:xfrm>
            <a:off x="1786346" y="2579233"/>
            <a:ext cx="4221412"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fr-FR" sz="2400" b="1" dirty="0" smtClean="0"/>
              <a:t>Social media</a:t>
            </a:r>
            <a:endParaRPr lang="fr-FR" sz="2400" b="1" dirty="0"/>
          </a:p>
        </p:txBody>
      </p:sp>
      <p:sp>
        <p:nvSpPr>
          <p:cNvPr id="23" name="ZoneTexte 22"/>
          <p:cNvSpPr txBox="1"/>
          <p:nvPr/>
        </p:nvSpPr>
        <p:spPr>
          <a:xfrm>
            <a:off x="6298333" y="2550907"/>
            <a:ext cx="4221412"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fr-FR" sz="2400" b="1" dirty="0" smtClean="0"/>
              <a:t>Web design</a:t>
            </a:r>
            <a:endParaRPr lang="fr-FR" sz="2400" b="1" dirty="0"/>
          </a:p>
        </p:txBody>
      </p:sp>
      <p:sp>
        <p:nvSpPr>
          <p:cNvPr id="24" name="ZoneTexte 23"/>
          <p:cNvSpPr txBox="1"/>
          <p:nvPr/>
        </p:nvSpPr>
        <p:spPr>
          <a:xfrm>
            <a:off x="1776474" y="3155299"/>
            <a:ext cx="4221412"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fr-FR" sz="2400" b="1" dirty="0" smtClean="0"/>
              <a:t>Application web</a:t>
            </a:r>
            <a:endParaRPr lang="fr-FR" sz="2400" b="1" dirty="0"/>
          </a:p>
        </p:txBody>
      </p:sp>
      <p:sp>
        <p:nvSpPr>
          <p:cNvPr id="25" name="ZoneTexte 24"/>
          <p:cNvSpPr txBox="1"/>
          <p:nvPr/>
        </p:nvSpPr>
        <p:spPr>
          <a:xfrm>
            <a:off x="1786346" y="3962195"/>
            <a:ext cx="4221412"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fr-FR" sz="2400" b="1" dirty="0" smtClean="0"/>
              <a:t>Application mobile</a:t>
            </a:r>
            <a:endParaRPr lang="fr-FR" sz="2400" b="1" dirty="0"/>
          </a:p>
        </p:txBody>
      </p:sp>
      <p:sp>
        <p:nvSpPr>
          <p:cNvPr id="29" name="ZoneTexte 28"/>
          <p:cNvSpPr txBox="1"/>
          <p:nvPr/>
        </p:nvSpPr>
        <p:spPr>
          <a:xfrm>
            <a:off x="6298333" y="3130218"/>
            <a:ext cx="4221412" cy="46166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fr-FR" sz="2400" b="1" dirty="0" smtClean="0"/>
              <a:t>Référencement</a:t>
            </a:r>
            <a:endParaRPr lang="fr-FR" sz="2400" b="1"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repeatCount="indefinite" fill="hold" nodeType="clickEffect">
                                  <p:stCondLst>
                                    <p:cond delay="0"/>
                                  </p:stCondLst>
                                  <p:childTnLst>
                                    <p:animClr clrSpc="rgb" dir="cw">
                                      <p:cBhvr>
                                        <p:cTn id="6" dur="2000" fill="hold"/>
                                        <p:tgtEl>
                                          <p:spTgt spid="10"/>
                                        </p:tgtEl>
                                        <p:attrNameLst>
                                          <p:attrName>fillcolor</p:attrName>
                                        </p:attrNameLst>
                                      </p:cBhvr>
                                      <p:to>
                                        <a:schemeClr val="accent2"/>
                                      </p:to>
                                    </p:animClr>
                                    <p:set>
                                      <p:cBhvr>
                                        <p:cTn id="7" dur="2000" fill="hold"/>
                                        <p:tgtEl>
                                          <p:spTgt spid="10"/>
                                        </p:tgtEl>
                                        <p:attrNameLst>
                                          <p:attrName>fill.type</p:attrName>
                                        </p:attrNameLst>
                                      </p:cBhvr>
                                      <p:to>
                                        <p:strVal val="solid"/>
                                      </p:to>
                                    </p:set>
                                    <p:set>
                                      <p:cBhvr>
                                        <p:cTn id="8" dur="2000" fill="hold"/>
                                        <p:tgtEl>
                                          <p:spTgt spid="1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bg/>
                                          </p:spTgt>
                                        </p:tgtEl>
                                        <p:attrNameLst>
                                          <p:attrName>style.visibility</p:attrName>
                                        </p:attrNameLst>
                                      </p:cBhvr>
                                      <p:to>
                                        <p:strVal val="visible"/>
                                      </p:to>
                                    </p:set>
                                    <p:anim calcmode="lin" valueType="num">
                                      <p:cBhvr additive="base">
                                        <p:cTn id="13" dur="500" fill="hold"/>
                                        <p:tgtEl>
                                          <p:spTgt spid="22">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22">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 calcmode="lin" valueType="num">
                                      <p:cBhvr additive="base">
                                        <p:cTn id="1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bg/>
                                          </p:spTgt>
                                        </p:tgtEl>
                                        <p:attrNameLst>
                                          <p:attrName>style.visibility</p:attrName>
                                        </p:attrNameLst>
                                      </p:cBhvr>
                                      <p:to>
                                        <p:strVal val="visible"/>
                                      </p:to>
                                    </p:set>
                                    <p:anim calcmode="lin" valueType="num">
                                      <p:cBhvr additive="base">
                                        <p:cTn id="25" dur="500" fill="hold"/>
                                        <p:tgtEl>
                                          <p:spTgt spid="23">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bg/>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anim calcmode="lin" valueType="num">
                                      <p:cBhvr additive="base">
                                        <p:cTn id="3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bg/>
                                          </p:spTgt>
                                        </p:tgtEl>
                                        <p:attrNameLst>
                                          <p:attrName>style.visibility</p:attrName>
                                        </p:attrNameLst>
                                      </p:cBhvr>
                                      <p:to>
                                        <p:strVal val="visible"/>
                                      </p:to>
                                    </p:set>
                                    <p:anim calcmode="lin" valueType="num">
                                      <p:cBhvr additive="base">
                                        <p:cTn id="37" dur="500" fill="hold"/>
                                        <p:tgtEl>
                                          <p:spTgt spid="24">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24">
                                            <p:bg/>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 calcmode="lin" valueType="num">
                                      <p:cBhvr additive="base">
                                        <p:cTn id="4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
                                            <p:bg/>
                                          </p:spTgt>
                                        </p:tgtEl>
                                        <p:attrNameLst>
                                          <p:attrName>style.visibility</p:attrName>
                                        </p:attrNameLst>
                                      </p:cBhvr>
                                      <p:to>
                                        <p:strVal val="visible"/>
                                      </p:to>
                                    </p:set>
                                    <p:anim calcmode="lin" valueType="num">
                                      <p:cBhvr additive="base">
                                        <p:cTn id="49"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9">
                                            <p:bg/>
                                          </p:spTgt>
                                        </p:tgtEl>
                                        <p:attrNameLst>
                                          <p:attrName>style.visibility</p:attrName>
                                        </p:attrNameLst>
                                      </p:cBhvr>
                                      <p:to>
                                        <p:strVal val="visible"/>
                                      </p:to>
                                    </p:set>
                                    <p:anim calcmode="lin" valueType="num">
                                      <p:cBhvr additive="base">
                                        <p:cTn id="61" dur="500" fill="hold"/>
                                        <p:tgtEl>
                                          <p:spTgt spid="29">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29">
                                            <p:bg/>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9">
                                            <p:txEl>
                                              <p:pRg st="0" end="0"/>
                                            </p:txEl>
                                          </p:spTgt>
                                        </p:tgtEl>
                                        <p:attrNameLst>
                                          <p:attrName>style.visibility</p:attrName>
                                        </p:attrNameLst>
                                      </p:cBhvr>
                                      <p:to>
                                        <p:strVal val="visible"/>
                                      </p:to>
                                    </p:set>
                                    <p:anim calcmode="lin" valueType="num">
                                      <p:cBhvr additive="base">
                                        <p:cTn id="6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nimBg="1"/>
      <p:bldP spid="23" grpId="0" build="p" animBg="1"/>
      <p:bldP spid="24" grpId="0" build="p" animBg="1"/>
      <p:bldP spid="25" grpId="0" build="p" animBg="1"/>
      <p:bldP spid="29"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mtClean="0"/>
              <a:pPr/>
              <a:t>30</a:t>
            </a:fld>
            <a:endParaRPr lang="en-US" dirty="0"/>
          </a:p>
        </p:txBody>
      </p:sp>
      <p:pic>
        <p:nvPicPr>
          <p:cNvPr id="3" name="Image 2"/>
          <p:cNvPicPr/>
          <p:nvPr/>
        </p:nvPicPr>
        <p:blipFill>
          <a:blip r:embed="rId2">
            <a:extLst>
              <a:ext uri="{28A0092B-C50C-407E-A947-70E740481C1C}">
                <a14:useLocalDpi xmlns:a14="http://schemas.microsoft.com/office/drawing/2010/main" val="0"/>
              </a:ext>
            </a:extLst>
          </a:blip>
          <a:stretch>
            <a:fillRect/>
          </a:stretch>
        </p:blipFill>
        <p:spPr>
          <a:xfrm>
            <a:off x="47294" y="141890"/>
            <a:ext cx="11613932" cy="6716110"/>
          </a:xfrm>
          <a:prstGeom prst="rect">
            <a:avLst/>
          </a:prstGeom>
        </p:spPr>
      </p:pic>
    </p:spTree>
    <p:extLst>
      <p:ext uri="{BB962C8B-B14F-4D97-AF65-F5344CB8AC3E}">
        <p14:creationId xmlns:p14="http://schemas.microsoft.com/office/powerpoint/2010/main" val="5919589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puces.png"/>
          <p:cNvPicPr>
            <a:picLocks noChangeAspect="1"/>
          </p:cNvPicPr>
          <p:nvPr/>
        </p:nvPicPr>
        <p:blipFill>
          <a:blip r:embed="rId3">
            <a:lum bright="70000" contrast="-70000"/>
          </a:blip>
          <a:stretch>
            <a:fillRect/>
          </a:stretch>
        </p:blipFill>
        <p:spPr>
          <a:xfrm>
            <a:off x="3429833" y="773011"/>
            <a:ext cx="5604212" cy="5582819"/>
          </a:xfrm>
          <a:prstGeom prst="rect">
            <a:avLst/>
          </a:prstGeom>
        </p:spPr>
      </p:pic>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REALISATION ET RESULTAT</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Espace réservé du numéro de diapositive 7"/>
          <p:cNvSpPr>
            <a:spLocks noGrp="1"/>
          </p:cNvSpPr>
          <p:nvPr>
            <p:ph type="sldNum" sz="quarter" idx="12"/>
          </p:nvPr>
        </p:nvSpPr>
        <p:spPr/>
        <p:txBody>
          <a:bodyPr/>
          <a:lstStyle/>
          <a:p>
            <a:fld id="{D57F1E4F-1CFF-5643-939E-02111984F565}" type="slidenum">
              <a:rPr lang="en-US" smtClean="0"/>
              <a:pPr/>
              <a:t>31</a:t>
            </a:fld>
            <a:endParaRPr lang="en-US" dirty="0"/>
          </a:p>
        </p:txBody>
      </p:sp>
      <p:sp>
        <p:nvSpPr>
          <p:cNvPr id="36" name="Pentagone 35"/>
          <p:cNvSpPr/>
          <p:nvPr/>
        </p:nvSpPr>
        <p:spPr>
          <a:xfrm>
            <a:off x="680595" y="792733"/>
            <a:ext cx="3233382" cy="540586"/>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LES OUTILS</a:t>
            </a:r>
            <a:endParaRPr lang="fr-FR" dirty="0"/>
          </a:p>
        </p:txBody>
      </p:sp>
      <p:pic>
        <p:nvPicPr>
          <p:cNvPr id="25" name="Picture 3" descr="C:\Users\ArmelleAteba\Documents\Projet de Prog Web\ap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5067" y="1624477"/>
            <a:ext cx="1373356" cy="9361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ArmelleAteba\Documents\Projet de Prog Web\mysql.png"/>
          <p:cNvPicPr>
            <a:picLocks noChangeAspect="1" noChangeArrowheads="1"/>
          </p:cNvPicPr>
          <p:nvPr/>
        </p:nvPicPr>
        <p:blipFill rotWithShape="1">
          <a:blip r:embed="rId5">
            <a:extLst>
              <a:ext uri="{28A0092B-C50C-407E-A947-70E740481C1C}">
                <a14:useLocalDpi xmlns:a14="http://schemas.microsoft.com/office/drawing/2010/main" val="0"/>
              </a:ext>
            </a:extLst>
          </a:blip>
          <a:srcRect r="43094"/>
          <a:stretch/>
        </p:blipFill>
        <p:spPr bwMode="auto">
          <a:xfrm>
            <a:off x="3429834" y="2560581"/>
            <a:ext cx="1428588" cy="1046666"/>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Connecteur droit avec flèche 26"/>
          <p:cNvCxnSpPr>
            <a:stCxn id="37" idx="3"/>
            <a:endCxn id="38" idx="1"/>
          </p:cNvCxnSpPr>
          <p:nvPr/>
        </p:nvCxnSpPr>
        <p:spPr>
          <a:xfrm>
            <a:off x="2739878" y="2953859"/>
            <a:ext cx="745188" cy="1174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a:stCxn id="37" idx="3"/>
            <a:endCxn id="26" idx="1"/>
          </p:cNvCxnSpPr>
          <p:nvPr/>
        </p:nvCxnSpPr>
        <p:spPr>
          <a:xfrm>
            <a:off x="2739878" y="2953859"/>
            <a:ext cx="689956" cy="130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a:stCxn id="37" idx="3"/>
            <a:endCxn id="25" idx="1"/>
          </p:cNvCxnSpPr>
          <p:nvPr/>
        </p:nvCxnSpPr>
        <p:spPr>
          <a:xfrm flipV="1">
            <a:off x="2739878" y="2092529"/>
            <a:ext cx="745189" cy="861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7" name="Picture 5" descr="H:\WampServer-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0069" y="2256480"/>
            <a:ext cx="1399809" cy="139475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7" descr="H:\elephant-php-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5066" y="3607247"/>
            <a:ext cx="1373355" cy="1041566"/>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e 38"/>
          <p:cNvGrpSpPr/>
          <p:nvPr/>
        </p:nvGrpSpPr>
        <p:grpSpPr>
          <a:xfrm>
            <a:off x="7766469" y="1700357"/>
            <a:ext cx="2889291" cy="1632466"/>
            <a:chOff x="3279754" y="4724400"/>
            <a:chExt cx="2889291" cy="1632466"/>
          </a:xfrm>
        </p:grpSpPr>
        <p:pic>
          <p:nvPicPr>
            <p:cNvPr id="40" name="Imag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9754" y="4724400"/>
              <a:ext cx="2889291" cy="1122008"/>
            </a:xfrm>
            <a:prstGeom prst="rect">
              <a:avLst/>
            </a:prstGeom>
          </p:spPr>
        </p:pic>
        <p:sp>
          <p:nvSpPr>
            <p:cNvPr id="41" name="ZoneTexte 40"/>
            <p:cNvSpPr txBox="1"/>
            <p:nvPr/>
          </p:nvSpPr>
          <p:spPr>
            <a:xfrm>
              <a:off x="4197970" y="5987534"/>
              <a:ext cx="163494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smtClean="0"/>
                <a:t>Navigateurs</a:t>
              </a:r>
              <a:endParaRPr lang="en-US" b="1" dirty="0"/>
            </a:p>
          </p:txBody>
        </p:sp>
      </p:grpSp>
      <p:sp>
        <p:nvSpPr>
          <p:cNvPr id="54" name="ZoneTexte 53"/>
          <p:cNvSpPr txBox="1"/>
          <p:nvPr/>
        </p:nvSpPr>
        <p:spPr>
          <a:xfrm>
            <a:off x="914767" y="3907929"/>
            <a:ext cx="217008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smtClean="0"/>
              <a:t>Serveur web local</a:t>
            </a:r>
            <a:endParaRPr lang="en-US" b="1" dirty="0"/>
          </a:p>
        </p:txBody>
      </p:sp>
      <p:grpSp>
        <p:nvGrpSpPr>
          <p:cNvPr id="57" name="Groupe 56"/>
          <p:cNvGrpSpPr/>
          <p:nvPr/>
        </p:nvGrpSpPr>
        <p:grpSpPr>
          <a:xfrm>
            <a:off x="5801967" y="4071436"/>
            <a:ext cx="1620411" cy="1892458"/>
            <a:chOff x="6514596" y="3564420"/>
            <a:chExt cx="1620411" cy="1892458"/>
          </a:xfrm>
        </p:grpSpPr>
        <p:pic>
          <p:nvPicPr>
            <p:cNvPr id="55" name="Image 54" descr="Résultat de recherche d'images pour &quot;phpstorm logo&quot;"/>
            <p:cNvPicPr/>
            <p:nvPr/>
          </p:nvPicPr>
          <p:blipFill>
            <a:blip r:embed="rId9">
              <a:extLst>
                <a:ext uri="{28A0092B-C50C-407E-A947-70E740481C1C}">
                  <a14:useLocalDpi xmlns:a14="http://schemas.microsoft.com/office/drawing/2010/main" val="0"/>
                </a:ext>
              </a:extLst>
            </a:blip>
            <a:srcRect/>
            <a:stretch>
              <a:fillRect/>
            </a:stretch>
          </p:blipFill>
          <p:spPr bwMode="auto">
            <a:xfrm>
              <a:off x="6532743" y="3564420"/>
              <a:ext cx="1602264" cy="1453245"/>
            </a:xfrm>
            <a:prstGeom prst="rect">
              <a:avLst/>
            </a:prstGeom>
            <a:noFill/>
            <a:ln w="9525">
              <a:noFill/>
              <a:miter lim="800000"/>
              <a:headEnd/>
              <a:tailEnd/>
            </a:ln>
          </p:spPr>
        </p:pic>
        <p:sp>
          <p:nvSpPr>
            <p:cNvPr id="56" name="ZoneTexte 55"/>
            <p:cNvSpPr txBox="1"/>
            <p:nvPr/>
          </p:nvSpPr>
          <p:spPr>
            <a:xfrm>
              <a:off x="6514596" y="5087546"/>
              <a:ext cx="162041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smtClean="0"/>
                <a:t>IDE </a:t>
              </a:r>
              <a:r>
                <a:rPr lang="en-US" b="1" dirty="0" err="1" smtClean="0"/>
                <a:t>ou</a:t>
              </a:r>
              <a:r>
                <a:rPr lang="en-US" b="1" dirty="0" smtClean="0"/>
                <a:t> EDI</a:t>
              </a:r>
              <a:endParaRPr lang="en-US" b="1" dirty="0"/>
            </a:p>
          </p:txBody>
        </p:sp>
      </p:grpSp>
      <p:pic>
        <p:nvPicPr>
          <p:cNvPr id="63" name="Picture 2" descr="D:\jt1\iaicameroun_logo.png"/>
          <p:cNvPicPr>
            <a:picLocks noChangeAspect="1" noChangeArrowheads="1"/>
          </p:cNvPicPr>
          <p:nvPr/>
        </p:nvPicPr>
        <p:blipFill>
          <a:blip r:embed="rId10"/>
          <a:srcRect/>
          <a:stretch>
            <a:fillRect/>
          </a:stretch>
        </p:blipFill>
        <p:spPr bwMode="auto">
          <a:xfrm>
            <a:off x="185033" y="115513"/>
            <a:ext cx="838549"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fov="0">
              <a:rot lat="0" lon="0" rev="0"/>
            </a:camera>
            <a:lightRig rig="glow" dir="t">
              <a:rot lat="0" lon="0" rev="6360000"/>
            </a:lightRig>
          </a:scene3d>
        </p:spPr>
        <p:style>
          <a:lnRef idx="0">
            <a:schemeClr val="accent2"/>
          </a:lnRef>
          <a:fillRef idx="3">
            <a:schemeClr val="accent2"/>
          </a:fillRef>
          <a:effectRef idx="3">
            <a:schemeClr val="accent2"/>
          </a:effectRef>
          <a:fontRef idx="minor">
            <a:schemeClr val="lt1"/>
          </a:fontRef>
        </p:style>
      </p:pic>
      <p:pic>
        <p:nvPicPr>
          <p:cNvPr id="64"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4818" y="115513"/>
            <a:ext cx="909465"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nvGrpSpPr>
          <p:cNvPr id="4" name="Groupe 3"/>
          <p:cNvGrpSpPr/>
          <p:nvPr/>
        </p:nvGrpSpPr>
        <p:grpSpPr>
          <a:xfrm>
            <a:off x="9211114" y="4277261"/>
            <a:ext cx="1620411" cy="1686633"/>
            <a:chOff x="9211114" y="4277261"/>
            <a:chExt cx="1620411" cy="1686633"/>
          </a:xfrm>
        </p:grpSpPr>
        <p:pic>
          <p:nvPicPr>
            <p:cNvPr id="30" name="Image 29"/>
            <p:cNvPicPr/>
            <p:nvPr/>
          </p:nvPicPr>
          <p:blipFill>
            <a:blip r:embed="rId12"/>
            <a:stretch>
              <a:fillRect/>
            </a:stretch>
          </p:blipFill>
          <p:spPr>
            <a:xfrm>
              <a:off x="9464378" y="4277261"/>
              <a:ext cx="1081088" cy="1210367"/>
            </a:xfrm>
            <a:prstGeom prst="rect">
              <a:avLst/>
            </a:prstGeom>
          </p:spPr>
        </p:pic>
        <p:sp>
          <p:nvSpPr>
            <p:cNvPr id="31" name="ZoneTexte 30"/>
            <p:cNvSpPr txBox="1"/>
            <p:nvPr/>
          </p:nvSpPr>
          <p:spPr>
            <a:xfrm>
              <a:off x="9211114" y="5594562"/>
              <a:ext cx="162041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smtClean="0"/>
                <a:t>AGL</a:t>
              </a:r>
              <a:endParaRPr lang="en-US" b="1" dirty="0"/>
            </a:p>
          </p:txBody>
        </p:sp>
      </p:grpSp>
    </p:spTree>
    <p:extLst>
      <p:ext uri="{BB962C8B-B14F-4D97-AF65-F5344CB8AC3E}">
        <p14:creationId xmlns:p14="http://schemas.microsoft.com/office/powerpoint/2010/main" val="12348855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slide(fromLeft)">
                                      <p:cBhvr>
                                        <p:cTn id="12" dur="500"/>
                                        <p:tgtEl>
                                          <p:spTgt spid="37"/>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p:tgtEl>
                                          <p:spTgt spid="54"/>
                                        </p:tgtEl>
                                        <p:attrNameLst>
                                          <p:attrName>ppt_x</p:attrName>
                                        </p:attrNameLst>
                                      </p:cBhvr>
                                      <p:tavLst>
                                        <p:tav tm="0">
                                          <p:val>
                                            <p:strVal val="#ppt_x-#ppt_w*1.125000"/>
                                          </p:val>
                                        </p:tav>
                                        <p:tav tm="100000">
                                          <p:val>
                                            <p:strVal val="#ppt_x"/>
                                          </p:val>
                                        </p:tav>
                                      </p:tavLst>
                                    </p:anim>
                                    <p:animEffect transition="in" filter="wipe(right)">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plus(in)">
                                      <p:cBhvr>
                                        <p:cTn id="21" dur="500"/>
                                        <p:tgtEl>
                                          <p:spTgt spid="29"/>
                                        </p:tgtEl>
                                      </p:cBhvr>
                                    </p:animEffect>
                                  </p:childTnLst>
                                </p:cTn>
                              </p:par>
                              <p:par>
                                <p:cTn id="22" presetID="17" presetClass="entr" presetSubtype="1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p:cTn id="30" dur="500" fill="hold"/>
                                        <p:tgtEl>
                                          <p:spTgt spid="28"/>
                                        </p:tgtEl>
                                        <p:attrNameLst>
                                          <p:attrName>ppt_x</p:attrName>
                                        </p:attrNameLst>
                                      </p:cBhvr>
                                      <p:tavLst>
                                        <p:tav tm="0">
                                          <p:val>
                                            <p:strVal val="#ppt_x-.2"/>
                                          </p:val>
                                        </p:tav>
                                        <p:tav tm="100000">
                                          <p:val>
                                            <p:strVal val="#ppt_x"/>
                                          </p:val>
                                        </p:tav>
                                      </p:tavLst>
                                    </p:anim>
                                    <p:anim calcmode="lin" valueType="num">
                                      <p:cBhvr>
                                        <p:cTn id="31" dur="500" fill="hold"/>
                                        <p:tgtEl>
                                          <p:spTgt spid="28"/>
                                        </p:tgtEl>
                                        <p:attrNameLst>
                                          <p:attrName>ppt_y</p:attrName>
                                        </p:attrNameLst>
                                      </p:cBhvr>
                                      <p:tavLst>
                                        <p:tav tm="0">
                                          <p:val>
                                            <p:strVal val="#ppt_y"/>
                                          </p:val>
                                        </p:tav>
                                        <p:tav tm="100000">
                                          <p:val>
                                            <p:strVal val="#ppt_y"/>
                                          </p:val>
                                        </p:tav>
                                      </p:tavLst>
                                    </p:anim>
                                    <p:animEffect transition="in" filter="wipe(right)" prLst="gradientSize: 0.1">
                                      <p:cBhvr>
                                        <p:cTn id="32" dur="500"/>
                                        <p:tgtEl>
                                          <p:spTgt spid="28"/>
                                        </p:tgtEl>
                                      </p:cBhvr>
                                    </p:animEffect>
                                  </p:childTnLst>
                                </p:cTn>
                              </p:par>
                              <p:par>
                                <p:cTn id="33" presetID="17" presetClass="entr" presetSubtype="1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9"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ppt_x</p:attrName>
                                        </p:attrNameLst>
                                      </p:cBhvr>
                                      <p:tavLst>
                                        <p:tav tm="0">
                                          <p:val>
                                            <p:strVal val="#ppt_x-.2"/>
                                          </p:val>
                                        </p:tav>
                                        <p:tav tm="100000">
                                          <p:val>
                                            <p:strVal val="#ppt_x"/>
                                          </p:val>
                                        </p:tav>
                                      </p:tavLst>
                                    </p:anim>
                                    <p:anim calcmode="lin" valueType="num">
                                      <p:cBhvr>
                                        <p:cTn id="42" dur="5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43" dur="500"/>
                                        <p:tgtEl>
                                          <p:spTgt spid="27"/>
                                        </p:tgtEl>
                                      </p:cBhvr>
                                    </p:animEffect>
                                  </p:childTnLst>
                                </p:cTn>
                              </p:par>
                              <p:par>
                                <p:cTn id="44" presetID="17" presetClass="entr" presetSubtype="1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 calcmode="lin" valueType="num">
                                      <p:cBhvr additive="base">
                                        <p:cTn id="52" dur="500"/>
                                        <p:tgtEl>
                                          <p:spTgt spid="39"/>
                                        </p:tgtEl>
                                        <p:attrNameLst>
                                          <p:attrName>ppt_x</p:attrName>
                                        </p:attrNameLst>
                                      </p:cBhvr>
                                      <p:tavLst>
                                        <p:tav tm="0">
                                          <p:val>
                                            <p:strVal val="#ppt_x-#ppt_w*1.125000"/>
                                          </p:val>
                                        </p:tav>
                                        <p:tav tm="100000">
                                          <p:val>
                                            <p:strVal val="#ppt_x"/>
                                          </p:val>
                                        </p:tav>
                                      </p:tavLst>
                                    </p:anim>
                                    <p:animEffect transition="in" filter="wipe(right)">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57"/>
                                        </p:tgtEl>
                                        <p:attrNameLst>
                                          <p:attrName>style.visibility</p:attrName>
                                        </p:attrNameLst>
                                      </p:cBhvr>
                                      <p:to>
                                        <p:strVal val="visible"/>
                                      </p:to>
                                    </p:set>
                                    <p:anim calcmode="lin" valueType="num">
                                      <p:cBhvr additive="base">
                                        <p:cTn id="58" dur="500"/>
                                        <p:tgtEl>
                                          <p:spTgt spid="57"/>
                                        </p:tgtEl>
                                        <p:attrNameLst>
                                          <p:attrName>ppt_y</p:attrName>
                                        </p:attrNameLst>
                                      </p:cBhvr>
                                      <p:tavLst>
                                        <p:tav tm="0">
                                          <p:val>
                                            <p:strVal val="#ppt_y+#ppt_h*1.125000"/>
                                          </p:val>
                                        </p:tav>
                                        <p:tav tm="100000">
                                          <p:val>
                                            <p:strVal val="#ppt_y"/>
                                          </p:val>
                                        </p:tav>
                                      </p:tavLst>
                                    </p:anim>
                                    <p:animEffect transition="in" filter="wipe(up)">
                                      <p:cBhvr>
                                        <p:cTn id="59" dur="500"/>
                                        <p:tgtEl>
                                          <p:spTgt spid="57"/>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 calcmode="lin" valueType="num">
                                      <p:cBhvr additive="base">
                                        <p:cTn id="64" dur="500"/>
                                        <p:tgtEl>
                                          <p:spTgt spid="4"/>
                                        </p:tgtEl>
                                        <p:attrNameLst>
                                          <p:attrName>ppt_y</p:attrName>
                                        </p:attrNameLst>
                                      </p:cBhvr>
                                      <p:tavLst>
                                        <p:tav tm="0">
                                          <p:val>
                                            <p:strVal val="#ppt_y+#ppt_h*1.125000"/>
                                          </p:val>
                                        </p:tav>
                                        <p:tav tm="100000">
                                          <p:val>
                                            <p:strVal val="#ppt_y"/>
                                          </p:val>
                                        </p:tav>
                                      </p:tavLst>
                                    </p:anim>
                                    <p:animEffect transition="in" filter="wipe(up)">
                                      <p:cBhvr>
                                        <p:cTn id="6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5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02111984F565}" type="slidenum">
              <a:rPr lang="en-US" smtClean="0"/>
              <a:pPr/>
              <a:t>32</a:t>
            </a:fld>
            <a:endParaRPr lang="en-US" dirty="0"/>
          </a:p>
        </p:txBody>
      </p:sp>
      <p:sp>
        <p:nvSpPr>
          <p:cNvPr id="5" name="Organigramme : Stockage à accès direct 4"/>
          <p:cNvSpPr/>
          <p:nvPr/>
        </p:nvSpPr>
        <p:spPr>
          <a:xfrm>
            <a:off x="1903751" y="1978701"/>
            <a:ext cx="8244590" cy="2593298"/>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b="1" dirty="0" smtClean="0">
                <a:latin typeface="Verdana" pitchFamily="34" charset="0"/>
                <a:ea typeface="Verdana" pitchFamily="34" charset="0"/>
                <a:cs typeface="Verdana" pitchFamily="34" charset="0"/>
              </a:rPr>
              <a:t>DEMO</a:t>
            </a:r>
            <a:endParaRPr lang="de-DE" sz="4000" b="1" dirty="0">
              <a:latin typeface="Verdana" pitchFamily="34" charset="0"/>
              <a:ea typeface="Verdana" pitchFamily="34" charset="0"/>
              <a:cs typeface="Verdana" pitchFamily="34" charset="0"/>
            </a:endParaRPr>
          </a:p>
        </p:txBody>
      </p:sp>
      <p:pic>
        <p:nvPicPr>
          <p:cNvPr id="14" name="Image 13" descr="logo.png"/>
          <p:cNvPicPr>
            <a:picLocks noChangeAspect="1"/>
          </p:cNvPicPr>
          <p:nvPr/>
        </p:nvPicPr>
        <p:blipFill>
          <a:blip r:embed="rId2"/>
          <a:stretch>
            <a:fillRect/>
          </a:stretch>
        </p:blipFill>
        <p:spPr>
          <a:xfrm>
            <a:off x="7435121" y="2023671"/>
            <a:ext cx="2689485" cy="25245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ZoneTexte 1"/>
          <p:cNvSpPr txBox="1"/>
          <p:nvPr/>
        </p:nvSpPr>
        <p:spPr>
          <a:xfrm>
            <a:off x="8341241" y="4067033"/>
            <a:ext cx="732893" cy="369332"/>
          </a:xfrm>
          <a:prstGeom prst="rect">
            <a:avLst/>
          </a:prstGeom>
          <a:noFill/>
        </p:spPr>
        <p:txBody>
          <a:bodyPr wrap="none" rtlCol="0">
            <a:spAutoFit/>
          </a:bodyPr>
          <a:lstStyle/>
          <a:p>
            <a:r>
              <a:rPr lang="fr-FR" b="1" dirty="0" smtClean="0">
                <a:solidFill>
                  <a:schemeClr val="bg2">
                    <a:lumMod val="25000"/>
                  </a:schemeClr>
                </a:solidFill>
              </a:rPr>
              <a:t>.com</a:t>
            </a:r>
            <a:endParaRPr lang="fr-FR" b="1" dirty="0">
              <a:solidFill>
                <a:schemeClr val="bg2">
                  <a:lumMod val="25000"/>
                </a:schemeClr>
              </a:solidFill>
            </a:endParaRPr>
          </a:p>
        </p:txBody>
      </p:sp>
      <p:pic>
        <p:nvPicPr>
          <p:cNvPr id="15" name="Picture 2" descr="D:\jt1\iaicameroun_logo.png"/>
          <p:cNvPicPr>
            <a:picLocks noChangeAspect="1" noChangeArrowheads="1"/>
          </p:cNvPicPr>
          <p:nvPr/>
        </p:nvPicPr>
        <p:blipFill>
          <a:blip r:embed="rId3"/>
          <a:srcRect/>
          <a:stretch>
            <a:fillRect/>
          </a:stretch>
        </p:blipFill>
        <p:spPr bwMode="auto">
          <a:xfrm>
            <a:off x="185033" y="115513"/>
            <a:ext cx="838549"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fov="0">
              <a:rot lat="0" lon="0" rev="0"/>
            </a:camera>
            <a:lightRig rig="glow" dir="t">
              <a:rot lat="0" lon="0" rev="6360000"/>
            </a:lightRig>
          </a:scene3d>
        </p:spPr>
        <p:style>
          <a:lnRef idx="0">
            <a:schemeClr val="accent2"/>
          </a:lnRef>
          <a:fillRef idx="3">
            <a:schemeClr val="accent2"/>
          </a:fillRef>
          <a:effectRef idx="3">
            <a:schemeClr val="accent2"/>
          </a:effectRef>
          <a:fontRef idx="minor">
            <a:schemeClr val="lt1"/>
          </a:fontRef>
        </p:style>
      </p:pic>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4818" y="115513"/>
            <a:ext cx="909465"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9246548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02111984F565}" type="slidenum">
              <a:rPr lang="en-US" smtClean="0"/>
              <a:pPr/>
              <a:t>33</a:t>
            </a:fld>
            <a:endParaRPr lang="en-US" dirty="0"/>
          </a:p>
        </p:txBody>
      </p:sp>
      <p:sp>
        <p:nvSpPr>
          <p:cNvPr id="5" name="Double vague 4"/>
          <p:cNvSpPr/>
          <p:nvPr/>
        </p:nvSpPr>
        <p:spPr>
          <a:xfrm>
            <a:off x="2800414" y="1214203"/>
            <a:ext cx="7180287" cy="1032513"/>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000" b="1" dirty="0" smtClean="0">
                <a:latin typeface="Verdana" pitchFamily="34" charset="0"/>
                <a:ea typeface="Verdana" pitchFamily="34" charset="0"/>
                <a:cs typeface="Verdana" pitchFamily="34" charset="0"/>
              </a:rPr>
              <a:t>CONCLUSION</a:t>
            </a:r>
            <a:endParaRPr lang="de-DE" sz="4000" b="1" dirty="0">
              <a:latin typeface="Verdana" pitchFamily="34" charset="0"/>
              <a:ea typeface="Verdana" pitchFamily="34" charset="0"/>
              <a:cs typeface="Verdana" pitchFamily="34" charset="0"/>
            </a:endParaRPr>
          </a:p>
        </p:txBody>
      </p:sp>
      <p:sp>
        <p:nvSpPr>
          <p:cNvPr id="8" name="Éclair 7"/>
          <p:cNvSpPr/>
          <p:nvPr/>
        </p:nvSpPr>
        <p:spPr>
          <a:xfrm>
            <a:off x="304713" y="697040"/>
            <a:ext cx="704538" cy="584617"/>
          </a:xfrm>
          <a:prstGeom prst="lightningBolt">
            <a:avLst/>
          </a:prstGeom>
          <a:ln>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9" name="Étoile à 5 branches 8"/>
          <p:cNvSpPr/>
          <p:nvPr/>
        </p:nvSpPr>
        <p:spPr>
          <a:xfrm>
            <a:off x="9555194" y="127671"/>
            <a:ext cx="479686" cy="359764"/>
          </a:xfrm>
          <a:prstGeom prst="star5">
            <a:avLst/>
          </a:prstGeom>
          <a:ln>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0" name="Étoile à 5 branches 9"/>
          <p:cNvSpPr/>
          <p:nvPr/>
        </p:nvSpPr>
        <p:spPr>
          <a:xfrm>
            <a:off x="10658005" y="854439"/>
            <a:ext cx="479686" cy="359764"/>
          </a:xfrm>
          <a:prstGeom prst="star5">
            <a:avLst/>
          </a:prstGeom>
          <a:ln>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1" name="Étoile à 5 branches 10"/>
          <p:cNvSpPr/>
          <p:nvPr/>
        </p:nvSpPr>
        <p:spPr>
          <a:xfrm>
            <a:off x="8169638" y="674557"/>
            <a:ext cx="479686" cy="359764"/>
          </a:xfrm>
          <a:prstGeom prst="star5">
            <a:avLst/>
          </a:prstGeom>
          <a:ln>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2" name="Sourire 11"/>
          <p:cNvSpPr/>
          <p:nvPr/>
        </p:nvSpPr>
        <p:spPr>
          <a:xfrm>
            <a:off x="5144469" y="487435"/>
            <a:ext cx="734517" cy="419725"/>
          </a:xfrm>
          <a:prstGeom prst="smileyFace">
            <a:avLst/>
          </a:prstGeom>
          <a:ln>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13" name="Éclair 12"/>
          <p:cNvSpPr/>
          <p:nvPr/>
        </p:nvSpPr>
        <p:spPr>
          <a:xfrm>
            <a:off x="2543933" y="307553"/>
            <a:ext cx="704538" cy="584617"/>
          </a:xfrm>
          <a:prstGeom prst="lightningBolt">
            <a:avLst/>
          </a:prstGeom>
          <a:ln>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2" name="Rectangle 1"/>
          <p:cNvSpPr/>
          <p:nvPr/>
        </p:nvSpPr>
        <p:spPr>
          <a:xfrm>
            <a:off x="5065910" y="2761392"/>
            <a:ext cx="2060180" cy="369332"/>
          </a:xfrm>
          <a:prstGeom prst="rect">
            <a:avLst/>
          </a:prstGeom>
        </p:spPr>
        <p:txBody>
          <a:bodyPr wrap="none">
            <a:spAutoFit/>
          </a:bodyPr>
          <a:lstStyle/>
          <a:p>
            <a:pPr algn="ctr"/>
            <a:r>
              <a:rPr lang="de-DE" b="1" u="sng" dirty="0" smtClean="0">
                <a:latin typeface="Verdana" pitchFamily="34" charset="0"/>
                <a:ea typeface="Verdana" pitchFamily="34" charset="0"/>
                <a:cs typeface="Verdana" pitchFamily="34" charset="0"/>
              </a:rPr>
              <a:t>PERPECTIVES:</a:t>
            </a:r>
            <a:endParaRPr lang="de-DE" b="1" u="sng" dirty="0">
              <a:latin typeface="Verdana" pitchFamily="34" charset="0"/>
              <a:ea typeface="Verdana" pitchFamily="34" charset="0"/>
              <a:cs typeface="Verdana" pitchFamily="34" charset="0"/>
            </a:endParaRPr>
          </a:p>
        </p:txBody>
      </p:sp>
      <p:sp>
        <p:nvSpPr>
          <p:cNvPr id="3" name="ZoneTexte 2"/>
          <p:cNvSpPr txBox="1"/>
          <p:nvPr/>
        </p:nvSpPr>
        <p:spPr>
          <a:xfrm>
            <a:off x="3133490" y="3501350"/>
            <a:ext cx="5925020" cy="3554819"/>
          </a:xfrm>
          <a:prstGeom prst="rect">
            <a:avLst/>
          </a:prstGeom>
          <a:noFill/>
        </p:spPr>
        <p:txBody>
          <a:bodyPr wrap="none" rtlCol="0">
            <a:spAutoFit/>
          </a:bodyPr>
          <a:lstStyle/>
          <a:p>
            <a:pPr marL="285750" indent="-285750">
              <a:buFont typeface="Wingdings" pitchFamily="2" charset="2"/>
              <a:buChar char="q"/>
            </a:pPr>
            <a:r>
              <a:rPr lang="fr-FR" dirty="0" smtClean="0"/>
              <a:t>Intégration complète des autres réseaux sociaux</a:t>
            </a:r>
          </a:p>
          <a:p>
            <a:pPr marL="285750" indent="-285750">
              <a:buFont typeface="Wingdings" pitchFamily="2" charset="2"/>
              <a:buChar char="q"/>
            </a:pPr>
            <a:r>
              <a:rPr lang="fr-FR" dirty="0" smtClean="0"/>
              <a:t>Revue du design</a:t>
            </a:r>
          </a:p>
          <a:p>
            <a:pPr marL="285750" indent="-285750">
              <a:buFont typeface="Wingdings" pitchFamily="2" charset="2"/>
              <a:buChar char="q"/>
            </a:pPr>
            <a:r>
              <a:rPr lang="fr-FR" dirty="0" smtClean="0"/>
              <a:t>Amélioration  du profil (ajout du CV)</a:t>
            </a:r>
          </a:p>
          <a:p>
            <a:pPr marL="285750" indent="-285750">
              <a:buFont typeface="Wingdings" pitchFamily="2" charset="2"/>
              <a:buChar char="q"/>
            </a:pPr>
            <a:r>
              <a:rPr lang="fr-FR" dirty="0" smtClean="0"/>
              <a:t>Page </a:t>
            </a:r>
            <a:r>
              <a:rPr lang="fr-FR" dirty="0"/>
              <a:t>de garde </a:t>
            </a:r>
            <a:r>
              <a:rPr lang="fr-FR" dirty="0" smtClean="0"/>
              <a:t>des prestataires</a:t>
            </a:r>
          </a:p>
          <a:p>
            <a:pPr marL="285750" indent="-285750">
              <a:buFont typeface="Wingdings" pitchFamily="2" charset="2"/>
              <a:buChar char="q"/>
            </a:pPr>
            <a:r>
              <a:rPr lang="fr-FR" dirty="0" smtClean="0"/>
              <a:t>Ajouter des emblèmes et slogan des quartier</a:t>
            </a:r>
          </a:p>
          <a:p>
            <a:pPr marL="285750" indent="-285750">
              <a:buFont typeface="Wingdings" pitchFamily="2" charset="2"/>
              <a:buChar char="q"/>
            </a:pPr>
            <a:r>
              <a:rPr lang="fr-FR" dirty="0" smtClean="0"/>
              <a:t>Négociation après réservation</a:t>
            </a:r>
          </a:p>
          <a:p>
            <a:pPr marL="285750" indent="-285750">
              <a:buFont typeface="Wingdings" pitchFamily="2" charset="2"/>
              <a:buChar char="q"/>
            </a:pPr>
            <a:r>
              <a:rPr lang="fr-FR" dirty="0" smtClean="0"/>
              <a:t>Chat vidéo et transfert de fichier</a:t>
            </a:r>
          </a:p>
          <a:p>
            <a:pPr marL="285750" indent="-285750">
              <a:buFont typeface="Wingdings" pitchFamily="2" charset="2"/>
              <a:buChar char="q"/>
            </a:pPr>
            <a:r>
              <a:rPr lang="fr-FR" dirty="0" smtClean="0"/>
              <a:t>Amélioration des Yamo (</a:t>
            </a:r>
            <a:r>
              <a:rPr lang="fr-FR" dirty="0" err="1" smtClean="0"/>
              <a:t>like</a:t>
            </a:r>
            <a:r>
              <a:rPr lang="fr-FR" dirty="0" smtClean="0"/>
              <a:t>) avec commentaire</a:t>
            </a:r>
          </a:p>
          <a:p>
            <a:pPr marL="285750" indent="-285750">
              <a:buFont typeface="Wingdings" pitchFamily="2" charset="2"/>
              <a:buChar char="q"/>
            </a:pPr>
            <a:r>
              <a:rPr lang="fr-FR" dirty="0" smtClean="0"/>
              <a:t>etc…</a:t>
            </a:r>
          </a:p>
          <a:p>
            <a:pPr marL="285750" indent="-285750">
              <a:buFont typeface="Wingdings" pitchFamily="2" charset="2"/>
              <a:buChar char="q"/>
            </a:pPr>
            <a:endParaRPr lang="fr-FR" dirty="0" smtClean="0"/>
          </a:p>
          <a:p>
            <a:pPr marL="285750" indent="-285750">
              <a:lnSpc>
                <a:spcPct val="150000"/>
              </a:lnSpc>
              <a:buFont typeface="Wingdings" pitchFamily="2" charset="2"/>
              <a:buChar char="q"/>
            </a:pPr>
            <a:endParaRPr lang="fr-FR" dirty="0" smtClean="0"/>
          </a:p>
          <a:p>
            <a:endParaRPr lang="fr-FR" dirty="0"/>
          </a:p>
        </p:txBody>
      </p:sp>
    </p:spTree>
    <p:extLst>
      <p:ext uri="{BB962C8B-B14F-4D97-AF65-F5344CB8AC3E}">
        <p14:creationId xmlns:p14="http://schemas.microsoft.com/office/powerpoint/2010/main" val="29246548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D57F1E4F-1CFF-5643-939E-02111984F565}" type="slidenum">
              <a:rPr lang="en-US" smtClean="0"/>
              <a:pPr/>
              <a:t>34</a:t>
            </a:fld>
            <a:endParaRPr lang="en-US" dirty="0"/>
          </a:p>
        </p:txBody>
      </p:sp>
      <p:sp>
        <p:nvSpPr>
          <p:cNvPr id="5" name="Double vague 4"/>
          <p:cNvSpPr/>
          <p:nvPr/>
        </p:nvSpPr>
        <p:spPr>
          <a:xfrm>
            <a:off x="1903751" y="3537679"/>
            <a:ext cx="8244590" cy="1034319"/>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smtClean="0">
                <a:latin typeface="Tempus Sans ITC" pitchFamily="82" charset="0"/>
                <a:ea typeface="Verdana" pitchFamily="34" charset="0"/>
                <a:cs typeface="Verdana" pitchFamily="34" charset="0"/>
              </a:rPr>
              <a:t>pour  votre  aimable  attention</a:t>
            </a:r>
            <a:endParaRPr lang="fr-FR" sz="4000" b="1" dirty="0">
              <a:latin typeface="Tempus Sans ITC" pitchFamily="82" charset="0"/>
              <a:ea typeface="Verdana" pitchFamily="34" charset="0"/>
              <a:cs typeface="Verdana" pitchFamily="34" charset="0"/>
            </a:endParaRPr>
          </a:p>
        </p:txBody>
      </p:sp>
      <p:sp>
        <p:nvSpPr>
          <p:cNvPr id="7" name="Sourire 6"/>
          <p:cNvSpPr/>
          <p:nvPr/>
        </p:nvSpPr>
        <p:spPr>
          <a:xfrm>
            <a:off x="5246558" y="5501389"/>
            <a:ext cx="734517" cy="419725"/>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DE"/>
          </a:p>
        </p:txBody>
      </p:sp>
      <p:sp>
        <p:nvSpPr>
          <p:cNvPr id="8" name="Éclair 7"/>
          <p:cNvSpPr/>
          <p:nvPr/>
        </p:nvSpPr>
        <p:spPr>
          <a:xfrm>
            <a:off x="509665" y="2548327"/>
            <a:ext cx="704538" cy="584617"/>
          </a:xfrm>
          <a:prstGeom prst="lightningBol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
        <p:nvSpPr>
          <p:cNvPr id="9" name="Étoile à 5 branches 8"/>
          <p:cNvSpPr/>
          <p:nvPr/>
        </p:nvSpPr>
        <p:spPr>
          <a:xfrm>
            <a:off x="10013429" y="5486401"/>
            <a:ext cx="479686" cy="359764"/>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0" name="Étoile à 5 branches 9"/>
          <p:cNvSpPr/>
          <p:nvPr/>
        </p:nvSpPr>
        <p:spPr>
          <a:xfrm>
            <a:off x="10897848" y="3177915"/>
            <a:ext cx="479686" cy="359764"/>
          </a:xfrm>
          <a:prstGeom prst="star5">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de-DE"/>
          </a:p>
        </p:txBody>
      </p:sp>
      <p:sp>
        <p:nvSpPr>
          <p:cNvPr id="11" name="Étoile à 5 branches 10"/>
          <p:cNvSpPr/>
          <p:nvPr/>
        </p:nvSpPr>
        <p:spPr>
          <a:xfrm>
            <a:off x="8169638" y="674557"/>
            <a:ext cx="479686" cy="359764"/>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p>
        </p:txBody>
      </p:sp>
      <p:sp>
        <p:nvSpPr>
          <p:cNvPr id="12" name="Sourire 11"/>
          <p:cNvSpPr/>
          <p:nvPr/>
        </p:nvSpPr>
        <p:spPr>
          <a:xfrm>
            <a:off x="5696263" y="779487"/>
            <a:ext cx="734517" cy="419725"/>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13" name="Éclair 12"/>
          <p:cNvSpPr/>
          <p:nvPr/>
        </p:nvSpPr>
        <p:spPr>
          <a:xfrm>
            <a:off x="2083632" y="4916773"/>
            <a:ext cx="704538" cy="584617"/>
          </a:xfrm>
          <a:prstGeom prst="lightningBol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Picture 1" descr="G:\Users\hamzus\Downloads\3D_Figures_2\3D_Figures_2\3D_Figures\3D Character (68).jpg"/>
          <p:cNvPicPr>
            <a:picLocks noChangeAspect="1" noChangeArrowheads="1"/>
          </p:cNvPicPr>
          <p:nvPr/>
        </p:nvPicPr>
        <p:blipFill>
          <a:blip r:embed="rId2" cstate="print"/>
          <a:srcRect t="5040"/>
          <a:stretch>
            <a:fillRect/>
          </a:stretch>
        </p:blipFill>
        <p:spPr bwMode="auto">
          <a:xfrm>
            <a:off x="7423367" y="4755367"/>
            <a:ext cx="1660671" cy="2102633"/>
          </a:xfrm>
          <a:prstGeom prst="rect">
            <a:avLst/>
          </a:prstGeom>
          <a:ln>
            <a:noFill/>
          </a:ln>
          <a:effectLst>
            <a:softEdge rad="112500"/>
          </a:effectLst>
        </p:spPr>
      </p:pic>
      <p:sp>
        <p:nvSpPr>
          <p:cNvPr id="2" name="Rectangle 1"/>
          <p:cNvSpPr/>
          <p:nvPr/>
        </p:nvSpPr>
        <p:spPr>
          <a:xfrm>
            <a:off x="4291302" y="1749973"/>
            <a:ext cx="3609397" cy="132343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de-DE" sz="8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Verdana" pitchFamily="34" charset="0"/>
                <a:cs typeface="Verdana" pitchFamily="34" charset="0"/>
              </a:rPr>
              <a:t>Merci </a:t>
            </a:r>
            <a:endParaRPr lang="fr-FR"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1230892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afterEffect">
                                  <p:stCondLst>
                                    <p:cond delay="0"/>
                                  </p:stCondLst>
                                  <p:childTnLst>
                                    <p:animClr clrSpc="rgb" dir="cw">
                                      <p:cBhvr override="childStyle">
                                        <p:cTn id="6" dur="1000" autoRev="1" fill="remove"/>
                                        <p:tgtEl>
                                          <p:spTgt spid="12"/>
                                        </p:tgtEl>
                                        <p:attrNameLst>
                                          <p:attrName>style.color</p:attrName>
                                        </p:attrNameLst>
                                      </p:cBhvr>
                                      <p:to>
                                        <a:schemeClr val="bg1"/>
                                      </p:to>
                                    </p:animClr>
                                    <p:animClr clrSpc="rgb" dir="cw">
                                      <p:cBhvr>
                                        <p:cTn id="7" dur="1000" autoRev="1" fill="remove"/>
                                        <p:tgtEl>
                                          <p:spTgt spid="12"/>
                                        </p:tgtEl>
                                        <p:attrNameLst>
                                          <p:attrName>fillcolor</p:attrName>
                                        </p:attrNameLst>
                                      </p:cBhvr>
                                      <p:to>
                                        <a:schemeClr val="bg1"/>
                                      </p:to>
                                    </p:animClr>
                                    <p:set>
                                      <p:cBhvr>
                                        <p:cTn id="8" dur="1000" autoRev="1" fill="remove"/>
                                        <p:tgtEl>
                                          <p:spTgt spid="12"/>
                                        </p:tgtEl>
                                        <p:attrNameLst>
                                          <p:attrName>fill.type</p:attrName>
                                        </p:attrNameLst>
                                      </p:cBhvr>
                                      <p:to>
                                        <p:strVal val="solid"/>
                                      </p:to>
                                    </p:set>
                                    <p:set>
                                      <p:cBhvr>
                                        <p:cTn id="9" dur="1000" autoRev="1" fill="remove"/>
                                        <p:tgtEl>
                                          <p:spTgt spid="12"/>
                                        </p:tgtEl>
                                        <p:attrNameLst>
                                          <p:attrName>fill.on</p:attrName>
                                        </p:attrNameLst>
                                      </p:cBhvr>
                                      <p:to>
                                        <p:strVal val="true"/>
                                      </p:to>
                                    </p:set>
                                  </p:childTnLst>
                                </p:cTn>
                              </p:par>
                            </p:childTnLst>
                          </p:cTn>
                        </p:par>
                        <p:par>
                          <p:cTn id="10" fill="hold">
                            <p:stCondLst>
                              <p:cond delay="2000"/>
                            </p:stCondLst>
                            <p:childTnLst>
                              <p:par>
                                <p:cTn id="11" presetID="27" presetClass="emph" presetSubtype="0" repeatCount="indefinite" fill="remove" grpId="0" nodeType="afterEffect">
                                  <p:stCondLst>
                                    <p:cond delay="0"/>
                                  </p:stCondLst>
                                  <p:childTnLst>
                                    <p:animClr clrSpc="rgb" dir="cw">
                                      <p:cBhvr override="childStyle">
                                        <p:cTn id="12" dur="1000" autoRev="1" fill="remove"/>
                                        <p:tgtEl>
                                          <p:spTgt spid="11"/>
                                        </p:tgtEl>
                                        <p:attrNameLst>
                                          <p:attrName>style.color</p:attrName>
                                        </p:attrNameLst>
                                      </p:cBhvr>
                                      <p:to>
                                        <a:schemeClr val="bg1"/>
                                      </p:to>
                                    </p:animClr>
                                    <p:animClr clrSpc="rgb" dir="cw">
                                      <p:cBhvr>
                                        <p:cTn id="13" dur="1000" autoRev="1" fill="remove"/>
                                        <p:tgtEl>
                                          <p:spTgt spid="11"/>
                                        </p:tgtEl>
                                        <p:attrNameLst>
                                          <p:attrName>fillcolor</p:attrName>
                                        </p:attrNameLst>
                                      </p:cBhvr>
                                      <p:to>
                                        <a:schemeClr val="bg1"/>
                                      </p:to>
                                    </p:animClr>
                                    <p:set>
                                      <p:cBhvr>
                                        <p:cTn id="14" dur="1000" autoRev="1" fill="remove"/>
                                        <p:tgtEl>
                                          <p:spTgt spid="11"/>
                                        </p:tgtEl>
                                        <p:attrNameLst>
                                          <p:attrName>fill.type</p:attrName>
                                        </p:attrNameLst>
                                      </p:cBhvr>
                                      <p:to>
                                        <p:strVal val="solid"/>
                                      </p:to>
                                    </p:set>
                                    <p:set>
                                      <p:cBhvr>
                                        <p:cTn id="15" dur="1000" autoRev="1" fill="remove"/>
                                        <p:tgtEl>
                                          <p:spTgt spid="11"/>
                                        </p:tgtEl>
                                        <p:attrNameLst>
                                          <p:attrName>fill.on</p:attrName>
                                        </p:attrNameLst>
                                      </p:cBhvr>
                                      <p:to>
                                        <p:strVal val="true"/>
                                      </p:to>
                                    </p:set>
                                  </p:childTnLst>
                                </p:cTn>
                              </p:par>
                            </p:childTnLst>
                          </p:cTn>
                        </p:par>
                        <p:par>
                          <p:cTn id="16" fill="hold">
                            <p:stCondLst>
                              <p:cond delay="4000"/>
                            </p:stCondLst>
                            <p:childTnLst>
                              <p:par>
                                <p:cTn id="17" presetID="27" presetClass="emph" presetSubtype="0" repeatCount="indefinite" fill="remove" grpId="0" nodeType="afterEffect">
                                  <p:stCondLst>
                                    <p:cond delay="0"/>
                                  </p:stCondLst>
                                  <p:childTnLst>
                                    <p:animClr clrSpc="rgb" dir="cw">
                                      <p:cBhvr override="childStyle">
                                        <p:cTn id="18" dur="1000" autoRev="1" fill="remove"/>
                                        <p:tgtEl>
                                          <p:spTgt spid="10"/>
                                        </p:tgtEl>
                                        <p:attrNameLst>
                                          <p:attrName>style.color</p:attrName>
                                        </p:attrNameLst>
                                      </p:cBhvr>
                                      <p:to>
                                        <a:schemeClr val="bg1"/>
                                      </p:to>
                                    </p:animClr>
                                    <p:animClr clrSpc="rgb" dir="cw">
                                      <p:cBhvr>
                                        <p:cTn id="19" dur="1000" autoRev="1" fill="remove"/>
                                        <p:tgtEl>
                                          <p:spTgt spid="10"/>
                                        </p:tgtEl>
                                        <p:attrNameLst>
                                          <p:attrName>fillcolor</p:attrName>
                                        </p:attrNameLst>
                                      </p:cBhvr>
                                      <p:to>
                                        <a:schemeClr val="bg1"/>
                                      </p:to>
                                    </p:animClr>
                                    <p:set>
                                      <p:cBhvr>
                                        <p:cTn id="20" dur="1000" autoRev="1" fill="remove"/>
                                        <p:tgtEl>
                                          <p:spTgt spid="10"/>
                                        </p:tgtEl>
                                        <p:attrNameLst>
                                          <p:attrName>fill.type</p:attrName>
                                        </p:attrNameLst>
                                      </p:cBhvr>
                                      <p:to>
                                        <p:strVal val="solid"/>
                                      </p:to>
                                    </p:set>
                                    <p:set>
                                      <p:cBhvr>
                                        <p:cTn id="21" dur="1000" autoRev="1" fill="remove"/>
                                        <p:tgtEl>
                                          <p:spTgt spid="10"/>
                                        </p:tgtEl>
                                        <p:attrNameLst>
                                          <p:attrName>fill.on</p:attrName>
                                        </p:attrNameLst>
                                      </p:cBhvr>
                                      <p:to>
                                        <p:strVal val="true"/>
                                      </p:to>
                                    </p:set>
                                  </p:childTnLst>
                                </p:cTn>
                              </p:par>
                            </p:childTnLst>
                          </p:cTn>
                        </p:par>
                        <p:par>
                          <p:cTn id="22" fill="hold">
                            <p:stCondLst>
                              <p:cond delay="6000"/>
                            </p:stCondLst>
                            <p:childTnLst>
                              <p:par>
                                <p:cTn id="23" presetID="27" presetClass="emph" presetSubtype="0" repeatCount="indefinite" fill="remove" grpId="0" nodeType="afterEffect">
                                  <p:stCondLst>
                                    <p:cond delay="0"/>
                                  </p:stCondLst>
                                  <p:childTnLst>
                                    <p:animClr clrSpc="rgb" dir="cw">
                                      <p:cBhvr override="childStyle">
                                        <p:cTn id="24" dur="1000" autoRev="1" fill="remove"/>
                                        <p:tgtEl>
                                          <p:spTgt spid="9"/>
                                        </p:tgtEl>
                                        <p:attrNameLst>
                                          <p:attrName>style.color</p:attrName>
                                        </p:attrNameLst>
                                      </p:cBhvr>
                                      <p:to>
                                        <a:schemeClr val="bg1"/>
                                      </p:to>
                                    </p:animClr>
                                    <p:animClr clrSpc="rgb" dir="cw">
                                      <p:cBhvr>
                                        <p:cTn id="25" dur="1000" autoRev="1" fill="remove"/>
                                        <p:tgtEl>
                                          <p:spTgt spid="9"/>
                                        </p:tgtEl>
                                        <p:attrNameLst>
                                          <p:attrName>fillcolor</p:attrName>
                                        </p:attrNameLst>
                                      </p:cBhvr>
                                      <p:to>
                                        <a:schemeClr val="bg1"/>
                                      </p:to>
                                    </p:animClr>
                                    <p:set>
                                      <p:cBhvr>
                                        <p:cTn id="26" dur="1000" autoRev="1" fill="remove"/>
                                        <p:tgtEl>
                                          <p:spTgt spid="9"/>
                                        </p:tgtEl>
                                        <p:attrNameLst>
                                          <p:attrName>fill.type</p:attrName>
                                        </p:attrNameLst>
                                      </p:cBhvr>
                                      <p:to>
                                        <p:strVal val="solid"/>
                                      </p:to>
                                    </p:set>
                                    <p:set>
                                      <p:cBhvr>
                                        <p:cTn id="27" dur="1000" autoRev="1" fill="remove"/>
                                        <p:tgtEl>
                                          <p:spTgt spid="9"/>
                                        </p:tgtEl>
                                        <p:attrNameLst>
                                          <p:attrName>fill.on</p:attrName>
                                        </p:attrNameLst>
                                      </p:cBhvr>
                                      <p:to>
                                        <p:strVal val="true"/>
                                      </p:to>
                                    </p:set>
                                  </p:childTnLst>
                                </p:cTn>
                              </p:par>
                            </p:childTnLst>
                          </p:cTn>
                        </p:par>
                        <p:par>
                          <p:cTn id="28" fill="hold">
                            <p:stCondLst>
                              <p:cond delay="8000"/>
                            </p:stCondLst>
                            <p:childTnLst>
                              <p:par>
                                <p:cTn id="29" presetID="27" presetClass="emph" presetSubtype="0" repeatCount="indefinite" fill="remove" grpId="0" nodeType="afterEffect">
                                  <p:stCondLst>
                                    <p:cond delay="0"/>
                                  </p:stCondLst>
                                  <p:childTnLst>
                                    <p:animClr clrSpc="rgb" dir="cw">
                                      <p:cBhvr override="childStyle">
                                        <p:cTn id="30" dur="1000" autoRev="1" fill="remove"/>
                                        <p:tgtEl>
                                          <p:spTgt spid="7"/>
                                        </p:tgtEl>
                                        <p:attrNameLst>
                                          <p:attrName>style.color</p:attrName>
                                        </p:attrNameLst>
                                      </p:cBhvr>
                                      <p:to>
                                        <a:schemeClr val="bg1"/>
                                      </p:to>
                                    </p:animClr>
                                    <p:animClr clrSpc="rgb" dir="cw">
                                      <p:cBhvr>
                                        <p:cTn id="31" dur="1000" autoRev="1" fill="remove"/>
                                        <p:tgtEl>
                                          <p:spTgt spid="7"/>
                                        </p:tgtEl>
                                        <p:attrNameLst>
                                          <p:attrName>fillcolor</p:attrName>
                                        </p:attrNameLst>
                                      </p:cBhvr>
                                      <p:to>
                                        <a:schemeClr val="bg1"/>
                                      </p:to>
                                    </p:animClr>
                                    <p:set>
                                      <p:cBhvr>
                                        <p:cTn id="32" dur="1000" autoRev="1" fill="remove"/>
                                        <p:tgtEl>
                                          <p:spTgt spid="7"/>
                                        </p:tgtEl>
                                        <p:attrNameLst>
                                          <p:attrName>fill.type</p:attrName>
                                        </p:attrNameLst>
                                      </p:cBhvr>
                                      <p:to>
                                        <p:strVal val="solid"/>
                                      </p:to>
                                    </p:set>
                                    <p:set>
                                      <p:cBhvr>
                                        <p:cTn id="33" dur="1000" autoRev="1" fill="remove"/>
                                        <p:tgtEl>
                                          <p:spTgt spid="7"/>
                                        </p:tgtEl>
                                        <p:attrNameLst>
                                          <p:attrName>fill.on</p:attrName>
                                        </p:attrNameLst>
                                      </p:cBhvr>
                                      <p:to>
                                        <p:strVal val="true"/>
                                      </p:to>
                                    </p:set>
                                  </p:childTnLst>
                                </p:cTn>
                              </p:par>
                            </p:childTnLst>
                          </p:cTn>
                        </p:par>
                        <p:par>
                          <p:cTn id="34" fill="hold">
                            <p:stCondLst>
                              <p:cond delay="10000"/>
                            </p:stCondLst>
                            <p:childTnLst>
                              <p:par>
                                <p:cTn id="35" presetID="27" presetClass="emph" presetSubtype="0" repeatCount="indefinite" fill="remove" grpId="0" nodeType="afterEffect">
                                  <p:stCondLst>
                                    <p:cond delay="0"/>
                                  </p:stCondLst>
                                  <p:childTnLst>
                                    <p:animClr clrSpc="rgb" dir="cw">
                                      <p:cBhvr override="childStyle">
                                        <p:cTn id="36" dur="1000" autoRev="1" fill="remove"/>
                                        <p:tgtEl>
                                          <p:spTgt spid="13"/>
                                        </p:tgtEl>
                                        <p:attrNameLst>
                                          <p:attrName>style.color</p:attrName>
                                        </p:attrNameLst>
                                      </p:cBhvr>
                                      <p:to>
                                        <a:schemeClr val="bg1"/>
                                      </p:to>
                                    </p:animClr>
                                    <p:animClr clrSpc="rgb" dir="cw">
                                      <p:cBhvr>
                                        <p:cTn id="37" dur="1000" autoRev="1" fill="remove"/>
                                        <p:tgtEl>
                                          <p:spTgt spid="13"/>
                                        </p:tgtEl>
                                        <p:attrNameLst>
                                          <p:attrName>fillcolor</p:attrName>
                                        </p:attrNameLst>
                                      </p:cBhvr>
                                      <p:to>
                                        <a:schemeClr val="bg1"/>
                                      </p:to>
                                    </p:animClr>
                                    <p:set>
                                      <p:cBhvr>
                                        <p:cTn id="38" dur="1000" autoRev="1" fill="remove"/>
                                        <p:tgtEl>
                                          <p:spTgt spid="13"/>
                                        </p:tgtEl>
                                        <p:attrNameLst>
                                          <p:attrName>fill.type</p:attrName>
                                        </p:attrNameLst>
                                      </p:cBhvr>
                                      <p:to>
                                        <p:strVal val="solid"/>
                                      </p:to>
                                    </p:set>
                                    <p:set>
                                      <p:cBhvr>
                                        <p:cTn id="39" dur="1000" autoRev="1" fill="remove"/>
                                        <p:tgtEl>
                                          <p:spTgt spid="13"/>
                                        </p:tgtEl>
                                        <p:attrNameLst>
                                          <p:attrName>fill.on</p:attrName>
                                        </p:attrNameLst>
                                      </p:cBhvr>
                                      <p:to>
                                        <p:strVal val="true"/>
                                      </p:to>
                                    </p:set>
                                  </p:childTnLst>
                                </p:cTn>
                              </p:par>
                            </p:childTnLst>
                          </p:cTn>
                        </p:par>
                        <p:par>
                          <p:cTn id="40" fill="hold">
                            <p:stCondLst>
                              <p:cond delay="12000"/>
                            </p:stCondLst>
                            <p:childTnLst>
                              <p:par>
                                <p:cTn id="41" presetID="27" presetClass="emph" presetSubtype="0" repeatCount="indefinite" fill="remove" grpId="0" nodeType="afterEffect">
                                  <p:stCondLst>
                                    <p:cond delay="0"/>
                                  </p:stCondLst>
                                  <p:childTnLst>
                                    <p:animClr clrSpc="rgb" dir="cw">
                                      <p:cBhvr override="childStyle">
                                        <p:cTn id="42" dur="1000" autoRev="1" fill="remove"/>
                                        <p:tgtEl>
                                          <p:spTgt spid="8"/>
                                        </p:tgtEl>
                                        <p:attrNameLst>
                                          <p:attrName>style.color</p:attrName>
                                        </p:attrNameLst>
                                      </p:cBhvr>
                                      <p:to>
                                        <a:schemeClr val="bg1"/>
                                      </p:to>
                                    </p:animClr>
                                    <p:animClr clrSpc="rgb" dir="cw">
                                      <p:cBhvr>
                                        <p:cTn id="43" dur="1000" autoRev="1" fill="remove"/>
                                        <p:tgtEl>
                                          <p:spTgt spid="8"/>
                                        </p:tgtEl>
                                        <p:attrNameLst>
                                          <p:attrName>fillcolor</p:attrName>
                                        </p:attrNameLst>
                                      </p:cBhvr>
                                      <p:to>
                                        <a:schemeClr val="bg1"/>
                                      </p:to>
                                    </p:animClr>
                                    <p:set>
                                      <p:cBhvr>
                                        <p:cTn id="44" dur="1000" autoRev="1" fill="remove"/>
                                        <p:tgtEl>
                                          <p:spTgt spid="8"/>
                                        </p:tgtEl>
                                        <p:attrNameLst>
                                          <p:attrName>fill.type</p:attrName>
                                        </p:attrNameLst>
                                      </p:cBhvr>
                                      <p:to>
                                        <p:strVal val="solid"/>
                                      </p:to>
                                    </p:set>
                                    <p:set>
                                      <p:cBhvr>
                                        <p:cTn id="45" dur="1000" autoRev="1" fill="remov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INTRODUCTION</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8" name="Espace réservé du numéro de diapositive 7"/>
          <p:cNvSpPr>
            <a:spLocks noGrp="1"/>
          </p:cNvSpPr>
          <p:nvPr>
            <p:ph type="sldNum" sz="quarter" idx="12"/>
          </p:nvPr>
        </p:nvSpPr>
        <p:spPr/>
        <p:txBody>
          <a:bodyPr/>
          <a:lstStyle/>
          <a:p>
            <a:fld id="{D57F1E4F-1CFF-5643-939E-02111984F565}" type="slidenum">
              <a:rPr lang="en-US" smtClean="0"/>
              <a:pPr/>
              <a:t>4</a:t>
            </a:fld>
            <a:endParaRPr lang="en-US" dirty="0"/>
          </a:p>
        </p:txBody>
      </p:sp>
      <p:sp>
        <p:nvSpPr>
          <p:cNvPr id="2" name="Rectangle à coins arrondis 1"/>
          <p:cNvSpPr/>
          <p:nvPr/>
        </p:nvSpPr>
        <p:spPr>
          <a:xfrm>
            <a:off x="1023582" y="584775"/>
            <a:ext cx="10290412" cy="5543069"/>
          </a:xfrm>
          <a:prstGeom prst="roundRect">
            <a:avLst/>
          </a:prstGeom>
          <a:solidFill>
            <a:schemeClr val="accent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D:\jt1\iaicameroun_logo.png"/>
          <p:cNvPicPr>
            <a:picLocks noChangeAspect="1" noChangeArrowheads="1"/>
          </p:cNvPicPr>
          <p:nvPr/>
        </p:nvPicPr>
        <p:blipFill>
          <a:blip r:embed="rId3"/>
          <a:srcRect/>
          <a:stretch>
            <a:fillRect/>
          </a:stretch>
        </p:blipFill>
        <p:spPr bwMode="auto">
          <a:xfrm>
            <a:off x="185033" y="115513"/>
            <a:ext cx="838549"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fov="0">
              <a:rot lat="0" lon="0" rev="0"/>
            </a:camera>
            <a:lightRig rig="glow" dir="t">
              <a:rot lat="0" lon="0" rev="6360000"/>
            </a:lightRig>
          </a:scene3d>
        </p:spPr>
        <p:style>
          <a:lnRef idx="0">
            <a:schemeClr val="accent2"/>
          </a:lnRef>
          <a:fillRef idx="3">
            <a:schemeClr val="accent2"/>
          </a:fillRef>
          <a:effectRef idx="3">
            <a:schemeClr val="accent2"/>
          </a:effectRef>
          <a:fontRef idx="minor">
            <a:schemeClr val="lt1"/>
          </a:fontRef>
        </p:style>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4818" y="115513"/>
            <a:ext cx="909465"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0" name="Organigramme : Données 9"/>
          <p:cNvSpPr/>
          <p:nvPr/>
        </p:nvSpPr>
        <p:spPr>
          <a:xfrm>
            <a:off x="2852382" y="908500"/>
            <a:ext cx="2838734" cy="504967"/>
          </a:xfrm>
          <a:prstGeom prst="flowChartInputOutp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Digit-Experts</a:t>
            </a:r>
            <a:endParaRPr lang="fr-FR" dirty="0"/>
          </a:p>
        </p:txBody>
      </p:sp>
      <p:sp>
        <p:nvSpPr>
          <p:cNvPr id="21" name="Rectangle 20"/>
          <p:cNvSpPr/>
          <p:nvPr/>
        </p:nvSpPr>
        <p:spPr>
          <a:xfrm>
            <a:off x="1608083" y="1655379"/>
            <a:ext cx="9160996" cy="4240924"/>
          </a:xfrm>
          <a:prstGeom prst="rect">
            <a:avLst/>
          </a:prstGeom>
          <a:solidFill>
            <a:schemeClr val="bg1"/>
          </a:solidFill>
          <a:ln>
            <a:solidFill>
              <a:schemeClr val="accent6">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pic>
        <p:nvPicPr>
          <p:cNvPr id="1026" name="Picture 2" descr="Résultat de recherche d'images pour &quot;android&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3734" y="1810061"/>
            <a:ext cx="22860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io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2825" y="1523795"/>
            <a:ext cx="2239409" cy="22394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0" name="Picture 2" descr="Résultat de recherche d'images pour &quot;web&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4856" y="1921298"/>
            <a:ext cx="2206893" cy="176665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Résultat de recherche d'images pour &quot;community management&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234" y="3915102"/>
            <a:ext cx="2857500" cy="1981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ésultat de recherche d'images pour &quot;referencement&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1245" y="3962195"/>
            <a:ext cx="2673775" cy="1643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7124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repeatCount="indefinite" fill="hold" nodeType="withEffect">
                                  <p:stCondLst>
                                    <p:cond delay="0"/>
                                  </p:stCondLst>
                                  <p:childTnLst>
                                    <p:animClr clrSpc="rgb" dir="cw">
                                      <p:cBhvr>
                                        <p:cTn id="6" dur="2000" fill="hold"/>
                                        <p:tgtEl>
                                          <p:spTgt spid="10"/>
                                        </p:tgtEl>
                                        <p:attrNameLst>
                                          <p:attrName>fillcolor</p:attrName>
                                        </p:attrNameLst>
                                      </p:cBhvr>
                                      <p:to>
                                        <a:schemeClr val="accent2"/>
                                      </p:to>
                                    </p:animClr>
                                    <p:set>
                                      <p:cBhvr>
                                        <p:cTn id="7" dur="2000" fill="hold"/>
                                        <p:tgtEl>
                                          <p:spTgt spid="10"/>
                                        </p:tgtEl>
                                        <p:attrNameLst>
                                          <p:attrName>fill.type</p:attrName>
                                        </p:attrNameLst>
                                      </p:cBhvr>
                                      <p:to>
                                        <p:strVal val="solid"/>
                                      </p:to>
                                    </p:set>
                                    <p:set>
                                      <p:cBhvr>
                                        <p:cTn id="8" dur="2000" fill="hold"/>
                                        <p:tgtEl>
                                          <p:spTgt spid="1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1000"/>
                                        <p:tgtEl>
                                          <p:spTgt spid="2050"/>
                                        </p:tgtEl>
                                      </p:cBhvr>
                                    </p:animEffect>
                                    <p:anim calcmode="lin" valueType="num">
                                      <p:cBhvr>
                                        <p:cTn id="14" dur="1000" fill="hold"/>
                                        <p:tgtEl>
                                          <p:spTgt spid="2050"/>
                                        </p:tgtEl>
                                        <p:attrNameLst>
                                          <p:attrName>ppt_x</p:attrName>
                                        </p:attrNameLst>
                                      </p:cBhvr>
                                      <p:tavLst>
                                        <p:tav tm="0">
                                          <p:val>
                                            <p:strVal val="#ppt_x"/>
                                          </p:val>
                                        </p:tav>
                                        <p:tav tm="100000">
                                          <p:val>
                                            <p:strVal val="#ppt_x"/>
                                          </p:val>
                                        </p:tav>
                                      </p:tavLst>
                                    </p:anim>
                                    <p:anim calcmode="lin" valueType="num">
                                      <p:cBhvr>
                                        <p:cTn id="15" dur="1000" fill="hold"/>
                                        <p:tgtEl>
                                          <p:spTgt spid="205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1000"/>
                                        <p:tgtEl>
                                          <p:spTgt spid="1028"/>
                                        </p:tgtEl>
                                      </p:cBhvr>
                                    </p:animEffect>
                                    <p:anim calcmode="lin" valueType="num">
                                      <p:cBhvr>
                                        <p:cTn id="19" dur="1000" fill="hold"/>
                                        <p:tgtEl>
                                          <p:spTgt spid="1028"/>
                                        </p:tgtEl>
                                        <p:attrNameLst>
                                          <p:attrName>ppt_x</p:attrName>
                                        </p:attrNameLst>
                                      </p:cBhvr>
                                      <p:tavLst>
                                        <p:tav tm="0">
                                          <p:val>
                                            <p:strVal val="#ppt_x"/>
                                          </p:val>
                                        </p:tav>
                                        <p:tav tm="100000">
                                          <p:val>
                                            <p:strVal val="#ppt_x"/>
                                          </p:val>
                                        </p:tav>
                                      </p:tavLst>
                                    </p:anim>
                                    <p:anim calcmode="lin" valueType="num">
                                      <p:cBhvr>
                                        <p:cTn id="20" dur="1000" fill="hold"/>
                                        <p:tgtEl>
                                          <p:spTgt spid="102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fade">
                                      <p:cBhvr>
                                        <p:cTn id="23" dur="1000"/>
                                        <p:tgtEl>
                                          <p:spTgt spid="2054"/>
                                        </p:tgtEl>
                                      </p:cBhvr>
                                    </p:animEffect>
                                    <p:anim calcmode="lin" valueType="num">
                                      <p:cBhvr>
                                        <p:cTn id="24" dur="1000" fill="hold"/>
                                        <p:tgtEl>
                                          <p:spTgt spid="2054"/>
                                        </p:tgtEl>
                                        <p:attrNameLst>
                                          <p:attrName>ppt_x</p:attrName>
                                        </p:attrNameLst>
                                      </p:cBhvr>
                                      <p:tavLst>
                                        <p:tav tm="0">
                                          <p:val>
                                            <p:strVal val="#ppt_x"/>
                                          </p:val>
                                        </p:tav>
                                        <p:tav tm="100000">
                                          <p:val>
                                            <p:strVal val="#ppt_x"/>
                                          </p:val>
                                        </p:tav>
                                      </p:tavLst>
                                    </p:anim>
                                    <p:anim calcmode="lin" valueType="num">
                                      <p:cBhvr>
                                        <p:cTn id="25" dur="1000" fill="hold"/>
                                        <p:tgtEl>
                                          <p:spTgt spid="205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fade">
                                      <p:cBhvr>
                                        <p:cTn id="28" dur="1000"/>
                                        <p:tgtEl>
                                          <p:spTgt spid="2052"/>
                                        </p:tgtEl>
                                      </p:cBhvr>
                                    </p:animEffect>
                                    <p:anim calcmode="lin" valueType="num">
                                      <p:cBhvr>
                                        <p:cTn id="29" dur="1000" fill="hold"/>
                                        <p:tgtEl>
                                          <p:spTgt spid="2052"/>
                                        </p:tgtEl>
                                        <p:attrNameLst>
                                          <p:attrName>ppt_x</p:attrName>
                                        </p:attrNameLst>
                                      </p:cBhvr>
                                      <p:tavLst>
                                        <p:tav tm="0">
                                          <p:val>
                                            <p:strVal val="#ppt_x"/>
                                          </p:val>
                                        </p:tav>
                                        <p:tav tm="100000">
                                          <p:val>
                                            <p:strVal val="#ppt_x"/>
                                          </p:val>
                                        </p:tav>
                                      </p:tavLst>
                                    </p:anim>
                                    <p:anim calcmode="lin" valueType="num">
                                      <p:cBhvr>
                                        <p:cTn id="30" dur="1000" fill="hold"/>
                                        <p:tgtEl>
                                          <p:spTgt spid="205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1000"/>
                                        <p:tgtEl>
                                          <p:spTgt spid="1026"/>
                                        </p:tgtEl>
                                      </p:cBhvr>
                                    </p:animEffect>
                                    <p:anim calcmode="lin" valueType="num">
                                      <p:cBhvr>
                                        <p:cTn id="34" dur="1000" fill="hold"/>
                                        <p:tgtEl>
                                          <p:spTgt spid="1026"/>
                                        </p:tgtEl>
                                        <p:attrNameLst>
                                          <p:attrName>ppt_x</p:attrName>
                                        </p:attrNameLst>
                                      </p:cBhvr>
                                      <p:tavLst>
                                        <p:tav tm="0">
                                          <p:val>
                                            <p:strVal val="#ppt_x"/>
                                          </p:val>
                                        </p:tav>
                                        <p:tav tm="100000">
                                          <p:val>
                                            <p:strVal val="#ppt_x"/>
                                          </p:val>
                                        </p:tav>
                                      </p:tavLst>
                                    </p:anim>
                                    <p:anim calcmode="lin" valueType="num">
                                      <p:cBhvr>
                                        <p:cTn id="35"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ZoneTexte 1"/>
          <p:cNvSpPr txBox="1"/>
          <p:nvPr/>
        </p:nvSpPr>
        <p:spPr>
          <a:xfrm>
            <a:off x="1" y="3044280"/>
            <a:ext cx="12191999" cy="769441"/>
          </a:xfrm>
          <a:prstGeom prst="rect">
            <a:avLst/>
          </a:prstGeom>
          <a:noFill/>
        </p:spPr>
        <p:txBody>
          <a:bodyPr wrap="square" rtlCol="0">
            <a:spAutoFit/>
            <a:scene3d>
              <a:camera prst="perspectiveRelaxedModerately"/>
              <a:lightRig rig="threePt" dir="t"/>
            </a:scene3d>
          </a:bodyPr>
          <a:lstStyle/>
          <a:p>
            <a:pPr algn="ctr"/>
            <a:r>
              <a:rPr lang="fr-FR" sz="4400" b="1" dirty="0" smtClean="0">
                <a:ln w="18000">
                  <a:solidFill>
                    <a:schemeClr val="accent2">
                      <a:satMod val="140000"/>
                    </a:schemeClr>
                  </a:solidFill>
                  <a:prstDash val="solid"/>
                  <a:miter lim="800000"/>
                </a:ln>
                <a:noFill/>
                <a:effectLst>
                  <a:glow rad="63500">
                    <a:schemeClr val="accent1">
                      <a:satMod val="175000"/>
                      <a:alpha val="40000"/>
                    </a:schemeClr>
                  </a:glow>
                  <a:outerShdw blurRad="25500" dist="23000" dir="7020000" algn="tl">
                    <a:srgbClr val="000000">
                      <a:alpha val="50000"/>
                    </a:srgbClr>
                  </a:outerShdw>
                  <a:reflection blurRad="6350" stA="50000" endA="300" endPos="50000" dist="29997" dir="5400000" sy="-100000" algn="bl" rotWithShape="0"/>
                </a:effectLst>
              </a:rPr>
              <a:t>CONTEXTE ET PROBLEMATIQUE</a:t>
            </a:r>
            <a:endParaRPr lang="fr-FR" sz="4400" b="1" dirty="0">
              <a:ln w="18000">
                <a:solidFill>
                  <a:schemeClr val="accent2">
                    <a:satMod val="140000"/>
                  </a:schemeClr>
                </a:solidFill>
                <a:prstDash val="solid"/>
                <a:miter lim="800000"/>
              </a:ln>
              <a:noFill/>
              <a:effectLst>
                <a:glow rad="63500">
                  <a:schemeClr val="accent1">
                    <a:satMod val="175000"/>
                    <a:alpha val="40000"/>
                  </a:schemeClr>
                </a:glow>
                <a:outerShdw blurRad="25500" dist="23000" dir="7020000" algn="tl">
                  <a:srgbClr val="000000">
                    <a:alpha val="50000"/>
                  </a:srgbClr>
                </a:outerShdw>
                <a:reflection blurRad="6350" stA="50000" endA="300" endPos="50000" dist="29997" dir="5400000" sy="-100000" algn="bl" rotWithShape="0"/>
              </a:effectLst>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395" y="180304"/>
            <a:ext cx="2854817" cy="2742619"/>
          </a:xfrm>
          <a:prstGeom prst="rect">
            <a:avLst/>
          </a:prstGeom>
          <a:noFill/>
          <a:ln>
            <a:noFill/>
          </a:ln>
          <a:scene3d>
            <a:camera prst="orthographicFront"/>
            <a:lightRig rig="threePt" dir="t"/>
          </a:scene3d>
          <a:sp3d prstMaterial="clear"/>
        </p:spPr>
      </p:pic>
      <p:sp>
        <p:nvSpPr>
          <p:cNvPr id="4" name="Espace réservé du numéro de diapositive 3"/>
          <p:cNvSpPr>
            <a:spLocks noGrp="1"/>
          </p:cNvSpPr>
          <p:nvPr>
            <p:ph type="sldNum" sz="quarter" idx="12"/>
          </p:nvPr>
        </p:nvSpPr>
        <p:spPr/>
        <p:txBody>
          <a:bodyPr/>
          <a:lstStyle/>
          <a:p>
            <a:fld id="{D57F1E4F-1CFF-5643-939E-02111984F565}" type="slidenum">
              <a:rPr lang="en-US" smtClean="0"/>
              <a:pPr/>
              <a:t>5</a:t>
            </a:fld>
            <a:endParaRPr lang="en-US" dirty="0"/>
          </a:p>
        </p:txBody>
      </p:sp>
      <p:pic>
        <p:nvPicPr>
          <p:cNvPr id="5" name="Picture 7" descr="C:\Users\Aurelio Big Neaa\Desktop\sqq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2396" y="4681438"/>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C:\Users\Aurelio Big Neaa\Desktop\2Q==.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2008" y="3805761"/>
            <a:ext cx="2352275" cy="23522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C:\Users\Aurelio Big Neaa\Desktop\fghj.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9489" y="3644901"/>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Aurelio Big Neaa\Desktop\referencement-naturel-273x3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9285" y="-45402"/>
            <a:ext cx="1957661" cy="215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87629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CONTEXTE</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pPr/>
              <a:t>6</a:t>
            </a:fld>
            <a:endParaRPr lang="en-US" dirty="0"/>
          </a:p>
        </p:txBody>
      </p:sp>
      <p:sp>
        <p:nvSpPr>
          <p:cNvPr id="6" name="Rectangle 5"/>
          <p:cNvSpPr/>
          <p:nvPr/>
        </p:nvSpPr>
        <p:spPr>
          <a:xfrm>
            <a:off x="6315710" y="2219173"/>
            <a:ext cx="3657601"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400" dirty="0" smtClean="0"/>
              <a:t>Secteur privé</a:t>
            </a:r>
            <a:endParaRPr lang="fr-FR" sz="3200" dirty="0"/>
          </a:p>
        </p:txBody>
      </p:sp>
      <p:sp>
        <p:nvSpPr>
          <p:cNvPr id="3" name="Ellipse 2"/>
          <p:cNvSpPr/>
          <p:nvPr/>
        </p:nvSpPr>
        <p:spPr>
          <a:xfrm>
            <a:off x="3325113" y="1371768"/>
            <a:ext cx="2011289" cy="84740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Secteurs d’ activités</a:t>
            </a:r>
            <a:endParaRPr lang="fr-FR" dirty="0"/>
          </a:p>
        </p:txBody>
      </p:sp>
      <p:cxnSp>
        <p:nvCxnSpPr>
          <p:cNvPr id="10" name="Connecteur droit avec flèche 9"/>
          <p:cNvCxnSpPr>
            <a:endCxn id="3" idx="2"/>
          </p:cNvCxnSpPr>
          <p:nvPr/>
        </p:nvCxnSpPr>
        <p:spPr>
          <a:xfrm>
            <a:off x="2372630" y="1795471"/>
            <a:ext cx="952483"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3826447" y="3381450"/>
            <a:ext cx="333542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400" dirty="0" smtClean="0"/>
              <a:t>Secteur informel</a:t>
            </a:r>
            <a:endParaRPr lang="fr-FR" sz="3200" dirty="0"/>
          </a:p>
        </p:txBody>
      </p:sp>
      <p:sp>
        <p:nvSpPr>
          <p:cNvPr id="13" name="Rectangle 12"/>
          <p:cNvSpPr/>
          <p:nvPr/>
        </p:nvSpPr>
        <p:spPr>
          <a:xfrm>
            <a:off x="3826445" y="3858939"/>
            <a:ext cx="33354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fr-FR" sz="2400" dirty="0" smtClean="0"/>
              <a:t>Petit métier</a:t>
            </a:r>
            <a:endParaRPr lang="fr-FR" sz="3200" dirty="0"/>
          </a:p>
        </p:txBody>
      </p:sp>
      <p:sp>
        <p:nvSpPr>
          <p:cNvPr id="14" name="Rectangle 13"/>
          <p:cNvSpPr/>
          <p:nvPr/>
        </p:nvSpPr>
        <p:spPr>
          <a:xfrm>
            <a:off x="6315709" y="848548"/>
            <a:ext cx="3657601"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400" dirty="0" smtClean="0"/>
              <a:t>Secteur public</a:t>
            </a:r>
            <a:endParaRPr lang="fr-FR" sz="3200" dirty="0"/>
          </a:p>
        </p:txBody>
      </p:sp>
      <p:sp>
        <p:nvSpPr>
          <p:cNvPr id="15" name="Rectangle 14"/>
          <p:cNvSpPr/>
          <p:nvPr/>
        </p:nvSpPr>
        <p:spPr>
          <a:xfrm>
            <a:off x="6315708" y="1533861"/>
            <a:ext cx="365760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400" dirty="0" smtClean="0"/>
              <a:t>Secteur parapublic</a:t>
            </a:r>
            <a:endParaRPr lang="fr-FR" sz="3200" dirty="0"/>
          </a:p>
        </p:txBody>
      </p:sp>
      <p:sp>
        <p:nvSpPr>
          <p:cNvPr id="16" name="Rectangle 15"/>
          <p:cNvSpPr/>
          <p:nvPr/>
        </p:nvSpPr>
        <p:spPr>
          <a:xfrm>
            <a:off x="9039068" y="3381450"/>
            <a:ext cx="2894449"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400" dirty="0" smtClean="0"/>
              <a:t>Secteur formel</a:t>
            </a:r>
            <a:endParaRPr lang="fr-FR" sz="3200" dirty="0"/>
          </a:p>
        </p:txBody>
      </p:sp>
      <p:cxnSp>
        <p:nvCxnSpPr>
          <p:cNvPr id="19" name="Connecteur droit avec flèche 18"/>
          <p:cNvCxnSpPr>
            <a:stCxn id="3" idx="6"/>
            <a:endCxn id="14" idx="1"/>
          </p:cNvCxnSpPr>
          <p:nvPr/>
        </p:nvCxnSpPr>
        <p:spPr>
          <a:xfrm flipV="1">
            <a:off x="5336402" y="1079381"/>
            <a:ext cx="979307" cy="716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3" idx="6"/>
            <a:endCxn id="15" idx="1"/>
          </p:cNvCxnSpPr>
          <p:nvPr/>
        </p:nvCxnSpPr>
        <p:spPr>
          <a:xfrm flipV="1">
            <a:off x="5336402" y="1764694"/>
            <a:ext cx="979306" cy="30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a:stCxn id="3" idx="6"/>
            <a:endCxn id="6" idx="1"/>
          </p:cNvCxnSpPr>
          <p:nvPr/>
        </p:nvCxnSpPr>
        <p:spPr>
          <a:xfrm>
            <a:off x="5336402" y="1795471"/>
            <a:ext cx="979308" cy="6545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stCxn id="6" idx="2"/>
            <a:endCxn id="5" idx="0"/>
          </p:cNvCxnSpPr>
          <p:nvPr/>
        </p:nvCxnSpPr>
        <p:spPr>
          <a:xfrm flipH="1">
            <a:off x="5494162" y="2680838"/>
            <a:ext cx="2650349" cy="7006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a:stCxn id="6" idx="2"/>
            <a:endCxn id="16" idx="0"/>
          </p:cNvCxnSpPr>
          <p:nvPr/>
        </p:nvCxnSpPr>
        <p:spPr>
          <a:xfrm>
            <a:off x="8144511" y="2680838"/>
            <a:ext cx="2341782" cy="700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5" name="Picture 2" descr="D:\jt1\iaicameroun_logo.png"/>
          <p:cNvPicPr>
            <a:picLocks noChangeAspect="1" noChangeArrowheads="1"/>
          </p:cNvPicPr>
          <p:nvPr/>
        </p:nvPicPr>
        <p:blipFill>
          <a:blip r:embed="rId3"/>
          <a:srcRect/>
          <a:stretch>
            <a:fillRect/>
          </a:stretch>
        </p:blipFill>
        <p:spPr bwMode="auto">
          <a:xfrm>
            <a:off x="185033" y="115513"/>
            <a:ext cx="838549"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fov="0">
              <a:rot lat="0" lon="0" rev="0"/>
            </a:camera>
            <a:lightRig rig="glow" dir="t">
              <a:rot lat="0" lon="0" rev="6360000"/>
            </a:lightRig>
          </a:scene3d>
        </p:spPr>
        <p:style>
          <a:lnRef idx="0">
            <a:schemeClr val="accent2"/>
          </a:lnRef>
          <a:fillRef idx="3">
            <a:schemeClr val="accent2"/>
          </a:fillRef>
          <a:effectRef idx="3">
            <a:schemeClr val="accent2"/>
          </a:effectRef>
          <a:fontRef idx="minor">
            <a:schemeClr val="lt1"/>
          </a:fontRef>
        </p:style>
      </p:pic>
      <p:pic>
        <p:nvPicPr>
          <p:cNvPr id="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4818" y="115513"/>
            <a:ext cx="909465"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38" name="Picture 2" descr="Résultat de recherche d'images pour &quot;cameroun&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019" y="1083866"/>
            <a:ext cx="1650768" cy="131214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594538" y="3247697"/>
            <a:ext cx="3783724" cy="1277006"/>
          </a:xfrm>
          <a:prstGeom prst="rect">
            <a:avLst/>
          </a:prstGeom>
          <a:solidFill>
            <a:srgbClr val="FFFF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687526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up)">
                                      <p:cBhvr>
                                        <p:cTn id="58" dur="500"/>
                                        <p:tgtEl>
                                          <p:spTgt spid="5"/>
                                        </p:tgtEl>
                                      </p:cBhvr>
                                    </p:animEffect>
                                  </p:childTnLst>
                                </p:cTn>
                              </p:par>
                            </p:childTnLst>
                          </p:cTn>
                        </p:par>
                        <p:par>
                          <p:cTn id="59" fill="hold">
                            <p:stCondLst>
                              <p:cond delay="500"/>
                            </p:stCondLst>
                            <p:childTnLst>
                              <p:par>
                                <p:cTn id="60" presetID="6" presetClass="entr" presetSubtype="16"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circle(in)">
                                      <p:cBhvr>
                                        <p:cTn id="62" dur="10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26" presetClass="emph" presetSubtype="0" repeatCount="4000" fill="hold" grpId="1" nodeType="withEffect">
                                  <p:stCondLst>
                                    <p:cond delay="0"/>
                                  </p:stCondLst>
                                  <p:childTnLst>
                                    <p:animEffect transition="out" filter="fade">
                                      <p:cBhvr>
                                        <p:cTn id="68" dur="500" tmFilter="0, 0; .2, .5; .8, .5; 1, 0"/>
                                        <p:tgtEl>
                                          <p:spTgt spid="9"/>
                                        </p:tgtEl>
                                      </p:cBhvr>
                                    </p:animEffect>
                                    <p:animScale>
                                      <p:cBhvr>
                                        <p:cTn id="69" dur="250" autoRev="1" fill="hold"/>
                                        <p:tgtEl>
                                          <p:spTgt spid="9"/>
                                        </p:tgtEl>
                                      </p:cBhvr>
                                      <p:by x="105000" y="105000"/>
                                    </p:animScale>
                                  </p:childTnLst>
                                </p:cTn>
                              </p:par>
                            </p:childTnLst>
                          </p:cTn>
                        </p:par>
                        <p:par>
                          <p:cTn id="70" fill="hold">
                            <p:stCondLst>
                              <p:cond delay="2000"/>
                            </p:stCondLst>
                            <p:childTnLst>
                              <p:par>
                                <p:cTn id="71" presetID="21" presetClass="emph" presetSubtype="0" fill="hold" grpId="2" nodeType="afterEffect">
                                  <p:stCondLst>
                                    <p:cond delay="0"/>
                                  </p:stCondLst>
                                  <p:childTnLst>
                                    <p:animClr clrSpc="hsl" dir="cw">
                                      <p:cBhvr override="childStyle">
                                        <p:cTn id="72" dur="500" fill="hold"/>
                                        <p:tgtEl>
                                          <p:spTgt spid="9"/>
                                        </p:tgtEl>
                                        <p:attrNameLst>
                                          <p:attrName>style.color</p:attrName>
                                        </p:attrNameLst>
                                      </p:cBhvr>
                                      <p:by>
                                        <p:hsl h="7200000" s="0" l="0"/>
                                      </p:by>
                                    </p:animClr>
                                    <p:animClr clrSpc="hsl" dir="cw">
                                      <p:cBhvr>
                                        <p:cTn id="73" dur="500" fill="hold"/>
                                        <p:tgtEl>
                                          <p:spTgt spid="9"/>
                                        </p:tgtEl>
                                        <p:attrNameLst>
                                          <p:attrName>fillcolor</p:attrName>
                                        </p:attrNameLst>
                                      </p:cBhvr>
                                      <p:by>
                                        <p:hsl h="7200000" s="0" l="0"/>
                                      </p:by>
                                    </p:animClr>
                                    <p:animClr clrSpc="hsl" dir="cw">
                                      <p:cBhvr>
                                        <p:cTn id="74" dur="500" fill="hold"/>
                                        <p:tgtEl>
                                          <p:spTgt spid="9"/>
                                        </p:tgtEl>
                                        <p:attrNameLst>
                                          <p:attrName>stroke.color</p:attrName>
                                        </p:attrNameLst>
                                      </p:cBhvr>
                                      <p:by>
                                        <p:hsl h="7200000" s="0" l="0"/>
                                      </p:by>
                                    </p:animClr>
                                    <p:set>
                                      <p:cBhvr>
                                        <p:cTn id="75" dur="500" fill="hold"/>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13" grpId="0" animBg="1"/>
      <p:bldP spid="14" grpId="0" animBg="1"/>
      <p:bldP spid="15" grpId="0" animBg="1"/>
      <p:bldP spid="16" grpId="0" animBg="1"/>
      <p:bldP spid="9" grpId="0" animBg="1"/>
      <p:bldP spid="9" grpId="1" animBg="1"/>
      <p:bldP spid="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ésultat de recherche d'images pour &quot;camerou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019" y="1083866"/>
            <a:ext cx="1650768" cy="1312149"/>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CONTEXTE</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pPr/>
              <a:t>7</a:t>
            </a:fld>
            <a:endParaRPr lang="en-US" dirty="0"/>
          </a:p>
        </p:txBody>
      </p:sp>
      <p:sp>
        <p:nvSpPr>
          <p:cNvPr id="3" name="Ellipse 2"/>
          <p:cNvSpPr/>
          <p:nvPr/>
        </p:nvSpPr>
        <p:spPr>
          <a:xfrm>
            <a:off x="3325113" y="1371768"/>
            <a:ext cx="2011289" cy="84740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Secteurs d’ activités</a:t>
            </a:r>
            <a:endParaRPr lang="fr-FR" dirty="0"/>
          </a:p>
        </p:txBody>
      </p:sp>
      <p:cxnSp>
        <p:nvCxnSpPr>
          <p:cNvPr id="10" name="Connecteur droit avec flèche 9"/>
          <p:cNvCxnSpPr>
            <a:endCxn id="3" idx="2"/>
          </p:cNvCxnSpPr>
          <p:nvPr/>
        </p:nvCxnSpPr>
        <p:spPr>
          <a:xfrm>
            <a:off x="2372630" y="1795471"/>
            <a:ext cx="952483"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6464340" y="1415269"/>
            <a:ext cx="3335429"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400" dirty="0"/>
              <a:t>Secteur privé </a:t>
            </a:r>
            <a:r>
              <a:rPr lang="fr-FR" sz="2400" dirty="0" smtClean="0"/>
              <a:t>informel</a:t>
            </a:r>
            <a:endParaRPr lang="fr-FR" sz="3200" dirty="0"/>
          </a:p>
        </p:txBody>
      </p:sp>
      <p:sp>
        <p:nvSpPr>
          <p:cNvPr id="13" name="Rectangle 12"/>
          <p:cNvSpPr/>
          <p:nvPr/>
        </p:nvSpPr>
        <p:spPr>
          <a:xfrm>
            <a:off x="6464339" y="2187298"/>
            <a:ext cx="333542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fr-FR" sz="2400" dirty="0" smtClean="0"/>
              <a:t>Petit métier</a:t>
            </a:r>
            <a:endParaRPr lang="fr-FR" sz="3200" dirty="0"/>
          </a:p>
        </p:txBody>
      </p:sp>
      <p:cxnSp>
        <p:nvCxnSpPr>
          <p:cNvPr id="23" name="Connecteur droit avec flèche 22"/>
          <p:cNvCxnSpPr>
            <a:stCxn id="3" idx="6"/>
            <a:endCxn id="5" idx="1"/>
          </p:cNvCxnSpPr>
          <p:nvPr/>
        </p:nvCxnSpPr>
        <p:spPr>
          <a:xfrm>
            <a:off x="5336402" y="1795471"/>
            <a:ext cx="1127938" cy="352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13" idx="2"/>
            <a:endCxn id="40" idx="0"/>
          </p:cNvCxnSpPr>
          <p:nvPr/>
        </p:nvCxnSpPr>
        <p:spPr>
          <a:xfrm flipH="1">
            <a:off x="2021323" y="2648963"/>
            <a:ext cx="6110731" cy="722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a:stCxn id="13" idx="2"/>
            <a:endCxn id="7" idx="0"/>
          </p:cNvCxnSpPr>
          <p:nvPr/>
        </p:nvCxnSpPr>
        <p:spPr>
          <a:xfrm flipH="1">
            <a:off x="4961620" y="2648963"/>
            <a:ext cx="3170434" cy="7099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stCxn id="13" idx="2"/>
            <a:endCxn id="41" idx="0"/>
          </p:cNvCxnSpPr>
          <p:nvPr/>
        </p:nvCxnSpPr>
        <p:spPr>
          <a:xfrm flipH="1">
            <a:off x="7872594" y="2648963"/>
            <a:ext cx="259460" cy="722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stCxn id="13" idx="2"/>
            <a:endCxn id="42" idx="0"/>
          </p:cNvCxnSpPr>
          <p:nvPr/>
        </p:nvCxnSpPr>
        <p:spPr>
          <a:xfrm>
            <a:off x="8132054" y="2648963"/>
            <a:ext cx="2743178" cy="7220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5" name="Picture 2" descr="D:\jt1\iaicameroun_logo.png"/>
          <p:cNvPicPr>
            <a:picLocks noChangeAspect="1" noChangeArrowheads="1"/>
          </p:cNvPicPr>
          <p:nvPr/>
        </p:nvPicPr>
        <p:blipFill>
          <a:blip r:embed="rId4"/>
          <a:srcRect/>
          <a:stretch>
            <a:fillRect/>
          </a:stretch>
        </p:blipFill>
        <p:spPr bwMode="auto">
          <a:xfrm>
            <a:off x="185033" y="115513"/>
            <a:ext cx="838549"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fov="0">
              <a:rot lat="0" lon="0" rev="0"/>
            </a:camera>
            <a:lightRig rig="glow" dir="t">
              <a:rot lat="0" lon="0" rev="6360000"/>
            </a:lightRig>
          </a:scene3d>
        </p:spPr>
        <p:style>
          <a:lnRef idx="0">
            <a:schemeClr val="accent2"/>
          </a:lnRef>
          <a:fillRef idx="3">
            <a:schemeClr val="accent2"/>
          </a:fillRef>
          <a:effectRef idx="3">
            <a:schemeClr val="accent2"/>
          </a:effectRef>
          <a:fontRef idx="minor">
            <a:schemeClr val="lt1"/>
          </a:fontRef>
        </p:style>
      </p:pic>
      <p:pic>
        <p:nvPicPr>
          <p:cNvPr id="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4818" y="115513"/>
            <a:ext cx="909465"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nvGrpSpPr>
          <p:cNvPr id="52" name="Groupe 51"/>
          <p:cNvGrpSpPr/>
          <p:nvPr/>
        </p:nvGrpSpPr>
        <p:grpSpPr>
          <a:xfrm>
            <a:off x="3749077" y="3358881"/>
            <a:ext cx="2425085" cy="2851004"/>
            <a:chOff x="1023582" y="3390968"/>
            <a:chExt cx="2322200" cy="2407797"/>
          </a:xfrm>
        </p:grpSpPr>
        <p:grpSp>
          <p:nvGrpSpPr>
            <p:cNvPr id="49" name="Groupe 48"/>
            <p:cNvGrpSpPr/>
            <p:nvPr/>
          </p:nvGrpSpPr>
          <p:grpSpPr>
            <a:xfrm>
              <a:off x="1023582" y="3390968"/>
              <a:ext cx="2322200" cy="1153749"/>
              <a:chOff x="4175302" y="4834618"/>
              <a:chExt cx="2322200" cy="1153749"/>
            </a:xfrm>
          </p:grpSpPr>
          <p:sp>
            <p:nvSpPr>
              <p:cNvPr id="7" name="Rectangle 6"/>
              <p:cNvSpPr/>
              <p:nvPr/>
            </p:nvSpPr>
            <p:spPr>
              <a:xfrm>
                <a:off x="4175302" y="4834618"/>
                <a:ext cx="23222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400" dirty="0" smtClean="0"/>
                  <a:t>Micro-commerce</a:t>
                </a:r>
                <a:endParaRPr lang="fr-FR" sz="3200" dirty="0"/>
              </a:p>
            </p:txBody>
          </p:sp>
          <p:sp>
            <p:nvSpPr>
              <p:cNvPr id="45" name="Rectangle 44"/>
              <p:cNvSpPr/>
              <p:nvPr/>
            </p:nvSpPr>
            <p:spPr>
              <a:xfrm>
                <a:off x="4175302" y="5619035"/>
                <a:ext cx="2322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fr-FR" dirty="0" smtClean="0"/>
                  <a:t>friperie</a:t>
                </a:r>
                <a:endParaRPr lang="fr-FR" sz="2400" dirty="0"/>
              </a:p>
            </p:txBody>
          </p:sp>
        </p:grpSp>
        <p:pic>
          <p:nvPicPr>
            <p:cNvPr id="5122" name="Picture 2" descr="C:\Users\Aurelio Big Neaa\Desktop\image-pani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0204" y="4577600"/>
              <a:ext cx="1221165" cy="12211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e 38"/>
          <p:cNvGrpSpPr/>
          <p:nvPr/>
        </p:nvGrpSpPr>
        <p:grpSpPr>
          <a:xfrm>
            <a:off x="6711494" y="3371032"/>
            <a:ext cx="2327575" cy="2838853"/>
            <a:chOff x="6968266" y="3371030"/>
            <a:chExt cx="2327575" cy="2838853"/>
          </a:xfrm>
        </p:grpSpPr>
        <p:grpSp>
          <p:nvGrpSpPr>
            <p:cNvPr id="50" name="Groupe 49"/>
            <p:cNvGrpSpPr/>
            <p:nvPr/>
          </p:nvGrpSpPr>
          <p:grpSpPr>
            <a:xfrm>
              <a:off x="6968266" y="3371030"/>
              <a:ext cx="2327575" cy="1109055"/>
              <a:chOff x="6819336" y="4839392"/>
              <a:chExt cx="2327575" cy="784454"/>
            </a:xfrm>
          </p:grpSpPr>
          <p:sp>
            <p:nvSpPr>
              <p:cNvPr id="41" name="Rectangle 40"/>
              <p:cNvSpPr/>
              <p:nvPr/>
            </p:nvSpPr>
            <p:spPr>
              <a:xfrm>
                <a:off x="6819336" y="4839392"/>
                <a:ext cx="23222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000" dirty="0" smtClean="0"/>
                  <a:t>Artisanat de production</a:t>
                </a:r>
                <a:endParaRPr lang="fr-FR" sz="2800" dirty="0"/>
              </a:p>
            </p:txBody>
          </p:sp>
          <p:sp>
            <p:nvSpPr>
              <p:cNvPr id="46" name="Rectangle 45"/>
              <p:cNvSpPr/>
              <p:nvPr/>
            </p:nvSpPr>
            <p:spPr>
              <a:xfrm>
                <a:off x="6824711" y="5362611"/>
                <a:ext cx="2322200" cy="26123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fr-FR" dirty="0" err="1" smtClean="0"/>
                  <a:t>colier</a:t>
                </a:r>
                <a:endParaRPr lang="fr-FR" sz="2400" dirty="0"/>
              </a:p>
            </p:txBody>
          </p:sp>
        </p:grpSp>
        <p:pic>
          <p:nvPicPr>
            <p:cNvPr id="5123" name="Picture 3" descr="C:\Users\Aurelio Big Neaa\Desktop\137987_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0517" y="4681436"/>
              <a:ext cx="1528447" cy="1528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e 43"/>
          <p:cNvGrpSpPr/>
          <p:nvPr/>
        </p:nvGrpSpPr>
        <p:grpSpPr>
          <a:xfrm>
            <a:off x="9714132" y="3371032"/>
            <a:ext cx="2331991" cy="3187423"/>
            <a:chOff x="9714132" y="3371032"/>
            <a:chExt cx="2331991" cy="3187423"/>
          </a:xfrm>
        </p:grpSpPr>
        <p:grpSp>
          <p:nvGrpSpPr>
            <p:cNvPr id="51" name="Groupe 50"/>
            <p:cNvGrpSpPr/>
            <p:nvPr/>
          </p:nvGrpSpPr>
          <p:grpSpPr>
            <a:xfrm>
              <a:off x="9714132" y="3371032"/>
              <a:ext cx="2331991" cy="1281818"/>
              <a:chOff x="9315402" y="4839391"/>
              <a:chExt cx="2331991" cy="1281818"/>
            </a:xfrm>
          </p:grpSpPr>
          <p:sp>
            <p:nvSpPr>
              <p:cNvPr id="42" name="Rectangle 41"/>
              <p:cNvSpPr/>
              <p:nvPr/>
            </p:nvSpPr>
            <p:spPr>
              <a:xfrm>
                <a:off x="9315402" y="4839391"/>
                <a:ext cx="2322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800" dirty="0" smtClean="0"/>
                  <a:t>services</a:t>
                </a:r>
                <a:endParaRPr lang="fr-FR" sz="3600" dirty="0"/>
              </a:p>
            </p:txBody>
          </p:sp>
          <p:sp>
            <p:nvSpPr>
              <p:cNvPr id="47" name="Rectangle 46"/>
              <p:cNvSpPr/>
              <p:nvPr/>
            </p:nvSpPr>
            <p:spPr>
              <a:xfrm>
                <a:off x="9325193" y="5357838"/>
                <a:ext cx="2322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fr-FR" dirty="0" err="1" smtClean="0"/>
                  <a:t>Moto-taxi</a:t>
                </a:r>
                <a:endParaRPr lang="fr-FR" sz="2400" dirty="0"/>
              </a:p>
            </p:txBody>
          </p:sp>
          <p:sp>
            <p:nvSpPr>
              <p:cNvPr id="48" name="Rectangle 47"/>
              <p:cNvSpPr/>
              <p:nvPr/>
            </p:nvSpPr>
            <p:spPr>
              <a:xfrm>
                <a:off x="9325193" y="5751877"/>
                <a:ext cx="2322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fr-FR" dirty="0" err="1" smtClean="0"/>
                  <a:t>callbox</a:t>
                </a:r>
                <a:endParaRPr lang="fr-FR" sz="2400" dirty="0"/>
              </a:p>
            </p:txBody>
          </p:sp>
        </p:grpSp>
        <p:grpSp>
          <p:nvGrpSpPr>
            <p:cNvPr id="36" name="Groupe 35"/>
            <p:cNvGrpSpPr/>
            <p:nvPr/>
          </p:nvGrpSpPr>
          <p:grpSpPr>
            <a:xfrm>
              <a:off x="9932277" y="4837366"/>
              <a:ext cx="1711396" cy="1721089"/>
              <a:chOff x="10041512" y="5016541"/>
              <a:chExt cx="1517299" cy="1520035"/>
            </a:xfrm>
          </p:grpSpPr>
          <p:pic>
            <p:nvPicPr>
              <p:cNvPr id="5124" name="Picture 4" descr="C:\Users\Aurelio Big Neaa\Desktop\imgre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1512" y="5019637"/>
                <a:ext cx="1136240" cy="1516939"/>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Aurelio Big Neaa\Desktop\image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35761" y="5016541"/>
                <a:ext cx="823050" cy="61967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8" name="Groupe 37"/>
          <p:cNvGrpSpPr/>
          <p:nvPr/>
        </p:nvGrpSpPr>
        <p:grpSpPr>
          <a:xfrm>
            <a:off x="770019" y="3371005"/>
            <a:ext cx="2412405" cy="2479416"/>
            <a:chOff x="4085097" y="3453514"/>
            <a:chExt cx="2412405" cy="2479416"/>
          </a:xfrm>
        </p:grpSpPr>
        <p:grpSp>
          <p:nvGrpSpPr>
            <p:cNvPr id="60" name="Groupe 59"/>
            <p:cNvGrpSpPr/>
            <p:nvPr/>
          </p:nvGrpSpPr>
          <p:grpSpPr>
            <a:xfrm>
              <a:off x="4175301" y="3453514"/>
              <a:ext cx="2322201" cy="871802"/>
              <a:chOff x="1687771" y="4833777"/>
              <a:chExt cx="2322201" cy="610870"/>
            </a:xfrm>
          </p:grpSpPr>
          <p:sp>
            <p:nvSpPr>
              <p:cNvPr id="40" name="Rectangle 39"/>
              <p:cNvSpPr/>
              <p:nvPr/>
            </p:nvSpPr>
            <p:spPr>
              <a:xfrm>
                <a:off x="1687771" y="4833777"/>
                <a:ext cx="2322200" cy="32348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400" dirty="0" smtClean="0"/>
                  <a:t>Agriculture</a:t>
                </a:r>
                <a:endParaRPr lang="fr-FR" sz="3200" dirty="0"/>
              </a:p>
            </p:txBody>
          </p:sp>
          <p:sp>
            <p:nvSpPr>
              <p:cNvPr id="43" name="Rectangle 42"/>
              <p:cNvSpPr/>
              <p:nvPr/>
            </p:nvSpPr>
            <p:spPr>
              <a:xfrm>
                <a:off x="1687772" y="5185858"/>
                <a:ext cx="2322200" cy="25878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fr-FR" dirty="0" err="1" smtClean="0"/>
                  <a:t>ba</a:t>
                </a:r>
                <a:r>
                  <a:rPr lang="de-DE" dirty="0" err="1" smtClean="0"/>
                  <a:t>yandsellam</a:t>
                </a:r>
                <a:endParaRPr lang="fr-FR" sz="2400" dirty="0"/>
              </a:p>
            </p:txBody>
          </p:sp>
        </p:grpSp>
        <p:pic>
          <p:nvPicPr>
            <p:cNvPr id="5126" name="Picture 6" descr="C:\Users\Aurelio Big Neaa\Desktop\images.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5097" y="4571074"/>
              <a:ext cx="2379242" cy="136185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1103915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1000"/>
                                        <p:tgtEl>
                                          <p:spTgt spid="13"/>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up)">
                                      <p:cBhvr>
                                        <p:cTn id="11" dur="500"/>
                                        <p:tgtEl>
                                          <p:spTgt spid="5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up)">
                                      <p:cBhvr>
                                        <p:cTn id="19" dur="500"/>
                                        <p:tgtEl>
                                          <p:spTgt spid="55"/>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up)">
                                      <p:cBhvr>
                                        <p:cTn id="27" dur="500"/>
                                        <p:tgtEl>
                                          <p:spTgt spid="57"/>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par>
                          <p:cTn id="32" fill="hold">
                            <p:stCondLst>
                              <p:cond delay="4000"/>
                            </p:stCondLst>
                            <p:childTnLst>
                              <p:par>
                                <p:cTn id="33" presetID="22" presetClass="entr" presetSubtype="1"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up)">
                                      <p:cBhvr>
                                        <p:cTn id="35" dur="500"/>
                                        <p:tgtEl>
                                          <p:spTgt spid="59"/>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e 60"/>
          <p:cNvGrpSpPr/>
          <p:nvPr/>
        </p:nvGrpSpPr>
        <p:grpSpPr>
          <a:xfrm>
            <a:off x="4185910" y="1308908"/>
            <a:ext cx="3007369" cy="2284476"/>
            <a:chOff x="3839058" y="1450802"/>
            <a:chExt cx="3137028" cy="2469142"/>
          </a:xfrm>
        </p:grpSpPr>
        <p:pic>
          <p:nvPicPr>
            <p:cNvPr id="5128" name="Picture 8" descr="C:\Users\Aurelio Big Neaa\Desktop\wew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058" y="1450802"/>
              <a:ext cx="3137028" cy="2200602"/>
            </a:xfrm>
            <a:prstGeom prst="rect">
              <a:avLst/>
            </a:prstGeom>
            <a:noFill/>
            <a:extLst>
              <a:ext uri="{909E8E84-426E-40DD-AFC4-6F175D3DCCD1}">
                <a14:hiddenFill xmlns:a14="http://schemas.microsoft.com/office/drawing/2010/main">
                  <a:solidFill>
                    <a:srgbClr val="FFFFFF"/>
                  </a:solidFill>
                </a14:hiddenFill>
              </a:ext>
            </a:extLst>
          </p:spPr>
        </p:pic>
        <p:sp>
          <p:nvSpPr>
            <p:cNvPr id="56" name="ZoneTexte 55"/>
            <p:cNvSpPr txBox="1"/>
            <p:nvPr/>
          </p:nvSpPr>
          <p:spPr>
            <a:xfrm>
              <a:off x="3968716" y="3550612"/>
              <a:ext cx="2877711" cy="369332"/>
            </a:xfrm>
            <a:prstGeom prst="rect">
              <a:avLst/>
            </a:prstGeom>
            <a:noFill/>
          </p:spPr>
          <p:txBody>
            <a:bodyPr wrap="none" rtlCol="0">
              <a:spAutoFit/>
            </a:bodyPr>
            <a:lstStyle/>
            <a:p>
              <a:r>
                <a:rPr lang="de-DE" dirty="0" smtClean="0"/>
                <a:t>Manque de </a:t>
              </a:r>
              <a:r>
                <a:rPr lang="de-DE" dirty="0" err="1" smtClean="0"/>
                <a:t>financement</a:t>
              </a:r>
              <a:endParaRPr lang="de-DE" dirty="0"/>
            </a:p>
          </p:txBody>
        </p:sp>
      </p:grpSp>
      <p:sp>
        <p:nvSpPr>
          <p:cNvPr id="2" name="ZoneTexte 1"/>
          <p:cNvSpPr txBox="1"/>
          <p:nvPr/>
        </p:nvSpPr>
        <p:spPr>
          <a:xfrm>
            <a:off x="3309257" y="1"/>
            <a:ext cx="5729812" cy="584775"/>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sp3d extrusionH="57150">
              <a:bevelT w="38100" h="38100" prst="angle"/>
            </a:sp3d>
          </a:bodyPr>
          <a:lstStyle/>
          <a:p>
            <a:pPr algn="ctr"/>
            <a:r>
              <a:rPr lang="fr-FR" sz="3200" b="1" dirty="0" smtClean="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rPr>
              <a:t>CONTEXTE</a:t>
            </a:r>
            <a:endParaRPr lang="fr-FR" sz="3200" b="1" dirty="0">
              <a:solidFill>
                <a:schemeClr val="accent2">
                  <a:lumMod val="75000"/>
                </a:schemeClr>
              </a:solidFill>
              <a:effectLst>
                <a:outerShdw blurRad="38100" dist="38100" dir="2700000" algn="tl">
                  <a:srgbClr val="000000">
                    <a:alpha val="43137"/>
                  </a:srgbClr>
                </a:outerShdw>
              </a:effectLst>
              <a:latin typeface="Aharoni" pitchFamily="2" charset="-79"/>
              <a:cs typeface="Aharoni" pitchFamily="2" charset="-79"/>
            </a:endParaRPr>
          </a:p>
        </p:txBody>
      </p:sp>
      <p:pic>
        <p:nvPicPr>
          <p:cNvPr id="65" name="Picture 2" descr="D:\jt1\iaicameroun_logo.png"/>
          <p:cNvPicPr>
            <a:picLocks noChangeAspect="1" noChangeArrowheads="1"/>
          </p:cNvPicPr>
          <p:nvPr/>
        </p:nvPicPr>
        <p:blipFill>
          <a:blip r:embed="rId4"/>
          <a:srcRect/>
          <a:stretch>
            <a:fillRect/>
          </a:stretch>
        </p:blipFill>
        <p:spPr bwMode="auto">
          <a:xfrm>
            <a:off x="185033" y="115513"/>
            <a:ext cx="838549"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fov="0">
              <a:rot lat="0" lon="0" rev="0"/>
            </a:camera>
            <a:lightRig rig="glow" dir="t">
              <a:rot lat="0" lon="0" rev="6360000"/>
            </a:lightRig>
          </a:scene3d>
        </p:spPr>
        <p:style>
          <a:lnRef idx="0">
            <a:schemeClr val="accent2"/>
          </a:lnRef>
          <a:fillRef idx="3">
            <a:schemeClr val="accent2"/>
          </a:fillRef>
          <a:effectRef idx="3">
            <a:schemeClr val="accent2"/>
          </a:effectRef>
          <a:fontRef idx="minor">
            <a:schemeClr val="lt1"/>
          </a:fontRef>
        </p:style>
      </p:pic>
      <p:pic>
        <p:nvPicPr>
          <p:cNvPr id="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4818" y="115513"/>
            <a:ext cx="909465" cy="469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grpSp>
        <p:nvGrpSpPr>
          <p:cNvPr id="67" name="Groupe 66"/>
          <p:cNvGrpSpPr/>
          <p:nvPr/>
        </p:nvGrpSpPr>
        <p:grpSpPr>
          <a:xfrm>
            <a:off x="5172311" y="3728596"/>
            <a:ext cx="2994731" cy="2356366"/>
            <a:chOff x="8624995" y="1264729"/>
            <a:chExt cx="2994731" cy="2356366"/>
          </a:xfrm>
        </p:grpSpPr>
        <p:pic>
          <p:nvPicPr>
            <p:cNvPr id="5130" name="Picture 10" descr="C:\Users\Aurelio Big Neaa\Desktop\imgr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9069" y="1264729"/>
              <a:ext cx="2105025" cy="2171700"/>
            </a:xfrm>
            <a:prstGeom prst="rect">
              <a:avLst/>
            </a:prstGeom>
            <a:noFill/>
            <a:extLst>
              <a:ext uri="{909E8E84-426E-40DD-AFC4-6F175D3DCCD1}">
                <a14:hiddenFill xmlns:a14="http://schemas.microsoft.com/office/drawing/2010/main">
                  <a:solidFill>
                    <a:srgbClr val="FFFFFF"/>
                  </a:solidFill>
                </a14:hiddenFill>
              </a:ext>
            </a:extLst>
          </p:spPr>
        </p:pic>
        <p:sp>
          <p:nvSpPr>
            <p:cNvPr id="73" name="ZoneTexte 72"/>
            <p:cNvSpPr txBox="1"/>
            <p:nvPr/>
          </p:nvSpPr>
          <p:spPr>
            <a:xfrm>
              <a:off x="8624995" y="3251763"/>
              <a:ext cx="2994731" cy="369332"/>
            </a:xfrm>
            <a:prstGeom prst="rect">
              <a:avLst/>
            </a:prstGeom>
            <a:noFill/>
          </p:spPr>
          <p:txBody>
            <a:bodyPr wrap="none" rtlCol="0">
              <a:spAutoFit/>
            </a:bodyPr>
            <a:lstStyle/>
            <a:p>
              <a:r>
                <a:rPr lang="de-DE" dirty="0" err="1" smtClean="0"/>
                <a:t>Abscence</a:t>
              </a:r>
              <a:r>
                <a:rPr lang="de-DE" dirty="0" smtClean="0"/>
                <a:t> de </a:t>
              </a:r>
              <a:r>
                <a:rPr lang="de-DE" dirty="0" err="1" smtClean="0"/>
                <a:t>comptablite</a:t>
              </a:r>
              <a:endParaRPr lang="de-DE" dirty="0"/>
            </a:p>
          </p:txBody>
        </p:sp>
      </p:grpSp>
      <p:grpSp>
        <p:nvGrpSpPr>
          <p:cNvPr id="62" name="Groupe 61"/>
          <p:cNvGrpSpPr/>
          <p:nvPr/>
        </p:nvGrpSpPr>
        <p:grpSpPr>
          <a:xfrm>
            <a:off x="2087709" y="3683264"/>
            <a:ext cx="2654894" cy="2500328"/>
            <a:chOff x="3396287" y="4030116"/>
            <a:chExt cx="2654894" cy="2500328"/>
          </a:xfrm>
        </p:grpSpPr>
        <p:pic>
          <p:nvPicPr>
            <p:cNvPr id="5132" name="Picture 12" descr="C:\Users\Aurelio Big Neaa\Desktop\ljkö.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1382" y="4030116"/>
              <a:ext cx="1596190" cy="2130996"/>
            </a:xfrm>
            <a:prstGeom prst="rect">
              <a:avLst/>
            </a:prstGeom>
            <a:noFill/>
            <a:extLst>
              <a:ext uri="{909E8E84-426E-40DD-AFC4-6F175D3DCCD1}">
                <a14:hiddenFill xmlns:a14="http://schemas.microsoft.com/office/drawing/2010/main">
                  <a:solidFill>
                    <a:srgbClr val="FFFFFF"/>
                  </a:solidFill>
                </a14:hiddenFill>
              </a:ext>
            </a:extLst>
          </p:spPr>
        </p:pic>
        <p:sp>
          <p:nvSpPr>
            <p:cNvPr id="75" name="ZoneTexte 74"/>
            <p:cNvSpPr txBox="1"/>
            <p:nvPr/>
          </p:nvSpPr>
          <p:spPr>
            <a:xfrm>
              <a:off x="3396287" y="6161112"/>
              <a:ext cx="2654894" cy="369332"/>
            </a:xfrm>
            <a:prstGeom prst="rect">
              <a:avLst/>
            </a:prstGeom>
            <a:noFill/>
          </p:spPr>
          <p:txBody>
            <a:bodyPr wrap="none" rtlCol="0">
              <a:spAutoFit/>
            </a:bodyPr>
            <a:lstStyle/>
            <a:p>
              <a:r>
                <a:rPr lang="de-DE" dirty="0" err="1" smtClean="0"/>
                <a:t>Incertitude</a:t>
              </a:r>
              <a:r>
                <a:rPr lang="de-DE" dirty="0" smtClean="0"/>
                <a:t> du march</a:t>
              </a:r>
              <a:r>
                <a:rPr lang="de-DE" dirty="0"/>
                <a:t>e</a:t>
              </a:r>
              <a:endParaRPr lang="de-DE" dirty="0" smtClean="0"/>
            </a:p>
          </p:txBody>
        </p:sp>
      </p:grpSp>
      <p:grpSp>
        <p:nvGrpSpPr>
          <p:cNvPr id="64" name="Groupe 63"/>
          <p:cNvGrpSpPr/>
          <p:nvPr/>
        </p:nvGrpSpPr>
        <p:grpSpPr>
          <a:xfrm>
            <a:off x="7844600" y="1098064"/>
            <a:ext cx="2917786" cy="2721006"/>
            <a:chOff x="8226308" y="3779221"/>
            <a:chExt cx="2917786" cy="2721006"/>
          </a:xfrm>
        </p:grpSpPr>
        <p:sp>
          <p:nvSpPr>
            <p:cNvPr id="71" name="ZoneTexte 70"/>
            <p:cNvSpPr txBox="1"/>
            <p:nvPr/>
          </p:nvSpPr>
          <p:spPr>
            <a:xfrm>
              <a:off x="8226308" y="6130895"/>
              <a:ext cx="2917786" cy="369332"/>
            </a:xfrm>
            <a:prstGeom prst="rect">
              <a:avLst/>
            </a:prstGeom>
            <a:noFill/>
          </p:spPr>
          <p:txBody>
            <a:bodyPr wrap="none" rtlCol="0">
              <a:spAutoFit/>
            </a:bodyPr>
            <a:lstStyle/>
            <a:p>
              <a:r>
                <a:rPr lang="de-DE" dirty="0" smtClean="0"/>
                <a:t>Manque </a:t>
              </a:r>
              <a:r>
                <a:rPr lang="de-DE" dirty="0" err="1" smtClean="0"/>
                <a:t>d‘encardrement</a:t>
              </a:r>
              <a:endParaRPr lang="de-DE" dirty="0"/>
            </a:p>
          </p:txBody>
        </p:sp>
        <p:pic>
          <p:nvPicPr>
            <p:cNvPr id="5133" name="Picture 13" descr="C:\Users\Aurelio Big Neaa\Desktop\ghj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4736" y="3779221"/>
              <a:ext cx="1734207" cy="23277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e 57"/>
          <p:cNvGrpSpPr/>
          <p:nvPr/>
        </p:nvGrpSpPr>
        <p:grpSpPr>
          <a:xfrm>
            <a:off x="900862" y="1255234"/>
            <a:ext cx="2284600" cy="2476692"/>
            <a:chOff x="900862" y="1255234"/>
            <a:chExt cx="2284600" cy="2476692"/>
          </a:xfrm>
        </p:grpSpPr>
        <p:pic>
          <p:nvPicPr>
            <p:cNvPr id="79" name="Picture 3" descr="C:\Users\Aurelio Big Neaa\Desktop\cartoon-building-sign-22708916.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0340" y="1255234"/>
              <a:ext cx="1326928" cy="2045824"/>
            </a:xfrm>
            <a:prstGeom prst="rect">
              <a:avLst/>
            </a:prstGeom>
            <a:noFill/>
            <a:extLst>
              <a:ext uri="{909E8E84-426E-40DD-AFC4-6F175D3DCCD1}">
                <a14:hiddenFill xmlns:a14="http://schemas.microsoft.com/office/drawing/2010/main">
                  <a:solidFill>
                    <a:srgbClr val="FFFFFF"/>
                  </a:solidFill>
                </a14:hiddenFill>
              </a:ext>
            </a:extLst>
          </p:spPr>
        </p:pic>
        <p:sp>
          <p:nvSpPr>
            <p:cNvPr id="80" name="ZoneTexte 79"/>
            <p:cNvSpPr txBox="1"/>
            <p:nvPr/>
          </p:nvSpPr>
          <p:spPr>
            <a:xfrm>
              <a:off x="900862" y="3362594"/>
              <a:ext cx="2284600" cy="369332"/>
            </a:xfrm>
            <a:prstGeom prst="rect">
              <a:avLst/>
            </a:prstGeom>
            <a:noFill/>
          </p:spPr>
          <p:txBody>
            <a:bodyPr wrap="none" rtlCol="0">
              <a:spAutoFit/>
            </a:bodyPr>
            <a:lstStyle/>
            <a:p>
              <a:r>
                <a:rPr lang="de-DE" dirty="0" smtClean="0"/>
                <a:t>Absence de </a:t>
              </a:r>
              <a:r>
                <a:rPr lang="de-DE" dirty="0" err="1" smtClean="0"/>
                <a:t>locaux</a:t>
              </a:r>
              <a:endParaRPr lang="de-DE" dirty="0" smtClean="0"/>
            </a:p>
          </p:txBody>
        </p:sp>
      </p:grpSp>
      <p:sp>
        <p:nvSpPr>
          <p:cNvPr id="83" name="Interdiction 82"/>
          <p:cNvSpPr/>
          <p:nvPr/>
        </p:nvSpPr>
        <p:spPr>
          <a:xfrm>
            <a:off x="8136695" y="1346071"/>
            <a:ext cx="2388758" cy="2072837"/>
          </a:xfrm>
          <a:prstGeom prst="noSmoking">
            <a:avLst>
              <a:gd name="adj" fmla="val 8096"/>
            </a:avLst>
          </a:prstGeom>
          <a:solidFill>
            <a:srgbClr val="FF0000">
              <a:alpha val="9020"/>
            </a:srgbClr>
          </a:solidFill>
          <a:ln w="3175"/>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solidFill>
                <a:schemeClr val="tx1"/>
              </a:solidFill>
            </a:endParaRPr>
          </a:p>
        </p:txBody>
      </p:sp>
      <p:sp>
        <p:nvSpPr>
          <p:cNvPr id="84" name="Interdiction 83"/>
          <p:cNvSpPr/>
          <p:nvPr/>
        </p:nvSpPr>
        <p:spPr>
          <a:xfrm>
            <a:off x="1992258" y="3926089"/>
            <a:ext cx="2388758" cy="2072837"/>
          </a:xfrm>
          <a:prstGeom prst="noSmoking">
            <a:avLst>
              <a:gd name="adj" fmla="val 8096"/>
            </a:avLst>
          </a:prstGeom>
          <a:solidFill>
            <a:srgbClr val="FF0000">
              <a:alpha val="9020"/>
            </a:srgbClr>
          </a:solidFill>
          <a:ln w="3175"/>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solidFill>
                <a:schemeClr val="tx1"/>
              </a:solidFill>
            </a:endParaRPr>
          </a:p>
        </p:txBody>
      </p:sp>
      <p:sp>
        <p:nvSpPr>
          <p:cNvPr id="85" name="Interdiction 84"/>
          <p:cNvSpPr/>
          <p:nvPr/>
        </p:nvSpPr>
        <p:spPr>
          <a:xfrm>
            <a:off x="5586385" y="4012125"/>
            <a:ext cx="2388758" cy="2072837"/>
          </a:xfrm>
          <a:prstGeom prst="noSmoking">
            <a:avLst>
              <a:gd name="adj" fmla="val 8096"/>
            </a:avLst>
          </a:prstGeom>
          <a:solidFill>
            <a:srgbClr val="FF0000">
              <a:alpha val="9020"/>
            </a:srgbClr>
          </a:solidFill>
          <a:ln w="3175"/>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solidFill>
                <a:schemeClr val="tx1"/>
              </a:solidFill>
            </a:endParaRPr>
          </a:p>
        </p:txBody>
      </p:sp>
      <p:sp>
        <p:nvSpPr>
          <p:cNvPr id="88" name="Interdiction 87"/>
          <p:cNvSpPr/>
          <p:nvPr/>
        </p:nvSpPr>
        <p:spPr>
          <a:xfrm>
            <a:off x="4495215" y="1403503"/>
            <a:ext cx="2388758" cy="2072837"/>
          </a:xfrm>
          <a:prstGeom prst="noSmoking">
            <a:avLst>
              <a:gd name="adj" fmla="val 8096"/>
            </a:avLst>
          </a:prstGeom>
          <a:solidFill>
            <a:srgbClr val="FF0000">
              <a:alpha val="9020"/>
            </a:srgbClr>
          </a:solidFill>
          <a:ln w="3175"/>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solidFill>
                <a:schemeClr val="tx1"/>
              </a:solidFill>
            </a:endParaRPr>
          </a:p>
        </p:txBody>
      </p:sp>
      <p:sp>
        <p:nvSpPr>
          <p:cNvPr id="54" name="Interdiction 53"/>
          <p:cNvSpPr/>
          <p:nvPr/>
        </p:nvSpPr>
        <p:spPr>
          <a:xfrm>
            <a:off x="609425" y="1351670"/>
            <a:ext cx="2388758" cy="2072837"/>
          </a:xfrm>
          <a:prstGeom prst="noSmoking">
            <a:avLst>
              <a:gd name="adj" fmla="val 8096"/>
            </a:avLst>
          </a:prstGeom>
          <a:solidFill>
            <a:srgbClr val="FF0000">
              <a:alpha val="9020"/>
            </a:srgbClr>
          </a:solidFill>
          <a:ln w="3175"/>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solidFill>
                <a:schemeClr val="tx1"/>
              </a:solidFill>
            </a:endParaRPr>
          </a:p>
        </p:txBody>
      </p:sp>
      <p:grpSp>
        <p:nvGrpSpPr>
          <p:cNvPr id="68" name="Groupe 67"/>
          <p:cNvGrpSpPr/>
          <p:nvPr/>
        </p:nvGrpSpPr>
        <p:grpSpPr>
          <a:xfrm>
            <a:off x="8692288" y="4044652"/>
            <a:ext cx="3488455" cy="2252978"/>
            <a:chOff x="8692288" y="4265376"/>
            <a:chExt cx="3488455" cy="2252978"/>
          </a:xfrm>
        </p:grpSpPr>
        <p:pic>
          <p:nvPicPr>
            <p:cNvPr id="95" name="Picture 2" descr="C:\Users\Aurelio Big Neaa\Desktop\imgres.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39069" y="4265376"/>
              <a:ext cx="2647950" cy="1733550"/>
            </a:xfrm>
            <a:prstGeom prst="rect">
              <a:avLst/>
            </a:prstGeom>
            <a:noFill/>
            <a:extLst>
              <a:ext uri="{909E8E84-426E-40DD-AFC4-6F175D3DCCD1}">
                <a14:hiddenFill xmlns:a14="http://schemas.microsoft.com/office/drawing/2010/main">
                  <a:solidFill>
                    <a:srgbClr val="FFFFFF"/>
                  </a:solidFill>
                </a14:hiddenFill>
              </a:ext>
            </a:extLst>
          </p:spPr>
        </p:pic>
        <p:sp>
          <p:nvSpPr>
            <p:cNvPr id="97" name="ZoneTexte 96"/>
            <p:cNvSpPr txBox="1"/>
            <p:nvPr/>
          </p:nvSpPr>
          <p:spPr>
            <a:xfrm>
              <a:off x="8692288" y="5872023"/>
              <a:ext cx="3488455" cy="646331"/>
            </a:xfrm>
            <a:prstGeom prst="rect">
              <a:avLst/>
            </a:prstGeom>
            <a:noFill/>
          </p:spPr>
          <p:txBody>
            <a:bodyPr wrap="none" rtlCol="0">
              <a:spAutoFit/>
            </a:bodyPr>
            <a:lstStyle/>
            <a:p>
              <a:pPr algn="ctr"/>
              <a:r>
                <a:rPr lang="de-DE" dirty="0" smtClean="0"/>
                <a:t>La </a:t>
              </a:r>
              <a:r>
                <a:rPr lang="de-DE" dirty="0" err="1" smtClean="0"/>
                <a:t>concurrence</a:t>
              </a:r>
              <a:r>
                <a:rPr lang="de-DE" dirty="0" smtClean="0"/>
                <a:t> des </a:t>
              </a:r>
              <a:r>
                <a:rPr lang="de-DE" dirty="0" err="1" smtClean="0"/>
                <a:t>produits</a:t>
              </a:r>
              <a:endParaRPr lang="de-DE" dirty="0" smtClean="0"/>
            </a:p>
            <a:p>
              <a:pPr algn="ctr"/>
              <a:r>
                <a:rPr lang="de-DE" dirty="0" err="1" smtClean="0"/>
                <a:t>Etrangè</a:t>
              </a:r>
              <a:endParaRPr lang="de-DE" dirty="0"/>
            </a:p>
          </p:txBody>
        </p:sp>
      </p:grpSp>
      <p:sp>
        <p:nvSpPr>
          <p:cNvPr id="96" name="Interdiction 95"/>
          <p:cNvSpPr/>
          <p:nvPr/>
        </p:nvSpPr>
        <p:spPr>
          <a:xfrm>
            <a:off x="9242136" y="3995832"/>
            <a:ext cx="2388758" cy="2072837"/>
          </a:xfrm>
          <a:prstGeom prst="noSmoking">
            <a:avLst>
              <a:gd name="adj" fmla="val 8096"/>
            </a:avLst>
          </a:prstGeom>
          <a:solidFill>
            <a:srgbClr val="FF0000">
              <a:alpha val="9020"/>
            </a:srgbClr>
          </a:solidFill>
          <a:ln w="3175"/>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4882916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8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8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500"/>
                                        <p:tgtEl>
                                          <p:spTgt spid="68"/>
                                        </p:tgtEl>
                                      </p:cBhvr>
                                    </p:animEffec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animBg="1"/>
      <p:bldP spid="88" grpId="0" animBg="1"/>
      <p:bldP spid="54" grpId="0" animBg="1"/>
      <p:bldP spid="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02111984F565}" type="slidenum">
              <a:rPr lang="en-US" smtClean="0"/>
              <a:pPr/>
              <a:t>9</a:t>
            </a:fld>
            <a:endParaRPr lang="en-US" dirty="0"/>
          </a:p>
        </p:txBody>
      </p:sp>
      <p:sp>
        <p:nvSpPr>
          <p:cNvPr id="4" name="Rectangle 3"/>
          <p:cNvSpPr/>
          <p:nvPr/>
        </p:nvSpPr>
        <p:spPr>
          <a:xfrm>
            <a:off x="425669" y="819807"/>
            <a:ext cx="11225048" cy="4818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171" name="Picture 3" descr="C:\Users\Aurelio Big Neaa\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119" y="1399025"/>
            <a:ext cx="232410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5" descr="C:\Users\Aurelio Big Neaa\Desktop\indesd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174" y="3011640"/>
            <a:ext cx="4376957" cy="26261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urelio Big Neaa\Desktop\inde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126" y="2800727"/>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08456" y="5406981"/>
            <a:ext cx="3928391" cy="461665"/>
          </a:xfrm>
          <a:prstGeom prst="rect">
            <a:avLst/>
          </a:prstGeom>
        </p:spPr>
        <p:style>
          <a:lnRef idx="1">
            <a:schemeClr val="dk1"/>
          </a:lnRef>
          <a:fillRef idx="3">
            <a:schemeClr val="dk1"/>
          </a:fillRef>
          <a:effectRef idx="2">
            <a:schemeClr val="dk1"/>
          </a:effectRef>
          <a:fontRef idx="minor">
            <a:schemeClr val="lt1"/>
          </a:fontRef>
        </p:style>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Manque de visibilité</a:t>
            </a:r>
            <a:endParaRPr lang="fr-FR"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7172" name="Picture 4" descr="C:\Users\Aurelio Big Neaa\Desktop\referencement-naturel-273x3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1132" y="2800727"/>
            <a:ext cx="1538658" cy="1690833"/>
          </a:xfrm>
          <a:prstGeom prst="rect">
            <a:avLst/>
          </a:prstGeom>
          <a:noFill/>
          <a:extLst>
            <a:ext uri="{909E8E84-426E-40DD-AFC4-6F175D3DCCD1}">
              <a14:hiddenFill xmlns:a14="http://schemas.microsoft.com/office/drawing/2010/main">
                <a:solidFill>
                  <a:srgbClr val="FFFFFF"/>
                </a:solidFill>
              </a14:hiddenFill>
            </a:ext>
          </a:extLst>
        </p:spPr>
      </p:pic>
      <p:sp>
        <p:nvSpPr>
          <p:cNvPr id="11" name="Interdiction 10"/>
          <p:cNvSpPr/>
          <p:nvPr/>
        </p:nvSpPr>
        <p:spPr>
          <a:xfrm>
            <a:off x="3124717" y="989391"/>
            <a:ext cx="5826951" cy="5316816"/>
          </a:xfrm>
          <a:prstGeom prst="noSmoking">
            <a:avLst>
              <a:gd name="adj" fmla="val 8096"/>
            </a:avLst>
          </a:prstGeom>
          <a:solidFill>
            <a:srgbClr val="FF0000">
              <a:alpha val="9020"/>
            </a:srgbClr>
          </a:solidFill>
          <a:ln w="3175"/>
        </p:spPr>
        <p:style>
          <a:lnRef idx="1">
            <a:schemeClr val="accent6"/>
          </a:lnRef>
          <a:fillRef idx="3">
            <a:schemeClr val="accent6"/>
          </a:fillRef>
          <a:effectRef idx="2">
            <a:schemeClr val="accent6"/>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87440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Fonderie">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2489</Words>
  <Application>Microsoft Office PowerPoint</Application>
  <PresentationFormat>Personnalisé</PresentationFormat>
  <Paragraphs>373</Paragraphs>
  <Slides>34</Slides>
  <Notes>22</Notes>
  <HiddenSlides>3</HiddenSlides>
  <MMClips>0</MMClips>
  <ScaleCrop>false</ScaleCrop>
  <HeadingPairs>
    <vt:vector size="4" baseType="variant">
      <vt:variant>
        <vt:lpstr>Thème</vt:lpstr>
      </vt:variant>
      <vt:variant>
        <vt:i4>1</vt:i4>
      </vt:variant>
      <vt:variant>
        <vt:lpstr>Titres des diapositives</vt:lpstr>
      </vt:variant>
      <vt:variant>
        <vt:i4>34</vt:i4>
      </vt:variant>
    </vt:vector>
  </HeadingPairs>
  <TitlesOfParts>
    <vt:vector size="35" baseType="lpstr">
      <vt:lpstr>Rotonde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dareli</dc:creator>
  <cp:lastModifiedBy>Aurelio Big Neaa</cp:lastModifiedBy>
  <cp:revision>542</cp:revision>
  <dcterms:created xsi:type="dcterms:W3CDTF">2016-07-13T18:40:40Z</dcterms:created>
  <dcterms:modified xsi:type="dcterms:W3CDTF">2016-10-07T10:31:18Z</dcterms:modified>
</cp:coreProperties>
</file>