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8" r:id="rId6"/>
    <p:sldId id="260" r:id="rId7"/>
    <p:sldId id="259" r:id="rId8"/>
    <p:sldId id="265" r:id="rId9"/>
    <p:sldId id="261" r:id="rId10"/>
    <p:sldId id="267" r:id="rId11"/>
    <p:sldId id="266" r:id="rId12"/>
    <p:sldId id="262" r:id="rId13"/>
    <p:sldId id="268" r:id="rId14"/>
    <p:sldId id="269" r:id="rId15"/>
    <p:sldId id="263" r:id="rId16"/>
    <p:sldId id="270" r:id="rId17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79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57FDB26-16AF-4C82-AF7A-92449513F3F4}" type="datetime1">
              <a:rPr lang="fr-FR" smtClean="0"/>
              <a:t>27/01/2020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60E9541-3375-4528-AC9C-1D7FD00C3017}" type="datetime1">
              <a:rPr lang="fr-FR" noProof="0" smtClean="0"/>
              <a:t>27/01/2020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725628-3A68-42F4-BA86-981817953149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 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e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fr-FR" noProof="0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E27949C9-1C26-45BB-BA53-FCDDA512553D}" type="datetime1">
              <a:rPr lang="fr-FR" noProof="0" smtClean="0"/>
              <a:t>27/01/2020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8" name="Connecteur droit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1F1C99-0FCE-4E24-B45E-A6B8B87EE97A}" type="datetime1">
              <a:rPr lang="fr-FR" noProof="0" smtClean="0"/>
              <a:t>27/01/2020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 hasCustomPrompt="1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fr-FR" noProof="0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2C3B24-D805-4A76-8E65-C9738296B930}" type="datetime1">
              <a:rPr lang="fr-FR" noProof="0" smtClean="0"/>
              <a:t>27/01/2020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7" name="Connecteur droit 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70CDC4-B118-436F-8999-4E53124174C8}" type="datetime1">
              <a:rPr lang="fr-FR" noProof="0" smtClean="0"/>
              <a:t>27/01/2020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e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B3B74C-3552-4EC5-970E-EA08B17DE6C3}" type="datetime1">
              <a:rPr lang="fr-FR" noProof="0" smtClean="0"/>
              <a:t>27/01/2020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8" name="Connecteur droit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86671B-8518-416E-9A93-110C3FC765B0}" type="datetime1">
              <a:rPr lang="fr-FR" noProof="0" smtClean="0"/>
              <a:t>27/01/2020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5CA171-7817-4EB8-BD06-8DC08B6DD669}" type="datetime1">
              <a:rPr lang="fr-FR" noProof="0" smtClean="0"/>
              <a:t>27/01/2020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CB6A67-71AB-4430-8E9A-3C4E54AB6270}" type="datetime1">
              <a:rPr lang="fr-FR" noProof="0" smtClean="0"/>
              <a:t>27/01/2020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78E809-7279-41D4-8D12-46601669AEF8}" type="datetime1">
              <a:rPr lang="fr-FR" noProof="0" smtClean="0"/>
              <a:t>27/01/2020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fr-FR" noProof="0"/>
              <a:t>Modifiez le style du titre du masque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E15B8F-B91C-47AC-B98D-C114892A6229}" type="datetime1">
              <a:rPr lang="fr-FR" noProof="0" smtClean="0"/>
              <a:t>27/01/2020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769C86-3347-4673-9EED-DCA59A1E5DED}" type="datetime1">
              <a:rPr lang="fr-FR" noProof="0" smtClean="0"/>
              <a:t>27/01/2020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8" name="Connecteur droit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87726DE0-7F70-4976-999D-381380B45882}" type="datetime1">
              <a:rPr lang="fr-FR" noProof="0" smtClean="0"/>
              <a:t>27/01/2020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cxnSp>
        <p:nvCxnSpPr>
          <p:cNvPr id="7" name="Connecteur droit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archive.ics.uci.edu/ml/datasets/Smartphone-Based+Recognition+of+Human+Activities+and+Postural+Transitions" TargetMode="Externa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 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850873"/>
            <a:ext cx="7501650" cy="514816"/>
          </a:xfrm>
        </p:spPr>
        <p:txBody>
          <a:bodyPr rtlCol="0" anchor="t">
            <a:normAutofit fontScale="85000" lnSpcReduction="20000"/>
          </a:bodyPr>
          <a:lstStyle/>
          <a:p>
            <a:pPr rtl="0"/>
            <a:r>
              <a:rPr lang="fr-FR" dirty="0">
                <a:solidFill>
                  <a:srgbClr val="FFFFFF"/>
                </a:solidFill>
              </a:rPr>
              <a:t>Johann de </a:t>
            </a:r>
            <a:r>
              <a:rPr lang="fr-FR" dirty="0" err="1">
                <a:solidFill>
                  <a:srgbClr val="FFFFFF"/>
                </a:solidFill>
              </a:rPr>
              <a:t>Soyres</a:t>
            </a:r>
            <a:endParaRPr lang="fr-FR" dirty="0">
              <a:solidFill>
                <a:srgbClr val="FFFFFF"/>
              </a:solidFill>
            </a:endParaRPr>
          </a:p>
          <a:p>
            <a:pPr rtl="0"/>
            <a:r>
              <a:rPr lang="fr-FR" dirty="0">
                <a:solidFill>
                  <a:srgbClr val="FFFFFF"/>
                </a:solidFill>
              </a:rPr>
              <a:t>Groupe IBO </a:t>
            </a:r>
            <a:r>
              <a:rPr lang="fr-FR" dirty="0" err="1">
                <a:solidFill>
                  <a:srgbClr val="FFFFFF"/>
                </a:solidFill>
              </a:rPr>
              <a:t>DataScience</a:t>
            </a:r>
            <a:r>
              <a:rPr lang="fr-FR" dirty="0">
                <a:solidFill>
                  <a:srgbClr val="FFFFFF"/>
                </a:solidFill>
              </a:rPr>
              <a:t> 2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itre 1">
            <a:extLst>
              <a:ext uri="{FF2B5EF4-FFF2-40B4-BE49-F238E27FC236}">
                <a16:creationId xmlns:a16="http://schemas.microsoft.com/office/drawing/2014/main" id="{EB0D6868-69CF-4A36-994C-E02DF9FD6CBC}"/>
              </a:ext>
            </a:extLst>
          </p:cNvPr>
          <p:cNvSpPr txBox="1">
            <a:spLocks/>
          </p:cNvSpPr>
          <p:nvPr/>
        </p:nvSpPr>
        <p:spPr>
          <a:xfrm>
            <a:off x="4198290" y="3428999"/>
            <a:ext cx="5339318" cy="96227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Smartphone-Based Recognition of Human Activities and Postural Transitions</a:t>
            </a:r>
            <a:endParaRPr lang="fr-FR" sz="40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34B9D104-76C2-4E2F-9202-67FC6AABDB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6193" y="3429000"/>
            <a:ext cx="1022462" cy="1022462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94F7CE9-FEB3-4AC9-835C-63902FCD24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85826" y="3428999"/>
            <a:ext cx="1022463" cy="102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6562B6F-673F-458D-AE1C-A27A3CE52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65" y="476578"/>
            <a:ext cx="1048579" cy="104857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EFA451A-CBB6-4FC6-8638-17572BBC1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2945" y="313130"/>
            <a:ext cx="2619955" cy="137547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1613076-3325-47B7-A075-5FCE1B82E162}"/>
              </a:ext>
            </a:extLst>
          </p:cNvPr>
          <p:cNvSpPr txBox="1"/>
          <p:nvPr/>
        </p:nvSpPr>
        <p:spPr>
          <a:xfrm>
            <a:off x="3777025" y="739257"/>
            <a:ext cx="3259373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Modèles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1605E70-A60B-4D04-948C-9C5369649AA4}"/>
              </a:ext>
            </a:extLst>
          </p:cNvPr>
          <p:cNvSpPr txBox="1"/>
          <p:nvPr/>
        </p:nvSpPr>
        <p:spPr>
          <a:xfrm>
            <a:off x="596265" y="1742942"/>
            <a:ext cx="11132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Au total, 3 </a:t>
            </a:r>
            <a:r>
              <a:rPr lang="en-US" sz="1200" dirty="0" err="1"/>
              <a:t>modéles</a:t>
            </a:r>
            <a:r>
              <a:rPr lang="en-US" sz="1200" dirty="0"/>
              <a:t> de classification </a:t>
            </a:r>
            <a:r>
              <a:rPr lang="en-US" sz="1200" dirty="0" err="1"/>
              <a:t>ont</a:t>
            </a:r>
            <a:r>
              <a:rPr lang="en-US" sz="1200" dirty="0"/>
              <a:t> </a:t>
            </a:r>
            <a:r>
              <a:rPr lang="en-US" sz="1200" dirty="0" err="1"/>
              <a:t>été</a:t>
            </a:r>
            <a:r>
              <a:rPr lang="en-US" sz="1200" dirty="0"/>
              <a:t> appliqué (</a:t>
            </a:r>
            <a:r>
              <a:rPr lang="en-US" sz="1200" dirty="0" err="1"/>
              <a:t>Arbre</a:t>
            </a:r>
            <a:r>
              <a:rPr lang="en-US" sz="1200" dirty="0"/>
              <a:t> de decision, Random Forest et </a:t>
            </a:r>
            <a:r>
              <a:rPr lang="en-US" sz="1200" dirty="0" err="1"/>
              <a:t>XGBoost</a:t>
            </a:r>
            <a:r>
              <a:rPr lang="en-US" sz="1200" dirty="0"/>
              <a:t>). On </a:t>
            </a:r>
            <a:r>
              <a:rPr lang="en-US" sz="1200" dirty="0" err="1"/>
              <a:t>peut</a:t>
            </a:r>
            <a:r>
              <a:rPr lang="en-US" sz="1200" dirty="0"/>
              <a:t> </a:t>
            </a:r>
            <a:r>
              <a:rPr lang="en-US" sz="1200" dirty="0" err="1"/>
              <a:t>vir</a:t>
            </a:r>
            <a:r>
              <a:rPr lang="en-US" sz="1200" dirty="0"/>
              <a:t> ci-dessous les 3 approaches qui </a:t>
            </a:r>
            <a:r>
              <a:rPr lang="en-US" sz="1200" dirty="0" err="1"/>
              <a:t>ont</a:t>
            </a:r>
            <a:r>
              <a:rPr lang="en-US" sz="1200" dirty="0"/>
              <a:t> </a:t>
            </a:r>
            <a:r>
              <a:rPr lang="en-US" sz="1200" dirty="0" err="1"/>
              <a:t>été</a:t>
            </a:r>
            <a:r>
              <a:rPr lang="en-US" sz="1200" dirty="0"/>
              <a:t> utilize pour les </a:t>
            </a:r>
            <a:r>
              <a:rPr lang="en-US" sz="1200" dirty="0" err="1"/>
              <a:t>modéles</a:t>
            </a:r>
            <a:r>
              <a:rPr lang="en-US" sz="1200" dirty="0"/>
              <a:t>. </a:t>
            </a:r>
            <a:endParaRPr lang="fr-FR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1C245C-4500-4025-AA30-F653DB3AB84F}"/>
              </a:ext>
            </a:extLst>
          </p:cNvPr>
          <p:cNvSpPr/>
          <p:nvPr/>
        </p:nvSpPr>
        <p:spPr>
          <a:xfrm>
            <a:off x="266294" y="2363999"/>
            <a:ext cx="1882937" cy="432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Arbre</a:t>
            </a:r>
            <a:r>
              <a:rPr lang="en-US" sz="1200" dirty="0">
                <a:solidFill>
                  <a:schemeClr val="tx1"/>
                </a:solidFill>
              </a:rPr>
              <a:t> de decision avec les </a:t>
            </a: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paramètres</a:t>
            </a:r>
            <a:r>
              <a:rPr lang="en-US" sz="1200" dirty="0">
                <a:solidFill>
                  <a:schemeClr val="tx1"/>
                </a:solidFill>
              </a:rPr>
              <a:t> par </a:t>
            </a:r>
            <a:r>
              <a:rPr lang="en-US" sz="1200" dirty="0" err="1">
                <a:solidFill>
                  <a:schemeClr val="tx1"/>
                </a:solidFill>
              </a:rPr>
              <a:t>défaut</a:t>
            </a:r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5D141949-4CB0-4781-9A53-ADAE2F1A1635}"/>
              </a:ext>
            </a:extLst>
          </p:cNvPr>
          <p:cNvCxnSpPr/>
          <p:nvPr/>
        </p:nvCxnSpPr>
        <p:spPr>
          <a:xfrm>
            <a:off x="2368067" y="2547828"/>
            <a:ext cx="8675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3DE40AE-C4E7-4AC0-92C6-6F0EB1EA3132}"/>
              </a:ext>
            </a:extLst>
          </p:cNvPr>
          <p:cNvSpPr/>
          <p:nvPr/>
        </p:nvSpPr>
        <p:spPr>
          <a:xfrm>
            <a:off x="3446594" y="2363999"/>
            <a:ext cx="1882937" cy="432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Résultats</a:t>
            </a:r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5E5A4B37-6F32-4F7C-BBE0-9894EF50E036}"/>
              </a:ext>
            </a:extLst>
          </p:cNvPr>
          <p:cNvCxnSpPr/>
          <p:nvPr/>
        </p:nvCxnSpPr>
        <p:spPr>
          <a:xfrm>
            <a:off x="5595815" y="2591785"/>
            <a:ext cx="8675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682D741-BF99-4ECD-885A-065B09CFC6EB}"/>
              </a:ext>
            </a:extLst>
          </p:cNvPr>
          <p:cNvSpPr/>
          <p:nvPr/>
        </p:nvSpPr>
        <p:spPr>
          <a:xfrm>
            <a:off x="6729606" y="2363998"/>
            <a:ext cx="1882937" cy="432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Arbre</a:t>
            </a:r>
            <a:r>
              <a:rPr lang="en-US" sz="1200" dirty="0">
                <a:solidFill>
                  <a:schemeClr val="tx1"/>
                </a:solidFill>
              </a:rPr>
              <a:t> de decision avec Grid Search et K-Fold</a:t>
            </a:r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4D0D1077-53E0-4610-92E0-DC4CC22A0B8B}"/>
              </a:ext>
            </a:extLst>
          </p:cNvPr>
          <p:cNvCxnSpPr/>
          <p:nvPr/>
        </p:nvCxnSpPr>
        <p:spPr>
          <a:xfrm>
            <a:off x="8819667" y="2591785"/>
            <a:ext cx="8675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BCBF990-8849-4097-BDE2-2E9972A219C0}"/>
              </a:ext>
            </a:extLst>
          </p:cNvPr>
          <p:cNvSpPr/>
          <p:nvPr/>
        </p:nvSpPr>
        <p:spPr>
          <a:xfrm>
            <a:off x="9894298" y="2375721"/>
            <a:ext cx="1882937" cy="432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Résultats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EB2F2A-D5EB-4FA4-AD9A-8182F7396106}"/>
              </a:ext>
            </a:extLst>
          </p:cNvPr>
          <p:cNvSpPr/>
          <p:nvPr/>
        </p:nvSpPr>
        <p:spPr>
          <a:xfrm>
            <a:off x="266294" y="3151211"/>
            <a:ext cx="1882937" cy="432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Random Forest avec les </a:t>
            </a: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paramètres</a:t>
            </a:r>
            <a:r>
              <a:rPr lang="en-US" sz="1200" dirty="0">
                <a:solidFill>
                  <a:schemeClr val="tx1"/>
                </a:solidFill>
              </a:rPr>
              <a:t> par </a:t>
            </a:r>
            <a:r>
              <a:rPr lang="en-US" sz="1200" dirty="0" err="1">
                <a:solidFill>
                  <a:schemeClr val="tx1"/>
                </a:solidFill>
              </a:rPr>
              <a:t>défaut</a:t>
            </a:r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D52464F3-E966-48D8-B1A4-BB3E080CCC8F}"/>
              </a:ext>
            </a:extLst>
          </p:cNvPr>
          <p:cNvCxnSpPr/>
          <p:nvPr/>
        </p:nvCxnSpPr>
        <p:spPr>
          <a:xfrm>
            <a:off x="2368067" y="3335040"/>
            <a:ext cx="8675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29087D4-B31E-4AE5-9E07-0780C9392F02}"/>
              </a:ext>
            </a:extLst>
          </p:cNvPr>
          <p:cNvSpPr/>
          <p:nvPr/>
        </p:nvSpPr>
        <p:spPr>
          <a:xfrm>
            <a:off x="3446594" y="3151211"/>
            <a:ext cx="1882937" cy="432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Résultats</a:t>
            </a:r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89D95AE5-4533-4BF4-9A20-7ABE9D65B302}"/>
              </a:ext>
            </a:extLst>
          </p:cNvPr>
          <p:cNvCxnSpPr/>
          <p:nvPr/>
        </p:nvCxnSpPr>
        <p:spPr>
          <a:xfrm>
            <a:off x="5595815" y="3378997"/>
            <a:ext cx="8675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2718C2A-47FE-416E-AF7B-906E2E49430F}"/>
              </a:ext>
            </a:extLst>
          </p:cNvPr>
          <p:cNvSpPr/>
          <p:nvPr/>
        </p:nvSpPr>
        <p:spPr>
          <a:xfrm>
            <a:off x="6690531" y="3151210"/>
            <a:ext cx="2030901" cy="432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Random Forest avec Randomized Search et K-Fold</a:t>
            </a:r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E2278C19-0D86-4280-BFD5-B9BD9E1DCC54}"/>
              </a:ext>
            </a:extLst>
          </p:cNvPr>
          <p:cNvCxnSpPr/>
          <p:nvPr/>
        </p:nvCxnSpPr>
        <p:spPr>
          <a:xfrm>
            <a:off x="8819667" y="3378997"/>
            <a:ext cx="8675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E397B29-5F3F-4A09-A8BE-FF443FF350C7}"/>
              </a:ext>
            </a:extLst>
          </p:cNvPr>
          <p:cNvSpPr/>
          <p:nvPr/>
        </p:nvSpPr>
        <p:spPr>
          <a:xfrm>
            <a:off x="9894298" y="3162933"/>
            <a:ext cx="1882937" cy="432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Résultats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C06108-6536-4978-A3D2-9E826330820F}"/>
              </a:ext>
            </a:extLst>
          </p:cNvPr>
          <p:cNvSpPr/>
          <p:nvPr/>
        </p:nvSpPr>
        <p:spPr>
          <a:xfrm>
            <a:off x="266294" y="3906188"/>
            <a:ext cx="1882937" cy="432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XGBoost</a:t>
            </a:r>
            <a:r>
              <a:rPr lang="en-US" sz="1200" dirty="0">
                <a:solidFill>
                  <a:schemeClr val="tx1"/>
                </a:solidFill>
              </a:rPr>
              <a:t> avec les </a:t>
            </a: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paramètres</a:t>
            </a:r>
            <a:r>
              <a:rPr lang="en-US" sz="1200" dirty="0">
                <a:solidFill>
                  <a:schemeClr val="tx1"/>
                </a:solidFill>
              </a:rPr>
              <a:t> par </a:t>
            </a:r>
            <a:r>
              <a:rPr lang="en-US" sz="1200" dirty="0" err="1">
                <a:solidFill>
                  <a:schemeClr val="tx1"/>
                </a:solidFill>
              </a:rPr>
              <a:t>défaut</a:t>
            </a:r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6326DC32-0D78-40FC-99BD-1EC3130A5A53}"/>
              </a:ext>
            </a:extLst>
          </p:cNvPr>
          <p:cNvCxnSpPr/>
          <p:nvPr/>
        </p:nvCxnSpPr>
        <p:spPr>
          <a:xfrm>
            <a:off x="2368067" y="4090017"/>
            <a:ext cx="8675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2441030-1021-4302-9C93-A4A7ED00A094}"/>
              </a:ext>
            </a:extLst>
          </p:cNvPr>
          <p:cNvSpPr/>
          <p:nvPr/>
        </p:nvSpPr>
        <p:spPr>
          <a:xfrm>
            <a:off x="3446594" y="3906188"/>
            <a:ext cx="1882937" cy="432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Resultats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DE4BD940-AE85-4CCB-BAD0-A3E9F3E3CD7F}"/>
              </a:ext>
            </a:extLst>
          </p:cNvPr>
          <p:cNvSpPr txBox="1"/>
          <p:nvPr/>
        </p:nvSpPr>
        <p:spPr>
          <a:xfrm>
            <a:off x="226948" y="4790544"/>
            <a:ext cx="118715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Grid Search </a:t>
            </a:r>
            <a:r>
              <a:rPr lang="en-US" sz="1200" dirty="0" err="1"/>
              <a:t>est</a:t>
            </a:r>
            <a:r>
              <a:rPr lang="en-US" sz="1200" dirty="0"/>
              <a:t> un module de </a:t>
            </a:r>
            <a:r>
              <a:rPr lang="en-US" sz="1200" dirty="0" err="1"/>
              <a:t>sklearn</a:t>
            </a:r>
            <a:r>
              <a:rPr lang="en-US" sz="1200" dirty="0"/>
              <a:t> qui </a:t>
            </a:r>
            <a:r>
              <a:rPr lang="en-US" sz="1200" dirty="0" err="1"/>
              <a:t>permet</a:t>
            </a:r>
            <a:r>
              <a:rPr lang="en-US" sz="1200" dirty="0"/>
              <a:t> de tester un </a:t>
            </a:r>
            <a:r>
              <a:rPr lang="en-US" sz="1200" dirty="0" err="1"/>
              <a:t>même</a:t>
            </a:r>
            <a:r>
              <a:rPr lang="en-US" sz="1200" dirty="0"/>
              <a:t> </a:t>
            </a:r>
            <a:r>
              <a:rPr lang="en-US" sz="1200" dirty="0" err="1"/>
              <a:t>modéle</a:t>
            </a:r>
            <a:r>
              <a:rPr lang="en-US" sz="1200" dirty="0"/>
              <a:t> avec </a:t>
            </a:r>
            <a:r>
              <a:rPr lang="en-US" sz="1200" dirty="0" err="1"/>
              <a:t>différentes</a:t>
            </a:r>
            <a:r>
              <a:rPr lang="en-US" sz="1200" dirty="0"/>
              <a:t> </a:t>
            </a:r>
            <a:r>
              <a:rPr lang="en-US" sz="1200" dirty="0" err="1"/>
              <a:t>combinaisons</a:t>
            </a:r>
            <a:r>
              <a:rPr lang="en-US" sz="1200" dirty="0"/>
              <a:t> </a:t>
            </a:r>
            <a:r>
              <a:rPr lang="en-US" sz="1200" dirty="0" err="1"/>
              <a:t>d’hyper-paramétres</a:t>
            </a:r>
            <a:r>
              <a:rPr lang="en-US" sz="1200" dirty="0"/>
              <a:t>. La </a:t>
            </a:r>
            <a:r>
              <a:rPr lang="en-US" sz="1200" dirty="0" err="1"/>
              <a:t>combinaison</a:t>
            </a:r>
            <a:r>
              <a:rPr lang="en-US" sz="1200" dirty="0"/>
              <a:t> </a:t>
            </a:r>
            <a:r>
              <a:rPr lang="en-US" sz="1200" dirty="0" err="1"/>
              <a:t>donnant</a:t>
            </a:r>
            <a:r>
              <a:rPr lang="en-US" sz="1200" dirty="0"/>
              <a:t> la </a:t>
            </a:r>
            <a:r>
              <a:rPr lang="en-US" sz="1200" dirty="0" err="1"/>
              <a:t>meilleure</a:t>
            </a:r>
            <a:r>
              <a:rPr lang="en-US" sz="1200" dirty="0"/>
              <a:t> accuracy </a:t>
            </a:r>
            <a:r>
              <a:rPr lang="en-US" sz="1200" dirty="0" err="1"/>
              <a:t>va</a:t>
            </a:r>
            <a:r>
              <a:rPr lang="en-US" sz="1200" dirty="0"/>
              <a:t> </a:t>
            </a:r>
            <a:r>
              <a:rPr lang="en-US" sz="1200" dirty="0" err="1"/>
              <a:t>être</a:t>
            </a:r>
            <a:r>
              <a:rPr lang="en-US" sz="1200" dirty="0"/>
              <a:t> </a:t>
            </a:r>
            <a:r>
              <a:rPr lang="en-US" sz="1200" dirty="0" err="1"/>
              <a:t>retenue</a:t>
            </a:r>
            <a:r>
              <a:rPr lang="en-US" sz="1200" dirty="0"/>
              <a:t> pour </a:t>
            </a:r>
            <a:r>
              <a:rPr lang="en-US" sz="1200" dirty="0" err="1"/>
              <a:t>l’évaluation</a:t>
            </a:r>
            <a:r>
              <a:rPr lang="en-US" sz="1200" dirty="0"/>
              <a:t> du </a:t>
            </a:r>
            <a:r>
              <a:rPr lang="en-US" sz="1200" dirty="0" err="1"/>
              <a:t>modéle</a:t>
            </a:r>
            <a:r>
              <a:rPr lang="en-US" sz="1200" dirty="0"/>
              <a:t>. </a:t>
            </a:r>
          </a:p>
          <a:p>
            <a:pPr algn="ctr"/>
            <a:endParaRPr lang="en-US" sz="1200" dirty="0"/>
          </a:p>
          <a:p>
            <a:pPr algn="ctr"/>
            <a:r>
              <a:rPr lang="en-US" sz="1200" b="1" dirty="0"/>
              <a:t>Randomized Search </a:t>
            </a:r>
            <a:r>
              <a:rPr lang="en-US" sz="1200" dirty="0" err="1"/>
              <a:t>reprend</a:t>
            </a:r>
            <a:r>
              <a:rPr lang="en-US" sz="1200" dirty="0"/>
              <a:t> le </a:t>
            </a:r>
            <a:r>
              <a:rPr lang="en-US" sz="1200" dirty="0" err="1"/>
              <a:t>même</a:t>
            </a:r>
            <a:r>
              <a:rPr lang="en-US" sz="1200" dirty="0"/>
              <a:t> </a:t>
            </a:r>
            <a:r>
              <a:rPr lang="en-US" sz="1200" dirty="0" err="1"/>
              <a:t>principe</a:t>
            </a:r>
            <a:r>
              <a:rPr lang="en-US" sz="1200" dirty="0"/>
              <a:t> que Grid search </a:t>
            </a:r>
            <a:r>
              <a:rPr lang="en-US" sz="1200" dirty="0" err="1"/>
              <a:t>mais</a:t>
            </a:r>
            <a:r>
              <a:rPr lang="en-US" sz="1200" dirty="0"/>
              <a:t> </a:t>
            </a:r>
            <a:r>
              <a:rPr lang="en-US" sz="1200" dirty="0" err="1"/>
              <a:t>cette</a:t>
            </a:r>
            <a:r>
              <a:rPr lang="en-US" sz="1200" dirty="0"/>
              <a:t> </a:t>
            </a:r>
            <a:r>
              <a:rPr lang="en-US" sz="1200" dirty="0" err="1"/>
              <a:t>fois</a:t>
            </a:r>
            <a:r>
              <a:rPr lang="en-US" sz="1200" dirty="0"/>
              <a:t> </a:t>
            </a:r>
            <a:r>
              <a:rPr lang="en-US" sz="1200" dirty="0" err="1"/>
              <a:t>toutes</a:t>
            </a:r>
            <a:r>
              <a:rPr lang="en-US" sz="1200" dirty="0"/>
              <a:t> les </a:t>
            </a:r>
            <a:r>
              <a:rPr lang="en-US" sz="1200" dirty="0" err="1"/>
              <a:t>combinaisons</a:t>
            </a:r>
            <a:r>
              <a:rPr lang="en-US" sz="1200" dirty="0"/>
              <a:t> ne </a:t>
            </a:r>
            <a:r>
              <a:rPr lang="en-US" sz="1200" dirty="0" err="1"/>
              <a:t>seront</a:t>
            </a:r>
            <a:r>
              <a:rPr lang="en-US" sz="1200" dirty="0"/>
              <a:t> pas </a:t>
            </a:r>
            <a:r>
              <a:rPr lang="en-US" sz="1200" dirty="0" err="1"/>
              <a:t>utilisées</a:t>
            </a:r>
            <a:r>
              <a:rPr lang="en-US" sz="1200" dirty="0"/>
              <a:t>, les </a:t>
            </a:r>
            <a:r>
              <a:rPr lang="en-US" sz="1200" dirty="0" err="1"/>
              <a:t>meilleures</a:t>
            </a:r>
            <a:r>
              <a:rPr lang="en-US" sz="1200" dirty="0"/>
              <a:t> </a:t>
            </a:r>
            <a:r>
              <a:rPr lang="en-US" sz="1200" dirty="0" err="1"/>
              <a:t>combinaisons</a:t>
            </a:r>
            <a:r>
              <a:rPr lang="en-US" sz="1200" dirty="0"/>
              <a:t> </a:t>
            </a:r>
            <a:r>
              <a:rPr lang="en-US" sz="1200" dirty="0" err="1"/>
              <a:t>vont</a:t>
            </a:r>
            <a:r>
              <a:rPr lang="en-US" sz="1200" dirty="0"/>
              <a:t> </a:t>
            </a:r>
            <a:r>
              <a:rPr lang="en-US" sz="1200" dirty="0" err="1"/>
              <a:t>être</a:t>
            </a:r>
            <a:r>
              <a:rPr lang="en-US" sz="1200" dirty="0"/>
              <a:t> </a:t>
            </a:r>
            <a:r>
              <a:rPr lang="en-US" sz="1200" dirty="0" err="1"/>
              <a:t>testées</a:t>
            </a:r>
            <a:r>
              <a:rPr lang="en-US" sz="1200" dirty="0"/>
              <a:t> à </a:t>
            </a:r>
            <a:r>
              <a:rPr lang="en-US" sz="1200" dirty="0" err="1"/>
              <a:t>l’aide</a:t>
            </a:r>
            <a:r>
              <a:rPr lang="en-US" sz="1200" dirty="0"/>
              <a:t> </a:t>
            </a:r>
            <a:r>
              <a:rPr lang="en-US" sz="1200" dirty="0" err="1"/>
              <a:t>d’une</a:t>
            </a:r>
            <a:r>
              <a:rPr lang="en-US" sz="1200" dirty="0"/>
              <a:t> </a:t>
            </a:r>
            <a:r>
              <a:rPr lang="en-US" sz="1200" dirty="0" err="1"/>
              <a:t>heuristique</a:t>
            </a:r>
            <a:r>
              <a:rPr lang="en-US" sz="1200" dirty="0"/>
              <a:t>. </a:t>
            </a:r>
            <a:r>
              <a:rPr lang="en-US" sz="1200" dirty="0" err="1"/>
              <a:t>J’ai</a:t>
            </a:r>
            <a:r>
              <a:rPr lang="en-US" sz="1200" dirty="0"/>
              <a:t> </a:t>
            </a:r>
            <a:r>
              <a:rPr lang="en-US" sz="1200" dirty="0" err="1"/>
              <a:t>utilisé</a:t>
            </a:r>
            <a:r>
              <a:rPr lang="en-US" sz="1200" dirty="0"/>
              <a:t> Randomized search pour Random Forest car le </a:t>
            </a:r>
            <a:r>
              <a:rPr lang="en-US" sz="1200" dirty="0" err="1"/>
              <a:t>nombre</a:t>
            </a:r>
            <a:r>
              <a:rPr lang="en-US" sz="1200" dirty="0"/>
              <a:t> de </a:t>
            </a:r>
            <a:r>
              <a:rPr lang="en-US" sz="1200" dirty="0" err="1"/>
              <a:t>combinaisons</a:t>
            </a:r>
            <a:r>
              <a:rPr lang="en-US" sz="1200" dirty="0"/>
              <a:t> à tester </a:t>
            </a:r>
            <a:r>
              <a:rPr lang="en-US" sz="1200" dirty="0" err="1"/>
              <a:t>était</a:t>
            </a:r>
            <a:r>
              <a:rPr lang="en-US" sz="1200" dirty="0"/>
              <a:t> trop important.</a:t>
            </a:r>
          </a:p>
          <a:p>
            <a:pPr algn="ctr"/>
            <a:endParaRPr lang="en-US" sz="1200" dirty="0"/>
          </a:p>
          <a:p>
            <a:pPr algn="ctr"/>
            <a:r>
              <a:rPr lang="fr-FR" sz="1200" b="1" dirty="0"/>
              <a:t>K-</a:t>
            </a:r>
            <a:r>
              <a:rPr lang="fr-FR" sz="1200" b="1" dirty="0" err="1"/>
              <a:t>Fold</a:t>
            </a:r>
            <a:r>
              <a:rPr lang="fr-FR" sz="1200" dirty="0"/>
              <a:t> permet de diviser au hasard en k sous-échantillons de taille égale le </a:t>
            </a:r>
            <a:r>
              <a:rPr lang="fr-FR" sz="1200" dirty="0" err="1"/>
              <a:t>dataset</a:t>
            </a:r>
            <a:r>
              <a:rPr lang="fr-FR" sz="1200" dirty="0"/>
              <a:t>. Parmi les k sous-échantillons, un seul sous-échantillon est retenu comme données de validation pour tester le modèle, et les k - 1 sous-échantillons restants sont utilisés comme données d'entraînement. Le processus de validation croisée est ensuite répété k fois. Les k résultats peuvent ensuite être mis en moyenne pour produire une seule estimation.</a:t>
            </a:r>
          </a:p>
        </p:txBody>
      </p:sp>
    </p:spTree>
    <p:extLst>
      <p:ext uri="{BB962C8B-B14F-4D97-AF65-F5344CB8AC3E}">
        <p14:creationId xmlns:p14="http://schemas.microsoft.com/office/powerpoint/2010/main" val="3721239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6562B6F-673F-458D-AE1C-A27A3CE52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65" y="476578"/>
            <a:ext cx="1048579" cy="104857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EFA451A-CBB6-4FC6-8638-17572BBC1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2945" y="313130"/>
            <a:ext cx="2619955" cy="137547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1613076-3325-47B7-A075-5FCE1B82E162}"/>
              </a:ext>
            </a:extLst>
          </p:cNvPr>
          <p:cNvSpPr txBox="1"/>
          <p:nvPr/>
        </p:nvSpPr>
        <p:spPr>
          <a:xfrm>
            <a:off x="3777025" y="739257"/>
            <a:ext cx="3259373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Arbre</a:t>
            </a:r>
            <a:r>
              <a:rPr lang="en-US" sz="2800" dirty="0"/>
              <a:t> de decision</a:t>
            </a:r>
            <a:endParaRPr lang="fr-FR" sz="28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1A6B72E-9B5A-4CCC-BEE1-246E7609F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485" y="2132734"/>
            <a:ext cx="4189046" cy="3502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60E633FF-544C-4AE3-93E5-F562B6F4B199}"/>
              </a:ext>
            </a:extLst>
          </p:cNvPr>
          <p:cNvSpPr txBox="1"/>
          <p:nvPr/>
        </p:nvSpPr>
        <p:spPr>
          <a:xfrm>
            <a:off x="7719422" y="5982344"/>
            <a:ext cx="2796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Confusion matrix – </a:t>
            </a:r>
            <a:r>
              <a:rPr lang="en-US" sz="1400" b="1" dirty="0" err="1"/>
              <a:t>Arbre</a:t>
            </a:r>
            <a:r>
              <a:rPr lang="en-US" sz="1400" b="1" dirty="0"/>
              <a:t> de decision avec Grid Search</a:t>
            </a:r>
            <a:endParaRPr lang="fr-FR" sz="1400" b="1" dirty="0"/>
          </a:p>
        </p:txBody>
      </p:sp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BE3643FD-7369-4A27-9292-0EA7ACA00E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828742"/>
              </p:ext>
            </p:extLst>
          </p:nvPr>
        </p:nvGraphicFramePr>
        <p:xfrm>
          <a:off x="518010" y="4511975"/>
          <a:ext cx="4674111" cy="92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8037">
                  <a:extLst>
                    <a:ext uri="{9D8B030D-6E8A-4147-A177-3AD203B41FA5}">
                      <a16:colId xmlns:a16="http://schemas.microsoft.com/office/drawing/2014/main" val="4281596386"/>
                    </a:ext>
                  </a:extLst>
                </a:gridCol>
                <a:gridCol w="1558037">
                  <a:extLst>
                    <a:ext uri="{9D8B030D-6E8A-4147-A177-3AD203B41FA5}">
                      <a16:colId xmlns:a16="http://schemas.microsoft.com/office/drawing/2014/main" val="3650307239"/>
                    </a:ext>
                  </a:extLst>
                </a:gridCol>
                <a:gridCol w="1558037">
                  <a:extLst>
                    <a:ext uri="{9D8B030D-6E8A-4147-A177-3AD203B41FA5}">
                      <a16:colId xmlns:a16="http://schemas.microsoft.com/office/drawing/2014/main" val="557917465"/>
                    </a:ext>
                  </a:extLst>
                </a:gridCol>
              </a:tblGrid>
              <a:tr h="410815"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Arbre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de decision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Arbre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de decision avec Grid Search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816781"/>
                  </a:ext>
                </a:extLst>
              </a:tr>
              <a:tr h="41081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Accuracy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0.927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0.926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48995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32DA4504-0D74-4079-9EFD-082750B34F0A}"/>
              </a:ext>
            </a:extLst>
          </p:cNvPr>
          <p:cNvSpPr txBox="1"/>
          <p:nvPr/>
        </p:nvSpPr>
        <p:spPr>
          <a:xfrm>
            <a:off x="596265" y="2778871"/>
            <a:ext cx="49446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On peut voir que la </a:t>
            </a:r>
            <a:r>
              <a:rPr lang="fr-FR" sz="1400" dirty="0" err="1"/>
              <a:t>Grid</a:t>
            </a:r>
            <a:r>
              <a:rPr lang="fr-FR" sz="1400" dirty="0"/>
              <a:t> </a:t>
            </a:r>
            <a:r>
              <a:rPr lang="fr-FR" sz="1400" dirty="0" err="1"/>
              <a:t>search</a:t>
            </a:r>
            <a:r>
              <a:rPr lang="fr-FR" sz="1400" dirty="0"/>
              <a:t> n’a pas améliorer l’</a:t>
            </a:r>
            <a:r>
              <a:rPr lang="fr-FR" sz="1400" dirty="0" err="1"/>
              <a:t>accuracy</a:t>
            </a:r>
            <a:r>
              <a:rPr lang="fr-FR" sz="1400" dirty="0"/>
              <a:t> du modèle sans doute parce j’ai choisi les mauvaises plages de valeurs à tester pour les hyper-</a:t>
            </a:r>
            <a:r>
              <a:rPr lang="fr-FR" sz="1400" dirty="0" err="1"/>
              <a:t>paramétres</a:t>
            </a:r>
            <a:r>
              <a:rPr lang="fr-FR" sz="1400" dirty="0"/>
              <a:t>. Cependant l’</a:t>
            </a:r>
            <a:r>
              <a:rPr lang="fr-FR" sz="1400" dirty="0" err="1"/>
              <a:t>accuracy</a:t>
            </a:r>
            <a:r>
              <a:rPr lang="fr-FR" sz="1400" dirty="0"/>
              <a:t> est déjà très bonne avec ce modèle basique.</a:t>
            </a:r>
          </a:p>
        </p:txBody>
      </p:sp>
    </p:spTree>
    <p:extLst>
      <p:ext uri="{BB962C8B-B14F-4D97-AF65-F5344CB8AC3E}">
        <p14:creationId xmlns:p14="http://schemas.microsoft.com/office/powerpoint/2010/main" val="2412352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6562B6F-673F-458D-AE1C-A27A3CE52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65" y="476578"/>
            <a:ext cx="1048579" cy="104857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EFA451A-CBB6-4FC6-8638-17572BBC1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2945" y="313130"/>
            <a:ext cx="2619955" cy="137547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1613076-3325-47B7-A075-5FCE1B82E162}"/>
              </a:ext>
            </a:extLst>
          </p:cNvPr>
          <p:cNvSpPr txBox="1"/>
          <p:nvPr/>
        </p:nvSpPr>
        <p:spPr>
          <a:xfrm>
            <a:off x="3777025" y="739257"/>
            <a:ext cx="3259373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Random Forest</a:t>
            </a:r>
            <a:endParaRPr lang="fr-FR" sz="28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F45DFE4-F67D-460E-AE11-1E6813773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289" y="2218789"/>
            <a:ext cx="3831669" cy="320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81A24191-4D75-433C-AC67-12C345D05943}"/>
              </a:ext>
            </a:extLst>
          </p:cNvPr>
          <p:cNvSpPr txBox="1"/>
          <p:nvPr/>
        </p:nvSpPr>
        <p:spPr>
          <a:xfrm>
            <a:off x="7865849" y="5785150"/>
            <a:ext cx="2796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Confusion matrix – Random Forest avec Randomized Search </a:t>
            </a:r>
            <a:endParaRPr lang="fr-FR" sz="1400" b="1" dirty="0"/>
          </a:p>
        </p:txBody>
      </p:sp>
      <p:graphicFrame>
        <p:nvGraphicFramePr>
          <p:cNvPr id="10" name="Tableau 2">
            <a:extLst>
              <a:ext uri="{FF2B5EF4-FFF2-40B4-BE49-F238E27FC236}">
                <a16:creationId xmlns:a16="http://schemas.microsoft.com/office/drawing/2014/main" id="{2DAEC107-5E70-4EE3-8D7D-0605470AE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871129"/>
              </p:ext>
            </p:extLst>
          </p:nvPr>
        </p:nvGraphicFramePr>
        <p:xfrm>
          <a:off x="475056" y="4681768"/>
          <a:ext cx="5255895" cy="92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1965">
                  <a:extLst>
                    <a:ext uri="{9D8B030D-6E8A-4147-A177-3AD203B41FA5}">
                      <a16:colId xmlns:a16="http://schemas.microsoft.com/office/drawing/2014/main" val="4281596386"/>
                    </a:ext>
                  </a:extLst>
                </a:gridCol>
                <a:gridCol w="1751965">
                  <a:extLst>
                    <a:ext uri="{9D8B030D-6E8A-4147-A177-3AD203B41FA5}">
                      <a16:colId xmlns:a16="http://schemas.microsoft.com/office/drawing/2014/main" val="3650307239"/>
                    </a:ext>
                  </a:extLst>
                </a:gridCol>
                <a:gridCol w="1751965">
                  <a:extLst>
                    <a:ext uri="{9D8B030D-6E8A-4147-A177-3AD203B41FA5}">
                      <a16:colId xmlns:a16="http://schemas.microsoft.com/office/drawing/2014/main" val="557917465"/>
                    </a:ext>
                  </a:extLst>
                </a:gridCol>
              </a:tblGrid>
              <a:tr h="410815"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Random Forest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Random Forest avec Randomized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Seatrch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816781"/>
                  </a:ext>
                </a:extLst>
              </a:tr>
              <a:tr h="41081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Accuracy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0.95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0.972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48995"/>
                  </a:ext>
                </a:extLst>
              </a:tr>
            </a:tbl>
          </a:graphicData>
        </a:graphic>
      </p:graphicFrame>
      <p:sp>
        <p:nvSpPr>
          <p:cNvPr id="11" name="ZoneTexte 10">
            <a:extLst>
              <a:ext uri="{FF2B5EF4-FFF2-40B4-BE49-F238E27FC236}">
                <a16:creationId xmlns:a16="http://schemas.microsoft.com/office/drawing/2014/main" id="{F86E851A-6172-4403-A190-3D0A481D7A9A}"/>
              </a:ext>
            </a:extLst>
          </p:cNvPr>
          <p:cNvSpPr txBox="1"/>
          <p:nvPr/>
        </p:nvSpPr>
        <p:spPr>
          <a:xfrm>
            <a:off x="760542" y="2802921"/>
            <a:ext cx="46011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On peut voir que la </a:t>
            </a:r>
            <a:r>
              <a:rPr lang="fr-FR" sz="1400" dirty="0" err="1"/>
              <a:t>Randomized</a:t>
            </a:r>
            <a:r>
              <a:rPr lang="fr-FR" sz="1400" dirty="0"/>
              <a:t> </a:t>
            </a:r>
            <a:r>
              <a:rPr lang="fr-FR" sz="1400" dirty="0" err="1"/>
              <a:t>search</a:t>
            </a:r>
            <a:r>
              <a:rPr lang="fr-FR" sz="1400" dirty="0"/>
              <a:t> a amélioré l’</a:t>
            </a:r>
            <a:r>
              <a:rPr lang="fr-FR" sz="1400" dirty="0" err="1"/>
              <a:t>accuracy</a:t>
            </a:r>
            <a:r>
              <a:rPr lang="fr-FR" sz="1400" dirty="0"/>
              <a:t> du modèle. L’</a:t>
            </a:r>
            <a:r>
              <a:rPr lang="fr-FR" sz="1400" dirty="0" err="1"/>
              <a:t>accuracy</a:t>
            </a:r>
            <a:r>
              <a:rPr lang="fr-FR" sz="1400" dirty="0"/>
              <a:t> est encore meilleure qu’avec l’arbre de décision. Sachant que j’ai </a:t>
            </a:r>
            <a:r>
              <a:rPr lang="fr-FR" sz="1400" dirty="0" err="1"/>
              <a:t>utlisé</a:t>
            </a:r>
            <a:r>
              <a:rPr lang="fr-FR" sz="1400" dirty="0"/>
              <a:t> la méthode K-</a:t>
            </a:r>
            <a:r>
              <a:rPr lang="fr-FR" sz="1400" dirty="0" err="1"/>
              <a:t>Fold</a:t>
            </a:r>
            <a:r>
              <a:rPr lang="fr-FR" sz="1400" dirty="0"/>
              <a:t> on sait que le modèle n’est pas over-</a:t>
            </a:r>
            <a:r>
              <a:rPr lang="fr-FR" sz="1400" dirty="0" err="1"/>
              <a:t>fitter</a:t>
            </a:r>
            <a:r>
              <a:rPr lang="fr-F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777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6562B6F-673F-458D-AE1C-A27A3CE52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65" y="476578"/>
            <a:ext cx="1048579" cy="104857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EFA451A-CBB6-4FC6-8638-17572BBC1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2945" y="313130"/>
            <a:ext cx="2619955" cy="137547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1613076-3325-47B7-A075-5FCE1B82E162}"/>
              </a:ext>
            </a:extLst>
          </p:cNvPr>
          <p:cNvSpPr txBox="1"/>
          <p:nvPr/>
        </p:nvSpPr>
        <p:spPr>
          <a:xfrm>
            <a:off x="3777025" y="739257"/>
            <a:ext cx="3259373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XGBoost</a:t>
            </a:r>
            <a:endParaRPr lang="fr-FR" sz="2800" dirty="0"/>
          </a:p>
        </p:txBody>
      </p:sp>
      <p:graphicFrame>
        <p:nvGraphicFramePr>
          <p:cNvPr id="6" name="Tableau 2">
            <a:extLst>
              <a:ext uri="{FF2B5EF4-FFF2-40B4-BE49-F238E27FC236}">
                <a16:creationId xmlns:a16="http://schemas.microsoft.com/office/drawing/2014/main" id="{587676C8-69C5-4183-89A1-89408839C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618982"/>
              </p:ext>
            </p:extLst>
          </p:nvPr>
        </p:nvGraphicFramePr>
        <p:xfrm>
          <a:off x="879989" y="4717222"/>
          <a:ext cx="5255895" cy="92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1965">
                  <a:extLst>
                    <a:ext uri="{9D8B030D-6E8A-4147-A177-3AD203B41FA5}">
                      <a16:colId xmlns:a16="http://schemas.microsoft.com/office/drawing/2014/main" val="4281596386"/>
                    </a:ext>
                  </a:extLst>
                </a:gridCol>
                <a:gridCol w="1751965">
                  <a:extLst>
                    <a:ext uri="{9D8B030D-6E8A-4147-A177-3AD203B41FA5}">
                      <a16:colId xmlns:a16="http://schemas.microsoft.com/office/drawing/2014/main" val="3650307239"/>
                    </a:ext>
                  </a:extLst>
                </a:gridCol>
                <a:gridCol w="1751965">
                  <a:extLst>
                    <a:ext uri="{9D8B030D-6E8A-4147-A177-3AD203B41FA5}">
                      <a16:colId xmlns:a16="http://schemas.microsoft.com/office/drawing/2014/main" val="557917465"/>
                    </a:ext>
                  </a:extLst>
                </a:gridCol>
              </a:tblGrid>
              <a:tr h="410815"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XGBoost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XGBoost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avec Randomized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Seatrch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816781"/>
                  </a:ext>
                </a:extLst>
              </a:tr>
              <a:tr h="41081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Accuracy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0.974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???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48995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36F9A095-601C-430D-926A-D5B3355684C0}"/>
              </a:ext>
            </a:extLst>
          </p:cNvPr>
          <p:cNvSpPr txBox="1"/>
          <p:nvPr/>
        </p:nvSpPr>
        <p:spPr>
          <a:xfrm>
            <a:off x="406400" y="2695108"/>
            <a:ext cx="62030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Pour </a:t>
            </a:r>
            <a:r>
              <a:rPr lang="fr-FR" sz="1400" dirty="0" err="1"/>
              <a:t>XGBoost</a:t>
            </a:r>
            <a:r>
              <a:rPr lang="fr-FR" sz="1400" dirty="0"/>
              <a:t> je n’ai pas pu faire de </a:t>
            </a:r>
            <a:r>
              <a:rPr lang="fr-FR" sz="1400" dirty="0" err="1"/>
              <a:t>Randomized</a:t>
            </a:r>
            <a:r>
              <a:rPr lang="fr-FR" sz="1400" dirty="0"/>
              <a:t> </a:t>
            </a:r>
            <a:r>
              <a:rPr lang="fr-FR" sz="1400" dirty="0" err="1"/>
              <a:t>Search</a:t>
            </a:r>
            <a:r>
              <a:rPr lang="fr-FR" sz="1400" dirty="0"/>
              <a:t> à cause des ressources trop limitées de mon ordinateur. Même après plusieurs heures de compilation, l’algorithme continuait de compiler. L’implémentation du modèle </a:t>
            </a:r>
            <a:r>
              <a:rPr lang="fr-FR" sz="1400" dirty="0" err="1"/>
              <a:t>XGBoost</a:t>
            </a:r>
            <a:r>
              <a:rPr lang="fr-FR" sz="1400" dirty="0"/>
              <a:t> avec les </a:t>
            </a:r>
            <a:r>
              <a:rPr lang="fr-FR" sz="1400" dirty="0" err="1"/>
              <a:t>paramétres</a:t>
            </a:r>
            <a:r>
              <a:rPr lang="fr-FR" sz="1400" dirty="0"/>
              <a:t> par défaut donne la meilleure </a:t>
            </a:r>
            <a:r>
              <a:rPr lang="fr-FR" sz="1400" dirty="0" err="1"/>
              <a:t>accuracy</a:t>
            </a:r>
            <a:r>
              <a:rPr lang="fr-FR" sz="1400" dirty="0"/>
              <a:t> jusque là obtenue. Encore une fois le risque d’over-</a:t>
            </a:r>
            <a:r>
              <a:rPr lang="fr-FR" sz="1400" dirty="0" err="1"/>
              <a:t>fitting</a:t>
            </a:r>
            <a:r>
              <a:rPr lang="fr-FR" sz="1400" dirty="0"/>
              <a:t> est écarté grâce à la méthode K-</a:t>
            </a:r>
            <a:r>
              <a:rPr lang="fr-FR" sz="1400" dirty="0" err="1"/>
              <a:t>Fold</a:t>
            </a:r>
            <a:r>
              <a:rPr lang="fr-FR" sz="1400" dirty="0"/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BD25082-D848-41B6-BFB9-7C6CF95EE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379" y="2218646"/>
            <a:ext cx="3927597" cy="322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51ADACB-CABB-47B0-89E7-F6AE92789F57}"/>
              </a:ext>
            </a:extLst>
          </p:cNvPr>
          <p:cNvSpPr txBox="1"/>
          <p:nvPr/>
        </p:nvSpPr>
        <p:spPr>
          <a:xfrm>
            <a:off x="8387298" y="5817856"/>
            <a:ext cx="2796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Confusion matrix – </a:t>
            </a:r>
            <a:r>
              <a:rPr lang="en-US" sz="1400" b="1" dirty="0" err="1"/>
              <a:t>XGBoost</a:t>
            </a:r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3249866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6562B6F-673F-458D-AE1C-A27A3CE52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65" y="476578"/>
            <a:ext cx="1048579" cy="104857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EFA451A-CBB6-4FC6-8638-17572BBC1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2945" y="313130"/>
            <a:ext cx="2619955" cy="137547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1613076-3325-47B7-A075-5FCE1B82E162}"/>
              </a:ext>
            </a:extLst>
          </p:cNvPr>
          <p:cNvSpPr txBox="1"/>
          <p:nvPr/>
        </p:nvSpPr>
        <p:spPr>
          <a:xfrm>
            <a:off x="3888518" y="736063"/>
            <a:ext cx="3259373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Problématique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77CDC05-FAED-4479-A013-2A49B49D6ACD}"/>
              </a:ext>
            </a:extLst>
          </p:cNvPr>
          <p:cNvSpPr txBox="1"/>
          <p:nvPr/>
        </p:nvSpPr>
        <p:spPr>
          <a:xfrm>
            <a:off x="9012802" y="3792773"/>
            <a:ext cx="280681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WALKING</a:t>
            </a:r>
          </a:p>
          <a:p>
            <a:r>
              <a:rPr lang="en-US" sz="1400" dirty="0"/>
              <a:t>WALKING_UPSTAIRS</a:t>
            </a:r>
          </a:p>
          <a:p>
            <a:r>
              <a:rPr lang="en-US" sz="1400" dirty="0">
                <a:highlight>
                  <a:srgbClr val="FFFF00"/>
                </a:highlight>
              </a:rPr>
              <a:t>WALKING_DOWNSTAIRS</a:t>
            </a:r>
          </a:p>
          <a:p>
            <a:r>
              <a:rPr lang="en-US" sz="1400" dirty="0"/>
              <a:t>SITTING</a:t>
            </a:r>
          </a:p>
          <a:p>
            <a:r>
              <a:rPr lang="en-US" sz="1400" dirty="0"/>
              <a:t>STANDING</a:t>
            </a:r>
          </a:p>
          <a:p>
            <a:r>
              <a:rPr lang="en-US" sz="1400" dirty="0"/>
              <a:t>LAYING</a:t>
            </a:r>
          </a:p>
          <a:p>
            <a:r>
              <a:rPr lang="en-US" sz="1400" dirty="0"/>
              <a:t>STAND_TO_SIT</a:t>
            </a:r>
          </a:p>
          <a:p>
            <a:r>
              <a:rPr lang="en-US" sz="1400" dirty="0"/>
              <a:t>SIT_TO_STAND</a:t>
            </a:r>
          </a:p>
          <a:p>
            <a:r>
              <a:rPr lang="en-US" sz="1400" dirty="0"/>
              <a:t>SIT_TO_LIE</a:t>
            </a:r>
          </a:p>
          <a:p>
            <a:r>
              <a:rPr lang="en-US" sz="1400" dirty="0"/>
              <a:t>LIE_TO_SIT</a:t>
            </a:r>
          </a:p>
          <a:p>
            <a:r>
              <a:rPr lang="en-US" sz="1400" dirty="0"/>
              <a:t>STAND_TO_LIE</a:t>
            </a:r>
          </a:p>
          <a:p>
            <a:r>
              <a:rPr lang="en-US" sz="1400" dirty="0"/>
              <a:t>LIE_TO_STAND</a:t>
            </a:r>
          </a:p>
          <a:p>
            <a:endParaRPr lang="fr-FR" dirty="0"/>
          </a:p>
        </p:txBody>
      </p:sp>
      <p:pic>
        <p:nvPicPr>
          <p:cNvPr id="1032" name="Picture 8" descr="Résultat de recherche d'images pour &quot;smartphones sensors logo&quot;">
            <a:extLst>
              <a:ext uri="{FF2B5EF4-FFF2-40B4-BE49-F238E27FC236}">
                <a16:creationId xmlns:a16="http://schemas.microsoft.com/office/drawing/2014/main" id="{7989D808-D40C-4E30-8B22-63CF96FCA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01" y="4482343"/>
            <a:ext cx="3912042" cy="157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89BA5CB-F819-4BA0-B301-F6C7D2E5580C}"/>
              </a:ext>
            </a:extLst>
          </p:cNvPr>
          <p:cNvSpPr/>
          <p:nvPr/>
        </p:nvSpPr>
        <p:spPr>
          <a:xfrm>
            <a:off x="5987156" y="5008490"/>
            <a:ext cx="1351721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754AA479-6666-4C78-9B70-B22DE683BBD8}"/>
              </a:ext>
            </a:extLst>
          </p:cNvPr>
          <p:cNvCxnSpPr>
            <a:cxnSpLocks/>
          </p:cNvCxnSpPr>
          <p:nvPr/>
        </p:nvCxnSpPr>
        <p:spPr>
          <a:xfrm flipV="1">
            <a:off x="7457971" y="4389122"/>
            <a:ext cx="1554831" cy="880978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E69C4B72-ACF8-4504-AE47-24A7DBD166C9}"/>
              </a:ext>
            </a:extLst>
          </p:cNvPr>
          <p:cNvCxnSpPr/>
          <p:nvPr/>
        </p:nvCxnSpPr>
        <p:spPr>
          <a:xfrm>
            <a:off x="4898003" y="5270100"/>
            <a:ext cx="970059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9907C772-39F3-4E34-BEC3-7B0E131CC346}"/>
              </a:ext>
            </a:extLst>
          </p:cNvPr>
          <p:cNvSpPr txBox="1"/>
          <p:nvPr/>
        </p:nvSpPr>
        <p:spPr>
          <a:xfrm>
            <a:off x="1025717" y="2197989"/>
            <a:ext cx="94859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dirty="0"/>
              <a:t>Pour ce projet j’ai à disposition un </a:t>
            </a:r>
            <a:r>
              <a:rPr lang="fr-FR" sz="1600" dirty="0" err="1"/>
              <a:t>dataset</a:t>
            </a:r>
            <a:r>
              <a:rPr lang="fr-FR" sz="1600" dirty="0"/>
              <a:t> comprenant un ensemble de mesures prises par des capteurs d’un smartphone. Des mesures ont été prises sur le smartphone d’un individu dans 12 positions différentes. </a:t>
            </a:r>
          </a:p>
          <a:p>
            <a:pPr algn="just"/>
            <a:endParaRPr lang="fr-FR" sz="1600" dirty="0"/>
          </a:p>
          <a:p>
            <a:pPr algn="just"/>
            <a:r>
              <a:rPr lang="fr-FR" sz="1600" dirty="0"/>
              <a:t>Ici le problème posé de pouvoir prédire la positions d’un individu a partir des mesures prises sur son smartphone.</a:t>
            </a:r>
          </a:p>
        </p:txBody>
      </p:sp>
    </p:spTree>
    <p:extLst>
      <p:ext uri="{BB962C8B-B14F-4D97-AF65-F5344CB8AC3E}">
        <p14:creationId xmlns:p14="http://schemas.microsoft.com/office/powerpoint/2010/main" val="3296639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6562B6F-673F-458D-AE1C-A27A3CE52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65" y="476578"/>
            <a:ext cx="1048579" cy="104857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EFA451A-CBB6-4FC6-8638-17572BBC1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2945" y="313130"/>
            <a:ext cx="2619955" cy="137547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DB371F1-ACAE-4C9B-A02C-F53DBBDD4406}"/>
              </a:ext>
            </a:extLst>
          </p:cNvPr>
          <p:cNvSpPr txBox="1"/>
          <p:nvPr/>
        </p:nvSpPr>
        <p:spPr>
          <a:xfrm>
            <a:off x="3411266" y="747208"/>
            <a:ext cx="3736957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Approche du problème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B5FF113-A08D-4E76-A51A-4D85D6BD9ADE}"/>
              </a:ext>
            </a:extLst>
          </p:cNvPr>
          <p:cNvSpPr txBox="1"/>
          <p:nvPr/>
        </p:nvSpPr>
        <p:spPr>
          <a:xfrm>
            <a:off x="461175" y="2078894"/>
            <a:ext cx="110152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Dans ce projet les données a prédire sont des postures donc des valeurs qualitatives, de plus il n’y a pas de relations d’ordres entre ces postures.</a:t>
            </a:r>
            <a:r>
              <a:rPr lang="en-US" dirty="0"/>
              <a:t> On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donc</a:t>
            </a:r>
            <a:r>
              <a:rPr lang="en-US" dirty="0"/>
              <a:t> </a:t>
            </a:r>
            <a:r>
              <a:rPr lang="en-US" dirty="0" err="1"/>
              <a:t>réaliser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classification, </a:t>
            </a:r>
            <a:r>
              <a:rPr lang="en-US" dirty="0" err="1"/>
              <a:t>c’est</a:t>
            </a:r>
            <a:r>
              <a:rPr lang="en-US" dirty="0"/>
              <a:t> à dire implementer un </a:t>
            </a:r>
            <a:r>
              <a:rPr lang="fr-FR" dirty="0" err="1"/>
              <a:t>modèl</a:t>
            </a:r>
            <a:r>
              <a:rPr lang="en-US" dirty="0"/>
              <a:t>e de machine learning capable de </a:t>
            </a:r>
            <a:r>
              <a:rPr lang="en-US" dirty="0" err="1"/>
              <a:t>pr</a:t>
            </a:r>
            <a:r>
              <a:rPr lang="fr-FR" dirty="0"/>
              <a:t>é</a:t>
            </a:r>
            <a:r>
              <a:rPr lang="en-US" dirty="0"/>
              <a:t>dire la posture de </a:t>
            </a:r>
            <a:r>
              <a:rPr lang="en-US" dirty="0" err="1"/>
              <a:t>l’individu</a:t>
            </a:r>
            <a:r>
              <a:rPr lang="en-US" dirty="0"/>
              <a:t> à </a:t>
            </a:r>
            <a:r>
              <a:rPr lang="en-US" dirty="0" err="1"/>
              <a:t>partir</a:t>
            </a:r>
            <a:r>
              <a:rPr lang="en-US" dirty="0"/>
              <a:t> des </a:t>
            </a:r>
            <a:r>
              <a:rPr lang="en-US" dirty="0" err="1"/>
              <a:t>mésures</a:t>
            </a:r>
            <a:r>
              <a:rPr lang="en-US" dirty="0"/>
              <a:t> </a:t>
            </a:r>
            <a:r>
              <a:rPr lang="en-US" dirty="0" err="1"/>
              <a:t>prises</a:t>
            </a:r>
            <a:r>
              <a:rPr lang="en-US" dirty="0"/>
              <a:t> par son smartphone.</a:t>
            </a:r>
          </a:p>
          <a:p>
            <a:pPr algn="ctr"/>
            <a:endParaRPr lang="en-US" dirty="0"/>
          </a:p>
          <a:p>
            <a:pPr algn="ctr"/>
            <a:r>
              <a:rPr lang="fr-FR" dirty="0"/>
              <a:t>Apres avoir effectuer des pré-traitements sur les données on comparera les performances de 3 modèles de classification :</a:t>
            </a:r>
            <a:endParaRPr lang="en-US" dirty="0"/>
          </a:p>
        </p:txBody>
      </p:sp>
      <p:pic>
        <p:nvPicPr>
          <p:cNvPr id="1026" name="Picture 2" descr="Résultat de recherche d'images pour &quot;decision tree logo&quot;">
            <a:extLst>
              <a:ext uri="{FF2B5EF4-FFF2-40B4-BE49-F238E27FC236}">
                <a16:creationId xmlns:a16="http://schemas.microsoft.com/office/drawing/2014/main" id="{4DC6BD3D-65AD-48C7-8E4B-C1934D8E7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766" y="4397233"/>
            <a:ext cx="1577879" cy="1244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ésultat de recherche d'images pour &quot;random forest logo&quot;">
            <a:extLst>
              <a:ext uri="{FF2B5EF4-FFF2-40B4-BE49-F238E27FC236}">
                <a16:creationId xmlns:a16="http://schemas.microsoft.com/office/drawing/2014/main" id="{E0616A9C-7632-4463-AAEE-5AB2209054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445"/>
          <a:stretch/>
        </p:blipFill>
        <p:spPr bwMode="auto">
          <a:xfrm>
            <a:off x="4528848" y="4641686"/>
            <a:ext cx="2619375" cy="84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ésultat de recherche d'images pour &quot;xgboost visualization&quot;">
            <a:extLst>
              <a:ext uri="{FF2B5EF4-FFF2-40B4-BE49-F238E27FC236}">
                <a16:creationId xmlns:a16="http://schemas.microsoft.com/office/drawing/2014/main" id="{0DBED1A6-E9CA-473C-BE67-415CD2F55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419" y="4223508"/>
            <a:ext cx="2703815" cy="1798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E407049D-43FE-4D9C-80D1-7D59C40E39FA}"/>
              </a:ext>
            </a:extLst>
          </p:cNvPr>
          <p:cNvSpPr txBox="1"/>
          <p:nvPr/>
        </p:nvSpPr>
        <p:spPr>
          <a:xfrm>
            <a:off x="1805036" y="5988724"/>
            <a:ext cx="1200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</a:t>
            </a:r>
            <a:r>
              <a:rPr lang="fr-FR" sz="1400" b="1" dirty="0" err="1"/>
              <a:t>ecision</a:t>
            </a:r>
            <a:r>
              <a:rPr lang="fr-FR" sz="1400" b="1" dirty="0"/>
              <a:t> </a:t>
            </a:r>
            <a:r>
              <a:rPr lang="fr-FR" sz="1400" b="1" dirty="0" err="1"/>
              <a:t>Tree</a:t>
            </a:r>
            <a:endParaRPr lang="fr-FR" sz="1400" b="1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658F763-0457-497C-9BEB-7BA77D8F6071}"/>
              </a:ext>
            </a:extLst>
          </p:cNvPr>
          <p:cNvSpPr txBox="1"/>
          <p:nvPr/>
        </p:nvSpPr>
        <p:spPr>
          <a:xfrm>
            <a:off x="5212301" y="6021786"/>
            <a:ext cx="1350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Random Forest</a:t>
            </a:r>
            <a:endParaRPr lang="fr-FR" sz="1400" b="1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043DDBA-363F-41F0-ACF0-4558562F9D1E}"/>
              </a:ext>
            </a:extLst>
          </p:cNvPr>
          <p:cNvSpPr txBox="1"/>
          <p:nvPr/>
        </p:nvSpPr>
        <p:spPr>
          <a:xfrm>
            <a:off x="8928195" y="5988724"/>
            <a:ext cx="883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X</a:t>
            </a:r>
            <a:r>
              <a:rPr lang="fr-FR" sz="1400" b="1" dirty="0" err="1"/>
              <a:t>GBoost</a:t>
            </a:r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3010339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6562B6F-673F-458D-AE1C-A27A3CE52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65" y="476578"/>
            <a:ext cx="1048579" cy="104857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EFA451A-CBB6-4FC6-8638-17572BBC1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2945" y="313130"/>
            <a:ext cx="2619955" cy="137547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1613076-3325-47B7-A075-5FCE1B82E162}"/>
              </a:ext>
            </a:extLst>
          </p:cNvPr>
          <p:cNvSpPr txBox="1"/>
          <p:nvPr/>
        </p:nvSpPr>
        <p:spPr>
          <a:xfrm>
            <a:off x="3156824" y="724879"/>
            <a:ext cx="4452285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2800" dirty="0" err="1"/>
              <a:t>Ch</a:t>
            </a:r>
            <a:r>
              <a:rPr lang="en-US" sz="2800" dirty="0" err="1"/>
              <a:t>argement</a:t>
            </a:r>
            <a:r>
              <a:rPr lang="en-US" sz="2800" dirty="0"/>
              <a:t> des </a:t>
            </a:r>
            <a:r>
              <a:rPr lang="en-US" sz="2800" dirty="0" err="1"/>
              <a:t>donn</a:t>
            </a:r>
            <a:r>
              <a:rPr lang="fr-FR" sz="2800" dirty="0"/>
              <a:t>é</a:t>
            </a:r>
            <a:r>
              <a:rPr lang="en-US" sz="2800" dirty="0"/>
              <a:t>es</a:t>
            </a:r>
            <a:endParaRPr lang="fr-FR" sz="2800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DB01DC6-AF8F-450C-88E6-061B672F459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52" t="45797" r="37261" b="39826"/>
          <a:stretch/>
        </p:blipFill>
        <p:spPr>
          <a:xfrm>
            <a:off x="2293256" y="2470682"/>
            <a:ext cx="6997149" cy="91139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AD226F8-1E2A-4B1A-A17A-225FC85D91E5}"/>
              </a:ext>
            </a:extLst>
          </p:cNvPr>
          <p:cNvSpPr txBox="1"/>
          <p:nvPr/>
        </p:nvSpPr>
        <p:spPr>
          <a:xfrm>
            <a:off x="997599" y="1669782"/>
            <a:ext cx="9485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On dispose d’un dataset, </a:t>
            </a:r>
            <a:r>
              <a:rPr lang="en-US" sz="1400" dirty="0" err="1"/>
              <a:t>tél</a:t>
            </a:r>
            <a:r>
              <a:rPr lang="fr-FR" sz="1400" dirty="0"/>
              <a:t>é</a:t>
            </a:r>
            <a:r>
              <a:rPr lang="en-US" sz="1400" dirty="0"/>
              <a:t>chargeable sur le site </a:t>
            </a:r>
            <a:r>
              <a:rPr lang="fr-FR" sz="14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https://archive.ics.uci.edu/ml/datasets/Smartphone-Based+Recognition+of+Human+Activities+and+Postural+Transitions</a:t>
            </a:r>
            <a:r>
              <a:rPr lang="fr-FR" sz="1400" dirty="0"/>
              <a:t>, avec les caractéristiques suivantes :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0395EFA-9518-453B-9673-337C715B289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2108" t="39892" r="98399" b="21002"/>
          <a:stretch/>
        </p:blipFill>
        <p:spPr>
          <a:xfrm>
            <a:off x="4911511" y="5075557"/>
            <a:ext cx="248885" cy="147631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6726C03-4E49-4A80-8183-051DA6A8A66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028" r="98829" b="49345"/>
          <a:stretch/>
        </p:blipFill>
        <p:spPr>
          <a:xfrm>
            <a:off x="10291640" y="5083509"/>
            <a:ext cx="68909" cy="147631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A0C1225-542B-4FA9-BF16-E6C43C3557E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5450" r="1066" b="12231"/>
          <a:stretch/>
        </p:blipFill>
        <p:spPr>
          <a:xfrm>
            <a:off x="6553200" y="5017273"/>
            <a:ext cx="2737205" cy="1281092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3490AFC-4FD0-44B6-910A-0999500D37C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5450" r="1066" b="12231"/>
          <a:stretch/>
        </p:blipFill>
        <p:spPr>
          <a:xfrm>
            <a:off x="996329" y="5017273"/>
            <a:ext cx="2737205" cy="1281092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36B926BA-8C49-4465-B70F-C57DDA93F566}"/>
              </a:ext>
            </a:extLst>
          </p:cNvPr>
          <p:cNvSpPr txBox="1"/>
          <p:nvPr/>
        </p:nvSpPr>
        <p:spPr>
          <a:xfrm>
            <a:off x="1120554" y="3638672"/>
            <a:ext cx="92399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Sur le site on récupère 4 </a:t>
            </a:r>
            <a:r>
              <a:rPr lang="fr-FR" sz="1400" dirty="0" err="1"/>
              <a:t>dataset</a:t>
            </a:r>
            <a:r>
              <a:rPr lang="fr-FR" sz="1400" dirty="0"/>
              <a:t> différents. Les </a:t>
            </a:r>
            <a:r>
              <a:rPr lang="fr-FR" sz="1400" dirty="0" err="1"/>
              <a:t>datasets</a:t>
            </a:r>
            <a:r>
              <a:rPr lang="fr-FR" sz="1400" dirty="0"/>
              <a:t> train sont destinés à l’apprentissage du modèle et les </a:t>
            </a:r>
            <a:r>
              <a:rPr lang="fr-FR" sz="1400" dirty="0" err="1"/>
              <a:t>datasets</a:t>
            </a:r>
            <a:r>
              <a:rPr lang="fr-FR" sz="1400" dirty="0"/>
              <a:t> test à l’évaluation des performances du même modèle. Les </a:t>
            </a:r>
            <a:r>
              <a:rPr lang="fr-FR" sz="1400" dirty="0" err="1"/>
              <a:t>datasets</a:t>
            </a:r>
            <a:r>
              <a:rPr lang="fr-FR" sz="1400" dirty="0"/>
              <a:t> X correspondent aux mesures prises par le smartphone et les </a:t>
            </a:r>
            <a:r>
              <a:rPr lang="fr-FR" sz="1400" dirty="0" err="1"/>
              <a:t>datasets</a:t>
            </a:r>
            <a:r>
              <a:rPr lang="fr-FR" sz="1400" dirty="0"/>
              <a:t> Y aux postures dans lesquelles l’individu se trouvait.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60B386F-9ACE-4AC0-871B-2CBFA70F3579}"/>
              </a:ext>
            </a:extLst>
          </p:cNvPr>
          <p:cNvSpPr txBox="1"/>
          <p:nvPr/>
        </p:nvSpPr>
        <p:spPr>
          <a:xfrm>
            <a:off x="1923095" y="4624662"/>
            <a:ext cx="883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Tr</a:t>
            </a:r>
            <a:r>
              <a:rPr lang="en-US" sz="1400" b="1" dirty="0" err="1"/>
              <a:t>ain</a:t>
            </a:r>
            <a:r>
              <a:rPr lang="en-US" sz="1400" b="1" dirty="0"/>
              <a:t> X</a:t>
            </a:r>
            <a:endParaRPr lang="fr-FR" sz="1400" b="1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01236E8-3955-480D-8808-2C204021873D}"/>
              </a:ext>
            </a:extLst>
          </p:cNvPr>
          <p:cNvSpPr txBox="1"/>
          <p:nvPr/>
        </p:nvSpPr>
        <p:spPr>
          <a:xfrm>
            <a:off x="7479966" y="4605836"/>
            <a:ext cx="883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Test</a:t>
            </a:r>
            <a:r>
              <a:rPr lang="en-US" sz="1400" b="1" dirty="0"/>
              <a:t> X</a:t>
            </a:r>
            <a:endParaRPr lang="fr-FR" sz="1400" b="1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8E5A4FF-6116-4D30-9626-4330DBEF603F}"/>
              </a:ext>
            </a:extLst>
          </p:cNvPr>
          <p:cNvSpPr txBox="1"/>
          <p:nvPr/>
        </p:nvSpPr>
        <p:spPr>
          <a:xfrm>
            <a:off x="4712035" y="4641792"/>
            <a:ext cx="883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Tr</a:t>
            </a:r>
            <a:r>
              <a:rPr lang="en-US" sz="1400" b="1" dirty="0" err="1"/>
              <a:t>ain</a:t>
            </a:r>
            <a:r>
              <a:rPr lang="en-US" sz="1400" b="1" dirty="0"/>
              <a:t> Y</a:t>
            </a:r>
            <a:endParaRPr lang="fr-FR" sz="1400" b="1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55A5457-0064-44A9-B03B-0A4976C0C7E8}"/>
              </a:ext>
            </a:extLst>
          </p:cNvPr>
          <p:cNvSpPr txBox="1"/>
          <p:nvPr/>
        </p:nvSpPr>
        <p:spPr>
          <a:xfrm>
            <a:off x="9918713" y="4605835"/>
            <a:ext cx="883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Tr</a:t>
            </a:r>
            <a:r>
              <a:rPr lang="en-US" sz="1400" b="1" dirty="0" err="1"/>
              <a:t>ain</a:t>
            </a:r>
            <a:r>
              <a:rPr lang="en-US" sz="1400" b="1" dirty="0"/>
              <a:t> Y</a:t>
            </a:r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4122570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6562B6F-673F-458D-AE1C-A27A3CE52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65" y="476578"/>
            <a:ext cx="1048579" cy="104857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EFA451A-CBB6-4FC6-8638-17572BBC1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2945" y="313130"/>
            <a:ext cx="2619955" cy="1375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4BB11B5-F945-4BF4-A70D-214D42E35A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450" r="1066" b="12231"/>
          <a:stretch/>
        </p:blipFill>
        <p:spPr>
          <a:xfrm>
            <a:off x="1370040" y="5237895"/>
            <a:ext cx="2737205" cy="128109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BF0A0D3-CA30-45FD-89EC-8A8640D0A1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450" r="1066" b="12231"/>
          <a:stretch/>
        </p:blipFill>
        <p:spPr>
          <a:xfrm>
            <a:off x="1370040" y="3434965"/>
            <a:ext cx="2737205" cy="128109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5DB226F-0139-49C5-8959-6DF1F71091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450" r="1066" b="12231"/>
          <a:stretch/>
        </p:blipFill>
        <p:spPr>
          <a:xfrm>
            <a:off x="4885842" y="3535878"/>
            <a:ext cx="2737205" cy="128109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64A0F7F-72B9-4F15-A900-FC97ED3F6E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450" r="1066" b="12231"/>
          <a:stretch/>
        </p:blipFill>
        <p:spPr>
          <a:xfrm>
            <a:off x="4885841" y="4816970"/>
            <a:ext cx="2737205" cy="128109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BF95302-B34C-44F5-9AB7-BDF25F2F256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2108" t="39892" r="98399" b="21002"/>
          <a:stretch/>
        </p:blipFill>
        <p:spPr>
          <a:xfrm>
            <a:off x="9597118" y="3137424"/>
            <a:ext cx="248885" cy="147631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C73214BD-7B05-4A73-9D38-6A22588DE3F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028" r="98829" b="49345"/>
          <a:stretch/>
        </p:blipFill>
        <p:spPr>
          <a:xfrm>
            <a:off x="9721561" y="5071403"/>
            <a:ext cx="68909" cy="1476313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4CD5A78D-6276-40D3-BB46-64ACF01138D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2108" t="39892" r="98399" b="21002"/>
          <a:stretch/>
        </p:blipFill>
        <p:spPr>
          <a:xfrm>
            <a:off x="11051083" y="3329580"/>
            <a:ext cx="248885" cy="147631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DE906E90-91DF-43A5-B336-E20184CC9A5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028" r="98829" b="49345"/>
          <a:stretch/>
        </p:blipFill>
        <p:spPr>
          <a:xfrm>
            <a:off x="11199378" y="4754171"/>
            <a:ext cx="68909" cy="1476313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5AD25BBE-0398-4F9E-B90C-E5DC4FB2F554}"/>
              </a:ext>
            </a:extLst>
          </p:cNvPr>
          <p:cNvSpPr txBox="1"/>
          <p:nvPr/>
        </p:nvSpPr>
        <p:spPr>
          <a:xfrm>
            <a:off x="2173067" y="3020158"/>
            <a:ext cx="883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Tr</a:t>
            </a:r>
            <a:r>
              <a:rPr lang="en-US" sz="1400" b="1" dirty="0" err="1"/>
              <a:t>ain</a:t>
            </a:r>
            <a:r>
              <a:rPr lang="en-US" sz="1400" b="1" dirty="0"/>
              <a:t> X</a:t>
            </a:r>
            <a:endParaRPr lang="fr-FR" sz="1400" b="1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5A67C63-CF85-4518-9942-D98024CBA820}"/>
              </a:ext>
            </a:extLst>
          </p:cNvPr>
          <p:cNvSpPr txBox="1"/>
          <p:nvPr/>
        </p:nvSpPr>
        <p:spPr>
          <a:xfrm>
            <a:off x="2252577" y="4914215"/>
            <a:ext cx="883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Test</a:t>
            </a:r>
            <a:r>
              <a:rPr lang="en-US" sz="1400" b="1" dirty="0"/>
              <a:t> X</a:t>
            </a:r>
            <a:endParaRPr lang="fr-FR" sz="1400" b="1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2CB9B2A-95C5-41E8-A834-A973AEB17274}"/>
              </a:ext>
            </a:extLst>
          </p:cNvPr>
          <p:cNvSpPr txBox="1"/>
          <p:nvPr/>
        </p:nvSpPr>
        <p:spPr>
          <a:xfrm>
            <a:off x="5812607" y="3137104"/>
            <a:ext cx="883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/>
              <a:t>df</a:t>
            </a:r>
            <a:endParaRPr lang="fr-FR" sz="1400" b="1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D7E08547-EC19-422B-8328-E28365B96A21}"/>
              </a:ext>
            </a:extLst>
          </p:cNvPr>
          <p:cNvSpPr txBox="1"/>
          <p:nvPr/>
        </p:nvSpPr>
        <p:spPr>
          <a:xfrm>
            <a:off x="9348634" y="2690463"/>
            <a:ext cx="883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Tr</a:t>
            </a:r>
            <a:r>
              <a:rPr lang="en-US" sz="1400" b="1" dirty="0" err="1"/>
              <a:t>ain</a:t>
            </a:r>
            <a:r>
              <a:rPr lang="en-US" sz="1400" b="1" dirty="0"/>
              <a:t> Y</a:t>
            </a:r>
            <a:endParaRPr lang="fr-FR" sz="1400" b="1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AC4AD9D-1482-4F25-844A-29586A5A8FC8}"/>
              </a:ext>
            </a:extLst>
          </p:cNvPr>
          <p:cNvSpPr txBox="1"/>
          <p:nvPr/>
        </p:nvSpPr>
        <p:spPr>
          <a:xfrm>
            <a:off x="9348634" y="4688681"/>
            <a:ext cx="883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Test Y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39D21C8-6F59-45BD-94EF-8F658C6C9316}"/>
              </a:ext>
            </a:extLst>
          </p:cNvPr>
          <p:cNvSpPr txBox="1"/>
          <p:nvPr/>
        </p:nvSpPr>
        <p:spPr>
          <a:xfrm>
            <a:off x="10858132" y="2941093"/>
            <a:ext cx="883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Labels</a:t>
            </a: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795ADE79-C04F-48EA-9B44-96160594417C}"/>
              </a:ext>
            </a:extLst>
          </p:cNvPr>
          <p:cNvCxnSpPr>
            <a:cxnSpLocks/>
          </p:cNvCxnSpPr>
          <p:nvPr/>
        </p:nvCxnSpPr>
        <p:spPr>
          <a:xfrm>
            <a:off x="4230094" y="4075511"/>
            <a:ext cx="588396" cy="666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7F2EE226-A232-47C9-9C2A-05F2E86200B1}"/>
              </a:ext>
            </a:extLst>
          </p:cNvPr>
          <p:cNvCxnSpPr>
            <a:cxnSpLocks/>
          </p:cNvCxnSpPr>
          <p:nvPr/>
        </p:nvCxnSpPr>
        <p:spPr>
          <a:xfrm flipV="1">
            <a:off x="4202345" y="4816970"/>
            <a:ext cx="616145" cy="7898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3DA4B2D3-9BFC-471E-A52A-5472CA0E306D}"/>
              </a:ext>
            </a:extLst>
          </p:cNvPr>
          <p:cNvCxnSpPr>
            <a:cxnSpLocks/>
          </p:cNvCxnSpPr>
          <p:nvPr/>
        </p:nvCxnSpPr>
        <p:spPr>
          <a:xfrm>
            <a:off x="9938107" y="3790311"/>
            <a:ext cx="1112976" cy="9638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BCE6F8CB-55B8-4A6A-87CB-4DE5CEBF3D5E}"/>
              </a:ext>
            </a:extLst>
          </p:cNvPr>
          <p:cNvCxnSpPr>
            <a:cxnSpLocks/>
          </p:cNvCxnSpPr>
          <p:nvPr/>
        </p:nvCxnSpPr>
        <p:spPr>
          <a:xfrm flipV="1">
            <a:off x="9930983" y="4829115"/>
            <a:ext cx="1120100" cy="7171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D9279828-4BF8-4A15-8E07-CF8CE29252C4}"/>
              </a:ext>
            </a:extLst>
          </p:cNvPr>
          <p:cNvSpPr txBox="1"/>
          <p:nvPr/>
        </p:nvSpPr>
        <p:spPr>
          <a:xfrm>
            <a:off x="441975" y="1884442"/>
            <a:ext cx="11299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Une </a:t>
            </a:r>
            <a:r>
              <a:rPr lang="en-US" sz="1400" dirty="0" err="1"/>
              <a:t>fois</a:t>
            </a:r>
            <a:r>
              <a:rPr lang="en-US" sz="1400" dirty="0"/>
              <a:t> les 4 </a:t>
            </a:r>
            <a:r>
              <a:rPr lang="en-US" sz="1400" dirty="0" err="1"/>
              <a:t>fichiers</a:t>
            </a:r>
            <a:r>
              <a:rPr lang="en-US" sz="1400" dirty="0"/>
              <a:t> </a:t>
            </a:r>
            <a:r>
              <a:rPr lang="en-US" sz="1400" dirty="0" err="1"/>
              <a:t>telecharg</a:t>
            </a:r>
            <a:r>
              <a:rPr lang="fr-FR" sz="1400" dirty="0"/>
              <a:t>é</a:t>
            </a:r>
            <a:r>
              <a:rPr lang="en-US" sz="1400" dirty="0"/>
              <a:t>s, on les </a:t>
            </a:r>
            <a:r>
              <a:rPr lang="en-US" sz="1400" dirty="0" err="1"/>
              <a:t>importe</a:t>
            </a:r>
            <a:r>
              <a:rPr lang="en-US" sz="1400" dirty="0"/>
              <a:t> dans </a:t>
            </a:r>
            <a:r>
              <a:rPr lang="en-US" sz="1400" dirty="0" err="1"/>
              <a:t>Jupyter</a:t>
            </a:r>
            <a:r>
              <a:rPr lang="en-US" sz="1400" dirty="0"/>
              <a:t> avec la </a:t>
            </a:r>
            <a:r>
              <a:rPr lang="en-US" sz="1400" dirty="0" err="1"/>
              <a:t>librairie</a:t>
            </a:r>
            <a:r>
              <a:rPr lang="en-US" sz="1400" dirty="0"/>
              <a:t> pandas. Au final on se </a:t>
            </a:r>
            <a:r>
              <a:rPr lang="en-US" sz="1400" dirty="0" err="1"/>
              <a:t>retrouve</a:t>
            </a:r>
            <a:r>
              <a:rPr lang="en-US" sz="1400" dirty="0"/>
              <a:t> avec 4  </a:t>
            </a:r>
            <a:r>
              <a:rPr lang="en-US" sz="1400" dirty="0" err="1"/>
              <a:t>dataframes</a:t>
            </a:r>
            <a:r>
              <a:rPr lang="en-US" sz="1400" dirty="0"/>
              <a:t>. On merge les datasets train et test. </a:t>
            </a:r>
            <a:r>
              <a:rPr lang="en-US" sz="1400" dirty="0" err="1"/>
              <a:t>Cela</a:t>
            </a:r>
            <a:r>
              <a:rPr lang="en-US" sz="1400" dirty="0"/>
              <a:t> me </a:t>
            </a:r>
            <a:r>
              <a:rPr lang="en-US" sz="1400" dirty="0" err="1"/>
              <a:t>permettra</a:t>
            </a:r>
            <a:r>
              <a:rPr lang="en-US" sz="1400" dirty="0"/>
              <a:t> par la suite de </a:t>
            </a:r>
            <a:r>
              <a:rPr lang="en-US" sz="1400" dirty="0" err="1"/>
              <a:t>cr</a:t>
            </a:r>
            <a:r>
              <a:rPr lang="fr-FR" sz="1400" dirty="0"/>
              <a:t>é</a:t>
            </a:r>
            <a:r>
              <a:rPr lang="en-US" sz="1400" dirty="0" err="1"/>
              <a:t>er</a:t>
            </a:r>
            <a:r>
              <a:rPr lang="en-US" sz="1400" dirty="0"/>
              <a:t> </a:t>
            </a:r>
            <a:r>
              <a:rPr lang="en-US" sz="1400" dirty="0" err="1"/>
              <a:t>mes</a:t>
            </a:r>
            <a:r>
              <a:rPr lang="en-US" sz="1400" dirty="0"/>
              <a:t> </a:t>
            </a:r>
            <a:r>
              <a:rPr lang="en-US" sz="1400" dirty="0" err="1"/>
              <a:t>propres</a:t>
            </a:r>
            <a:r>
              <a:rPr lang="en-US" sz="1400" dirty="0"/>
              <a:t> datasets train et test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jouant</a:t>
            </a:r>
            <a:r>
              <a:rPr lang="en-US" sz="1400" dirty="0"/>
              <a:t> sur la proportion du split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effectuant</a:t>
            </a:r>
            <a:r>
              <a:rPr lang="en-US" sz="1400" dirty="0"/>
              <a:t> du sampling.</a:t>
            </a:r>
            <a:endParaRPr lang="fr-FR" sz="1400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C99F43F2-31B7-41C7-8E6D-0A3FCC65B8EE}"/>
              </a:ext>
            </a:extLst>
          </p:cNvPr>
          <p:cNvSpPr txBox="1"/>
          <p:nvPr/>
        </p:nvSpPr>
        <p:spPr>
          <a:xfrm>
            <a:off x="3156824" y="724879"/>
            <a:ext cx="4452285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2800" dirty="0" err="1"/>
              <a:t>Ch</a:t>
            </a:r>
            <a:r>
              <a:rPr lang="en-US" sz="2800" dirty="0" err="1"/>
              <a:t>argement</a:t>
            </a:r>
            <a:r>
              <a:rPr lang="en-US" sz="2800" dirty="0"/>
              <a:t> des </a:t>
            </a:r>
            <a:r>
              <a:rPr lang="en-US" sz="2800" dirty="0" err="1"/>
              <a:t>donn</a:t>
            </a:r>
            <a:r>
              <a:rPr lang="fr-FR" sz="2800" dirty="0"/>
              <a:t>é</a:t>
            </a:r>
            <a:r>
              <a:rPr lang="en-US" sz="2800" dirty="0"/>
              <a:t>es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508068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6562B6F-673F-458D-AE1C-A27A3CE52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65" y="476578"/>
            <a:ext cx="1048579" cy="104857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EFA451A-CBB6-4FC6-8638-17572BBC1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2945" y="313130"/>
            <a:ext cx="2619955" cy="137547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E5F21CE-EEB2-47FC-8C01-831700ED550C}"/>
              </a:ext>
            </a:extLst>
          </p:cNvPr>
          <p:cNvSpPr txBox="1"/>
          <p:nvPr/>
        </p:nvSpPr>
        <p:spPr>
          <a:xfrm>
            <a:off x="3657756" y="739257"/>
            <a:ext cx="3259373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Valeurs</a:t>
            </a:r>
            <a:r>
              <a:rPr lang="en-US" sz="2800" dirty="0"/>
              <a:t> NA</a:t>
            </a:r>
            <a:endParaRPr lang="fr-FR" sz="28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09DBC4D-C69E-43F6-A7F5-B849E0325EC6}"/>
              </a:ext>
            </a:extLst>
          </p:cNvPr>
          <p:cNvSpPr txBox="1"/>
          <p:nvPr/>
        </p:nvSpPr>
        <p:spPr>
          <a:xfrm>
            <a:off x="754349" y="1877027"/>
            <a:ext cx="9485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 </a:t>
            </a:r>
            <a:r>
              <a:rPr lang="en-US" sz="1400" dirty="0" err="1"/>
              <a:t>l’aide</a:t>
            </a:r>
            <a:r>
              <a:rPr lang="en-US" sz="1400" dirty="0"/>
              <a:t> de la </a:t>
            </a:r>
            <a:r>
              <a:rPr lang="en-US" sz="1400" dirty="0" err="1"/>
              <a:t>librairie</a:t>
            </a:r>
            <a:r>
              <a:rPr lang="en-US" sz="1400" dirty="0"/>
              <a:t> seaborn on </a:t>
            </a:r>
            <a:r>
              <a:rPr lang="en-US" sz="1400" dirty="0" err="1"/>
              <a:t>s’aperçoit</a:t>
            </a:r>
            <a:r>
              <a:rPr lang="en-US" sz="1400" dirty="0"/>
              <a:t> que le </a:t>
            </a:r>
            <a:r>
              <a:rPr lang="en-US" sz="1400" dirty="0" err="1"/>
              <a:t>dataframe</a:t>
            </a:r>
            <a:r>
              <a:rPr lang="en-US" sz="1400" dirty="0"/>
              <a:t> </a:t>
            </a:r>
            <a:r>
              <a:rPr lang="en-US" sz="1400" b="1" dirty="0"/>
              <a:t>df</a:t>
            </a:r>
            <a:r>
              <a:rPr lang="en-US" sz="1400" dirty="0"/>
              <a:t> ne </a:t>
            </a:r>
            <a:r>
              <a:rPr lang="en-US" sz="1400" dirty="0" err="1"/>
              <a:t>comporte</a:t>
            </a:r>
            <a:r>
              <a:rPr lang="en-US" sz="1400" dirty="0"/>
              <a:t> </a:t>
            </a:r>
            <a:r>
              <a:rPr lang="en-US" sz="1400" dirty="0" err="1"/>
              <a:t>aucune</a:t>
            </a:r>
            <a:r>
              <a:rPr lang="en-US" sz="1400" dirty="0"/>
              <a:t> </a:t>
            </a:r>
            <a:r>
              <a:rPr lang="en-US" sz="1400" dirty="0" err="1"/>
              <a:t>valeur</a:t>
            </a:r>
            <a:r>
              <a:rPr lang="en-US" sz="1400" dirty="0"/>
              <a:t> </a:t>
            </a:r>
            <a:r>
              <a:rPr lang="en-US" sz="1400" b="1" dirty="0"/>
              <a:t>NA</a:t>
            </a:r>
            <a:r>
              <a:rPr lang="en-US" sz="1400" dirty="0"/>
              <a:t>. Il </a:t>
            </a:r>
            <a:r>
              <a:rPr lang="en-US" sz="1400" dirty="0" err="1"/>
              <a:t>n’y</a:t>
            </a:r>
            <a:r>
              <a:rPr lang="en-US" sz="1400" dirty="0"/>
              <a:t> </a:t>
            </a:r>
            <a:r>
              <a:rPr lang="en-US" sz="1400" dirty="0" err="1"/>
              <a:t>donc</a:t>
            </a:r>
            <a:r>
              <a:rPr lang="en-US" sz="1400" dirty="0"/>
              <a:t> pas de pre-</a:t>
            </a:r>
            <a:r>
              <a:rPr lang="en-US" sz="1400" dirty="0" err="1"/>
              <a:t>traitemnets</a:t>
            </a:r>
            <a:r>
              <a:rPr lang="en-US" sz="1400" dirty="0"/>
              <a:t> </a:t>
            </a:r>
            <a:r>
              <a:rPr lang="fr-FR" sz="1400" dirty="0"/>
              <a:t>à</a:t>
            </a:r>
            <a:r>
              <a:rPr lang="en-US" sz="1400" dirty="0"/>
              <a:t> </a:t>
            </a:r>
            <a:r>
              <a:rPr lang="en-US" sz="1400" dirty="0" err="1"/>
              <a:t>effectuer</a:t>
            </a:r>
            <a:r>
              <a:rPr lang="en-US" sz="1400" dirty="0"/>
              <a:t> vis a vis des </a:t>
            </a:r>
            <a:r>
              <a:rPr lang="en-US" sz="1400" dirty="0" err="1"/>
              <a:t>valeurs</a:t>
            </a:r>
            <a:r>
              <a:rPr lang="en-US" sz="1400" dirty="0"/>
              <a:t> NA sur le </a:t>
            </a:r>
            <a:r>
              <a:rPr lang="en-US" sz="1400" dirty="0" err="1"/>
              <a:t>dataframe</a:t>
            </a:r>
            <a:r>
              <a:rPr lang="en-US" sz="1400" dirty="0"/>
              <a:t> df.</a:t>
            </a:r>
            <a:endParaRPr lang="fr-FR" sz="1400" dirty="0"/>
          </a:p>
        </p:txBody>
      </p:sp>
      <p:pic>
        <p:nvPicPr>
          <p:cNvPr id="3" name="Image 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D7707D5A-5D08-4B23-8F16-7D50AD2750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5591" y="2935284"/>
            <a:ext cx="3403421" cy="369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514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6562B6F-673F-458D-AE1C-A27A3CE52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65" y="476578"/>
            <a:ext cx="1048579" cy="104857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EFA451A-CBB6-4FC6-8638-17572BBC1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2945" y="313130"/>
            <a:ext cx="2619955" cy="137547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1613076-3325-47B7-A075-5FCE1B82E162}"/>
              </a:ext>
            </a:extLst>
          </p:cNvPr>
          <p:cNvSpPr txBox="1"/>
          <p:nvPr/>
        </p:nvSpPr>
        <p:spPr>
          <a:xfrm>
            <a:off x="3777025" y="739257"/>
            <a:ext cx="3259373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</a:t>
            </a:r>
            <a:r>
              <a:rPr lang="fr-FR" sz="2800" dirty="0" err="1"/>
              <a:t>ata</a:t>
            </a:r>
            <a:r>
              <a:rPr lang="fr-FR" sz="2800" dirty="0"/>
              <a:t> Visualisation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A8AAAF9-63A8-4047-89D6-8DF0EF7617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609" y="3614225"/>
            <a:ext cx="3259373" cy="2127170"/>
          </a:xfrm>
          <a:prstGeom prst="rect">
            <a:avLst/>
          </a:prstGeom>
        </p:spPr>
      </p:pic>
      <p:pic>
        <p:nvPicPr>
          <p:cNvPr id="12" name="Image 11" descr="Une image contenant dessin&#10;&#10;Description générée automatiquement">
            <a:extLst>
              <a:ext uri="{FF2B5EF4-FFF2-40B4-BE49-F238E27FC236}">
                <a16:creationId xmlns:a16="http://schemas.microsoft.com/office/drawing/2014/main" id="{2D568BB7-BA04-42FD-B17E-00736ACD8C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4062" y="3688878"/>
            <a:ext cx="3002255" cy="197786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7E0F5CCC-1569-48BB-A5C3-53E5C4C5BF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5748" y="3085802"/>
            <a:ext cx="2853388" cy="2881865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2701BF5D-094C-45B6-B21B-D068BC38D3EF}"/>
              </a:ext>
            </a:extLst>
          </p:cNvPr>
          <p:cNvSpPr txBox="1"/>
          <p:nvPr/>
        </p:nvSpPr>
        <p:spPr>
          <a:xfrm>
            <a:off x="5311705" y="6045553"/>
            <a:ext cx="1373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</a:t>
            </a:r>
            <a:r>
              <a:rPr lang="fr-FR" sz="1400" b="1" dirty="0"/>
              <a:t>CA sur 2 axes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480C246-B061-4E49-84E9-30FDB6CB0F3A}"/>
              </a:ext>
            </a:extLst>
          </p:cNvPr>
          <p:cNvSpPr txBox="1"/>
          <p:nvPr/>
        </p:nvSpPr>
        <p:spPr>
          <a:xfrm>
            <a:off x="946123" y="6032667"/>
            <a:ext cx="2282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Visualisation</a:t>
            </a:r>
            <a:r>
              <a:rPr lang="en-US" sz="1400" b="1" dirty="0"/>
              <a:t> simple </a:t>
            </a:r>
            <a:r>
              <a:rPr lang="en-US" sz="1400" b="1" dirty="0" err="1"/>
              <a:t>en</a:t>
            </a:r>
            <a:r>
              <a:rPr lang="en-US" sz="1400" b="1" dirty="0"/>
              <a:t> 2D</a:t>
            </a:r>
            <a:endParaRPr lang="fr-FR" sz="1400" b="1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3F74A74-7EED-4492-8399-3C5EDAF058DB}"/>
              </a:ext>
            </a:extLst>
          </p:cNvPr>
          <p:cNvSpPr txBox="1"/>
          <p:nvPr/>
        </p:nvSpPr>
        <p:spPr>
          <a:xfrm>
            <a:off x="8839322" y="6031480"/>
            <a:ext cx="1910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</a:t>
            </a:r>
            <a:r>
              <a:rPr lang="fr-FR" sz="1400" b="1" dirty="0" err="1"/>
              <a:t>istribution</a:t>
            </a:r>
            <a:r>
              <a:rPr lang="fr-FR" sz="1400" b="1" dirty="0"/>
              <a:t> des labels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9FFF062-ACA9-4D61-8199-263843F8A29B}"/>
              </a:ext>
            </a:extLst>
          </p:cNvPr>
          <p:cNvSpPr txBox="1"/>
          <p:nvPr/>
        </p:nvSpPr>
        <p:spPr>
          <a:xfrm>
            <a:off x="713727" y="1746032"/>
            <a:ext cx="105691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Voici</a:t>
            </a:r>
            <a:r>
              <a:rPr lang="en-US" sz="1400" dirty="0"/>
              <a:t> </a:t>
            </a:r>
            <a:r>
              <a:rPr lang="en-US" sz="1400" dirty="0" err="1"/>
              <a:t>quelques</a:t>
            </a:r>
            <a:r>
              <a:rPr lang="en-US" sz="1400" dirty="0"/>
              <a:t> </a:t>
            </a:r>
            <a:r>
              <a:rPr lang="en-US" sz="1400" dirty="0" err="1"/>
              <a:t>visualisations</a:t>
            </a:r>
            <a:r>
              <a:rPr lang="en-US" sz="1400" dirty="0"/>
              <a:t> de </a:t>
            </a:r>
            <a:r>
              <a:rPr lang="en-US" sz="1400" dirty="0" err="1"/>
              <a:t>donn</a:t>
            </a:r>
            <a:r>
              <a:rPr lang="fr-FR" sz="1400" dirty="0"/>
              <a:t>é</a:t>
            </a:r>
            <a:r>
              <a:rPr lang="en-US" sz="1400" dirty="0"/>
              <a:t>es </a:t>
            </a:r>
            <a:r>
              <a:rPr lang="en-US" sz="1400" dirty="0" err="1"/>
              <a:t>faites</a:t>
            </a:r>
            <a:r>
              <a:rPr lang="en-US" sz="1400" dirty="0"/>
              <a:t> sur les </a:t>
            </a:r>
            <a:r>
              <a:rPr lang="en-US" sz="1400" dirty="0" err="1"/>
              <a:t>dataframes</a:t>
            </a:r>
            <a:r>
              <a:rPr lang="en-US" sz="1400" dirty="0"/>
              <a:t> </a:t>
            </a:r>
            <a:r>
              <a:rPr lang="en-US" sz="1400" b="1" dirty="0"/>
              <a:t>df</a:t>
            </a:r>
            <a:r>
              <a:rPr lang="en-US" sz="1400" dirty="0"/>
              <a:t> et </a:t>
            </a:r>
            <a:r>
              <a:rPr lang="en-US" sz="1400" b="1" dirty="0"/>
              <a:t>labels </a:t>
            </a:r>
            <a:r>
              <a:rPr lang="fr-FR" sz="1400" dirty="0"/>
              <a:t>à</a:t>
            </a:r>
            <a:r>
              <a:rPr lang="en-US" sz="1400" dirty="0"/>
              <a:t> </a:t>
            </a:r>
            <a:r>
              <a:rPr lang="en-US" sz="1400" dirty="0" err="1"/>
              <a:t>l’aide</a:t>
            </a:r>
            <a:r>
              <a:rPr lang="en-US" sz="1400" dirty="0"/>
              <a:t> des </a:t>
            </a:r>
            <a:r>
              <a:rPr lang="en-US" sz="1400" dirty="0" err="1"/>
              <a:t>librairies</a:t>
            </a:r>
            <a:r>
              <a:rPr lang="en-US" sz="1400" dirty="0"/>
              <a:t> </a:t>
            </a:r>
            <a:r>
              <a:rPr lang="en-US" sz="1400" b="1" dirty="0" err="1"/>
              <a:t>sklearn.decomposition</a:t>
            </a:r>
            <a:r>
              <a:rPr lang="en-US" sz="1400" b="1" dirty="0"/>
              <a:t> et pandas. </a:t>
            </a:r>
            <a:r>
              <a:rPr lang="en-US" sz="1400" dirty="0"/>
              <a:t>Pour la premiere </a:t>
            </a:r>
            <a:r>
              <a:rPr lang="en-US" sz="1400" dirty="0" err="1"/>
              <a:t>visualisation</a:t>
            </a:r>
            <a:r>
              <a:rPr lang="en-US" sz="1400" dirty="0"/>
              <a:t> on a </a:t>
            </a:r>
            <a:r>
              <a:rPr lang="en-US" sz="1400" dirty="0" err="1"/>
              <a:t>choisit</a:t>
            </a:r>
            <a:r>
              <a:rPr lang="en-US" sz="1400" dirty="0"/>
              <a:t> les 2 axes, </a:t>
            </a:r>
            <a:r>
              <a:rPr lang="en-US" sz="1400" dirty="0" err="1"/>
              <a:t>parmis</a:t>
            </a:r>
            <a:r>
              <a:rPr lang="en-US" sz="1400" dirty="0"/>
              <a:t> les 561, sous </a:t>
            </a:r>
            <a:r>
              <a:rPr lang="en-US" sz="1400" dirty="0" err="1"/>
              <a:t>lesquels</a:t>
            </a:r>
            <a:r>
              <a:rPr lang="en-US" sz="1400" dirty="0"/>
              <a:t> le </a:t>
            </a:r>
            <a:r>
              <a:rPr lang="en-US" sz="1400" dirty="0" err="1"/>
              <a:t>dataframe</a:t>
            </a:r>
            <a:r>
              <a:rPr lang="en-US" sz="1400" dirty="0"/>
              <a:t> df </a:t>
            </a:r>
            <a:r>
              <a:rPr lang="en-US" sz="1400" dirty="0" err="1"/>
              <a:t>etait</a:t>
            </a:r>
            <a:r>
              <a:rPr lang="en-US" sz="1400" dirty="0"/>
              <a:t>  le </a:t>
            </a:r>
            <a:r>
              <a:rPr lang="en-US" sz="1400" dirty="0" err="1"/>
              <a:t>mieux</a:t>
            </a:r>
            <a:r>
              <a:rPr lang="en-US" sz="1400" dirty="0"/>
              <a:t> represent</a:t>
            </a:r>
            <a:r>
              <a:rPr lang="fr-FR" sz="1400" dirty="0"/>
              <a:t>é</a:t>
            </a:r>
            <a:r>
              <a:rPr lang="en-US" sz="1400" dirty="0"/>
              <a:t>. La </a:t>
            </a:r>
            <a:r>
              <a:rPr lang="en-US" sz="1400" dirty="0" err="1"/>
              <a:t>deuxi</a:t>
            </a:r>
            <a:r>
              <a:rPr lang="fr-FR" sz="1400" dirty="0"/>
              <a:t>é</a:t>
            </a:r>
            <a:r>
              <a:rPr lang="en-US" sz="1400" dirty="0"/>
              <a:t>me figure </a:t>
            </a:r>
            <a:r>
              <a:rPr lang="en-US" sz="1400" dirty="0" err="1"/>
              <a:t>est</a:t>
            </a:r>
            <a:r>
              <a:rPr lang="en-US" sz="1400" dirty="0"/>
              <a:t> le </a:t>
            </a:r>
            <a:r>
              <a:rPr lang="en-US" sz="1400" dirty="0" err="1"/>
              <a:t>resultat</a:t>
            </a:r>
            <a:r>
              <a:rPr lang="en-US" sz="1400" dirty="0"/>
              <a:t> </a:t>
            </a:r>
            <a:r>
              <a:rPr lang="en-US" sz="1400" dirty="0" err="1"/>
              <a:t>d’une</a:t>
            </a:r>
            <a:r>
              <a:rPr lang="en-US" sz="1400" dirty="0"/>
              <a:t> PCA, les deux axes </a:t>
            </a:r>
            <a:r>
              <a:rPr lang="en-US" sz="1400" dirty="0" err="1"/>
              <a:t>generés</a:t>
            </a:r>
            <a:r>
              <a:rPr lang="en-US" sz="1400" dirty="0"/>
              <a:t> </a:t>
            </a:r>
            <a:r>
              <a:rPr lang="en-US" sz="1400" dirty="0" err="1"/>
              <a:t>permettent</a:t>
            </a:r>
            <a:r>
              <a:rPr lang="en-US" sz="1400" dirty="0"/>
              <a:t>  de </a:t>
            </a:r>
            <a:r>
              <a:rPr lang="en-US" sz="1400" dirty="0" err="1"/>
              <a:t>voir</a:t>
            </a:r>
            <a:r>
              <a:rPr lang="en-US" sz="1400" dirty="0"/>
              <a:t> le </a:t>
            </a:r>
            <a:r>
              <a:rPr lang="en-US" sz="1400" dirty="0" err="1"/>
              <a:t>dataframe</a:t>
            </a:r>
            <a:r>
              <a:rPr lang="en-US" sz="1400" dirty="0"/>
              <a:t> df sous un angle </a:t>
            </a:r>
            <a:r>
              <a:rPr lang="en-US" sz="1400" dirty="0" err="1"/>
              <a:t>ou</a:t>
            </a:r>
            <a:r>
              <a:rPr lang="en-US" sz="1400" dirty="0"/>
              <a:t> la dispersion des </a:t>
            </a:r>
            <a:r>
              <a:rPr lang="en-US" sz="1400" dirty="0" err="1"/>
              <a:t>données</a:t>
            </a:r>
            <a:r>
              <a:rPr lang="en-US" sz="1400" dirty="0"/>
              <a:t> </a:t>
            </a:r>
            <a:r>
              <a:rPr lang="en-US" sz="1400" dirty="0" err="1"/>
              <a:t>est</a:t>
            </a:r>
            <a:r>
              <a:rPr lang="en-US" sz="1400" dirty="0"/>
              <a:t> </a:t>
            </a:r>
            <a:r>
              <a:rPr lang="en-US" sz="1400" dirty="0" err="1"/>
              <a:t>maximale</a:t>
            </a:r>
            <a:r>
              <a:rPr lang="en-US" sz="1400" dirty="0"/>
              <a:t>. </a:t>
            </a:r>
            <a:r>
              <a:rPr lang="en-US" sz="1400" dirty="0" err="1"/>
              <a:t>Enfin</a:t>
            </a:r>
            <a:r>
              <a:rPr lang="en-US" sz="1400" dirty="0"/>
              <a:t> sur le dernier </a:t>
            </a:r>
            <a:r>
              <a:rPr lang="en-US" sz="1400" dirty="0" err="1"/>
              <a:t>graphique</a:t>
            </a:r>
            <a:r>
              <a:rPr lang="en-US" sz="1400" dirty="0"/>
              <a:t> on </a:t>
            </a:r>
            <a:r>
              <a:rPr lang="en-US" sz="1400" dirty="0" err="1"/>
              <a:t>s’apercoit</a:t>
            </a:r>
            <a:r>
              <a:rPr lang="en-US" sz="1400" dirty="0"/>
              <a:t> que les </a:t>
            </a:r>
            <a:r>
              <a:rPr lang="en-US" sz="1400" dirty="0" err="1"/>
              <a:t>donn</a:t>
            </a:r>
            <a:r>
              <a:rPr lang="fr-FR" sz="1400" dirty="0"/>
              <a:t>é</a:t>
            </a:r>
            <a:r>
              <a:rPr lang="en-US" sz="1400" dirty="0"/>
              <a:t>es output </a:t>
            </a:r>
            <a:r>
              <a:rPr lang="en-US" sz="1400" dirty="0" err="1"/>
              <a:t>sont</a:t>
            </a:r>
            <a:r>
              <a:rPr lang="en-US" sz="1400" dirty="0"/>
              <a:t> </a:t>
            </a:r>
            <a:r>
              <a:rPr lang="en-US" sz="1400" dirty="0" err="1"/>
              <a:t>inegalement</a:t>
            </a:r>
            <a:r>
              <a:rPr lang="en-US" sz="1400" dirty="0"/>
              <a:t> </a:t>
            </a:r>
            <a:r>
              <a:rPr lang="en-US" sz="1400" dirty="0" err="1"/>
              <a:t>reparties</a:t>
            </a:r>
            <a:r>
              <a:rPr lang="en-US" sz="1400" dirty="0"/>
              <a:t> a travers les 12 classes. 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201569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6562B6F-673F-458D-AE1C-A27A3CE52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65" y="476578"/>
            <a:ext cx="1048579" cy="104857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EFA451A-CBB6-4FC6-8638-17572BBC1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2945" y="313130"/>
            <a:ext cx="2619955" cy="137547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1613076-3325-47B7-A075-5FCE1B82E162}"/>
              </a:ext>
            </a:extLst>
          </p:cNvPr>
          <p:cNvSpPr txBox="1"/>
          <p:nvPr/>
        </p:nvSpPr>
        <p:spPr>
          <a:xfrm>
            <a:off x="3777025" y="739257"/>
            <a:ext cx="3259373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2800" dirty="0" err="1"/>
              <a:t>Features</a:t>
            </a:r>
            <a:r>
              <a:rPr lang="fr-FR" sz="2800" dirty="0"/>
              <a:t> Engineering</a:t>
            </a:r>
          </a:p>
        </p:txBody>
      </p:sp>
      <p:pic>
        <p:nvPicPr>
          <p:cNvPr id="1026" name="Picture 2" descr="Résultat de recherche d'images pour &quot;formule variance en fonction de l'écart type&quot;">
            <a:extLst>
              <a:ext uri="{FF2B5EF4-FFF2-40B4-BE49-F238E27FC236}">
                <a16:creationId xmlns:a16="http://schemas.microsoft.com/office/drawing/2014/main" id="{FB7DE089-787D-4B7A-9460-4F42DFCCA6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115" b="61429"/>
          <a:stretch/>
        </p:blipFill>
        <p:spPr bwMode="auto">
          <a:xfrm>
            <a:off x="3453929" y="3736062"/>
            <a:ext cx="1076573" cy="462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ésultat de recherche d'images pour &quot;formule variance en fonction de l'écart type&quot;">
            <a:extLst>
              <a:ext uri="{FF2B5EF4-FFF2-40B4-BE49-F238E27FC236}">
                <a16:creationId xmlns:a16="http://schemas.microsoft.com/office/drawing/2014/main" id="{0982C353-4FE0-403C-A459-4945B21012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410" r="37391" b="7764"/>
          <a:stretch/>
        </p:blipFill>
        <p:spPr bwMode="auto">
          <a:xfrm>
            <a:off x="2983852" y="4315577"/>
            <a:ext cx="1932167" cy="333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AD4C914D-8567-4A32-A89A-91024412F2B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9999" t="57275" r="36609" b="28928"/>
          <a:stretch/>
        </p:blipFill>
        <p:spPr>
          <a:xfrm>
            <a:off x="7233702" y="3780536"/>
            <a:ext cx="1632668" cy="946206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87353F4E-9657-49FD-B9A8-4031E4CDF21A}"/>
              </a:ext>
            </a:extLst>
          </p:cNvPr>
          <p:cNvSpPr txBox="1"/>
          <p:nvPr/>
        </p:nvSpPr>
        <p:spPr>
          <a:xfrm>
            <a:off x="1120554" y="1907914"/>
            <a:ext cx="948590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Lors</a:t>
            </a:r>
            <a:r>
              <a:rPr lang="en-US" sz="1400" dirty="0"/>
              <a:t> du feature engineering, deux type de </a:t>
            </a:r>
            <a:r>
              <a:rPr lang="en-US" sz="1400" dirty="0" err="1"/>
              <a:t>colonnes</a:t>
            </a:r>
            <a:r>
              <a:rPr lang="en-US" sz="1400" dirty="0"/>
              <a:t> on </a:t>
            </a:r>
            <a:r>
              <a:rPr lang="en-US" sz="1400" dirty="0" err="1"/>
              <a:t>été</a:t>
            </a:r>
            <a:r>
              <a:rPr lang="en-US" sz="1400" dirty="0"/>
              <a:t> </a:t>
            </a:r>
            <a:r>
              <a:rPr lang="en-US" sz="1400" dirty="0" err="1"/>
              <a:t>generés</a:t>
            </a:r>
            <a:r>
              <a:rPr lang="en-US" sz="1400" dirty="0"/>
              <a:t>. </a:t>
            </a:r>
            <a:r>
              <a:rPr lang="en-US" sz="1400" dirty="0" err="1"/>
              <a:t>Toutes</a:t>
            </a:r>
            <a:r>
              <a:rPr lang="en-US" sz="1400" dirty="0"/>
              <a:t> les </a:t>
            </a:r>
            <a:r>
              <a:rPr lang="en-US" sz="1400" dirty="0" err="1"/>
              <a:t>mesures</a:t>
            </a:r>
            <a:r>
              <a:rPr lang="en-US" sz="1400" dirty="0"/>
              <a:t> </a:t>
            </a:r>
            <a:r>
              <a:rPr lang="en-US" sz="1400" dirty="0" err="1"/>
              <a:t>prises</a:t>
            </a:r>
            <a:r>
              <a:rPr lang="en-US" sz="1400" dirty="0"/>
              <a:t> </a:t>
            </a:r>
            <a:r>
              <a:rPr lang="en-US" sz="1400" dirty="0" err="1"/>
              <a:t>suivant</a:t>
            </a:r>
            <a:r>
              <a:rPr lang="en-US" sz="1400" dirty="0"/>
              <a:t> 2 axes (X, Y) </a:t>
            </a:r>
            <a:r>
              <a:rPr lang="en-US" sz="1400" dirty="0" err="1"/>
              <a:t>ont</a:t>
            </a:r>
            <a:r>
              <a:rPr lang="en-US" sz="1400" dirty="0"/>
              <a:t> </a:t>
            </a:r>
            <a:r>
              <a:rPr lang="en-US" sz="1400" dirty="0" err="1"/>
              <a:t>été</a:t>
            </a:r>
            <a:r>
              <a:rPr lang="en-US" sz="1400" dirty="0"/>
              <a:t> </a:t>
            </a:r>
            <a:r>
              <a:rPr lang="en-US" sz="1400" dirty="0" err="1"/>
              <a:t>dupliquées</a:t>
            </a:r>
            <a:r>
              <a:rPr lang="en-US" sz="1400" dirty="0"/>
              <a:t> pour </a:t>
            </a:r>
            <a:r>
              <a:rPr lang="en-US" sz="1400" dirty="0" err="1"/>
              <a:t>simuler</a:t>
            </a:r>
            <a:r>
              <a:rPr lang="en-US" sz="1400" dirty="0"/>
              <a:t> la meme </a:t>
            </a:r>
            <a:r>
              <a:rPr lang="en-US" sz="1400" dirty="0" err="1"/>
              <a:t>mesure</a:t>
            </a:r>
            <a:r>
              <a:rPr lang="en-US" sz="1400" dirty="0"/>
              <a:t> </a:t>
            </a:r>
            <a:r>
              <a:rPr lang="en-US" sz="1400" dirty="0" err="1"/>
              <a:t>prise</a:t>
            </a:r>
            <a:r>
              <a:rPr lang="en-US" sz="1400" dirty="0"/>
              <a:t> dans un angle de 45 </a:t>
            </a:r>
            <a:r>
              <a:rPr lang="en-US" sz="1400" dirty="0" err="1"/>
              <a:t>degres</a:t>
            </a:r>
            <a:r>
              <a:rPr lang="en-US" sz="1400" dirty="0"/>
              <a:t> par rapport a la position initial. 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 err="1"/>
              <a:t>Ensuite</a:t>
            </a:r>
            <a:r>
              <a:rPr lang="en-US" sz="1400" dirty="0"/>
              <a:t> </a:t>
            </a:r>
            <a:r>
              <a:rPr lang="en-US" sz="1400" dirty="0" err="1"/>
              <a:t>toutes</a:t>
            </a:r>
            <a:r>
              <a:rPr lang="en-US" sz="1400" dirty="0"/>
              <a:t> les </a:t>
            </a:r>
            <a:r>
              <a:rPr lang="en-US" sz="1400" dirty="0" err="1"/>
              <a:t>colonnes</a:t>
            </a:r>
            <a:r>
              <a:rPr lang="en-US" sz="1400" dirty="0"/>
              <a:t> qui </a:t>
            </a:r>
            <a:r>
              <a:rPr lang="en-US" sz="1400" dirty="0" err="1"/>
              <a:t>correspondaient</a:t>
            </a:r>
            <a:r>
              <a:rPr lang="en-US" sz="1400" dirty="0"/>
              <a:t> à </a:t>
            </a:r>
            <a:r>
              <a:rPr lang="en-US" sz="1400" dirty="0" err="1"/>
              <a:t>l’écartype</a:t>
            </a:r>
            <a:r>
              <a:rPr lang="en-US" sz="1400" dirty="0"/>
              <a:t> </a:t>
            </a:r>
            <a:r>
              <a:rPr lang="en-US" sz="1400" dirty="0" err="1"/>
              <a:t>d’une</a:t>
            </a:r>
            <a:r>
              <a:rPr lang="en-US" sz="1400" dirty="0"/>
              <a:t> </a:t>
            </a:r>
            <a:r>
              <a:rPr lang="en-US" sz="1400" dirty="0" err="1"/>
              <a:t>mesure</a:t>
            </a:r>
            <a:r>
              <a:rPr lang="en-US" sz="1400" dirty="0"/>
              <a:t> </a:t>
            </a:r>
            <a:r>
              <a:rPr lang="en-US" sz="1400" dirty="0" err="1"/>
              <a:t>ont</a:t>
            </a:r>
            <a:r>
              <a:rPr lang="en-US" sz="1400" dirty="0"/>
              <a:t> </a:t>
            </a:r>
            <a:r>
              <a:rPr lang="en-US" sz="1400" dirty="0" err="1"/>
              <a:t>permis</a:t>
            </a:r>
            <a:r>
              <a:rPr lang="en-US" sz="1400" dirty="0"/>
              <a:t> de </a:t>
            </a:r>
            <a:r>
              <a:rPr lang="en-US" sz="1400" dirty="0" err="1"/>
              <a:t>créer</a:t>
            </a:r>
            <a:r>
              <a:rPr lang="en-US" sz="1400" dirty="0"/>
              <a:t> la variance de la </a:t>
            </a:r>
            <a:r>
              <a:rPr lang="en-US" sz="1400" dirty="0" err="1"/>
              <a:t>mesure</a:t>
            </a:r>
            <a:r>
              <a:rPr lang="en-US" sz="1400" dirty="0"/>
              <a:t>. On </a:t>
            </a:r>
            <a:r>
              <a:rPr lang="en-US" sz="1400" dirty="0" err="1"/>
              <a:t>peut</a:t>
            </a:r>
            <a:r>
              <a:rPr lang="en-US" sz="1400" dirty="0"/>
              <a:t> </a:t>
            </a:r>
            <a:r>
              <a:rPr lang="en-US" sz="1400" dirty="0" err="1"/>
              <a:t>voir</a:t>
            </a:r>
            <a:r>
              <a:rPr lang="en-US" sz="1400" dirty="0"/>
              <a:t> ci-dessous les </a:t>
            </a:r>
            <a:r>
              <a:rPr lang="en-US" sz="1400" dirty="0" err="1"/>
              <a:t>formules</a:t>
            </a:r>
            <a:r>
              <a:rPr lang="en-US" sz="1400" dirty="0"/>
              <a:t> qui </a:t>
            </a:r>
            <a:r>
              <a:rPr lang="en-US" sz="1400" dirty="0" err="1"/>
              <a:t>ont</a:t>
            </a:r>
            <a:r>
              <a:rPr lang="en-US" sz="1400" dirty="0"/>
              <a:t> </a:t>
            </a:r>
            <a:r>
              <a:rPr lang="fr-FR" sz="1400" dirty="0"/>
              <a:t>é</a:t>
            </a:r>
            <a:r>
              <a:rPr lang="en-US" sz="1400" dirty="0" err="1"/>
              <a:t>té</a:t>
            </a:r>
            <a:r>
              <a:rPr lang="en-US" sz="1400" dirty="0"/>
              <a:t> </a:t>
            </a:r>
            <a:r>
              <a:rPr lang="en-US" sz="1400" dirty="0" err="1"/>
              <a:t>utilisées</a:t>
            </a:r>
            <a:r>
              <a:rPr lang="en-US" sz="1400" dirty="0"/>
              <a:t>.</a:t>
            </a:r>
            <a:endParaRPr lang="fr-FR" sz="14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4520D7B-B388-4C96-8C55-EE1B71E2718D}"/>
              </a:ext>
            </a:extLst>
          </p:cNvPr>
          <p:cNvSpPr txBox="1"/>
          <p:nvPr/>
        </p:nvSpPr>
        <p:spPr>
          <a:xfrm>
            <a:off x="961527" y="5874216"/>
            <a:ext cx="9485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Au total 211 </a:t>
            </a:r>
            <a:r>
              <a:rPr lang="en-US" sz="1400" dirty="0" err="1"/>
              <a:t>colonnes</a:t>
            </a:r>
            <a:r>
              <a:rPr lang="en-US" sz="1400" dirty="0"/>
              <a:t> </a:t>
            </a:r>
            <a:r>
              <a:rPr lang="en-US" sz="1400" dirty="0" err="1"/>
              <a:t>ont</a:t>
            </a:r>
            <a:r>
              <a:rPr lang="en-US" sz="1400" dirty="0"/>
              <a:t> </a:t>
            </a:r>
            <a:r>
              <a:rPr lang="en-US" sz="1400" dirty="0" err="1"/>
              <a:t>été</a:t>
            </a:r>
            <a:r>
              <a:rPr lang="en-US" sz="1400" dirty="0"/>
              <a:t> </a:t>
            </a:r>
            <a:r>
              <a:rPr lang="en-US" sz="1400" dirty="0" err="1"/>
              <a:t>cré</a:t>
            </a:r>
            <a:r>
              <a:rPr lang="fr-FR" sz="1400" dirty="0"/>
              <a:t>é</a:t>
            </a:r>
            <a:r>
              <a:rPr lang="en-US" sz="1400" dirty="0"/>
              <a:t>es.</a:t>
            </a:r>
            <a:endParaRPr lang="fr-FR" sz="14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1B58791-1ED0-45EE-8BA3-BEE375F209DC}"/>
              </a:ext>
            </a:extLst>
          </p:cNvPr>
          <p:cNvSpPr txBox="1"/>
          <p:nvPr/>
        </p:nvSpPr>
        <p:spPr>
          <a:xfrm>
            <a:off x="3026131" y="4822578"/>
            <a:ext cx="1932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Variance </a:t>
            </a:r>
            <a:r>
              <a:rPr lang="en-US" sz="1400" b="1" dirty="0" err="1"/>
              <a:t>en</a:t>
            </a:r>
            <a:r>
              <a:rPr lang="en-US" sz="1400" b="1" dirty="0"/>
              <a:t> function de l’</a:t>
            </a:r>
            <a:r>
              <a:rPr lang="fr-FR" sz="1400" b="1" dirty="0"/>
              <a:t>é</a:t>
            </a:r>
            <a:r>
              <a:rPr lang="en-US" sz="1400" b="1" dirty="0"/>
              <a:t>cart-type</a:t>
            </a:r>
            <a:endParaRPr lang="fr-FR" sz="1400" b="1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810E7EB-7F4D-418B-9726-761F6422EB34}"/>
              </a:ext>
            </a:extLst>
          </p:cNvPr>
          <p:cNvSpPr txBox="1"/>
          <p:nvPr/>
        </p:nvSpPr>
        <p:spPr>
          <a:xfrm>
            <a:off x="7036398" y="4906593"/>
            <a:ext cx="1932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Rotation </a:t>
            </a:r>
            <a:r>
              <a:rPr lang="en-US" sz="1400" b="1" dirty="0" err="1"/>
              <a:t>vectorielle</a:t>
            </a:r>
            <a:r>
              <a:rPr lang="en-US" sz="1400" b="1" dirty="0"/>
              <a:t> d’un angle phi  </a:t>
            </a:r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1869980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6562B6F-673F-458D-AE1C-A27A3CE52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65" y="476578"/>
            <a:ext cx="1048579" cy="104857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EFA451A-CBB6-4FC6-8638-17572BBC1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2945" y="313130"/>
            <a:ext cx="2619955" cy="137547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1613076-3325-47B7-A075-5FCE1B82E162}"/>
              </a:ext>
            </a:extLst>
          </p:cNvPr>
          <p:cNvSpPr txBox="1"/>
          <p:nvPr/>
        </p:nvSpPr>
        <p:spPr>
          <a:xfrm>
            <a:off x="3777025" y="739257"/>
            <a:ext cx="3259373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St</a:t>
            </a:r>
            <a:r>
              <a:rPr lang="en-US" sz="2800" dirty="0" err="1"/>
              <a:t>andardization</a:t>
            </a:r>
            <a:endParaRPr lang="fr-FR" sz="28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AE7FC3D-02C0-4489-BE01-6C44AD96E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309" y="3429000"/>
            <a:ext cx="3036942" cy="2292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52BB265-83AD-4DE6-99F7-963C45A785B2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03" t="67234" r="83989" b="27366"/>
          <a:stretch/>
        </p:blipFill>
        <p:spPr bwMode="auto">
          <a:xfrm>
            <a:off x="2792855" y="4093780"/>
            <a:ext cx="2097197" cy="11432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3158F1E4-4E2A-430F-B0B0-CFCFBED2D0F2}"/>
              </a:ext>
            </a:extLst>
          </p:cNvPr>
          <p:cNvSpPr txBox="1"/>
          <p:nvPr/>
        </p:nvSpPr>
        <p:spPr>
          <a:xfrm>
            <a:off x="2723476" y="6022285"/>
            <a:ext cx="1932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Z-score standardization</a:t>
            </a:r>
            <a:endParaRPr lang="fr-FR" sz="1400" b="1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3A9BA93-AFC3-453C-918E-B3D0C75695C5}"/>
              </a:ext>
            </a:extLst>
          </p:cNvPr>
          <p:cNvSpPr txBox="1"/>
          <p:nvPr/>
        </p:nvSpPr>
        <p:spPr>
          <a:xfrm>
            <a:off x="7102845" y="5914563"/>
            <a:ext cx="2269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Distribution </a:t>
            </a:r>
            <a:r>
              <a:rPr lang="en-US" sz="1400" b="1" dirty="0" err="1"/>
              <a:t>d’une</a:t>
            </a:r>
            <a:r>
              <a:rPr lang="en-US" sz="1400" b="1" dirty="0"/>
              <a:t> </a:t>
            </a:r>
            <a:r>
              <a:rPr lang="en-US" sz="1400" b="1" dirty="0" err="1"/>
              <a:t>colonne</a:t>
            </a:r>
            <a:r>
              <a:rPr lang="en-US" sz="1400" b="1" dirty="0"/>
              <a:t> après la standardization</a:t>
            </a:r>
            <a:endParaRPr lang="fr-FR" sz="1400" b="1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8B40566-602F-4C95-BB97-8527D45287A3}"/>
              </a:ext>
            </a:extLst>
          </p:cNvPr>
          <p:cNvSpPr txBox="1"/>
          <p:nvPr/>
        </p:nvSpPr>
        <p:spPr>
          <a:xfrm>
            <a:off x="1120554" y="1907914"/>
            <a:ext cx="94859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Afin</a:t>
            </a:r>
            <a:r>
              <a:rPr lang="en-US" sz="1400" dirty="0"/>
              <a:t> </a:t>
            </a:r>
            <a:r>
              <a:rPr lang="en-US" sz="1400" dirty="0" err="1"/>
              <a:t>d’avoir</a:t>
            </a:r>
            <a:r>
              <a:rPr lang="en-US" sz="1400" dirty="0"/>
              <a:t> </a:t>
            </a:r>
            <a:r>
              <a:rPr lang="en-US" sz="1400" dirty="0" err="1"/>
              <a:t>toutes</a:t>
            </a:r>
            <a:r>
              <a:rPr lang="en-US" sz="1400" dirty="0"/>
              <a:t> les </a:t>
            </a:r>
            <a:r>
              <a:rPr lang="en-US" sz="1400" dirty="0" err="1"/>
              <a:t>données</a:t>
            </a:r>
            <a:r>
              <a:rPr lang="en-US" sz="1400" dirty="0"/>
              <a:t> sur des </a:t>
            </a:r>
            <a:r>
              <a:rPr lang="en-US" sz="1400" dirty="0" err="1"/>
              <a:t>plages</a:t>
            </a:r>
            <a:r>
              <a:rPr lang="en-US" sz="1400" dirty="0"/>
              <a:t> de </a:t>
            </a:r>
            <a:r>
              <a:rPr lang="en-US" sz="1400" dirty="0" err="1"/>
              <a:t>valeurs</a:t>
            </a:r>
            <a:r>
              <a:rPr lang="en-US" sz="1400" dirty="0"/>
              <a:t> </a:t>
            </a:r>
            <a:r>
              <a:rPr lang="en-US" sz="1400" dirty="0" err="1"/>
              <a:t>équivalentes</a:t>
            </a:r>
            <a:r>
              <a:rPr lang="en-US" sz="1400" dirty="0"/>
              <a:t>, </a:t>
            </a:r>
            <a:r>
              <a:rPr lang="en-US" sz="1400" dirty="0" err="1"/>
              <a:t>une</a:t>
            </a:r>
            <a:r>
              <a:rPr lang="en-US" sz="1400" dirty="0"/>
              <a:t> z-score standardization à </a:t>
            </a:r>
            <a:r>
              <a:rPr lang="en-US" sz="1400" dirty="0" err="1"/>
              <a:t>été</a:t>
            </a:r>
            <a:r>
              <a:rPr lang="en-US" sz="1400" dirty="0"/>
              <a:t> </a:t>
            </a:r>
            <a:r>
              <a:rPr lang="en-US" sz="1400" dirty="0" err="1"/>
              <a:t>appliquée</a:t>
            </a:r>
            <a:r>
              <a:rPr lang="en-US" sz="1400" dirty="0"/>
              <a:t> sur le </a:t>
            </a:r>
            <a:r>
              <a:rPr lang="en-US" sz="1400" dirty="0" err="1"/>
              <a:t>dataframe</a:t>
            </a:r>
            <a:r>
              <a:rPr lang="en-US" sz="1400" dirty="0"/>
              <a:t> df. </a:t>
            </a:r>
            <a:r>
              <a:rPr lang="en-US" sz="1400" dirty="0" err="1"/>
              <a:t>Cette</a:t>
            </a:r>
            <a:r>
              <a:rPr lang="en-US" sz="1400" dirty="0"/>
              <a:t> standardization </a:t>
            </a:r>
            <a:r>
              <a:rPr lang="en-US" sz="1400" dirty="0" err="1"/>
              <a:t>consiste</a:t>
            </a:r>
            <a:r>
              <a:rPr lang="en-US" sz="1400" dirty="0"/>
              <a:t> à </a:t>
            </a:r>
            <a:r>
              <a:rPr lang="en-US" sz="1400" dirty="0" err="1"/>
              <a:t>soustraire</a:t>
            </a:r>
            <a:r>
              <a:rPr lang="en-US" sz="1400" dirty="0"/>
              <a:t> la </a:t>
            </a:r>
            <a:r>
              <a:rPr lang="en-US" sz="1400" dirty="0" err="1"/>
              <a:t>moyenne</a:t>
            </a:r>
            <a:r>
              <a:rPr lang="en-US" sz="1400" dirty="0"/>
              <a:t> a </a:t>
            </a:r>
            <a:r>
              <a:rPr lang="en-US" sz="1400" dirty="0" err="1"/>
              <a:t>chaque</a:t>
            </a:r>
            <a:r>
              <a:rPr lang="en-US" sz="1400" dirty="0"/>
              <a:t> </a:t>
            </a:r>
            <a:r>
              <a:rPr lang="en-US" sz="1400" dirty="0" err="1"/>
              <a:t>donn</a:t>
            </a:r>
            <a:r>
              <a:rPr lang="fr-FR" sz="1400" dirty="0"/>
              <a:t>é</a:t>
            </a:r>
            <a:r>
              <a:rPr lang="en-US" sz="1400" dirty="0"/>
              <a:t>e et a </a:t>
            </a:r>
            <a:r>
              <a:rPr lang="en-US" sz="1400" dirty="0" err="1"/>
              <a:t>diviser</a:t>
            </a:r>
            <a:r>
              <a:rPr lang="en-US" sz="1400" dirty="0"/>
              <a:t> par </a:t>
            </a:r>
            <a:r>
              <a:rPr lang="en-US" sz="1400" dirty="0" err="1"/>
              <a:t>l’écart</a:t>
            </a:r>
            <a:r>
              <a:rPr lang="en-US" sz="1400" dirty="0"/>
              <a:t> type. </a:t>
            </a:r>
            <a:r>
              <a:rPr lang="en-US" sz="1400" dirty="0" err="1"/>
              <a:t>Ainsi</a:t>
            </a:r>
            <a:r>
              <a:rPr lang="en-US" sz="1400" dirty="0"/>
              <a:t> </a:t>
            </a:r>
            <a:r>
              <a:rPr lang="en-US" sz="1400" dirty="0" err="1"/>
              <a:t>chaque</a:t>
            </a:r>
            <a:r>
              <a:rPr lang="en-US" sz="1400" dirty="0"/>
              <a:t> </a:t>
            </a:r>
            <a:r>
              <a:rPr lang="en-US" sz="1400" dirty="0" err="1"/>
              <a:t>colonne</a:t>
            </a:r>
            <a:r>
              <a:rPr lang="en-US" sz="1400" dirty="0"/>
              <a:t> a </a:t>
            </a:r>
            <a:r>
              <a:rPr lang="en-US" sz="1400" dirty="0" err="1"/>
              <a:t>distribiution</a:t>
            </a:r>
            <a:r>
              <a:rPr lang="en-US" sz="1400" dirty="0"/>
              <a:t> </a:t>
            </a:r>
            <a:r>
              <a:rPr lang="en-US" sz="1400" dirty="0" err="1"/>
              <a:t>normale</a:t>
            </a:r>
            <a:r>
              <a:rPr lang="en-US" sz="1400" dirty="0"/>
              <a:t>.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7408908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4943_TF22378848.potx" id="{64A03BB9-641C-4E3F-A694-C453BE723143}" vid="{428F3FFD-DDE8-4CA6-BE65-84BE1BF156D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16c05727-aa75-4e4a-9b5f-8a80a1165891"/>
    <ds:schemaRef ds:uri="http://www.w3.org/XML/1998/namespace"/>
    <ds:schemaRef ds:uri="http://schemas.microsoft.com/office/infopath/2007/PartnerControls"/>
    <ds:schemaRef ds:uri="71af3243-3dd4-4a8d-8c0d-dd76da1f02a5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Conception intégrale</Template>
  <TotalTime>0</TotalTime>
  <Words>1152</Words>
  <Application>Microsoft Office PowerPoint</Application>
  <PresentationFormat>Grand écran</PresentationFormat>
  <Paragraphs>105</Paragraphs>
  <Slides>13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Calibri</vt:lpstr>
      <vt:lpstr>Tw Cen MT</vt:lpstr>
      <vt:lpstr>Tw Cen MT Condensed</vt:lpstr>
      <vt:lpstr>Wingdings 3</vt:lpstr>
      <vt:lpstr>Intégral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2020-01-25T15:43:48Z</dcterms:created>
  <dcterms:modified xsi:type="dcterms:W3CDTF">2020-01-27T19:03:28Z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