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7"/>
  </p:notesMasterIdLst>
  <p:sldIdLst>
    <p:sldId id="256" r:id="rId2"/>
    <p:sldId id="257" r:id="rId3"/>
    <p:sldId id="258" r:id="rId4"/>
    <p:sldId id="259" r:id="rId5"/>
    <p:sldId id="260" r:id="rId6"/>
    <p:sldId id="294" r:id="rId7"/>
    <p:sldId id="295" r:id="rId8"/>
    <p:sldId id="261" r:id="rId9"/>
    <p:sldId id="297" r:id="rId10"/>
    <p:sldId id="298" r:id="rId11"/>
    <p:sldId id="300" r:id="rId12"/>
    <p:sldId id="264" r:id="rId13"/>
    <p:sldId id="301" r:id="rId14"/>
    <p:sldId id="302" r:id="rId15"/>
    <p:sldId id="303" r:id="rId16"/>
  </p:sldIdLst>
  <p:sldSz cx="9144000" cy="5143500" type="screen16x9"/>
  <p:notesSz cx="6858000" cy="9144000"/>
  <p:embeddedFontLst>
    <p:embeddedFont>
      <p:font typeface="Bebas Neue" panose="020B0606020202050201" pitchFamily="34" charset="0"/>
      <p:regular r:id="rId18"/>
    </p:embeddedFont>
    <p:embeddedFont>
      <p:font typeface="Golos Text" panose="020B0604020202020204" charset="0"/>
      <p:regular r:id="rId19"/>
      <p:bold r:id="rId20"/>
    </p:embeddedFont>
    <p:embeddedFont>
      <p:font typeface="Golos Text Medium"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C52874-3303-42B7-B5F5-7E384AD5B030}">
  <a:tblStyle styleId="{D6C52874-3303-42B7-B5F5-7E384AD5B0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3" d="100"/>
          <a:sy n="193" d="100"/>
        </p:scale>
        <p:origin x="86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74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b21ebf29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89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820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a:spLocks noGrp="1"/>
          </p:cNvSpPr>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3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9"/>
        <p:cNvGrpSpPr/>
        <p:nvPr/>
      </p:nvGrpSpPr>
      <p:grpSpPr>
        <a:xfrm>
          <a:off x="0" y="0"/>
          <a:ext cx="0" cy="0"/>
          <a:chOff x="0" y="0"/>
          <a:chExt cx="0" cy="0"/>
        </a:xfrm>
      </p:grpSpPr>
      <p:pic>
        <p:nvPicPr>
          <p:cNvPr id="60" name="Google Shape;60;p1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1" name="Google Shape;61;p14"/>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62" name="Google Shape;62;p14"/>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a:spLocks noGrp="1"/>
          </p:cNvSpPr>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746148" y="883536"/>
            <a:ext cx="5110686" cy="1857600"/>
          </a:xfrm>
          <a:prstGeom prst="rect">
            <a:avLst/>
          </a:prstGeom>
        </p:spPr>
        <p:txBody>
          <a:bodyPr spcFirstLastPara="1" wrap="square" lIns="91425" tIns="91425" rIns="91425" bIns="91425" anchor="ctr" anchorCtr="0">
            <a:noAutofit/>
          </a:bodyPr>
          <a:lstStyle/>
          <a:p>
            <a:r>
              <a:rPr lang="fr-FR" sz="4000" b="1" i="0" dirty="0">
                <a:solidFill>
                  <a:srgbClr val="271A38"/>
                </a:solidFill>
                <a:effectLst/>
                <a:latin typeface="+mj-lt"/>
              </a:rPr>
              <a:t>Améliorez le produit IA de votre start-up</a:t>
            </a:r>
          </a:p>
        </p:txBody>
      </p:sp>
      <p:grpSp>
        <p:nvGrpSpPr>
          <p:cNvPr id="172" name="Google Shape;172;p21"/>
          <p:cNvGrpSpPr/>
          <p:nvPr/>
        </p:nvGrpSpPr>
        <p:grpSpPr>
          <a:xfrm flipH="1">
            <a:off x="7081539" y="2158428"/>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366EA64B-605F-3B18-0030-FB44F428414B}"/>
              </a:ext>
            </a:extLst>
          </p:cNvPr>
          <p:cNvSpPr txBox="1"/>
          <p:nvPr/>
        </p:nvSpPr>
        <p:spPr>
          <a:xfrm>
            <a:off x="795775" y="4300152"/>
            <a:ext cx="3305713" cy="338554"/>
          </a:xfrm>
          <a:prstGeom prst="rect">
            <a:avLst/>
          </a:prstGeom>
          <a:noFill/>
        </p:spPr>
        <p:txBody>
          <a:bodyPr wrap="none" rtlCol="0">
            <a:spAutoFit/>
          </a:bodyPr>
          <a:lstStyle/>
          <a:p>
            <a:r>
              <a:rPr lang="fr-FR" sz="1600" dirty="0"/>
              <a:t>Aurelien TESTELIN – Ingénieur IA</a:t>
            </a:r>
          </a:p>
        </p:txBody>
      </p:sp>
      <p:pic>
        <p:nvPicPr>
          <p:cNvPr id="4" name="Image 3">
            <a:extLst>
              <a:ext uri="{FF2B5EF4-FFF2-40B4-BE49-F238E27FC236}">
                <a16:creationId xmlns:a16="http://schemas.microsoft.com/office/drawing/2014/main" id="{9880461D-D657-48BC-B3B3-5489D21FDF3F}"/>
              </a:ext>
            </a:extLst>
          </p:cNvPr>
          <p:cNvPicPr>
            <a:picLocks noChangeAspect="1"/>
          </p:cNvPicPr>
          <p:nvPr/>
        </p:nvPicPr>
        <p:blipFill>
          <a:blip r:embed="rId3"/>
          <a:stretch>
            <a:fillRect/>
          </a:stretch>
        </p:blipFill>
        <p:spPr>
          <a:xfrm>
            <a:off x="6576743" y="3901861"/>
            <a:ext cx="1753595" cy="759118"/>
          </a:xfrm>
          <a:prstGeom prst="rect">
            <a:avLst/>
          </a:prstGeom>
        </p:spPr>
      </p:pic>
      <p:pic>
        <p:nvPicPr>
          <p:cNvPr id="7" name="Image 6">
            <a:extLst>
              <a:ext uri="{FF2B5EF4-FFF2-40B4-BE49-F238E27FC236}">
                <a16:creationId xmlns:a16="http://schemas.microsoft.com/office/drawing/2014/main" id="{CF34C0A2-0857-4BFC-DF9B-DAC23CA6755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561810" y="763071"/>
            <a:ext cx="1836042" cy="12732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a:extLst>
              <a:ext uri="{FF2B5EF4-FFF2-40B4-BE49-F238E27FC236}">
                <a16:creationId xmlns:a16="http://schemas.microsoft.com/office/drawing/2014/main" id="{145B0D59-9D53-1657-F6E7-5A1275282016}"/>
              </a:ext>
            </a:extLst>
          </p:cNvPr>
          <p:cNvSpPr>
            <a:spLocks noGrp="1"/>
          </p:cNvSpPr>
          <p:nvPr>
            <p:ph type="subTitle" idx="1"/>
          </p:nvPr>
        </p:nvSpPr>
        <p:spPr>
          <a:xfrm>
            <a:off x="715304" y="1911817"/>
            <a:ext cx="3856800" cy="2840700"/>
          </a:xfrm>
        </p:spPr>
        <p:txBody>
          <a:bodyPr wrap="square"/>
          <a:lstStyle/>
          <a:p>
            <a:pPr marL="0" indent="0" algn="just"/>
            <a:r>
              <a:rPr lang="fr-FR" sz="1200" dirty="0"/>
              <a:t>SIFT est un algorithme d'extraction de caractéristiques d'images qui est utilisé pour détecter et décrire les caractéristiques locales dans les images. </a:t>
            </a:r>
          </a:p>
          <a:p>
            <a:pPr marL="0" indent="0" algn="just"/>
            <a:r>
              <a:rPr lang="fr-FR" sz="1200" dirty="0"/>
              <a:t>Ces caractéristiques sont robustes à de nombreux types de transformations, ce qui rend SIFT utile pour des tâches comme la reconnaissance d'objets et la mise en correspondance d'images.</a:t>
            </a:r>
          </a:p>
        </p:txBody>
      </p:sp>
      <p:sp>
        <p:nvSpPr>
          <p:cNvPr id="4" name="Titre 3">
            <a:extLst>
              <a:ext uri="{FF2B5EF4-FFF2-40B4-BE49-F238E27FC236}">
                <a16:creationId xmlns:a16="http://schemas.microsoft.com/office/drawing/2014/main" id="{B27949EC-9B74-0611-C53B-6BF15CBB2389}"/>
              </a:ext>
            </a:extLst>
          </p:cNvPr>
          <p:cNvSpPr>
            <a:spLocks noGrp="1"/>
          </p:cNvSpPr>
          <p:nvPr>
            <p:ph type="title"/>
          </p:nvPr>
        </p:nvSpPr>
        <p:spPr/>
        <p:txBody>
          <a:bodyPr/>
          <a:lstStyle/>
          <a:p>
            <a:pPr algn="ctr"/>
            <a:r>
              <a:rPr lang="fr-FR" dirty="0"/>
              <a:t>Différentes approches</a:t>
            </a:r>
          </a:p>
        </p:txBody>
      </p:sp>
      <p:sp>
        <p:nvSpPr>
          <p:cNvPr id="6" name="Sous-titre 5">
            <a:extLst>
              <a:ext uri="{FF2B5EF4-FFF2-40B4-BE49-F238E27FC236}">
                <a16:creationId xmlns:a16="http://schemas.microsoft.com/office/drawing/2014/main" id="{7B986364-4991-EBB1-9304-C2BA8AC7F2E3}"/>
              </a:ext>
            </a:extLst>
          </p:cNvPr>
          <p:cNvSpPr>
            <a:spLocks noGrp="1"/>
          </p:cNvSpPr>
          <p:nvPr>
            <p:ph type="subTitle" idx="2"/>
          </p:nvPr>
        </p:nvSpPr>
        <p:spPr>
          <a:xfrm>
            <a:off x="715300" y="1386517"/>
            <a:ext cx="3856800" cy="525300"/>
          </a:xfrm>
        </p:spPr>
        <p:txBody>
          <a:bodyPr/>
          <a:lstStyle/>
          <a:p>
            <a:pPr marL="0" indent="0"/>
            <a:r>
              <a:rPr lang="fr-FR" sz="1400" u="sng" dirty="0"/>
              <a:t>SIFT (</a:t>
            </a:r>
            <a:r>
              <a:rPr lang="fr-FR" sz="1400" u="sng" dirty="0" err="1"/>
              <a:t>Scale</a:t>
            </a:r>
            <a:r>
              <a:rPr lang="fr-FR" sz="1400" u="sng" dirty="0"/>
              <a:t>-Invariant </a:t>
            </a:r>
            <a:r>
              <a:rPr lang="fr-FR" sz="1400" u="sng" dirty="0" err="1"/>
              <a:t>Feature</a:t>
            </a:r>
            <a:r>
              <a:rPr lang="fr-FR" sz="1400" u="sng" dirty="0"/>
              <a:t> </a:t>
            </a:r>
            <a:r>
              <a:rPr lang="fr-FR" sz="1400" u="sng" dirty="0" err="1"/>
              <a:t>Transform</a:t>
            </a:r>
            <a:r>
              <a:rPr lang="fr-FR" sz="1400" u="sng" dirty="0"/>
              <a:t>)</a:t>
            </a:r>
          </a:p>
        </p:txBody>
      </p:sp>
      <p:sp>
        <p:nvSpPr>
          <p:cNvPr id="7" name="Sous-titre 6">
            <a:extLst>
              <a:ext uri="{FF2B5EF4-FFF2-40B4-BE49-F238E27FC236}">
                <a16:creationId xmlns:a16="http://schemas.microsoft.com/office/drawing/2014/main" id="{CBC11F17-F6E8-491B-1423-21AAB6E86A6C}"/>
              </a:ext>
            </a:extLst>
          </p:cNvPr>
          <p:cNvSpPr>
            <a:spLocks noGrp="1"/>
          </p:cNvSpPr>
          <p:nvPr>
            <p:ph type="subTitle" idx="3"/>
          </p:nvPr>
        </p:nvSpPr>
        <p:spPr>
          <a:xfrm>
            <a:off x="4572204" y="1911817"/>
            <a:ext cx="3856800" cy="2840700"/>
          </a:xfrm>
        </p:spPr>
        <p:txBody>
          <a:bodyPr/>
          <a:lstStyle/>
          <a:p>
            <a:pPr marL="0" indent="0" algn="just"/>
            <a:r>
              <a:rPr lang="fr-FR" sz="1200" dirty="0"/>
              <a:t>VGG-16 est un modèle de réseau neuronal convolutif profond qui a été largement utilisé pour la reconnaissance d'images. Il a été développé par le Visual </a:t>
            </a:r>
            <a:r>
              <a:rPr lang="fr-FR" sz="1200" dirty="0" err="1"/>
              <a:t>Geometry</a:t>
            </a:r>
            <a:r>
              <a:rPr lang="fr-FR" sz="1200" dirty="0"/>
              <a:t> Group de l'Université d'Oxford (d'où le nom "VGG"), et a obtenu de très bons résultats lors du challenge </a:t>
            </a:r>
            <a:r>
              <a:rPr lang="fr-FR" sz="1200" dirty="0" err="1"/>
              <a:t>ImageNet</a:t>
            </a:r>
            <a:r>
              <a:rPr lang="fr-FR" sz="1200" dirty="0"/>
              <a:t> en 2014.</a:t>
            </a:r>
          </a:p>
        </p:txBody>
      </p:sp>
      <p:sp>
        <p:nvSpPr>
          <p:cNvPr id="8" name="Sous-titre 7">
            <a:extLst>
              <a:ext uri="{FF2B5EF4-FFF2-40B4-BE49-F238E27FC236}">
                <a16:creationId xmlns:a16="http://schemas.microsoft.com/office/drawing/2014/main" id="{0A521BA5-8A30-2FAB-E205-DC7FA98F30B5}"/>
              </a:ext>
            </a:extLst>
          </p:cNvPr>
          <p:cNvSpPr>
            <a:spLocks noGrp="1"/>
          </p:cNvSpPr>
          <p:nvPr>
            <p:ph type="subTitle" idx="4"/>
          </p:nvPr>
        </p:nvSpPr>
        <p:spPr>
          <a:xfrm>
            <a:off x="4572200" y="1386517"/>
            <a:ext cx="3856800" cy="525300"/>
          </a:xfrm>
        </p:spPr>
        <p:txBody>
          <a:bodyPr/>
          <a:lstStyle/>
          <a:p>
            <a:pPr marL="0" indent="0"/>
            <a:r>
              <a:rPr lang="fr-FR" sz="1400" u="sng" dirty="0"/>
              <a:t>VGG-16</a:t>
            </a:r>
            <a:endParaRPr lang="fr-FR" sz="1600" u="sng" dirty="0"/>
          </a:p>
        </p:txBody>
      </p:sp>
    </p:spTree>
    <p:extLst>
      <p:ext uri="{BB962C8B-B14F-4D97-AF65-F5344CB8AC3E}">
        <p14:creationId xmlns:p14="http://schemas.microsoft.com/office/powerpoint/2010/main" val="41359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853443" y="1605461"/>
            <a:ext cx="7713900" cy="183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dirty="0"/>
              <a:t>Observons les résultats de ces approches sur le notebook Voila</a:t>
            </a:r>
            <a:endParaRPr sz="3200" dirty="0"/>
          </a:p>
        </p:txBody>
      </p:sp>
    </p:spTree>
    <p:extLst>
      <p:ext uri="{BB962C8B-B14F-4D97-AF65-F5344CB8AC3E}">
        <p14:creationId xmlns:p14="http://schemas.microsoft.com/office/powerpoint/2010/main" val="251475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Collection d’un échantillon de données</a:t>
            </a:r>
            <a:endParaRPr dirty="0">
              <a:latin typeface="+mj-lt"/>
            </a:endParaRPr>
          </a:p>
        </p:txBody>
      </p:sp>
      <p:sp>
        <p:nvSpPr>
          <p:cNvPr id="470" name="Google Shape;470;p29"/>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rPr>
              <a:t>03</a:t>
            </a:r>
            <a:endParaRPr dirty="0">
              <a:solidFill>
                <a:srgbClr val="002060"/>
              </a:solidFill>
            </a:endParaRPr>
          </a:p>
        </p:txBody>
      </p:sp>
      <p:cxnSp>
        <p:nvCxnSpPr>
          <p:cNvPr id="471" name="Google Shape;471;p29"/>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1D5346E-525D-4717-B4B5-09793B207F7A}"/>
              </a:ext>
            </a:extLst>
          </p:cNvPr>
          <p:cNvSpPr>
            <a:spLocks noGrp="1"/>
          </p:cNvSpPr>
          <p:nvPr>
            <p:ph type="title"/>
          </p:nvPr>
        </p:nvSpPr>
        <p:spPr/>
        <p:txBody>
          <a:bodyPr/>
          <a:lstStyle/>
          <a:p>
            <a:r>
              <a:rPr lang="fr-FR" dirty="0"/>
              <a:t>Forme des données collectées</a:t>
            </a:r>
          </a:p>
        </p:txBody>
      </p:sp>
      <p:sp>
        <p:nvSpPr>
          <p:cNvPr id="5" name="Espace réservé du texte 4">
            <a:extLst>
              <a:ext uri="{FF2B5EF4-FFF2-40B4-BE49-F238E27FC236}">
                <a16:creationId xmlns:a16="http://schemas.microsoft.com/office/drawing/2014/main" id="{56657D46-804F-4838-0D12-10161904CB69}"/>
              </a:ext>
            </a:extLst>
          </p:cNvPr>
          <p:cNvSpPr>
            <a:spLocks noGrp="1"/>
          </p:cNvSpPr>
          <p:nvPr>
            <p:ph type="body" idx="1"/>
          </p:nvPr>
        </p:nvSpPr>
        <p:spPr/>
        <p:txBody>
          <a:bodyPr/>
          <a:lstStyle/>
          <a:p>
            <a:pPr algn="just"/>
            <a:r>
              <a:rPr lang="fr-FR" dirty="0"/>
              <a:t>Nous avons écrit un script qui utilise l'API Yelp pour rassembler des informations sur des restaurants à un emplacement donné et facultativement avec une catégorie dédiée. Nous avons également intégré à ces informations jusqu’à 3 commentaires de clients par restaurants.</a:t>
            </a:r>
          </a:p>
          <a:p>
            <a:pPr marL="139700" indent="0" algn="just">
              <a:buNone/>
            </a:pPr>
            <a:endParaRPr lang="fr-FR" dirty="0"/>
          </a:p>
          <a:p>
            <a:pPr algn="just"/>
            <a:r>
              <a:rPr lang="fr-FR" dirty="0"/>
              <a:t> Ces informations comportent le nom du restaurant, sa note moyenne, le nombre de commentaires, la catégorie, l’adresse, la ville, le code postal, le texte du commentaire client et la note du commentaire.</a:t>
            </a:r>
          </a:p>
        </p:txBody>
      </p:sp>
    </p:spTree>
    <p:extLst>
      <p:ext uri="{BB962C8B-B14F-4D97-AF65-F5344CB8AC3E}">
        <p14:creationId xmlns:p14="http://schemas.microsoft.com/office/powerpoint/2010/main" val="223663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1D5346E-525D-4717-B4B5-09793B207F7A}"/>
              </a:ext>
            </a:extLst>
          </p:cNvPr>
          <p:cNvSpPr>
            <a:spLocks noGrp="1"/>
          </p:cNvSpPr>
          <p:nvPr>
            <p:ph type="title"/>
          </p:nvPr>
        </p:nvSpPr>
        <p:spPr/>
        <p:txBody>
          <a:bodyPr/>
          <a:lstStyle/>
          <a:p>
            <a:r>
              <a:rPr lang="fr-FR" dirty="0"/>
              <a:t>Forme des données collectées</a:t>
            </a:r>
          </a:p>
        </p:txBody>
      </p:sp>
      <p:pic>
        <p:nvPicPr>
          <p:cNvPr id="7" name="Image 6">
            <a:extLst>
              <a:ext uri="{FF2B5EF4-FFF2-40B4-BE49-F238E27FC236}">
                <a16:creationId xmlns:a16="http://schemas.microsoft.com/office/drawing/2014/main" id="{F19D2E2D-8321-2F15-A1E2-9CB3F863882D}"/>
              </a:ext>
            </a:extLst>
          </p:cNvPr>
          <p:cNvPicPr>
            <a:picLocks noChangeAspect="1"/>
          </p:cNvPicPr>
          <p:nvPr/>
        </p:nvPicPr>
        <p:blipFill>
          <a:blip r:embed="rId2"/>
          <a:stretch>
            <a:fillRect/>
          </a:stretch>
        </p:blipFill>
        <p:spPr>
          <a:xfrm>
            <a:off x="803968" y="1286885"/>
            <a:ext cx="7047688" cy="3600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364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Questions</a:t>
            </a:r>
            <a:endParaRPr dirty="0">
              <a:latin typeface="+mj-lt"/>
            </a:endParaRPr>
          </a:p>
        </p:txBody>
      </p:sp>
      <p:sp>
        <p:nvSpPr>
          <p:cNvPr id="470" name="Google Shape;470;p29"/>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rPr>
              <a:t>04</a:t>
            </a:r>
            <a:endParaRPr dirty="0">
              <a:solidFill>
                <a:srgbClr val="002060"/>
              </a:solidFill>
            </a:endParaRPr>
          </a:p>
        </p:txBody>
      </p:sp>
      <p:cxnSp>
        <p:nvCxnSpPr>
          <p:cNvPr id="471" name="Google Shape;471;p29"/>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pic>
        <p:nvPicPr>
          <p:cNvPr id="3" name="Image 2">
            <a:extLst>
              <a:ext uri="{FF2B5EF4-FFF2-40B4-BE49-F238E27FC236}">
                <a16:creationId xmlns:a16="http://schemas.microsoft.com/office/drawing/2014/main" id="{A1DF4986-9EF0-34F2-84AB-90883B10895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572000" y="1346866"/>
            <a:ext cx="3520526" cy="2449767"/>
          </a:xfrm>
          <a:prstGeom prst="rect">
            <a:avLst/>
          </a:prstGeom>
        </p:spPr>
      </p:pic>
    </p:spTree>
    <p:extLst>
      <p:ext uri="{BB962C8B-B14F-4D97-AF65-F5344CB8AC3E}">
        <p14:creationId xmlns:p14="http://schemas.microsoft.com/office/powerpoint/2010/main" val="154352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15100" y="15472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2060"/>
                </a:solidFill>
              </a:rPr>
              <a:t>01</a:t>
            </a:r>
            <a:endParaRPr dirty="0">
              <a:solidFill>
                <a:srgbClr val="002060"/>
              </a:solidFill>
            </a:endParaRPr>
          </a:p>
        </p:txBody>
      </p:sp>
      <p:sp>
        <p:nvSpPr>
          <p:cNvPr id="185" name="Google Shape;185;p22"/>
          <p:cNvSpPr txBox="1">
            <a:spLocks noGrp="1"/>
          </p:cNvSpPr>
          <p:nvPr>
            <p:ph type="subTitle" idx="1"/>
          </p:nvPr>
        </p:nvSpPr>
        <p:spPr>
          <a:xfrm>
            <a:off x="2050814" y="15472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Analyse des commentaires négatifs</a:t>
            </a:r>
            <a:endParaRPr dirty="0"/>
          </a:p>
        </p:txBody>
      </p:sp>
      <p:sp>
        <p:nvSpPr>
          <p:cNvPr id="186" name="Google Shape;186;p22"/>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Sommaire:</a:t>
            </a:r>
            <a:endParaRPr dirty="0"/>
          </a:p>
        </p:txBody>
      </p:sp>
      <p:cxnSp>
        <p:nvCxnSpPr>
          <p:cNvPr id="187" name="Google Shape;187;p22"/>
          <p:cNvCxnSpPr/>
          <p:nvPr/>
        </p:nvCxnSpPr>
        <p:spPr>
          <a:xfrm>
            <a:off x="1259000" y="1788550"/>
            <a:ext cx="552600" cy="0"/>
          </a:xfrm>
          <a:prstGeom prst="straightConnector1">
            <a:avLst/>
          </a:prstGeom>
          <a:noFill/>
          <a:ln w="19050" cap="flat" cmpd="sng">
            <a:solidFill>
              <a:schemeClr val="dk1"/>
            </a:solidFill>
            <a:prstDash val="solid"/>
            <a:round/>
            <a:headEnd type="none" w="med" len="med"/>
            <a:tailEnd type="stealth" w="med" len="med"/>
          </a:ln>
        </p:spPr>
      </p:cxnSp>
      <p:sp>
        <p:nvSpPr>
          <p:cNvPr id="188" name="Google Shape;188;p22"/>
          <p:cNvSpPr txBox="1">
            <a:spLocks noGrp="1"/>
          </p:cNvSpPr>
          <p:nvPr>
            <p:ph type="title" idx="3"/>
          </p:nvPr>
        </p:nvSpPr>
        <p:spPr>
          <a:xfrm>
            <a:off x="715100" y="22249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2060"/>
                </a:solidFill>
              </a:rPr>
              <a:t>02</a:t>
            </a:r>
            <a:endParaRPr dirty="0">
              <a:solidFill>
                <a:srgbClr val="002060"/>
              </a:solidFill>
            </a:endParaRPr>
          </a:p>
        </p:txBody>
      </p:sp>
      <p:sp>
        <p:nvSpPr>
          <p:cNvPr id="189" name="Google Shape;189;p22"/>
          <p:cNvSpPr txBox="1">
            <a:spLocks noGrp="1"/>
          </p:cNvSpPr>
          <p:nvPr>
            <p:ph type="subTitle" idx="4"/>
          </p:nvPr>
        </p:nvSpPr>
        <p:spPr>
          <a:xfrm>
            <a:off x="2050814" y="22249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Analyse des photos</a:t>
            </a:r>
          </a:p>
        </p:txBody>
      </p:sp>
      <p:sp>
        <p:nvSpPr>
          <p:cNvPr id="190" name="Google Shape;190;p22"/>
          <p:cNvSpPr txBox="1">
            <a:spLocks noGrp="1"/>
          </p:cNvSpPr>
          <p:nvPr>
            <p:ph type="title" idx="5"/>
          </p:nvPr>
        </p:nvSpPr>
        <p:spPr>
          <a:xfrm>
            <a:off x="715100" y="29026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2060"/>
                </a:solidFill>
              </a:rPr>
              <a:t>03</a:t>
            </a:r>
            <a:endParaRPr dirty="0">
              <a:solidFill>
                <a:srgbClr val="002060"/>
              </a:solidFill>
            </a:endParaRPr>
          </a:p>
        </p:txBody>
      </p:sp>
      <p:sp>
        <p:nvSpPr>
          <p:cNvPr id="191" name="Google Shape;191;p22"/>
          <p:cNvSpPr txBox="1">
            <a:spLocks noGrp="1"/>
          </p:cNvSpPr>
          <p:nvPr>
            <p:ph type="subTitle" idx="6"/>
          </p:nvPr>
        </p:nvSpPr>
        <p:spPr>
          <a:xfrm>
            <a:off x="2050814" y="29026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Collection d’un échantillon de données</a:t>
            </a:r>
            <a:endParaRPr dirty="0"/>
          </a:p>
        </p:txBody>
      </p:sp>
      <p:sp>
        <p:nvSpPr>
          <p:cNvPr id="192" name="Google Shape;192;p22"/>
          <p:cNvSpPr txBox="1">
            <a:spLocks noGrp="1"/>
          </p:cNvSpPr>
          <p:nvPr>
            <p:ph type="title" idx="7"/>
          </p:nvPr>
        </p:nvSpPr>
        <p:spPr>
          <a:xfrm>
            <a:off x="715100" y="35803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2060"/>
                </a:solidFill>
              </a:rPr>
              <a:t>04</a:t>
            </a:r>
            <a:endParaRPr dirty="0">
              <a:solidFill>
                <a:srgbClr val="002060"/>
              </a:solidFill>
            </a:endParaRPr>
          </a:p>
        </p:txBody>
      </p:sp>
      <p:sp>
        <p:nvSpPr>
          <p:cNvPr id="193" name="Google Shape;193;p22"/>
          <p:cNvSpPr txBox="1">
            <a:spLocks noGrp="1"/>
          </p:cNvSpPr>
          <p:nvPr>
            <p:ph type="subTitle" idx="8"/>
          </p:nvPr>
        </p:nvSpPr>
        <p:spPr>
          <a:xfrm>
            <a:off x="2050814" y="35803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Questions</a:t>
            </a:r>
            <a:endParaRPr dirty="0"/>
          </a:p>
        </p:txBody>
      </p:sp>
      <p:cxnSp>
        <p:nvCxnSpPr>
          <p:cNvPr id="194" name="Google Shape;194;p22"/>
          <p:cNvCxnSpPr/>
          <p:nvPr/>
        </p:nvCxnSpPr>
        <p:spPr>
          <a:xfrm>
            <a:off x="1259000" y="2466050"/>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5" name="Google Shape;195;p22"/>
          <p:cNvCxnSpPr/>
          <p:nvPr/>
        </p:nvCxnSpPr>
        <p:spPr>
          <a:xfrm>
            <a:off x="1259000" y="3143550"/>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6" name="Google Shape;196;p22"/>
          <p:cNvCxnSpPr/>
          <p:nvPr/>
        </p:nvCxnSpPr>
        <p:spPr>
          <a:xfrm>
            <a:off x="1259000" y="3821050"/>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Analyse des commentaires négatifs</a:t>
            </a:r>
            <a:endParaRPr dirty="0">
              <a:latin typeface="+mj-lt"/>
            </a:endParaRPr>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rPr>
              <a:t>01</a:t>
            </a:r>
            <a:endParaRPr dirty="0">
              <a:solidFill>
                <a:srgbClr val="002060"/>
              </a:solidFill>
            </a:endParaRPr>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pSp>
        <p:nvGrpSpPr>
          <p:cNvPr id="210" name="Google Shape;210;p24"/>
          <p:cNvGrpSpPr/>
          <p:nvPr/>
        </p:nvGrpSpPr>
        <p:grpSpPr>
          <a:xfrm flipH="1">
            <a:off x="5794658" y="2878548"/>
            <a:ext cx="3349342" cy="2264952"/>
            <a:chOff x="4388650" y="2224200"/>
            <a:chExt cx="1707525" cy="1174775"/>
          </a:xfrm>
        </p:grpSpPr>
        <p:sp>
          <p:nvSpPr>
            <p:cNvPr id="211"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re 3">
            <a:extLst>
              <a:ext uri="{FF2B5EF4-FFF2-40B4-BE49-F238E27FC236}">
                <a16:creationId xmlns:a16="http://schemas.microsoft.com/office/drawing/2014/main" id="{5D1F432C-78E9-4C48-1E93-460A4612E47D}"/>
              </a:ext>
            </a:extLst>
          </p:cNvPr>
          <p:cNvSpPr>
            <a:spLocks noGrp="1"/>
          </p:cNvSpPr>
          <p:nvPr>
            <p:ph type="title"/>
          </p:nvPr>
        </p:nvSpPr>
        <p:spPr/>
        <p:txBody>
          <a:bodyPr/>
          <a:lstStyle/>
          <a:p>
            <a:r>
              <a:rPr lang="fr-FR" dirty="0"/>
              <a:t>Sélection des commentaires</a:t>
            </a:r>
          </a:p>
        </p:txBody>
      </p:sp>
      <p:sp>
        <p:nvSpPr>
          <p:cNvPr id="5" name="Espace réservé du texte 4">
            <a:extLst>
              <a:ext uri="{FF2B5EF4-FFF2-40B4-BE49-F238E27FC236}">
                <a16:creationId xmlns:a16="http://schemas.microsoft.com/office/drawing/2014/main" id="{EDDB9237-1EB2-4B07-D3BD-4645828E7E23}"/>
              </a:ext>
            </a:extLst>
          </p:cNvPr>
          <p:cNvSpPr>
            <a:spLocks noGrp="1"/>
          </p:cNvSpPr>
          <p:nvPr>
            <p:ph type="body" idx="1"/>
          </p:nvPr>
        </p:nvSpPr>
        <p:spPr/>
        <p:txBody>
          <a:bodyPr/>
          <a:lstStyle/>
          <a:p>
            <a:pPr marL="139700" indent="0" algn="just">
              <a:buNone/>
            </a:pPr>
            <a:r>
              <a:rPr lang="fr-FR" dirty="0"/>
              <a:t>Pour notre étude, nous avons sélectionné un échantillon de 5000 commentaires en se basant sur la note attribuée (colonne stars) en ne sélectionnant uniquement que les commentaires ayant une note de 1 ou 2 sur 5.</a:t>
            </a:r>
          </a:p>
        </p:txBody>
      </p:sp>
      <p:pic>
        <p:nvPicPr>
          <p:cNvPr id="7" name="Image 6">
            <a:extLst>
              <a:ext uri="{FF2B5EF4-FFF2-40B4-BE49-F238E27FC236}">
                <a16:creationId xmlns:a16="http://schemas.microsoft.com/office/drawing/2014/main" id="{23D8DE85-770C-4B19-53F9-56264ACABFC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4265" y="2288222"/>
            <a:ext cx="2984758" cy="24610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715100" y="535000"/>
            <a:ext cx="4167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Analyse préliminaire</a:t>
            </a:r>
            <a:endParaRPr dirty="0"/>
          </a:p>
        </p:txBody>
      </p:sp>
      <p:sp>
        <p:nvSpPr>
          <p:cNvPr id="282" name="Google Shape;282;p25"/>
          <p:cNvSpPr txBox="1">
            <a:spLocks noGrp="1"/>
          </p:cNvSpPr>
          <p:nvPr>
            <p:ph type="body" idx="1"/>
          </p:nvPr>
        </p:nvSpPr>
        <p:spPr>
          <a:xfrm>
            <a:off x="741235" y="1578503"/>
            <a:ext cx="3880192" cy="3366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Le fichier est bien rempli et ne comporte pas de valeurs manquantes.</a:t>
            </a:r>
          </a:p>
          <a:p>
            <a:pPr marL="0" lvl="0" indent="0" algn="just" rtl="0">
              <a:spcBef>
                <a:spcPts val="0"/>
              </a:spcBef>
              <a:spcAft>
                <a:spcPts val="0"/>
              </a:spcAft>
              <a:buNone/>
            </a:pPr>
            <a:r>
              <a:rPr lang="fr-FR" dirty="0"/>
              <a:t>Certains utilisateurs ont écrit plusieurs avis et certains restaurants ont plusieurs commentaires différents.</a:t>
            </a:r>
          </a:p>
          <a:p>
            <a:pPr marL="0" lvl="0" indent="0" algn="just" rtl="0">
              <a:spcBef>
                <a:spcPts val="0"/>
              </a:spcBef>
              <a:spcAft>
                <a:spcPts val="0"/>
              </a:spcAft>
              <a:buNone/>
            </a:pPr>
            <a:r>
              <a:rPr lang="fr-FR" dirty="0"/>
              <a:t>Notre jeu de données comporte 3292 avis ayant la note 1 et 1708 avis ayant la note 2.</a:t>
            </a:r>
          </a:p>
          <a:p>
            <a:pPr marL="0" lvl="0" indent="0" algn="l" rtl="0">
              <a:spcBef>
                <a:spcPts val="0"/>
              </a:spcBef>
              <a:spcAft>
                <a:spcPts val="0"/>
              </a:spcAft>
              <a:buNone/>
            </a:pPr>
            <a:endParaRPr dirty="0"/>
          </a:p>
        </p:txBody>
      </p:sp>
      <p:pic>
        <p:nvPicPr>
          <p:cNvPr id="3" name="Image 2">
            <a:extLst>
              <a:ext uri="{FF2B5EF4-FFF2-40B4-BE49-F238E27FC236}">
                <a16:creationId xmlns:a16="http://schemas.microsoft.com/office/drawing/2014/main" id="{F4828F14-EE48-5A09-34AE-9D6FF06F88B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99731" y="1156592"/>
            <a:ext cx="3161476" cy="3161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684206C-F74F-26EE-3803-6D57ED2EBBA6}"/>
              </a:ext>
            </a:extLst>
          </p:cNvPr>
          <p:cNvSpPr>
            <a:spLocks noGrp="1"/>
          </p:cNvSpPr>
          <p:nvPr>
            <p:ph type="body" idx="1"/>
          </p:nvPr>
        </p:nvSpPr>
        <p:spPr>
          <a:xfrm>
            <a:off x="715100" y="1242400"/>
            <a:ext cx="4222660" cy="3366000"/>
          </a:xfrm>
        </p:spPr>
        <p:txBody>
          <a:bodyPr/>
          <a:lstStyle/>
          <a:p>
            <a:pPr algn="just"/>
            <a:r>
              <a:rPr lang="fr-FR" u="sng" dirty="0"/>
              <a:t>Lemmatisation :</a:t>
            </a:r>
          </a:p>
          <a:p>
            <a:pPr marL="139700" indent="0" algn="just">
              <a:buNone/>
            </a:pPr>
            <a:endParaRPr lang="fr-FR" sz="1200" dirty="0"/>
          </a:p>
          <a:p>
            <a:pPr marL="139700" indent="0" algn="just">
              <a:buNone/>
            </a:pPr>
            <a:r>
              <a:rPr lang="fr-FR" sz="1200" dirty="0"/>
              <a:t>La lemmatisation est un processus plus complexe que la simple troncature (</a:t>
            </a:r>
            <a:r>
              <a:rPr lang="fr-FR" sz="1200" dirty="0" err="1"/>
              <a:t>stemming</a:t>
            </a:r>
            <a:r>
              <a:rPr lang="fr-FR" sz="1200" dirty="0"/>
              <a:t>) qui consiste à enlever les préfixes et les suffixes des mots sans tenir compte du contexte. La lemmatisation, en revanche, tient compte du contexte et de la partie du discours (comme si le mot est un nom, un verbe, un adjectif, etc.) pour déterminer le lemme correct. </a:t>
            </a:r>
          </a:p>
          <a:p>
            <a:pPr marL="139700" indent="0" algn="just">
              <a:buNone/>
            </a:pPr>
            <a:endParaRPr lang="fr-FR" sz="1200" dirty="0"/>
          </a:p>
          <a:p>
            <a:pPr marL="139700" indent="0" algn="just">
              <a:buNone/>
            </a:pPr>
            <a:r>
              <a:rPr lang="fr-FR" sz="1200" dirty="0"/>
              <a:t>Exemple de lemmatisation :</a:t>
            </a:r>
          </a:p>
          <a:p>
            <a:pPr algn="just">
              <a:buFontTx/>
              <a:buChar char="-"/>
            </a:pPr>
            <a:r>
              <a:rPr lang="en-US" sz="1200" dirty="0"/>
              <a:t>I am meeting my friend at the café -&gt; meet</a:t>
            </a:r>
          </a:p>
          <a:p>
            <a:pPr algn="just">
              <a:buFontTx/>
              <a:buChar char="-"/>
            </a:pPr>
            <a:r>
              <a:rPr lang="en-US" sz="1200" dirty="0"/>
              <a:t>We had a long meeting at work today -&gt; meeting</a:t>
            </a:r>
          </a:p>
        </p:txBody>
      </p:sp>
      <p:sp>
        <p:nvSpPr>
          <p:cNvPr id="4" name="Google Shape;281;p25">
            <a:extLst>
              <a:ext uri="{FF2B5EF4-FFF2-40B4-BE49-F238E27FC236}">
                <a16:creationId xmlns:a16="http://schemas.microsoft.com/office/drawing/2014/main" id="{1E2E5D48-4CBC-CB78-F3E6-BC787109B725}"/>
              </a:ext>
            </a:extLst>
          </p:cNvPr>
          <p:cNvSpPr txBox="1">
            <a:spLocks noGrp="1"/>
          </p:cNvSpPr>
          <p:nvPr>
            <p:ph type="title"/>
          </p:nvPr>
        </p:nvSpPr>
        <p:spPr>
          <a:xfrm>
            <a:off x="715100" y="535000"/>
            <a:ext cx="4167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Preprocessing</a:t>
            </a:r>
            <a:endParaRPr dirty="0"/>
          </a:p>
        </p:txBody>
      </p:sp>
      <p:pic>
        <p:nvPicPr>
          <p:cNvPr id="6" name="Image 5">
            <a:extLst>
              <a:ext uri="{FF2B5EF4-FFF2-40B4-BE49-F238E27FC236}">
                <a16:creationId xmlns:a16="http://schemas.microsoft.com/office/drawing/2014/main" id="{16FB56A6-F832-EAB6-8247-59B59286962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937760" y="1372331"/>
            <a:ext cx="4177790" cy="2716592"/>
          </a:xfrm>
          <a:prstGeom prst="rect">
            <a:avLst/>
          </a:prstGeom>
        </p:spPr>
      </p:pic>
      <p:pic>
        <p:nvPicPr>
          <p:cNvPr id="8" name="Image 7">
            <a:extLst>
              <a:ext uri="{FF2B5EF4-FFF2-40B4-BE49-F238E27FC236}">
                <a16:creationId xmlns:a16="http://schemas.microsoft.com/office/drawing/2014/main" id="{715639F9-6780-DEC6-F2E9-6B536F1BCCD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318493" y="265444"/>
            <a:ext cx="1775311" cy="1250014"/>
          </a:xfrm>
          <a:prstGeom prst="rect">
            <a:avLst/>
          </a:prstGeom>
        </p:spPr>
      </p:pic>
    </p:spTree>
    <p:extLst>
      <p:ext uri="{BB962C8B-B14F-4D97-AF65-F5344CB8AC3E}">
        <p14:creationId xmlns:p14="http://schemas.microsoft.com/office/powerpoint/2010/main" val="323541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684206C-F74F-26EE-3803-6D57ED2EBBA6}"/>
              </a:ext>
            </a:extLst>
          </p:cNvPr>
          <p:cNvSpPr>
            <a:spLocks noGrp="1"/>
          </p:cNvSpPr>
          <p:nvPr>
            <p:ph type="body" idx="1"/>
          </p:nvPr>
        </p:nvSpPr>
        <p:spPr/>
        <p:txBody>
          <a:bodyPr/>
          <a:lstStyle/>
          <a:p>
            <a:pPr algn="just"/>
            <a:r>
              <a:rPr lang="fr-FR" u="sng"/>
              <a:t>CountVectorizer</a:t>
            </a:r>
            <a:r>
              <a:rPr lang="fr-FR" u="sng" dirty="0"/>
              <a:t> :</a:t>
            </a:r>
          </a:p>
          <a:p>
            <a:pPr marL="139700" indent="0" algn="just">
              <a:buNone/>
            </a:pPr>
            <a:r>
              <a:rPr lang="fr-FR" sz="1200" dirty="0" err="1"/>
              <a:t>CountVectorizer</a:t>
            </a:r>
            <a:r>
              <a:rPr lang="fr-FR" sz="1200" dirty="0"/>
              <a:t> est une technique d'extraction de caractéristiques de texte de la bibliothèque </a:t>
            </a:r>
            <a:r>
              <a:rPr lang="fr-FR" sz="1200" dirty="0" err="1"/>
              <a:t>sklearn</a:t>
            </a:r>
            <a:r>
              <a:rPr lang="fr-FR" sz="1200" dirty="0"/>
              <a:t> en Python. Elle convertit une collection de documents de texte en un vecteur de décompte de mots. </a:t>
            </a:r>
          </a:p>
          <a:p>
            <a:pPr marL="139700" indent="0" algn="just">
              <a:buNone/>
            </a:pPr>
            <a:endParaRPr lang="fr-FR" sz="1200" dirty="0"/>
          </a:p>
          <a:p>
            <a:pPr algn="just"/>
            <a:r>
              <a:rPr lang="fr-FR" u="sng" dirty="0"/>
              <a:t>Latent Dirichlet Allocation (LDA) :</a:t>
            </a:r>
          </a:p>
          <a:p>
            <a:pPr marL="139700" indent="0" algn="just">
              <a:buNone/>
            </a:pPr>
            <a:r>
              <a:rPr lang="fr-FR" sz="1200" dirty="0"/>
              <a:t>LDA est un algorithme de modélisation de sujet. Il est utilisé pour classer le texte dans un document en un nombre particulier de sujets. Il est basé sur deux hypothèses : chaque document est un mélange de sujets spécifiques et chaque sujet est un mélange de mots spécifiques.</a:t>
            </a:r>
          </a:p>
        </p:txBody>
      </p:sp>
      <p:sp>
        <p:nvSpPr>
          <p:cNvPr id="4" name="Google Shape;281;p25">
            <a:extLst>
              <a:ext uri="{FF2B5EF4-FFF2-40B4-BE49-F238E27FC236}">
                <a16:creationId xmlns:a16="http://schemas.microsoft.com/office/drawing/2014/main" id="{1E2E5D48-4CBC-CB78-F3E6-BC787109B725}"/>
              </a:ext>
            </a:extLst>
          </p:cNvPr>
          <p:cNvSpPr txBox="1">
            <a:spLocks noGrp="1"/>
          </p:cNvSpPr>
          <p:nvPr>
            <p:ph type="title"/>
          </p:nvPr>
        </p:nvSpPr>
        <p:spPr>
          <a:xfrm>
            <a:off x="715100" y="535000"/>
            <a:ext cx="4167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BoW et LDA</a:t>
            </a:r>
            <a:endParaRPr dirty="0"/>
          </a:p>
        </p:txBody>
      </p:sp>
      <p:pic>
        <p:nvPicPr>
          <p:cNvPr id="2054" name="Picture 6" descr="Latent Dirichlet Allocation : Topic Modeling en Python - La revue IA">
            <a:extLst>
              <a:ext uri="{FF2B5EF4-FFF2-40B4-BE49-F238E27FC236}">
                <a16:creationId xmlns:a16="http://schemas.microsoft.com/office/drawing/2014/main" id="{80ABA159-D154-3B8C-033B-981B5F3DA522}"/>
              </a:ext>
            </a:extLst>
          </p:cNvPr>
          <p:cNvPicPr>
            <a:picLocks noChangeAspect="1" noChangeArrowheads="1"/>
          </p:cNvPicPr>
          <p:nvPr/>
        </p:nvPicPr>
        <p:blipFill>
          <a:blip r:embed="rId2">
            <a:clrChange>
              <a:clrFrom>
                <a:srgbClr val="F6E2D7"/>
              </a:clrFrom>
              <a:clrTo>
                <a:srgbClr val="F6E2D7">
                  <a:alpha val="0"/>
                </a:srgbClr>
              </a:clrTo>
            </a:clrChange>
            <a:extLst>
              <a:ext uri="{28A0092B-C50C-407E-A947-70E740481C1C}">
                <a14:useLocalDpi xmlns:a14="http://schemas.microsoft.com/office/drawing/2010/main" val="0"/>
              </a:ext>
            </a:extLst>
          </a:blip>
          <a:srcRect/>
          <a:stretch>
            <a:fillRect/>
          </a:stretch>
        </p:blipFill>
        <p:spPr bwMode="auto">
          <a:xfrm>
            <a:off x="4794118" y="1563676"/>
            <a:ext cx="4305397" cy="234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53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863382" y="1441465"/>
            <a:ext cx="7713900" cy="183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600" dirty="0"/>
              <a:t>Observons les résultats de LDA sur le notebook Voila</a:t>
            </a:r>
            <a:endParaRPr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latin typeface="+mj-lt"/>
              </a:rPr>
              <a:t>Analyse des photos</a:t>
            </a:r>
            <a:endParaRPr dirty="0">
              <a:latin typeface="+mj-lt"/>
            </a:endParaRPr>
          </a:p>
        </p:txBody>
      </p:sp>
      <p:sp>
        <p:nvSpPr>
          <p:cNvPr id="446" name="Google Shape;446;p26"/>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rPr>
              <a:t>02</a:t>
            </a:r>
            <a:endParaRPr dirty="0">
              <a:solidFill>
                <a:srgbClr val="002060"/>
              </a:solidFill>
            </a:endParaRPr>
          </a:p>
        </p:txBody>
      </p:sp>
      <p:cxnSp>
        <p:nvCxnSpPr>
          <p:cNvPr id="447" name="Google Shape;447;p26"/>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Tree>
    <p:extLst>
      <p:ext uri="{BB962C8B-B14F-4D97-AF65-F5344CB8AC3E}">
        <p14:creationId xmlns:p14="http://schemas.microsoft.com/office/powerpoint/2010/main" val="2606528379"/>
      </p:ext>
    </p:extLst>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555</Words>
  <Application>Microsoft Office PowerPoint</Application>
  <PresentationFormat>Affichage à l'écran (16:9)</PresentationFormat>
  <Paragraphs>52</Paragraphs>
  <Slides>15</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Bebas Neue</vt:lpstr>
      <vt:lpstr>Golos Text</vt:lpstr>
      <vt:lpstr>Golos Text Medium</vt:lpstr>
      <vt:lpstr>Artificial Intelligence by Slidesgo</vt:lpstr>
      <vt:lpstr>Améliorez le produit IA de votre start-up</vt:lpstr>
      <vt:lpstr>01</vt:lpstr>
      <vt:lpstr>Analyse des commentaires négatifs</vt:lpstr>
      <vt:lpstr>Sélection des commentaires</vt:lpstr>
      <vt:lpstr>Analyse préliminaire</vt:lpstr>
      <vt:lpstr>Preprocessing</vt:lpstr>
      <vt:lpstr> BoW et LDA</vt:lpstr>
      <vt:lpstr>Observons les résultats de LDA sur le notebook Voila</vt:lpstr>
      <vt:lpstr>Analyse des photos</vt:lpstr>
      <vt:lpstr>Différentes approches</vt:lpstr>
      <vt:lpstr>Observons les résultats de ces approches sur le notebook Voila</vt:lpstr>
      <vt:lpstr>Collection d’un échantillon de données</vt:lpstr>
      <vt:lpstr>Forme des données collectées</vt:lpstr>
      <vt:lpstr>Forme des données collectées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Améliorez le produit IA de votre start-up</dc:title>
  <dc:creator>aurelien testelin</dc:creator>
  <cp:lastModifiedBy>aurelien testelin</cp:lastModifiedBy>
  <cp:revision>21</cp:revision>
  <dcterms:modified xsi:type="dcterms:W3CDTF">2023-06-16T15:06:59Z</dcterms:modified>
</cp:coreProperties>
</file>