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13"/>
  </p:notesMasterIdLst>
  <p:handoutMasterIdLst>
    <p:handoutMasterId r:id="rId14"/>
  </p:handoutMasterIdLst>
  <p:sldIdLst>
    <p:sldId id="257" r:id="rId2"/>
    <p:sldId id="259" r:id="rId3"/>
    <p:sldId id="260" r:id="rId4"/>
    <p:sldId id="261" r:id="rId5"/>
    <p:sldId id="266" r:id="rId6"/>
    <p:sldId id="262" r:id="rId7"/>
    <p:sldId id="267" r:id="rId8"/>
    <p:sldId id="264" r:id="rId9"/>
    <p:sldId id="269" r:id="rId10"/>
    <p:sldId id="268" r:id="rId11"/>
    <p:sldId id="265" r:id="rId12"/>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6" autoAdjust="0"/>
    <p:restoredTop sz="94660"/>
  </p:normalViewPr>
  <p:slideViewPr>
    <p:cSldViewPr snapToGrid="0">
      <p:cViewPr varScale="1">
        <p:scale>
          <a:sx n="159" d="100"/>
          <a:sy n="159" d="100"/>
        </p:scale>
        <p:origin x="456" y="13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2641A86-FBF4-4831-9FF4-7B487F3492D7}" type="datetime1">
              <a:rPr lang="fr-FR" smtClean="0"/>
              <a:t>02/04/2023</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13F8BB-B1B5-4D35-A08C-A275931309FC}" type="datetime1">
              <a:rPr lang="fr-FR" smtClean="0"/>
              <a:t>02/04/2023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ABA18A1-B72F-49DD-8A51-DC4A9B10C77C}" type="datetime1">
              <a:rPr lang="fr-FR" smtClean="0"/>
              <a:t>02/04/2023</a:t>
            </a:fld>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97A74DDF-14B3-4359-B246-DC1DC867FD8F}" type="datetime1">
              <a:rPr lang="fr-FR" smtClean="0"/>
              <a:t>02/04/2023</a:t>
            </a:fld>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72DB94D9-FA33-4622-B5B0-3A212B55AFC9}" type="datetime1">
              <a:rPr lang="fr-FR" smtClean="0"/>
              <a:t>02/04/2023</a:t>
            </a:fld>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contenu 2"/>
          <p:cNvSpPr>
            <a:spLocks noGrp="1"/>
          </p:cNvSpPr>
          <p:nvPr>
            <p:ph idx="1"/>
          </p:nvPr>
        </p:nvSpPr>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5162FBC-E467-46B8-ABE1-98D95CFF2BA6}" type="datetime1">
              <a:rPr lang="fr-FR" smtClean="0"/>
              <a:t>02/04/2023</a:t>
            </a:fld>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7F64E0A-ACF3-44BD-A54D-C44EDE2996DF}" type="datetime1">
              <a:rPr lang="fr-FR" smtClean="0"/>
              <a:t>02/04/2023</a:t>
            </a:fld>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810B38C-D4F5-42C2-967A-0B7FC97B2621}" type="datetime1">
              <a:rPr lang="fr-FR" smtClean="0"/>
              <a:t>02/04/2023</a:t>
            </a:fld>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76C9646D-2F82-4FD6-98A1-C2A4C26D0529}" type="datetime1">
              <a:rPr lang="fr-FR" smtClean="0"/>
              <a:t>02/04/2023</a:t>
            </a:fld>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63595C77-250B-4737-9E4A-69E5939CBC16}" type="datetime1">
              <a:rPr lang="fr-FR" smtClean="0"/>
              <a:t>02/04/2023</a:t>
            </a:fld>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8C7E81F3-FFCD-4236-B158-26C78CAC6E11}" type="datetime1">
              <a:rPr lang="fr-FR" smtClean="0"/>
              <a:t>02/04/2023</a:t>
            </a:fld>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0A97361A-7C50-452A-9761-2F2CCDC29838}" type="datetime1">
              <a:rPr lang="fr-FR" smtClean="0"/>
              <a:t>02/04/2023</a:t>
            </a:fld>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7E208F8F-9785-4D7E-B2D7-6FB9149CAF24}" type="datetime1">
              <a:rPr lang="fr-FR" smtClean="0"/>
              <a:t>02/04/2023</a:t>
            </a:fld>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33CD2423-DC0C-47A2-8916-10643EB35EC9}" type="datetime1">
              <a:rPr lang="fr-FR" smtClean="0"/>
              <a:t>02/04/2023</a:t>
            </a:fld>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fr" sz="8000" dirty="0"/>
              <a:t>Construisez un modèle de scoring</a:t>
            </a:r>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fontScale="55000" lnSpcReduction="20000"/>
          </a:bodyPr>
          <a:lstStyle/>
          <a:p>
            <a:r>
              <a:rPr lang="fr-FR" dirty="0"/>
              <a:t>AurélieN TESTELIN</a:t>
            </a:r>
          </a:p>
          <a:p>
            <a:r>
              <a:rPr lang="fr-FR" dirty="0"/>
              <a:t>OpenClassrooms - Formation Ingénieur IA</a:t>
            </a:r>
          </a:p>
          <a:p>
            <a:r>
              <a:rPr lang="fr-FR" dirty="0"/>
              <a:t>Avril 2023</a:t>
            </a:r>
          </a:p>
          <a:p>
            <a:pPr rtl="0"/>
            <a:endParaRPr lang="fr" sz="2400" dirty="0">
              <a:solidFill>
                <a:schemeClr val="tx1">
                  <a:lumMod val="85000"/>
                  <a:lumOff val="15000"/>
                </a:schemeClr>
              </a:solidFill>
            </a:endParaRP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Connecteur droit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13FC3F98-85BC-6CF2-A660-CD303D5905C1}"/>
              </a:ext>
            </a:extLst>
          </p:cNvPr>
          <p:cNvSpPr>
            <a:spLocks noGrp="1"/>
          </p:cNvSpPr>
          <p:nvPr>
            <p:ph type="title"/>
          </p:nvPr>
        </p:nvSpPr>
        <p:spPr/>
        <p:txBody>
          <a:bodyPr/>
          <a:lstStyle/>
          <a:p>
            <a:r>
              <a:rPr lang="fr-FR" dirty="0"/>
              <a:t>Feature les plus importantes</a:t>
            </a:r>
          </a:p>
        </p:txBody>
      </p:sp>
      <p:sp>
        <p:nvSpPr>
          <p:cNvPr id="5" name="Espace réservé de la date 4">
            <a:extLst>
              <a:ext uri="{FF2B5EF4-FFF2-40B4-BE49-F238E27FC236}">
                <a16:creationId xmlns:a16="http://schemas.microsoft.com/office/drawing/2014/main" id="{362A5C10-2878-8329-271B-9BA48F310933}"/>
              </a:ext>
            </a:extLst>
          </p:cNvPr>
          <p:cNvSpPr>
            <a:spLocks noGrp="1"/>
          </p:cNvSpPr>
          <p:nvPr>
            <p:ph type="dt" sz="half" idx="10"/>
          </p:nvPr>
        </p:nvSpPr>
        <p:spPr/>
        <p:txBody>
          <a:bodyPr/>
          <a:lstStyle/>
          <a:p>
            <a:pPr rtl="0"/>
            <a:fld id="{F810B38C-D4F5-42C2-967A-0B7FC97B2621}" type="datetime1">
              <a:rPr lang="fr-FR" smtClean="0"/>
              <a:t>02/04/2023</a:t>
            </a:fld>
            <a:endParaRPr lang="en-US" dirty="0"/>
          </a:p>
        </p:txBody>
      </p:sp>
      <p:pic>
        <p:nvPicPr>
          <p:cNvPr id="1026" name="Picture 2">
            <a:extLst>
              <a:ext uri="{FF2B5EF4-FFF2-40B4-BE49-F238E27FC236}">
                <a16:creationId xmlns:a16="http://schemas.microsoft.com/office/drawing/2014/main" id="{3F1B7726-EB09-7A97-CAC4-DA8F4D30E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894" y="2039502"/>
            <a:ext cx="6993561" cy="3904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21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FC9977A3-620E-91AA-8865-894B030CC7CE}"/>
              </a:ext>
            </a:extLst>
          </p:cNvPr>
          <p:cNvSpPr>
            <a:spLocks noGrp="1"/>
          </p:cNvSpPr>
          <p:nvPr>
            <p:ph type="title"/>
          </p:nvPr>
        </p:nvSpPr>
        <p:spPr/>
        <p:txBody>
          <a:bodyPr/>
          <a:lstStyle/>
          <a:p>
            <a:pPr algn="ctr"/>
            <a:r>
              <a:rPr lang="fr-FR" dirty="0"/>
              <a:t>Interprétabilité du modèle</a:t>
            </a:r>
          </a:p>
        </p:txBody>
      </p:sp>
      <p:sp>
        <p:nvSpPr>
          <p:cNvPr id="7" name="Espace réservé de la date 6">
            <a:extLst>
              <a:ext uri="{FF2B5EF4-FFF2-40B4-BE49-F238E27FC236}">
                <a16:creationId xmlns:a16="http://schemas.microsoft.com/office/drawing/2014/main" id="{34DCF3F6-F1A0-4FFB-177B-3EF9BFC3E125}"/>
              </a:ext>
            </a:extLst>
          </p:cNvPr>
          <p:cNvSpPr>
            <a:spLocks noGrp="1"/>
          </p:cNvSpPr>
          <p:nvPr>
            <p:ph type="dt" sz="half" idx="10"/>
          </p:nvPr>
        </p:nvSpPr>
        <p:spPr/>
        <p:txBody>
          <a:bodyPr/>
          <a:lstStyle/>
          <a:p>
            <a:pPr rtl="0"/>
            <a:fld id="{76C9646D-2F82-4FD6-98A1-C2A4C26D0529}" type="datetime1">
              <a:rPr lang="fr-FR" smtClean="0"/>
              <a:t>02/04/2023</a:t>
            </a:fld>
            <a:endParaRPr lang="en-US" dirty="0"/>
          </a:p>
        </p:txBody>
      </p:sp>
      <p:pic>
        <p:nvPicPr>
          <p:cNvPr id="9" name="Espace réservé du contenu 8">
            <a:extLst>
              <a:ext uri="{FF2B5EF4-FFF2-40B4-BE49-F238E27FC236}">
                <a16:creationId xmlns:a16="http://schemas.microsoft.com/office/drawing/2014/main" id="{8A7846ED-2AB5-FE5F-E0E5-031B7194B262}"/>
              </a:ext>
            </a:extLst>
          </p:cNvPr>
          <p:cNvPicPr>
            <a:picLocks noGrp="1" noChangeAspect="1"/>
          </p:cNvPicPr>
          <p:nvPr>
            <p:ph sz="half" idx="2"/>
          </p:nvPr>
        </p:nvPicPr>
        <p:blipFill>
          <a:blip r:embed="rId2"/>
          <a:stretch>
            <a:fillRect/>
          </a:stretch>
        </p:blipFill>
        <p:spPr>
          <a:xfrm>
            <a:off x="7044490" y="2072773"/>
            <a:ext cx="3321657" cy="3959297"/>
          </a:xfrm>
        </p:spPr>
      </p:pic>
      <p:pic>
        <p:nvPicPr>
          <p:cNvPr id="2050" name="Picture 2">
            <a:extLst>
              <a:ext uri="{FF2B5EF4-FFF2-40B4-BE49-F238E27FC236}">
                <a16:creationId xmlns:a16="http://schemas.microsoft.com/office/drawing/2014/main" id="{2C8D37E5-3819-EC65-6F6B-BE674C073FFD}"/>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230709" y="2120900"/>
            <a:ext cx="4372769" cy="3748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07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5">
            <a:extLst>
              <a:ext uri="{FF2B5EF4-FFF2-40B4-BE49-F238E27FC236}">
                <a16:creationId xmlns:a16="http://schemas.microsoft.com/office/drawing/2014/main" id="{F3040D2C-29F5-EF69-BD6D-BCDE2616D609}"/>
              </a:ext>
            </a:extLst>
          </p:cNvPr>
          <p:cNvSpPr>
            <a:spLocks noGrp="1"/>
          </p:cNvSpPr>
          <p:nvPr>
            <p:ph type="title"/>
          </p:nvPr>
        </p:nvSpPr>
        <p:spPr/>
        <p:txBody>
          <a:bodyPr/>
          <a:lstStyle/>
          <a:p>
            <a:pPr algn="ctr"/>
            <a:r>
              <a:rPr lang="fr-FR" dirty="0"/>
              <a:t>Sommaire</a:t>
            </a:r>
          </a:p>
        </p:txBody>
      </p:sp>
      <p:sp>
        <p:nvSpPr>
          <p:cNvPr id="17" name="Espace réservé du contenu 16">
            <a:extLst>
              <a:ext uri="{FF2B5EF4-FFF2-40B4-BE49-F238E27FC236}">
                <a16:creationId xmlns:a16="http://schemas.microsoft.com/office/drawing/2014/main" id="{DD1ABCA3-F95A-D5EA-B6AB-FD86B3D3F6B9}"/>
              </a:ext>
            </a:extLst>
          </p:cNvPr>
          <p:cNvSpPr>
            <a:spLocks noGrp="1"/>
          </p:cNvSpPr>
          <p:nvPr>
            <p:ph idx="1"/>
          </p:nvPr>
        </p:nvSpPr>
        <p:spPr/>
        <p:txBody>
          <a:bodyPr/>
          <a:lstStyle/>
          <a:p>
            <a:pPr>
              <a:buFont typeface="Wingdings" panose="05000000000000000000" pitchFamily="2" charset="2"/>
              <a:buChar char="Ø"/>
            </a:pPr>
            <a:r>
              <a:rPr lang="fr-FR" dirty="0"/>
              <a:t>Compréhension de la problématique métier</a:t>
            </a:r>
          </a:p>
          <a:p>
            <a:pPr>
              <a:buFont typeface="Wingdings" panose="05000000000000000000" pitchFamily="2" charset="2"/>
              <a:buChar char="Ø"/>
            </a:pPr>
            <a:r>
              <a:rPr lang="fr-FR" dirty="0"/>
              <a:t>Description du jeu de données</a:t>
            </a:r>
          </a:p>
          <a:p>
            <a:pPr>
              <a:buFont typeface="Wingdings" panose="05000000000000000000" pitchFamily="2" charset="2"/>
              <a:buChar char="Ø"/>
            </a:pPr>
            <a:r>
              <a:rPr lang="fr-FR" dirty="0"/>
              <a:t>Transformation du jeu de données</a:t>
            </a:r>
          </a:p>
          <a:p>
            <a:pPr>
              <a:buFont typeface="Wingdings" panose="05000000000000000000" pitchFamily="2" charset="2"/>
              <a:buChar char="Ø"/>
            </a:pPr>
            <a:r>
              <a:rPr lang="fr-FR" dirty="0"/>
              <a:t>Comparaison et synthèse des résultats pour les modèles utilisés</a:t>
            </a:r>
          </a:p>
          <a:p>
            <a:pPr>
              <a:buFont typeface="Wingdings" panose="05000000000000000000" pitchFamily="2" charset="2"/>
              <a:buChar char="Ø"/>
            </a:pPr>
            <a:r>
              <a:rPr lang="fr-FR" dirty="0"/>
              <a:t>Application du coût métier</a:t>
            </a:r>
          </a:p>
          <a:p>
            <a:pPr>
              <a:buFont typeface="Wingdings" panose="05000000000000000000" pitchFamily="2" charset="2"/>
              <a:buChar char="Ø"/>
            </a:pPr>
            <a:r>
              <a:rPr lang="fr-FR" dirty="0"/>
              <a:t>Interprétabilité du modèle</a:t>
            </a:r>
          </a:p>
        </p:txBody>
      </p:sp>
      <p:sp>
        <p:nvSpPr>
          <p:cNvPr id="4" name="Espace réservé de la date 3">
            <a:extLst>
              <a:ext uri="{FF2B5EF4-FFF2-40B4-BE49-F238E27FC236}">
                <a16:creationId xmlns:a16="http://schemas.microsoft.com/office/drawing/2014/main" id="{D2520408-AAAD-B0B6-1149-66A456F8527D}"/>
              </a:ext>
            </a:extLst>
          </p:cNvPr>
          <p:cNvSpPr>
            <a:spLocks noGrp="1"/>
          </p:cNvSpPr>
          <p:nvPr>
            <p:ph type="dt" sz="half" idx="10"/>
          </p:nvPr>
        </p:nvSpPr>
        <p:spPr/>
        <p:txBody>
          <a:bodyPr/>
          <a:lstStyle/>
          <a:p>
            <a:pPr rtl="0"/>
            <a:fld id="{75162FBC-E467-46B8-ABE1-98D95CFF2BA6}" type="datetime1">
              <a:rPr lang="fr-FR" smtClean="0"/>
              <a:t>02/04/2023</a:t>
            </a:fld>
            <a:endParaRPr lang="en-US" dirty="0"/>
          </a:p>
        </p:txBody>
      </p:sp>
    </p:spTree>
    <p:extLst>
      <p:ext uri="{BB962C8B-B14F-4D97-AF65-F5344CB8AC3E}">
        <p14:creationId xmlns:p14="http://schemas.microsoft.com/office/powerpoint/2010/main" val="419625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8AE8DA02-563E-C905-E3EF-9C8FBB4C2208}"/>
              </a:ext>
            </a:extLst>
          </p:cNvPr>
          <p:cNvSpPr>
            <a:spLocks noGrp="1"/>
          </p:cNvSpPr>
          <p:nvPr>
            <p:ph type="title"/>
          </p:nvPr>
        </p:nvSpPr>
        <p:spPr/>
        <p:txBody>
          <a:bodyPr/>
          <a:lstStyle/>
          <a:p>
            <a:pPr algn="ctr"/>
            <a:r>
              <a:rPr lang="fr-FR" dirty="0"/>
              <a:t>Compréhension de la problématique métier</a:t>
            </a:r>
          </a:p>
        </p:txBody>
      </p:sp>
      <p:sp>
        <p:nvSpPr>
          <p:cNvPr id="6" name="Espace réservé du contenu 5">
            <a:extLst>
              <a:ext uri="{FF2B5EF4-FFF2-40B4-BE49-F238E27FC236}">
                <a16:creationId xmlns:a16="http://schemas.microsoft.com/office/drawing/2014/main" id="{88A75BD5-C87E-A8F2-7FF0-92D105A4530E}"/>
              </a:ext>
            </a:extLst>
          </p:cNvPr>
          <p:cNvSpPr>
            <a:spLocks noGrp="1"/>
          </p:cNvSpPr>
          <p:nvPr>
            <p:ph idx="1"/>
          </p:nvPr>
        </p:nvSpPr>
        <p:spPr/>
        <p:txBody>
          <a:bodyPr/>
          <a:lstStyle/>
          <a:p>
            <a:r>
              <a:rPr lang="fr-FR" dirty="0"/>
              <a:t>La société financière "Prêt à dépenser", propose des crédits à la consommation pour des personnes ayant peu ou pas d'historique de prêt. </a:t>
            </a:r>
          </a:p>
          <a:p>
            <a:r>
              <a:rPr lang="fr-FR" dirty="0"/>
              <a:t>Pour accorder un crédit à la consommation, l’entreprise souhaite mettre en œuvre un outil de “scoring crédit” qui calcule la probabilité qu’un client le rembourse ou non, puis classifie la demande : crédit accordé ou refusé. Elle souhaite donc développer un algorithme de classification pour aider à décider si un prêt peut être accordé à un client.</a:t>
            </a:r>
          </a:p>
          <a:p>
            <a:r>
              <a:rPr lang="fr-FR" dirty="0"/>
              <a:t>Les chargés de relation client seront les utilisateurs de l’outil de scoring. Puisqu’ils s’adressent aux clients, ils ont besoin que le modèle soit facilement interprétable. Les chargés de relation souhaitent, en plus, disposer d’une mesure de l’importance des variables qui ont poussé le modèle à donner cette probabilité à un client.</a:t>
            </a:r>
          </a:p>
        </p:txBody>
      </p:sp>
      <p:sp>
        <p:nvSpPr>
          <p:cNvPr id="4" name="Espace réservé de la date 3">
            <a:extLst>
              <a:ext uri="{FF2B5EF4-FFF2-40B4-BE49-F238E27FC236}">
                <a16:creationId xmlns:a16="http://schemas.microsoft.com/office/drawing/2014/main" id="{9EE70691-0FDD-46D1-00AD-4C17F04A9329}"/>
              </a:ext>
            </a:extLst>
          </p:cNvPr>
          <p:cNvSpPr>
            <a:spLocks noGrp="1"/>
          </p:cNvSpPr>
          <p:nvPr>
            <p:ph type="dt" sz="half" idx="10"/>
          </p:nvPr>
        </p:nvSpPr>
        <p:spPr/>
        <p:txBody>
          <a:bodyPr/>
          <a:lstStyle/>
          <a:p>
            <a:pPr rtl="0"/>
            <a:fld id="{75162FBC-E467-46B8-ABE1-98D95CFF2BA6}" type="datetime1">
              <a:rPr lang="fr-FR" smtClean="0"/>
              <a:t>02/04/2023</a:t>
            </a:fld>
            <a:endParaRPr lang="en-US" dirty="0"/>
          </a:p>
        </p:txBody>
      </p:sp>
    </p:spTree>
    <p:extLst>
      <p:ext uri="{BB962C8B-B14F-4D97-AF65-F5344CB8AC3E}">
        <p14:creationId xmlns:p14="http://schemas.microsoft.com/office/powerpoint/2010/main" val="2200925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9FA92B-21E9-3AF5-C532-ED846087693D}"/>
              </a:ext>
            </a:extLst>
          </p:cNvPr>
          <p:cNvSpPr>
            <a:spLocks noGrp="1"/>
          </p:cNvSpPr>
          <p:nvPr>
            <p:ph type="title"/>
          </p:nvPr>
        </p:nvSpPr>
        <p:spPr/>
        <p:txBody>
          <a:bodyPr/>
          <a:lstStyle/>
          <a:p>
            <a:r>
              <a:rPr lang="fr-FR" dirty="0"/>
              <a:t>Description du jeu de données</a:t>
            </a:r>
          </a:p>
        </p:txBody>
      </p:sp>
      <p:sp>
        <p:nvSpPr>
          <p:cNvPr id="4" name="Espace réservé de la date 3">
            <a:extLst>
              <a:ext uri="{FF2B5EF4-FFF2-40B4-BE49-F238E27FC236}">
                <a16:creationId xmlns:a16="http://schemas.microsoft.com/office/drawing/2014/main" id="{773285AF-23DF-F494-C18C-0DCB8D14A3E8}"/>
              </a:ext>
            </a:extLst>
          </p:cNvPr>
          <p:cNvSpPr>
            <a:spLocks noGrp="1"/>
          </p:cNvSpPr>
          <p:nvPr>
            <p:ph type="dt" sz="half" idx="10"/>
          </p:nvPr>
        </p:nvSpPr>
        <p:spPr/>
        <p:txBody>
          <a:bodyPr/>
          <a:lstStyle/>
          <a:p>
            <a:pPr rtl="0"/>
            <a:fld id="{75162FBC-E467-46B8-ABE1-98D95CFF2BA6}" type="datetime1">
              <a:rPr lang="fr-FR" smtClean="0"/>
              <a:t>02/04/2023</a:t>
            </a:fld>
            <a:endParaRPr lang="en-US" dirty="0"/>
          </a:p>
        </p:txBody>
      </p:sp>
      <p:pic>
        <p:nvPicPr>
          <p:cNvPr id="12" name="Espace réservé du contenu 11">
            <a:extLst>
              <a:ext uri="{FF2B5EF4-FFF2-40B4-BE49-F238E27FC236}">
                <a16:creationId xmlns:a16="http://schemas.microsoft.com/office/drawing/2014/main" id="{1BFA8456-BF2F-255F-D4A3-CF200D0C3003}"/>
              </a:ext>
            </a:extLst>
          </p:cNvPr>
          <p:cNvPicPr>
            <a:picLocks noGrp="1" noChangeAspect="1"/>
          </p:cNvPicPr>
          <p:nvPr>
            <p:ph idx="1"/>
          </p:nvPr>
        </p:nvPicPr>
        <p:blipFill>
          <a:blip r:embed="rId2"/>
          <a:stretch>
            <a:fillRect/>
          </a:stretch>
        </p:blipFill>
        <p:spPr>
          <a:xfrm>
            <a:off x="1206988" y="2108200"/>
            <a:ext cx="9838349" cy="3760788"/>
          </a:xfrm>
        </p:spPr>
      </p:pic>
    </p:spTree>
    <p:extLst>
      <p:ext uri="{BB962C8B-B14F-4D97-AF65-F5344CB8AC3E}">
        <p14:creationId xmlns:p14="http://schemas.microsoft.com/office/powerpoint/2010/main" val="250060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7891BD-49FB-04B4-0D61-DB7574F6A3FE}"/>
              </a:ext>
            </a:extLst>
          </p:cNvPr>
          <p:cNvSpPr>
            <a:spLocks noGrp="1"/>
          </p:cNvSpPr>
          <p:nvPr>
            <p:ph type="title"/>
          </p:nvPr>
        </p:nvSpPr>
        <p:spPr/>
        <p:txBody>
          <a:bodyPr/>
          <a:lstStyle/>
          <a:p>
            <a:r>
              <a:rPr lang="fr-FR" dirty="0"/>
              <a:t>Description du jeu de données</a:t>
            </a:r>
          </a:p>
        </p:txBody>
      </p:sp>
      <p:sp>
        <p:nvSpPr>
          <p:cNvPr id="3" name="Espace réservé du contenu 2">
            <a:extLst>
              <a:ext uri="{FF2B5EF4-FFF2-40B4-BE49-F238E27FC236}">
                <a16:creationId xmlns:a16="http://schemas.microsoft.com/office/drawing/2014/main" id="{7BD531FF-BA2A-513A-A2AB-2E940C5D34B2}"/>
              </a:ext>
            </a:extLst>
          </p:cNvPr>
          <p:cNvSpPr>
            <a:spLocks noGrp="1"/>
          </p:cNvSpPr>
          <p:nvPr>
            <p:ph idx="1"/>
          </p:nvPr>
        </p:nvSpPr>
        <p:spPr/>
        <p:txBody>
          <a:bodyPr>
            <a:normAutofit fontScale="70000" lnSpcReduction="20000"/>
          </a:bodyPr>
          <a:lstStyle/>
          <a:p>
            <a:r>
              <a:rPr lang="fr-FR" b="1" dirty="0"/>
              <a:t>application_train/application_test </a:t>
            </a:r>
            <a:r>
              <a:rPr lang="fr-FR" dirty="0"/>
              <a:t>: les principales données de formation et de test contenant des informations sur chaque demande de prêt chez Home Credit.   </a:t>
            </a:r>
          </a:p>
          <a:p>
            <a:r>
              <a:rPr lang="fr-FR" b="1" dirty="0"/>
              <a:t>bureau</a:t>
            </a:r>
            <a:r>
              <a:rPr lang="fr-FR" dirty="0"/>
              <a:t> : données concernant les crédits antérieurs du client auprès d'autres institutions financières. Chaque crédit précédent a sa propre ligne dans bureau, mais un prêt dans les données de la demande peut avoir plusieurs crédits précédents.  </a:t>
            </a:r>
          </a:p>
          <a:p>
            <a:r>
              <a:rPr lang="fr-FR" b="1" dirty="0"/>
              <a:t>bureau_balance </a:t>
            </a:r>
            <a:r>
              <a:rPr lang="fr-FR" dirty="0"/>
              <a:t>: données mensuelles concernant les crédits précédents dans le bureau. Chaque ligne correspond à un mois de crédit précédent, et un crédit précédent unique peut avoir plusieurs lignes, une pour chaque mois de la durée du crédit.  </a:t>
            </a:r>
          </a:p>
          <a:p>
            <a:r>
              <a:rPr lang="fr-FR" b="1" dirty="0"/>
              <a:t>previous_application </a:t>
            </a:r>
            <a:r>
              <a:rPr lang="fr-FR" dirty="0"/>
              <a:t>: demandes précédentes de prêts au Home Credit des clients qui ont des prêts dans les données de demande. Chaque prêt actuel dans les données de la demande peut avoir plusieurs prêts précédents.  </a:t>
            </a:r>
          </a:p>
          <a:p>
            <a:r>
              <a:rPr lang="fr-FR" b="1" dirty="0"/>
              <a:t>POS_CASH_BALANCE </a:t>
            </a:r>
            <a:r>
              <a:rPr lang="fr-FR" dirty="0"/>
              <a:t>: données mensuelles sur les prêts au point de vente ou au comptant que les clients ont eu avec Home Credit. Chaque ligne correspond à un mois d'un prêt au point de vente ou d'un prêt en espèces, Un seul prêt précédent peut avoir plusieurs lignes.   </a:t>
            </a:r>
          </a:p>
          <a:p>
            <a:r>
              <a:rPr lang="fr-FR" b="1" dirty="0"/>
              <a:t>credit_card_balance </a:t>
            </a:r>
            <a:r>
              <a:rPr lang="fr-FR" dirty="0"/>
              <a:t>: données mensuelles sur les cartes de crédit que les clients ont eu avec Home Credit. Chaque ligne correspond à un mois de solde de carte de crédit, et une seule carte de crédit peut avoir plusieurs lignes.  </a:t>
            </a:r>
          </a:p>
          <a:p>
            <a:r>
              <a:rPr lang="fr-FR" b="1" dirty="0"/>
              <a:t>installments_payment </a:t>
            </a:r>
            <a:r>
              <a:rPr lang="fr-FR" dirty="0"/>
              <a:t>: historique des paiements pour les prêts précédents chez Home Credit. Il y a une ligne pour chaque paiement effectué et une ligne pour chaque paiement manqué. </a:t>
            </a:r>
          </a:p>
        </p:txBody>
      </p:sp>
      <p:sp>
        <p:nvSpPr>
          <p:cNvPr id="4" name="Espace réservé de la date 3">
            <a:extLst>
              <a:ext uri="{FF2B5EF4-FFF2-40B4-BE49-F238E27FC236}">
                <a16:creationId xmlns:a16="http://schemas.microsoft.com/office/drawing/2014/main" id="{97A77D6A-4ADB-795E-7A07-DCF181C52CFE}"/>
              </a:ext>
            </a:extLst>
          </p:cNvPr>
          <p:cNvSpPr>
            <a:spLocks noGrp="1"/>
          </p:cNvSpPr>
          <p:nvPr>
            <p:ph type="dt" sz="half" idx="10"/>
          </p:nvPr>
        </p:nvSpPr>
        <p:spPr/>
        <p:txBody>
          <a:bodyPr/>
          <a:lstStyle/>
          <a:p>
            <a:pPr rtl="0"/>
            <a:fld id="{75162FBC-E467-46B8-ABE1-98D95CFF2BA6}" type="datetime1">
              <a:rPr lang="fr-FR" smtClean="0"/>
              <a:t>02/04/2023</a:t>
            </a:fld>
            <a:endParaRPr lang="en-US" dirty="0"/>
          </a:p>
        </p:txBody>
      </p:sp>
    </p:spTree>
    <p:extLst>
      <p:ext uri="{BB962C8B-B14F-4D97-AF65-F5344CB8AC3E}">
        <p14:creationId xmlns:p14="http://schemas.microsoft.com/office/powerpoint/2010/main" val="244927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917A4D-C0E8-0249-E841-05496AD785DB}"/>
              </a:ext>
            </a:extLst>
          </p:cNvPr>
          <p:cNvSpPr>
            <a:spLocks noGrp="1"/>
          </p:cNvSpPr>
          <p:nvPr>
            <p:ph type="title"/>
          </p:nvPr>
        </p:nvSpPr>
        <p:spPr/>
        <p:txBody>
          <a:bodyPr/>
          <a:lstStyle/>
          <a:p>
            <a:r>
              <a:rPr lang="fr-FR" dirty="0"/>
              <a:t>Transformation du jeu de données</a:t>
            </a:r>
          </a:p>
        </p:txBody>
      </p:sp>
      <p:sp>
        <p:nvSpPr>
          <p:cNvPr id="3" name="Espace réservé du contenu 2">
            <a:extLst>
              <a:ext uri="{FF2B5EF4-FFF2-40B4-BE49-F238E27FC236}">
                <a16:creationId xmlns:a16="http://schemas.microsoft.com/office/drawing/2014/main" id="{40436DD5-DB54-4FF7-22A5-79D8306683FE}"/>
              </a:ext>
            </a:extLst>
          </p:cNvPr>
          <p:cNvSpPr>
            <a:spLocks noGrp="1"/>
          </p:cNvSpPr>
          <p:nvPr>
            <p:ph idx="1"/>
          </p:nvPr>
        </p:nvSpPr>
        <p:spPr/>
        <p:txBody>
          <a:bodyPr>
            <a:normAutofit/>
          </a:bodyPr>
          <a:lstStyle/>
          <a:p>
            <a:pPr algn="ctr"/>
            <a:endParaRPr lang="fr-FR" dirty="0"/>
          </a:p>
          <a:p>
            <a:pPr>
              <a:buFont typeface="Wingdings" panose="05000000000000000000" pitchFamily="2" charset="2"/>
              <a:buChar char="Ø"/>
            </a:pPr>
            <a:r>
              <a:rPr lang="fr-FR" dirty="0"/>
              <a:t>Création de nouvelles features</a:t>
            </a:r>
          </a:p>
          <a:p>
            <a:pPr>
              <a:buFont typeface="Wingdings" panose="05000000000000000000" pitchFamily="2" charset="2"/>
              <a:buChar char="Ø"/>
            </a:pPr>
            <a:r>
              <a:rPr lang="fr-FR" dirty="0"/>
              <a:t>Imputation des données</a:t>
            </a:r>
          </a:p>
          <a:p>
            <a:pPr>
              <a:buFont typeface="Wingdings" panose="05000000000000000000" pitchFamily="2" charset="2"/>
              <a:buChar char="Ø"/>
            </a:pPr>
            <a:r>
              <a:rPr lang="fr-FR" dirty="0"/>
              <a:t>Standardisation des données</a:t>
            </a:r>
          </a:p>
          <a:p>
            <a:pPr>
              <a:buFont typeface="Wingdings" panose="05000000000000000000" pitchFamily="2" charset="2"/>
              <a:buChar char="Ø"/>
            </a:pPr>
            <a:r>
              <a:rPr lang="fr-FR" dirty="0"/>
              <a:t>Comparatif des modèles utilisés sur le jeu de données initial.</a:t>
            </a:r>
          </a:p>
          <a:p>
            <a:pPr>
              <a:buFont typeface="Wingdings" panose="05000000000000000000" pitchFamily="2" charset="2"/>
              <a:buChar char="Ø"/>
            </a:pPr>
            <a:r>
              <a:rPr lang="fr-FR" dirty="0"/>
              <a:t>Feature selection avec le modèle le plus performant</a:t>
            </a:r>
          </a:p>
        </p:txBody>
      </p:sp>
      <p:sp>
        <p:nvSpPr>
          <p:cNvPr id="4" name="Espace réservé de la date 3">
            <a:extLst>
              <a:ext uri="{FF2B5EF4-FFF2-40B4-BE49-F238E27FC236}">
                <a16:creationId xmlns:a16="http://schemas.microsoft.com/office/drawing/2014/main" id="{D0432152-6E22-9F50-9D44-F9FA55B7D5CD}"/>
              </a:ext>
            </a:extLst>
          </p:cNvPr>
          <p:cNvSpPr>
            <a:spLocks noGrp="1"/>
          </p:cNvSpPr>
          <p:nvPr>
            <p:ph type="dt" sz="half" idx="10"/>
          </p:nvPr>
        </p:nvSpPr>
        <p:spPr/>
        <p:txBody>
          <a:bodyPr/>
          <a:lstStyle/>
          <a:p>
            <a:pPr rtl="0"/>
            <a:fld id="{75162FBC-E467-46B8-ABE1-98D95CFF2BA6}" type="datetime1">
              <a:rPr lang="fr-FR" smtClean="0"/>
              <a:t>02/04/2023</a:t>
            </a:fld>
            <a:endParaRPr lang="en-US" dirty="0"/>
          </a:p>
        </p:txBody>
      </p:sp>
    </p:spTree>
    <p:extLst>
      <p:ext uri="{BB962C8B-B14F-4D97-AF65-F5344CB8AC3E}">
        <p14:creationId xmlns:p14="http://schemas.microsoft.com/office/powerpoint/2010/main" val="324089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e la date 6">
            <a:extLst>
              <a:ext uri="{FF2B5EF4-FFF2-40B4-BE49-F238E27FC236}">
                <a16:creationId xmlns:a16="http://schemas.microsoft.com/office/drawing/2014/main" id="{CFF9BADE-20C4-26B5-6C31-A06D6EF86181}"/>
              </a:ext>
            </a:extLst>
          </p:cNvPr>
          <p:cNvSpPr>
            <a:spLocks noGrp="1"/>
          </p:cNvSpPr>
          <p:nvPr>
            <p:ph type="dt" sz="half" idx="10"/>
          </p:nvPr>
        </p:nvSpPr>
        <p:spPr/>
        <p:txBody>
          <a:bodyPr/>
          <a:lstStyle/>
          <a:p>
            <a:pPr rtl="0"/>
            <a:fld id="{76C9646D-2F82-4FD6-98A1-C2A4C26D0529}" type="datetime1">
              <a:rPr lang="fr-FR" smtClean="0"/>
              <a:t>02/04/2023</a:t>
            </a:fld>
            <a:endParaRPr lang="en-US" dirty="0"/>
          </a:p>
        </p:txBody>
      </p:sp>
      <p:sp>
        <p:nvSpPr>
          <p:cNvPr id="15" name="Titre 14">
            <a:extLst>
              <a:ext uri="{FF2B5EF4-FFF2-40B4-BE49-F238E27FC236}">
                <a16:creationId xmlns:a16="http://schemas.microsoft.com/office/drawing/2014/main" id="{D866F136-C6B2-A512-4026-7DDC32DBA3E2}"/>
              </a:ext>
            </a:extLst>
          </p:cNvPr>
          <p:cNvSpPr>
            <a:spLocks noGrp="1"/>
          </p:cNvSpPr>
          <p:nvPr>
            <p:ph type="title"/>
          </p:nvPr>
        </p:nvSpPr>
        <p:spPr/>
        <p:txBody>
          <a:bodyPr/>
          <a:lstStyle/>
          <a:p>
            <a:pPr algn="ctr"/>
            <a:r>
              <a:rPr lang="fr-FR" dirty="0"/>
              <a:t>Baseline : DummyClassifier</a:t>
            </a:r>
          </a:p>
        </p:txBody>
      </p:sp>
      <p:pic>
        <p:nvPicPr>
          <p:cNvPr id="5" name="Image 4">
            <a:extLst>
              <a:ext uri="{FF2B5EF4-FFF2-40B4-BE49-F238E27FC236}">
                <a16:creationId xmlns:a16="http://schemas.microsoft.com/office/drawing/2014/main" id="{D3F499D0-C9AA-D490-6BEA-480D8C22AFC0}"/>
              </a:ext>
            </a:extLst>
          </p:cNvPr>
          <p:cNvPicPr>
            <a:picLocks noChangeAspect="1"/>
          </p:cNvPicPr>
          <p:nvPr/>
        </p:nvPicPr>
        <p:blipFill>
          <a:blip r:embed="rId2"/>
          <a:stretch>
            <a:fillRect/>
          </a:stretch>
        </p:blipFill>
        <p:spPr>
          <a:xfrm>
            <a:off x="1036320" y="2027321"/>
            <a:ext cx="4748800" cy="4096752"/>
          </a:xfrm>
          <a:prstGeom prst="rect">
            <a:avLst/>
          </a:prstGeom>
        </p:spPr>
      </p:pic>
      <p:pic>
        <p:nvPicPr>
          <p:cNvPr id="3074" name="Picture 2">
            <a:extLst>
              <a:ext uri="{FF2B5EF4-FFF2-40B4-BE49-F238E27FC236}">
                <a16:creationId xmlns:a16="http://schemas.microsoft.com/office/drawing/2014/main" id="{DFDFC4B8-CE29-D9B8-6F1F-938915733E7D}"/>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341456" y="2855444"/>
            <a:ext cx="4329200" cy="314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345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71F6E30-2B9B-B41E-7DB6-F94EE1B8D8C4}"/>
              </a:ext>
            </a:extLst>
          </p:cNvPr>
          <p:cNvSpPr>
            <a:spLocks noGrp="1"/>
          </p:cNvSpPr>
          <p:nvPr>
            <p:ph type="title"/>
          </p:nvPr>
        </p:nvSpPr>
        <p:spPr/>
        <p:txBody>
          <a:bodyPr/>
          <a:lstStyle/>
          <a:p>
            <a:r>
              <a:rPr lang="fr-FR" dirty="0"/>
              <a:t>Comparaison et synthèse des résultats des modèles utilisés</a:t>
            </a:r>
          </a:p>
        </p:txBody>
      </p:sp>
      <p:sp>
        <p:nvSpPr>
          <p:cNvPr id="6" name="Espace réservé du texte 5">
            <a:extLst>
              <a:ext uri="{FF2B5EF4-FFF2-40B4-BE49-F238E27FC236}">
                <a16:creationId xmlns:a16="http://schemas.microsoft.com/office/drawing/2014/main" id="{2C6D571F-B4A4-101E-B0C5-B4382B3FA881}"/>
              </a:ext>
            </a:extLst>
          </p:cNvPr>
          <p:cNvSpPr>
            <a:spLocks noGrp="1"/>
          </p:cNvSpPr>
          <p:nvPr>
            <p:ph type="body" idx="1"/>
          </p:nvPr>
        </p:nvSpPr>
        <p:spPr/>
        <p:txBody>
          <a:bodyPr>
            <a:normAutofit lnSpcReduction="10000"/>
          </a:bodyPr>
          <a:lstStyle/>
          <a:p>
            <a:pPr algn="ctr"/>
            <a:r>
              <a:rPr lang="fr-FR" dirty="0"/>
              <a:t>Régression logistique (</a:t>
            </a:r>
            <a:r>
              <a:rPr lang="fr-FR" cap="none" dirty="0"/>
              <a:t>avec pondération class_weight</a:t>
            </a:r>
            <a:r>
              <a:rPr lang="fr-FR" dirty="0"/>
              <a:t>)</a:t>
            </a:r>
          </a:p>
        </p:txBody>
      </p:sp>
      <p:sp>
        <p:nvSpPr>
          <p:cNvPr id="8" name="Espace réservé du texte 7">
            <a:extLst>
              <a:ext uri="{FF2B5EF4-FFF2-40B4-BE49-F238E27FC236}">
                <a16:creationId xmlns:a16="http://schemas.microsoft.com/office/drawing/2014/main" id="{539ABFFA-991F-9421-889E-B0431D5E2D55}"/>
              </a:ext>
            </a:extLst>
          </p:cNvPr>
          <p:cNvSpPr>
            <a:spLocks noGrp="1"/>
          </p:cNvSpPr>
          <p:nvPr>
            <p:ph type="body" sz="quarter" idx="3"/>
          </p:nvPr>
        </p:nvSpPr>
        <p:spPr/>
        <p:txBody>
          <a:bodyPr>
            <a:normAutofit lnSpcReduction="10000"/>
          </a:bodyPr>
          <a:lstStyle/>
          <a:p>
            <a:pPr algn="ctr"/>
            <a:r>
              <a:rPr lang="fr-FR" dirty="0"/>
              <a:t>Régression logistique (</a:t>
            </a:r>
            <a:r>
              <a:rPr lang="fr-FR" cap="none" dirty="0"/>
              <a:t>avec pondération SMOTE</a:t>
            </a:r>
            <a:r>
              <a:rPr lang="fr-FR" dirty="0"/>
              <a:t>)</a:t>
            </a:r>
          </a:p>
        </p:txBody>
      </p:sp>
      <p:sp>
        <p:nvSpPr>
          <p:cNvPr id="4" name="Espace réservé de la date 3">
            <a:extLst>
              <a:ext uri="{FF2B5EF4-FFF2-40B4-BE49-F238E27FC236}">
                <a16:creationId xmlns:a16="http://schemas.microsoft.com/office/drawing/2014/main" id="{1F6D5789-3C72-7BE6-55C6-D6001FEFE755}"/>
              </a:ext>
            </a:extLst>
          </p:cNvPr>
          <p:cNvSpPr>
            <a:spLocks noGrp="1"/>
          </p:cNvSpPr>
          <p:nvPr>
            <p:ph type="dt" sz="half" idx="10"/>
          </p:nvPr>
        </p:nvSpPr>
        <p:spPr/>
        <p:txBody>
          <a:bodyPr/>
          <a:lstStyle/>
          <a:p>
            <a:pPr rtl="0"/>
            <a:fld id="{75162FBC-E467-46B8-ABE1-98D95CFF2BA6}" type="datetime1">
              <a:rPr lang="fr-FR" smtClean="0"/>
              <a:t>02/04/2023</a:t>
            </a:fld>
            <a:endParaRPr lang="en-US" dirty="0"/>
          </a:p>
        </p:txBody>
      </p:sp>
      <p:pic>
        <p:nvPicPr>
          <p:cNvPr id="11" name="Espace réservé du contenu 10">
            <a:extLst>
              <a:ext uri="{FF2B5EF4-FFF2-40B4-BE49-F238E27FC236}">
                <a16:creationId xmlns:a16="http://schemas.microsoft.com/office/drawing/2014/main" id="{0F04122B-7AF4-A768-0DF2-61985400CF90}"/>
              </a:ext>
            </a:extLst>
          </p:cNvPr>
          <p:cNvPicPr>
            <a:picLocks noGrp="1" noChangeAspect="1"/>
          </p:cNvPicPr>
          <p:nvPr>
            <p:ph sz="half" idx="2"/>
          </p:nvPr>
        </p:nvPicPr>
        <p:blipFill>
          <a:blip r:embed="rId2"/>
          <a:stretch>
            <a:fillRect/>
          </a:stretch>
        </p:blipFill>
        <p:spPr>
          <a:xfrm>
            <a:off x="1741504" y="2957513"/>
            <a:ext cx="3351180" cy="2911475"/>
          </a:xfrm>
        </p:spPr>
      </p:pic>
      <p:pic>
        <p:nvPicPr>
          <p:cNvPr id="16" name="Espace réservé du contenu 15">
            <a:extLst>
              <a:ext uri="{FF2B5EF4-FFF2-40B4-BE49-F238E27FC236}">
                <a16:creationId xmlns:a16="http://schemas.microsoft.com/office/drawing/2014/main" id="{7F97099E-26DB-F381-102A-4387666C9B88}"/>
              </a:ext>
            </a:extLst>
          </p:cNvPr>
          <p:cNvPicPr>
            <a:picLocks noGrp="1" noChangeAspect="1"/>
          </p:cNvPicPr>
          <p:nvPr>
            <p:ph sz="quarter" idx="4"/>
          </p:nvPr>
        </p:nvPicPr>
        <p:blipFill>
          <a:blip r:embed="rId3"/>
          <a:stretch>
            <a:fillRect/>
          </a:stretch>
        </p:blipFill>
        <p:spPr>
          <a:xfrm>
            <a:off x="7197741" y="2957513"/>
            <a:ext cx="3276569" cy="2911475"/>
          </a:xfrm>
        </p:spPr>
      </p:pic>
    </p:spTree>
    <p:extLst>
      <p:ext uri="{BB962C8B-B14F-4D97-AF65-F5344CB8AC3E}">
        <p14:creationId xmlns:p14="http://schemas.microsoft.com/office/powerpoint/2010/main" val="260897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9FD666-3F2C-519C-5119-53D615BF9433}"/>
              </a:ext>
            </a:extLst>
          </p:cNvPr>
          <p:cNvSpPr>
            <a:spLocks noGrp="1"/>
          </p:cNvSpPr>
          <p:nvPr>
            <p:ph type="title"/>
          </p:nvPr>
        </p:nvSpPr>
        <p:spPr/>
        <p:txBody>
          <a:bodyPr/>
          <a:lstStyle/>
          <a:p>
            <a:r>
              <a:rPr lang="fr-FR" dirty="0"/>
              <a:t>Modèle final: LGBMClassifier</a:t>
            </a:r>
          </a:p>
        </p:txBody>
      </p:sp>
      <p:pic>
        <p:nvPicPr>
          <p:cNvPr id="6" name="Espace réservé du contenu 5">
            <a:extLst>
              <a:ext uri="{FF2B5EF4-FFF2-40B4-BE49-F238E27FC236}">
                <a16:creationId xmlns:a16="http://schemas.microsoft.com/office/drawing/2014/main" id="{102A3114-5ED4-1E03-1FDE-11FC56C68BA2}"/>
              </a:ext>
            </a:extLst>
          </p:cNvPr>
          <p:cNvPicPr>
            <a:picLocks noGrp="1" noChangeAspect="1"/>
          </p:cNvPicPr>
          <p:nvPr>
            <p:ph idx="1"/>
          </p:nvPr>
        </p:nvPicPr>
        <p:blipFill>
          <a:blip r:embed="rId2"/>
          <a:stretch>
            <a:fillRect/>
          </a:stretch>
        </p:blipFill>
        <p:spPr>
          <a:xfrm>
            <a:off x="151808" y="2102184"/>
            <a:ext cx="8066618" cy="3760788"/>
          </a:xfrm>
        </p:spPr>
      </p:pic>
      <p:sp>
        <p:nvSpPr>
          <p:cNvPr id="4" name="Espace réservé de la date 3">
            <a:extLst>
              <a:ext uri="{FF2B5EF4-FFF2-40B4-BE49-F238E27FC236}">
                <a16:creationId xmlns:a16="http://schemas.microsoft.com/office/drawing/2014/main" id="{C5F2A88E-D998-D188-A7D7-3D4A06473BA2}"/>
              </a:ext>
            </a:extLst>
          </p:cNvPr>
          <p:cNvSpPr>
            <a:spLocks noGrp="1"/>
          </p:cNvSpPr>
          <p:nvPr>
            <p:ph type="dt" sz="half" idx="10"/>
          </p:nvPr>
        </p:nvSpPr>
        <p:spPr/>
        <p:txBody>
          <a:bodyPr/>
          <a:lstStyle/>
          <a:p>
            <a:pPr rtl="0"/>
            <a:fld id="{75162FBC-E467-46B8-ABE1-98D95CFF2BA6}" type="datetime1">
              <a:rPr lang="fr-FR" smtClean="0"/>
              <a:t>02/04/2023</a:t>
            </a:fld>
            <a:endParaRPr lang="en-US" dirty="0"/>
          </a:p>
        </p:txBody>
      </p:sp>
      <p:pic>
        <p:nvPicPr>
          <p:cNvPr id="8" name="Image 7">
            <a:extLst>
              <a:ext uri="{FF2B5EF4-FFF2-40B4-BE49-F238E27FC236}">
                <a16:creationId xmlns:a16="http://schemas.microsoft.com/office/drawing/2014/main" id="{F6380938-4312-957D-27DB-6B98E396CB03}"/>
              </a:ext>
            </a:extLst>
          </p:cNvPr>
          <p:cNvPicPr>
            <a:picLocks noChangeAspect="1"/>
          </p:cNvPicPr>
          <p:nvPr/>
        </p:nvPicPr>
        <p:blipFill>
          <a:blip r:embed="rId3"/>
          <a:stretch>
            <a:fillRect/>
          </a:stretch>
        </p:blipFill>
        <p:spPr>
          <a:xfrm>
            <a:off x="8107655" y="2815389"/>
            <a:ext cx="3932537" cy="2838694"/>
          </a:xfrm>
          <a:prstGeom prst="rect">
            <a:avLst/>
          </a:prstGeom>
        </p:spPr>
      </p:pic>
    </p:spTree>
    <p:extLst>
      <p:ext uri="{BB962C8B-B14F-4D97-AF65-F5344CB8AC3E}">
        <p14:creationId xmlns:p14="http://schemas.microsoft.com/office/powerpoint/2010/main" val="2483411045"/>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40A74638-567A-4C9B-92AC-92262F50CE33}" vid="{4EE5C211-F92E-4B7F-99D7-2D674A6AA5E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{87882E97-1DD8-48B2-A9E7-7CD937207E87}tf56160789_win32</Template>
  <TotalTime>395</TotalTime>
  <Words>569</Words>
  <Application>Microsoft Office PowerPoint</Application>
  <PresentationFormat>Grand écran</PresentationFormat>
  <Paragraphs>48</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Bookman Old Style</vt:lpstr>
      <vt:lpstr>Calibri</vt:lpstr>
      <vt:lpstr>Franklin Gothic Book</vt:lpstr>
      <vt:lpstr>Wingdings</vt:lpstr>
      <vt:lpstr>1_RetrospectVTI</vt:lpstr>
      <vt:lpstr>Construisez un modèle de scoring</vt:lpstr>
      <vt:lpstr>Sommaire</vt:lpstr>
      <vt:lpstr>Compréhension de la problématique métier</vt:lpstr>
      <vt:lpstr>Description du jeu de données</vt:lpstr>
      <vt:lpstr>Description du jeu de données</vt:lpstr>
      <vt:lpstr>Transformation du jeu de données</vt:lpstr>
      <vt:lpstr>Baseline : DummyClassifier</vt:lpstr>
      <vt:lpstr>Comparaison et synthèse des résultats des modèles utilisés</vt:lpstr>
      <vt:lpstr>Modèle final: LGBMClassifier</vt:lpstr>
      <vt:lpstr>Feature les plus importantes</vt:lpstr>
      <vt:lpstr>Interprétabilité du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Construisez un modèle de scoring</dc:title>
  <dc:creator>aurelien testelin</dc:creator>
  <cp:lastModifiedBy>aurelien testelin</cp:lastModifiedBy>
  <cp:revision>20</cp:revision>
  <dcterms:created xsi:type="dcterms:W3CDTF">2023-02-21T15:34:20Z</dcterms:created>
  <dcterms:modified xsi:type="dcterms:W3CDTF">2023-04-02T12:44:21Z</dcterms:modified>
</cp:coreProperties>
</file>