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34" r:id="rId2"/>
  </p:sldMasterIdLst>
  <p:sldIdLst>
    <p:sldId id="256" r:id="rId3"/>
    <p:sldId id="257" r:id="rId4"/>
    <p:sldId id="258" r:id="rId5"/>
    <p:sldId id="268" r:id="rId6"/>
    <p:sldId id="269" r:id="rId7"/>
    <p:sldId id="275" r:id="rId8"/>
    <p:sldId id="276" r:id="rId9"/>
    <p:sldId id="263" r:id="rId10"/>
    <p:sldId id="267" r:id="rId11"/>
    <p:sldId id="274" r:id="rId12"/>
    <p:sldId id="271" r:id="rId13"/>
    <p:sldId id="273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07E"/>
    <a:srgbClr val="B00000"/>
    <a:srgbClr val="F6150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3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1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4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746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4082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4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6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9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5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2514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6457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4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0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9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5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511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xtanalysis.azurewebsites.net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mée rouge et verte sur le fond foncé - rouge et vert photos et images de collection">
            <a:extLst>
              <a:ext uri="{FF2B5EF4-FFF2-40B4-BE49-F238E27FC236}">
                <a16:creationId xmlns:a16="http://schemas.microsoft.com/office/drawing/2014/main" id="{52CE5429-CF19-482C-5755-0B63B9FE7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3068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76C536-F7EB-6FA1-A09D-FBF219163B08}"/>
              </a:ext>
            </a:extLst>
          </p:cNvPr>
          <p:cNvSpPr/>
          <p:nvPr/>
        </p:nvSpPr>
        <p:spPr>
          <a:xfrm>
            <a:off x="1103764" y="1645920"/>
            <a:ext cx="45719" cy="2001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CA2628-4C48-C5B1-1C19-6D7D064A752A}"/>
              </a:ext>
            </a:extLst>
          </p:cNvPr>
          <p:cNvSpPr/>
          <p:nvPr/>
        </p:nvSpPr>
        <p:spPr>
          <a:xfrm>
            <a:off x="1102627" y="4155440"/>
            <a:ext cx="45719" cy="71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D85862-5405-04EC-57E9-E82F700CAAE4}"/>
              </a:ext>
            </a:extLst>
          </p:cNvPr>
          <p:cNvSpPr/>
          <p:nvPr/>
        </p:nvSpPr>
        <p:spPr>
          <a:xfrm>
            <a:off x="1303289" y="4155440"/>
            <a:ext cx="7162800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Aurélien </a:t>
            </a:r>
            <a:r>
              <a:rPr lang="fr-FR" sz="2800" dirty="0" err="1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Testelin</a:t>
            </a:r>
            <a:endParaRPr lang="fr-FR" sz="2800" dirty="0">
              <a:solidFill>
                <a:schemeClr val="bg1">
                  <a:lumMod val="8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450CE-8744-A12F-F74D-E828D3C397C1}"/>
              </a:ext>
            </a:extLst>
          </p:cNvPr>
          <p:cNvSpPr/>
          <p:nvPr/>
        </p:nvSpPr>
        <p:spPr>
          <a:xfrm>
            <a:off x="1303289" y="2164080"/>
            <a:ext cx="9753600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6600" b="1" dirty="0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Détecter les Bad Buzz grâce au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9255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4EA85-D949-4EF8-80BE-FA8089E2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2EB5B-9AE9-C249-F38B-C4C2B02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F88A6-BEDA-9363-B634-1C9D7E4AF7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fumée rouge et verte sur le fond foncé - rouge et vert photos et images de collection">
            <a:extLst>
              <a:ext uri="{FF2B5EF4-FFF2-40B4-BE49-F238E27FC236}">
                <a16:creationId xmlns:a16="http://schemas.microsoft.com/office/drawing/2014/main" id="{E7F8175E-9E2A-DF77-D05B-B182DAA71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-10" y="10"/>
            <a:ext cx="1225551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E5C76-7133-098E-8ED5-8C1D7B1608EE}"/>
              </a:ext>
            </a:extLst>
          </p:cNvPr>
          <p:cNvSpPr/>
          <p:nvPr/>
        </p:nvSpPr>
        <p:spPr>
          <a:xfrm>
            <a:off x="-10" y="2260312"/>
            <a:ext cx="12255509" cy="4597678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FDC8A-9B9D-268F-44E4-9F1D75286321}"/>
              </a:ext>
            </a:extLst>
          </p:cNvPr>
          <p:cNvSpPr/>
          <p:nvPr/>
        </p:nvSpPr>
        <p:spPr>
          <a:xfrm>
            <a:off x="1027734" y="237782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4400" b="1" dirty="0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Mise en production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CE7AD-27E4-2446-FE0F-31F06116CCCA}"/>
              </a:ext>
            </a:extLst>
          </p:cNvPr>
          <p:cNvSpPr/>
          <p:nvPr/>
        </p:nvSpPr>
        <p:spPr>
          <a:xfrm>
            <a:off x="900905" y="1294598"/>
            <a:ext cx="45719" cy="432602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D4A37-3AE8-85D9-1947-A5E578F2F7B1}"/>
              </a:ext>
            </a:extLst>
          </p:cNvPr>
          <p:cNvSpPr/>
          <p:nvPr/>
        </p:nvSpPr>
        <p:spPr>
          <a:xfrm>
            <a:off x="946624" y="1170536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Github</a:t>
            </a:r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747A8-E814-2614-0824-E5808C1C961A}"/>
              </a:ext>
            </a:extLst>
          </p:cNvPr>
          <p:cNvSpPr/>
          <p:nvPr/>
        </p:nvSpPr>
        <p:spPr>
          <a:xfrm>
            <a:off x="900906" y="1727200"/>
            <a:ext cx="2543334" cy="50109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D8358-7A53-C97B-30BC-A70486106D4E}"/>
              </a:ext>
            </a:extLst>
          </p:cNvPr>
          <p:cNvSpPr/>
          <p:nvPr/>
        </p:nvSpPr>
        <p:spPr>
          <a:xfrm flipH="1">
            <a:off x="903448" y="128058"/>
            <a:ext cx="45719" cy="820924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4703307-1307-2063-8B7D-EA9C52394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73" y="2629989"/>
            <a:ext cx="7302939" cy="326309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3AD98F7-16DC-64BD-9A20-465180A647BB}"/>
              </a:ext>
            </a:extLst>
          </p:cNvPr>
          <p:cNvSpPr txBox="1"/>
          <p:nvPr/>
        </p:nvSpPr>
        <p:spPr>
          <a:xfrm>
            <a:off x="883124" y="1860197"/>
            <a:ext cx="1069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Lien </a:t>
            </a:r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Github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 :  https://github.com/aureltest/Detectez-les-Bad-Buzz-grace-au-Deep-Learning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75865E3-7BEE-FDD6-C710-F59A1B9A9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485" y="2260313"/>
            <a:ext cx="4255959" cy="45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4EA85-D949-4EF8-80BE-FA8089E2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2EB5B-9AE9-C249-F38B-C4C2B02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F88A6-BEDA-9363-B634-1C9D7E4AF7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fumée rouge et verte sur le fond foncé - rouge et vert photos et images de collection">
            <a:extLst>
              <a:ext uri="{FF2B5EF4-FFF2-40B4-BE49-F238E27FC236}">
                <a16:creationId xmlns:a16="http://schemas.microsoft.com/office/drawing/2014/main" id="{E7F8175E-9E2A-DF77-D05B-B182DAA71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-10" y="10"/>
            <a:ext cx="1225551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E5C76-7133-098E-8ED5-8C1D7B1608EE}"/>
              </a:ext>
            </a:extLst>
          </p:cNvPr>
          <p:cNvSpPr/>
          <p:nvPr/>
        </p:nvSpPr>
        <p:spPr>
          <a:xfrm>
            <a:off x="-1" y="1120427"/>
            <a:ext cx="12255499" cy="5737563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FDC8A-9B9D-268F-44E4-9F1D75286321}"/>
              </a:ext>
            </a:extLst>
          </p:cNvPr>
          <p:cNvSpPr/>
          <p:nvPr/>
        </p:nvSpPr>
        <p:spPr>
          <a:xfrm>
            <a:off x="1027734" y="237782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4400" b="1" dirty="0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Mise en production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CE7AD-27E4-2446-FE0F-31F06116CCCA}"/>
              </a:ext>
            </a:extLst>
          </p:cNvPr>
          <p:cNvSpPr/>
          <p:nvPr/>
        </p:nvSpPr>
        <p:spPr>
          <a:xfrm>
            <a:off x="900905" y="1294598"/>
            <a:ext cx="45719" cy="432602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D4A37-3AE8-85D9-1947-A5E578F2F7B1}"/>
              </a:ext>
            </a:extLst>
          </p:cNvPr>
          <p:cNvSpPr/>
          <p:nvPr/>
        </p:nvSpPr>
        <p:spPr>
          <a:xfrm>
            <a:off x="946624" y="1170536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Azure Web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747A8-E814-2614-0824-E5808C1C961A}"/>
              </a:ext>
            </a:extLst>
          </p:cNvPr>
          <p:cNvSpPr/>
          <p:nvPr/>
        </p:nvSpPr>
        <p:spPr>
          <a:xfrm>
            <a:off x="900906" y="1727200"/>
            <a:ext cx="2543334" cy="50109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D8358-7A53-C97B-30BC-A70486106D4E}"/>
              </a:ext>
            </a:extLst>
          </p:cNvPr>
          <p:cNvSpPr/>
          <p:nvPr/>
        </p:nvSpPr>
        <p:spPr>
          <a:xfrm flipH="1">
            <a:off x="903448" y="128058"/>
            <a:ext cx="45719" cy="820924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80C9B76-C6A1-284B-7696-B446C31B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1" y="1973442"/>
            <a:ext cx="5951269" cy="468841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81984F4-B210-BE79-DD05-028FCAADC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210" y="2343145"/>
            <a:ext cx="5591603" cy="37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4EA85-D949-4EF8-80BE-FA8089E2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2EB5B-9AE9-C249-F38B-C4C2B02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F88A6-BEDA-9363-B634-1C9D7E4AF7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fumée rouge et verte sur le fond foncé - rouge et vert photos et images de collection">
            <a:extLst>
              <a:ext uri="{FF2B5EF4-FFF2-40B4-BE49-F238E27FC236}">
                <a16:creationId xmlns:a16="http://schemas.microsoft.com/office/drawing/2014/main" id="{E7F8175E-9E2A-DF77-D05B-B182DAA71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-10" y="10"/>
            <a:ext cx="1225551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E5C76-7133-098E-8ED5-8C1D7B1608EE}"/>
              </a:ext>
            </a:extLst>
          </p:cNvPr>
          <p:cNvSpPr/>
          <p:nvPr/>
        </p:nvSpPr>
        <p:spPr>
          <a:xfrm>
            <a:off x="-7433" y="1120437"/>
            <a:ext cx="12262931" cy="5737563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Lien : </a:t>
            </a:r>
            <a:r>
              <a:rPr lang="fr-FR" sz="2400" dirty="0">
                <a:hlinkClick r:id="rId3"/>
              </a:rPr>
              <a:t>https://textanalysis.azurewebsites.net</a:t>
            </a:r>
            <a:endParaRPr lang="fr-FR" sz="2400" dirty="0"/>
          </a:p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FDC8A-9B9D-268F-44E4-9F1D75286321}"/>
              </a:ext>
            </a:extLst>
          </p:cNvPr>
          <p:cNvSpPr/>
          <p:nvPr/>
        </p:nvSpPr>
        <p:spPr>
          <a:xfrm>
            <a:off x="1027734" y="237782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4400" b="1" dirty="0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Démonstration de fonctionnement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D4A37-3AE8-85D9-1947-A5E578F2F7B1}"/>
              </a:ext>
            </a:extLst>
          </p:cNvPr>
          <p:cNvSpPr/>
          <p:nvPr/>
        </p:nvSpPr>
        <p:spPr>
          <a:xfrm>
            <a:off x="946624" y="1170536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fr-FR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Light" panose="020B03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D8358-7A53-C97B-30BC-A70486106D4E}"/>
              </a:ext>
            </a:extLst>
          </p:cNvPr>
          <p:cNvSpPr/>
          <p:nvPr/>
        </p:nvSpPr>
        <p:spPr>
          <a:xfrm flipH="1">
            <a:off x="903448" y="128058"/>
            <a:ext cx="45719" cy="820924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04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mée rouge et verte sur le fond foncé - rouge et vert photos et images de collection">
            <a:extLst>
              <a:ext uri="{FF2B5EF4-FFF2-40B4-BE49-F238E27FC236}">
                <a16:creationId xmlns:a16="http://schemas.microsoft.com/office/drawing/2014/main" id="{52CE5429-CF19-482C-5755-0B63B9FE7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3068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76C536-F7EB-6FA1-A09D-FBF219163B08}"/>
              </a:ext>
            </a:extLst>
          </p:cNvPr>
          <p:cNvSpPr/>
          <p:nvPr/>
        </p:nvSpPr>
        <p:spPr>
          <a:xfrm>
            <a:off x="1103764" y="1645920"/>
            <a:ext cx="45719" cy="2001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450CE-8744-A12F-F74D-E828D3C397C1}"/>
              </a:ext>
            </a:extLst>
          </p:cNvPr>
          <p:cNvSpPr/>
          <p:nvPr/>
        </p:nvSpPr>
        <p:spPr>
          <a:xfrm>
            <a:off x="1303289" y="2164080"/>
            <a:ext cx="9753600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6600" b="1" dirty="0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Merci de votre attention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BB1E36-38B9-7F6D-435E-F25083170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50" t="24000" r="51875" b="53778"/>
          <a:stretch/>
        </p:blipFill>
        <p:spPr>
          <a:xfrm>
            <a:off x="3006506" y="3574615"/>
            <a:ext cx="1491833" cy="1464735"/>
          </a:xfrm>
          <a:prstGeom prst="ellipse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3F4135A-7E7B-E683-CB1F-7CEB047DA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75" t="24814" r="37389" b="53828"/>
          <a:stretch/>
        </p:blipFill>
        <p:spPr>
          <a:xfrm>
            <a:off x="7501777" y="3574616"/>
            <a:ext cx="1491834" cy="146473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86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443B9EA-178E-D315-F3BC-6E7D1E619E0A}"/>
              </a:ext>
            </a:extLst>
          </p:cNvPr>
          <p:cNvSpPr/>
          <p:nvPr/>
        </p:nvSpPr>
        <p:spPr>
          <a:xfrm>
            <a:off x="21724" y="408260"/>
            <a:ext cx="1217027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venir Next LT Pro Light" panose="020B0304020202020204" pitchFamily="34" charset="0"/>
              </a:rPr>
              <a:t>Titre numéro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ED25B6-9A07-AB39-4381-4195B320AE11}"/>
              </a:ext>
            </a:extLst>
          </p:cNvPr>
          <p:cNvSpPr/>
          <p:nvPr/>
        </p:nvSpPr>
        <p:spPr>
          <a:xfrm>
            <a:off x="2430347" y="209784"/>
            <a:ext cx="45719" cy="123400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" name="Picture 4" descr="fumée rouge et verte sur le fond foncé - rouge et vert photos et images de collection">
            <a:extLst>
              <a:ext uri="{FF2B5EF4-FFF2-40B4-BE49-F238E27FC236}">
                <a16:creationId xmlns:a16="http://schemas.microsoft.com/office/drawing/2014/main" id="{4C0BBD82-13F6-0467-E5AD-AA715F0C9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3068" y="19575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BB83040-3352-D718-57FC-62FBAE321559}"/>
              </a:ext>
            </a:extLst>
          </p:cNvPr>
          <p:cNvSpPr/>
          <p:nvPr/>
        </p:nvSpPr>
        <p:spPr>
          <a:xfrm>
            <a:off x="30313" y="1508145"/>
            <a:ext cx="12158619" cy="5369420"/>
          </a:xfrm>
          <a:prstGeom prst="rect">
            <a:avLst/>
          </a:prstGeom>
          <a:solidFill>
            <a:schemeClr val="bg1">
              <a:lumMod val="85000"/>
              <a:lumOff val="15000"/>
              <a:alpha val="87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AA595E0-C6BF-2408-2331-5DCECEC09BA4}"/>
              </a:ext>
            </a:extLst>
          </p:cNvPr>
          <p:cNvSpPr txBox="1"/>
          <p:nvPr/>
        </p:nvSpPr>
        <p:spPr>
          <a:xfrm>
            <a:off x="8991549" y="5152957"/>
            <a:ext cx="3275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4. Démonstration de </a:t>
            </a:r>
          </a:p>
          <a:p>
            <a:pPr algn="ctr"/>
            <a:r>
              <a:rPr lang="fr-FR" sz="2000" b="1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fonctionnement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C58F65C-8042-88D9-926B-91B149534BA2}"/>
              </a:ext>
            </a:extLst>
          </p:cNvPr>
          <p:cNvSpPr txBox="1"/>
          <p:nvPr/>
        </p:nvSpPr>
        <p:spPr>
          <a:xfrm>
            <a:off x="8077400" y="2163883"/>
            <a:ext cx="3140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   3. Mise en production</a:t>
            </a:r>
          </a:p>
          <a:p>
            <a:pPr algn="just"/>
            <a:endParaRPr lang="fr-FR" sz="2000" b="1" dirty="0">
              <a:solidFill>
                <a:schemeClr val="tx1">
                  <a:lumMod val="85000"/>
                </a:schemeClr>
              </a:solidFill>
              <a:latin typeface="Avenir Next LT Pro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Github</a:t>
            </a:r>
            <a:r>
              <a:rPr lang="fr-FR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 Actions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Azure web app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tx1">
                  <a:lumMod val="8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537BD7-8354-AEA4-4204-FB96EA417263}"/>
              </a:ext>
            </a:extLst>
          </p:cNvPr>
          <p:cNvSpPr/>
          <p:nvPr/>
        </p:nvSpPr>
        <p:spPr>
          <a:xfrm>
            <a:off x="967823" y="204090"/>
            <a:ext cx="9753600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4400" b="1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Sommaire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5ACB9EB-219C-6292-42DA-DCBF59BBD911}"/>
              </a:ext>
            </a:extLst>
          </p:cNvPr>
          <p:cNvSpPr txBox="1"/>
          <p:nvPr/>
        </p:nvSpPr>
        <p:spPr>
          <a:xfrm>
            <a:off x="537433" y="5240901"/>
            <a:ext cx="3275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1. Introduction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42DE9B8-8DA8-DA16-3001-4B386C09C23C}"/>
              </a:ext>
            </a:extLst>
          </p:cNvPr>
          <p:cNvSpPr txBox="1"/>
          <p:nvPr/>
        </p:nvSpPr>
        <p:spPr>
          <a:xfrm>
            <a:off x="480909" y="2187927"/>
            <a:ext cx="546094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2. Résultat des différents modèles (MLFLOW)</a:t>
            </a:r>
          </a:p>
          <a:p>
            <a:pPr algn="ctr"/>
            <a:endParaRPr lang="fr-FR" sz="2000" b="1" dirty="0">
              <a:solidFill>
                <a:schemeClr val="tx1">
                  <a:lumMod val="85000"/>
                </a:schemeClr>
              </a:solidFill>
              <a:latin typeface="Avenir Next LT Pro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Modèle sur-mesure simple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Modèle sur-mesure avancé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Modèle BERT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Modèle USE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tx1">
                  <a:lumMod val="85000"/>
                </a:schemeClr>
              </a:solidFill>
              <a:latin typeface="Avenir Next LT Pro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tx1">
                  <a:lumMod val="8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666441C-4D8D-E2FF-250E-D3294EB7605F}"/>
              </a:ext>
            </a:extLst>
          </p:cNvPr>
          <p:cNvSpPr txBox="1"/>
          <p:nvPr/>
        </p:nvSpPr>
        <p:spPr>
          <a:xfrm>
            <a:off x="4480747" y="4795424"/>
            <a:ext cx="32750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Détecter </a:t>
            </a:r>
          </a:p>
          <a:p>
            <a:pPr algn="ctr"/>
            <a:r>
              <a:rPr lang="fr-FR" sz="2800" b="1" dirty="0">
                <a:solidFill>
                  <a:schemeClr val="tx1">
                    <a:lumMod val="85000"/>
                  </a:schemeClr>
                </a:solidFill>
                <a:latin typeface="Avenir Next LT Pro Light" panose="020B0304020202020204" pitchFamily="34" charset="0"/>
              </a:rPr>
              <a:t>le Bad Buzz grâce au Deep Learning</a:t>
            </a:r>
          </a:p>
        </p:txBody>
      </p:sp>
      <p:sp>
        <p:nvSpPr>
          <p:cNvPr id="29" name="Corde 28">
            <a:extLst>
              <a:ext uri="{FF2B5EF4-FFF2-40B4-BE49-F238E27FC236}">
                <a16:creationId xmlns:a16="http://schemas.microsoft.com/office/drawing/2014/main" id="{33C6094F-C702-2D98-5C4D-18464388D0B7}"/>
              </a:ext>
            </a:extLst>
          </p:cNvPr>
          <p:cNvSpPr/>
          <p:nvPr/>
        </p:nvSpPr>
        <p:spPr>
          <a:xfrm rot="5400000">
            <a:off x="4569725" y="4155882"/>
            <a:ext cx="3095998" cy="3123642"/>
          </a:xfrm>
          <a:prstGeom prst="chord">
            <a:avLst>
              <a:gd name="adj1" fmla="val 2431119"/>
              <a:gd name="adj2" fmla="val 19157864"/>
            </a:avLst>
          </a:prstGeom>
          <a:solidFill>
            <a:schemeClr val="tx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DB429883-1A70-1D61-4A72-991B86C48E70}"/>
              </a:ext>
            </a:extLst>
          </p:cNvPr>
          <p:cNvSpPr/>
          <p:nvPr/>
        </p:nvSpPr>
        <p:spPr>
          <a:xfrm>
            <a:off x="3441900" y="3127920"/>
            <a:ext cx="5351647" cy="4813934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Cercle : creux 35">
            <a:extLst>
              <a:ext uri="{FF2B5EF4-FFF2-40B4-BE49-F238E27FC236}">
                <a16:creationId xmlns:a16="http://schemas.microsoft.com/office/drawing/2014/main" id="{96C53363-4EC0-7FE4-1979-A59891999E5B}"/>
              </a:ext>
            </a:extLst>
          </p:cNvPr>
          <p:cNvSpPr/>
          <p:nvPr/>
        </p:nvSpPr>
        <p:spPr>
          <a:xfrm>
            <a:off x="4410843" y="3153072"/>
            <a:ext cx="361816" cy="365760"/>
          </a:xfrm>
          <a:prstGeom prst="donut">
            <a:avLst>
              <a:gd name="adj" fmla="val 8694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Cercle : creux 31">
            <a:extLst>
              <a:ext uri="{FF2B5EF4-FFF2-40B4-BE49-F238E27FC236}">
                <a16:creationId xmlns:a16="http://schemas.microsoft.com/office/drawing/2014/main" id="{5B4DB125-9512-749E-38EA-9EBD5F6B52BC}"/>
              </a:ext>
            </a:extLst>
          </p:cNvPr>
          <p:cNvSpPr/>
          <p:nvPr/>
        </p:nvSpPr>
        <p:spPr>
          <a:xfrm>
            <a:off x="3080084" y="5306286"/>
            <a:ext cx="361816" cy="365760"/>
          </a:xfrm>
          <a:prstGeom prst="donut">
            <a:avLst>
              <a:gd name="adj" fmla="val 8694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Cercle : creux 37">
            <a:extLst>
              <a:ext uri="{FF2B5EF4-FFF2-40B4-BE49-F238E27FC236}">
                <a16:creationId xmlns:a16="http://schemas.microsoft.com/office/drawing/2014/main" id="{ACB6CB1E-774E-C2A2-1A9F-842DDC40253B}"/>
              </a:ext>
            </a:extLst>
          </p:cNvPr>
          <p:cNvSpPr/>
          <p:nvPr/>
        </p:nvSpPr>
        <p:spPr>
          <a:xfrm>
            <a:off x="7402689" y="3127920"/>
            <a:ext cx="361816" cy="365760"/>
          </a:xfrm>
          <a:prstGeom prst="donut">
            <a:avLst>
              <a:gd name="adj" fmla="val 8694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Cercle : creux 38">
            <a:extLst>
              <a:ext uri="{FF2B5EF4-FFF2-40B4-BE49-F238E27FC236}">
                <a16:creationId xmlns:a16="http://schemas.microsoft.com/office/drawing/2014/main" id="{A610F44B-010E-FD2F-DF7B-0DBD5029477E}"/>
              </a:ext>
            </a:extLst>
          </p:cNvPr>
          <p:cNvSpPr/>
          <p:nvPr/>
        </p:nvSpPr>
        <p:spPr>
          <a:xfrm>
            <a:off x="8807824" y="5306286"/>
            <a:ext cx="361816" cy="365760"/>
          </a:xfrm>
          <a:prstGeom prst="donut">
            <a:avLst>
              <a:gd name="adj" fmla="val 8694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94A85A-8805-3E8D-A126-EB1424182E98}"/>
              </a:ext>
            </a:extLst>
          </p:cNvPr>
          <p:cNvSpPr/>
          <p:nvPr/>
        </p:nvSpPr>
        <p:spPr>
          <a:xfrm flipH="1">
            <a:off x="903448" y="128058"/>
            <a:ext cx="45719" cy="820924"/>
          </a:xfrm>
          <a:prstGeom prst="rect">
            <a:avLst/>
          </a:prstGeom>
          <a:solidFill>
            <a:schemeClr val="tx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686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186D0-DDD8-D17D-A120-3FB668BF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C7EBA-52B2-1BBC-BE51-FCC101AA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Picture 4" descr="fumée rouge et verte sur le fond foncé - rouge et vert photos et images de collection">
            <a:extLst>
              <a:ext uri="{FF2B5EF4-FFF2-40B4-BE49-F238E27FC236}">
                <a16:creationId xmlns:a16="http://schemas.microsoft.com/office/drawing/2014/main" id="{594401FE-856F-07E2-E842-5183AA2FC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-10" y="10"/>
            <a:ext cx="1225551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ABA281-BBBD-24AB-47B2-766AD2C6661D}"/>
              </a:ext>
            </a:extLst>
          </p:cNvPr>
          <p:cNvSpPr/>
          <p:nvPr/>
        </p:nvSpPr>
        <p:spPr>
          <a:xfrm>
            <a:off x="28028" y="0"/>
            <a:ext cx="12227471" cy="5737563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000" dirty="0"/>
              <a:t>Air Paradis veut un prototype d’un produit IA permettant de prédire le sentiment associé à un tweet (tweet exprimant un sentiment négatif ou non). 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Plusieurs approches ont été testées durant l’élaboration du modèle.</a:t>
            </a:r>
          </a:p>
          <a:p>
            <a:pPr algn="just"/>
            <a:r>
              <a:rPr lang="fr-FR" sz="2000" dirty="0"/>
              <a:t>L’outil </a:t>
            </a:r>
            <a:r>
              <a:rPr lang="fr-FR" sz="2000" b="1" dirty="0"/>
              <a:t>MLFLOW</a:t>
            </a:r>
            <a:r>
              <a:rPr lang="fr-FR" sz="2000" dirty="0"/>
              <a:t> a été utilisé afin d’enregistrer les modèles, ainsi que les </a:t>
            </a:r>
            <a:r>
              <a:rPr lang="fr-FR" sz="2000" b="1" dirty="0"/>
              <a:t>hyperparamètres</a:t>
            </a:r>
            <a:r>
              <a:rPr lang="fr-FR" sz="2000" dirty="0"/>
              <a:t> associés et les </a:t>
            </a:r>
            <a:r>
              <a:rPr lang="fr-FR" sz="2000" b="1" dirty="0"/>
              <a:t>dépendances</a:t>
            </a:r>
            <a:r>
              <a:rPr lang="fr-FR" sz="2000" dirty="0"/>
              <a:t> liées aux modèles.</a:t>
            </a:r>
          </a:p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E398C-287C-08DC-9C46-D717D6B25F85}"/>
              </a:ext>
            </a:extLst>
          </p:cNvPr>
          <p:cNvSpPr/>
          <p:nvPr/>
        </p:nvSpPr>
        <p:spPr>
          <a:xfrm>
            <a:off x="1027735" y="237782"/>
            <a:ext cx="9753600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4400" b="1" dirty="0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6DB44-BA94-D64E-8E34-BF5CBA14E499}"/>
              </a:ext>
            </a:extLst>
          </p:cNvPr>
          <p:cNvSpPr/>
          <p:nvPr/>
        </p:nvSpPr>
        <p:spPr>
          <a:xfrm flipH="1">
            <a:off x="903448" y="128058"/>
            <a:ext cx="45719" cy="820924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4EA85-D949-4EF8-80BE-FA8089E2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2EB5B-9AE9-C249-F38B-C4C2B02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F88A6-BEDA-9363-B634-1C9D7E4AF7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fumée rouge et verte sur le fond foncé - rouge et vert photos et images de collection">
            <a:extLst>
              <a:ext uri="{FF2B5EF4-FFF2-40B4-BE49-F238E27FC236}">
                <a16:creationId xmlns:a16="http://schemas.microsoft.com/office/drawing/2014/main" id="{E7F8175E-9E2A-DF77-D05B-B182DAA71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-10" y="10"/>
            <a:ext cx="1225551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E5C76-7133-098E-8ED5-8C1D7B1608EE}"/>
              </a:ext>
            </a:extLst>
          </p:cNvPr>
          <p:cNvSpPr/>
          <p:nvPr/>
        </p:nvSpPr>
        <p:spPr>
          <a:xfrm>
            <a:off x="-1" y="1120427"/>
            <a:ext cx="12255499" cy="5737563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fr-FR" sz="2000" dirty="0"/>
              <a:t>- Vectorisation : TF-IDF</a:t>
            </a:r>
          </a:p>
          <a:p>
            <a:pPr lvl="2"/>
            <a:r>
              <a:rPr lang="fr-FR" sz="2000" dirty="0"/>
              <a:t>- </a:t>
            </a:r>
            <a:r>
              <a:rPr lang="fr-FR" sz="2000" dirty="0" err="1"/>
              <a:t>Preprocessing</a:t>
            </a:r>
            <a:r>
              <a:rPr lang="fr-FR" sz="2000" dirty="0"/>
              <a:t> : </a:t>
            </a:r>
            <a:r>
              <a:rPr lang="fr-FR" sz="2000" dirty="0" err="1"/>
              <a:t>Stemming</a:t>
            </a:r>
            <a:r>
              <a:rPr lang="fr-FR" sz="2000" dirty="0"/>
              <a:t> et Lemmatisation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000" dirty="0"/>
              <a:t>MLFLOW </a:t>
            </a:r>
            <a:r>
              <a:rPr lang="fr-FR" sz="2000" dirty="0" err="1"/>
              <a:t>Experiments</a:t>
            </a:r>
            <a:r>
              <a:rPr lang="fr-FR" sz="2000" dirty="0"/>
              <a:t> : </a:t>
            </a:r>
            <a:r>
              <a:rPr lang="fr-FR" sz="2000" dirty="0" err="1"/>
              <a:t>Regression</a:t>
            </a:r>
            <a:r>
              <a:rPr lang="fr-FR" sz="2000" dirty="0"/>
              <a:t> Logistique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FDC8A-9B9D-268F-44E4-9F1D75286321}"/>
              </a:ext>
            </a:extLst>
          </p:cNvPr>
          <p:cNvSpPr/>
          <p:nvPr/>
        </p:nvSpPr>
        <p:spPr>
          <a:xfrm>
            <a:off x="1027734" y="237782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4400" b="1" dirty="0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Résultats des différents modèles (MLFLOW)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CE7AD-27E4-2446-FE0F-31F06116CCCA}"/>
              </a:ext>
            </a:extLst>
          </p:cNvPr>
          <p:cNvSpPr/>
          <p:nvPr/>
        </p:nvSpPr>
        <p:spPr>
          <a:xfrm>
            <a:off x="900905" y="1294598"/>
            <a:ext cx="45719" cy="432602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D4A37-3AE8-85D9-1947-A5E578F2F7B1}"/>
              </a:ext>
            </a:extLst>
          </p:cNvPr>
          <p:cNvSpPr/>
          <p:nvPr/>
        </p:nvSpPr>
        <p:spPr>
          <a:xfrm>
            <a:off x="946624" y="1170536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Modèle sur-mesure simple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747A8-E814-2614-0824-E5808C1C961A}"/>
              </a:ext>
            </a:extLst>
          </p:cNvPr>
          <p:cNvSpPr/>
          <p:nvPr/>
        </p:nvSpPr>
        <p:spPr>
          <a:xfrm>
            <a:off x="900906" y="1727200"/>
            <a:ext cx="4483894" cy="45719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4AD802-8D12-8BA2-AB2E-A00CB071A263}"/>
              </a:ext>
            </a:extLst>
          </p:cNvPr>
          <p:cNvSpPr/>
          <p:nvPr/>
        </p:nvSpPr>
        <p:spPr>
          <a:xfrm flipH="1">
            <a:off x="903448" y="128058"/>
            <a:ext cx="45719" cy="820924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3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4EA85-D949-4EF8-80BE-FA8089E2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2EB5B-9AE9-C249-F38B-C4C2B02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F88A6-BEDA-9363-B634-1C9D7E4AF7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fumée rouge et verte sur le fond foncé - rouge et vert photos et images de collection">
            <a:extLst>
              <a:ext uri="{FF2B5EF4-FFF2-40B4-BE49-F238E27FC236}">
                <a16:creationId xmlns:a16="http://schemas.microsoft.com/office/drawing/2014/main" id="{E7F8175E-9E2A-DF77-D05B-B182DAA71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-10" y="10"/>
            <a:ext cx="1225551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E5C76-7133-098E-8ED5-8C1D7B1608EE}"/>
              </a:ext>
            </a:extLst>
          </p:cNvPr>
          <p:cNvSpPr/>
          <p:nvPr/>
        </p:nvSpPr>
        <p:spPr>
          <a:xfrm>
            <a:off x="-1" y="1120427"/>
            <a:ext cx="12255499" cy="5737563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fr-FR" sz="2400" dirty="0"/>
              <a:t>- </a:t>
            </a:r>
            <a:r>
              <a:rPr lang="fr-FR" sz="2000" dirty="0" err="1"/>
              <a:t>Preprocessing</a:t>
            </a:r>
            <a:r>
              <a:rPr lang="fr-FR" sz="2000" dirty="0"/>
              <a:t> : Lemmatisation</a:t>
            </a:r>
          </a:p>
          <a:p>
            <a:pPr lvl="2"/>
            <a:r>
              <a:rPr lang="fr-FR" sz="2000" dirty="0"/>
              <a:t>- Préparation des données : Tokenisation et conversion des tweets en séquences</a:t>
            </a:r>
          </a:p>
          <a:p>
            <a:pPr lvl="2" algn="ctr"/>
            <a:endParaRPr lang="fr-FR" sz="2400" dirty="0"/>
          </a:p>
          <a:p>
            <a:pPr lvl="2" algn="ctr"/>
            <a:endParaRPr lang="fr-FR" sz="2000" dirty="0"/>
          </a:p>
          <a:p>
            <a:pPr algn="ctr"/>
            <a:r>
              <a:rPr lang="fr-FR" sz="2000" dirty="0"/>
              <a:t>MLFLOW </a:t>
            </a:r>
            <a:r>
              <a:rPr lang="fr-FR" sz="2000" dirty="0" err="1"/>
              <a:t>Experiments</a:t>
            </a:r>
            <a:r>
              <a:rPr lang="fr-FR" sz="2000" dirty="0"/>
              <a:t> : </a:t>
            </a:r>
          </a:p>
          <a:p>
            <a:pPr marL="285750" indent="-285750" algn="ctr">
              <a:buFontTx/>
              <a:buChar char="-"/>
            </a:pPr>
            <a:r>
              <a:rPr lang="fr-FR" sz="2000" dirty="0" err="1"/>
              <a:t>Keras</a:t>
            </a:r>
            <a:r>
              <a:rPr lang="fr-FR" sz="2000" dirty="0"/>
              <a:t> simple</a:t>
            </a:r>
          </a:p>
          <a:p>
            <a:pPr marL="285750" indent="-285750" algn="ctr">
              <a:buFontTx/>
              <a:buChar char="-"/>
            </a:pPr>
            <a:r>
              <a:rPr lang="fr-FR" sz="2000" dirty="0" err="1"/>
              <a:t>Keras</a:t>
            </a:r>
            <a:r>
              <a:rPr lang="fr-FR" sz="2000" dirty="0"/>
              <a:t> 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FDC8A-9B9D-268F-44E4-9F1D75286321}"/>
              </a:ext>
            </a:extLst>
          </p:cNvPr>
          <p:cNvSpPr/>
          <p:nvPr/>
        </p:nvSpPr>
        <p:spPr>
          <a:xfrm>
            <a:off x="1027734" y="237782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4400" b="1" dirty="0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Résultats des différents modèles (MLFLOW)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CE7AD-27E4-2446-FE0F-31F06116CCCA}"/>
              </a:ext>
            </a:extLst>
          </p:cNvPr>
          <p:cNvSpPr/>
          <p:nvPr/>
        </p:nvSpPr>
        <p:spPr>
          <a:xfrm>
            <a:off x="900905" y="1294598"/>
            <a:ext cx="45719" cy="432602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D4A37-3AE8-85D9-1947-A5E578F2F7B1}"/>
              </a:ext>
            </a:extLst>
          </p:cNvPr>
          <p:cNvSpPr/>
          <p:nvPr/>
        </p:nvSpPr>
        <p:spPr>
          <a:xfrm>
            <a:off x="946624" y="1170536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Modèle sur-mesure avancé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747A8-E814-2614-0824-E5808C1C961A}"/>
              </a:ext>
            </a:extLst>
          </p:cNvPr>
          <p:cNvSpPr/>
          <p:nvPr/>
        </p:nvSpPr>
        <p:spPr>
          <a:xfrm>
            <a:off x="900905" y="1727200"/>
            <a:ext cx="4431825" cy="50109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2DB44C-3A60-6CAF-81CA-64202B28DC59}"/>
              </a:ext>
            </a:extLst>
          </p:cNvPr>
          <p:cNvSpPr/>
          <p:nvPr/>
        </p:nvSpPr>
        <p:spPr>
          <a:xfrm flipH="1">
            <a:off x="903448" y="128058"/>
            <a:ext cx="45719" cy="820924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4EA85-D949-4EF8-80BE-FA8089E2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2EB5B-9AE9-C249-F38B-C4C2B02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F88A6-BEDA-9363-B634-1C9D7E4AF7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fumée rouge et verte sur le fond foncé - rouge et vert photos et images de collection">
            <a:extLst>
              <a:ext uri="{FF2B5EF4-FFF2-40B4-BE49-F238E27FC236}">
                <a16:creationId xmlns:a16="http://schemas.microsoft.com/office/drawing/2014/main" id="{E7F8175E-9E2A-DF77-D05B-B182DAA71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-10" y="10"/>
            <a:ext cx="1225551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E5C76-7133-098E-8ED5-8C1D7B1608EE}"/>
              </a:ext>
            </a:extLst>
          </p:cNvPr>
          <p:cNvSpPr/>
          <p:nvPr/>
        </p:nvSpPr>
        <p:spPr>
          <a:xfrm>
            <a:off x="-1" y="1120427"/>
            <a:ext cx="12255499" cy="5737563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fr-FR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FDC8A-9B9D-268F-44E4-9F1D75286321}"/>
              </a:ext>
            </a:extLst>
          </p:cNvPr>
          <p:cNvSpPr/>
          <p:nvPr/>
        </p:nvSpPr>
        <p:spPr>
          <a:xfrm>
            <a:off x="1027734" y="237782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4400" b="1" dirty="0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Résultats des différents modèles (MLFLOW)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CE7AD-27E4-2446-FE0F-31F06116CCCA}"/>
              </a:ext>
            </a:extLst>
          </p:cNvPr>
          <p:cNvSpPr/>
          <p:nvPr/>
        </p:nvSpPr>
        <p:spPr>
          <a:xfrm>
            <a:off x="900905" y="1294598"/>
            <a:ext cx="45719" cy="432602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D4A37-3AE8-85D9-1947-A5E578F2F7B1}"/>
              </a:ext>
            </a:extLst>
          </p:cNvPr>
          <p:cNvSpPr/>
          <p:nvPr/>
        </p:nvSpPr>
        <p:spPr>
          <a:xfrm>
            <a:off x="946624" y="1170536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Explicabilité locale modèle LSTM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747A8-E814-2614-0824-E5808C1C961A}"/>
              </a:ext>
            </a:extLst>
          </p:cNvPr>
          <p:cNvSpPr/>
          <p:nvPr/>
        </p:nvSpPr>
        <p:spPr>
          <a:xfrm>
            <a:off x="900905" y="1727200"/>
            <a:ext cx="4431825" cy="50109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2DB44C-3A60-6CAF-81CA-64202B28DC59}"/>
              </a:ext>
            </a:extLst>
          </p:cNvPr>
          <p:cNvSpPr/>
          <p:nvPr/>
        </p:nvSpPr>
        <p:spPr>
          <a:xfrm flipH="1">
            <a:off x="903448" y="128058"/>
            <a:ext cx="45719" cy="820924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E729E72-7F90-D4E9-B349-797B1985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24" y="2417591"/>
            <a:ext cx="7671288" cy="1485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CF89595-B9CB-BE62-29C8-F6C05D43A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34" y="4209707"/>
            <a:ext cx="7674012" cy="165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4EA85-D949-4EF8-80BE-FA8089E2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2EB5B-9AE9-C249-F38B-C4C2B02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F88A6-BEDA-9363-B634-1C9D7E4AF7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fumée rouge et verte sur le fond foncé - rouge et vert photos et images de collection">
            <a:extLst>
              <a:ext uri="{FF2B5EF4-FFF2-40B4-BE49-F238E27FC236}">
                <a16:creationId xmlns:a16="http://schemas.microsoft.com/office/drawing/2014/main" id="{E7F8175E-9E2A-DF77-D05B-B182DAA71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-10" y="10"/>
            <a:ext cx="1225551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E5C76-7133-098E-8ED5-8C1D7B1608EE}"/>
              </a:ext>
            </a:extLst>
          </p:cNvPr>
          <p:cNvSpPr/>
          <p:nvPr/>
        </p:nvSpPr>
        <p:spPr>
          <a:xfrm>
            <a:off x="-1" y="1120427"/>
            <a:ext cx="12255499" cy="5737563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fr-FR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FDC8A-9B9D-268F-44E4-9F1D75286321}"/>
              </a:ext>
            </a:extLst>
          </p:cNvPr>
          <p:cNvSpPr/>
          <p:nvPr/>
        </p:nvSpPr>
        <p:spPr>
          <a:xfrm>
            <a:off x="1027734" y="237782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4400" b="1" dirty="0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Résultats des différents modèles (MLFLOW)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CE7AD-27E4-2446-FE0F-31F06116CCCA}"/>
              </a:ext>
            </a:extLst>
          </p:cNvPr>
          <p:cNvSpPr/>
          <p:nvPr/>
        </p:nvSpPr>
        <p:spPr>
          <a:xfrm>
            <a:off x="900905" y="1294598"/>
            <a:ext cx="45719" cy="432602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D4A37-3AE8-85D9-1947-A5E578F2F7B1}"/>
              </a:ext>
            </a:extLst>
          </p:cNvPr>
          <p:cNvSpPr/>
          <p:nvPr/>
        </p:nvSpPr>
        <p:spPr>
          <a:xfrm>
            <a:off x="946624" y="1170536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Explicabilité globale modèle LSTM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747A8-E814-2614-0824-E5808C1C961A}"/>
              </a:ext>
            </a:extLst>
          </p:cNvPr>
          <p:cNvSpPr/>
          <p:nvPr/>
        </p:nvSpPr>
        <p:spPr>
          <a:xfrm>
            <a:off x="900905" y="1727200"/>
            <a:ext cx="4431825" cy="50109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2DB44C-3A60-6CAF-81CA-64202B28DC59}"/>
              </a:ext>
            </a:extLst>
          </p:cNvPr>
          <p:cNvSpPr/>
          <p:nvPr/>
        </p:nvSpPr>
        <p:spPr>
          <a:xfrm flipH="1">
            <a:off x="903448" y="128058"/>
            <a:ext cx="45719" cy="820924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6635957-DA60-7B59-BC47-103E573B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102286"/>
            <a:ext cx="5814554" cy="418253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A2B1051-DA2D-BD0D-6927-056D2DB1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048" y="2102286"/>
            <a:ext cx="5903352" cy="41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4EA85-D949-4EF8-80BE-FA8089E2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2EB5B-9AE9-C249-F38B-C4C2B02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F88A6-BEDA-9363-B634-1C9D7E4AF7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fumée rouge et verte sur le fond foncé - rouge et vert photos et images de collection">
            <a:extLst>
              <a:ext uri="{FF2B5EF4-FFF2-40B4-BE49-F238E27FC236}">
                <a16:creationId xmlns:a16="http://schemas.microsoft.com/office/drawing/2014/main" id="{E7F8175E-9E2A-DF77-D05B-B182DAA71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-10" y="10"/>
            <a:ext cx="1225550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E5C76-7133-098E-8ED5-8C1D7B1608EE}"/>
              </a:ext>
            </a:extLst>
          </p:cNvPr>
          <p:cNvSpPr/>
          <p:nvPr/>
        </p:nvSpPr>
        <p:spPr>
          <a:xfrm>
            <a:off x="24317" y="1120427"/>
            <a:ext cx="12231181" cy="5737563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Tx/>
              <a:buChar char="-"/>
            </a:pPr>
            <a:r>
              <a:rPr lang="fr-FR" sz="2000" dirty="0" err="1"/>
              <a:t>Preprocessing</a:t>
            </a:r>
            <a:r>
              <a:rPr lang="fr-FR" sz="2000" dirty="0"/>
              <a:t> : Lemmatisation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Préparation des données : </a:t>
            </a:r>
          </a:p>
          <a:p>
            <a:pPr marL="1257300" lvl="2" indent="-342900">
              <a:buFontTx/>
              <a:buChar char="-"/>
            </a:pPr>
            <a:r>
              <a:rPr lang="fr-FR" sz="2000" dirty="0" err="1"/>
              <a:t>input_ids</a:t>
            </a:r>
            <a:r>
              <a:rPr lang="fr-FR" sz="2000" dirty="0"/>
              <a:t>: Liste des ID de </a:t>
            </a:r>
            <a:r>
              <a:rPr lang="fr-FR" sz="2000" dirty="0" err="1"/>
              <a:t>tokens</a:t>
            </a:r>
            <a:r>
              <a:rPr lang="fr-FR" sz="2000" dirty="0"/>
              <a:t> pour chaque phrase. Ces ID sont spécifiques à la manière dont BERT représente les </a:t>
            </a:r>
            <a:r>
              <a:rPr lang="fr-FR" sz="2000"/>
              <a:t>mots.</a:t>
            </a:r>
            <a:endParaRPr lang="fr-FR" sz="2000" dirty="0"/>
          </a:p>
          <a:p>
            <a:pPr marL="1257300" lvl="2" indent="-342900">
              <a:buFontTx/>
              <a:buChar char="-"/>
            </a:pPr>
            <a:r>
              <a:rPr lang="fr-FR" sz="2000" dirty="0" err="1"/>
              <a:t>attention_masks</a:t>
            </a:r>
            <a:r>
              <a:rPr lang="fr-FR" sz="2000" dirty="0"/>
              <a:t>: Liste qui indique où se trouve le contenu réel de la phrase par rapport au </a:t>
            </a:r>
            <a:r>
              <a:rPr lang="fr-FR" sz="2000" dirty="0" err="1"/>
              <a:t>padding</a:t>
            </a:r>
            <a:r>
              <a:rPr lang="fr-FR" sz="2000" dirty="0"/>
              <a:t> (des 1 pour le contenu réel et des 0 pour le </a:t>
            </a:r>
            <a:r>
              <a:rPr lang="fr-FR" sz="2000" dirty="0" err="1"/>
              <a:t>padding</a:t>
            </a:r>
            <a:r>
              <a:rPr lang="fr-FR" sz="2000" dirty="0"/>
              <a:t>).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000" dirty="0"/>
          </a:p>
          <a:p>
            <a:pPr algn="ctr"/>
            <a:r>
              <a:rPr lang="fr-FR" sz="2000" dirty="0"/>
              <a:t>MLFLOW </a:t>
            </a:r>
            <a:r>
              <a:rPr lang="fr-FR" sz="2000" dirty="0" err="1"/>
              <a:t>Experiments</a:t>
            </a:r>
            <a:r>
              <a:rPr lang="fr-FR" sz="2000" dirty="0"/>
              <a:t> : BERT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FDC8A-9B9D-268F-44E4-9F1D75286321}"/>
              </a:ext>
            </a:extLst>
          </p:cNvPr>
          <p:cNvSpPr/>
          <p:nvPr/>
        </p:nvSpPr>
        <p:spPr>
          <a:xfrm>
            <a:off x="1027734" y="237782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4400" b="1" dirty="0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Résultats des différents modèles (MLFLOW)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CE7AD-27E4-2446-FE0F-31F06116CCCA}"/>
              </a:ext>
            </a:extLst>
          </p:cNvPr>
          <p:cNvSpPr/>
          <p:nvPr/>
        </p:nvSpPr>
        <p:spPr>
          <a:xfrm>
            <a:off x="900905" y="1294598"/>
            <a:ext cx="45719" cy="432602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D4A37-3AE8-85D9-1947-A5E578F2F7B1}"/>
              </a:ext>
            </a:extLst>
          </p:cNvPr>
          <p:cNvSpPr/>
          <p:nvPr/>
        </p:nvSpPr>
        <p:spPr>
          <a:xfrm>
            <a:off x="946624" y="1170536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Modèle sur-mesure BERT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747A8-E814-2614-0824-E5808C1C961A}"/>
              </a:ext>
            </a:extLst>
          </p:cNvPr>
          <p:cNvSpPr/>
          <p:nvPr/>
        </p:nvSpPr>
        <p:spPr>
          <a:xfrm>
            <a:off x="900906" y="1727200"/>
            <a:ext cx="4171608" cy="45719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DEF74-3009-5301-B391-C5A4B1984285}"/>
              </a:ext>
            </a:extLst>
          </p:cNvPr>
          <p:cNvSpPr/>
          <p:nvPr/>
        </p:nvSpPr>
        <p:spPr>
          <a:xfrm flipH="1">
            <a:off x="903448" y="128058"/>
            <a:ext cx="45719" cy="820924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1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4EA85-D949-4EF8-80BE-FA8089E2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2EB5B-9AE9-C249-F38B-C4C2B02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F88A6-BEDA-9363-B634-1C9D7E4AF7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fumée rouge et verte sur le fond foncé - rouge et vert photos et images de collection">
            <a:extLst>
              <a:ext uri="{FF2B5EF4-FFF2-40B4-BE49-F238E27FC236}">
                <a16:creationId xmlns:a16="http://schemas.microsoft.com/office/drawing/2014/main" id="{E7F8175E-9E2A-DF77-D05B-B182DAA71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91"/>
          <a:stretch/>
        </p:blipFill>
        <p:spPr bwMode="auto">
          <a:xfrm>
            <a:off x="-10" y="10"/>
            <a:ext cx="1225551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E5C76-7133-098E-8ED5-8C1D7B1608EE}"/>
              </a:ext>
            </a:extLst>
          </p:cNvPr>
          <p:cNvSpPr/>
          <p:nvPr/>
        </p:nvSpPr>
        <p:spPr>
          <a:xfrm>
            <a:off x="-7432" y="1120437"/>
            <a:ext cx="12255510" cy="5737563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fr-FR" dirty="0"/>
              <a:t>- </a:t>
            </a:r>
            <a:r>
              <a:rPr lang="fr-FR" dirty="0" err="1"/>
              <a:t>Preprocessing</a:t>
            </a:r>
            <a:r>
              <a:rPr lang="fr-FR" dirty="0"/>
              <a:t> : Lemmatisation</a:t>
            </a:r>
            <a:endParaRPr lang="fr-FR" dirty="0">
              <a:solidFill>
                <a:srgbClr val="D1D5DB"/>
              </a:solidFill>
              <a:latin typeface="Söhne"/>
            </a:endParaRPr>
          </a:p>
          <a:p>
            <a:pPr lvl="2"/>
            <a:r>
              <a:rPr lang="fr-FR" dirty="0"/>
              <a:t>- Le modèle Universal Sentence Encoder (USE) est conçu pour prendre en entrée directement des phrases (ou des paragraphes ou même des mots individuels) et les convertir en vecteurs d'encodage à haute dimension.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MLFLOW </a:t>
            </a:r>
            <a:r>
              <a:rPr lang="fr-FR" dirty="0" err="1"/>
              <a:t>Experiments</a:t>
            </a:r>
            <a:r>
              <a:rPr lang="fr-FR" dirty="0"/>
              <a:t> : USE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FDC8A-9B9D-268F-44E4-9F1D75286321}"/>
              </a:ext>
            </a:extLst>
          </p:cNvPr>
          <p:cNvSpPr/>
          <p:nvPr/>
        </p:nvSpPr>
        <p:spPr>
          <a:xfrm>
            <a:off x="1027734" y="237782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4400" b="1" dirty="0">
                <a:solidFill>
                  <a:schemeClr val="bg1">
                    <a:lumMod val="85000"/>
                  </a:schemeClr>
                </a:solidFill>
                <a:latin typeface="Avenir Next LT Pro Light" panose="020B0304020202020204" pitchFamily="34" charset="0"/>
              </a:rPr>
              <a:t>Résultats des différents modèles (MLFLOW)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CE7AD-27E4-2446-FE0F-31F06116CCCA}"/>
              </a:ext>
            </a:extLst>
          </p:cNvPr>
          <p:cNvSpPr/>
          <p:nvPr/>
        </p:nvSpPr>
        <p:spPr>
          <a:xfrm>
            <a:off x="900905" y="1294598"/>
            <a:ext cx="45719" cy="432602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D4A37-3AE8-85D9-1947-A5E578F2F7B1}"/>
              </a:ext>
            </a:extLst>
          </p:cNvPr>
          <p:cNvSpPr/>
          <p:nvPr/>
        </p:nvSpPr>
        <p:spPr>
          <a:xfrm>
            <a:off x="946624" y="1170536"/>
            <a:ext cx="11227765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</a:rPr>
              <a:t>Modèle sur-mesure USE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747A8-E814-2614-0824-E5808C1C961A}"/>
              </a:ext>
            </a:extLst>
          </p:cNvPr>
          <p:cNvSpPr/>
          <p:nvPr/>
        </p:nvSpPr>
        <p:spPr>
          <a:xfrm>
            <a:off x="900906" y="1727200"/>
            <a:ext cx="4035162" cy="45719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60E1E-0B20-7EF3-0A23-CF842604676D}"/>
              </a:ext>
            </a:extLst>
          </p:cNvPr>
          <p:cNvSpPr/>
          <p:nvPr/>
        </p:nvSpPr>
        <p:spPr>
          <a:xfrm flipH="1">
            <a:off x="903448" y="128058"/>
            <a:ext cx="45719" cy="820924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77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376</Words>
  <Application>Microsoft Office PowerPoint</Application>
  <PresentationFormat>Grand écran</PresentationFormat>
  <Paragraphs>70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Avenir Next LT Pro Light</vt:lpstr>
      <vt:lpstr>Century Gothic</vt:lpstr>
      <vt:lpstr>Elephant</vt:lpstr>
      <vt:lpstr>Franklin Gothic Book</vt:lpstr>
      <vt:lpstr>Söhne</vt:lpstr>
      <vt:lpstr>BrushVTI</vt:lpstr>
      <vt:lpstr>Cadrage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Solène Dague</dc:creator>
  <cp:lastModifiedBy>aurelien testelin</cp:lastModifiedBy>
  <cp:revision>40</cp:revision>
  <dcterms:created xsi:type="dcterms:W3CDTF">2023-08-09T17:53:07Z</dcterms:created>
  <dcterms:modified xsi:type="dcterms:W3CDTF">2023-08-12T00:16:46Z</dcterms:modified>
</cp:coreProperties>
</file>