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6654E"/>
    <a:srgbClr val="BC583A"/>
    <a:srgbClr val="9D6C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4" d="100"/>
          <a:sy n="154" d="100"/>
        </p:scale>
        <p:origin x="5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408181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284063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266996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29702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80846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28250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79461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201721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125824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183446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11/16/2023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73507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11/16/2023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‹N°›</a:t>
            </a:fld>
            <a:endParaRPr lang="en-US" dirty="0"/>
          </a:p>
        </p:txBody>
      </p:sp>
    </p:spTree>
    <p:extLst>
      <p:ext uri="{BB962C8B-B14F-4D97-AF65-F5344CB8AC3E}">
        <p14:creationId xmlns:p14="http://schemas.microsoft.com/office/powerpoint/2010/main" val="342159523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lication-cityscapes.azurewebsites.ne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8C28122-AA8C-48D4-93E8-7C0082B6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6" y="2775974"/>
            <a:ext cx="5318105" cy="4093599"/>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32"/>
              <a:gd name="connsiteX1" fmla="*/ 0 w 2644724"/>
              <a:gd name="connsiteY1" fmla="*/ 822042 h 2414332"/>
              <a:gd name="connsiteX2" fmla="*/ 61554 w 2644724"/>
              <a:gd name="connsiteY2" fmla="*/ 566798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72750 w 2644724"/>
              <a:gd name="connsiteY1" fmla="*/ 552280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571974"/>
              <a:gd name="connsiteY0" fmla="*/ 552280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69622 w 2571974"/>
              <a:gd name="connsiteY7" fmla="*/ 1283604 h 2414332"/>
              <a:gd name="connsiteX8" fmla="*/ 2571974 w 2571974"/>
              <a:gd name="connsiteY8" fmla="*/ 2414306 h 2414332"/>
              <a:gd name="connsiteX9" fmla="*/ 2571969 w 2571974"/>
              <a:gd name="connsiteY9" fmla="*/ 2414332 h 2414332"/>
              <a:gd name="connsiteX0" fmla="*/ 0 w 2571974"/>
              <a:gd name="connsiteY0" fmla="*/ 534133 h 2414306"/>
              <a:gd name="connsiteX1" fmla="*/ 272655 w 2571974"/>
              <a:gd name="connsiteY1" fmla="*/ 360177 h 2414306"/>
              <a:gd name="connsiteX2" fmla="*/ 1109065 w 2571974"/>
              <a:gd name="connsiteY2" fmla="*/ 88701 h 2414306"/>
              <a:gd name="connsiteX3" fmla="*/ 1251779 w 2571974"/>
              <a:gd name="connsiteY3" fmla="*/ 0 h 2414306"/>
              <a:gd name="connsiteX4" fmla="*/ 1383183 w 2571974"/>
              <a:gd name="connsiteY4" fmla="*/ 80922 h 2414306"/>
              <a:gd name="connsiteX5" fmla="*/ 2226569 w 2571974"/>
              <a:gd name="connsiteY5" fmla="*/ 354733 h 2414306"/>
              <a:gd name="connsiteX6" fmla="*/ 2571974 w 2571974"/>
              <a:gd name="connsiteY6" fmla="*/ 822042 h 2414306"/>
              <a:gd name="connsiteX7" fmla="*/ 2569622 w 2571974"/>
              <a:gd name="connsiteY7" fmla="*/ 1283604 h 2414306"/>
              <a:gd name="connsiteX8" fmla="*/ 2571974 w 2571974"/>
              <a:gd name="connsiteY8" fmla="*/ 2414306 h 2414306"/>
              <a:gd name="connsiteX0" fmla="*/ 0 w 2571974"/>
              <a:gd name="connsiteY0" fmla="*/ 534133 h 1283604"/>
              <a:gd name="connsiteX1" fmla="*/ 272655 w 2571974"/>
              <a:gd name="connsiteY1" fmla="*/ 360177 h 1283604"/>
              <a:gd name="connsiteX2" fmla="*/ 1109065 w 2571974"/>
              <a:gd name="connsiteY2" fmla="*/ 88701 h 1283604"/>
              <a:gd name="connsiteX3" fmla="*/ 1251779 w 2571974"/>
              <a:gd name="connsiteY3" fmla="*/ 0 h 1283604"/>
              <a:gd name="connsiteX4" fmla="*/ 1383183 w 2571974"/>
              <a:gd name="connsiteY4" fmla="*/ 80922 h 1283604"/>
              <a:gd name="connsiteX5" fmla="*/ 2226569 w 2571974"/>
              <a:gd name="connsiteY5" fmla="*/ 354733 h 1283604"/>
              <a:gd name="connsiteX6" fmla="*/ 2571974 w 2571974"/>
              <a:gd name="connsiteY6" fmla="*/ 822042 h 1283604"/>
              <a:gd name="connsiteX7" fmla="*/ 2569622 w 2571974"/>
              <a:gd name="connsiteY7" fmla="*/ 1283604 h 128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974" h="1283604">
                <a:moveTo>
                  <a:pt x="0" y="534133"/>
                </a:moveTo>
                <a:cubicBezTo>
                  <a:pt x="54769" y="479838"/>
                  <a:pt x="85945" y="439860"/>
                  <a:pt x="272655" y="360177"/>
                </a:cubicBezTo>
                <a:cubicBezTo>
                  <a:pt x="519614" y="269446"/>
                  <a:pt x="821402" y="229668"/>
                  <a:pt x="1109065" y="88701"/>
                </a:cubicBezTo>
                <a:lnTo>
                  <a:pt x="1251779" y="0"/>
                </a:lnTo>
                <a:lnTo>
                  <a:pt x="1383183" y="80922"/>
                </a:lnTo>
                <a:cubicBezTo>
                  <a:pt x="1670846" y="221889"/>
                  <a:pt x="1979611" y="264002"/>
                  <a:pt x="2226569" y="354733"/>
                </a:cubicBezTo>
                <a:cubicBezTo>
                  <a:pt x="2464036" y="460028"/>
                  <a:pt x="2571974" y="580785"/>
                  <a:pt x="2571974" y="822042"/>
                </a:cubicBezTo>
                <a:lnTo>
                  <a:pt x="2569622" y="1283604"/>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237B061B-7D22-401D-ACD7-A79B3A9F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926" y="24701"/>
            <a:ext cx="2582489" cy="403978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0" fmla="*/ 0 w 2299319"/>
              <a:gd name="connsiteY0" fmla="*/ 2414306 h 2414306"/>
              <a:gd name="connsiteX1" fmla="*/ 0 w 2299319"/>
              <a:gd name="connsiteY1" fmla="*/ 822042 h 2414306"/>
              <a:gd name="connsiteX2" fmla="*/ 345405 w 2299319"/>
              <a:gd name="connsiteY2" fmla="*/ 354733 h 2414306"/>
              <a:gd name="connsiteX3" fmla="*/ 1181815 w 2299319"/>
              <a:gd name="connsiteY3" fmla="*/ 88701 h 2414306"/>
              <a:gd name="connsiteX4" fmla="*/ 1324529 w 2299319"/>
              <a:gd name="connsiteY4" fmla="*/ 0 h 2414306"/>
              <a:gd name="connsiteX5" fmla="*/ 1455933 w 2299319"/>
              <a:gd name="connsiteY5" fmla="*/ 80922 h 2414306"/>
              <a:gd name="connsiteX6" fmla="*/ 2299319 w 2299319"/>
              <a:gd name="connsiteY6" fmla="*/ 354733 h 2414306"/>
              <a:gd name="connsiteX0" fmla="*/ 0 w 1455933"/>
              <a:gd name="connsiteY0" fmla="*/ 2414306 h 2414306"/>
              <a:gd name="connsiteX1" fmla="*/ 0 w 1455933"/>
              <a:gd name="connsiteY1" fmla="*/ 822042 h 2414306"/>
              <a:gd name="connsiteX2" fmla="*/ 345405 w 1455933"/>
              <a:gd name="connsiteY2" fmla="*/ 354733 h 2414306"/>
              <a:gd name="connsiteX3" fmla="*/ 1181815 w 1455933"/>
              <a:gd name="connsiteY3" fmla="*/ 88701 h 2414306"/>
              <a:gd name="connsiteX4" fmla="*/ 1324529 w 1455933"/>
              <a:gd name="connsiteY4" fmla="*/ 0 h 2414306"/>
              <a:gd name="connsiteX5" fmla="*/ 1455933 w 1455933"/>
              <a:gd name="connsiteY5" fmla="*/ 80922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1313911 h 1313911"/>
              <a:gd name="connsiteX1" fmla="*/ 0 w 1324529"/>
              <a:gd name="connsiteY1" fmla="*/ 822042 h 1313911"/>
              <a:gd name="connsiteX2" fmla="*/ 345405 w 1324529"/>
              <a:gd name="connsiteY2" fmla="*/ 354733 h 1313911"/>
              <a:gd name="connsiteX3" fmla="*/ 1181815 w 1324529"/>
              <a:gd name="connsiteY3" fmla="*/ 88701 h 1313911"/>
              <a:gd name="connsiteX4" fmla="*/ 1324529 w 1324529"/>
              <a:gd name="connsiteY4" fmla="*/ 0 h 1313911"/>
              <a:gd name="connsiteX0" fmla="*/ 0 w 1248959"/>
              <a:gd name="connsiteY0" fmla="*/ 1266729 h 1266729"/>
              <a:gd name="connsiteX1" fmla="*/ 0 w 1248959"/>
              <a:gd name="connsiteY1" fmla="*/ 774860 h 1266729"/>
              <a:gd name="connsiteX2" fmla="*/ 345405 w 1248959"/>
              <a:gd name="connsiteY2" fmla="*/ 307551 h 1266729"/>
              <a:gd name="connsiteX3" fmla="*/ 1181815 w 1248959"/>
              <a:gd name="connsiteY3" fmla="*/ 41519 h 1266729"/>
              <a:gd name="connsiteX4" fmla="*/ 1248959 w 1248959"/>
              <a:gd name="connsiteY4" fmla="*/ 0 h 1266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959" h="1266729">
                <a:moveTo>
                  <a:pt x="0" y="1266729"/>
                </a:moveTo>
                <a:lnTo>
                  <a:pt x="0" y="774860"/>
                </a:lnTo>
                <a:cubicBezTo>
                  <a:pt x="0" y="533603"/>
                  <a:pt x="107938" y="412846"/>
                  <a:pt x="345405" y="307551"/>
                </a:cubicBezTo>
                <a:cubicBezTo>
                  <a:pt x="592364" y="216820"/>
                  <a:pt x="894152" y="182486"/>
                  <a:pt x="1181815" y="41519"/>
                </a:cubicBezTo>
                <a:lnTo>
                  <a:pt x="1248959" y="0"/>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Autoroute, Lumières, Nuit">
            <a:extLst>
              <a:ext uri="{FF2B5EF4-FFF2-40B4-BE49-F238E27FC236}">
                <a16:creationId xmlns:a16="http://schemas.microsoft.com/office/drawing/2014/main" id="{E045D1B0-DAE7-63FF-65EC-5E2A7681293F}"/>
              </a:ext>
            </a:extLst>
          </p:cNvPr>
          <p:cNvPicPr>
            <a:picLocks noChangeAspect="1" noChangeArrowheads="1"/>
          </p:cNvPicPr>
          <p:nvPr/>
        </p:nvPicPr>
        <p:blipFill>
          <a:blip r:embed="rId2">
            <a:alphaModFix amt="87000"/>
            <a:extLst>
              <a:ext uri="{BEBA8EAE-BF5A-486C-A8C5-ECC9F3942E4B}">
                <a14:imgProps xmlns:a14="http://schemas.microsoft.com/office/drawing/2010/main">
                  <a14:imgLayer r:embed="rId3">
                    <a14:imgEffect>
                      <a14:colorTemperature colorTemp="11500"/>
                    </a14:imgEffect>
                    <a14:imgEffect>
                      <a14:saturation sat="71000"/>
                    </a14:imgEffect>
                  </a14:imgLayer>
                </a14:imgProps>
              </a:ext>
              <a:ext uri="{28A0092B-C50C-407E-A947-70E740481C1C}">
                <a14:useLocalDpi xmlns:a14="http://schemas.microsoft.com/office/drawing/2010/main" val="0"/>
              </a:ext>
            </a:extLst>
          </a:blip>
          <a:srcRect/>
          <a:stretch>
            <a:fillRect/>
          </a:stretch>
        </p:blipFill>
        <p:spPr bwMode="auto">
          <a:xfrm>
            <a:off x="-39258" y="-55880"/>
            <a:ext cx="12270515" cy="6938581"/>
          </a:xfrm>
          <a:prstGeom prst="rect">
            <a:avLst/>
          </a:prstGeom>
          <a:effectLst>
            <a:glow>
              <a:schemeClr val="tx1"/>
            </a:glow>
            <a:outerShdw dist="50800" sx="1000" sy="1000" algn="ctr" rotWithShape="0">
              <a:schemeClr val="tx1"/>
            </a:outerShdw>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CF00B52-3356-6613-44C5-CBAD687C9EDF}"/>
              </a:ext>
            </a:extLst>
          </p:cNvPr>
          <p:cNvSpPr txBox="1"/>
          <p:nvPr/>
        </p:nvSpPr>
        <p:spPr>
          <a:xfrm>
            <a:off x="-39258" y="1161783"/>
            <a:ext cx="12270515" cy="1938992"/>
          </a:xfrm>
          <a:prstGeom prst="rect">
            <a:avLst/>
          </a:prstGeom>
          <a:solidFill>
            <a:schemeClr val="tx1"/>
          </a:solidFill>
          <a:effectLst>
            <a:softEdge rad="635000"/>
          </a:effectLst>
        </p:spPr>
        <p:txBody>
          <a:bodyPr wrap="square" rtlCol="0">
            <a:spAutoFit/>
          </a:bodyPr>
          <a:lstStyle/>
          <a:p>
            <a:pPr algn="ctr"/>
            <a:r>
              <a:rPr lang="fr-FR" sz="6000" b="1" dirty="0">
                <a:solidFill>
                  <a:schemeClr val="bg1">
                    <a:lumMod val="75000"/>
                  </a:schemeClr>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Participer à la conception d’une voiture autonome </a:t>
            </a:r>
          </a:p>
        </p:txBody>
      </p:sp>
      <p:sp>
        <p:nvSpPr>
          <p:cNvPr id="10" name="ZoneTexte 9">
            <a:extLst>
              <a:ext uri="{FF2B5EF4-FFF2-40B4-BE49-F238E27FC236}">
                <a16:creationId xmlns:a16="http://schemas.microsoft.com/office/drawing/2014/main" id="{29C52053-D79D-32FF-1AF9-3B89F15C59B5}"/>
              </a:ext>
            </a:extLst>
          </p:cNvPr>
          <p:cNvSpPr txBox="1"/>
          <p:nvPr/>
        </p:nvSpPr>
        <p:spPr>
          <a:xfrm>
            <a:off x="4313804" y="24701"/>
            <a:ext cx="8544539" cy="461665"/>
          </a:xfrm>
          <a:prstGeom prst="rect">
            <a:avLst/>
          </a:prstGeom>
          <a:noFill/>
          <a:effectLst>
            <a:softEdge rad="127000"/>
          </a:effectLst>
        </p:spPr>
        <p:txBody>
          <a:bodyPr wrap="square">
            <a:spAutoFit/>
          </a:bodyPr>
          <a:lstStyle/>
          <a:p>
            <a:pPr algn="ctr"/>
            <a:r>
              <a:rPr lang="fr-FR" sz="2400" b="1" dirty="0">
                <a:solidFill>
                  <a:schemeClr val="bg1">
                    <a:lumMod val="75000"/>
                  </a:schemeClr>
                </a:solidFill>
                <a:latin typeface="Leelawadee" panose="020B0502040204020203" pitchFamily="34" charset="-34"/>
                <a:cs typeface="Leelawadee" panose="020B0502040204020203" pitchFamily="34" charset="-34"/>
              </a:rPr>
              <a:t>Projet 8 – Aurélien Testelin - novembre 2023 </a:t>
            </a:r>
          </a:p>
        </p:txBody>
      </p:sp>
    </p:spTree>
    <p:extLst>
      <p:ext uri="{BB962C8B-B14F-4D97-AF65-F5344CB8AC3E}">
        <p14:creationId xmlns:p14="http://schemas.microsoft.com/office/powerpoint/2010/main" val="9363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F334FD-2342-395C-5ECB-2DDE0194AE33}"/>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a:extLst>
              <a:ext uri="{FF2B5EF4-FFF2-40B4-BE49-F238E27FC236}">
                <a16:creationId xmlns:a16="http://schemas.microsoft.com/office/drawing/2014/main" id="{E3CC5C4B-C46B-1304-F04C-F5C6B914C8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7FFE978-BCF6-4EAE-DC85-398114D36A1F}"/>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990000"/>
              </a:solidFill>
            </a:endParaRPr>
          </a:p>
        </p:txBody>
      </p:sp>
      <p:sp>
        <p:nvSpPr>
          <p:cNvPr id="10" name="ZoneTexte 9">
            <a:extLst>
              <a:ext uri="{FF2B5EF4-FFF2-40B4-BE49-F238E27FC236}">
                <a16:creationId xmlns:a16="http://schemas.microsoft.com/office/drawing/2014/main" id="{4ABDCE1D-D0E6-2B11-04DC-1D1E8C8CBE49}"/>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Sommaire</a:t>
            </a:r>
          </a:p>
        </p:txBody>
      </p:sp>
      <p:sp>
        <p:nvSpPr>
          <p:cNvPr id="12" name="ZoneTexte 11">
            <a:extLst>
              <a:ext uri="{FF2B5EF4-FFF2-40B4-BE49-F238E27FC236}">
                <a16:creationId xmlns:a16="http://schemas.microsoft.com/office/drawing/2014/main" id="{E0559A77-276C-4FC6-9807-8AB46FF341F9}"/>
              </a:ext>
            </a:extLst>
          </p:cNvPr>
          <p:cNvSpPr txBox="1"/>
          <p:nvPr/>
        </p:nvSpPr>
        <p:spPr>
          <a:xfrm>
            <a:off x="4116008" y="1168063"/>
            <a:ext cx="6483568" cy="4401205"/>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Introduction </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2800" b="1" dirty="0">
                <a:solidFill>
                  <a:schemeClr val="bg1">
                    <a:lumMod val="75000"/>
                  </a:schemeClr>
                </a:solidFill>
                <a:latin typeface="Leelawadee" panose="020B0502040204020203" pitchFamily="34" charset="-34"/>
                <a:cs typeface="Leelawadee" panose="020B0502040204020203" pitchFamily="34" charset="-34"/>
              </a:rPr>
              <a:t>Partie 1 : </a:t>
            </a:r>
            <a:r>
              <a:rPr lang="fr-FR" sz="2800" dirty="0">
                <a:solidFill>
                  <a:schemeClr val="bg1">
                    <a:lumMod val="75000"/>
                  </a:schemeClr>
                </a:solidFill>
                <a:latin typeface="Leelawadee" panose="020B0502040204020203" pitchFamily="34" charset="-34"/>
                <a:cs typeface="Leelawadee" panose="020B0502040204020203" pitchFamily="34" charset="-34"/>
              </a:rPr>
              <a:t>Contexte du projet</a:t>
            </a:r>
          </a:p>
          <a:p>
            <a:r>
              <a:rPr lang="fr-FR" sz="2800" b="1" dirty="0">
                <a:solidFill>
                  <a:schemeClr val="bg1">
                    <a:lumMod val="75000"/>
                  </a:schemeClr>
                </a:solidFill>
                <a:latin typeface="Leelawadee" panose="020B0502040204020203" pitchFamily="34" charset="-34"/>
                <a:cs typeface="Leelawadee" panose="020B0502040204020203" pitchFamily="34" charset="-34"/>
              </a:rPr>
              <a:t>Partie 2 : </a:t>
            </a:r>
            <a:r>
              <a:rPr lang="fr-FR" sz="2800" dirty="0">
                <a:solidFill>
                  <a:schemeClr val="bg1">
                    <a:lumMod val="75000"/>
                  </a:schemeClr>
                </a:solidFill>
                <a:latin typeface="Leelawadee" panose="020B0502040204020203" pitchFamily="34" charset="-34"/>
                <a:cs typeface="Leelawadee" panose="020B0502040204020203" pitchFamily="34" charset="-34"/>
              </a:rPr>
              <a:t>Stratégie de modélisation</a:t>
            </a:r>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2800" b="1" dirty="0">
                <a:solidFill>
                  <a:schemeClr val="bg1">
                    <a:lumMod val="75000"/>
                  </a:schemeClr>
                </a:solidFill>
                <a:latin typeface="Leelawadee" panose="020B0502040204020203" pitchFamily="34" charset="-34"/>
                <a:cs typeface="Leelawadee" panose="020B0502040204020203" pitchFamily="34" charset="-34"/>
              </a:rPr>
              <a:t>Partie 3 : </a:t>
            </a:r>
            <a:r>
              <a:rPr lang="fr-FR" sz="2800" dirty="0">
                <a:solidFill>
                  <a:schemeClr val="bg1">
                    <a:lumMod val="75000"/>
                  </a:schemeClr>
                </a:solidFill>
                <a:latin typeface="Leelawadee" panose="020B0502040204020203" pitchFamily="34" charset="-34"/>
                <a:cs typeface="Leelawadee" panose="020B0502040204020203" pitchFamily="34" charset="-34"/>
              </a:rPr>
              <a:t>Analyse des performances</a:t>
            </a:r>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2800" b="1" dirty="0">
                <a:solidFill>
                  <a:schemeClr val="bg1">
                    <a:lumMod val="75000"/>
                  </a:schemeClr>
                </a:solidFill>
                <a:latin typeface="Leelawadee" panose="020B0502040204020203" pitchFamily="34" charset="-34"/>
                <a:cs typeface="Leelawadee" panose="020B0502040204020203" pitchFamily="34" charset="-34"/>
              </a:rPr>
              <a:t>Partie 4 : </a:t>
            </a:r>
            <a:r>
              <a:rPr lang="fr-FR" sz="2800" dirty="0">
                <a:solidFill>
                  <a:schemeClr val="bg1">
                    <a:lumMod val="75000"/>
                  </a:schemeClr>
                </a:solidFill>
                <a:latin typeface="Leelawadee" panose="020B0502040204020203" pitchFamily="34" charset="-34"/>
                <a:cs typeface="Leelawadee" panose="020B0502040204020203" pitchFamily="34" charset="-34"/>
              </a:rPr>
              <a:t>Déploiement du modèle</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2800" b="1" dirty="0">
                <a:solidFill>
                  <a:schemeClr val="bg1">
                    <a:lumMod val="75000"/>
                  </a:schemeClr>
                </a:solidFill>
                <a:latin typeface="Leelawadee" panose="020B0502040204020203" pitchFamily="34" charset="-34"/>
                <a:cs typeface="Leelawadee" panose="020B0502040204020203" pitchFamily="34" charset="-34"/>
              </a:rPr>
              <a:t>Conclusion</a:t>
            </a:r>
          </a:p>
        </p:txBody>
      </p:sp>
    </p:spTree>
    <p:extLst>
      <p:ext uri="{BB962C8B-B14F-4D97-AF65-F5344CB8AC3E}">
        <p14:creationId xmlns:p14="http://schemas.microsoft.com/office/powerpoint/2010/main" val="312964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2D14E-A18E-430A-5812-85EFA1B90EE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36CE902-2F06-22BD-4B2F-6F790CD88F69}"/>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DA353E99-4174-0C7C-3679-CF1D98B5F1E6}"/>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AD3A9F0B-89D9-6307-6E52-138C76F2AABB}"/>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90E9534-0EA3-D4B8-5A6F-5DAB947ECF89}"/>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Partie 1</a:t>
            </a:r>
          </a:p>
        </p:txBody>
      </p:sp>
      <p:pic>
        <p:nvPicPr>
          <p:cNvPr id="8" name="Picture 2">
            <a:extLst>
              <a:ext uri="{FF2B5EF4-FFF2-40B4-BE49-F238E27FC236}">
                <a16:creationId xmlns:a16="http://schemas.microsoft.com/office/drawing/2014/main" id="{55ECB581-6954-0C7B-158B-87C4A918676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25511AA8-CBC8-C603-0E65-5DC942DC8062}"/>
              </a:ext>
            </a:extLst>
          </p:cNvPr>
          <p:cNvSpPr txBox="1"/>
          <p:nvPr/>
        </p:nvSpPr>
        <p:spPr>
          <a:xfrm>
            <a:off x="4116008" y="1168063"/>
            <a:ext cx="6011334" cy="5324535"/>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Contexte du projet</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pPr algn="just"/>
            <a:r>
              <a:rPr lang="fr-FR" sz="1400" dirty="0">
                <a:solidFill>
                  <a:schemeClr val="bg1">
                    <a:lumMod val="75000"/>
                  </a:schemeClr>
                </a:solidFill>
                <a:latin typeface="Leelawadee" panose="020B0502040204020203" pitchFamily="34" charset="-34"/>
                <a:cs typeface="Leelawadee" panose="020B0502040204020203" pitchFamily="34" charset="-34"/>
              </a:rPr>
              <a:t>Future Vision Transport est une entreprise pionnière dans le développement de systèmes embarqués de vision par ordinateur pour les</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véhicules autonomes. Au sein de l'équipe R&amp;D, divers ingénieurs travaillent sur des composantes distinctes de ce système, dont</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l'acquisition d'images en temps réel, le traitement des images, la segmentation des images, et le système de décision.</a:t>
            </a: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r>
              <a:rPr lang="fr-FR" sz="1400" dirty="0">
                <a:solidFill>
                  <a:schemeClr val="bg1">
                    <a:lumMod val="75000"/>
                  </a:schemeClr>
                </a:solidFill>
                <a:latin typeface="Leelawadee" panose="020B0502040204020203" pitchFamily="34" charset="-34"/>
                <a:cs typeface="Leelawadee" panose="020B0502040204020203" pitchFamily="34" charset="-34"/>
              </a:rPr>
              <a:t>Mon rôle se concentre sur la </a:t>
            </a:r>
            <a:r>
              <a:rPr lang="fr-FR" sz="1400" b="1" dirty="0">
                <a:solidFill>
                  <a:schemeClr val="bg1">
                    <a:lumMod val="75000"/>
                  </a:schemeClr>
                </a:solidFill>
                <a:latin typeface="Leelawadee" panose="020B0502040204020203" pitchFamily="34" charset="-34"/>
                <a:cs typeface="Leelawadee" panose="020B0502040204020203" pitchFamily="34" charset="-34"/>
              </a:rPr>
              <a:t>segmentation des images</a:t>
            </a:r>
            <a:r>
              <a:rPr lang="fr-FR" sz="1400" dirty="0">
                <a:solidFill>
                  <a:schemeClr val="bg1">
                    <a:lumMod val="75000"/>
                  </a:schemeClr>
                </a:solidFill>
                <a:latin typeface="Leelawadee" panose="020B0502040204020203" pitchFamily="34" charset="-34"/>
                <a:cs typeface="Leelawadee" panose="020B0502040204020203" pitchFamily="34" charset="-34"/>
              </a:rPr>
              <a:t>, un maillon crucial qui s'intercale entre le traitement et le système de décision.</a:t>
            </a: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r>
              <a:rPr lang="fr-FR" sz="1400" dirty="0">
                <a:solidFill>
                  <a:schemeClr val="bg1">
                    <a:lumMod val="75000"/>
                  </a:schemeClr>
                </a:solidFill>
                <a:latin typeface="Leelawadee" panose="020B0502040204020203" pitchFamily="34" charset="-34"/>
                <a:cs typeface="Leelawadee" panose="020B0502040204020203" pitchFamily="34" charset="-34"/>
              </a:rPr>
              <a:t>Le dataset </a:t>
            </a:r>
            <a:r>
              <a:rPr lang="fr-FR" sz="1400" b="1" dirty="0">
                <a:solidFill>
                  <a:schemeClr val="bg1">
                    <a:lumMod val="75000"/>
                  </a:schemeClr>
                </a:solidFill>
                <a:latin typeface="Leelawadee" panose="020B0502040204020203" pitchFamily="34" charset="-34"/>
                <a:cs typeface="Leelawadee" panose="020B0502040204020203" pitchFamily="34" charset="-34"/>
              </a:rPr>
              <a:t>Cityscapes</a:t>
            </a:r>
            <a:r>
              <a:rPr lang="fr-FR" sz="1400" dirty="0">
                <a:solidFill>
                  <a:schemeClr val="bg1">
                    <a:lumMod val="75000"/>
                  </a:schemeClr>
                </a:solidFill>
                <a:latin typeface="Leelawadee" panose="020B0502040204020203" pitchFamily="34" charset="-34"/>
                <a:cs typeface="Leelawadee" panose="020B0502040204020203" pitchFamily="34" charset="-34"/>
              </a:rPr>
              <a:t> sera utilisé car il fournit des images urbaines diversifiées capturées dans des villes européennes, offrant un large éventail de scénarios</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urbains. Il est composé d'images segmentées et annotées, ce qui est essentiel pour l'entraînement de modèles de segmentation</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d'images précis.</a:t>
            </a:r>
          </a:p>
          <a:p>
            <a:pPr algn="just"/>
            <a:endParaRPr lang="fr-FR" sz="1200" dirty="0">
              <a:solidFill>
                <a:schemeClr val="bg1">
                  <a:lumMod val="75000"/>
                </a:schemeClr>
              </a:solidFill>
              <a:latin typeface="Leelawadee" panose="020B0502040204020203" pitchFamily="34" charset="-34"/>
              <a:cs typeface="Leelawadee" panose="020B0502040204020203" pitchFamily="34" charset="-34"/>
            </a:endParaRPr>
          </a:p>
          <a:p>
            <a:endParaRPr lang="fr-FR" sz="1200" dirty="0">
              <a:solidFill>
                <a:schemeClr val="bg1">
                  <a:lumMod val="75000"/>
                </a:schemeClr>
              </a:solidFill>
              <a:latin typeface="Leelawadee" panose="020B0502040204020203" pitchFamily="34" charset="-34"/>
              <a:cs typeface="Leelawadee" panose="020B0502040204020203" pitchFamily="34" charset="-34"/>
            </a:endParaRPr>
          </a:p>
          <a:p>
            <a:endParaRPr lang="fr-FR" sz="1200" dirty="0">
              <a:solidFill>
                <a:schemeClr val="bg1">
                  <a:lumMod val="75000"/>
                </a:schemeClr>
              </a:solidFill>
              <a:latin typeface="Leelawadee" panose="020B0502040204020203" pitchFamily="34" charset="-34"/>
              <a:cs typeface="Leelawadee" panose="020B0502040204020203" pitchFamily="34" charset="-34"/>
            </a:endParaRPr>
          </a:p>
          <a:p>
            <a:endParaRPr lang="fr-FR" sz="1200" dirty="0">
              <a:solidFill>
                <a:schemeClr val="bg1">
                  <a:lumMod val="75000"/>
                </a:schemeClr>
              </a:solidFill>
              <a:latin typeface="Leelawadee" panose="020B0502040204020203" pitchFamily="34" charset="-34"/>
              <a:cs typeface="Leelawadee" panose="020B0502040204020203" pitchFamily="34" charset="-34"/>
            </a:endParaRPr>
          </a:p>
          <a:p>
            <a:endParaRPr lang="fr-FR" sz="1200" dirty="0">
              <a:solidFill>
                <a:schemeClr val="bg1">
                  <a:lumMod val="75000"/>
                </a:schemeClr>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369266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5D84D-CE11-64C1-DB41-C3256E8F414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B01D43F-E6C9-D674-F697-9D02F45AC894}"/>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C992DB61-1EEF-F8FD-C185-02AD4670A41A}"/>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80641F1-24E5-6CA9-88BF-514E5C491AEF}"/>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8CEED5-0FBB-1831-EC95-CF407F4AF4EC}"/>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Partie 2</a:t>
            </a:r>
          </a:p>
        </p:txBody>
      </p:sp>
      <p:pic>
        <p:nvPicPr>
          <p:cNvPr id="8" name="Picture 2">
            <a:extLst>
              <a:ext uri="{FF2B5EF4-FFF2-40B4-BE49-F238E27FC236}">
                <a16:creationId xmlns:a16="http://schemas.microsoft.com/office/drawing/2014/main" id="{07AC7A7D-E0BC-B090-E566-774A2B172B2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48A2DB7A-5D25-847F-4469-66308BCB584E}"/>
              </a:ext>
            </a:extLst>
          </p:cNvPr>
          <p:cNvSpPr txBox="1"/>
          <p:nvPr/>
        </p:nvSpPr>
        <p:spPr>
          <a:xfrm>
            <a:off x="4116008" y="1168063"/>
            <a:ext cx="6011334" cy="2769989"/>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Stratégie de modélisation</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dirty="0">
                <a:solidFill>
                  <a:schemeClr val="bg1">
                    <a:lumMod val="75000"/>
                  </a:schemeClr>
                </a:solidFill>
                <a:latin typeface="Leelawadee" panose="020B0502040204020203" pitchFamily="34" charset="-34"/>
                <a:cs typeface="Leelawadee" panose="020B0502040204020203" pitchFamily="34" charset="-34"/>
              </a:rPr>
              <a:t>- Utilisation d’un générateur de données et augmentation de données facultative.</a:t>
            </a:r>
          </a:p>
          <a:p>
            <a:r>
              <a:rPr lang="fr-FR" dirty="0">
                <a:solidFill>
                  <a:schemeClr val="bg1">
                    <a:lumMod val="75000"/>
                  </a:schemeClr>
                </a:solidFill>
                <a:latin typeface="Leelawadee" panose="020B0502040204020203" pitchFamily="34" charset="-34"/>
                <a:cs typeface="Leelawadee" panose="020B0502040204020203" pitchFamily="34" charset="-34"/>
              </a:rPr>
              <a:t>- Choix des métriques, de la fonction de perte, des modèles.</a:t>
            </a:r>
          </a:p>
          <a:p>
            <a:r>
              <a:rPr lang="fr-FR" dirty="0">
                <a:solidFill>
                  <a:schemeClr val="bg1">
                    <a:lumMod val="75000"/>
                  </a:schemeClr>
                </a:solidFill>
                <a:latin typeface="Leelawadee" panose="020B0502040204020203" pitchFamily="34" charset="-34"/>
                <a:cs typeface="Leelawadee" panose="020B0502040204020203" pitchFamily="34" charset="-34"/>
              </a:rPr>
              <a:t>- Transfert Learning (choix des backbones).</a:t>
            </a:r>
          </a:p>
          <a:p>
            <a:endParaRPr lang="fr-FR" sz="2800" dirty="0">
              <a:solidFill>
                <a:schemeClr val="bg1">
                  <a:lumMod val="75000"/>
                </a:schemeClr>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378152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1B2EB-8362-AB7C-2148-524FDE6FAD8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7D884A2-3539-12F4-3508-0B3E07261C36}"/>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6F078781-6A8F-790F-FC77-FFAB191A4E89}"/>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A45ECEF-E004-85A6-76CC-39637527B7C0}"/>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162F5C6-4807-836D-F9C6-1E016A0158D5}"/>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Partie 3</a:t>
            </a:r>
          </a:p>
        </p:txBody>
      </p:sp>
      <p:pic>
        <p:nvPicPr>
          <p:cNvPr id="8" name="Picture 2">
            <a:extLst>
              <a:ext uri="{FF2B5EF4-FFF2-40B4-BE49-F238E27FC236}">
                <a16:creationId xmlns:a16="http://schemas.microsoft.com/office/drawing/2014/main" id="{B66B265B-00BB-AC58-4A33-EE79DE941C6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4C79A26F-DCC5-3FB1-5931-AB11BBD38922}"/>
              </a:ext>
            </a:extLst>
          </p:cNvPr>
          <p:cNvSpPr txBox="1"/>
          <p:nvPr/>
        </p:nvSpPr>
        <p:spPr>
          <a:xfrm>
            <a:off x="4116008" y="1168063"/>
            <a:ext cx="6011334" cy="1815882"/>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Analyse des performances</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2800" u="sng" dirty="0">
                <a:solidFill>
                  <a:schemeClr val="bg1">
                    <a:lumMod val="75000"/>
                  </a:schemeClr>
                </a:solidFill>
                <a:latin typeface="Leelawadee" panose="020B0502040204020203" pitchFamily="34" charset="-34"/>
                <a:cs typeface="Leelawadee" panose="020B0502040204020203" pitchFamily="34" charset="-34"/>
              </a:rPr>
              <a:t>Tableau comparatif des résultats :</a:t>
            </a:r>
          </a:p>
          <a:p>
            <a:endParaRPr lang="fr-FR" sz="2800" dirty="0">
              <a:solidFill>
                <a:schemeClr val="bg1">
                  <a:lumMod val="75000"/>
                </a:schemeClr>
              </a:solidFill>
              <a:latin typeface="Leelawadee" panose="020B0502040204020203" pitchFamily="34" charset="-34"/>
              <a:cs typeface="Leelawadee" panose="020B0502040204020203" pitchFamily="34" charset="-34"/>
            </a:endParaRPr>
          </a:p>
        </p:txBody>
      </p:sp>
      <p:pic>
        <p:nvPicPr>
          <p:cNvPr id="10" name="Image 9">
            <a:extLst>
              <a:ext uri="{FF2B5EF4-FFF2-40B4-BE49-F238E27FC236}">
                <a16:creationId xmlns:a16="http://schemas.microsoft.com/office/drawing/2014/main" id="{F8B489A5-392B-D1A0-322A-C90350436A07}"/>
              </a:ext>
            </a:extLst>
          </p:cNvPr>
          <p:cNvPicPr>
            <a:picLocks noChangeAspect="1"/>
          </p:cNvPicPr>
          <p:nvPr/>
        </p:nvPicPr>
        <p:blipFill>
          <a:blip r:embed="rId4"/>
          <a:stretch>
            <a:fillRect/>
          </a:stretch>
        </p:blipFill>
        <p:spPr>
          <a:xfrm>
            <a:off x="3975719" y="2728517"/>
            <a:ext cx="7249537" cy="1505160"/>
          </a:xfrm>
          <a:prstGeom prst="rect">
            <a:avLst/>
          </a:prstGeom>
        </p:spPr>
      </p:pic>
      <p:pic>
        <p:nvPicPr>
          <p:cNvPr id="12" name="Image 11">
            <a:extLst>
              <a:ext uri="{FF2B5EF4-FFF2-40B4-BE49-F238E27FC236}">
                <a16:creationId xmlns:a16="http://schemas.microsoft.com/office/drawing/2014/main" id="{A21CBB75-915A-E58F-8172-821E859ADD64}"/>
              </a:ext>
            </a:extLst>
          </p:cNvPr>
          <p:cNvPicPr>
            <a:picLocks noChangeAspect="1"/>
          </p:cNvPicPr>
          <p:nvPr/>
        </p:nvPicPr>
        <p:blipFill>
          <a:blip r:embed="rId5"/>
          <a:stretch>
            <a:fillRect/>
          </a:stretch>
        </p:blipFill>
        <p:spPr>
          <a:xfrm>
            <a:off x="3975566" y="4558953"/>
            <a:ext cx="8216434" cy="1268436"/>
          </a:xfrm>
          <a:prstGeom prst="rect">
            <a:avLst/>
          </a:prstGeom>
        </p:spPr>
      </p:pic>
    </p:spTree>
    <p:extLst>
      <p:ext uri="{BB962C8B-B14F-4D97-AF65-F5344CB8AC3E}">
        <p14:creationId xmlns:p14="http://schemas.microsoft.com/office/powerpoint/2010/main" val="323966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1B2EB-8362-AB7C-2148-524FDE6FAD8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7D884A2-3539-12F4-3508-0B3E07261C36}"/>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6F078781-6A8F-790F-FC77-FFAB191A4E89}"/>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t>				</a:t>
            </a:r>
          </a:p>
        </p:txBody>
      </p:sp>
      <p:sp>
        <p:nvSpPr>
          <p:cNvPr id="6" name="Rectangle 5">
            <a:extLst>
              <a:ext uri="{FF2B5EF4-FFF2-40B4-BE49-F238E27FC236}">
                <a16:creationId xmlns:a16="http://schemas.microsoft.com/office/drawing/2014/main" id="{DA45ECEF-E004-85A6-76CC-39637527B7C0}"/>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162F5C6-4807-836D-F9C6-1E016A0158D5}"/>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Partie 3</a:t>
            </a:r>
          </a:p>
        </p:txBody>
      </p:sp>
      <p:pic>
        <p:nvPicPr>
          <p:cNvPr id="8" name="Picture 2">
            <a:extLst>
              <a:ext uri="{FF2B5EF4-FFF2-40B4-BE49-F238E27FC236}">
                <a16:creationId xmlns:a16="http://schemas.microsoft.com/office/drawing/2014/main" id="{B66B265B-00BB-AC58-4A33-EE79DE941C6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4C79A26F-DCC5-3FB1-5931-AB11BBD38922}"/>
              </a:ext>
            </a:extLst>
          </p:cNvPr>
          <p:cNvSpPr txBox="1"/>
          <p:nvPr/>
        </p:nvSpPr>
        <p:spPr>
          <a:xfrm>
            <a:off x="4116008" y="1168063"/>
            <a:ext cx="6011334" cy="1384995"/>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Analyse des performances</a:t>
            </a:r>
          </a:p>
          <a:p>
            <a:r>
              <a:rPr lang="fr-FR" sz="2800" u="sng" dirty="0">
                <a:solidFill>
                  <a:schemeClr val="bg1">
                    <a:lumMod val="75000"/>
                  </a:schemeClr>
                </a:solidFill>
                <a:latin typeface="Leelawadee" panose="020B0502040204020203" pitchFamily="34" charset="-34"/>
                <a:cs typeface="Leelawadee" panose="020B0502040204020203" pitchFamily="34" charset="-34"/>
              </a:rPr>
              <a:t>Courbes d’apprentissage:</a:t>
            </a:r>
          </a:p>
          <a:p>
            <a:endParaRPr lang="fr-FR" sz="2800" dirty="0">
              <a:solidFill>
                <a:schemeClr val="bg1">
                  <a:lumMod val="75000"/>
                </a:schemeClr>
              </a:solidFill>
              <a:latin typeface="Leelawadee" panose="020B0502040204020203" pitchFamily="34" charset="-34"/>
              <a:cs typeface="Leelawadee" panose="020B0502040204020203" pitchFamily="34" charset="-34"/>
            </a:endParaRPr>
          </a:p>
        </p:txBody>
      </p:sp>
      <p:pic>
        <p:nvPicPr>
          <p:cNvPr id="11" name="Image 10">
            <a:extLst>
              <a:ext uri="{FF2B5EF4-FFF2-40B4-BE49-F238E27FC236}">
                <a16:creationId xmlns:a16="http://schemas.microsoft.com/office/drawing/2014/main" id="{C9569098-92E7-D4BD-826C-D025F5CE1A84}"/>
              </a:ext>
            </a:extLst>
          </p:cNvPr>
          <p:cNvPicPr>
            <a:picLocks noChangeAspect="1"/>
          </p:cNvPicPr>
          <p:nvPr/>
        </p:nvPicPr>
        <p:blipFill>
          <a:blip r:embed="rId4"/>
          <a:stretch>
            <a:fillRect/>
          </a:stretch>
        </p:blipFill>
        <p:spPr>
          <a:xfrm>
            <a:off x="6197975" y="2155566"/>
            <a:ext cx="5027281" cy="2043801"/>
          </a:xfrm>
          <a:prstGeom prst="rect">
            <a:avLst/>
          </a:prstGeom>
        </p:spPr>
      </p:pic>
      <p:pic>
        <p:nvPicPr>
          <p:cNvPr id="14" name="Image 13">
            <a:extLst>
              <a:ext uri="{FF2B5EF4-FFF2-40B4-BE49-F238E27FC236}">
                <a16:creationId xmlns:a16="http://schemas.microsoft.com/office/drawing/2014/main" id="{5120E866-0079-0594-5ABB-9ADF8F6B58B9}"/>
              </a:ext>
            </a:extLst>
          </p:cNvPr>
          <p:cNvPicPr>
            <a:picLocks noChangeAspect="1"/>
          </p:cNvPicPr>
          <p:nvPr/>
        </p:nvPicPr>
        <p:blipFill>
          <a:blip r:embed="rId5"/>
          <a:stretch>
            <a:fillRect/>
          </a:stretch>
        </p:blipFill>
        <p:spPr>
          <a:xfrm>
            <a:off x="6082201" y="4423760"/>
            <a:ext cx="5152008" cy="2149353"/>
          </a:xfrm>
          <a:prstGeom prst="rect">
            <a:avLst/>
          </a:prstGeom>
        </p:spPr>
      </p:pic>
      <p:sp>
        <p:nvSpPr>
          <p:cNvPr id="15" name="ZoneTexte 14">
            <a:extLst>
              <a:ext uri="{FF2B5EF4-FFF2-40B4-BE49-F238E27FC236}">
                <a16:creationId xmlns:a16="http://schemas.microsoft.com/office/drawing/2014/main" id="{A7D1B985-5AD8-BFC1-35A3-E536EF837A3C}"/>
              </a:ext>
            </a:extLst>
          </p:cNvPr>
          <p:cNvSpPr txBox="1"/>
          <p:nvPr/>
        </p:nvSpPr>
        <p:spPr>
          <a:xfrm>
            <a:off x="4037045" y="5480180"/>
            <a:ext cx="1989775" cy="646331"/>
          </a:xfrm>
          <a:prstGeom prst="rect">
            <a:avLst/>
          </a:prstGeom>
          <a:noFill/>
        </p:spPr>
        <p:txBody>
          <a:bodyPr wrap="none" rtlCol="0">
            <a:spAutoFit/>
          </a:bodyPr>
          <a:lstStyle/>
          <a:p>
            <a:r>
              <a:rPr lang="fr-FR" dirty="0">
                <a:solidFill>
                  <a:schemeClr val="bg1"/>
                </a:solidFill>
              </a:rPr>
              <a:t>Avec augmentation </a:t>
            </a:r>
          </a:p>
          <a:p>
            <a:r>
              <a:rPr lang="fr-FR" dirty="0">
                <a:solidFill>
                  <a:schemeClr val="bg1"/>
                </a:solidFill>
              </a:rPr>
              <a:t>de données</a:t>
            </a:r>
          </a:p>
        </p:txBody>
      </p:sp>
      <p:sp>
        <p:nvSpPr>
          <p:cNvPr id="18" name="ZoneTexte 17">
            <a:extLst>
              <a:ext uri="{FF2B5EF4-FFF2-40B4-BE49-F238E27FC236}">
                <a16:creationId xmlns:a16="http://schemas.microsoft.com/office/drawing/2014/main" id="{031794DA-3DB8-BDE5-3611-FA4E0A56986C}"/>
              </a:ext>
            </a:extLst>
          </p:cNvPr>
          <p:cNvSpPr txBox="1"/>
          <p:nvPr/>
        </p:nvSpPr>
        <p:spPr>
          <a:xfrm>
            <a:off x="4085300" y="2854300"/>
            <a:ext cx="1982146" cy="646331"/>
          </a:xfrm>
          <a:prstGeom prst="rect">
            <a:avLst/>
          </a:prstGeom>
          <a:noFill/>
        </p:spPr>
        <p:txBody>
          <a:bodyPr wrap="none" rtlCol="0">
            <a:spAutoFit/>
          </a:bodyPr>
          <a:lstStyle/>
          <a:p>
            <a:r>
              <a:rPr lang="fr-FR" dirty="0">
                <a:solidFill>
                  <a:schemeClr val="bg1"/>
                </a:solidFill>
              </a:rPr>
              <a:t>Sans augmentation </a:t>
            </a:r>
          </a:p>
          <a:p>
            <a:r>
              <a:rPr lang="fr-FR" dirty="0">
                <a:solidFill>
                  <a:schemeClr val="bg1"/>
                </a:solidFill>
              </a:rPr>
              <a:t>de données</a:t>
            </a:r>
          </a:p>
        </p:txBody>
      </p:sp>
    </p:spTree>
    <p:extLst>
      <p:ext uri="{BB962C8B-B14F-4D97-AF65-F5344CB8AC3E}">
        <p14:creationId xmlns:p14="http://schemas.microsoft.com/office/powerpoint/2010/main" val="174894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1B2EB-8362-AB7C-2148-524FDE6FAD8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7D884A2-3539-12F4-3508-0B3E07261C36}"/>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6F078781-6A8F-790F-FC77-FFAB191A4E89}"/>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DA45ECEF-E004-85A6-76CC-39637527B7C0}"/>
              </a:ext>
            </a:extLst>
          </p:cNvPr>
          <p:cNvSpPr/>
          <p:nvPr/>
        </p:nvSpPr>
        <p:spPr>
          <a:xfrm>
            <a:off x="3891280" y="0"/>
            <a:ext cx="71120" cy="6858000"/>
          </a:xfrm>
          <a:prstGeom prst="rect">
            <a:avLst/>
          </a:prstGeom>
          <a:solidFill>
            <a:srgbClr val="C6654E"/>
          </a:solidFill>
          <a:ln>
            <a:solidFill>
              <a:srgbClr val="C665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162F5C6-4807-836D-F9C6-1E016A0158D5}"/>
              </a:ext>
            </a:extLst>
          </p:cNvPr>
          <p:cNvSpPr txBox="1"/>
          <p:nvPr/>
        </p:nvSpPr>
        <p:spPr>
          <a:xfrm>
            <a:off x="3962400" y="76200"/>
            <a:ext cx="8268857" cy="1015663"/>
          </a:xfrm>
          <a:prstGeom prst="rect">
            <a:avLst/>
          </a:prstGeom>
          <a:solidFill>
            <a:schemeClr val="tx1"/>
          </a:solidFill>
          <a:effectLst>
            <a:softEdge rad="635000"/>
          </a:effectLst>
        </p:spPr>
        <p:txBody>
          <a:bodyPr wrap="square" rtlCol="0">
            <a:spAutoFit/>
          </a:bodyPr>
          <a:lstStyle/>
          <a:p>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Partie 4</a:t>
            </a:r>
          </a:p>
        </p:txBody>
      </p:sp>
      <p:pic>
        <p:nvPicPr>
          <p:cNvPr id="8" name="Picture 2">
            <a:extLst>
              <a:ext uri="{FF2B5EF4-FFF2-40B4-BE49-F238E27FC236}">
                <a16:creationId xmlns:a16="http://schemas.microsoft.com/office/drawing/2014/main" id="{B66B265B-00BB-AC58-4A33-EE79DE941C6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2484" t="74" r="35713" b="-74"/>
          <a:stretch/>
        </p:blipFill>
        <p:spPr bwMode="auto">
          <a:xfrm>
            <a:off x="0" y="0"/>
            <a:ext cx="3891280" cy="6858000"/>
          </a:xfrm>
          <a:prstGeom prst="rect">
            <a:avLst/>
          </a:prstGeom>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4C79A26F-DCC5-3FB1-5931-AB11BBD38922}"/>
              </a:ext>
            </a:extLst>
          </p:cNvPr>
          <p:cNvSpPr txBox="1"/>
          <p:nvPr/>
        </p:nvSpPr>
        <p:spPr>
          <a:xfrm>
            <a:off x="4116008" y="1168063"/>
            <a:ext cx="6011334" cy="3323987"/>
          </a:xfrm>
          <a:prstGeom prst="rect">
            <a:avLst/>
          </a:prstGeom>
          <a:noFill/>
        </p:spPr>
        <p:txBody>
          <a:bodyPr wrap="square" rtlCol="0">
            <a:spAutoFit/>
          </a:bodyPr>
          <a:lstStyle/>
          <a:p>
            <a:r>
              <a:rPr lang="fr-FR" sz="2800" b="1" dirty="0">
                <a:solidFill>
                  <a:schemeClr val="bg1">
                    <a:lumMod val="75000"/>
                  </a:schemeClr>
                </a:solidFill>
                <a:latin typeface="Leelawadee" panose="020B0502040204020203" pitchFamily="34" charset="-34"/>
                <a:cs typeface="Leelawadee" panose="020B0502040204020203" pitchFamily="34" charset="-34"/>
              </a:rPr>
              <a:t>Déploiement du modèle</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r>
              <a:rPr lang="fr-FR" sz="1400" dirty="0">
                <a:solidFill>
                  <a:schemeClr val="bg1">
                    <a:lumMod val="75000"/>
                  </a:schemeClr>
                </a:solidFill>
                <a:latin typeface="Leelawadee" panose="020B0502040204020203" pitchFamily="34" charset="-34"/>
                <a:cs typeface="Leelawadee" panose="020B0502040204020203" pitchFamily="34" charset="-34"/>
              </a:rPr>
              <a:t>Notre API Flask est structurée pour gérer les requêtes de segmentation d'images. Elle reçoit des images envoyées par les utilisateurs,</a:t>
            </a:r>
          </a:p>
          <a:p>
            <a:r>
              <a:rPr lang="fr-FR" sz="1400" dirty="0">
                <a:solidFill>
                  <a:schemeClr val="bg1">
                    <a:lumMod val="75000"/>
                  </a:schemeClr>
                </a:solidFill>
                <a:latin typeface="Leelawadee" panose="020B0502040204020203" pitchFamily="34" charset="-34"/>
                <a:cs typeface="Leelawadee" panose="020B0502040204020203" pitchFamily="34" charset="-34"/>
              </a:rPr>
              <a:t>les traite, et renvoie les résultats de la segmentation. Les images reçues sont redimensionnées et prétraitées avant d'être soumises au</a:t>
            </a:r>
          </a:p>
          <a:p>
            <a:r>
              <a:rPr lang="fr-FR" sz="1400" dirty="0">
                <a:solidFill>
                  <a:schemeClr val="bg1">
                    <a:lumMod val="75000"/>
                  </a:schemeClr>
                </a:solidFill>
                <a:latin typeface="Leelawadee" panose="020B0502040204020203" pitchFamily="34" charset="-34"/>
                <a:cs typeface="Leelawadee" panose="020B0502040204020203" pitchFamily="34" charset="-34"/>
              </a:rPr>
              <a:t>modèle de segmentation pour prédiction. Le modèle de segmentation d'images est stocké sur Azure Blob Service, un service de</a:t>
            </a:r>
          </a:p>
          <a:p>
            <a:r>
              <a:rPr lang="fr-FR" sz="1400" dirty="0">
                <a:solidFill>
                  <a:schemeClr val="bg1">
                    <a:lumMod val="75000"/>
                  </a:schemeClr>
                </a:solidFill>
                <a:latin typeface="Leelawadee" panose="020B0502040204020203" pitchFamily="34" charset="-34"/>
                <a:cs typeface="Leelawadee" panose="020B0502040204020203" pitchFamily="34" charset="-34"/>
              </a:rPr>
              <a:t>stockage d'objets dans le cloud de Microsoft Azure.</a:t>
            </a:r>
          </a:p>
          <a:p>
            <a:endParaRPr lang="fr-FR" sz="2800" b="1" dirty="0">
              <a:solidFill>
                <a:schemeClr val="bg1">
                  <a:lumMod val="75000"/>
                </a:schemeClr>
              </a:solidFill>
              <a:latin typeface="Leelawadee" panose="020B0502040204020203" pitchFamily="34" charset="-34"/>
              <a:cs typeface="Leelawadee" panose="020B0502040204020203" pitchFamily="34" charset="-34"/>
            </a:endParaRPr>
          </a:p>
          <a:p>
            <a:endParaRPr lang="fr-FR" sz="2800" dirty="0">
              <a:solidFill>
                <a:schemeClr val="bg1">
                  <a:lumMod val="75000"/>
                </a:schemeClr>
              </a:solidFill>
              <a:latin typeface="Leelawadee" panose="020B0502040204020203" pitchFamily="34" charset="-34"/>
              <a:cs typeface="Leelawadee" panose="020B0502040204020203" pitchFamily="34" charset="-34"/>
            </a:endParaRPr>
          </a:p>
        </p:txBody>
      </p:sp>
      <p:sp>
        <p:nvSpPr>
          <p:cNvPr id="13" name="Rectangle 12">
            <a:extLst>
              <a:ext uri="{FF2B5EF4-FFF2-40B4-BE49-F238E27FC236}">
                <a16:creationId xmlns:a16="http://schemas.microsoft.com/office/drawing/2014/main" id="{3C070445-1D3D-6B3C-DBCB-7B95FF4F5B59}"/>
              </a:ext>
            </a:extLst>
          </p:cNvPr>
          <p:cNvSpPr/>
          <p:nvPr/>
        </p:nvSpPr>
        <p:spPr>
          <a:xfrm>
            <a:off x="0" y="3429000"/>
            <a:ext cx="3962400" cy="3445422"/>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A6CE81B9-C9A2-D195-99CA-831FC0FE8B94}"/>
              </a:ext>
            </a:extLst>
          </p:cNvPr>
          <p:cNvPicPr>
            <a:picLocks noChangeAspect="1"/>
          </p:cNvPicPr>
          <p:nvPr/>
        </p:nvPicPr>
        <p:blipFill>
          <a:blip r:embed="rId4"/>
          <a:stretch>
            <a:fillRect/>
          </a:stretch>
        </p:blipFill>
        <p:spPr>
          <a:xfrm>
            <a:off x="120832" y="3734632"/>
            <a:ext cx="5949493" cy="2654754"/>
          </a:xfrm>
          <a:prstGeom prst="rect">
            <a:avLst/>
          </a:prstGeom>
        </p:spPr>
      </p:pic>
      <p:pic>
        <p:nvPicPr>
          <p:cNvPr id="15" name="Image 14">
            <a:extLst>
              <a:ext uri="{FF2B5EF4-FFF2-40B4-BE49-F238E27FC236}">
                <a16:creationId xmlns:a16="http://schemas.microsoft.com/office/drawing/2014/main" id="{1E56E399-8E01-71FB-1C0A-65FD7552A87D}"/>
              </a:ext>
            </a:extLst>
          </p:cNvPr>
          <p:cNvPicPr>
            <a:picLocks noChangeAspect="1"/>
          </p:cNvPicPr>
          <p:nvPr/>
        </p:nvPicPr>
        <p:blipFill>
          <a:blip r:embed="rId5"/>
          <a:stretch>
            <a:fillRect/>
          </a:stretch>
        </p:blipFill>
        <p:spPr>
          <a:xfrm>
            <a:off x="6295053" y="3727386"/>
            <a:ext cx="5554162" cy="2654754"/>
          </a:xfrm>
          <a:prstGeom prst="rect">
            <a:avLst/>
          </a:prstGeom>
        </p:spPr>
      </p:pic>
    </p:spTree>
    <p:extLst>
      <p:ext uri="{BB962C8B-B14F-4D97-AF65-F5344CB8AC3E}">
        <p14:creationId xmlns:p14="http://schemas.microsoft.com/office/powerpoint/2010/main" val="38659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7E06C7-D741-A096-E5EC-EF72672F95C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EA33B74-E886-1D5F-2DAB-81FC1F93FDFD}"/>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2F881AB6-6580-D02D-038A-6521849CBF2E}"/>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C6654E"/>
              </a:solidFill>
            </a:endParaRPr>
          </a:p>
        </p:txBody>
      </p:sp>
      <p:pic>
        <p:nvPicPr>
          <p:cNvPr id="3074" name="Picture 2" descr="Auto, Voiture, Tesla, Autonome, Vecteur">
            <a:extLst>
              <a:ext uri="{FF2B5EF4-FFF2-40B4-BE49-F238E27FC236}">
                <a16:creationId xmlns:a16="http://schemas.microsoft.com/office/drawing/2014/main" id="{723B4869-0558-3840-F7C4-FBF3186E7128}"/>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9259" y="2907251"/>
            <a:ext cx="6939231" cy="429364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681AA40-BACE-9B70-1B19-BF437D345CCA}"/>
              </a:ext>
            </a:extLst>
          </p:cNvPr>
          <p:cNvSpPr txBox="1"/>
          <p:nvPr/>
        </p:nvSpPr>
        <p:spPr>
          <a:xfrm>
            <a:off x="39258" y="76200"/>
            <a:ext cx="12192000" cy="1015663"/>
          </a:xfrm>
          <a:prstGeom prst="rect">
            <a:avLst/>
          </a:prstGeom>
          <a:solidFill>
            <a:schemeClr val="tx1"/>
          </a:solidFill>
          <a:effectLst>
            <a:softEdge rad="635000"/>
          </a:effectLst>
        </p:spPr>
        <p:txBody>
          <a:bodyPr wrap="square" rtlCol="0">
            <a:spAutoFit/>
          </a:bodyPr>
          <a:lstStyle/>
          <a:p>
            <a:pPr algn="ctr"/>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Conclusion</a:t>
            </a:r>
          </a:p>
        </p:txBody>
      </p:sp>
      <p:sp>
        <p:nvSpPr>
          <p:cNvPr id="8" name="ZoneTexte 7">
            <a:extLst>
              <a:ext uri="{FF2B5EF4-FFF2-40B4-BE49-F238E27FC236}">
                <a16:creationId xmlns:a16="http://schemas.microsoft.com/office/drawing/2014/main" id="{162BBCD2-DA06-C6CB-AEC4-B1E3112BC17F}"/>
              </a:ext>
            </a:extLst>
          </p:cNvPr>
          <p:cNvSpPr txBox="1"/>
          <p:nvPr/>
        </p:nvSpPr>
        <p:spPr>
          <a:xfrm>
            <a:off x="1178238" y="1091863"/>
            <a:ext cx="10258512" cy="3754874"/>
          </a:xfrm>
          <a:prstGeom prst="rect">
            <a:avLst/>
          </a:prstGeom>
          <a:noFill/>
        </p:spPr>
        <p:txBody>
          <a:bodyPr wrap="square" rtlCol="0">
            <a:spAutoFit/>
          </a:bodyPr>
          <a:lstStyle/>
          <a:p>
            <a:pPr algn="just"/>
            <a:r>
              <a:rPr lang="fr-FR" sz="1400" dirty="0">
                <a:solidFill>
                  <a:schemeClr val="bg1">
                    <a:lumMod val="75000"/>
                  </a:schemeClr>
                </a:solidFill>
                <a:latin typeface="Leelawadee" panose="020B0502040204020203" pitchFamily="34" charset="-34"/>
                <a:cs typeface="Leelawadee" panose="020B0502040204020203" pitchFamily="34" charset="-34"/>
              </a:rPr>
              <a:t>Dans ce projet, nous avons franchi des étapes importantes en développant et optimisant plusieurs modèles de segmentation d'images, spécifiquement adaptés aux systèmes de vision par ordinateur pour véhicules autonomes.</a:t>
            </a: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r>
              <a:rPr lang="fr-FR" sz="1400" dirty="0">
                <a:solidFill>
                  <a:schemeClr val="bg1">
                    <a:lumMod val="75000"/>
                  </a:schemeClr>
                </a:solidFill>
                <a:latin typeface="Leelawadee" panose="020B0502040204020203" pitchFamily="34" charset="-34"/>
                <a:cs typeface="Leelawadee" panose="020B0502040204020203" pitchFamily="34" charset="-34"/>
              </a:rPr>
              <a:t>Pour s'adapter aux limites des ressources computationnelles, nous avons choisi des résolutions d'images de</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256x256 pixels, réduisant ainsi la consommation de mémoire pendant l'entraînement. Les backbones comme EfficientNetB3 ont été sélectionnés pour leur bon équilibre entre taille et performance. Dans la perspective d'une amélioration continue, nous envisageons d'utiliser des images de plus grande taille pour conserver plus d'informations, tout en expérimentant avec des backbones plus volumineux comme EfficientNetB7.</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Concernant l'évaluation des modèles, nous avons utilisé le set de validation car le set de test ne disposait pas de masques pour</a:t>
            </a:r>
          </a:p>
          <a:p>
            <a:pPr algn="just"/>
            <a:r>
              <a:rPr lang="fr-FR" sz="1400" dirty="0">
                <a:solidFill>
                  <a:schemeClr val="bg1">
                    <a:lumMod val="75000"/>
                  </a:schemeClr>
                </a:solidFill>
                <a:latin typeface="Leelawadee" panose="020B0502040204020203" pitchFamily="34" charset="-34"/>
                <a:cs typeface="Leelawadee" panose="020B0502040204020203" pitchFamily="34" charset="-34"/>
              </a:rPr>
              <a:t>l'évaluation. Idéalement, il faudrait avoir trois sets de données distincts (entraînement, validation et test) pour être dans la norme. Une option aurait été de séparer certaines images du set d'entraînement pour créer notre propre set de test.</a:t>
            </a: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endParaRPr lang="fr-FR" sz="1400" dirty="0">
              <a:solidFill>
                <a:schemeClr val="bg1">
                  <a:lumMod val="75000"/>
                </a:schemeClr>
              </a:solidFill>
              <a:latin typeface="Leelawadee" panose="020B0502040204020203" pitchFamily="34" charset="-34"/>
              <a:cs typeface="Leelawadee" panose="020B0502040204020203" pitchFamily="34" charset="-34"/>
            </a:endParaRPr>
          </a:p>
          <a:p>
            <a:pPr algn="just"/>
            <a:r>
              <a:rPr lang="fr-FR" sz="1400" dirty="0">
                <a:solidFill>
                  <a:schemeClr val="bg1">
                    <a:lumMod val="75000"/>
                  </a:schemeClr>
                </a:solidFill>
                <a:latin typeface="Leelawadee" panose="020B0502040204020203" pitchFamily="34" charset="-34"/>
                <a:cs typeface="Leelawadee" panose="020B0502040204020203" pitchFamily="34" charset="-34"/>
              </a:rPr>
              <a:t>Lien Interface utilisateur : </a:t>
            </a:r>
            <a:r>
              <a:rPr lang="fr-FR" sz="1400" dirty="0">
                <a:solidFill>
                  <a:srgbClr val="0070C0"/>
                </a:solidFill>
                <a:latin typeface="Leelawadee" panose="020B0502040204020203" pitchFamily="34" charset="-34"/>
                <a:cs typeface="Leelawadee" panose="020B0502040204020203" pitchFamily="34" charset="-34"/>
                <a:hlinkClick r:id="rId3">
                  <a:extLst>
                    <a:ext uri="{A12FA001-AC4F-418D-AE19-62706E023703}">
                      <ahyp:hlinkClr xmlns:ahyp="http://schemas.microsoft.com/office/drawing/2018/hyperlinkcolor" val="tx"/>
                    </a:ext>
                  </a:extLst>
                </a:hlinkClick>
              </a:rPr>
              <a:t>https://application-cityscapes.azurewebsites.net/</a:t>
            </a:r>
            <a:endParaRPr lang="fr-FR" sz="1400" dirty="0">
              <a:solidFill>
                <a:srgbClr val="0070C0"/>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394995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7E06C7-D741-A096-E5EC-EF72672F95C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EA33B74-E886-1D5F-2DAB-81FC1F93FDFD}"/>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2F881AB6-6580-D02D-038A-6521849CBF2E}"/>
              </a:ext>
            </a:extLst>
          </p:cNvPr>
          <p:cNvSpPr/>
          <p:nvPr/>
        </p:nvSpPr>
        <p:spPr>
          <a:xfrm>
            <a:off x="0" y="0"/>
            <a:ext cx="12192000"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C6654E"/>
              </a:solidFill>
            </a:endParaRPr>
          </a:p>
        </p:txBody>
      </p:sp>
      <p:sp>
        <p:nvSpPr>
          <p:cNvPr id="7" name="ZoneTexte 6">
            <a:extLst>
              <a:ext uri="{FF2B5EF4-FFF2-40B4-BE49-F238E27FC236}">
                <a16:creationId xmlns:a16="http://schemas.microsoft.com/office/drawing/2014/main" id="{D681AA40-BACE-9B70-1B19-BF437D345CCA}"/>
              </a:ext>
            </a:extLst>
          </p:cNvPr>
          <p:cNvSpPr txBox="1"/>
          <p:nvPr/>
        </p:nvSpPr>
        <p:spPr>
          <a:xfrm>
            <a:off x="278744" y="1891588"/>
            <a:ext cx="11913256" cy="1015663"/>
          </a:xfrm>
          <a:prstGeom prst="rect">
            <a:avLst/>
          </a:prstGeom>
          <a:solidFill>
            <a:schemeClr val="tx1"/>
          </a:solidFill>
          <a:effectLst>
            <a:softEdge rad="635000"/>
          </a:effectLst>
        </p:spPr>
        <p:txBody>
          <a:bodyPr wrap="square" rtlCol="0">
            <a:spAutoFit/>
          </a:bodyPr>
          <a:lstStyle/>
          <a:p>
            <a:pPr algn="ctr"/>
            <a:r>
              <a:rPr lang="fr-FR" sz="6000" b="1" dirty="0">
                <a:solidFill>
                  <a:srgbClr val="C6654E"/>
                </a:solidFill>
                <a:effectLst>
                  <a:outerShdw blurRad="50800" dist="38100" dir="2700000" algn="tl" rotWithShape="0">
                    <a:prstClr val="black">
                      <a:alpha val="40000"/>
                    </a:prstClr>
                  </a:outerShdw>
                </a:effectLst>
                <a:latin typeface="Leelawadee" panose="020B0502040204020203" pitchFamily="34" charset="-34"/>
                <a:cs typeface="Leelawadee" panose="020B0502040204020203" pitchFamily="34" charset="-34"/>
              </a:rPr>
              <a:t>Merci de votre attention !</a:t>
            </a:r>
          </a:p>
        </p:txBody>
      </p:sp>
      <p:pic>
        <p:nvPicPr>
          <p:cNvPr id="3074" name="Picture 2" descr="Auto, Voiture, Tesla, Autonome, Vecteur">
            <a:extLst>
              <a:ext uri="{FF2B5EF4-FFF2-40B4-BE49-F238E27FC236}">
                <a16:creationId xmlns:a16="http://schemas.microsoft.com/office/drawing/2014/main" id="{723B4869-0558-3840-F7C4-FBF3186E7128}"/>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9259" y="2907251"/>
            <a:ext cx="6939231" cy="429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10172"/>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444</TotalTime>
  <Words>522</Words>
  <Application>Microsoft Office PowerPoint</Application>
  <PresentationFormat>Grand écran</PresentationFormat>
  <Paragraphs>67</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Goudy Old Style</vt:lpstr>
      <vt:lpstr>Leelawadee</vt:lpstr>
      <vt:lpstr>MarrakeshVTI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Solène Dague</dc:creator>
  <cp:lastModifiedBy>aurelien testelin</cp:lastModifiedBy>
  <cp:revision>28</cp:revision>
  <dcterms:created xsi:type="dcterms:W3CDTF">2023-10-02T15:54:13Z</dcterms:created>
  <dcterms:modified xsi:type="dcterms:W3CDTF">2023-11-16T18:38:47Z</dcterms:modified>
</cp:coreProperties>
</file>