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60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96096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Just at a click, it helps county residents visualize the importance county leaders are giving to health.</a:t>
            </a:r>
          </a:p>
          <a:p>
            <a:endParaRPr lang="en-GB" sz="1200"/>
          </a:p>
          <a:p>
            <a:pPr lvl="0" rtl="0">
              <a:buNone/>
            </a:pPr>
            <a:r>
              <a:rPr lang="en-GB" sz="1200"/>
              <a:t>-Shows how health care spending, access to healthcare professionals and facilities compare to other counties.</a:t>
            </a:r>
          </a:p>
          <a:p>
            <a:endParaRPr lang="en-GB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SzPct val="100000"/>
              <a:defRPr sz="3000"/>
            </a:lvl1pPr>
            <a:lvl2pPr marL="742950" indent="-133350">
              <a:spcBef>
                <a:spcPts val="480"/>
              </a:spcBef>
              <a:buSzPct val="100000"/>
              <a:defRPr sz="2400"/>
            </a:lvl2pPr>
            <a:lvl3pPr marL="1143000" indent="-76200">
              <a:spcBef>
                <a:spcPts val="480"/>
              </a:spcBef>
              <a:buSzPct val="100000"/>
              <a:defRPr sz="2400"/>
            </a:lvl3pPr>
            <a:lvl4pPr marL="1600200" indent="-114300">
              <a:spcBef>
                <a:spcPts val="360"/>
              </a:spcBef>
              <a:buSzPct val="100000"/>
              <a:defRPr sz="1800"/>
            </a:lvl4pPr>
            <a:lvl5pPr marL="2057400" indent="-114300">
              <a:spcBef>
                <a:spcPts val="360"/>
              </a:spcBef>
              <a:buSzPct val="100000"/>
              <a:defRPr sz="1800"/>
            </a:lvl5pPr>
            <a:lvl6pPr marL="2514600" indent="-114300">
              <a:spcBef>
                <a:spcPts val="360"/>
              </a:spcBef>
              <a:buSzPct val="100000"/>
              <a:defRPr sz="1800"/>
            </a:lvl6pPr>
            <a:lvl7pPr marL="2971800" indent="-114300">
              <a:spcBef>
                <a:spcPts val="360"/>
              </a:spcBef>
              <a:buSzPct val="100000"/>
              <a:defRPr sz="1800"/>
            </a:lvl7pPr>
            <a:lvl8pPr marL="3429000" indent="-114300">
              <a:spcBef>
                <a:spcPts val="360"/>
              </a:spcBef>
              <a:buSzPct val="100000"/>
              <a:defRPr sz="1800"/>
            </a:lvl8pPr>
            <a:lvl9pPr marL="3886200" indent="-114300"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KfPEZVjXSI&amp;feature=youtu.be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-star.co.ke/cost-unsafe-abortions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andquest.internewskenya.org/" TargetMode="External"/><Relationship Id="rId4" Type="http://schemas.openxmlformats.org/officeDocument/2006/relationships/hyperlink" Target="landquest.internewskenya.org" TargetMode="External"/><Relationship Id="rId5" Type="http://schemas.openxmlformats.org/officeDocument/2006/relationships/hyperlink" Target="https://github.com/oeco/landquest-jeo-child" TargetMode="External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jratemo@internews.org" TargetMode="External"/><Relationship Id="rId4" Type="http://schemas.openxmlformats.org/officeDocument/2006/relationships/hyperlink" Target="mailto:aurelia@ushahidi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www.standardmedia.co.ke/health/changeforhealth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521450" y="1303647"/>
            <a:ext cx="7936800" cy="1502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buNone/>
            </a:pPr>
            <a:r>
              <a:rPr lang="en-GB" dirty="0">
                <a:solidFill>
                  <a:srgbClr val="434343"/>
                </a:solidFill>
              </a:rPr>
              <a:t>Taking FOSS </a:t>
            </a:r>
          </a:p>
          <a:p>
            <a:pPr lvl="0" algn="l" rtl="0">
              <a:buNone/>
            </a:pPr>
            <a:r>
              <a:rPr lang="en-GB" dirty="0">
                <a:solidFill>
                  <a:srgbClr val="434343"/>
                </a:solidFill>
              </a:rPr>
              <a:t>to the newsroom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87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-GB" dirty="0"/>
              <a:t>Journalists collaborating with developers  </a:t>
            </a:r>
          </a:p>
          <a:p>
            <a:pPr algn="l">
              <a:buNone/>
            </a:pPr>
            <a:r>
              <a:rPr lang="en-GB" sz="1800" u="sng" dirty="0">
                <a:solidFill>
                  <a:schemeClr val="hlink"/>
                </a:solidFill>
                <a:hlinkClick r:id="rId3"/>
              </a:rPr>
              <a:t>Video: Internews Data Journalism program</a:t>
            </a:r>
          </a:p>
        </p:txBody>
      </p:sp>
      <p:pic>
        <p:nvPicPr>
          <p:cNvPr id="2" name="Picture 1" descr="globe_keny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76870" y="0"/>
            <a:ext cx="2167129" cy="329546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6506125" y="254850"/>
            <a:ext cx="2637899" cy="467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sz="2400">
                <a:solidFill>
                  <a:srgbClr val="434343"/>
                </a:solidFill>
              </a:rPr>
              <a:t>Several google maps provides a second way of viewing some of the data.</a:t>
            </a:r>
          </a:p>
          <a:p>
            <a:endParaRPr lang="en-GB" sz="2400">
              <a:solidFill>
                <a:srgbClr val="434343"/>
              </a:solidFill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7475" y="282175"/>
            <a:ext cx="6204624" cy="445012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5808750" y="586975"/>
            <a:ext cx="3386400" cy="36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sz="2400"/>
              <a:t>2. Unsafe Abortion Calculator</a:t>
            </a:r>
          </a:p>
          <a:p>
            <a:pPr lvl="0" rtl="0">
              <a:buNone/>
            </a:pPr>
            <a:r>
              <a:rPr lang="en-GB" sz="1800" b="0" u="sng">
                <a:solidFill>
                  <a:schemeClr val="hlink"/>
                </a:solidFill>
                <a:hlinkClick r:id="rId3"/>
              </a:rPr>
              <a:t>Link to calculator</a:t>
            </a:r>
          </a:p>
          <a:p>
            <a:endParaRPr lang="en-GB" sz="1800" b="0" u="sng">
              <a:solidFill>
                <a:schemeClr val="hlink"/>
              </a:solidFill>
              <a:hlinkClick r:id="rId3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-GB" sz="2400" b="0">
                <a:solidFill>
                  <a:srgbClr val="434343"/>
                </a:solidFill>
              </a:rPr>
              <a:t>Lets the reader explore the number of unsafe abortions procured in Kenya by seconds, minutes, hours or days.</a:t>
            </a:r>
          </a:p>
          <a:p>
            <a:endParaRPr lang="en-GB" sz="2400" b="0">
              <a:solidFill>
                <a:srgbClr val="434343"/>
              </a:solidFill>
            </a:endParaRP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4"/>
          <a:srcRect l="4501" r="7065"/>
          <a:stretch/>
        </p:blipFill>
        <p:spPr>
          <a:xfrm>
            <a:off x="152400" y="186025"/>
            <a:ext cx="5561999" cy="437609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815425" y="504550"/>
            <a:ext cx="3871500" cy="442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b="1">
                <a:solidFill>
                  <a:schemeClr val="dk1"/>
                </a:solidFill>
              </a:rPr>
              <a:t>3. LandQuest - portal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 u="sng">
                <a:solidFill>
                  <a:srgbClr val="0000FF"/>
                </a:solidFill>
                <a:hlinkClick r:id="rId3"/>
              </a:rPr>
              <a:t>Link to LandQuest</a:t>
            </a:r>
          </a:p>
          <a:p>
            <a:endParaRPr lang="en-GB" sz="1800" u="sng">
              <a:solidFill>
                <a:srgbClr val="0000FF"/>
              </a:solidFill>
              <a:hlinkClick r:id="rId3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 b="1">
                <a:solidFill>
                  <a:schemeClr val="dk1"/>
                </a:solidFill>
              </a:rPr>
              <a:t>Open tools used </a:t>
            </a:r>
          </a:p>
          <a:p>
            <a:pPr lvl="0" rtl="0"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434343"/>
                </a:solidFill>
              </a:rPr>
              <a:t>Languages: PHP + JS</a:t>
            </a:r>
          </a:p>
          <a:p>
            <a:pPr lvl="0" rtl="0"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434343"/>
                </a:solidFill>
              </a:rPr>
              <a:t>Database engine: MySQL</a:t>
            </a:r>
          </a:p>
          <a:p>
            <a:pPr lvl="0" rtl="0">
              <a:buNone/>
            </a:pPr>
            <a:r>
              <a:rPr lang="en-GB" sz="1800">
                <a:solidFill>
                  <a:srgbClr val="434343"/>
                </a:solidFill>
              </a:rPr>
              <a:t>Data cleaning: Open Refine/Excel</a:t>
            </a:r>
          </a:p>
          <a:p>
            <a:endParaRPr lang="en-GB" sz="1800">
              <a:solidFill>
                <a:srgbClr val="434343"/>
              </a:solidFill>
            </a:endParaRPr>
          </a:p>
          <a:p>
            <a:pPr lvl="0" rtl="0">
              <a:buNone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landquest.internewskenya.org</a:t>
            </a:r>
          </a:p>
          <a:p>
            <a:endParaRPr lang="en-GB" sz="1800" u="sng">
              <a:solidFill>
                <a:schemeClr val="hlink"/>
              </a:solidFill>
              <a:hlinkClick r:id="rId4"/>
            </a:endParaRPr>
          </a:p>
          <a:p>
            <a:pPr lvl="0" rtl="0">
              <a:buNone/>
            </a:pPr>
            <a:r>
              <a:rPr lang="en-GB" sz="1800" b="1">
                <a:solidFill>
                  <a:srgbClr val="434343"/>
                </a:solidFill>
              </a:rPr>
              <a:t>Source code: </a:t>
            </a:r>
            <a:r>
              <a:rPr lang="en-GB" sz="1800" u="sng">
                <a:solidFill>
                  <a:schemeClr val="hlink"/>
                </a:solidFill>
                <a:hlinkClick r:id="rId5"/>
              </a:rPr>
              <a:t>https://github.com/oeco/landquest-jeo-child</a:t>
            </a:r>
          </a:p>
          <a:p>
            <a:endParaRPr lang="en-GB" sz="1800" u="sng">
              <a:solidFill>
                <a:schemeClr val="hlink"/>
              </a:solidFill>
              <a:hlinkClick r:id="rId5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6"/>
          <a:srcRect l="17706" r="41959" b="17559"/>
          <a:stretch/>
        </p:blipFill>
        <p:spPr>
          <a:xfrm>
            <a:off x="309800" y="308575"/>
            <a:ext cx="4193399" cy="46173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-GB"/>
              <a:t>Thank you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GB" sz="2400"/>
              <a:t>James Ratemo </a:t>
            </a:r>
            <a:r>
              <a:rPr lang="en-GB" sz="2400" b="1">
                <a:solidFill>
                  <a:srgbClr val="F3F3F3"/>
                </a:solidFill>
              </a:rPr>
              <a:t>|</a:t>
            </a:r>
            <a:r>
              <a:rPr lang="en-GB" sz="2400"/>
              <a:t> @kenyacurrent</a:t>
            </a:r>
          </a:p>
          <a:p>
            <a:pPr lvl="0" algn="ctr" rtl="0">
              <a:buNone/>
            </a:pPr>
            <a:r>
              <a:rPr lang="en-GB" sz="2400"/>
              <a:t>Digital Media Trainer @InternewsKE</a:t>
            </a:r>
          </a:p>
          <a:p>
            <a:pPr lvl="0" algn="ctr" rtl="0">
              <a:buNone/>
            </a:pPr>
            <a:r>
              <a:rPr lang="en-GB" sz="2400" u="sng">
                <a:solidFill>
                  <a:schemeClr val="hlink"/>
                </a:solidFill>
                <a:hlinkClick r:id="rId3"/>
              </a:rPr>
              <a:t>jratemo@internews.org</a:t>
            </a:r>
          </a:p>
          <a:p>
            <a:endParaRPr lang="en-GB" sz="2400" u="sng">
              <a:solidFill>
                <a:schemeClr val="hlink"/>
              </a:solidFill>
              <a:hlinkClick r:id="rId3"/>
            </a:endParaRPr>
          </a:p>
          <a:p>
            <a:pPr lvl="0" algn="ctr" rtl="0">
              <a:buNone/>
            </a:pPr>
            <a:r>
              <a:rPr lang="en-GB" sz="2400"/>
              <a:t>Aurelia Moser </a:t>
            </a:r>
            <a:r>
              <a:rPr lang="en-GB" sz="2400" b="1">
                <a:solidFill>
                  <a:srgbClr val="EFEFEF"/>
                </a:solidFill>
              </a:rPr>
              <a:t>|</a:t>
            </a:r>
            <a:r>
              <a:rPr lang="en-GB" sz="2400"/>
              <a:t> @auremoser</a:t>
            </a:r>
          </a:p>
          <a:p>
            <a:pPr lvl="0" algn="ctr" rtl="0">
              <a:buNone/>
            </a:pPr>
            <a:r>
              <a:rPr lang="en-GB" sz="2400"/>
              <a:t>Fellow @Ushahidi + @InternewsKE</a:t>
            </a:r>
          </a:p>
          <a:p>
            <a:pPr lvl="0" algn="ctr" rtl="0">
              <a:buNone/>
            </a:pPr>
            <a:r>
              <a:rPr lang="en-GB" sz="2400" u="sng">
                <a:solidFill>
                  <a:schemeClr val="hlink"/>
                </a:solidFill>
                <a:hlinkClick r:id="rId4"/>
              </a:rPr>
              <a:t>aurelia@ushahidi.com</a:t>
            </a:r>
          </a:p>
          <a:p>
            <a:endParaRPr lang="en-GB" sz="2400" u="sng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88675" y="684975"/>
            <a:ext cx="4460299" cy="1042800"/>
          </a:xfrm>
          <a:prstGeom prst="rect">
            <a:avLst/>
          </a:prstGeom>
        </p:spPr>
      </p:pic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013925" y="1980875"/>
            <a:ext cx="7266599" cy="2769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434343"/>
                </a:solidFill>
              </a:rPr>
              <a:t>Internews is a media development organisation.</a:t>
            </a:r>
          </a:p>
          <a:p>
            <a:endParaRPr lang="en-GB" sz="2400">
              <a:solidFill>
                <a:srgbClr val="434343"/>
              </a:solidFill>
            </a:endParaRPr>
          </a:p>
          <a:p>
            <a:pPr lvl="0" algn="l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434343"/>
                </a:solidFill>
              </a:rPr>
              <a:t>Through trainings and mentorship we empower local media to give Kenyans the news and information they need.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013925" y="684975"/>
            <a:ext cx="7266599" cy="4065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b="1" dirty="0">
                <a:solidFill>
                  <a:srgbClr val="434343"/>
                </a:solidFill>
              </a:rPr>
              <a:t>Projects related to FOSS</a:t>
            </a:r>
          </a:p>
          <a:p>
            <a:endParaRPr lang="en-GB" sz="2400" b="1" dirty="0">
              <a:solidFill>
                <a:srgbClr val="434343"/>
              </a:solidFill>
            </a:endParaRPr>
          </a:p>
          <a:p>
            <a:pPr marL="76200" lvl="0" indent="0" algn="l" rtl="0">
              <a:spcBef>
                <a:spcPts val="600"/>
              </a:spcBef>
              <a:buClr>
                <a:srgbClr val="434343"/>
              </a:buClr>
              <a:buSzPct val="166666"/>
            </a:pPr>
            <a:r>
              <a:rPr lang="en-GB" sz="2400" dirty="0">
                <a:solidFill>
                  <a:srgbClr val="434343"/>
                </a:solidFill>
              </a:rPr>
              <a:t>Data journalism fellowship</a:t>
            </a:r>
          </a:p>
          <a:p>
            <a:endParaRPr lang="en-GB" sz="2400" dirty="0">
              <a:solidFill>
                <a:srgbClr val="434343"/>
              </a:solidFill>
            </a:endParaRPr>
          </a:p>
          <a:p>
            <a:pPr marL="76200" lvl="0" indent="0" algn="l" rtl="0">
              <a:spcBef>
                <a:spcPts val="600"/>
              </a:spcBef>
              <a:buClr>
                <a:srgbClr val="434343"/>
              </a:buClr>
              <a:buSzPct val="166666"/>
            </a:pPr>
            <a:r>
              <a:rPr lang="en-GB" sz="2400" dirty="0">
                <a:solidFill>
                  <a:srgbClr val="434343"/>
                </a:solidFill>
              </a:rPr>
              <a:t>Data Dredger: a data portal for Kenyan journalists and for mentoring aspiring data journalists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013925" y="684975"/>
            <a:ext cx="7266599" cy="4065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b="1">
                <a:solidFill>
                  <a:srgbClr val="434343"/>
                </a:solidFill>
              </a:rPr>
              <a:t>Why do journalist need developers help?</a:t>
            </a:r>
          </a:p>
          <a:p>
            <a:endParaRPr lang="en-GB" sz="2400" b="1"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600"/>
              </a:spcBef>
              <a:buClr>
                <a:srgbClr val="434343"/>
              </a:buClr>
              <a:buSzPct val="166666"/>
              <a:buFont typeface="Arial"/>
              <a:buChar char="•"/>
            </a:pPr>
            <a:r>
              <a:rPr lang="en-GB" sz="2400">
                <a:solidFill>
                  <a:srgbClr val="434343"/>
                </a:solidFill>
              </a:rPr>
              <a:t>Journalists are good at mining data and finding story angles. </a:t>
            </a:r>
          </a:p>
          <a:p>
            <a:endParaRPr lang="en-GB" sz="2400"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600"/>
              </a:spcBef>
              <a:buClr>
                <a:srgbClr val="434343"/>
              </a:buClr>
              <a:buSzPct val="166666"/>
              <a:buFont typeface="Arial"/>
              <a:buChar char="•"/>
            </a:pPr>
            <a:r>
              <a:rPr lang="en-GB" sz="2400">
                <a:solidFill>
                  <a:srgbClr val="434343"/>
                </a:solidFill>
              </a:rPr>
              <a:t>But they do not know how to visualize the data and make it interactive online.  </a:t>
            </a:r>
          </a:p>
          <a:p>
            <a:endParaRPr lang="en-GB" sz="2400"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600"/>
              </a:spcBef>
              <a:buClr>
                <a:srgbClr val="434343"/>
              </a:buClr>
              <a:buSzPct val="166666"/>
              <a:buFont typeface="Arial"/>
              <a:buChar char="•"/>
            </a:pPr>
            <a:r>
              <a:rPr lang="en-GB" sz="2400">
                <a:solidFill>
                  <a:srgbClr val="434343"/>
                </a:solidFill>
              </a:rPr>
              <a:t>Online news platforms readers want to explore the data of the stories through news apps. 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1013925" y="684975"/>
            <a:ext cx="7266599" cy="4065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b="1" dirty="0">
                <a:solidFill>
                  <a:srgbClr val="434343"/>
                </a:solidFill>
              </a:rPr>
              <a:t>Developers </a:t>
            </a:r>
            <a:r>
              <a:rPr lang="en-GB" sz="2400" b="1" dirty="0" smtClean="0">
                <a:solidFill>
                  <a:srgbClr val="434343"/>
                </a:solidFill>
              </a:rPr>
              <a:t>+ Designers</a:t>
            </a:r>
            <a:endParaRPr lang="en-GB" sz="2400" b="1" dirty="0">
              <a:solidFill>
                <a:srgbClr val="434343"/>
              </a:solidFill>
            </a:endParaRPr>
          </a:p>
          <a:p>
            <a:endParaRPr lang="en-GB" sz="2400" b="1" dirty="0"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600"/>
              </a:spcBef>
              <a:buClr>
                <a:srgbClr val="434343"/>
              </a:buClr>
              <a:buSzPct val="166666"/>
              <a:buFont typeface="Arial"/>
              <a:buChar char="•"/>
            </a:pPr>
            <a:r>
              <a:rPr lang="en-GB" sz="2400" dirty="0">
                <a:solidFill>
                  <a:srgbClr val="434343"/>
                </a:solidFill>
              </a:rPr>
              <a:t>Developers have the technical skills to build applications and platforms. </a:t>
            </a:r>
          </a:p>
          <a:p>
            <a:endParaRPr lang="en-GB" sz="2400" dirty="0"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600"/>
              </a:spcBef>
              <a:buClr>
                <a:srgbClr val="434343"/>
              </a:buClr>
              <a:buSzPct val="166666"/>
              <a:buFont typeface="Arial"/>
              <a:buChar char="•"/>
            </a:pPr>
            <a:r>
              <a:rPr lang="en-GB" sz="2400" dirty="0">
                <a:solidFill>
                  <a:srgbClr val="434343"/>
                </a:solidFill>
              </a:rPr>
              <a:t>Designers have the visual </a:t>
            </a:r>
            <a:r>
              <a:rPr lang="en-GB" sz="2400" dirty="0" err="1">
                <a:solidFill>
                  <a:srgbClr val="434343"/>
                </a:solidFill>
              </a:rPr>
              <a:t>mindset</a:t>
            </a:r>
            <a:r>
              <a:rPr lang="en-GB" sz="2400" dirty="0">
                <a:solidFill>
                  <a:srgbClr val="434343"/>
                </a:solidFill>
              </a:rPr>
              <a:t> to transform data into visual representation and illustrate information and processes.  </a:t>
            </a:r>
          </a:p>
          <a:p>
            <a:endParaRPr lang="en-GB" sz="2400" dirty="0"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600"/>
              </a:spcBef>
              <a:buClr>
                <a:srgbClr val="434343"/>
              </a:buClr>
              <a:buSzPct val="166666"/>
              <a:buFont typeface="Arial"/>
              <a:buChar char="•"/>
            </a:pPr>
            <a:r>
              <a:rPr lang="en-GB" sz="2400" dirty="0">
                <a:solidFill>
                  <a:srgbClr val="434343"/>
                </a:solidFill>
              </a:rPr>
              <a:t>Together they can produce user friendly apps and platforms that are clear and communicative.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1013925" y="684975"/>
            <a:ext cx="7266599" cy="4065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 b="1" dirty="0">
                <a:solidFill>
                  <a:srgbClr val="434343"/>
                </a:solidFill>
              </a:rPr>
              <a:t>Case studies:</a:t>
            </a:r>
          </a:p>
          <a:p>
            <a:endParaRPr lang="en-GB" sz="2400" b="1" dirty="0">
              <a:solidFill>
                <a:srgbClr val="434343"/>
              </a:solidFill>
            </a:endParaRPr>
          </a:p>
          <a:p>
            <a:pPr lvl="0" algn="l" rtl="0">
              <a:spcBef>
                <a:spcPts val="600"/>
              </a:spcBef>
              <a:buNone/>
            </a:pPr>
            <a:r>
              <a:rPr lang="en-GB" sz="2400" dirty="0">
                <a:solidFill>
                  <a:srgbClr val="434343"/>
                </a:solidFill>
              </a:rPr>
              <a:t>1.</a:t>
            </a:r>
            <a:r>
              <a:rPr lang="en-GB" sz="2400" i="1" dirty="0">
                <a:solidFill>
                  <a:srgbClr val="434343"/>
                </a:solidFill>
              </a:rPr>
              <a:t>Change for Health</a:t>
            </a:r>
            <a:r>
              <a:rPr lang="en-GB" sz="2400" dirty="0">
                <a:solidFill>
                  <a:srgbClr val="434343"/>
                </a:solidFill>
              </a:rPr>
              <a:t> - news app</a:t>
            </a:r>
          </a:p>
          <a:p>
            <a:endParaRPr lang="en-GB" sz="2400" dirty="0">
              <a:solidFill>
                <a:srgbClr val="434343"/>
              </a:solidFill>
            </a:endParaRPr>
          </a:p>
          <a:p>
            <a:pPr marL="0" lvl="0" indent="0" algn="l" rtl="0">
              <a:buClr>
                <a:srgbClr val="434343"/>
              </a:buClr>
              <a:buSzPct val="100000"/>
              <a:buNone/>
            </a:pPr>
            <a:r>
              <a:rPr lang="en-GB" sz="2400" dirty="0">
                <a:solidFill>
                  <a:srgbClr val="434343"/>
                </a:solidFill>
              </a:rPr>
              <a:t>2. </a:t>
            </a:r>
            <a:r>
              <a:rPr lang="en-GB" sz="2400" i="1" dirty="0">
                <a:solidFill>
                  <a:srgbClr val="434343"/>
                </a:solidFill>
              </a:rPr>
              <a:t>Unsafe abortions</a:t>
            </a:r>
            <a:r>
              <a:rPr lang="en-GB" sz="2400" dirty="0">
                <a:solidFill>
                  <a:srgbClr val="434343"/>
                </a:solidFill>
              </a:rPr>
              <a:t> - calculator</a:t>
            </a:r>
          </a:p>
          <a:p>
            <a:endParaRPr lang="en-GB" sz="2400" dirty="0">
              <a:solidFill>
                <a:srgbClr val="434343"/>
              </a:solidFill>
            </a:endParaRPr>
          </a:p>
          <a:p>
            <a:pPr marL="0" lvl="0" indent="0" algn="l" rtl="0">
              <a:buClr>
                <a:srgbClr val="434343"/>
              </a:buClr>
              <a:buSzPct val="100000"/>
              <a:buNone/>
            </a:pPr>
            <a:r>
              <a:rPr lang="en-GB" sz="2400" dirty="0">
                <a:solidFill>
                  <a:srgbClr val="434343"/>
                </a:solidFill>
              </a:rPr>
              <a:t>3. </a:t>
            </a:r>
            <a:r>
              <a:rPr lang="en-GB" sz="2400" i="1" dirty="0" err="1">
                <a:solidFill>
                  <a:srgbClr val="434343"/>
                </a:solidFill>
              </a:rPr>
              <a:t>Landquest</a:t>
            </a:r>
            <a:r>
              <a:rPr lang="en-GB" sz="2400" dirty="0">
                <a:solidFill>
                  <a:srgbClr val="434343"/>
                </a:solidFill>
              </a:rPr>
              <a:t> - portal</a:t>
            </a:r>
          </a:p>
          <a:p>
            <a:endParaRPr lang="en-GB" sz="2400"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3"/>
          <a:srcRect l="4571"/>
          <a:stretch/>
        </p:blipFill>
        <p:spPr>
          <a:xfrm>
            <a:off x="205150" y="199150"/>
            <a:ext cx="5586600" cy="4741199"/>
          </a:xfrm>
          <a:prstGeom prst="rect">
            <a:avLst/>
          </a:prstGeom>
        </p:spPr>
      </p:pic>
      <p:sp>
        <p:nvSpPr>
          <p:cNvPr id="56" name="Shape 56"/>
          <p:cNvSpPr txBox="1"/>
          <p:nvPr/>
        </p:nvSpPr>
        <p:spPr>
          <a:xfrm>
            <a:off x="5990800" y="286650"/>
            <a:ext cx="3153300" cy="457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sz="2400" b="1">
                <a:solidFill>
                  <a:schemeClr val="dk1"/>
                </a:solidFill>
              </a:rPr>
              <a:t>1.Change for Health -news app</a:t>
            </a:r>
          </a:p>
          <a:p>
            <a:pPr lvl="0" rtl="0">
              <a:spcBef>
                <a:spcPts val="600"/>
              </a:spcBef>
              <a:buNone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Link to news app</a:t>
            </a:r>
          </a:p>
          <a:p>
            <a:endParaRPr lang="en-GB" sz="1800" u="sng">
              <a:solidFill>
                <a:schemeClr val="hlink"/>
              </a:solidFill>
              <a:hlinkClick r:id="rId4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-GB" sz="2400">
                <a:solidFill>
                  <a:srgbClr val="434343"/>
                </a:solidFill>
              </a:rPr>
              <a:t>This is an app that depicts the amount spent by each county on health. </a:t>
            </a:r>
          </a:p>
          <a:p>
            <a:endParaRPr lang="en-GB" sz="2400">
              <a:solidFill>
                <a:srgbClr val="434343"/>
              </a:solidFill>
            </a:endParaRPr>
          </a:p>
          <a:p>
            <a:endParaRPr lang="en-GB" sz="24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3"/>
          <a:srcRect t="12211"/>
          <a:stretch/>
        </p:blipFill>
        <p:spPr>
          <a:xfrm>
            <a:off x="86300" y="681600"/>
            <a:ext cx="5631900" cy="3135599"/>
          </a:xfrm>
          <a:prstGeom prst="rect">
            <a:avLst/>
          </a:prstGeom>
        </p:spPr>
      </p:pic>
      <p:sp>
        <p:nvSpPr>
          <p:cNvPr id="62" name="Shape 62"/>
          <p:cNvSpPr txBox="1"/>
          <p:nvPr/>
        </p:nvSpPr>
        <p:spPr>
          <a:xfrm>
            <a:off x="5815700" y="579975"/>
            <a:ext cx="3328200" cy="383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sz="2400">
                <a:solidFill>
                  <a:srgbClr val="434343"/>
                </a:solidFill>
              </a:rPr>
              <a:t>Just at a click, </a:t>
            </a:r>
          </a:p>
          <a:p>
            <a:pPr lvl="0" rtl="0">
              <a:buNone/>
            </a:pPr>
            <a:r>
              <a:rPr lang="en-GB" sz="2400">
                <a:solidFill>
                  <a:srgbClr val="434343"/>
                </a:solidFill>
              </a:rPr>
              <a:t>it provides an overview of the county.</a:t>
            </a:r>
          </a:p>
          <a:p>
            <a:endParaRPr lang="en-GB" sz="2400">
              <a:solidFill>
                <a:srgbClr val="434343"/>
              </a:solidFill>
            </a:endParaRPr>
          </a:p>
          <a:p>
            <a:pPr lvl="0" rtl="0">
              <a:buNone/>
            </a:pPr>
            <a:r>
              <a:rPr lang="en-GB" sz="2400">
                <a:solidFill>
                  <a:srgbClr val="434343"/>
                </a:solidFill>
              </a:rPr>
              <a:t>Residents can see if the county leaders are prioritising health.</a:t>
            </a:r>
          </a:p>
          <a:p>
            <a:endParaRPr lang="en-GB" sz="24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5998474" cy="4876525"/>
          </a:xfrm>
          <a:prstGeom prst="rect">
            <a:avLst/>
          </a:prstGeom>
        </p:spPr>
      </p:pic>
      <p:sp>
        <p:nvSpPr>
          <p:cNvPr id="68" name="Shape 68"/>
          <p:cNvSpPr txBox="1"/>
          <p:nvPr/>
        </p:nvSpPr>
        <p:spPr>
          <a:xfrm>
            <a:off x="6417625" y="426650"/>
            <a:ext cx="2596799" cy="447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sz="2400">
                <a:solidFill>
                  <a:srgbClr val="434343"/>
                </a:solidFill>
              </a:rPr>
              <a:t>It visualize each county’s data in  interactive pie and bar charts.</a:t>
            </a:r>
          </a:p>
          <a:p>
            <a:endParaRPr lang="en-GB" sz="2400">
              <a:solidFill>
                <a:srgbClr val="434343"/>
              </a:solidFill>
            </a:endParaRPr>
          </a:p>
          <a:p>
            <a:pPr lvl="0" rtl="0">
              <a:buNone/>
            </a:pPr>
            <a:r>
              <a:rPr lang="en-GB" sz="2400">
                <a:solidFill>
                  <a:srgbClr val="434343"/>
                </a:solidFill>
              </a:rPr>
              <a:t>The application is planned to be updated annually as county budget data becomes available.</a:t>
            </a:r>
          </a:p>
          <a:p>
            <a:endParaRPr lang="en-GB" sz="2400">
              <a:solidFill>
                <a:srgbClr val="434343"/>
              </a:solidFill>
            </a:endParaRPr>
          </a:p>
          <a:p>
            <a:endParaRPr lang="en-GB" sz="2400">
              <a:solidFill>
                <a:srgbClr val="434343"/>
              </a:solidFill>
            </a:endParaRPr>
          </a:p>
          <a:p>
            <a:endParaRPr lang="en-GB" sz="24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411</Words>
  <Application>Microsoft Macintosh PowerPoint</Application>
  <PresentationFormat>On-screen Show (16:9)</PresentationFormat>
  <Paragraphs>72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light-gradient</vt:lpstr>
      <vt:lpstr>Taking FOSS  to the newsroom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Unsafe Abortion Calculator Link to calculator  Lets the reader explore the number of unsafe abortions procured in Kenya by seconds, minutes, hours or days. 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Taking FOSS  to the newsroom</dc:title>
  <cp:lastModifiedBy>Aurelia Moser</cp:lastModifiedBy>
  <cp:revision>2</cp:revision>
  <dcterms:modified xsi:type="dcterms:W3CDTF">2014-03-26T19:24:33Z</dcterms:modified>
</cp:coreProperties>
</file>