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3" d="100"/>
          <a:sy n="63" d="100"/>
        </p:scale>
        <p:origin x="-220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2570248157"/>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en"/>
              <a:t>Not partial to images, just put in ones that showed up on google for “Internews + Health”</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Unsafe Abortions Calculator shows the number of unsafe abortions procured in Kenya by second, minute, hour or day. The data from which the applications were derived was scraped and packaged using open source tools.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Clr>
                <a:srgbClr val="000000"/>
              </a:buClr>
              <a:buSzPct val="100000"/>
              <a:buFont typeface="Arial"/>
              <a:buNone/>
            </a:pPr>
            <a:r>
              <a:rPr lang="en"/>
              <a:t>Land Quest is an experiment in cross-border investigative journalism that uses geo-located data and stories to illustrate barriers to development in Kenya.</a:t>
            </a:r>
          </a:p>
          <a:p>
            <a:pPr lvl="0" rtl="0">
              <a:buClr>
                <a:srgbClr val="000000"/>
              </a:buClr>
              <a:buSzPct val="100000"/>
              <a:buFont typeface="Arial"/>
              <a:buNone/>
            </a:pPr>
            <a:r>
              <a:rPr lang="en"/>
              <a:t>Mapping development and private sector stories and data help people visualize the interplay between capitalism and altruism and its impact on wealth and inequality. The geo-narratives mapped alongside development projects and private industry underscore the relationship between people, data and the politics of development.</a:t>
            </a:r>
          </a:p>
          <a:p>
            <a:endParaRPr lang="e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 name="Shape 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en"/>
              <a:t>Internews is an international non-profit organization whose mission is to empower local media worldwide to give people the news and information they need, the ability to connect, and the means to make their voices heard.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We’ve worked in over 90 countries, so we have the local media knowledge to tailor training programs that will prepare journalists to mine data, identify patterns, and investigate the reasons behind these trends to cast a spotlight on development needs in their countries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en"/>
              <a:t>Internews in Kenya has pioneered data journalism in Kenya through its data journalism fellowship, the Data Dredger, a data portal for Kenyan journalists and mentoring aspiring data journalists.  These are some of our featured projects.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Our featured projects will focus on these thematic areas, all of which generally pertain to the “health,” economic or medical, of Kenya.</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en"/>
              <a:t>Change for Health is an application that depicts the amount spent by each county on health. Just at a click, it helps county residents visualize the importance county leaders are giving to health and how healthcare spending, access to healthcare professionals and facilities compare to other counties.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a:off x="0" y="3886198"/>
            <a:ext cx="9144000" cy="2971799"/>
          </a:xfrm>
          <a:prstGeom prst="rect">
            <a:avLst/>
          </a:prstGeom>
          <a:solidFill>
            <a:schemeClr val="dk2"/>
          </a:solidFill>
          <a:ln>
            <a:noFill/>
          </a:ln>
        </p:spPr>
        <p:txBody>
          <a:bodyPr lIns="91425" tIns="45700" rIns="91425" bIns="45700" anchor="ctr" anchorCtr="0">
            <a:noAutofit/>
          </a:bodyPr>
          <a:lstStyle/>
          <a:p>
            <a:endParaRPr/>
          </a:p>
        </p:txBody>
      </p:sp>
      <p:cxnSp>
        <p:nvCxnSpPr>
          <p:cNvPr id="9" name="Shape 9"/>
          <p:cNvCxnSpPr/>
          <p:nvPr/>
        </p:nvCxnSpPr>
        <p:spPr>
          <a:xfrm>
            <a:off x="0" y="3886198"/>
            <a:ext cx="9144000" cy="0"/>
          </a:xfrm>
          <a:prstGeom prst="straightConnector1">
            <a:avLst/>
          </a:prstGeom>
          <a:noFill/>
          <a:ln w="28575" cap="flat">
            <a:solidFill>
              <a:schemeClr val="dk1"/>
            </a:solidFill>
            <a:prstDash val="solid"/>
            <a:round/>
            <a:headEnd type="none" w="med" len="med"/>
            <a:tailEnd type="none" w="med" len="med"/>
          </a:ln>
        </p:spPr>
      </p:cxnSp>
      <p:sp>
        <p:nvSpPr>
          <p:cNvPr id="10" name="Shape 10"/>
          <p:cNvSpPr txBox="1">
            <a:spLocks noGrp="1"/>
          </p:cNvSpPr>
          <p:nvPr>
            <p:ph type="ctrTitle"/>
          </p:nvPr>
        </p:nvSpPr>
        <p:spPr>
          <a:xfrm>
            <a:off x="685800" y="2157750"/>
            <a:ext cx="7772400" cy="1650599"/>
          </a:xfrm>
          <a:prstGeom prst="rect">
            <a:avLst/>
          </a:prstGeom>
        </p:spPr>
        <p:txBody>
          <a:bodyPr lIns="91425" tIns="91425" rIns="91425" bIns="91425" anchor="b" anchorCtr="0"/>
          <a:lstStyle>
            <a:lvl1pPr indent="304800">
              <a:buClr>
                <a:schemeClr val="dk2"/>
              </a:buClr>
              <a:buSzPct val="100000"/>
              <a:defRPr sz="4800">
                <a:solidFill>
                  <a:schemeClr val="dk2"/>
                </a:solidFill>
              </a:defRPr>
            </a:lvl1pPr>
            <a:lvl2pPr indent="304800">
              <a:buClr>
                <a:schemeClr val="dk2"/>
              </a:buClr>
              <a:buSzPct val="100000"/>
              <a:defRPr sz="4800">
                <a:solidFill>
                  <a:schemeClr val="dk2"/>
                </a:solidFill>
              </a:defRPr>
            </a:lvl2pPr>
            <a:lvl3pPr indent="304800">
              <a:buClr>
                <a:schemeClr val="dk2"/>
              </a:buClr>
              <a:buSzPct val="100000"/>
              <a:defRPr sz="4800">
                <a:solidFill>
                  <a:schemeClr val="dk2"/>
                </a:solidFill>
              </a:defRPr>
            </a:lvl3pPr>
            <a:lvl4pPr indent="304800">
              <a:buClr>
                <a:schemeClr val="dk2"/>
              </a:buClr>
              <a:buSzPct val="100000"/>
              <a:defRPr sz="4800">
                <a:solidFill>
                  <a:schemeClr val="dk2"/>
                </a:solidFill>
              </a:defRPr>
            </a:lvl4pPr>
            <a:lvl5pPr indent="304800">
              <a:buClr>
                <a:schemeClr val="dk2"/>
              </a:buClr>
              <a:buSzPct val="100000"/>
              <a:defRPr sz="4800">
                <a:solidFill>
                  <a:schemeClr val="dk2"/>
                </a:solidFill>
              </a:defRPr>
            </a:lvl5pPr>
            <a:lvl6pPr indent="304800">
              <a:buClr>
                <a:schemeClr val="dk2"/>
              </a:buClr>
              <a:buSzPct val="100000"/>
              <a:defRPr sz="4800">
                <a:solidFill>
                  <a:schemeClr val="dk2"/>
                </a:solidFill>
              </a:defRPr>
            </a:lvl6pPr>
            <a:lvl7pPr indent="304800">
              <a:buClr>
                <a:schemeClr val="dk2"/>
              </a:buClr>
              <a:buSzPct val="100000"/>
              <a:defRPr sz="4800">
                <a:solidFill>
                  <a:schemeClr val="dk2"/>
                </a:solidFill>
              </a:defRPr>
            </a:lvl7pPr>
            <a:lvl8pPr indent="304800">
              <a:buClr>
                <a:schemeClr val="dk2"/>
              </a:buClr>
              <a:buSzPct val="100000"/>
              <a:defRPr sz="4800">
                <a:solidFill>
                  <a:schemeClr val="dk2"/>
                </a:solidFill>
              </a:defRPr>
            </a:lvl8pPr>
            <a:lvl9pPr indent="304800">
              <a:buClr>
                <a:schemeClr val="dk2"/>
              </a:buClr>
              <a:buSzPct val="100000"/>
              <a:defRPr sz="4800">
                <a:solidFill>
                  <a:schemeClr val="dk2"/>
                </a:solidFill>
              </a:defRPr>
            </a:lvl9pPr>
          </a:lstStyle>
          <a:p>
            <a:endParaRPr/>
          </a:p>
        </p:txBody>
      </p:sp>
      <p:sp>
        <p:nvSpPr>
          <p:cNvPr id="11" name="Shape 11"/>
          <p:cNvSpPr txBox="1">
            <a:spLocks noGrp="1"/>
          </p:cNvSpPr>
          <p:nvPr>
            <p:ph type="subTitle" idx="1"/>
          </p:nvPr>
        </p:nvSpPr>
        <p:spPr>
          <a:xfrm>
            <a:off x="685800" y="3953037"/>
            <a:ext cx="7772400" cy="1259400"/>
          </a:xfrm>
          <a:prstGeom prst="rect">
            <a:avLst/>
          </a:prstGeom>
        </p:spPr>
        <p:txBody>
          <a:bodyPr lIns="91425" tIns="91425" rIns="91425" bIns="91425" anchor="t" anchorCtr="0"/>
          <a:lstStyle>
            <a:lvl1pPr marL="0" indent="228600">
              <a:spcBef>
                <a:spcPts val="0"/>
              </a:spcBef>
              <a:buClr>
                <a:schemeClr val="lt2"/>
              </a:buClr>
              <a:buSzPct val="100000"/>
              <a:buNone/>
              <a:defRPr sz="3600">
                <a:solidFill>
                  <a:schemeClr val="lt2"/>
                </a:solidFill>
              </a:defRPr>
            </a:lvl1pPr>
            <a:lvl2pPr marL="0" indent="228600">
              <a:spcBef>
                <a:spcPts val="0"/>
              </a:spcBef>
              <a:buClr>
                <a:schemeClr val="lt2"/>
              </a:buClr>
              <a:buSzPct val="100000"/>
              <a:buNone/>
              <a:defRPr sz="3600">
                <a:solidFill>
                  <a:schemeClr val="lt2"/>
                </a:solidFill>
              </a:defRPr>
            </a:lvl2pPr>
            <a:lvl3pPr marL="0" indent="228600">
              <a:spcBef>
                <a:spcPts val="0"/>
              </a:spcBef>
              <a:buClr>
                <a:schemeClr val="lt2"/>
              </a:buClr>
              <a:buSzPct val="100000"/>
              <a:buNone/>
              <a:defRPr sz="3600">
                <a:solidFill>
                  <a:schemeClr val="lt2"/>
                </a:solidFill>
              </a:defRPr>
            </a:lvl3pPr>
            <a:lvl4pPr marL="0" indent="228600">
              <a:spcBef>
                <a:spcPts val="0"/>
              </a:spcBef>
              <a:buClr>
                <a:schemeClr val="lt2"/>
              </a:buClr>
              <a:buSzPct val="100000"/>
              <a:buNone/>
              <a:defRPr sz="3600">
                <a:solidFill>
                  <a:schemeClr val="lt2"/>
                </a:solidFill>
              </a:defRPr>
            </a:lvl4pPr>
            <a:lvl5pPr marL="0" indent="228600">
              <a:spcBef>
                <a:spcPts val="0"/>
              </a:spcBef>
              <a:buClr>
                <a:schemeClr val="lt2"/>
              </a:buClr>
              <a:buSzPct val="100000"/>
              <a:buNone/>
              <a:defRPr sz="3600">
                <a:solidFill>
                  <a:schemeClr val="lt2"/>
                </a:solidFill>
              </a:defRPr>
            </a:lvl5pPr>
            <a:lvl6pPr marL="0" indent="228600">
              <a:spcBef>
                <a:spcPts val="0"/>
              </a:spcBef>
              <a:buClr>
                <a:schemeClr val="lt2"/>
              </a:buClr>
              <a:buSzPct val="100000"/>
              <a:buNone/>
              <a:defRPr sz="3600">
                <a:solidFill>
                  <a:schemeClr val="lt2"/>
                </a:solidFill>
              </a:defRPr>
            </a:lvl6pPr>
            <a:lvl7pPr marL="0" indent="228600">
              <a:spcBef>
                <a:spcPts val="0"/>
              </a:spcBef>
              <a:buClr>
                <a:schemeClr val="lt2"/>
              </a:buClr>
              <a:buSzPct val="100000"/>
              <a:buNone/>
              <a:defRPr sz="3600">
                <a:solidFill>
                  <a:schemeClr val="lt2"/>
                </a:solidFill>
              </a:defRPr>
            </a:lvl7pPr>
            <a:lvl8pPr marL="0" indent="228600">
              <a:spcBef>
                <a:spcPts val="0"/>
              </a:spcBef>
              <a:buClr>
                <a:schemeClr val="lt2"/>
              </a:buClr>
              <a:buSzPct val="100000"/>
              <a:buNone/>
              <a:defRPr sz="3600">
                <a:solidFill>
                  <a:schemeClr val="lt2"/>
                </a:solidFill>
              </a:defRPr>
            </a:lvl8pPr>
            <a:lvl9pPr marL="0" indent="228600">
              <a:spcBef>
                <a:spcPts val="0"/>
              </a:spcBef>
              <a:buClr>
                <a:schemeClr val="lt2"/>
              </a:buClr>
              <a:buSzPct val="100000"/>
              <a:buNone/>
              <a:defRPr sz="3600">
                <a:solidFill>
                  <a:schemeClr val="lt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p:nvPr/>
        </p:nvSpPr>
        <p:spPr>
          <a:xfrm>
            <a:off x="0" y="0"/>
            <a:ext cx="9144000" cy="1503600"/>
          </a:xfrm>
          <a:prstGeom prst="rect">
            <a:avLst/>
          </a:prstGeom>
          <a:solidFill>
            <a:schemeClr val="dk2"/>
          </a:solidFill>
          <a:ln>
            <a:noFill/>
          </a:ln>
        </p:spPr>
        <p:txBody>
          <a:bodyPr lIns="91425" tIns="45700" rIns="91425" bIns="45700" anchor="ctr" anchorCtr="0">
            <a:noAutofit/>
          </a:bodyPr>
          <a:lstStyle/>
          <a:p>
            <a:endParaRPr/>
          </a:p>
        </p:txBody>
      </p:sp>
      <p:cxnSp>
        <p:nvCxnSpPr>
          <p:cNvPr id="14" name="Shape 14"/>
          <p:cNvCxnSpPr/>
          <p:nvPr/>
        </p:nvCxnSpPr>
        <p:spPr>
          <a:xfrm>
            <a:off x="0" y="1503571"/>
            <a:ext cx="9144000" cy="0"/>
          </a:xfrm>
          <a:prstGeom prst="straightConnector1">
            <a:avLst/>
          </a:prstGeom>
          <a:noFill/>
          <a:ln w="28575" cap="flat">
            <a:solidFill>
              <a:schemeClr val="dk1"/>
            </a:solidFill>
            <a:prstDash val="solid"/>
            <a:round/>
            <a:headEnd type="none" w="med" len="med"/>
            <a:tailEnd type="none" w="med" len="med"/>
          </a:ln>
        </p:spPr>
      </p:cxnSp>
      <p:sp>
        <p:nvSpPr>
          <p:cNvPr id="15" name="Shape 15"/>
          <p:cNvSpPr txBox="1">
            <a:spLocks noGrp="1"/>
          </p:cNvSpPr>
          <p:nvPr>
            <p:ph type="title"/>
          </p:nvPr>
        </p:nvSpPr>
        <p:spPr>
          <a:xfrm>
            <a:off x="457200" y="274637"/>
            <a:ext cx="8229600" cy="114300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6" name="Shape 16"/>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7"/>
        <p:cNvGrpSpPr/>
        <p:nvPr/>
      </p:nvGrpSpPr>
      <p:grpSpPr>
        <a:xfrm>
          <a:off x="0" y="0"/>
          <a:ext cx="0" cy="0"/>
          <a:chOff x="0" y="0"/>
          <a:chExt cx="0" cy="0"/>
        </a:xfrm>
      </p:grpSpPr>
      <p:sp>
        <p:nvSpPr>
          <p:cNvPr id="18" name="Shape 18"/>
          <p:cNvSpPr/>
          <p:nvPr/>
        </p:nvSpPr>
        <p:spPr>
          <a:xfrm>
            <a:off x="0" y="0"/>
            <a:ext cx="9144000" cy="1503600"/>
          </a:xfrm>
          <a:prstGeom prst="rect">
            <a:avLst/>
          </a:prstGeom>
          <a:solidFill>
            <a:schemeClr val="dk2"/>
          </a:solidFill>
          <a:ln>
            <a:noFill/>
          </a:ln>
        </p:spPr>
        <p:txBody>
          <a:bodyPr lIns="91425" tIns="45700" rIns="91425" bIns="45700" anchor="ctr" anchorCtr="0">
            <a:noAutofit/>
          </a:bodyPr>
          <a:lstStyle/>
          <a:p>
            <a:endParaRPr/>
          </a:p>
        </p:txBody>
      </p:sp>
      <p:cxnSp>
        <p:nvCxnSpPr>
          <p:cNvPr id="19" name="Shape 19"/>
          <p:cNvCxnSpPr/>
          <p:nvPr/>
        </p:nvCxnSpPr>
        <p:spPr>
          <a:xfrm>
            <a:off x="0" y="1503571"/>
            <a:ext cx="9144000" cy="0"/>
          </a:xfrm>
          <a:prstGeom prst="straightConnector1">
            <a:avLst/>
          </a:prstGeom>
          <a:noFill/>
          <a:ln w="28575" cap="flat">
            <a:solidFill>
              <a:schemeClr val="dk1"/>
            </a:solidFill>
            <a:prstDash val="solid"/>
            <a:round/>
            <a:headEnd type="none" w="med" len="med"/>
            <a:tailEnd type="none" w="med" len="med"/>
          </a:ln>
        </p:spPr>
      </p:cxnSp>
      <p:sp>
        <p:nvSpPr>
          <p:cNvPr id="20" name="Shape 20"/>
          <p:cNvSpPr txBox="1">
            <a:spLocks noGrp="1"/>
          </p:cNvSpPr>
          <p:nvPr>
            <p:ph type="title"/>
          </p:nvPr>
        </p:nvSpPr>
        <p:spPr>
          <a:xfrm>
            <a:off x="457200" y="274637"/>
            <a:ext cx="8229600" cy="114300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1" name="Shape 21"/>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2" name="Shape 22"/>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3"/>
        <p:cNvGrpSpPr/>
        <p:nvPr/>
      </p:nvGrpSpPr>
      <p:grpSpPr>
        <a:xfrm>
          <a:off x="0" y="0"/>
          <a:ext cx="0" cy="0"/>
          <a:chOff x="0" y="0"/>
          <a:chExt cx="0" cy="0"/>
        </a:xfrm>
      </p:grpSpPr>
      <p:sp>
        <p:nvSpPr>
          <p:cNvPr id="24" name="Shape 24"/>
          <p:cNvSpPr/>
          <p:nvPr/>
        </p:nvSpPr>
        <p:spPr>
          <a:xfrm>
            <a:off x="0" y="0"/>
            <a:ext cx="9144000" cy="1503600"/>
          </a:xfrm>
          <a:prstGeom prst="rect">
            <a:avLst/>
          </a:prstGeom>
          <a:solidFill>
            <a:schemeClr val="dk2"/>
          </a:solidFill>
          <a:ln>
            <a:noFill/>
          </a:ln>
        </p:spPr>
        <p:txBody>
          <a:bodyPr lIns="91425" tIns="45700" rIns="91425" bIns="45700" anchor="ctr" anchorCtr="0">
            <a:noAutofit/>
          </a:bodyPr>
          <a:lstStyle/>
          <a:p>
            <a:endParaRPr/>
          </a:p>
        </p:txBody>
      </p:sp>
      <p:cxnSp>
        <p:nvCxnSpPr>
          <p:cNvPr id="25" name="Shape 25"/>
          <p:cNvCxnSpPr/>
          <p:nvPr/>
        </p:nvCxnSpPr>
        <p:spPr>
          <a:xfrm>
            <a:off x="0" y="1503571"/>
            <a:ext cx="9144000" cy="0"/>
          </a:xfrm>
          <a:prstGeom prst="straightConnector1">
            <a:avLst/>
          </a:prstGeom>
          <a:noFill/>
          <a:ln w="28575" cap="flat">
            <a:solidFill>
              <a:schemeClr val="dk1"/>
            </a:solidFill>
            <a:prstDash val="solid"/>
            <a:round/>
            <a:headEnd type="none" w="med" len="med"/>
            <a:tailEnd type="none" w="med" len="med"/>
          </a:ln>
        </p:spPr>
      </p:cxnSp>
      <p:sp>
        <p:nvSpPr>
          <p:cNvPr id="26" name="Shape 26"/>
          <p:cNvSpPr txBox="1">
            <a:spLocks noGrp="1"/>
          </p:cNvSpPr>
          <p:nvPr>
            <p:ph type="title"/>
          </p:nvPr>
        </p:nvSpPr>
        <p:spPr>
          <a:xfrm>
            <a:off x="457200" y="274637"/>
            <a:ext cx="8229600" cy="114300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7"/>
        <p:cNvGrpSpPr/>
        <p:nvPr/>
      </p:nvGrpSpPr>
      <p:grpSpPr>
        <a:xfrm>
          <a:off x="0" y="0"/>
          <a:ext cx="0" cy="0"/>
          <a:chOff x="0" y="0"/>
          <a:chExt cx="0" cy="0"/>
        </a:xfrm>
      </p:grpSpPr>
      <p:sp>
        <p:nvSpPr>
          <p:cNvPr id="28" name="Shape 28"/>
          <p:cNvSpPr/>
          <p:nvPr/>
        </p:nvSpPr>
        <p:spPr>
          <a:xfrm>
            <a:off x="0" y="5633442"/>
            <a:ext cx="9144000" cy="1224599"/>
          </a:xfrm>
          <a:prstGeom prst="rect">
            <a:avLst/>
          </a:prstGeom>
          <a:solidFill>
            <a:schemeClr val="dk2"/>
          </a:solidFill>
          <a:ln>
            <a:noFill/>
          </a:ln>
        </p:spPr>
        <p:txBody>
          <a:bodyPr lIns="91425" tIns="45700" rIns="91425" bIns="45700" anchor="ctr" anchorCtr="0">
            <a:noAutofit/>
          </a:bodyPr>
          <a:lstStyle/>
          <a:p>
            <a:endParaRPr/>
          </a:p>
        </p:txBody>
      </p:sp>
      <p:cxnSp>
        <p:nvCxnSpPr>
          <p:cNvPr id="29" name="Shape 29"/>
          <p:cNvCxnSpPr/>
          <p:nvPr/>
        </p:nvCxnSpPr>
        <p:spPr>
          <a:xfrm>
            <a:off x="0" y="5633442"/>
            <a:ext cx="9144000" cy="0"/>
          </a:xfrm>
          <a:prstGeom prst="straightConnector1">
            <a:avLst/>
          </a:prstGeom>
          <a:noFill/>
          <a:ln w="28575" cap="flat">
            <a:solidFill>
              <a:schemeClr val="dk1"/>
            </a:solidFill>
            <a:prstDash val="solid"/>
            <a:round/>
            <a:headEnd type="none" w="med" len="med"/>
            <a:tailEnd type="none" w="med" len="med"/>
          </a:ln>
        </p:spPr>
      </p:cxnSp>
      <p:sp>
        <p:nvSpPr>
          <p:cNvPr id="30" name="Shape 30"/>
          <p:cNvSpPr txBox="1">
            <a:spLocks noGrp="1"/>
          </p:cNvSpPr>
          <p:nvPr>
            <p:ph type="body" idx="1"/>
          </p:nvPr>
        </p:nvSpPr>
        <p:spPr>
          <a:xfrm>
            <a:off x="457200" y="5875078"/>
            <a:ext cx="8229600" cy="692700"/>
          </a:xfrm>
          <a:prstGeom prst="rect">
            <a:avLst/>
          </a:prstGeom>
        </p:spPr>
        <p:txBody>
          <a:bodyPr lIns="91425" tIns="91425" rIns="91425" bIns="91425" anchor="t" anchorCtr="0"/>
          <a:lstStyle>
            <a:lvl1pPr marL="285750" indent="-171450" algn="ctr">
              <a:spcBef>
                <a:spcPts val="0"/>
              </a:spcBef>
              <a:buClr>
                <a:schemeClr val="lt1"/>
              </a:buClr>
              <a:buSzPct val="100000"/>
              <a:buNone/>
              <a:defRPr sz="1800">
                <a:solidFill>
                  <a:schemeClr val="lt1"/>
                </a:solidFill>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p:spPr>
        <p:txBody>
          <a:bodyPr lIns="91425" tIns="91425" rIns="91425" bIns="91425" anchor="b" anchorCtr="0"/>
          <a:lstStyle>
            <a:lvl1pPr marL="0">
              <a:buClr>
                <a:schemeClr val="lt1"/>
              </a:buClr>
              <a:buSzPct val="100000"/>
              <a:buFont typeface="Trebuchet MS"/>
              <a:buNone/>
              <a:defRPr sz="3600" b="1">
                <a:solidFill>
                  <a:schemeClr val="lt1"/>
                </a:solidFill>
                <a:latin typeface="Trebuchet MS"/>
                <a:ea typeface="Trebuchet MS"/>
                <a:cs typeface="Trebuchet MS"/>
                <a:sym typeface="Trebuchet MS"/>
              </a:defRPr>
            </a:lvl1pPr>
            <a:lvl2pPr marL="0" indent="228600">
              <a:buClr>
                <a:schemeClr val="lt1"/>
              </a:buClr>
              <a:buSzPct val="100000"/>
              <a:buFont typeface="Trebuchet MS"/>
              <a:buNone/>
              <a:defRPr sz="3600" b="1">
                <a:solidFill>
                  <a:schemeClr val="lt1"/>
                </a:solidFill>
                <a:latin typeface="Trebuchet MS"/>
                <a:ea typeface="Trebuchet MS"/>
                <a:cs typeface="Trebuchet MS"/>
                <a:sym typeface="Trebuchet MS"/>
              </a:defRPr>
            </a:lvl2pPr>
            <a:lvl3pPr marL="0" indent="228600">
              <a:buClr>
                <a:schemeClr val="lt1"/>
              </a:buClr>
              <a:buSzPct val="100000"/>
              <a:buFont typeface="Trebuchet MS"/>
              <a:buNone/>
              <a:defRPr sz="3600" b="1">
                <a:solidFill>
                  <a:schemeClr val="lt1"/>
                </a:solidFill>
                <a:latin typeface="Trebuchet MS"/>
                <a:ea typeface="Trebuchet MS"/>
                <a:cs typeface="Trebuchet MS"/>
                <a:sym typeface="Trebuchet MS"/>
              </a:defRPr>
            </a:lvl3pPr>
            <a:lvl4pPr marL="0" indent="228600">
              <a:buClr>
                <a:schemeClr val="lt1"/>
              </a:buClr>
              <a:buSzPct val="100000"/>
              <a:buFont typeface="Trebuchet MS"/>
              <a:buNone/>
              <a:defRPr sz="3600" b="1">
                <a:solidFill>
                  <a:schemeClr val="lt1"/>
                </a:solidFill>
                <a:latin typeface="Trebuchet MS"/>
                <a:ea typeface="Trebuchet MS"/>
                <a:cs typeface="Trebuchet MS"/>
                <a:sym typeface="Trebuchet MS"/>
              </a:defRPr>
            </a:lvl4pPr>
            <a:lvl5pPr marL="0" indent="228600">
              <a:buClr>
                <a:schemeClr val="lt1"/>
              </a:buClr>
              <a:buSzPct val="100000"/>
              <a:buFont typeface="Trebuchet MS"/>
              <a:buNone/>
              <a:defRPr sz="3600" b="1">
                <a:solidFill>
                  <a:schemeClr val="lt1"/>
                </a:solidFill>
                <a:latin typeface="Trebuchet MS"/>
                <a:ea typeface="Trebuchet MS"/>
                <a:cs typeface="Trebuchet MS"/>
                <a:sym typeface="Trebuchet MS"/>
              </a:defRPr>
            </a:lvl5pPr>
            <a:lvl6pPr marL="0" indent="228600">
              <a:buClr>
                <a:schemeClr val="lt1"/>
              </a:buClr>
              <a:buSzPct val="100000"/>
              <a:buFont typeface="Trebuchet MS"/>
              <a:buNone/>
              <a:defRPr sz="3600" b="1">
                <a:solidFill>
                  <a:schemeClr val="lt1"/>
                </a:solidFill>
                <a:latin typeface="Trebuchet MS"/>
                <a:ea typeface="Trebuchet MS"/>
                <a:cs typeface="Trebuchet MS"/>
                <a:sym typeface="Trebuchet MS"/>
              </a:defRPr>
            </a:lvl6pPr>
            <a:lvl7pPr marL="0" indent="228600">
              <a:buClr>
                <a:schemeClr val="lt1"/>
              </a:buClr>
              <a:buSzPct val="100000"/>
              <a:buFont typeface="Trebuchet MS"/>
              <a:buNone/>
              <a:defRPr sz="3600" b="1">
                <a:solidFill>
                  <a:schemeClr val="lt1"/>
                </a:solidFill>
                <a:latin typeface="Trebuchet MS"/>
                <a:ea typeface="Trebuchet MS"/>
                <a:cs typeface="Trebuchet MS"/>
                <a:sym typeface="Trebuchet MS"/>
              </a:defRPr>
            </a:lvl7pPr>
            <a:lvl8pPr marL="0" indent="228600">
              <a:buClr>
                <a:schemeClr val="lt1"/>
              </a:buClr>
              <a:buSzPct val="100000"/>
              <a:buFont typeface="Trebuchet MS"/>
              <a:buNone/>
              <a:defRPr sz="3600" b="1">
                <a:solidFill>
                  <a:schemeClr val="lt1"/>
                </a:solidFill>
                <a:latin typeface="Trebuchet MS"/>
                <a:ea typeface="Trebuchet MS"/>
                <a:cs typeface="Trebuchet MS"/>
                <a:sym typeface="Trebuchet MS"/>
              </a:defRPr>
            </a:lvl8pPr>
            <a:lvl9pPr marL="0" indent="228600">
              <a:buClr>
                <a:schemeClr val="lt1"/>
              </a:buClr>
              <a:buSzPct val="100000"/>
              <a:buFont typeface="Trebuchet MS"/>
              <a:buNone/>
              <a:defRPr sz="3600" b="1">
                <a:solidFill>
                  <a:schemeClr val="lt1"/>
                </a:solidFill>
                <a:latin typeface="Trebuchet MS"/>
                <a:ea typeface="Trebuchet MS"/>
                <a:cs typeface="Trebuchet MS"/>
                <a:sym typeface="Trebuchet MS"/>
              </a:defRPr>
            </a:lvl9pPr>
          </a:lstStyle>
          <a:p>
            <a:endParaRPr/>
          </a:p>
        </p:txBody>
      </p:sp>
      <p:sp>
        <p:nvSpPr>
          <p:cNvPr id="6" name="Shape 6"/>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marL="342900" indent="-152400">
              <a:spcBef>
                <a:spcPts val="600"/>
              </a:spcBef>
              <a:buClr>
                <a:schemeClr val="dk2"/>
              </a:buClr>
              <a:buSzPct val="100000"/>
              <a:buFont typeface="Trebuchet MS"/>
              <a:defRPr sz="3000">
                <a:solidFill>
                  <a:schemeClr val="dk2"/>
                </a:solidFill>
                <a:latin typeface="Trebuchet MS"/>
                <a:ea typeface="Trebuchet MS"/>
                <a:cs typeface="Trebuchet MS"/>
                <a:sym typeface="Trebuchet MS"/>
              </a:defRPr>
            </a:lvl1pPr>
            <a:lvl2pPr marL="742950" indent="-133350">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2pPr>
            <a:lvl3pPr marL="1143000" indent="-76200">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3pPr>
            <a:lvl4pPr marL="1600200" indent="-114300">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4pPr>
            <a:lvl5pPr marL="2057400" indent="-114300">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5pPr>
            <a:lvl6pPr marL="2514600" indent="-114300">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6pPr>
            <a:lvl7pPr marL="2971800" indent="-114300">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7pPr>
            <a:lvl8pPr marL="3429000" indent="-114300">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8pPr>
            <a:lvl9pPr marL="3886200" indent="-114300">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hyperlink" Target="https://www.youtube.com/watch?v=ugEbEmExh6A" TargetMode="External"/><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hyperlink" Target="landquest.internewskenya.org" TargetMode="External"/><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jpg"/><Relationship Id="rId5" Type="http://schemas.openxmlformats.org/officeDocument/2006/relationships/image" Target="../media/image9.png"/><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ctrTitle"/>
          </p:nvPr>
        </p:nvSpPr>
        <p:spPr>
          <a:xfrm>
            <a:off x="202300" y="2354200"/>
            <a:ext cx="8787900" cy="1650599"/>
          </a:xfrm>
          <a:prstGeom prst="rect">
            <a:avLst/>
          </a:prstGeom>
        </p:spPr>
        <p:txBody>
          <a:bodyPr lIns="91425" tIns="91425" rIns="91425" bIns="91425" anchor="b" anchorCtr="0">
            <a:noAutofit/>
          </a:bodyPr>
          <a:lstStyle/>
          <a:p>
            <a:pPr>
              <a:buNone/>
            </a:pPr>
            <a:r>
              <a:rPr lang="en" sz="4400" dirty="0">
                <a:solidFill>
                  <a:schemeClr val="bg2">
                    <a:lumMod val="75000"/>
                  </a:schemeClr>
                </a:solidFill>
                <a:latin typeface="Ubuntu"/>
                <a:ea typeface="Ubuntu"/>
                <a:cs typeface="Ubuntu"/>
                <a:sym typeface="Ubuntu"/>
              </a:rPr>
              <a:t>Taking FOSS to the Newsroom</a:t>
            </a:r>
          </a:p>
        </p:txBody>
      </p:sp>
      <p:sp>
        <p:nvSpPr>
          <p:cNvPr id="34" name="Shape 34"/>
          <p:cNvSpPr txBox="1">
            <a:spLocks noGrp="1"/>
          </p:cNvSpPr>
          <p:nvPr>
            <p:ph type="subTitle" idx="1"/>
          </p:nvPr>
        </p:nvSpPr>
        <p:spPr>
          <a:xfrm>
            <a:off x="685800" y="3953037"/>
            <a:ext cx="7772400" cy="1259400"/>
          </a:xfrm>
          <a:prstGeom prst="rect">
            <a:avLst/>
          </a:prstGeom>
        </p:spPr>
        <p:txBody>
          <a:bodyPr lIns="91425" tIns="91425" rIns="91425" bIns="91425" anchor="t" anchorCtr="0">
            <a:noAutofit/>
          </a:bodyPr>
          <a:lstStyle/>
          <a:p>
            <a:pPr algn="r">
              <a:buNone/>
            </a:pPr>
            <a:r>
              <a:rPr lang="en" b="1" dirty="0">
                <a:solidFill>
                  <a:srgbClr val="6AA84F"/>
                </a:solidFill>
                <a:latin typeface="Ubuntu"/>
                <a:cs typeface="Ubuntu"/>
              </a:rPr>
              <a:t>A Case Study of News Apps</a:t>
            </a:r>
          </a:p>
        </p:txBody>
      </p:sp>
      <p:pic>
        <p:nvPicPr>
          <p:cNvPr id="35" name="Shape 35"/>
          <p:cNvPicPr preferRelativeResize="0"/>
          <p:nvPr/>
        </p:nvPicPr>
        <p:blipFill>
          <a:blip r:embed="rId3"/>
          <a:stretch>
            <a:fillRect/>
          </a:stretch>
        </p:blipFill>
        <p:spPr>
          <a:xfrm flipH="1">
            <a:off x="7193824" y="0"/>
            <a:ext cx="1950175" cy="2965574"/>
          </a:xfrm>
          <a:prstGeom prst="rect">
            <a:avLst/>
          </a:prstGeom>
          <a:noFill/>
          <a:ln>
            <a:noFill/>
          </a:ln>
        </p:spPr>
      </p:pic>
      <p:sp>
        <p:nvSpPr>
          <p:cNvPr id="36" name="Shape 36"/>
          <p:cNvSpPr txBox="1">
            <a:spLocks noGrp="1"/>
          </p:cNvSpPr>
          <p:nvPr>
            <p:ph type="subTitle" idx="2"/>
          </p:nvPr>
        </p:nvSpPr>
        <p:spPr>
          <a:xfrm>
            <a:off x="2441100" y="5352275"/>
            <a:ext cx="6311699" cy="1259400"/>
          </a:xfrm>
          <a:prstGeom prst="rect">
            <a:avLst/>
          </a:prstGeom>
        </p:spPr>
        <p:txBody>
          <a:bodyPr lIns="91425" tIns="91425" rIns="91425" bIns="91425" anchor="t" anchorCtr="0">
            <a:noAutofit/>
          </a:bodyPr>
          <a:lstStyle/>
          <a:p>
            <a:pPr lvl="0" algn="r" rtl="0">
              <a:buNone/>
            </a:pPr>
            <a:r>
              <a:rPr lang="en" sz="2400" dirty="0">
                <a:solidFill>
                  <a:schemeClr val="accent5">
                    <a:lumMod val="20000"/>
                    <a:lumOff val="80000"/>
                  </a:schemeClr>
                </a:solidFill>
              </a:rPr>
              <a:t>James Raterno | Internews Kenya</a:t>
            </a:r>
          </a:p>
          <a:p>
            <a:pPr lvl="0" algn="r" rtl="0">
              <a:buNone/>
            </a:pPr>
            <a:r>
              <a:rPr lang="en" sz="2400" dirty="0">
                <a:solidFill>
                  <a:schemeClr val="accent5">
                    <a:lumMod val="20000"/>
                    <a:lumOff val="80000"/>
                  </a:schemeClr>
                </a:solidFill>
              </a:rPr>
              <a:t>Aurelia Moser | Open News Fellow</a:t>
            </a:r>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457200" y="5875078"/>
            <a:ext cx="8229600" cy="692700"/>
          </a:xfrm>
          <a:prstGeom prst="rect">
            <a:avLst/>
          </a:prstGeom>
        </p:spPr>
        <p:txBody>
          <a:bodyPr lIns="91425" tIns="91425" rIns="91425" bIns="91425" anchor="t" anchorCtr="0">
            <a:noAutofit/>
          </a:bodyPr>
          <a:lstStyle/>
          <a:p>
            <a:pPr lvl="0" algn="l" rtl="0">
              <a:buNone/>
            </a:pPr>
            <a:r>
              <a:rPr lang="en" sz="3600" b="1">
                <a:latin typeface="Ubuntu"/>
                <a:ea typeface="Ubuntu"/>
                <a:cs typeface="Ubuntu"/>
                <a:sym typeface="Ubuntu"/>
              </a:rPr>
              <a:t>Unsafe Abortions Calculator </a:t>
            </a:r>
          </a:p>
        </p:txBody>
      </p:sp>
      <p:pic>
        <p:nvPicPr>
          <p:cNvPr id="95" name="Shape 95"/>
          <p:cNvPicPr preferRelativeResize="0"/>
          <p:nvPr/>
        </p:nvPicPr>
        <p:blipFill>
          <a:blip r:embed="rId3"/>
          <a:stretch>
            <a:fillRect/>
          </a:stretch>
        </p:blipFill>
        <p:spPr>
          <a:xfrm>
            <a:off x="809200" y="464875"/>
            <a:ext cx="7525600" cy="4219699"/>
          </a:xfrm>
          <a:prstGeom prst="rect">
            <a:avLst/>
          </a:prstGeom>
          <a:noFill/>
          <a:ln>
            <a:noFill/>
          </a:ln>
        </p:spPr>
      </p:pic>
      <p:sp>
        <p:nvSpPr>
          <p:cNvPr id="96" name="Shape 96"/>
          <p:cNvSpPr txBox="1"/>
          <p:nvPr/>
        </p:nvSpPr>
        <p:spPr>
          <a:xfrm>
            <a:off x="2743200" y="4822850"/>
            <a:ext cx="3657600" cy="457200"/>
          </a:xfrm>
          <a:prstGeom prst="rect">
            <a:avLst/>
          </a:prstGeom>
        </p:spPr>
        <p:txBody>
          <a:bodyPr lIns="91425" tIns="91425" rIns="91425" bIns="91425" anchor="t" anchorCtr="0">
            <a:noAutofit/>
          </a:bodyPr>
          <a:lstStyle/>
          <a:p>
            <a:pPr algn="ctr">
              <a:buNone/>
            </a:pPr>
            <a:r>
              <a:rPr lang="en" u="sng">
                <a:solidFill>
                  <a:schemeClr val="hlink"/>
                </a:solidFill>
                <a:latin typeface="Trebuchet MS"/>
                <a:ea typeface="Trebuchet MS"/>
                <a:cs typeface="Trebuchet MS"/>
                <a:sym typeface="Trebuchet MS"/>
                <a:hlinkClick r:id="rId4"/>
              </a:rPr>
              <a:t>Link to video</a:t>
            </a:r>
          </a:p>
        </p:txBody>
      </p:sp>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457200" y="5875078"/>
            <a:ext cx="8229600" cy="692700"/>
          </a:xfrm>
          <a:prstGeom prst="rect">
            <a:avLst/>
          </a:prstGeom>
        </p:spPr>
        <p:txBody>
          <a:bodyPr lIns="91425" tIns="91425" rIns="91425" bIns="91425" anchor="t" anchorCtr="0">
            <a:noAutofit/>
          </a:bodyPr>
          <a:lstStyle/>
          <a:p>
            <a:pPr lvl="0" algn="l" rtl="0">
              <a:buNone/>
            </a:pPr>
            <a:r>
              <a:rPr lang="en" sz="3600" b="1">
                <a:latin typeface="Ubuntu"/>
                <a:ea typeface="Ubuntu"/>
                <a:cs typeface="Ubuntu"/>
                <a:sym typeface="Ubuntu"/>
              </a:rPr>
              <a:t>LandQuest</a:t>
            </a:r>
          </a:p>
        </p:txBody>
      </p:sp>
      <p:pic>
        <p:nvPicPr>
          <p:cNvPr id="102" name="Shape 102"/>
          <p:cNvPicPr preferRelativeResize="0"/>
          <p:nvPr/>
        </p:nvPicPr>
        <p:blipFill>
          <a:blip r:embed="rId3"/>
          <a:stretch>
            <a:fillRect/>
          </a:stretch>
        </p:blipFill>
        <p:spPr>
          <a:xfrm>
            <a:off x="0" y="388033"/>
            <a:ext cx="9144000" cy="4643441"/>
          </a:xfrm>
          <a:prstGeom prst="rect">
            <a:avLst/>
          </a:prstGeom>
          <a:noFill/>
          <a:ln>
            <a:noFill/>
          </a:ln>
        </p:spPr>
      </p:pic>
      <p:sp>
        <p:nvSpPr>
          <p:cNvPr id="103" name="Shape 103"/>
          <p:cNvSpPr txBox="1"/>
          <p:nvPr/>
        </p:nvSpPr>
        <p:spPr>
          <a:xfrm>
            <a:off x="3157950" y="5199125"/>
            <a:ext cx="2828100" cy="339900"/>
          </a:xfrm>
          <a:prstGeom prst="rect">
            <a:avLst/>
          </a:prstGeom>
        </p:spPr>
        <p:txBody>
          <a:bodyPr lIns="91425" tIns="91425" rIns="91425" bIns="91425" anchor="t" anchorCtr="0">
            <a:noAutofit/>
          </a:bodyPr>
          <a:lstStyle/>
          <a:p>
            <a:pPr algn="ctr">
              <a:buNone/>
            </a:pPr>
            <a:r>
              <a:rPr lang="en" u="sng">
                <a:solidFill>
                  <a:schemeClr val="hlink"/>
                </a:solidFill>
                <a:hlinkClick r:id="rId4"/>
              </a:rPr>
              <a:t>landquest.internewskenya.org</a:t>
            </a:r>
          </a:p>
        </p:txBody>
      </p:sp>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subTitle" idx="1"/>
          </p:nvPr>
        </p:nvSpPr>
        <p:spPr>
          <a:xfrm>
            <a:off x="10800" y="5068600"/>
            <a:ext cx="9122400" cy="1259400"/>
          </a:xfrm>
          <a:prstGeom prst="rect">
            <a:avLst/>
          </a:prstGeom>
          <a:solidFill>
            <a:schemeClr val="lt2"/>
          </a:solidFill>
        </p:spPr>
        <p:txBody>
          <a:bodyPr lIns="91425" tIns="91425" rIns="91425" bIns="91425" anchor="t" anchorCtr="0">
            <a:noAutofit/>
          </a:bodyPr>
          <a:lstStyle/>
          <a:p>
            <a:pPr lvl="0" rtl="0">
              <a:buNone/>
            </a:pPr>
            <a:r>
              <a:rPr lang="en" sz="4800" b="1" dirty="0">
                <a:solidFill>
                  <a:schemeClr val="bg2">
                    <a:lumMod val="75000"/>
                  </a:schemeClr>
                </a:solidFill>
                <a:latin typeface="Ubuntu"/>
                <a:ea typeface="Ubuntu"/>
                <a:cs typeface="Ubuntu"/>
                <a:sym typeface="Ubuntu"/>
              </a:rPr>
              <a:t>Internews Onward</a:t>
            </a:r>
          </a:p>
        </p:txBody>
      </p:sp>
      <p:pic>
        <p:nvPicPr>
          <p:cNvPr id="109" name="Shape 109"/>
          <p:cNvPicPr preferRelativeResize="0"/>
          <p:nvPr/>
        </p:nvPicPr>
        <p:blipFill>
          <a:blip r:embed="rId3"/>
          <a:stretch>
            <a:fillRect/>
          </a:stretch>
        </p:blipFill>
        <p:spPr>
          <a:xfrm flipH="1">
            <a:off x="7618753" y="4538600"/>
            <a:ext cx="1525250" cy="2319400"/>
          </a:xfrm>
          <a:prstGeom prst="rect">
            <a:avLst/>
          </a:prstGeom>
          <a:noFill/>
          <a:ln>
            <a:noFill/>
          </a:ln>
        </p:spPr>
      </p:pic>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What’s next?</a:t>
            </a:r>
          </a:p>
        </p:txBody>
      </p:sp>
      <p:sp>
        <p:nvSpPr>
          <p:cNvPr id="115" name="Shape 115"/>
          <p:cNvSpPr txBox="1">
            <a:spLocks noGrp="1"/>
          </p:cNvSpPr>
          <p:nvPr>
            <p:ph type="body" idx="1"/>
          </p:nvPr>
        </p:nvSpPr>
        <p:spPr>
          <a:xfrm>
            <a:off x="457200" y="1600200"/>
            <a:ext cx="4229400" cy="3926699"/>
          </a:xfrm>
          <a:prstGeom prst="rect">
            <a:avLst/>
          </a:prstGeom>
        </p:spPr>
        <p:txBody>
          <a:bodyPr lIns="91425" tIns="91425" rIns="91425" bIns="91425" anchor="t" anchorCtr="0">
            <a:noAutofit/>
          </a:bodyPr>
          <a:lstStyle/>
          <a:p>
            <a:pPr marL="457200" lvl="0" indent="-419100" rtl="0">
              <a:buClr>
                <a:schemeClr val="dk2"/>
              </a:buClr>
              <a:buSzPct val="166666"/>
              <a:buFont typeface="Arial"/>
              <a:buChar char="•"/>
            </a:pPr>
            <a:r>
              <a:rPr lang="en" sz="2400" dirty="0"/>
              <a:t>Upcoming Projects</a:t>
            </a:r>
          </a:p>
          <a:p>
            <a:pPr marL="457200" lvl="0" indent="-419100">
              <a:buClr>
                <a:schemeClr val="dk2"/>
              </a:buClr>
              <a:buSzPct val="166666"/>
              <a:buFont typeface="Arial"/>
              <a:buChar char="•"/>
            </a:pPr>
            <a:r>
              <a:rPr lang="en" sz="2400" dirty="0"/>
              <a:t>Ways to contribute</a:t>
            </a:r>
          </a:p>
        </p:txBody>
      </p:sp>
      <p:pic>
        <p:nvPicPr>
          <p:cNvPr id="116" name="Shape 116"/>
          <p:cNvPicPr preferRelativeResize="0"/>
          <p:nvPr/>
        </p:nvPicPr>
        <p:blipFill>
          <a:blip r:embed="rId3"/>
          <a:stretch>
            <a:fillRect/>
          </a:stretch>
        </p:blipFill>
        <p:spPr>
          <a:xfrm>
            <a:off x="2629925" y="2946275"/>
            <a:ext cx="5503774" cy="3737449"/>
          </a:xfrm>
          <a:prstGeom prst="rect">
            <a:avLst/>
          </a:prstGeom>
          <a:noFill/>
          <a:ln>
            <a:noFill/>
          </a:ln>
        </p:spPr>
      </p:pic>
      <p:pic>
        <p:nvPicPr>
          <p:cNvPr id="117" name="Shape 117"/>
          <p:cNvPicPr preferRelativeResize="0"/>
          <p:nvPr/>
        </p:nvPicPr>
        <p:blipFill>
          <a:blip r:embed="rId4"/>
          <a:stretch>
            <a:fillRect/>
          </a:stretch>
        </p:blipFill>
        <p:spPr>
          <a:xfrm>
            <a:off x="4693400" y="274650"/>
            <a:ext cx="4229275" cy="3058849"/>
          </a:xfrm>
          <a:prstGeom prst="rect">
            <a:avLst/>
          </a:prstGeom>
          <a:noFill/>
          <a:ln>
            <a:noFill/>
          </a:ln>
        </p:spPr>
      </p:pic>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Thank you!</a:t>
            </a:r>
          </a:p>
        </p:txBody>
      </p:sp>
      <p:sp>
        <p:nvSpPr>
          <p:cNvPr id="123" name="Shape 123"/>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b="1" dirty="0"/>
              <a:t>James Raterno | </a:t>
            </a:r>
          </a:p>
          <a:p>
            <a:pPr lvl="0" rtl="0">
              <a:buNone/>
            </a:pPr>
            <a:r>
              <a:rPr lang="en" sz="2400" dirty="0"/>
              <a:t>Online Trainer @ Internews</a:t>
            </a:r>
          </a:p>
          <a:p>
            <a:pPr lvl="0" rtl="0">
              <a:buNone/>
            </a:pPr>
            <a:r>
              <a:rPr lang="en" sz="2400" dirty="0"/>
              <a:t>jraterno@internews.org</a:t>
            </a:r>
          </a:p>
          <a:p>
            <a:endParaRPr lang="en" dirty="0"/>
          </a:p>
          <a:p>
            <a:pPr lvl="0" rtl="0">
              <a:buNone/>
            </a:pPr>
            <a:r>
              <a:rPr lang="en" b="1" dirty="0"/>
              <a:t>Aurelia Moser | @auremoser</a:t>
            </a:r>
          </a:p>
          <a:p>
            <a:pPr lvl="0" rtl="0">
              <a:buNone/>
            </a:pPr>
            <a:r>
              <a:rPr lang="en" sz="2400" dirty="0"/>
              <a:t>Fellow @ Ushahidi + Internews KE</a:t>
            </a:r>
          </a:p>
          <a:p>
            <a:pPr lvl="0" rtl="0">
              <a:buNone/>
            </a:pPr>
            <a:r>
              <a:rPr lang="en" sz="2400" dirty="0"/>
              <a:t>aurelia@ushahidi.com</a:t>
            </a:r>
          </a:p>
        </p:txBody>
      </p:sp>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subTitle" idx="1"/>
          </p:nvPr>
        </p:nvSpPr>
        <p:spPr>
          <a:xfrm>
            <a:off x="21625" y="5068600"/>
            <a:ext cx="9122400" cy="1259400"/>
          </a:xfrm>
          <a:prstGeom prst="rect">
            <a:avLst/>
          </a:prstGeom>
          <a:solidFill>
            <a:schemeClr val="lt2"/>
          </a:solidFill>
          <a:ln w="9525" cap="flat">
            <a:solidFill>
              <a:schemeClr val="lt1"/>
            </a:solidFill>
            <a:prstDash val="solid"/>
            <a:round/>
            <a:headEnd type="none" w="med" len="med"/>
            <a:tailEnd type="none" w="med" len="med"/>
          </a:ln>
        </p:spPr>
        <p:txBody>
          <a:bodyPr lIns="91425" tIns="91425" rIns="91425" bIns="91425" anchor="t" anchorCtr="0">
            <a:noAutofit/>
          </a:bodyPr>
          <a:lstStyle/>
          <a:p>
            <a:pPr lvl="0" rtl="0">
              <a:buNone/>
            </a:pPr>
            <a:r>
              <a:rPr lang="en" sz="4800" b="1" dirty="0">
                <a:solidFill>
                  <a:schemeClr val="bg2">
                    <a:lumMod val="75000"/>
                  </a:schemeClr>
                </a:solidFill>
                <a:latin typeface="Ubuntu"/>
                <a:ea typeface="Ubuntu"/>
                <a:cs typeface="Ubuntu"/>
                <a:sym typeface="Ubuntu"/>
              </a:rPr>
              <a:t>Intro to Internews</a:t>
            </a:r>
          </a:p>
        </p:txBody>
      </p:sp>
      <p:pic>
        <p:nvPicPr>
          <p:cNvPr id="42" name="Shape 42"/>
          <p:cNvPicPr preferRelativeResize="0"/>
          <p:nvPr/>
        </p:nvPicPr>
        <p:blipFill>
          <a:blip r:embed="rId3"/>
          <a:stretch>
            <a:fillRect/>
          </a:stretch>
        </p:blipFill>
        <p:spPr>
          <a:xfrm flipH="1">
            <a:off x="7618753" y="4538600"/>
            <a:ext cx="1525250" cy="2319400"/>
          </a:xfrm>
          <a:prstGeom prst="rect">
            <a:avLst/>
          </a:prstGeom>
          <a:noFill/>
          <a:ln>
            <a:noFill/>
          </a:ln>
        </p:spPr>
      </p:pic>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Internews</a:t>
            </a:r>
          </a:p>
        </p:txBody>
      </p:sp>
      <p:sp>
        <p:nvSpPr>
          <p:cNvPr id="48" name="Shape 48"/>
          <p:cNvSpPr txBox="1">
            <a:spLocks noGrp="1"/>
          </p:cNvSpPr>
          <p:nvPr>
            <p:ph type="body" idx="1"/>
          </p:nvPr>
        </p:nvSpPr>
        <p:spPr>
          <a:xfrm>
            <a:off x="457200" y="1600200"/>
            <a:ext cx="8229600" cy="2775000"/>
          </a:xfrm>
          <a:prstGeom prst="rect">
            <a:avLst/>
          </a:prstGeom>
        </p:spPr>
        <p:txBody>
          <a:bodyPr lIns="91425" tIns="91425" rIns="91425" bIns="91425" anchor="t" anchorCtr="0">
            <a:noAutofit/>
          </a:bodyPr>
          <a:lstStyle/>
          <a:p>
            <a:pPr lvl="0" rtl="0">
              <a:buNone/>
            </a:pPr>
            <a:r>
              <a:rPr lang="en" b="1" dirty="0">
                <a:latin typeface="Ubuntu"/>
                <a:ea typeface="Ubuntu"/>
                <a:cs typeface="Ubuntu"/>
                <a:sym typeface="Ubuntu"/>
              </a:rPr>
              <a:t>[:Misson:]</a:t>
            </a:r>
          </a:p>
          <a:p>
            <a:pPr>
              <a:buNone/>
            </a:pPr>
            <a:r>
              <a:rPr lang="en" sz="2400" dirty="0"/>
              <a:t>to empower local media worldwide to give people the news and information they need, the ability to connect and the means to make their voices heard</a:t>
            </a:r>
          </a:p>
        </p:txBody>
      </p:sp>
      <p:pic>
        <p:nvPicPr>
          <p:cNvPr id="49" name="Shape 49"/>
          <p:cNvPicPr preferRelativeResize="0"/>
          <p:nvPr/>
        </p:nvPicPr>
        <p:blipFill>
          <a:blip r:embed="rId3"/>
          <a:stretch>
            <a:fillRect/>
          </a:stretch>
        </p:blipFill>
        <p:spPr>
          <a:xfrm>
            <a:off x="912587" y="4179550"/>
            <a:ext cx="7318828" cy="2602250"/>
          </a:xfrm>
          <a:prstGeom prst="rect">
            <a:avLst/>
          </a:prstGeom>
          <a:noFill/>
          <a:ln>
            <a:noFill/>
          </a:ln>
        </p:spPr>
      </p:pic>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Internews</a:t>
            </a:r>
          </a:p>
        </p:txBody>
      </p:sp>
      <p:sp>
        <p:nvSpPr>
          <p:cNvPr id="55" name="Shape 55"/>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b="1" dirty="0">
                <a:latin typeface="Ubuntu"/>
                <a:ea typeface="Ubuntu"/>
                <a:cs typeface="Ubuntu"/>
                <a:sym typeface="Ubuntu"/>
              </a:rPr>
              <a:t>[:Serving:]</a:t>
            </a:r>
          </a:p>
          <a:p>
            <a:pPr lvl="0" rtl="0">
              <a:buNone/>
            </a:pPr>
            <a:r>
              <a:rPr lang="en" sz="2400" dirty="0"/>
              <a:t>90 countries worldwide</a:t>
            </a:r>
          </a:p>
          <a:p>
            <a:endParaRPr lang="en" dirty="0"/>
          </a:p>
          <a:p>
            <a:pPr lvl="0" rtl="0">
              <a:buNone/>
            </a:pPr>
            <a:r>
              <a:rPr lang="en" b="1" dirty="0">
                <a:latin typeface="Ubuntu"/>
                <a:ea typeface="Ubuntu"/>
                <a:cs typeface="Ubuntu"/>
                <a:sym typeface="Ubuntu"/>
              </a:rPr>
              <a:t>[:Providing:]</a:t>
            </a:r>
          </a:p>
          <a:p>
            <a:pPr lvl="0" rtl="0">
              <a:buNone/>
            </a:pPr>
            <a:r>
              <a:rPr lang="en" sz="2400" dirty="0"/>
              <a:t>training programs that will prepare journalists </a:t>
            </a:r>
          </a:p>
          <a:p>
            <a:pPr marL="457200" lvl="0" indent="-419100" rtl="0">
              <a:buClr>
                <a:schemeClr val="dk2"/>
              </a:buClr>
              <a:buSzPct val="166666"/>
              <a:buFont typeface="Arial"/>
              <a:buChar char="•"/>
            </a:pPr>
            <a:r>
              <a:rPr lang="en" sz="2400" dirty="0"/>
              <a:t>to mine data</a:t>
            </a:r>
          </a:p>
          <a:p>
            <a:pPr marL="457200" lvl="0" indent="-419100" rtl="0">
              <a:buClr>
                <a:schemeClr val="dk2"/>
              </a:buClr>
              <a:buSzPct val="166666"/>
              <a:buFont typeface="Arial"/>
              <a:buChar char="•"/>
            </a:pPr>
            <a:r>
              <a:rPr lang="en" sz="2400" dirty="0"/>
              <a:t>to identify patterns</a:t>
            </a:r>
          </a:p>
          <a:p>
            <a:pPr marL="457200" lvl="0" indent="-419100" rtl="0">
              <a:buClr>
                <a:schemeClr val="dk2"/>
              </a:buClr>
              <a:buSzPct val="166666"/>
              <a:buFont typeface="Arial"/>
              <a:buChar char="•"/>
            </a:pPr>
            <a:r>
              <a:rPr lang="en" sz="2400" dirty="0"/>
              <a:t>to investigate trends </a:t>
            </a:r>
          </a:p>
          <a:p>
            <a:pPr marL="457200" lvl="0" indent="-419100" rtl="0">
              <a:buClr>
                <a:schemeClr val="dk2"/>
              </a:buClr>
              <a:buSzPct val="166666"/>
              <a:buFont typeface="Arial"/>
              <a:buChar char="•"/>
            </a:pPr>
            <a:r>
              <a:rPr lang="en" sz="2400" dirty="0"/>
              <a:t>to highlight development needs in their countries</a:t>
            </a:r>
          </a:p>
        </p:txBody>
      </p:sp>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Internews in Kenya</a:t>
            </a:r>
          </a:p>
        </p:txBody>
      </p:sp>
      <p:sp>
        <p:nvSpPr>
          <p:cNvPr id="61" name="Shape 61"/>
          <p:cNvSpPr txBox="1">
            <a:spLocks noGrp="1"/>
          </p:cNvSpPr>
          <p:nvPr>
            <p:ph type="body" idx="1"/>
          </p:nvPr>
        </p:nvSpPr>
        <p:spPr>
          <a:xfrm>
            <a:off x="457200" y="1600200"/>
            <a:ext cx="8229600" cy="2826900"/>
          </a:xfrm>
          <a:prstGeom prst="rect">
            <a:avLst/>
          </a:prstGeom>
        </p:spPr>
        <p:txBody>
          <a:bodyPr lIns="91425" tIns="91425" rIns="91425" bIns="91425" anchor="t" anchorCtr="0">
            <a:noAutofit/>
          </a:bodyPr>
          <a:lstStyle/>
          <a:p>
            <a:pPr lvl="0" rtl="0">
              <a:buNone/>
            </a:pPr>
            <a:r>
              <a:rPr lang="en" b="1">
                <a:latin typeface="Ubuntu"/>
                <a:ea typeface="Ubuntu"/>
                <a:cs typeface="Ubuntu"/>
                <a:sym typeface="Ubuntu"/>
              </a:rPr>
              <a:t>[:Projects:]</a:t>
            </a:r>
          </a:p>
          <a:p>
            <a:pPr marL="457200" lvl="0" indent="-419100" rtl="0">
              <a:buClr>
                <a:schemeClr val="dk2"/>
              </a:buClr>
              <a:buSzPct val="166666"/>
              <a:buFont typeface="Arial"/>
              <a:buChar char="•"/>
            </a:pPr>
            <a:r>
              <a:rPr lang="en"/>
              <a:t>Data journalism fellowship</a:t>
            </a:r>
          </a:p>
          <a:p>
            <a:pPr marL="457200" lvl="0" indent="-419100" rtl="0">
              <a:buClr>
                <a:schemeClr val="dk2"/>
              </a:buClr>
              <a:buSzPct val="166666"/>
              <a:buFont typeface="Arial"/>
              <a:buChar char="•"/>
            </a:pPr>
            <a:r>
              <a:rPr lang="en"/>
              <a:t>Data Dredger: a data portal for Kenyan journalists and for mentoring aspiring data journalists</a:t>
            </a:r>
          </a:p>
          <a:p>
            <a:pPr marL="457200" lvl="0" indent="-419100" rtl="0">
              <a:buClr>
                <a:schemeClr val="dk2"/>
              </a:buClr>
              <a:buSzPct val="166666"/>
              <a:buFont typeface="Arial"/>
              <a:buChar char="•"/>
            </a:pPr>
            <a:r>
              <a:rPr lang="en"/>
              <a:t>Featured projects!</a:t>
            </a:r>
          </a:p>
          <a:p>
            <a:endParaRPr lang="en"/>
          </a:p>
        </p:txBody>
      </p:sp>
      <p:pic>
        <p:nvPicPr>
          <p:cNvPr id="62" name="Shape 62"/>
          <p:cNvPicPr preferRelativeResize="0"/>
          <p:nvPr/>
        </p:nvPicPr>
        <p:blipFill>
          <a:blip r:embed="rId3"/>
          <a:stretch>
            <a:fillRect/>
          </a:stretch>
        </p:blipFill>
        <p:spPr>
          <a:xfrm>
            <a:off x="457200" y="5062698"/>
            <a:ext cx="6847000" cy="1600800"/>
          </a:xfrm>
          <a:prstGeom prst="rect">
            <a:avLst/>
          </a:prstGeom>
          <a:noFill/>
          <a:ln>
            <a:noFill/>
          </a:ln>
        </p:spPr>
      </p:pic>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Focus on Health</a:t>
            </a:r>
          </a:p>
        </p:txBody>
      </p:sp>
      <p:sp>
        <p:nvSpPr>
          <p:cNvPr id="68" name="Shape 68"/>
          <p:cNvSpPr txBox="1">
            <a:spLocks noGrp="1"/>
          </p:cNvSpPr>
          <p:nvPr>
            <p:ph type="body" idx="1"/>
          </p:nvPr>
        </p:nvSpPr>
        <p:spPr>
          <a:xfrm>
            <a:off x="457200" y="1600200"/>
            <a:ext cx="8229600" cy="2826900"/>
          </a:xfrm>
          <a:prstGeom prst="rect">
            <a:avLst/>
          </a:prstGeom>
        </p:spPr>
        <p:txBody>
          <a:bodyPr lIns="91425" tIns="91425" rIns="91425" bIns="91425" anchor="t" anchorCtr="0">
            <a:noAutofit/>
          </a:bodyPr>
          <a:lstStyle/>
          <a:p>
            <a:pPr marL="457200" lvl="0" indent="-419100" rtl="0">
              <a:buClr>
                <a:schemeClr val="dk2"/>
              </a:buClr>
              <a:buSzPct val="166666"/>
              <a:buFont typeface="Arial"/>
              <a:buChar char="•"/>
            </a:pPr>
            <a:r>
              <a:rPr lang="en" sz="2400" dirty="0"/>
              <a:t>Public health</a:t>
            </a:r>
          </a:p>
          <a:p>
            <a:pPr marL="457200" lvl="0" indent="-419100" rtl="0">
              <a:buClr>
                <a:schemeClr val="dk2"/>
              </a:buClr>
              <a:buSzPct val="166666"/>
              <a:buFont typeface="Arial"/>
              <a:buChar char="•"/>
            </a:pPr>
            <a:r>
              <a:rPr lang="en" sz="2400" dirty="0"/>
              <a:t>Socio-economic development</a:t>
            </a:r>
          </a:p>
          <a:p>
            <a:pPr marL="457200" lvl="0" indent="-419100" rtl="0">
              <a:buClr>
                <a:schemeClr val="dk2"/>
              </a:buClr>
              <a:buSzPct val="166666"/>
              <a:buFont typeface="Arial"/>
              <a:buChar char="•"/>
            </a:pPr>
            <a:r>
              <a:rPr lang="en" sz="2400" dirty="0"/>
              <a:t>Extractive industry and sustainability</a:t>
            </a:r>
          </a:p>
          <a:p>
            <a:endParaRPr lang="en" dirty="0"/>
          </a:p>
        </p:txBody>
      </p:sp>
      <p:pic>
        <p:nvPicPr>
          <p:cNvPr id="69" name="Shape 69"/>
          <p:cNvPicPr preferRelativeResize="0"/>
          <p:nvPr/>
        </p:nvPicPr>
        <p:blipFill>
          <a:blip r:embed="rId3"/>
          <a:stretch>
            <a:fillRect/>
          </a:stretch>
        </p:blipFill>
        <p:spPr>
          <a:xfrm>
            <a:off x="3943200" y="3285775"/>
            <a:ext cx="4743599" cy="3271449"/>
          </a:xfrm>
          <a:prstGeom prst="rect">
            <a:avLst/>
          </a:prstGeom>
          <a:noFill/>
          <a:ln>
            <a:noFill/>
          </a:ln>
        </p:spPr>
      </p:pic>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subTitle" idx="1"/>
          </p:nvPr>
        </p:nvSpPr>
        <p:spPr>
          <a:xfrm>
            <a:off x="10800" y="5068600"/>
            <a:ext cx="9122400" cy="1259400"/>
          </a:xfrm>
          <a:prstGeom prst="rect">
            <a:avLst/>
          </a:prstGeom>
          <a:solidFill>
            <a:schemeClr val="lt2"/>
          </a:solidFill>
        </p:spPr>
        <p:txBody>
          <a:bodyPr lIns="91425" tIns="91425" rIns="91425" bIns="91425" anchor="t" anchorCtr="0">
            <a:noAutofit/>
          </a:bodyPr>
          <a:lstStyle/>
          <a:p>
            <a:pPr lvl="0" rtl="0">
              <a:buNone/>
            </a:pPr>
            <a:r>
              <a:rPr lang="en" sz="4800" b="1" dirty="0">
                <a:solidFill>
                  <a:schemeClr val="bg2">
                    <a:lumMod val="75000"/>
                  </a:schemeClr>
                </a:solidFill>
                <a:latin typeface="Ubuntu"/>
                <a:ea typeface="Ubuntu"/>
                <a:cs typeface="Ubuntu"/>
                <a:sym typeface="Ubuntu"/>
              </a:rPr>
              <a:t>Featured Projects</a:t>
            </a:r>
          </a:p>
        </p:txBody>
      </p:sp>
      <p:pic>
        <p:nvPicPr>
          <p:cNvPr id="75" name="Shape 75"/>
          <p:cNvPicPr preferRelativeResize="0"/>
          <p:nvPr/>
        </p:nvPicPr>
        <p:blipFill>
          <a:blip r:embed="rId3"/>
          <a:stretch>
            <a:fillRect/>
          </a:stretch>
        </p:blipFill>
        <p:spPr>
          <a:xfrm flipH="1">
            <a:off x="7618753" y="4538600"/>
            <a:ext cx="1525250" cy="2319400"/>
          </a:xfrm>
          <a:prstGeom prst="rect">
            <a:avLst/>
          </a:prstGeom>
          <a:noFill/>
          <a:ln>
            <a:noFill/>
          </a:ln>
        </p:spPr>
      </p:pic>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457200" y="5875078"/>
            <a:ext cx="8229600" cy="692700"/>
          </a:xfrm>
          <a:prstGeom prst="rect">
            <a:avLst/>
          </a:prstGeom>
        </p:spPr>
        <p:txBody>
          <a:bodyPr lIns="91425" tIns="91425" rIns="91425" bIns="91425" anchor="t" anchorCtr="0">
            <a:noAutofit/>
          </a:bodyPr>
          <a:lstStyle/>
          <a:p>
            <a:pPr algn="l">
              <a:buNone/>
            </a:pPr>
            <a:r>
              <a:rPr lang="en" sz="3600" b="1">
                <a:latin typeface="Ubuntu"/>
                <a:ea typeface="Ubuntu"/>
                <a:cs typeface="Ubuntu"/>
                <a:sym typeface="Ubuntu"/>
              </a:rPr>
              <a:t>Change for Health</a:t>
            </a:r>
          </a:p>
        </p:txBody>
      </p:sp>
      <p:pic>
        <p:nvPicPr>
          <p:cNvPr id="81" name="Shape 81"/>
          <p:cNvPicPr preferRelativeResize="0"/>
          <p:nvPr/>
        </p:nvPicPr>
        <p:blipFill>
          <a:blip r:embed="rId3"/>
          <a:stretch>
            <a:fillRect/>
          </a:stretch>
        </p:blipFill>
        <p:spPr>
          <a:xfrm>
            <a:off x="2853750" y="466125"/>
            <a:ext cx="5833050" cy="3961050"/>
          </a:xfrm>
          <a:prstGeom prst="rect">
            <a:avLst/>
          </a:prstGeom>
          <a:noFill/>
          <a:ln>
            <a:noFill/>
          </a:ln>
        </p:spPr>
      </p:pic>
      <p:pic>
        <p:nvPicPr>
          <p:cNvPr id="82" name="Shape 82"/>
          <p:cNvPicPr preferRelativeResize="0"/>
          <p:nvPr/>
        </p:nvPicPr>
        <p:blipFill>
          <a:blip r:embed="rId4"/>
          <a:stretch>
            <a:fillRect/>
          </a:stretch>
        </p:blipFill>
        <p:spPr>
          <a:xfrm>
            <a:off x="457200" y="2663225"/>
            <a:ext cx="3939724" cy="2675350"/>
          </a:xfrm>
          <a:prstGeom prst="rect">
            <a:avLst/>
          </a:prstGeom>
          <a:noFill/>
          <a:ln>
            <a:noFill/>
          </a:ln>
        </p:spPr>
      </p:pic>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Shape 87"/>
          <p:cNvPicPr preferRelativeResize="0"/>
          <p:nvPr/>
        </p:nvPicPr>
        <p:blipFill>
          <a:blip r:embed="rId3"/>
          <a:stretch>
            <a:fillRect/>
          </a:stretch>
        </p:blipFill>
        <p:spPr>
          <a:xfrm>
            <a:off x="464100" y="282225"/>
            <a:ext cx="5006350" cy="3399649"/>
          </a:xfrm>
          <a:prstGeom prst="rect">
            <a:avLst/>
          </a:prstGeom>
          <a:noFill/>
          <a:ln>
            <a:noFill/>
          </a:ln>
        </p:spPr>
      </p:pic>
      <p:pic>
        <p:nvPicPr>
          <p:cNvPr id="88" name="Shape 88"/>
          <p:cNvPicPr preferRelativeResize="0"/>
          <p:nvPr/>
        </p:nvPicPr>
        <p:blipFill>
          <a:blip r:embed="rId4"/>
          <a:stretch>
            <a:fillRect/>
          </a:stretch>
        </p:blipFill>
        <p:spPr>
          <a:xfrm>
            <a:off x="918450" y="3760800"/>
            <a:ext cx="7170724" cy="2871299"/>
          </a:xfrm>
          <a:prstGeom prst="rect">
            <a:avLst/>
          </a:prstGeom>
          <a:noFill/>
          <a:ln>
            <a:noFill/>
          </a:ln>
        </p:spPr>
      </p:pic>
      <p:pic>
        <p:nvPicPr>
          <p:cNvPr id="89" name="Shape 89"/>
          <p:cNvPicPr preferRelativeResize="0"/>
          <p:nvPr/>
        </p:nvPicPr>
        <p:blipFill>
          <a:blip r:embed="rId5"/>
          <a:stretch>
            <a:fillRect/>
          </a:stretch>
        </p:blipFill>
        <p:spPr>
          <a:xfrm>
            <a:off x="4282726" y="816962"/>
            <a:ext cx="4360898" cy="2961350"/>
          </a:xfrm>
          <a:prstGeom prst="rect">
            <a:avLst/>
          </a:prstGeom>
          <a:noFill/>
          <a:ln>
            <a:noFill/>
          </a:ln>
        </p:spPr>
      </p:pic>
    </p:spTree>
  </p:cSld>
  <p:clrMapOvr>
    <a:masterClrMapping/>
  </p:clrMapOvr>
  <p:transition xmlns:p14="http://schemas.microsoft.com/office/powerpoint/2010/main" spd="slow">
    <p:cut/>
  </p:transition>
</p:sld>
</file>

<file path=ppt/theme/theme1.xml><?xml version="1.0" encoding="utf-8"?>
<a:theme xmlns:a="http://schemas.openxmlformats.org/drawingml/2006/main" name="khaki">
  <a:themeElements>
    <a:clrScheme name="Custom 349">
      <a:dk1>
        <a:srgbClr val="262626"/>
      </a:dk1>
      <a:lt1>
        <a:srgbClr val="E6D6BD"/>
      </a:lt1>
      <a:dk2>
        <a:srgbClr val="535353"/>
      </a:dk2>
      <a:lt2>
        <a:srgbClr val="B4AD9E"/>
      </a:lt2>
      <a:accent1>
        <a:srgbClr val="ADB48E"/>
      </a:accent1>
      <a:accent2>
        <a:srgbClr val="867961"/>
      </a:accent2>
      <a:accent3>
        <a:srgbClr val="CBB680"/>
      </a:accent3>
      <a:accent4>
        <a:srgbClr val="78A3C0"/>
      </a:accent4>
      <a:accent5>
        <a:srgbClr val="C0AE91"/>
      </a:accent5>
      <a:accent6>
        <a:srgbClr val="668874"/>
      </a:accent6>
      <a:hlink>
        <a:srgbClr val="4B94B3"/>
      </a:hlink>
      <a:folHlink>
        <a:srgbClr val="41414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501</Words>
  <Application>Microsoft Macintosh PowerPoint</Application>
  <PresentationFormat>On-screen Show (4:3)</PresentationFormat>
  <Paragraphs>54</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khaki</vt:lpstr>
      <vt:lpstr>Taking FOSS to the Newsroom</vt:lpstr>
      <vt:lpstr>PowerPoint Presentation</vt:lpstr>
      <vt:lpstr>Internews</vt:lpstr>
      <vt:lpstr>Internews</vt:lpstr>
      <vt:lpstr>Internews in Kenya</vt:lpstr>
      <vt:lpstr>Focus on Health</vt:lpstr>
      <vt:lpstr>PowerPoint Presentation</vt:lpstr>
      <vt:lpstr>PowerPoint Presentation</vt:lpstr>
      <vt:lpstr>PowerPoint Presentation</vt:lpstr>
      <vt:lpstr>PowerPoint Presentation</vt:lpstr>
      <vt:lpstr>PowerPoint Presentation</vt:lpstr>
      <vt:lpstr>PowerPoint Presentation</vt:lpstr>
      <vt:lpstr>What’s next?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Taking FOSS to the Newsroom</dc:title>
  <cp:lastModifiedBy>Aurelia Moser</cp:lastModifiedBy>
  <cp:revision>1</cp:revision>
  <dcterms:modified xsi:type="dcterms:W3CDTF">2014-03-25T12:52:44Z</dcterms:modified>
</cp:coreProperties>
</file>