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Baloo 2"/>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Baloo2-regular.fntdata"/><Relationship Id="rId8" Type="http://schemas.openxmlformats.org/officeDocument/2006/relationships/font" Target="fonts/Baloo2-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27ef86f3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c27ef86f3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5.jp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2.png"/><Relationship Id="rId8"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3"/>
          <p:cNvSpPr txBox="1"/>
          <p:nvPr/>
        </p:nvSpPr>
        <p:spPr>
          <a:xfrm>
            <a:off x="170075" y="2202650"/>
            <a:ext cx="2823600" cy="2871900"/>
          </a:xfrm>
          <a:prstGeom prst="rect">
            <a:avLst/>
          </a:prstGeom>
          <a:noFill/>
          <a:ln cap="flat" cmpd="sng" w="19050">
            <a:solidFill>
              <a:srgbClr val="32659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highlight>
                  <a:schemeClr val="dk1"/>
                </a:highlight>
                <a:latin typeface="Calibri"/>
                <a:ea typeface="Calibri"/>
                <a:cs typeface="Calibri"/>
                <a:sym typeface="Calibri"/>
              </a:rPr>
              <a:t>Methods</a:t>
            </a:r>
            <a:endParaRPr b="1" sz="1200">
              <a:solidFill>
                <a:schemeClr val="lt1"/>
              </a:solidFill>
              <a:highlight>
                <a:schemeClr val="dk1"/>
              </a:highlight>
              <a:latin typeface="Calibri"/>
              <a:ea typeface="Calibri"/>
              <a:cs typeface="Calibri"/>
              <a:sym typeface="Calibri"/>
            </a:endParaRPr>
          </a:p>
          <a:p>
            <a:pPr indent="0" lvl="0" marL="0" rtl="0" algn="l">
              <a:spcBef>
                <a:spcPts val="0"/>
              </a:spcBef>
              <a:spcAft>
                <a:spcPts val="0"/>
              </a:spcAft>
              <a:buNone/>
            </a:pPr>
            <a:r>
              <a:rPr lang="en" sz="1200">
                <a:solidFill>
                  <a:schemeClr val="lt1"/>
                </a:solidFill>
                <a:highlight>
                  <a:schemeClr val="dk1"/>
                </a:highlight>
                <a:latin typeface="Calibri"/>
                <a:ea typeface="Calibri"/>
                <a:cs typeface="Calibri"/>
                <a:sym typeface="Calibri"/>
              </a:rPr>
              <a:t>Needs</a:t>
            </a:r>
            <a:endParaRPr sz="1200">
              <a:solidFill>
                <a:schemeClr val="lt1"/>
              </a:solidFill>
              <a:highlight>
                <a:schemeClr val="dk1"/>
              </a:highlight>
              <a:latin typeface="Calibri"/>
              <a:ea typeface="Calibri"/>
              <a:cs typeface="Calibri"/>
              <a:sym typeface="Calibri"/>
            </a:endParaRPr>
          </a:p>
          <a:p>
            <a:pPr indent="-273050" lvl="0" marL="457200" rtl="0" algn="l">
              <a:lnSpc>
                <a:spcPct val="150000"/>
              </a:lnSpc>
              <a:spcBef>
                <a:spcPts val="0"/>
              </a:spcBef>
              <a:spcAft>
                <a:spcPts val="0"/>
              </a:spcAft>
              <a:buClr>
                <a:schemeClr val="lt1"/>
              </a:buClr>
              <a:buSzPts val="700"/>
              <a:buFont typeface="Calibri"/>
              <a:buChar char="-"/>
            </a:pPr>
            <a:r>
              <a:rPr lang="en" sz="700">
                <a:solidFill>
                  <a:schemeClr val="lt1"/>
                </a:solidFill>
                <a:highlight>
                  <a:schemeClr val="dk1"/>
                </a:highlight>
                <a:latin typeface="Calibri"/>
                <a:ea typeface="Calibri"/>
                <a:cs typeface="Calibri"/>
                <a:sym typeface="Calibri"/>
              </a:rPr>
              <a:t>Residents need to be alerted of incoming mudslides</a:t>
            </a:r>
            <a:endParaRPr sz="700">
              <a:solidFill>
                <a:schemeClr val="lt1"/>
              </a:solidFill>
              <a:highlight>
                <a:schemeClr val="dk1"/>
              </a:highlight>
              <a:latin typeface="Calibri"/>
              <a:ea typeface="Calibri"/>
              <a:cs typeface="Calibri"/>
              <a:sym typeface="Calibri"/>
            </a:endParaRPr>
          </a:p>
          <a:p>
            <a:pPr indent="-273050" lvl="0" marL="457200" rtl="0" algn="l">
              <a:lnSpc>
                <a:spcPct val="150000"/>
              </a:lnSpc>
              <a:spcBef>
                <a:spcPts val="0"/>
              </a:spcBef>
              <a:spcAft>
                <a:spcPts val="0"/>
              </a:spcAft>
              <a:buClr>
                <a:schemeClr val="lt1"/>
              </a:buClr>
              <a:buSzPts val="700"/>
              <a:buFont typeface="Calibri"/>
              <a:buChar char="-"/>
            </a:pPr>
            <a:r>
              <a:rPr lang="en" sz="700">
                <a:solidFill>
                  <a:schemeClr val="lt1"/>
                </a:solidFill>
                <a:highlight>
                  <a:schemeClr val="dk1"/>
                </a:highlight>
                <a:latin typeface="Calibri"/>
                <a:ea typeface="Calibri"/>
                <a:cs typeface="Calibri"/>
                <a:sym typeface="Calibri"/>
              </a:rPr>
              <a:t>This would help citizens evacuate and minimize property damage</a:t>
            </a:r>
            <a:endParaRPr sz="700">
              <a:solidFill>
                <a:schemeClr val="lt1"/>
              </a:solidFill>
              <a:highlight>
                <a:schemeClr val="dk1"/>
              </a:highlight>
              <a:latin typeface="Calibri"/>
              <a:ea typeface="Calibri"/>
              <a:cs typeface="Calibri"/>
              <a:sym typeface="Calibri"/>
            </a:endParaRPr>
          </a:p>
          <a:p>
            <a:pPr indent="0" lvl="0" marL="0" rtl="0" algn="l">
              <a:lnSpc>
                <a:spcPct val="150000"/>
              </a:lnSpc>
              <a:spcBef>
                <a:spcPts val="0"/>
              </a:spcBef>
              <a:spcAft>
                <a:spcPts val="0"/>
              </a:spcAft>
              <a:buNone/>
            </a:pPr>
            <a:r>
              <a:t/>
            </a:r>
            <a:endParaRPr sz="700">
              <a:solidFill>
                <a:schemeClr val="lt1"/>
              </a:solidFill>
              <a:highlight>
                <a:schemeClr val="dk1"/>
              </a:highlight>
              <a:latin typeface="Calibri"/>
              <a:ea typeface="Calibri"/>
              <a:cs typeface="Calibri"/>
              <a:sym typeface="Calibri"/>
            </a:endParaRPr>
          </a:p>
          <a:p>
            <a:pPr indent="0" lvl="0" marL="0" rtl="0" algn="l">
              <a:lnSpc>
                <a:spcPct val="150000"/>
              </a:lnSpc>
              <a:spcBef>
                <a:spcPts val="0"/>
              </a:spcBef>
              <a:spcAft>
                <a:spcPts val="0"/>
              </a:spcAft>
              <a:buNone/>
            </a:pPr>
            <a:r>
              <a:t/>
            </a:r>
            <a:endParaRPr sz="700">
              <a:solidFill>
                <a:schemeClr val="lt1"/>
              </a:solidFill>
              <a:highlight>
                <a:schemeClr val="dk1"/>
              </a:highlight>
              <a:latin typeface="Calibri"/>
              <a:ea typeface="Calibri"/>
              <a:cs typeface="Calibri"/>
              <a:sym typeface="Calibri"/>
            </a:endParaRPr>
          </a:p>
          <a:p>
            <a:pPr indent="0" lvl="0" marL="0" rtl="0" algn="l">
              <a:lnSpc>
                <a:spcPct val="150000"/>
              </a:lnSpc>
              <a:spcBef>
                <a:spcPts val="0"/>
              </a:spcBef>
              <a:spcAft>
                <a:spcPts val="0"/>
              </a:spcAft>
              <a:buNone/>
            </a:pPr>
            <a:r>
              <a:t/>
            </a:r>
            <a:endParaRPr sz="700">
              <a:solidFill>
                <a:schemeClr val="lt1"/>
              </a:solidFill>
              <a:highlight>
                <a:schemeClr val="dk1"/>
              </a:highlight>
              <a:latin typeface="Calibri"/>
              <a:ea typeface="Calibri"/>
              <a:cs typeface="Calibri"/>
              <a:sym typeface="Calibri"/>
            </a:endParaRPr>
          </a:p>
          <a:p>
            <a:pPr indent="0" lvl="0" marL="0" rtl="0" algn="l">
              <a:lnSpc>
                <a:spcPct val="150000"/>
              </a:lnSpc>
              <a:spcBef>
                <a:spcPts val="0"/>
              </a:spcBef>
              <a:spcAft>
                <a:spcPts val="0"/>
              </a:spcAft>
              <a:buNone/>
            </a:pPr>
            <a:r>
              <a:t/>
            </a:r>
            <a:endParaRPr sz="700">
              <a:solidFill>
                <a:schemeClr val="lt1"/>
              </a:solidFill>
              <a:highlight>
                <a:schemeClr val="dk1"/>
              </a:highlight>
              <a:latin typeface="Calibri"/>
              <a:ea typeface="Calibri"/>
              <a:cs typeface="Calibri"/>
              <a:sym typeface="Calibri"/>
            </a:endParaRPr>
          </a:p>
          <a:p>
            <a:pPr indent="0" lvl="0" marL="0" rtl="0" algn="l">
              <a:lnSpc>
                <a:spcPct val="150000"/>
              </a:lnSpc>
              <a:spcBef>
                <a:spcPts val="0"/>
              </a:spcBef>
              <a:spcAft>
                <a:spcPts val="0"/>
              </a:spcAft>
              <a:buNone/>
            </a:pPr>
            <a:r>
              <a:t/>
            </a:r>
            <a:endParaRPr sz="700">
              <a:solidFill>
                <a:schemeClr val="lt1"/>
              </a:solidFill>
              <a:highlight>
                <a:schemeClr val="dk1"/>
              </a:highlight>
              <a:latin typeface="Calibri"/>
              <a:ea typeface="Calibri"/>
              <a:cs typeface="Calibri"/>
              <a:sym typeface="Calibri"/>
            </a:endParaRPr>
          </a:p>
          <a:p>
            <a:pPr indent="0" lvl="0" marL="0" rtl="0" algn="l">
              <a:lnSpc>
                <a:spcPct val="150000"/>
              </a:lnSpc>
              <a:spcBef>
                <a:spcPts val="0"/>
              </a:spcBef>
              <a:spcAft>
                <a:spcPts val="0"/>
              </a:spcAft>
              <a:buNone/>
            </a:pPr>
            <a:r>
              <a:t/>
            </a:r>
            <a:endParaRPr sz="700">
              <a:solidFill>
                <a:schemeClr val="lt1"/>
              </a:solidFill>
              <a:highlight>
                <a:schemeClr val="dk1"/>
              </a:highlight>
              <a:latin typeface="Calibri"/>
              <a:ea typeface="Calibri"/>
              <a:cs typeface="Calibri"/>
              <a:sym typeface="Calibri"/>
            </a:endParaRPr>
          </a:p>
          <a:p>
            <a:pPr indent="0" lvl="0" marL="0" rtl="0" algn="l">
              <a:spcBef>
                <a:spcPts val="0"/>
              </a:spcBef>
              <a:spcAft>
                <a:spcPts val="0"/>
              </a:spcAft>
              <a:buNone/>
            </a:pPr>
            <a:r>
              <a:rPr lang="en" sz="1200">
                <a:solidFill>
                  <a:schemeClr val="lt1"/>
                </a:solidFill>
                <a:highlight>
                  <a:schemeClr val="dk1"/>
                </a:highlight>
                <a:latin typeface="Calibri"/>
                <a:ea typeface="Calibri"/>
                <a:cs typeface="Calibri"/>
                <a:sym typeface="Calibri"/>
              </a:rPr>
              <a:t>Approach</a:t>
            </a:r>
            <a:endParaRPr sz="1200">
              <a:solidFill>
                <a:schemeClr val="lt1"/>
              </a:solidFill>
              <a:highlight>
                <a:schemeClr val="dk1"/>
              </a:highlight>
              <a:latin typeface="Calibri"/>
              <a:ea typeface="Calibri"/>
              <a:cs typeface="Calibri"/>
              <a:sym typeface="Calibri"/>
            </a:endParaRPr>
          </a:p>
          <a:p>
            <a:pPr indent="-273050" lvl="0" marL="457200" rtl="0" algn="l">
              <a:lnSpc>
                <a:spcPct val="150000"/>
              </a:lnSpc>
              <a:spcBef>
                <a:spcPts val="0"/>
              </a:spcBef>
              <a:spcAft>
                <a:spcPts val="0"/>
              </a:spcAft>
              <a:buClr>
                <a:schemeClr val="lt1"/>
              </a:buClr>
              <a:buSzPts val="700"/>
              <a:buFont typeface="Calibri"/>
              <a:buChar char="-"/>
            </a:pPr>
            <a:r>
              <a:rPr lang="en" sz="700">
                <a:solidFill>
                  <a:schemeClr val="lt1"/>
                </a:solidFill>
                <a:highlight>
                  <a:schemeClr val="dk1"/>
                </a:highlight>
                <a:latin typeface="Calibri"/>
                <a:ea typeface="Calibri"/>
                <a:cs typeface="Calibri"/>
                <a:sym typeface="Calibri"/>
              </a:rPr>
              <a:t>Create a system using LED lights to create a visual warning system</a:t>
            </a:r>
            <a:endParaRPr sz="700">
              <a:solidFill>
                <a:schemeClr val="lt1"/>
              </a:solidFill>
              <a:highlight>
                <a:schemeClr val="dk1"/>
              </a:highlight>
              <a:latin typeface="Calibri"/>
              <a:ea typeface="Calibri"/>
              <a:cs typeface="Calibri"/>
              <a:sym typeface="Calibri"/>
            </a:endParaRPr>
          </a:p>
          <a:p>
            <a:pPr indent="-273050" lvl="0" marL="457200" rtl="0" algn="l">
              <a:lnSpc>
                <a:spcPct val="150000"/>
              </a:lnSpc>
              <a:spcBef>
                <a:spcPts val="0"/>
              </a:spcBef>
              <a:spcAft>
                <a:spcPts val="0"/>
              </a:spcAft>
              <a:buClr>
                <a:schemeClr val="lt1"/>
              </a:buClr>
              <a:buSzPts val="700"/>
              <a:buFont typeface="Calibri"/>
              <a:buChar char="-"/>
            </a:pPr>
            <a:r>
              <a:rPr lang="en" sz="700">
                <a:solidFill>
                  <a:schemeClr val="lt1"/>
                </a:solidFill>
                <a:highlight>
                  <a:schemeClr val="dk1"/>
                </a:highlight>
                <a:latin typeface="Calibri"/>
                <a:ea typeface="Calibri"/>
                <a:cs typeface="Calibri"/>
                <a:sym typeface="Calibri"/>
              </a:rPr>
              <a:t>Create a system using a buzzer to create an auditory warning system</a:t>
            </a:r>
            <a:endParaRPr sz="700">
              <a:solidFill>
                <a:schemeClr val="lt1"/>
              </a:solidFill>
              <a:highlight>
                <a:schemeClr val="dk1"/>
              </a:highlight>
              <a:latin typeface="Calibri"/>
              <a:ea typeface="Calibri"/>
              <a:cs typeface="Calibri"/>
              <a:sym typeface="Calibri"/>
            </a:endParaRPr>
          </a:p>
          <a:p>
            <a:pPr indent="-273050" lvl="0" marL="457200" rtl="0" algn="l">
              <a:lnSpc>
                <a:spcPct val="150000"/>
              </a:lnSpc>
              <a:spcBef>
                <a:spcPts val="0"/>
              </a:spcBef>
              <a:spcAft>
                <a:spcPts val="0"/>
              </a:spcAft>
              <a:buClr>
                <a:schemeClr val="lt1"/>
              </a:buClr>
              <a:buSzPts val="700"/>
              <a:buFont typeface="Calibri"/>
              <a:buChar char="-"/>
            </a:pPr>
            <a:r>
              <a:rPr lang="en" sz="700">
                <a:solidFill>
                  <a:schemeClr val="lt1"/>
                </a:solidFill>
                <a:highlight>
                  <a:schemeClr val="dk1"/>
                </a:highlight>
                <a:latin typeface="Calibri"/>
                <a:ea typeface="Calibri"/>
                <a:cs typeface="Calibri"/>
                <a:sym typeface="Calibri"/>
              </a:rPr>
              <a:t>Constraint: Battery Life</a:t>
            </a:r>
            <a:endParaRPr sz="700">
              <a:solidFill>
                <a:schemeClr val="lt1"/>
              </a:solidFill>
              <a:highlight>
                <a:schemeClr val="dk1"/>
              </a:highlight>
              <a:latin typeface="Calibri"/>
              <a:ea typeface="Calibri"/>
              <a:cs typeface="Calibri"/>
              <a:sym typeface="Calibri"/>
            </a:endParaRPr>
          </a:p>
          <a:p>
            <a:pPr indent="0" lvl="0" marL="0" rtl="0" algn="l">
              <a:spcBef>
                <a:spcPts val="0"/>
              </a:spcBef>
              <a:spcAft>
                <a:spcPts val="0"/>
              </a:spcAft>
              <a:buNone/>
            </a:pPr>
            <a:r>
              <a:t/>
            </a:r>
            <a:endParaRPr b="1" sz="1000">
              <a:solidFill>
                <a:schemeClr val="lt1"/>
              </a:solidFill>
              <a:highlight>
                <a:schemeClr val="dk1"/>
              </a:highlight>
              <a:latin typeface="Calibri"/>
              <a:ea typeface="Calibri"/>
              <a:cs typeface="Calibri"/>
              <a:sym typeface="Calibri"/>
            </a:endParaRPr>
          </a:p>
          <a:p>
            <a:pPr indent="0" lvl="0" marL="0" rtl="0" algn="l">
              <a:spcBef>
                <a:spcPts val="0"/>
              </a:spcBef>
              <a:spcAft>
                <a:spcPts val="0"/>
              </a:spcAft>
              <a:buNone/>
            </a:pPr>
            <a:r>
              <a:t/>
            </a:r>
            <a:endParaRPr b="1" sz="1000">
              <a:solidFill>
                <a:schemeClr val="dk1"/>
              </a:solidFill>
              <a:latin typeface="Calibri"/>
              <a:ea typeface="Calibri"/>
              <a:cs typeface="Calibri"/>
              <a:sym typeface="Calibri"/>
            </a:endParaRPr>
          </a:p>
        </p:txBody>
      </p:sp>
      <p:sp>
        <p:nvSpPr>
          <p:cNvPr id="55" name="Google Shape;55;p13"/>
          <p:cNvSpPr txBox="1"/>
          <p:nvPr/>
        </p:nvSpPr>
        <p:spPr>
          <a:xfrm>
            <a:off x="3114825" y="952500"/>
            <a:ext cx="2935200" cy="4122000"/>
          </a:xfrm>
          <a:prstGeom prst="rect">
            <a:avLst/>
          </a:prstGeom>
          <a:noFill/>
          <a:ln cap="flat" cmpd="sng" w="19050">
            <a:solidFill>
              <a:srgbClr val="32659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Results </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t/>
            </a:r>
            <a:endParaRPr b="1" sz="1200">
              <a:solidFill>
                <a:schemeClr val="dk1"/>
              </a:solidFill>
              <a:latin typeface="Calibri"/>
              <a:ea typeface="Calibri"/>
              <a:cs typeface="Calibri"/>
              <a:sym typeface="Calibri"/>
            </a:endParaRPr>
          </a:p>
        </p:txBody>
      </p:sp>
      <p:sp>
        <p:nvSpPr>
          <p:cNvPr id="56" name="Google Shape;56;p13"/>
          <p:cNvSpPr txBox="1"/>
          <p:nvPr/>
        </p:nvSpPr>
        <p:spPr>
          <a:xfrm>
            <a:off x="6157575" y="952500"/>
            <a:ext cx="2789100" cy="1293300"/>
          </a:xfrm>
          <a:prstGeom prst="rect">
            <a:avLst/>
          </a:prstGeom>
          <a:noFill/>
          <a:ln cap="flat" cmpd="sng" w="19050">
            <a:solidFill>
              <a:srgbClr val="32659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Calibri"/>
                <a:ea typeface="Calibri"/>
                <a:cs typeface="Calibri"/>
                <a:sym typeface="Calibri"/>
              </a:rPr>
              <a:t>Discussion of Results </a:t>
            </a:r>
            <a:endParaRPr b="1" sz="1200">
              <a:solidFill>
                <a:schemeClr val="lt1"/>
              </a:solidFill>
              <a:latin typeface="Calibri"/>
              <a:ea typeface="Calibri"/>
              <a:cs typeface="Calibri"/>
              <a:sym typeface="Calibri"/>
            </a:endParaRPr>
          </a:p>
          <a:p>
            <a:pPr indent="0" lvl="0" marL="0" rtl="0" algn="l">
              <a:spcBef>
                <a:spcPts val="0"/>
              </a:spcBef>
              <a:spcAft>
                <a:spcPts val="0"/>
              </a:spcAft>
              <a:buNone/>
            </a:pPr>
            <a:r>
              <a:rPr lang="en" sz="700">
                <a:solidFill>
                  <a:schemeClr val="lt1"/>
                </a:solidFill>
                <a:latin typeface="Calibri"/>
                <a:ea typeface="Calibri"/>
                <a:cs typeface="Calibri"/>
                <a:sym typeface="Calibri"/>
              </a:rPr>
              <a:t>Through a graph comparing teaspoons of water added to soil vs moisture levels detected, patterns were identified to indicate when the LEDs would light up for certain moisture level values as more water was added. </a:t>
            </a:r>
            <a:endParaRPr sz="700">
              <a:solidFill>
                <a:schemeClr val="lt1"/>
              </a:solidFill>
              <a:latin typeface="Calibri"/>
              <a:ea typeface="Calibri"/>
              <a:cs typeface="Calibri"/>
              <a:sym typeface="Calibri"/>
            </a:endParaRPr>
          </a:p>
          <a:p>
            <a:pPr indent="0" lvl="0" marL="0" rtl="0" algn="l">
              <a:spcBef>
                <a:spcPts val="1000"/>
              </a:spcBef>
              <a:spcAft>
                <a:spcPts val="0"/>
              </a:spcAft>
              <a:buNone/>
            </a:pPr>
            <a:r>
              <a:rPr lang="en" sz="700">
                <a:solidFill>
                  <a:schemeClr val="lt1"/>
                </a:solidFill>
                <a:latin typeface="Calibri"/>
                <a:ea typeface="Calibri"/>
                <a:cs typeface="Calibri"/>
                <a:sym typeface="Calibri"/>
              </a:rPr>
              <a:t>The sensor allows clients to detect possible mudslides through visual and audio cues as the device detects high moisture levels. LED lights correspond to assigned moisture level values, with an alarm sound produced at  the highest level to serve as a warning system. </a:t>
            </a:r>
            <a:endParaRPr sz="700">
              <a:solidFill>
                <a:schemeClr val="lt1"/>
              </a:solidFill>
              <a:latin typeface="Calibri"/>
              <a:ea typeface="Calibri"/>
              <a:cs typeface="Calibri"/>
              <a:sym typeface="Calibri"/>
            </a:endParaRPr>
          </a:p>
          <a:p>
            <a:pPr indent="0" lvl="0" marL="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7" name="Google Shape;57;p13"/>
          <p:cNvSpPr txBox="1"/>
          <p:nvPr/>
        </p:nvSpPr>
        <p:spPr>
          <a:xfrm>
            <a:off x="6157575" y="3300950"/>
            <a:ext cx="2778600" cy="1043100"/>
          </a:xfrm>
          <a:prstGeom prst="rect">
            <a:avLst/>
          </a:prstGeom>
          <a:noFill/>
          <a:ln cap="flat" cmpd="sng" w="19050">
            <a:solidFill>
              <a:srgbClr val="32659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Calibri"/>
                <a:ea typeface="Calibri"/>
                <a:cs typeface="Calibri"/>
                <a:sym typeface="Calibri"/>
              </a:rPr>
              <a:t>References </a:t>
            </a:r>
            <a:endParaRPr b="1" sz="1200">
              <a:solidFill>
                <a:schemeClr val="lt1"/>
              </a:solidFill>
              <a:latin typeface="Calibri"/>
              <a:ea typeface="Calibri"/>
              <a:cs typeface="Calibri"/>
              <a:sym typeface="Calibri"/>
            </a:endParaRPr>
          </a:p>
          <a:p>
            <a:pPr indent="0" lvl="0" marL="0" rtl="0" algn="l">
              <a:spcBef>
                <a:spcPts val="0"/>
              </a:spcBef>
              <a:spcAft>
                <a:spcPts val="0"/>
              </a:spcAft>
              <a:buNone/>
            </a:pPr>
            <a:r>
              <a:rPr lang="en" sz="700">
                <a:solidFill>
                  <a:schemeClr val="lt1"/>
                </a:solidFill>
                <a:latin typeface="Calibri"/>
                <a:ea typeface="Calibri"/>
                <a:cs typeface="Calibri"/>
                <a:sym typeface="Calibri"/>
              </a:rPr>
              <a:t>Brocca, L., Ciabatta, L., Massari, C., Camici, S., &amp; Tarpanelli, A. (2017). Soil Moisture for Hydrological Applications: Open Questions and New Opportunities. *Water (Basel)*, 9(2), 140-140.</a:t>
            </a:r>
            <a:endParaRPr sz="700">
              <a:solidFill>
                <a:schemeClr val="lt1"/>
              </a:solidFill>
              <a:latin typeface="Calibri"/>
              <a:ea typeface="Calibri"/>
              <a:cs typeface="Calibri"/>
              <a:sym typeface="Calibri"/>
            </a:endParaRPr>
          </a:p>
          <a:p>
            <a:pPr indent="0" lvl="0" marL="0" rtl="0" algn="l">
              <a:spcBef>
                <a:spcPts val="0"/>
              </a:spcBef>
              <a:spcAft>
                <a:spcPts val="0"/>
              </a:spcAft>
              <a:buNone/>
            </a:pPr>
            <a:r>
              <a:t/>
            </a:r>
            <a:endParaRPr sz="700">
              <a:solidFill>
                <a:schemeClr val="lt1"/>
              </a:solidFill>
              <a:latin typeface="Calibri"/>
              <a:ea typeface="Calibri"/>
              <a:cs typeface="Calibri"/>
              <a:sym typeface="Calibri"/>
            </a:endParaRPr>
          </a:p>
          <a:p>
            <a:pPr indent="0" lvl="0" marL="0" rtl="0" algn="l">
              <a:spcBef>
                <a:spcPts val="0"/>
              </a:spcBef>
              <a:spcAft>
                <a:spcPts val="0"/>
              </a:spcAft>
              <a:buNone/>
            </a:pPr>
            <a:r>
              <a:rPr lang="en" sz="700">
                <a:solidFill>
                  <a:schemeClr val="lt1"/>
                </a:solidFill>
                <a:latin typeface="Calibri"/>
                <a:ea typeface="Calibri"/>
                <a:cs typeface="Calibri"/>
                <a:sym typeface="Calibri"/>
              </a:rPr>
              <a:t>A. Wicki, P.-E. Jansson, P. Lehmann, C. Hauck, and M. Stähli, "Simulated or measured soil moisture: which one is adding more value to regional landslide early warning?" *IEEE*, pp. 1-5, 2024.</a:t>
            </a:r>
            <a:endParaRPr sz="700">
              <a:solidFill>
                <a:schemeClr val="lt1"/>
              </a:solidFill>
              <a:latin typeface="Calibri"/>
              <a:ea typeface="Calibri"/>
              <a:cs typeface="Calibri"/>
              <a:sym typeface="Calibri"/>
            </a:endParaRPr>
          </a:p>
        </p:txBody>
      </p:sp>
      <p:sp>
        <p:nvSpPr>
          <p:cNvPr id="58" name="Google Shape;58;p13"/>
          <p:cNvSpPr txBox="1"/>
          <p:nvPr/>
        </p:nvSpPr>
        <p:spPr>
          <a:xfrm>
            <a:off x="6157575" y="4402225"/>
            <a:ext cx="2789100" cy="672300"/>
          </a:xfrm>
          <a:prstGeom prst="rect">
            <a:avLst/>
          </a:prstGeom>
          <a:noFill/>
          <a:ln cap="flat" cmpd="sng" w="19050">
            <a:solidFill>
              <a:srgbClr val="32659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Calibri"/>
                <a:ea typeface="Calibri"/>
                <a:cs typeface="Calibri"/>
                <a:sym typeface="Calibri"/>
              </a:rPr>
              <a:t>Acknowledgements </a:t>
            </a:r>
            <a:endParaRPr b="1" sz="1200">
              <a:solidFill>
                <a:schemeClr val="lt1"/>
              </a:solidFill>
              <a:latin typeface="Calibri"/>
              <a:ea typeface="Calibri"/>
              <a:cs typeface="Calibri"/>
              <a:sym typeface="Calibri"/>
            </a:endParaRPr>
          </a:p>
          <a:p>
            <a:pPr indent="0" lvl="0" marL="0" rtl="0" algn="l">
              <a:spcBef>
                <a:spcPts val="0"/>
              </a:spcBef>
              <a:spcAft>
                <a:spcPts val="0"/>
              </a:spcAft>
              <a:buNone/>
            </a:pPr>
            <a:r>
              <a:rPr lang="en" sz="700">
                <a:solidFill>
                  <a:schemeClr val="lt1"/>
                </a:solidFill>
                <a:latin typeface="Calibri"/>
                <a:ea typeface="Calibri"/>
                <a:cs typeface="Calibri"/>
                <a:sym typeface="Calibri"/>
              </a:rPr>
              <a:t>The authors would like to acknowledge the guidance of Professor Vivian Vuong and teaching assistants Peter Russell and Ceilidh Douglas in ENG 003. </a:t>
            </a:r>
            <a:endParaRPr sz="500">
              <a:solidFill>
                <a:schemeClr val="lt1"/>
              </a:solidFill>
              <a:latin typeface="Calibri"/>
              <a:ea typeface="Calibri"/>
              <a:cs typeface="Calibri"/>
              <a:sym typeface="Calibri"/>
            </a:endParaRPr>
          </a:p>
        </p:txBody>
      </p:sp>
      <p:sp>
        <p:nvSpPr>
          <p:cNvPr id="59" name="Google Shape;59;p13"/>
          <p:cNvSpPr txBox="1"/>
          <p:nvPr/>
        </p:nvSpPr>
        <p:spPr>
          <a:xfrm>
            <a:off x="183750" y="59100"/>
            <a:ext cx="8776500" cy="809400"/>
          </a:xfrm>
          <a:prstGeom prst="rect">
            <a:avLst/>
          </a:prstGeom>
          <a:noFill/>
          <a:ln cap="flat" cmpd="sng" w="19050">
            <a:solidFill>
              <a:srgbClr val="32659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lt1"/>
                </a:solidFill>
                <a:latin typeface="Calibri"/>
                <a:ea typeface="Calibri"/>
                <a:cs typeface="Calibri"/>
                <a:sym typeface="Calibri"/>
              </a:rPr>
              <a:t>Soil Moisture Sensor for Beverly Hills Mudslides</a:t>
            </a:r>
            <a:endParaRPr sz="1700">
              <a:solidFill>
                <a:schemeClr val="lt1"/>
              </a:solidFill>
              <a:latin typeface="Calibri"/>
              <a:ea typeface="Calibri"/>
              <a:cs typeface="Calibri"/>
              <a:sym typeface="Calibri"/>
            </a:endParaRPr>
          </a:p>
          <a:p>
            <a:pPr indent="0" lvl="0" marL="0" rtl="0" algn="ctr">
              <a:spcBef>
                <a:spcPts val="0"/>
              </a:spcBef>
              <a:spcAft>
                <a:spcPts val="0"/>
              </a:spcAft>
              <a:buNone/>
            </a:pPr>
            <a:r>
              <a:rPr lang="en" sz="900">
                <a:solidFill>
                  <a:schemeClr val="lt1"/>
                </a:solidFill>
                <a:latin typeface="Calibri"/>
                <a:ea typeface="Calibri"/>
                <a:cs typeface="Calibri"/>
                <a:sym typeface="Calibri"/>
              </a:rPr>
              <a:t>Jose Perez Cruz, Michael Wong, Aurian Malhotra</a:t>
            </a:r>
            <a:endParaRPr sz="900">
              <a:solidFill>
                <a:schemeClr val="lt1"/>
              </a:solidFill>
              <a:latin typeface="Calibri"/>
              <a:ea typeface="Calibri"/>
              <a:cs typeface="Calibri"/>
              <a:sym typeface="Calibri"/>
            </a:endParaRPr>
          </a:p>
          <a:p>
            <a:pPr indent="0" lvl="0" marL="0" rtl="0" algn="ctr">
              <a:spcBef>
                <a:spcPts val="0"/>
              </a:spcBef>
              <a:spcAft>
                <a:spcPts val="0"/>
              </a:spcAft>
              <a:buNone/>
            </a:pPr>
            <a:r>
              <a:rPr lang="en" sz="900">
                <a:solidFill>
                  <a:schemeClr val="lt1"/>
                </a:solidFill>
                <a:latin typeface="Calibri"/>
                <a:ea typeface="Calibri"/>
                <a:cs typeface="Calibri"/>
                <a:sym typeface="Calibri"/>
              </a:rPr>
              <a:t>ENG 003</a:t>
            </a:r>
            <a:endParaRPr sz="900">
              <a:solidFill>
                <a:schemeClr val="lt1"/>
              </a:solidFill>
              <a:latin typeface="Calibri"/>
              <a:ea typeface="Calibri"/>
              <a:cs typeface="Calibri"/>
              <a:sym typeface="Calibri"/>
            </a:endParaRPr>
          </a:p>
        </p:txBody>
      </p:sp>
      <p:sp>
        <p:nvSpPr>
          <p:cNvPr id="60" name="Google Shape;60;p13"/>
          <p:cNvSpPr txBox="1"/>
          <p:nvPr/>
        </p:nvSpPr>
        <p:spPr>
          <a:xfrm>
            <a:off x="6152325" y="2294275"/>
            <a:ext cx="2789100" cy="958200"/>
          </a:xfrm>
          <a:prstGeom prst="rect">
            <a:avLst/>
          </a:prstGeom>
          <a:noFill/>
          <a:ln cap="flat" cmpd="sng" w="19050">
            <a:solidFill>
              <a:srgbClr val="32659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Calibri"/>
                <a:ea typeface="Calibri"/>
                <a:cs typeface="Calibri"/>
                <a:sym typeface="Calibri"/>
              </a:rPr>
              <a:t>Future Improvements </a:t>
            </a:r>
            <a:endParaRPr sz="700">
              <a:solidFill>
                <a:schemeClr val="lt1"/>
              </a:solidFill>
              <a:latin typeface="Calibri"/>
              <a:ea typeface="Calibri"/>
              <a:cs typeface="Calibri"/>
              <a:sym typeface="Calibri"/>
            </a:endParaRPr>
          </a:p>
          <a:p>
            <a:pPr indent="-273050" lvl="0" marL="457200" rtl="0" algn="l">
              <a:spcBef>
                <a:spcPts val="0"/>
              </a:spcBef>
              <a:spcAft>
                <a:spcPts val="0"/>
              </a:spcAft>
              <a:buClr>
                <a:schemeClr val="lt1"/>
              </a:buClr>
              <a:buSzPts val="700"/>
              <a:buFont typeface="Calibri"/>
              <a:buChar char="-"/>
            </a:pPr>
            <a:r>
              <a:rPr lang="en" sz="700">
                <a:solidFill>
                  <a:schemeClr val="lt1"/>
                </a:solidFill>
                <a:latin typeface="Calibri"/>
                <a:ea typeface="Calibri"/>
                <a:cs typeface="Calibri"/>
                <a:sym typeface="Calibri"/>
              </a:rPr>
              <a:t>Louder signal indicating an incoming mudslide</a:t>
            </a:r>
            <a:endParaRPr sz="700">
              <a:solidFill>
                <a:schemeClr val="lt1"/>
              </a:solidFill>
              <a:latin typeface="Calibri"/>
              <a:ea typeface="Calibri"/>
              <a:cs typeface="Calibri"/>
              <a:sym typeface="Calibri"/>
            </a:endParaRPr>
          </a:p>
          <a:p>
            <a:pPr indent="-273050" lvl="0" marL="457200" rtl="0" algn="l">
              <a:spcBef>
                <a:spcPts val="0"/>
              </a:spcBef>
              <a:spcAft>
                <a:spcPts val="0"/>
              </a:spcAft>
              <a:buClr>
                <a:schemeClr val="lt1"/>
              </a:buClr>
              <a:buSzPts val="700"/>
              <a:buFont typeface="Calibri"/>
              <a:buChar char="-"/>
            </a:pPr>
            <a:r>
              <a:rPr lang="en" sz="700">
                <a:solidFill>
                  <a:schemeClr val="lt1"/>
                </a:solidFill>
                <a:latin typeface="Calibri"/>
                <a:ea typeface="Calibri"/>
                <a:cs typeface="Calibri"/>
                <a:sym typeface="Calibri"/>
              </a:rPr>
              <a:t>Bigger and brighter LED lights</a:t>
            </a:r>
            <a:endParaRPr sz="700">
              <a:solidFill>
                <a:schemeClr val="lt1"/>
              </a:solidFill>
              <a:latin typeface="Calibri"/>
              <a:ea typeface="Calibri"/>
              <a:cs typeface="Calibri"/>
              <a:sym typeface="Calibri"/>
            </a:endParaRPr>
          </a:p>
          <a:p>
            <a:pPr indent="-273050" lvl="1" marL="914400" rtl="0" algn="l">
              <a:spcBef>
                <a:spcPts val="0"/>
              </a:spcBef>
              <a:spcAft>
                <a:spcPts val="0"/>
              </a:spcAft>
              <a:buClr>
                <a:schemeClr val="lt1"/>
              </a:buClr>
              <a:buSzPts val="700"/>
              <a:buFont typeface="Calibri"/>
              <a:buChar char="-"/>
            </a:pPr>
            <a:r>
              <a:rPr lang="en" sz="700">
                <a:solidFill>
                  <a:schemeClr val="lt1"/>
                </a:solidFill>
                <a:latin typeface="Calibri"/>
                <a:ea typeface="Calibri"/>
                <a:cs typeface="Calibri"/>
                <a:sym typeface="Calibri"/>
              </a:rPr>
              <a:t>Our customers will be using this from their homes so we want to ensure they are very easily able to hear/see the sensor go off indicating a potential mudslide</a:t>
            </a:r>
            <a:endParaRPr sz="700">
              <a:solidFill>
                <a:schemeClr val="lt1"/>
              </a:solidFill>
              <a:latin typeface="Calibri"/>
              <a:ea typeface="Calibri"/>
              <a:cs typeface="Calibri"/>
              <a:sym typeface="Calibri"/>
            </a:endParaRPr>
          </a:p>
        </p:txBody>
      </p:sp>
      <p:sp>
        <p:nvSpPr>
          <p:cNvPr id="61" name="Google Shape;61;p13"/>
          <p:cNvSpPr txBox="1"/>
          <p:nvPr/>
        </p:nvSpPr>
        <p:spPr>
          <a:xfrm>
            <a:off x="170075" y="952500"/>
            <a:ext cx="2823600" cy="1124400"/>
          </a:xfrm>
          <a:prstGeom prst="rect">
            <a:avLst/>
          </a:prstGeom>
          <a:noFill/>
          <a:ln cap="flat" cmpd="sng" w="19050">
            <a:solidFill>
              <a:srgbClr val="32659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Calibri"/>
                <a:ea typeface="Calibri"/>
                <a:cs typeface="Calibri"/>
                <a:sym typeface="Calibri"/>
              </a:rPr>
              <a:t>Introduction </a:t>
            </a:r>
            <a:endParaRPr b="1" sz="1200">
              <a:solidFill>
                <a:schemeClr val="lt1"/>
              </a:solidFill>
              <a:latin typeface="Calibri"/>
              <a:ea typeface="Calibri"/>
              <a:cs typeface="Calibri"/>
              <a:sym typeface="Calibri"/>
            </a:endParaRPr>
          </a:p>
          <a:p>
            <a:pPr indent="0" lvl="0" marL="0" rtl="0" algn="l">
              <a:spcBef>
                <a:spcPts val="0"/>
              </a:spcBef>
              <a:spcAft>
                <a:spcPts val="0"/>
              </a:spcAft>
              <a:buNone/>
            </a:pPr>
            <a:r>
              <a:rPr lang="en" sz="700">
                <a:solidFill>
                  <a:schemeClr val="lt1"/>
                </a:solidFill>
                <a:latin typeface="Calibri"/>
                <a:ea typeface="Calibri"/>
                <a:cs typeface="Calibri"/>
                <a:sym typeface="Calibri"/>
              </a:rPr>
              <a:t>The persistent threat of mudslides, particularly during heavy rainfall in Southern California, poses a risk to infrastructure, communities, and the environment. Beverly </a:t>
            </a:r>
            <a:r>
              <a:rPr lang="en" sz="700">
                <a:solidFill>
                  <a:schemeClr val="lt1"/>
                </a:solidFill>
                <a:latin typeface="Calibri"/>
                <a:ea typeface="Calibri"/>
                <a:cs typeface="Calibri"/>
                <a:sym typeface="Calibri"/>
              </a:rPr>
              <a:t>Hills</a:t>
            </a:r>
            <a:r>
              <a:rPr lang="en" sz="700">
                <a:solidFill>
                  <a:schemeClr val="lt1"/>
                </a:solidFill>
                <a:latin typeface="Calibri"/>
                <a:ea typeface="Calibri"/>
                <a:cs typeface="Calibri"/>
                <a:sym typeface="Calibri"/>
              </a:rPr>
              <a:t>, located in hilly terrain, is greatly susceptible to mudslide occurrence. </a:t>
            </a:r>
            <a:endParaRPr sz="700">
              <a:solidFill>
                <a:schemeClr val="lt1"/>
              </a:solidFill>
              <a:latin typeface="Calibri"/>
              <a:ea typeface="Calibri"/>
              <a:cs typeface="Calibri"/>
              <a:sym typeface="Calibri"/>
            </a:endParaRPr>
          </a:p>
          <a:p>
            <a:pPr indent="0" lvl="0" marL="0" rtl="0" algn="l">
              <a:spcBef>
                <a:spcPts val="0"/>
              </a:spcBef>
              <a:spcAft>
                <a:spcPts val="0"/>
              </a:spcAft>
              <a:buNone/>
            </a:pPr>
            <a:r>
              <a:t/>
            </a:r>
            <a:endParaRPr sz="700">
              <a:solidFill>
                <a:schemeClr val="lt1"/>
              </a:solidFill>
              <a:latin typeface="Calibri"/>
              <a:ea typeface="Calibri"/>
              <a:cs typeface="Calibri"/>
              <a:sym typeface="Calibri"/>
            </a:endParaRPr>
          </a:p>
          <a:p>
            <a:pPr indent="0" lvl="0" marL="0" rtl="0" algn="l">
              <a:spcBef>
                <a:spcPts val="0"/>
              </a:spcBef>
              <a:spcAft>
                <a:spcPts val="0"/>
              </a:spcAft>
              <a:buNone/>
            </a:pPr>
            <a:r>
              <a:rPr lang="en" sz="700">
                <a:solidFill>
                  <a:schemeClr val="lt1"/>
                </a:solidFill>
                <a:latin typeface="Calibri"/>
                <a:ea typeface="Calibri"/>
                <a:cs typeface="Calibri"/>
                <a:sym typeface="Calibri"/>
              </a:rPr>
              <a:t>We have created a prototype soil moisture sensor which will indicate, during a rainy day, whether a hill is susceptible to a mudslide.</a:t>
            </a:r>
            <a:endParaRPr sz="700">
              <a:solidFill>
                <a:schemeClr val="lt1"/>
              </a:solidFill>
              <a:latin typeface="Calibri"/>
              <a:ea typeface="Calibri"/>
              <a:cs typeface="Calibri"/>
              <a:sym typeface="Calibri"/>
            </a:endParaRPr>
          </a:p>
        </p:txBody>
      </p:sp>
      <p:pic>
        <p:nvPicPr>
          <p:cNvPr descr="Home | College of Engineering" id="62" name="Google Shape;62;p13"/>
          <p:cNvPicPr preferRelativeResize="0"/>
          <p:nvPr/>
        </p:nvPicPr>
        <p:blipFill>
          <a:blip r:embed="rId3">
            <a:alphaModFix/>
          </a:blip>
          <a:stretch>
            <a:fillRect/>
          </a:stretch>
        </p:blipFill>
        <p:spPr>
          <a:xfrm>
            <a:off x="275499" y="271187"/>
            <a:ext cx="2348500" cy="385225"/>
          </a:xfrm>
          <a:prstGeom prst="rect">
            <a:avLst/>
          </a:prstGeom>
          <a:noFill/>
          <a:ln>
            <a:noFill/>
          </a:ln>
        </p:spPr>
      </p:pic>
      <p:pic>
        <p:nvPicPr>
          <p:cNvPr id="63" name="Google Shape;63;p13"/>
          <p:cNvPicPr preferRelativeResize="0"/>
          <p:nvPr/>
        </p:nvPicPr>
        <p:blipFill>
          <a:blip r:embed="rId4">
            <a:alphaModFix/>
          </a:blip>
          <a:stretch>
            <a:fillRect/>
          </a:stretch>
        </p:blipFill>
        <p:spPr>
          <a:xfrm>
            <a:off x="7337250" y="127650"/>
            <a:ext cx="672300" cy="672300"/>
          </a:xfrm>
          <a:prstGeom prst="rect">
            <a:avLst/>
          </a:prstGeom>
          <a:noFill/>
          <a:ln>
            <a:noFill/>
          </a:ln>
        </p:spPr>
      </p:pic>
      <p:pic>
        <p:nvPicPr>
          <p:cNvPr id="64" name="Google Shape;64;p13"/>
          <p:cNvPicPr preferRelativeResize="0"/>
          <p:nvPr/>
        </p:nvPicPr>
        <p:blipFill rotWithShape="1">
          <a:blip r:embed="rId5">
            <a:alphaModFix/>
          </a:blip>
          <a:srcRect b="1623" l="0" r="0" t="0"/>
          <a:stretch/>
        </p:blipFill>
        <p:spPr>
          <a:xfrm>
            <a:off x="3177325" y="1438516"/>
            <a:ext cx="955900" cy="2179159"/>
          </a:xfrm>
          <a:prstGeom prst="rect">
            <a:avLst/>
          </a:prstGeom>
          <a:noFill/>
          <a:ln>
            <a:noFill/>
          </a:ln>
        </p:spPr>
      </p:pic>
      <p:pic>
        <p:nvPicPr>
          <p:cNvPr id="65" name="Google Shape;65;p13"/>
          <p:cNvPicPr preferRelativeResize="0"/>
          <p:nvPr/>
        </p:nvPicPr>
        <p:blipFill rotWithShape="1">
          <a:blip r:embed="rId6">
            <a:alphaModFix/>
          </a:blip>
          <a:srcRect b="13547" l="0" r="0" t="0"/>
          <a:stretch/>
        </p:blipFill>
        <p:spPr>
          <a:xfrm>
            <a:off x="3194900" y="3759090"/>
            <a:ext cx="919625" cy="1013961"/>
          </a:xfrm>
          <a:prstGeom prst="rect">
            <a:avLst/>
          </a:prstGeom>
          <a:noFill/>
          <a:ln>
            <a:noFill/>
          </a:ln>
        </p:spPr>
      </p:pic>
      <p:pic>
        <p:nvPicPr>
          <p:cNvPr id="66" name="Google Shape;66;p13"/>
          <p:cNvPicPr preferRelativeResize="0"/>
          <p:nvPr/>
        </p:nvPicPr>
        <p:blipFill>
          <a:blip r:embed="rId7">
            <a:alphaModFix/>
          </a:blip>
          <a:stretch>
            <a:fillRect/>
          </a:stretch>
        </p:blipFill>
        <p:spPr>
          <a:xfrm>
            <a:off x="4102725" y="1717048"/>
            <a:ext cx="1919400" cy="1518352"/>
          </a:xfrm>
          <a:prstGeom prst="rect">
            <a:avLst/>
          </a:prstGeom>
          <a:noFill/>
          <a:ln>
            <a:noFill/>
          </a:ln>
        </p:spPr>
      </p:pic>
      <p:sp>
        <p:nvSpPr>
          <p:cNvPr id="67" name="Google Shape;67;p13"/>
          <p:cNvSpPr txBox="1"/>
          <p:nvPr/>
        </p:nvSpPr>
        <p:spPr>
          <a:xfrm>
            <a:off x="3163313" y="938675"/>
            <a:ext cx="10512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Calibri"/>
                <a:ea typeface="Calibri"/>
                <a:cs typeface="Calibri"/>
                <a:sym typeface="Calibri"/>
              </a:rPr>
              <a:t>Results </a:t>
            </a:r>
            <a:endParaRPr sz="1800">
              <a:solidFill>
                <a:schemeClr val="lt2"/>
              </a:solidFill>
            </a:endParaRPr>
          </a:p>
        </p:txBody>
      </p:sp>
      <p:sp>
        <p:nvSpPr>
          <p:cNvPr id="68" name="Google Shape;68;p13"/>
          <p:cNvSpPr txBox="1"/>
          <p:nvPr/>
        </p:nvSpPr>
        <p:spPr>
          <a:xfrm>
            <a:off x="3854925" y="1285150"/>
            <a:ext cx="2136600" cy="4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00">
                <a:solidFill>
                  <a:schemeClr val="lt1"/>
                </a:solidFill>
                <a:latin typeface="Calibri"/>
                <a:ea typeface="Calibri"/>
                <a:cs typeface="Calibri"/>
                <a:sym typeface="Calibri"/>
              </a:rPr>
              <a:t>The graph is showing the change in moisture level which is dependent on the amount of teaspoons of water added</a:t>
            </a:r>
            <a:endParaRPr sz="700">
              <a:solidFill>
                <a:schemeClr val="lt1"/>
              </a:solidFill>
              <a:latin typeface="Calibri"/>
              <a:ea typeface="Calibri"/>
              <a:cs typeface="Calibri"/>
              <a:sym typeface="Calibri"/>
            </a:endParaRPr>
          </a:p>
        </p:txBody>
      </p:sp>
      <p:pic>
        <p:nvPicPr>
          <p:cNvPr id="69" name="Google Shape;69;p13"/>
          <p:cNvPicPr preferRelativeResize="0"/>
          <p:nvPr/>
        </p:nvPicPr>
        <p:blipFill>
          <a:blip r:embed="rId8">
            <a:alphaModFix/>
          </a:blip>
          <a:stretch>
            <a:fillRect/>
          </a:stretch>
        </p:blipFill>
        <p:spPr>
          <a:xfrm>
            <a:off x="1271646" y="3015198"/>
            <a:ext cx="1563906" cy="1043099"/>
          </a:xfrm>
          <a:prstGeom prst="rect">
            <a:avLst/>
          </a:prstGeom>
          <a:noFill/>
          <a:ln>
            <a:noFill/>
          </a:ln>
        </p:spPr>
      </p:pic>
      <p:sp>
        <p:nvSpPr>
          <p:cNvPr id="70" name="Google Shape;70;p13"/>
          <p:cNvSpPr/>
          <p:nvPr/>
        </p:nvSpPr>
        <p:spPr>
          <a:xfrm rot="10800000">
            <a:off x="930750" y="3468350"/>
            <a:ext cx="300000" cy="136800"/>
          </a:xfrm>
          <a:prstGeom prst="leftArrow">
            <a:avLst>
              <a:gd fmla="val 50000" name="adj1"/>
              <a:gd fmla="val 50000" name="adj2"/>
            </a:avLst>
          </a:prstGeom>
          <a:solidFill>
            <a:srgbClr val="201E1F"/>
          </a:solidFill>
          <a:ln cap="flat" cmpd="sng" w="9525">
            <a:solidFill>
              <a:srgbClr val="201E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loo 2"/>
              <a:ea typeface="Baloo 2"/>
              <a:cs typeface="Baloo 2"/>
              <a:sym typeface="Baloo 2"/>
            </a:endParaRPr>
          </a:p>
        </p:txBody>
      </p:sp>
      <p:sp>
        <p:nvSpPr>
          <p:cNvPr id="71" name="Google Shape;71;p13"/>
          <p:cNvSpPr txBox="1"/>
          <p:nvPr/>
        </p:nvSpPr>
        <p:spPr>
          <a:xfrm>
            <a:off x="-326250" y="3386000"/>
            <a:ext cx="1478100" cy="6723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700">
                <a:solidFill>
                  <a:schemeClr val="lt1"/>
                </a:solidFill>
                <a:highlight>
                  <a:schemeClr val="dk1"/>
                </a:highlight>
                <a:latin typeface="Calibri"/>
                <a:ea typeface="Calibri"/>
                <a:cs typeface="Calibri"/>
                <a:sym typeface="Calibri"/>
              </a:rPr>
              <a:t>T</a:t>
            </a:r>
            <a:r>
              <a:rPr lang="en" sz="700">
                <a:solidFill>
                  <a:schemeClr val="lt1"/>
                </a:solidFill>
                <a:highlight>
                  <a:schemeClr val="dk1"/>
                </a:highlight>
                <a:latin typeface="Calibri"/>
                <a:ea typeface="Calibri"/>
                <a:cs typeface="Calibri"/>
                <a:sym typeface="Calibri"/>
              </a:rPr>
              <a:t>his woman is sad</a:t>
            </a:r>
            <a:endParaRPr sz="1800">
              <a:solidFill>
                <a:schemeClr val="lt2"/>
              </a:solidFill>
            </a:endParaRPr>
          </a:p>
        </p:txBody>
      </p:sp>
      <p:pic>
        <p:nvPicPr>
          <p:cNvPr id="72" name="Google Shape;72;p13"/>
          <p:cNvPicPr preferRelativeResize="0"/>
          <p:nvPr/>
        </p:nvPicPr>
        <p:blipFill>
          <a:blip r:embed="rId9">
            <a:alphaModFix/>
          </a:blip>
          <a:stretch>
            <a:fillRect/>
          </a:stretch>
        </p:blipFill>
        <p:spPr>
          <a:xfrm rot="-5400000">
            <a:off x="4311700" y="3336873"/>
            <a:ext cx="1501452" cy="1858401"/>
          </a:xfrm>
          <a:prstGeom prst="rect">
            <a:avLst/>
          </a:prstGeom>
          <a:noFill/>
          <a:ln>
            <a:noFill/>
          </a:ln>
        </p:spPr>
      </p:pic>
      <p:sp>
        <p:nvSpPr>
          <p:cNvPr id="73" name="Google Shape;73;p13"/>
          <p:cNvSpPr txBox="1"/>
          <p:nvPr/>
        </p:nvSpPr>
        <p:spPr>
          <a:xfrm>
            <a:off x="4225414" y="3281550"/>
            <a:ext cx="1674000" cy="2763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700">
                <a:solidFill>
                  <a:schemeClr val="lt1"/>
                </a:solidFill>
                <a:highlight>
                  <a:schemeClr val="dk1"/>
                </a:highlight>
                <a:latin typeface="Calibri"/>
                <a:ea typeface="Calibri"/>
                <a:cs typeface="Calibri"/>
                <a:sym typeface="Calibri"/>
              </a:rPr>
              <a:t>Circuit Diagram</a:t>
            </a:r>
            <a:endParaRPr sz="1800">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