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65" r:id="rId7"/>
    <p:sldId id="266" r:id="rId8"/>
    <p:sldId id="267" r:id="rId9"/>
    <p:sldId id="268" r:id="rId10"/>
    <p:sldId id="271" r:id="rId11"/>
    <p:sldId id="273" r:id="rId12"/>
    <p:sldId id="274" r:id="rId13"/>
    <p:sldId id="261" r:id="rId14"/>
    <p:sldId id="275" r:id="rId15"/>
    <p:sldId id="262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37" d="100"/>
          <a:sy n="37" d="100"/>
        </p:scale>
        <p:origin x="7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471B-6E5B-4519-8734-1C1BB5DC6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27A35F-93A6-4645-8296-120B9D081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FCA72-3634-4CC1-89BA-B05614B3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0F4C-7307-48AA-A8D9-89A057B45648}" type="datetimeFigureOut">
              <a:rPr lang="es-CO" smtClean="0"/>
              <a:t>18/03/2022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5A3D8D-8EC8-4217-AE9A-E215EBD2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3447B6-7CC2-458D-AB14-EA756EE4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575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32271-1936-4D27-992F-AB643EFE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280001-A163-4E71-B1A6-7BE0CE6A4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E0822-F368-455C-8847-71AF1134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0F4C-7307-48AA-A8D9-89A057B45648}" type="datetimeFigureOut">
              <a:rPr lang="es-CO" smtClean="0"/>
              <a:t>18/03/2022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684F2-CBA9-46DF-9295-AF09557D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6CE64D-A4F7-423C-A977-AC97998F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1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A1C18F-3619-4508-AD51-4EB532358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7494DF-2705-4E90-86DB-C9659A201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9104BD-2CAF-4D7A-81E0-4A65F910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0F4C-7307-48AA-A8D9-89A057B45648}" type="datetimeFigureOut">
              <a:rPr lang="es-CO" smtClean="0"/>
              <a:t>18/03/2022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8C50B-2D52-4F4E-A58E-592D484B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9BAB9A-0AF7-432B-9342-EAA743E9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81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61DBF-7AE8-42A1-BED6-B0942E5C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8A30C7-8D4B-4BC1-91A0-ED9EB4215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16E921-2E11-47EF-8241-35CAF2DC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0F4C-7307-48AA-A8D9-89A057B45648}" type="datetimeFigureOut">
              <a:rPr lang="es-CO" smtClean="0"/>
              <a:t>18/03/2022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F0A2BB-1A14-4D20-BE32-EA014D2C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B97174-762F-49EF-A806-9A265A6F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4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4A9FB-C402-4AFA-A3BF-18631FA9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7E2B44-BBF6-4760-B738-BC9D357FB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48D52-9895-4E7E-BC8C-15D01E28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0F4C-7307-48AA-A8D9-89A057B45648}" type="datetimeFigureOut">
              <a:rPr lang="es-CO" smtClean="0"/>
              <a:t>18/03/2022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35D722-2BEC-425C-8600-2A890769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8CAB38-11E8-4725-BEDF-0057496A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745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0CB44-CAD5-4D55-B434-CB4A8411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127C79-ABE6-4AD0-8A35-94FBDA22C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8A6332-F442-49DA-AAB0-273DD6A4A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674DEB-0AF3-4891-930A-F5BA67C9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0F4C-7307-48AA-A8D9-89A057B45648}" type="datetimeFigureOut">
              <a:rPr lang="es-CO" smtClean="0"/>
              <a:t>18/03/2022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724B58-8779-4EC6-9DA3-186FF79F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223047-20B1-4FB1-968B-9070E717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952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1E401-BE22-4E7D-87A4-BF913695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490C5C-C36D-4058-9AFC-353B73984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0C4816-5024-4D27-A4E7-B007D1CB5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DD4CB5-92D7-4FE2-BA55-D83B977E5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248436-99B0-4584-ADDC-A51014F9C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C1E59B-D1AC-4469-93EA-43CFC7AA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0F4C-7307-48AA-A8D9-89A057B45648}" type="datetimeFigureOut">
              <a:rPr lang="es-CO" smtClean="0"/>
              <a:t>18/03/2022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7528F1-1928-4560-9EFE-93E84415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81B46E-3881-4615-8E64-99255857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475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EB3A7-BBAC-4E56-979D-B806701B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15068C-C20E-43F9-B2C6-988DFD67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0F4C-7307-48AA-A8D9-89A057B45648}" type="datetimeFigureOut">
              <a:rPr lang="es-CO" smtClean="0"/>
              <a:t>18/03/2022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85409C-1BC9-4BBE-A713-B5E44017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326B8B-8EE0-4E57-8E01-ABE02FD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91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F23068-5D6E-47AA-8C4E-9E3423D3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0F4C-7307-48AA-A8D9-89A057B45648}" type="datetimeFigureOut">
              <a:rPr lang="es-CO" smtClean="0"/>
              <a:t>18/03/2022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AF4029-0EDB-4F01-94B1-2951524D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04CFAC-D8BE-4BA4-9929-F3D82EB6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3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4ACDE-4035-4B8F-B9A4-AC8F0CC8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20303-315C-4A74-8A4F-8DDF3DC98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6C8B40-40B8-4F7C-B89D-10F3B53CD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856ED5-531C-4A13-A5A9-0D252408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0F4C-7307-48AA-A8D9-89A057B45648}" type="datetimeFigureOut">
              <a:rPr lang="es-CO" smtClean="0"/>
              <a:t>18/03/2022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7061C2-F759-4D8B-8AB4-2B11370D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095DE9-2CDA-4B97-9145-0E1BEDF0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466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9A193-FFC8-4B1D-9992-4CCEA876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E353E9-65A6-49E9-85E9-3B77CC50B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F99ACA-5F2A-4B6E-B034-1110FD3D1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FE62C3-5C01-47B8-8680-8621CF80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0F4C-7307-48AA-A8D9-89A057B45648}" type="datetimeFigureOut">
              <a:rPr lang="es-CO" smtClean="0"/>
              <a:t>18/03/2022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224522-615A-457A-9B34-022FAF33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0A6EF5-E7AB-445D-B31B-9335C808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546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7BF3C8-825E-47D3-A9E6-3E6A8E87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64FD88-20DE-4673-A8A4-E998FCFB2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AA0E73-918A-4CAB-A4D5-6324A4DD3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40F4C-7307-48AA-A8D9-89A057B45648}" type="datetimeFigureOut">
              <a:rPr lang="es-CO" smtClean="0"/>
              <a:t>18/03/2022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8CD054-BF88-43C2-B594-815A10EC6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10507-A1FA-4D80-A41C-963A3DD2A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9BA6-FA41-4BC1-A759-5A78668B09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350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9F2A72-8B4B-40C4-8307-DEB40A45B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1189780"/>
            <a:ext cx="10506455" cy="1434130"/>
          </a:xfrm>
        </p:spPr>
        <p:txBody>
          <a:bodyPr>
            <a:normAutofit/>
          </a:bodyPr>
          <a:lstStyle/>
          <a:p>
            <a:pPr algn="l"/>
            <a:r>
              <a:rPr lang="es-MX" sz="8000" dirty="0"/>
              <a:t>Comunicación </a:t>
            </a:r>
            <a:r>
              <a:rPr lang="es-MX" sz="8000" dirty="0" err="1"/>
              <a:t>Xbee</a:t>
            </a:r>
            <a:endParaRPr lang="es-CO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3ABE2A-3168-4F61-9025-4952EF9A3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7895" y="453763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Hugo Alberto Murillo Hoyos</a:t>
            </a:r>
            <a:endParaRPr lang="es-CO" dirty="0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4BBCE77D-3FD3-45C0-91D1-0B5FCBCB2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ista previa de imagen">
            <a:extLst>
              <a:ext uri="{FF2B5EF4-FFF2-40B4-BE49-F238E27FC236}">
                <a16:creationId xmlns:a16="http://schemas.microsoft.com/office/drawing/2014/main" id="{DC83BCFD-6189-4F2C-914B-3D92431D2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0978" y="2779933"/>
            <a:ext cx="5458968" cy="3029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875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8DEFA2-CCC1-4528-B9B1-65523390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83" y="252628"/>
            <a:ext cx="9450918" cy="1135737"/>
          </a:xfrm>
        </p:spPr>
        <p:txBody>
          <a:bodyPr>
            <a:normAutofit/>
          </a:bodyPr>
          <a:lstStyle/>
          <a:p>
            <a:r>
              <a:rPr lang="es-MX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Programa de envío trama desde </a:t>
            </a:r>
            <a:r>
              <a:rPr lang="es-MX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Labview</a:t>
            </a:r>
            <a:endParaRPr lang="es-CO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20937E40-DA4D-4008-9EE6-9420A41A4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Marcador de contenido 20">
            <a:extLst>
              <a:ext uri="{FF2B5EF4-FFF2-40B4-BE49-F238E27FC236}">
                <a16:creationId xmlns:a16="http://schemas.microsoft.com/office/drawing/2014/main" id="{063E3F57-CF54-4F62-827F-EB6D77325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178" r="5136"/>
          <a:stretch/>
        </p:blipFill>
        <p:spPr>
          <a:xfrm>
            <a:off x="1560730" y="1348254"/>
            <a:ext cx="9658559" cy="510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8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20937E40-DA4D-4008-9EE6-9420A41A4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Marcador de contenido 13">
            <a:extLst>
              <a:ext uri="{FF2B5EF4-FFF2-40B4-BE49-F238E27FC236}">
                <a16:creationId xmlns:a16="http://schemas.microsoft.com/office/drawing/2014/main" id="{33E6B408-4791-4D8C-88F2-D508A4DE1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7290" y="283797"/>
            <a:ext cx="4449054" cy="61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5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EE4E1AA-B847-4301-A88C-0503C7533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2" r="6238"/>
          <a:stretch/>
        </p:blipFill>
        <p:spPr>
          <a:xfrm>
            <a:off x="281543" y="2138513"/>
            <a:ext cx="11553142" cy="4206727"/>
          </a:xfrm>
          <a:prstGeom prst="rect">
            <a:avLst/>
          </a:prstGeom>
          <a:ln>
            <a:noFill/>
          </a:ln>
        </p:spPr>
      </p:pic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20937E40-DA4D-4008-9EE6-9420A41A4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03C427E-2CE4-4B1A-8A71-5DE40C5C267C}"/>
              </a:ext>
            </a:extLst>
          </p:cNvPr>
          <p:cNvSpPr txBox="1"/>
          <p:nvPr/>
        </p:nvSpPr>
        <p:spPr>
          <a:xfrm>
            <a:off x="1478122" y="1400730"/>
            <a:ext cx="91599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Programa de recepción trama desde </a:t>
            </a:r>
            <a:r>
              <a:rPr lang="es-MX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Labview</a:t>
            </a:r>
            <a:endParaRPr lang="es-CO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584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ACC653-9AE7-4457-A7A7-7789DDC6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183" y="1584571"/>
            <a:ext cx="3050732" cy="3500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MEF </a:t>
            </a:r>
            <a:r>
              <a:rPr lang="en-US" sz="3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cada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Tag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CE487448-7BA7-430C-A6C4-C2DD3D5E1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C50C825-D1D6-48FF-A520-E2940D4DA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15" y="1072689"/>
            <a:ext cx="78676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81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20937E40-DA4D-4008-9EE6-9420A41A4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03C427E-2CE4-4B1A-8A71-5DE40C5C267C}"/>
              </a:ext>
            </a:extLst>
          </p:cNvPr>
          <p:cNvSpPr txBox="1"/>
          <p:nvPr/>
        </p:nvSpPr>
        <p:spPr>
          <a:xfrm>
            <a:off x="2366852" y="671942"/>
            <a:ext cx="641325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Explicación de los MEF de cada Tag</a:t>
            </a:r>
            <a:endParaRPr lang="es-CO" sz="3500" b="1" dirty="0">
              <a:latin typeface="+mj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927E7E0-18AA-4A02-A17F-E15797E282F0}"/>
              </a:ext>
            </a:extLst>
          </p:cNvPr>
          <p:cNvSpPr txBox="1"/>
          <p:nvPr/>
        </p:nvSpPr>
        <p:spPr>
          <a:xfrm>
            <a:off x="757980" y="1669774"/>
            <a:ext cx="108699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Estado 0: Enciende el led y espera a recibir un dato valido a través del evento serial. El dato es valido si es enviado desde la dirección MAC del coordinador, si la cantidad es mayor a 0 y menor a 9999 y si no se oprime la tecla confirmar. Al pasar al estado 1, habilita la intermitencia. Al recibir un dato valido, separa la cantidad y la Dir.</a:t>
            </a:r>
          </a:p>
          <a:p>
            <a:endParaRPr lang="es-CO" dirty="0"/>
          </a:p>
          <a:p>
            <a:r>
              <a:rPr lang="es-CO" dirty="0"/>
              <a:t>Estado 1: Estado de intermitencia y que permite incrementar, decrementar o confirmar. Además muestra el dato recibido. Si se oprime confirmar va al estado 3.</a:t>
            </a:r>
          </a:p>
          <a:p>
            <a:endParaRPr lang="es-CO" dirty="0"/>
          </a:p>
          <a:p>
            <a:r>
              <a:rPr lang="es-CO" dirty="0"/>
              <a:t>Estado 2: Estado de espera para la intermitencia</a:t>
            </a:r>
          </a:p>
          <a:p>
            <a:endParaRPr lang="es-CO" dirty="0"/>
          </a:p>
          <a:p>
            <a:r>
              <a:rPr lang="es-CO" dirty="0"/>
              <a:t>Estado 3:  Apaga led y envía dato que tenia en el display. Inicializa el tiempo de espera de la confirmación.</a:t>
            </a:r>
          </a:p>
          <a:p>
            <a:endParaRPr lang="es-CO" dirty="0"/>
          </a:p>
          <a:p>
            <a:r>
              <a:rPr lang="es-CO" dirty="0"/>
              <a:t>Estado 4: Espera confirmación y si pasados 2 segundos no la recibe, se devuelve al estado 3. Si recibe confirmación se va al estado cero. La confirmación en este caso es 9999 que recibe desde </a:t>
            </a:r>
            <a:r>
              <a:rPr lang="es-CO" dirty="0" err="1"/>
              <a:t>labview</a:t>
            </a:r>
            <a:r>
              <a:rPr lang="es-CO" dirty="0"/>
              <a:t>.</a:t>
            </a:r>
          </a:p>
          <a:p>
            <a:endParaRPr lang="es-C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5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3F3455-2716-47F6-8673-00F3A3F0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4627" y="2005647"/>
            <a:ext cx="2700571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Direcciones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MAC de los Tags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F9F6AF65-F353-44D3-8058-675DF0C4A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5FF82F-3360-44FD-8888-5705F7110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Marcador de contenido 4">
            <a:extLst>
              <a:ext uri="{FF2B5EF4-FFF2-40B4-BE49-F238E27FC236}">
                <a16:creationId xmlns:a16="http://schemas.microsoft.com/office/drawing/2014/main" id="{61DDDDEE-C02F-475F-A69E-7C8AEEF28E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026044"/>
              </p:ext>
            </p:extLst>
          </p:nvPr>
        </p:nvGraphicFramePr>
        <p:xfrm>
          <a:off x="1659045" y="350334"/>
          <a:ext cx="5265334" cy="56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671">
                  <a:extLst>
                    <a:ext uri="{9D8B030D-6E8A-4147-A177-3AD203B41FA5}">
                      <a16:colId xmlns:a16="http://schemas.microsoft.com/office/drawing/2014/main" val="1762879470"/>
                    </a:ext>
                  </a:extLst>
                </a:gridCol>
                <a:gridCol w="3230663">
                  <a:extLst>
                    <a:ext uri="{9D8B030D-6E8A-4147-A177-3AD203B41FA5}">
                      <a16:colId xmlns:a16="http://schemas.microsoft.com/office/drawing/2014/main" val="2003839721"/>
                    </a:ext>
                  </a:extLst>
                </a:gridCol>
              </a:tblGrid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TAG</a:t>
                      </a:r>
                      <a:endParaRPr lang="es-CO" sz="20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MAC</a:t>
                      </a:r>
                      <a:endParaRPr lang="es-CO" sz="20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773461"/>
                  </a:ext>
                </a:extLst>
              </a:tr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Coordinador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41078991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555046"/>
                  </a:ext>
                </a:extLst>
              </a:tr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1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417FC58B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88219"/>
                  </a:ext>
                </a:extLst>
              </a:tr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2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4172C75C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303162"/>
                  </a:ext>
                </a:extLst>
              </a:tr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3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418CBA6C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633937"/>
                  </a:ext>
                </a:extLst>
              </a:tr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4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4107898C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474746"/>
                  </a:ext>
                </a:extLst>
              </a:tr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5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41894079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967217"/>
                  </a:ext>
                </a:extLst>
              </a:tr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6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40ABDDAA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27751"/>
                  </a:ext>
                </a:extLst>
              </a:tr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7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4172C75A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99178"/>
                  </a:ext>
                </a:extLst>
              </a:tr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8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41894067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004386"/>
                  </a:ext>
                </a:extLst>
              </a:tr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9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40B5E93A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670284"/>
                  </a:ext>
                </a:extLst>
              </a:tr>
              <a:tr h="47381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10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40BA975B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4" marR="17044" marT="170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515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37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972AE7-7C97-4CBE-80FD-712A1A4E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771" y="641941"/>
            <a:ext cx="5742051" cy="7199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Explicación</a:t>
            </a:r>
            <a:r>
              <a:rPr lang="en-US" sz="3600" b="1" kern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la </a:t>
            </a:r>
            <a:r>
              <a:rPr lang="en-US" sz="3600" b="1" kern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trama</a:t>
            </a:r>
            <a:r>
              <a:rPr lang="en-US" sz="3600" b="1" kern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b="1" kern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endParaRPr lang="en-US" sz="3600" b="1" kern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Imagen 8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6DE4A139-79DA-4542-90F7-418E508B3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68" y="4139956"/>
            <a:ext cx="8971955" cy="144891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615A020-EB88-498F-806E-B3011EFC4A75}"/>
              </a:ext>
            </a:extLst>
          </p:cNvPr>
          <p:cNvSpPr txBox="1"/>
          <p:nvPr/>
        </p:nvSpPr>
        <p:spPr>
          <a:xfrm>
            <a:off x="2863094" y="1617109"/>
            <a:ext cx="7662379" cy="2354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tramas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(Application Programming Interface) es una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transmitir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una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información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envía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recibe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xbee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tiene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seguir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específica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debe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empaquetado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tramas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(frames), que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operaciones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del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una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trama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compuesta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siguiente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Inspira Crea Transforma - EAFIT - Universidad EAFIT">
            <a:extLst>
              <a:ext uri="{FF2B5EF4-FFF2-40B4-BE49-F238E27FC236}">
                <a16:creationId xmlns:a16="http://schemas.microsoft.com/office/drawing/2014/main" id="{6515DBB1-2D66-408B-84B1-D18B3CFFDF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4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411DCF4-4E3C-40B9-8A08-7ED29E8000D5}"/>
              </a:ext>
            </a:extLst>
          </p:cNvPr>
          <p:cNvSpPr txBox="1"/>
          <p:nvPr/>
        </p:nvSpPr>
        <p:spPr>
          <a:xfrm>
            <a:off x="612518" y="1138682"/>
            <a:ext cx="4549798" cy="33507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delimitador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siempre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comienza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7E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hexadecimal),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longitud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bytes de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Indica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cuantos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bytes van a ser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transmitidos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contiene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dirección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 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dispositivo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destino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información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transmitir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comunicación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Tiene un byte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denominado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checksum que 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útil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enviadas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proyecto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corresponden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compuesta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siguiente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Imagen 23" descr="Calendario&#10;&#10;Descripción generada automáticamente con confianza media">
            <a:extLst>
              <a:ext uri="{FF2B5EF4-FFF2-40B4-BE49-F238E27FC236}">
                <a16:creationId xmlns:a16="http://schemas.microsoft.com/office/drawing/2014/main" id="{6D806452-39C5-4D2F-866D-5562A4CE3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408" y="1691444"/>
            <a:ext cx="6109570" cy="4304437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Inspira Crea Transforma - EAFIT - Universidad EAFIT">
            <a:extLst>
              <a:ext uri="{FF2B5EF4-FFF2-40B4-BE49-F238E27FC236}">
                <a16:creationId xmlns:a16="http://schemas.microsoft.com/office/drawing/2014/main" id="{6515DBB1-2D66-408B-84B1-D18B3CFFDF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363729" y="0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4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319D708-8FAB-41C8-8124-C7583D1E9A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160521"/>
              </p:ext>
            </p:extLst>
          </p:nvPr>
        </p:nvGraphicFramePr>
        <p:xfrm>
          <a:off x="1442809" y="1117600"/>
          <a:ext cx="9509256" cy="5121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6309">
                  <a:extLst>
                    <a:ext uri="{9D8B030D-6E8A-4147-A177-3AD203B41FA5}">
                      <a16:colId xmlns:a16="http://schemas.microsoft.com/office/drawing/2014/main" val="2448908166"/>
                    </a:ext>
                  </a:extLst>
                </a:gridCol>
                <a:gridCol w="8182947">
                  <a:extLst>
                    <a:ext uri="{9D8B030D-6E8A-4147-A177-3AD203B41FA5}">
                      <a16:colId xmlns:a16="http://schemas.microsoft.com/office/drawing/2014/main" val="826653972"/>
                    </a:ext>
                  </a:extLst>
                </a:gridCol>
              </a:tblGrid>
              <a:tr h="5700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VE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Byte</a:t>
                      </a:r>
                      <a:endParaRPr lang="es-CO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VE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Descripción</a:t>
                      </a:r>
                      <a:endParaRPr lang="es-CO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177956"/>
                  </a:ext>
                </a:extLst>
              </a:tr>
              <a:tr h="508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  <a:endParaRPr lang="es-CO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Delimitador de inicio de trama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28727"/>
                  </a:ext>
                </a:extLst>
              </a:tr>
              <a:tr h="508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 y 2</a:t>
                      </a:r>
                      <a:endParaRPr lang="es-CO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dirty="0">
                          <a:effectLst/>
                        </a:rPr>
                        <a:t>Longitud de la trama, a partir del 10 y sin contar el </a:t>
                      </a:r>
                      <a:r>
                        <a:rPr lang="es-CO" sz="1600" dirty="0" err="1">
                          <a:effectLst/>
                        </a:rPr>
                        <a:t>checksum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203583"/>
                  </a:ext>
                </a:extLst>
              </a:tr>
              <a:tr h="497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 y 4</a:t>
                      </a:r>
                      <a:endParaRPr lang="es-CO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dirty="0">
                          <a:effectLst/>
                        </a:rPr>
                        <a:t>Tipo de trama y configuración de confirmación. (00 no recibe confirmación)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406569"/>
                  </a:ext>
                </a:extLst>
              </a:tr>
              <a:tr h="508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 al 12</a:t>
                      </a:r>
                      <a:endParaRPr lang="es-CO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Dirección MAC del dispositivo destino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63123"/>
                  </a:ext>
                </a:extLst>
              </a:tr>
              <a:tr h="508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13 y 14</a:t>
                      </a:r>
                      <a:endParaRPr lang="es-CO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Dirección MAC corta del dispositivo destino, si no se conoce poner FF FE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66023"/>
                  </a:ext>
                </a:extLst>
              </a:tr>
              <a:tr h="508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15</a:t>
                      </a:r>
                      <a:endParaRPr lang="es-CO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Numero de saltos desde el coordinador hasta el router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65492"/>
                  </a:ext>
                </a:extLst>
              </a:tr>
              <a:tr h="497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16</a:t>
                      </a:r>
                      <a:endParaRPr lang="es-CO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</a:rPr>
                        <a:t>Byte obligatorio en ceros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910176"/>
                  </a:ext>
                </a:extLst>
              </a:tr>
              <a:tr h="508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17 al 23</a:t>
                      </a:r>
                      <a:endParaRPr lang="es-CO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dirty="0">
                          <a:effectLst/>
                        </a:rPr>
                        <a:t>Información enviada. En este caso cantidad y dirección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39632"/>
                  </a:ext>
                </a:extLst>
              </a:tr>
              <a:tr h="508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24</a:t>
                      </a:r>
                      <a:endParaRPr lang="es-CO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O" sz="1600" dirty="0">
                          <a:effectLst/>
                        </a:rPr>
                        <a:t>Byte de </a:t>
                      </a:r>
                      <a:r>
                        <a:rPr lang="es-CO" sz="1600" dirty="0" err="1">
                          <a:effectLst/>
                        </a:rPr>
                        <a:t>checksum</a:t>
                      </a:r>
                      <a:r>
                        <a:rPr lang="es-CO" sz="1600" dirty="0">
                          <a:effectLst/>
                        </a:rPr>
                        <a:t> (Verificación de la información enviada)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164221"/>
                  </a:ext>
                </a:extLst>
              </a:tr>
            </a:tbl>
          </a:graphicData>
        </a:graphic>
      </p:graphicFrame>
      <p:pic>
        <p:nvPicPr>
          <p:cNvPr id="5" name="Picture 2" descr="Inspira Crea Transforma - EAFIT - Universidad EAFIT">
            <a:extLst>
              <a:ext uri="{FF2B5EF4-FFF2-40B4-BE49-F238E27FC236}">
                <a16:creationId xmlns:a16="http://schemas.microsoft.com/office/drawing/2014/main" id="{DF62864C-0994-4A3D-B4A4-CC961FF52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10241266" y="0"/>
            <a:ext cx="1694195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13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8DEFA2-CCC1-4528-B9B1-65523390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MX" sz="3600" b="1" dirty="0"/>
              <a:t>Comunicación </a:t>
            </a:r>
            <a:r>
              <a:rPr lang="es-MX" sz="3600" b="1" dirty="0" err="1"/>
              <a:t>Xbee-Xbee</a:t>
            </a:r>
            <a:r>
              <a:rPr lang="es-MX" sz="3600" b="1" dirty="0"/>
              <a:t> desde </a:t>
            </a:r>
            <a:r>
              <a:rPr lang="es-MX" sz="3600" b="1" dirty="0" err="1"/>
              <a:t>Xctu</a:t>
            </a:r>
            <a:endParaRPr lang="es-CO" sz="3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DB1F3-724E-416E-8775-61E1C7A2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38" y="1574149"/>
            <a:ext cx="10691281" cy="1262597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s-C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Pasos para configurar el </a:t>
            </a:r>
            <a:r>
              <a:rPr lang="es-CO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xbee</a:t>
            </a:r>
            <a:r>
              <a:rPr lang="es-C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 modo Api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s-C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Definir la identificación de la red. Todos los dispositivos deben estar en la misma red. En este caso es la red 2555.</a:t>
            </a:r>
          </a:p>
          <a:p>
            <a:pPr marL="0" indent="0">
              <a:buNone/>
            </a:pPr>
            <a:endParaRPr lang="es-CO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0612F5BF-EB23-48C8-925E-C1F11E380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7"/>
          <a:stretch/>
        </p:blipFill>
        <p:spPr>
          <a:xfrm>
            <a:off x="1014060" y="3031620"/>
            <a:ext cx="7811387" cy="290965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20937E40-DA4D-4008-9EE6-9420A41A4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B001DCD-EB2F-4EC6-BA95-EC418A8007FD}"/>
              </a:ext>
            </a:extLst>
          </p:cNvPr>
          <p:cNvCxnSpPr>
            <a:cxnSpLocks/>
          </p:cNvCxnSpPr>
          <p:nvPr/>
        </p:nvCxnSpPr>
        <p:spPr>
          <a:xfrm flipH="1">
            <a:off x="6771190" y="4125258"/>
            <a:ext cx="2972164" cy="644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C52A7AED-C8A9-4BE4-8964-954019134D10}"/>
              </a:ext>
            </a:extLst>
          </p:cNvPr>
          <p:cNvSpPr/>
          <p:nvPr/>
        </p:nvSpPr>
        <p:spPr>
          <a:xfrm>
            <a:off x="9743354" y="3803165"/>
            <a:ext cx="1753855" cy="644185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Identificación de la red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660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DB1F3-724E-416E-8775-61E1C7A2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708" y="732428"/>
            <a:ext cx="8225875" cy="876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Especificar la velocidad y el modo como de funcionamiento. Modo API</a:t>
            </a:r>
          </a:p>
          <a:p>
            <a:pPr marL="0" indent="0">
              <a:buNone/>
            </a:pPr>
            <a:endParaRPr lang="es-CO" sz="2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2" descr="Inspira Crea Transforma - EAFIT - Universidad EAFIT">
            <a:extLst>
              <a:ext uri="{FF2B5EF4-FFF2-40B4-BE49-F238E27FC236}">
                <a16:creationId xmlns:a16="http://schemas.microsoft.com/office/drawing/2014/main" id="{20937E40-DA4D-4008-9EE6-9420A41A4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0041"/>
          <a:stretch/>
        </p:blipFill>
        <p:spPr bwMode="auto">
          <a:xfrm>
            <a:off x="9878702" y="51594"/>
            <a:ext cx="1885514" cy="1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24B9DAC-89F2-4B56-BFEA-87C6CBCF8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90" y="1707859"/>
            <a:ext cx="8815798" cy="3018657"/>
          </a:xfrm>
          <a:prstGeom prst="rect">
            <a:avLst/>
          </a:prstGeom>
        </p:spPr>
      </p:pic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1DB35F9-4793-4BD4-AB7A-D653D201789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560609" y="2395919"/>
            <a:ext cx="2218169" cy="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9889AED-C2A0-43BA-9991-753A55AB7D71}"/>
              </a:ext>
            </a:extLst>
          </p:cNvPr>
          <p:cNvSpPr/>
          <p:nvPr/>
        </p:nvSpPr>
        <p:spPr>
          <a:xfrm>
            <a:off x="9778778" y="2009082"/>
            <a:ext cx="1985438" cy="773673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Velocidad de transmisión</a:t>
            </a:r>
            <a:endParaRPr lang="es-CO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95CE03A-20D5-4F6A-ABB9-45CD9E731477}"/>
              </a:ext>
            </a:extLst>
          </p:cNvPr>
          <p:cNvSpPr/>
          <p:nvPr/>
        </p:nvSpPr>
        <p:spPr>
          <a:xfrm>
            <a:off x="9878702" y="3876906"/>
            <a:ext cx="1885514" cy="819283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Configuración modo api</a:t>
            </a:r>
            <a:endParaRPr lang="es-CO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377E700-F589-4D36-BD64-CFD80BB2608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7560609" y="4075246"/>
            <a:ext cx="2318093" cy="211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4EA7EA6-8DCE-4509-9AAC-0DD2F172477D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7560609" y="4286548"/>
            <a:ext cx="2318093" cy="198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3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FF8C9-0617-42F5-8C1E-CCA82000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08" y="1392256"/>
            <a:ext cx="486016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3500" b="1" dirty="0">
                <a:effectLst/>
                <a:ea typeface="Calibri" panose="020F0502020204030204" pitchFamily="34" charset="0"/>
                <a:cs typeface="David" panose="020B0604020202020204" pitchFamily="34" charset="-79"/>
              </a:rPr>
              <a:t>Comunicación </a:t>
            </a:r>
            <a:r>
              <a:rPr lang="es-CO" sz="3500" b="1" dirty="0" err="1">
                <a:effectLst/>
                <a:ea typeface="Calibri" panose="020F0502020204030204" pitchFamily="34" charset="0"/>
                <a:cs typeface="David" panose="020B0604020202020204" pitchFamily="34" charset="-79"/>
              </a:rPr>
              <a:t>xbee</a:t>
            </a:r>
            <a:r>
              <a:rPr lang="es-CO" sz="3500" b="1" dirty="0">
                <a:effectLst/>
                <a:ea typeface="Calibri" panose="020F0502020204030204" pitchFamily="34" charset="0"/>
                <a:cs typeface="David" panose="020B0604020202020204" pitchFamily="34" charset="-79"/>
              </a:rPr>
              <a:t> en modo api con el XCTU</a:t>
            </a:r>
            <a:b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E0C41-4163-4A02-8C97-A86F1575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97" y="3126359"/>
            <a:ext cx="4664011" cy="70609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s-C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Seleccionar modo consola para enviar </a:t>
            </a:r>
          </a:p>
          <a:p>
            <a:pPr marL="0" indent="0">
              <a:buNone/>
            </a:pP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32CA5FF-BFE0-4716-9AB0-E0137A1E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08" y="3535777"/>
            <a:ext cx="4663771" cy="9334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5E080D3-68BC-4123-9A48-AFA9559E807C}"/>
              </a:ext>
            </a:extLst>
          </p:cNvPr>
          <p:cNvSpPr txBox="1"/>
          <p:nvPr/>
        </p:nvSpPr>
        <p:spPr>
          <a:xfrm>
            <a:off x="5964130" y="483809"/>
            <a:ext cx="3998384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C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C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Crear la trama a enviar. Trama 10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22F0C8C-61B1-4183-9ABE-6A995D1A4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31" y="1032750"/>
            <a:ext cx="3830894" cy="5390507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45BFEEB-4CB8-441E-A125-7715FD95687F}"/>
              </a:ext>
            </a:extLst>
          </p:cNvPr>
          <p:cNvCxnSpPr>
            <a:cxnSpLocks/>
          </p:cNvCxnSpPr>
          <p:nvPr/>
        </p:nvCxnSpPr>
        <p:spPr>
          <a:xfrm flipV="1">
            <a:off x="3646025" y="4240997"/>
            <a:ext cx="397349" cy="863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A2226A7-3A8F-4148-B1AF-97DCA093DF78}"/>
              </a:ext>
            </a:extLst>
          </p:cNvPr>
          <p:cNvSpPr/>
          <p:nvPr/>
        </p:nvSpPr>
        <p:spPr>
          <a:xfrm>
            <a:off x="10208872" y="1669857"/>
            <a:ext cx="1691156" cy="468005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Trama 10</a:t>
            </a:r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3760016-1AF6-4F42-9BE4-427B1CBDE2C1}"/>
              </a:ext>
            </a:extLst>
          </p:cNvPr>
          <p:cNvSpPr/>
          <p:nvPr/>
        </p:nvSpPr>
        <p:spPr>
          <a:xfrm>
            <a:off x="10373360" y="3253186"/>
            <a:ext cx="1619507" cy="565181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Dirección MAC</a:t>
            </a: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D41F562-009C-4AF0-8331-7B3C37F1F4B8}"/>
              </a:ext>
            </a:extLst>
          </p:cNvPr>
          <p:cNvSpPr/>
          <p:nvPr/>
        </p:nvSpPr>
        <p:spPr>
          <a:xfrm>
            <a:off x="10373360" y="4378722"/>
            <a:ext cx="1526668" cy="565181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Dato a enviar</a:t>
            </a:r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B7E79FF-FEC9-49B2-A1F5-973BC1E36633}"/>
              </a:ext>
            </a:extLst>
          </p:cNvPr>
          <p:cNvSpPr/>
          <p:nvPr/>
        </p:nvSpPr>
        <p:spPr>
          <a:xfrm>
            <a:off x="10373360" y="5587859"/>
            <a:ext cx="1276277" cy="468005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Trama api</a:t>
            </a:r>
            <a:endParaRPr lang="es-CO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5FABBDB-2363-472F-8948-062D571F5F21}"/>
              </a:ext>
            </a:extLst>
          </p:cNvPr>
          <p:cNvSpPr/>
          <p:nvPr/>
        </p:nvSpPr>
        <p:spPr>
          <a:xfrm>
            <a:off x="2667312" y="5104435"/>
            <a:ext cx="1897045" cy="696641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Configuración modo consola</a:t>
            </a:r>
            <a:endParaRPr lang="es-CO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19CAB0C-B201-4FAD-82FF-30B37598FAC1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044405" y="1903860"/>
            <a:ext cx="2164467" cy="396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FFC4D75-016D-41BE-B3E9-01B25A919F3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406021" y="3535777"/>
            <a:ext cx="1967339" cy="122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0AF67B1-A969-4D36-AF67-B4B9DB3D1DE1}"/>
              </a:ext>
            </a:extLst>
          </p:cNvPr>
          <p:cNvCxnSpPr>
            <a:cxnSpLocks/>
          </p:cNvCxnSpPr>
          <p:nvPr/>
        </p:nvCxnSpPr>
        <p:spPr>
          <a:xfrm flipH="1">
            <a:off x="8288468" y="4696326"/>
            <a:ext cx="2084892" cy="123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FD172C3-0E0C-4C8A-B9AD-D034FADDF5E1}"/>
              </a:ext>
            </a:extLst>
          </p:cNvPr>
          <p:cNvCxnSpPr>
            <a:cxnSpLocks/>
          </p:cNvCxnSpPr>
          <p:nvPr/>
        </p:nvCxnSpPr>
        <p:spPr>
          <a:xfrm flipH="1" flipV="1">
            <a:off x="8406021" y="5713117"/>
            <a:ext cx="1967339" cy="145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22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6AA65-0BA1-4B82-A207-B370D9E9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292" y="590926"/>
            <a:ext cx="2419350" cy="771526"/>
          </a:xfrm>
        </p:spPr>
        <p:txBody>
          <a:bodyPr>
            <a:normAutofit fontScale="90000"/>
          </a:bodyPr>
          <a:lstStyle/>
          <a:p>
            <a:r>
              <a:rPr lang="es-CO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Adicionar la trama.</a:t>
            </a:r>
            <a:b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DED6FBD-9F0C-46B6-9489-124E42AC4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0" y="1376360"/>
            <a:ext cx="4191000" cy="4105275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6F9D7E3-54BF-49C8-B82B-77AC53F6C93D}"/>
              </a:ext>
            </a:extLst>
          </p:cNvPr>
          <p:cNvCxnSpPr>
            <a:cxnSpLocks/>
          </p:cNvCxnSpPr>
          <p:nvPr/>
        </p:nvCxnSpPr>
        <p:spPr>
          <a:xfrm flipH="1" flipV="1">
            <a:off x="3526254" y="5340120"/>
            <a:ext cx="821157" cy="932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7328447-0ECF-428C-AF5D-D2C0B8C2C7B1}"/>
              </a:ext>
            </a:extLst>
          </p:cNvPr>
          <p:cNvSpPr txBox="1"/>
          <p:nvPr/>
        </p:nvSpPr>
        <p:spPr>
          <a:xfrm>
            <a:off x="8019881" y="604834"/>
            <a:ext cx="2180759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C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Enviar la trama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9A84FDB-5A3D-4350-A460-F45B1FD02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582" y="1376359"/>
            <a:ext cx="5414332" cy="410527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3542884E-F3F8-4471-B820-1C07CAD98AE7}"/>
              </a:ext>
            </a:extLst>
          </p:cNvPr>
          <p:cNvSpPr/>
          <p:nvPr/>
        </p:nvSpPr>
        <p:spPr>
          <a:xfrm>
            <a:off x="3599374" y="6182393"/>
            <a:ext cx="1765727" cy="41568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Adicionar trama</a:t>
            </a:r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98DCD4C-6A10-44DD-B4A5-3686E161BE06}"/>
              </a:ext>
            </a:extLst>
          </p:cNvPr>
          <p:cNvSpPr/>
          <p:nvPr/>
        </p:nvSpPr>
        <p:spPr>
          <a:xfrm>
            <a:off x="10200640" y="5974553"/>
            <a:ext cx="1624720" cy="41568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Enviar trama</a:t>
            </a:r>
            <a:endParaRPr lang="es-CO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DD394D6-821C-4D7B-8F85-8931354680D5}"/>
              </a:ext>
            </a:extLst>
          </p:cNvPr>
          <p:cNvCxnSpPr>
            <a:cxnSpLocks/>
          </p:cNvCxnSpPr>
          <p:nvPr/>
        </p:nvCxnSpPr>
        <p:spPr>
          <a:xfrm flipH="1" flipV="1">
            <a:off x="10096499" y="5048693"/>
            <a:ext cx="821157" cy="932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103BA-5653-41EF-9B8C-4D365CE0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777716"/>
            <a:ext cx="4526280" cy="742315"/>
          </a:xfrm>
        </p:spPr>
        <p:txBody>
          <a:bodyPr>
            <a:normAutofit fontScale="90000"/>
          </a:bodyPr>
          <a:lstStyle/>
          <a:p>
            <a:r>
              <a:rPr lang="es-CO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 El receptor recibe la siguiente trama</a:t>
            </a:r>
            <a:b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4DCA1E1-E4D0-4EF9-90AD-91B1E0278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25" y="1520031"/>
            <a:ext cx="6896100" cy="4143375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5A8090E-1536-4C06-944E-77DFC05F0B93}"/>
              </a:ext>
            </a:extLst>
          </p:cNvPr>
          <p:cNvCxnSpPr>
            <a:cxnSpLocks/>
          </p:cNvCxnSpPr>
          <p:nvPr/>
        </p:nvCxnSpPr>
        <p:spPr>
          <a:xfrm flipH="1">
            <a:off x="7305675" y="3700859"/>
            <a:ext cx="19097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890EBDBE-0FC2-4836-ACD0-30EBD42988C4}"/>
              </a:ext>
            </a:extLst>
          </p:cNvPr>
          <p:cNvSpPr/>
          <p:nvPr/>
        </p:nvSpPr>
        <p:spPr>
          <a:xfrm>
            <a:off x="9215437" y="3383878"/>
            <a:ext cx="1930983" cy="53994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Trama recibida por el receptor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7951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638</Words>
  <Application>Microsoft Office PowerPoint</Application>
  <PresentationFormat>Panorámica</PresentationFormat>
  <Paragraphs>86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Tema de Office</vt:lpstr>
      <vt:lpstr>Comunicación Xbee</vt:lpstr>
      <vt:lpstr>Explicación de la trama api</vt:lpstr>
      <vt:lpstr>Presentación de PowerPoint</vt:lpstr>
      <vt:lpstr>Presentación de PowerPoint</vt:lpstr>
      <vt:lpstr>Comunicación Xbee-Xbee desde Xctu</vt:lpstr>
      <vt:lpstr>Presentación de PowerPoint</vt:lpstr>
      <vt:lpstr>Comunicación xbee en modo api con el XCTU </vt:lpstr>
      <vt:lpstr>3. Adicionar la trama. </vt:lpstr>
      <vt:lpstr>5.  El receptor recibe la siguiente trama </vt:lpstr>
      <vt:lpstr>Programa de envío trama desde Labview</vt:lpstr>
      <vt:lpstr>Presentación de PowerPoint</vt:lpstr>
      <vt:lpstr>Presentación de PowerPoint</vt:lpstr>
      <vt:lpstr>MEF cada Tag</vt:lpstr>
      <vt:lpstr>Presentación de PowerPoint</vt:lpstr>
      <vt:lpstr>Direcciones MAC de los Tags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Xbee</dc:title>
  <dc:creator>Dinora Calderon Gil</dc:creator>
  <cp:lastModifiedBy>Alejandro Uribe Valencia</cp:lastModifiedBy>
  <cp:revision>9</cp:revision>
  <dcterms:created xsi:type="dcterms:W3CDTF">2022-02-08T15:50:55Z</dcterms:created>
  <dcterms:modified xsi:type="dcterms:W3CDTF">2022-03-18T15:13:23Z</dcterms:modified>
</cp:coreProperties>
</file>