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2" r:id="rId2"/>
    <p:sldId id="337" r:id="rId3"/>
    <p:sldId id="260" r:id="rId4"/>
    <p:sldId id="257" r:id="rId5"/>
    <p:sldId id="280" r:id="rId6"/>
    <p:sldId id="281" r:id="rId7"/>
    <p:sldId id="282" r:id="rId8"/>
    <p:sldId id="284" r:id="rId9"/>
    <p:sldId id="285" r:id="rId10"/>
    <p:sldId id="287" r:id="rId11"/>
    <p:sldId id="286" r:id="rId12"/>
    <p:sldId id="289" r:id="rId13"/>
    <p:sldId id="288" r:id="rId14"/>
  </p:sldIdLst>
  <p:sldSz cx="12192000" cy="6858000"/>
  <p:notesSz cx="6858000" cy="9144000"/>
  <p:defaultText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71"/>
    <p:restoredTop sz="52375"/>
  </p:normalViewPr>
  <p:slideViewPr>
    <p:cSldViewPr snapToGrid="0">
      <p:cViewPr varScale="1">
        <p:scale>
          <a:sx n="68" d="100"/>
          <a:sy n="68" d="100"/>
        </p:scale>
        <p:origin x="8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DFA96-F4C8-344E-9678-9E929958C49C}" type="datetimeFigureOut">
              <a:rPr lang="en-LV" smtClean="0"/>
              <a:t>9/17/23</a:t>
            </a:fld>
            <a:endParaRPr lang="en-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5B331-3B16-3140-A26E-1882A4D37138}" type="slidenum">
              <a:rPr lang="en-LV" smtClean="0"/>
              <a:t>‹#›</a:t>
            </a:fld>
            <a:endParaRPr lang="en-LV"/>
          </a:p>
        </p:txBody>
      </p:sp>
    </p:spTree>
    <p:extLst>
      <p:ext uri="{BB962C8B-B14F-4D97-AF65-F5344CB8AC3E}">
        <p14:creationId xmlns:p14="http://schemas.microsoft.com/office/powerpoint/2010/main" val="87615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Sveiki</a:t>
            </a:r>
            <a:r>
              <a:rPr lang="en-US" dirty="0"/>
              <a:t>, </a:t>
            </a:r>
            <a:r>
              <a:rPr lang="en-US" dirty="0" err="1"/>
              <a:t>šiandien</a:t>
            </a:r>
            <a:r>
              <a:rPr lang="en-US" dirty="0"/>
              <a:t> </a:t>
            </a:r>
            <a:r>
              <a:rPr lang="en-US" dirty="0" err="1"/>
              <a:t>mes</a:t>
            </a:r>
            <a:r>
              <a:rPr lang="en-US" dirty="0"/>
              <a:t> </a:t>
            </a:r>
            <a:r>
              <a:rPr lang="en-US" dirty="0" err="1"/>
              <a:t>pasinersime</a:t>
            </a:r>
            <a:r>
              <a:rPr lang="en-US" dirty="0"/>
              <a:t> </a:t>
            </a:r>
            <a:r>
              <a:rPr lang="en-US" dirty="0" err="1"/>
              <a:t>į</a:t>
            </a:r>
            <a:r>
              <a:rPr lang="en-US" dirty="0"/>
              <a:t> </a:t>
            </a:r>
            <a:r>
              <a:rPr lang="en-US" dirty="0" err="1"/>
              <a:t>trecia</a:t>
            </a:r>
            <a:r>
              <a:rPr lang="en-US" dirty="0"/>
              <a:t> </a:t>
            </a:r>
            <a:r>
              <a:rPr lang="en-US" dirty="0" err="1"/>
              <a:t>dirbtinio</a:t>
            </a:r>
            <a:r>
              <a:rPr lang="en-US" dirty="0"/>
              <a:t> </a:t>
            </a:r>
            <a:r>
              <a:rPr lang="en-US" dirty="0" err="1"/>
              <a:t>intelekto</a:t>
            </a:r>
            <a:r>
              <a:rPr lang="en-US" dirty="0"/>
              <a:t> </a:t>
            </a:r>
            <a:r>
              <a:rPr lang="en-US" dirty="0" err="1"/>
              <a:t>seminarą</a:t>
            </a:r>
            <a:r>
              <a:rPr lang="en-US" dirty="0"/>
              <a:t> ()</a:t>
            </a:r>
            <a:endParaRPr lang="en-LV" dirty="0"/>
          </a:p>
        </p:txBody>
      </p:sp>
      <p:sp>
        <p:nvSpPr>
          <p:cNvPr id="4" name="Slide Number Placeholder 3"/>
          <p:cNvSpPr>
            <a:spLocks noGrp="1"/>
          </p:cNvSpPr>
          <p:nvPr>
            <p:ph type="sldNum" sz="quarter" idx="5"/>
          </p:nvPr>
        </p:nvSpPr>
        <p:spPr/>
        <p:txBody>
          <a:bodyPr/>
          <a:lstStyle/>
          <a:p>
            <a:fld id="{70611270-75C1-DB46-82DC-C130E8E30CD8}" type="slidenum">
              <a:rPr lang="en-LV" smtClean="0"/>
              <a:t>1</a:t>
            </a:fld>
            <a:endParaRPr lang="en-LV"/>
          </a:p>
        </p:txBody>
      </p:sp>
    </p:spTree>
    <p:extLst>
      <p:ext uri="{BB962C8B-B14F-4D97-AF65-F5344CB8AC3E}">
        <p14:creationId xmlns:p14="http://schemas.microsoft.com/office/powerpoint/2010/main" val="1620920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[LT] Kaip įsivaizduojate ateities dirbtinį intelektą? Gal kaip sudėtingus kodus ir begales eilučių algoritmų?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a:t>
            </a:r>
            <a:r>
              <a:rPr lang="lt-LT" b="0" i="0" dirty="0" err="1">
                <a:solidFill>
                  <a:srgbClr val="374151"/>
                </a:solidFill>
                <a:effectLst/>
                <a:latin typeface="Söhne"/>
              </a:rPr>
              <a:t>iššūkia</a:t>
            </a:r>
            <a:r>
              <a:rPr lang="lt-LT" b="0" i="0" dirty="0">
                <a:solidFill>
                  <a:srgbClr val="374151"/>
                </a:solidFill>
                <a:effectLst/>
                <a:latin typeface="Söhne"/>
              </a:rPr>
              <a:t> šią koncepciją, suteikdamas jums intuityvų vilkimo ir numetimo sąsają, kurioje galite kurti, testuoti ir diegti modelius beveik be jokio programavimo. Taip pat nepraleiskite naujų išdėstymų, algoritmų ir patobulintų derinimo bei nesklandumų šalinimo galimybių!</a:t>
            </a:r>
          </a:p>
          <a:p>
            <a:pPr algn="l"/>
            <a:endParaRPr lang="lt-LT" b="0" i="0" dirty="0">
              <a:solidFill>
                <a:srgbClr val="374151"/>
              </a:solidFill>
              <a:effectLst/>
              <a:latin typeface="Söhne"/>
            </a:endParaRPr>
          </a:p>
          <a:p>
            <a:pPr algn="l"/>
            <a:r>
              <a:rPr lang="lt-LT" b="0" i="0" dirty="0">
                <a:solidFill>
                  <a:srgbClr val="374151"/>
                </a:solidFill>
                <a:effectLst/>
                <a:latin typeface="Söhne"/>
              </a:rPr>
              <a:t>Kai atveriate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pagrindinį puslapį, prieš akis išsiskleidžia įvairūs pavyzdžiai, skirti mašininio mokymosi modelių kūrimui. Nuo paveikslėlių klasifikavimo iki rekomendacijų ir tiesinės regresijos - čia yra viskas. Be to, jums suteikiama galimybė įterpti savo </a:t>
            </a:r>
            <a:r>
              <a:rPr lang="lt-LT" b="0" i="0" dirty="0" err="1">
                <a:solidFill>
                  <a:srgbClr val="374151"/>
                </a:solidFill>
                <a:effectLst/>
                <a:latin typeface="Söhne"/>
              </a:rPr>
              <a:t>Python</a:t>
            </a:r>
            <a:r>
              <a:rPr lang="lt-LT" b="0" i="0" dirty="0">
                <a:solidFill>
                  <a:srgbClr val="374151"/>
                </a:solidFill>
                <a:effectLst/>
                <a:latin typeface="Söhne"/>
              </a:rPr>
              <a:t> scenarijus. Šiame vaizdo įraše pamatysite, kaip lengvai naudoti </a:t>
            </a:r>
            <a:r>
              <a:rPr lang="lt-LT" b="0" i="0" dirty="0" err="1">
                <a:solidFill>
                  <a:srgbClr val="374151"/>
                </a:solidFill>
                <a:effectLst/>
                <a:latin typeface="Söhne"/>
              </a:rPr>
              <a:t>DenseNet</a:t>
            </a:r>
            <a:r>
              <a:rPr lang="lt-LT" b="0" i="0" dirty="0">
                <a:solidFill>
                  <a:srgbClr val="374151"/>
                </a:solidFill>
                <a:effectLst/>
                <a:latin typeface="Söhne"/>
              </a:rPr>
              <a:t> modelį paprastam paveikslėlių klasifikavimui.</a:t>
            </a:r>
          </a:p>
          <a:p>
            <a:pPr algn="l"/>
            <a:endParaRPr lang="lt-LT" b="0" i="0" dirty="0">
              <a:solidFill>
                <a:srgbClr val="374151"/>
              </a:solidFill>
              <a:effectLst/>
              <a:latin typeface="Söhne"/>
            </a:endParaRPr>
          </a:p>
          <a:p>
            <a:pPr algn="l"/>
            <a:r>
              <a:rPr lang="lt-LT" b="0" i="0" dirty="0">
                <a:solidFill>
                  <a:srgbClr val="374151"/>
                </a:solidFill>
                <a:effectLst/>
                <a:latin typeface="Söhne"/>
              </a:rPr>
              <a:t>O dabar įdomus momentas - kaip visa tai veikia? </a:t>
            </a:r>
            <a:r>
              <a:rPr lang="lt-LT" b="0" i="0" dirty="0" err="1">
                <a:solidFill>
                  <a:srgbClr val="374151"/>
                </a:solidFill>
                <a:effectLst/>
                <a:latin typeface="Söhne"/>
              </a:rPr>
              <a:t>Designer</a:t>
            </a:r>
            <a:r>
              <a:rPr lang="lt-LT" b="0" i="0" dirty="0">
                <a:solidFill>
                  <a:srgbClr val="374151"/>
                </a:solidFill>
                <a:effectLst/>
                <a:latin typeface="Söhne"/>
              </a:rPr>
              <a:t> kuria mašininio </a:t>
            </a:r>
            <a:r>
              <a:rPr lang="lt-LT" b="0" i="0" dirty="0" err="1">
                <a:solidFill>
                  <a:srgbClr val="374151"/>
                </a:solidFill>
                <a:effectLst/>
                <a:latin typeface="Söhne"/>
              </a:rPr>
              <a:t>mokymimosi</a:t>
            </a:r>
            <a:r>
              <a:rPr lang="lt-LT" b="0" i="0" dirty="0">
                <a:solidFill>
                  <a:srgbClr val="374151"/>
                </a:solidFill>
                <a:effectLst/>
                <a:latin typeface="Söhne"/>
              </a:rPr>
              <a:t> procesą, kuriame mazgai vykdomi paraleliai arba iš eilės, priklausomai nuo </a:t>
            </a:r>
            <a:r>
              <a:rPr lang="lt-LT" b="0" i="0" dirty="0" err="1">
                <a:solidFill>
                  <a:srgbClr val="374151"/>
                </a:solidFill>
                <a:effectLst/>
                <a:latin typeface="Söhne"/>
              </a:rPr>
              <a:t>orkestratoriaus</a:t>
            </a:r>
            <a:r>
              <a:rPr lang="lt-LT" b="0" i="0" dirty="0">
                <a:solidFill>
                  <a:srgbClr val="374151"/>
                </a:solidFill>
                <a:effectLst/>
                <a:latin typeface="Söhne"/>
              </a:rPr>
              <a:t> sprendimų.</a:t>
            </a:r>
          </a:p>
          <a:p>
            <a:pPr algn="l"/>
            <a:endParaRPr lang="lt-LT" b="0" i="0" dirty="0">
              <a:solidFill>
                <a:srgbClr val="374151"/>
              </a:solidFill>
              <a:effectLst/>
              <a:latin typeface="Söhne"/>
            </a:endParaRPr>
          </a:p>
          <a:p>
            <a:pPr algn="l"/>
            <a:r>
              <a:rPr lang="lt-LT" b="0" i="0" dirty="0">
                <a:solidFill>
                  <a:srgbClr val="374151"/>
                </a:solidFill>
                <a:effectLst/>
                <a:latin typeface="Söhne"/>
              </a:rPr>
              <a:t>Kiek laiko trunka mokymo procesas? Viskas priklauso nuo duomenų, jų apimties ir apdorojimo tikslų. Bet su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galite lengvai vilkti ir numesti duomenų rinkinius ir modulius įvairioms užduotims, pavyzdžiui, duomenų transformacijai, savybių parinkimui ir mašininio </a:t>
            </a:r>
            <a:r>
              <a:rPr lang="lt-LT" b="0" i="0" dirty="0" err="1">
                <a:solidFill>
                  <a:srgbClr val="374151"/>
                </a:solidFill>
                <a:effectLst/>
                <a:latin typeface="Söhne"/>
              </a:rPr>
              <a:t>mokymimosi</a:t>
            </a:r>
            <a:r>
              <a:rPr lang="lt-LT" b="0" i="0" dirty="0">
                <a:solidFill>
                  <a:srgbClr val="374151"/>
                </a:solidFill>
                <a:effectLst/>
                <a:latin typeface="Söhne"/>
              </a:rPr>
              <a:t> algoritmams.</a:t>
            </a:r>
          </a:p>
          <a:p>
            <a:pPr algn="l"/>
            <a:endParaRPr lang="lt-LT" b="0" i="0" dirty="0">
              <a:solidFill>
                <a:srgbClr val="374151"/>
              </a:solidFill>
              <a:effectLst/>
              <a:latin typeface="Söhne"/>
            </a:endParaRPr>
          </a:p>
          <a:p>
            <a:pPr algn="l"/>
            <a:r>
              <a:rPr lang="lt-LT" b="0" i="0" dirty="0">
                <a:solidFill>
                  <a:srgbClr val="374151"/>
                </a:solidFill>
                <a:effectLst/>
                <a:latin typeface="Söhne"/>
              </a:rPr>
              <a:t>[EN] </a:t>
            </a:r>
          </a:p>
          <a:p>
            <a:pPr algn="l"/>
            <a:endParaRPr lang="lt-LT" b="0" i="0" dirty="0">
              <a:solidFill>
                <a:srgbClr val="374151"/>
              </a:solidFill>
              <a:effectLst/>
              <a:latin typeface="Söhne"/>
            </a:endParaRPr>
          </a:p>
          <a:p>
            <a:pPr marL="0" indent="0" algn="l" rtl="0">
              <a:buNone/>
            </a:pPr>
            <a:r>
              <a:rPr lang="en-GB" b="0" i="0" dirty="0">
                <a:solidFill>
                  <a:schemeClr val="bg1"/>
                </a:solidFill>
                <a:effectLst/>
                <a:latin typeface="Roboto" panose="02000000000000000000" pitchFamily="2" charset="0"/>
              </a:rPr>
              <a:t>Machine Learning Designer is a user-friendly tool that allows users to easily build, test, and deploy machine learning models using a drag and drop visual interface.</a:t>
            </a:r>
          </a:p>
          <a:p>
            <a:pPr marL="0" indent="0" algn="l" rtl="0">
              <a:buNone/>
            </a:pPr>
            <a:endParaRPr lang="en-GB" b="0" i="0" dirty="0">
              <a:solidFill>
                <a:schemeClr val="bg1"/>
              </a:solidFill>
              <a:effectLst/>
              <a:latin typeface="Roboto" panose="02000000000000000000" pitchFamily="2" charset="0"/>
            </a:endParaRPr>
          </a:p>
          <a:p>
            <a:pPr marL="0" indent="0" algn="l" rtl="0">
              <a:buNone/>
            </a:pPr>
            <a:r>
              <a:rPr lang="en-GB" b="0" i="0" dirty="0">
                <a:solidFill>
                  <a:schemeClr val="bg1"/>
                </a:solidFill>
                <a:effectLst/>
                <a:latin typeface="Roboto" panose="02000000000000000000" pitchFamily="2" charset="0"/>
              </a:rPr>
              <a:t>The Azure Machine Learning Designer is a drag and drop visual interface for building, testing, and deploying production-ready models with low code or no code, featuring new layouts, algorithms, and improved debugging and troubleshooting experiences.</a:t>
            </a:r>
          </a:p>
          <a:p>
            <a:pPr marL="0" indent="0" algn="l" rtl="0">
              <a:buNone/>
            </a:pPr>
            <a:endParaRPr lang="en-GB" b="0" i="0" dirty="0">
              <a:solidFill>
                <a:schemeClr val="bg1"/>
              </a:solidFill>
              <a:effectLst/>
              <a:latin typeface="Roboto" panose="02000000000000000000" pitchFamily="2" charset="0"/>
            </a:endParaRPr>
          </a:p>
          <a:p>
            <a:pPr marL="0" indent="0" algn="l" rtl="0">
              <a:buNone/>
            </a:pPr>
            <a:r>
              <a:rPr lang="en-GB" b="0" i="0" dirty="0">
                <a:solidFill>
                  <a:schemeClr val="bg1"/>
                </a:solidFill>
                <a:effectLst/>
                <a:latin typeface="Roboto" panose="02000000000000000000" pitchFamily="2" charset="0"/>
              </a:rPr>
              <a:t>The homepage of Azure Machine Learning Designer offers various examples for building machine learning models, including image classification, recommendation, and linear regression, and allows users to use custom Python scripts; this video demonstrates how to use the </a:t>
            </a:r>
            <a:r>
              <a:rPr lang="en-GB" b="0" i="0" dirty="0" err="1">
                <a:solidFill>
                  <a:schemeClr val="bg1"/>
                </a:solidFill>
                <a:effectLst/>
                <a:latin typeface="Roboto" panose="02000000000000000000" pitchFamily="2" charset="0"/>
              </a:rPr>
              <a:t>DenseNet</a:t>
            </a:r>
            <a:r>
              <a:rPr lang="en-GB" b="0" i="0" dirty="0">
                <a:solidFill>
                  <a:schemeClr val="bg1"/>
                </a:solidFill>
                <a:effectLst/>
                <a:latin typeface="Roboto" panose="02000000000000000000" pitchFamily="2" charset="0"/>
              </a:rPr>
              <a:t> model for simple image classification.</a:t>
            </a:r>
          </a:p>
          <a:p>
            <a:pPr marL="0" indent="0" algn="l" rtl="0">
              <a:buNone/>
            </a:pPr>
            <a:endParaRPr lang="en-GB" b="0" i="0" dirty="0">
              <a:solidFill>
                <a:schemeClr val="bg1"/>
              </a:solidFill>
              <a:effectLst/>
              <a:latin typeface="Roboto" panose="02000000000000000000" pitchFamily="2" charset="0"/>
            </a:endParaRPr>
          </a:p>
          <a:p>
            <a:pPr marL="0" indent="0" algn="l" rtl="0">
              <a:buNone/>
            </a:pPr>
            <a:r>
              <a:rPr lang="en-GB" b="0" i="0" dirty="0">
                <a:solidFill>
                  <a:schemeClr val="bg1"/>
                </a:solidFill>
                <a:effectLst/>
                <a:latin typeface="Roboto" panose="02000000000000000000" pitchFamily="2" charset="0"/>
              </a:rPr>
              <a:t>The Designer creates a machine learning pipeline that runs nodes in parallel and series based on the orchestrator's decisions.</a:t>
            </a:r>
          </a:p>
          <a:p>
            <a:pPr marL="0" indent="0" algn="l" rtl="0">
              <a:buNone/>
            </a:pPr>
            <a:endParaRPr lang="en-GB" b="0" i="0" dirty="0">
              <a:solidFill>
                <a:schemeClr val="bg1"/>
              </a:solidFill>
              <a:effectLst/>
              <a:latin typeface="Roboto" panose="02000000000000000000" pitchFamily="2" charset="0"/>
            </a:endParaRPr>
          </a:p>
          <a:p>
            <a:pPr marL="0" indent="0" algn="l" rtl="0">
              <a:buNone/>
            </a:pPr>
            <a:r>
              <a:rPr lang="en-GB" b="0" i="0" dirty="0">
                <a:solidFill>
                  <a:schemeClr val="bg1"/>
                </a:solidFill>
                <a:effectLst/>
                <a:latin typeface="Roboto" panose="02000000000000000000" pitchFamily="2" charset="0"/>
              </a:rPr>
              <a:t>The training time depends on the data, volume, and compute target, and in Azure Machine Learning Designer, you can drag and drop datasets and modules for various tasks like data transformation, feature selection, and machine learning algorithms.</a:t>
            </a:r>
          </a:p>
          <a:p>
            <a:pPr algn="l" rtl="0">
              <a:buFont typeface="Arial" panose="020B0604020202020204" pitchFamily="34" charset="0"/>
              <a:buChar char="•"/>
            </a:pPr>
            <a:endParaRPr lang="en-GB" b="0" i="0" dirty="0">
              <a:solidFill>
                <a:schemeClr val="bg1"/>
              </a:solidFill>
              <a:effectLst/>
              <a:latin typeface="Roboto" panose="02000000000000000000" pitchFamily="2" charset="0"/>
            </a:endParaRPr>
          </a:p>
          <a:p>
            <a:pPr algn="l"/>
            <a:endParaRPr lang="lt-LT"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8B5B331-3B16-3140-A26E-1882A4D37138}" type="slidenum">
              <a:rPr lang="en-LV" smtClean="0"/>
              <a:t>10</a:t>
            </a:fld>
            <a:endParaRPr lang="en-LV"/>
          </a:p>
        </p:txBody>
      </p:sp>
    </p:spTree>
    <p:extLst>
      <p:ext uri="{BB962C8B-B14F-4D97-AF65-F5344CB8AC3E}">
        <p14:creationId xmlns:p14="http://schemas.microsoft.com/office/powerpoint/2010/main" val="21550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dirty="0">
                <a:effectLst/>
              </a:rPr>
              <a:t>[LT] Su </a:t>
            </a:r>
            <a:r>
              <a:rPr lang="lt-LT" b="0" i="0" dirty="0" err="1">
                <a:solidFill>
                  <a:srgbClr val="000000"/>
                </a:solidFill>
                <a:effectLst/>
                <a:latin typeface="Söhne"/>
              </a:rPr>
              <a:t>Azure</a:t>
            </a:r>
            <a:r>
              <a:rPr lang="lt-LT" b="0" i="0" dirty="0">
                <a:solidFill>
                  <a:srgbClr val="000000"/>
                </a:solidFill>
                <a:effectLst/>
                <a:latin typeface="Söhne"/>
              </a:rPr>
              <a:t> </a:t>
            </a:r>
            <a:r>
              <a:rPr lang="lt-LT" b="0" i="0" dirty="0" err="1">
                <a:solidFill>
                  <a:srgbClr val="000000"/>
                </a:solidFill>
                <a:effectLst/>
                <a:latin typeface="Söhne"/>
              </a:rPr>
              <a:t>Machine</a:t>
            </a:r>
            <a:r>
              <a:rPr lang="lt-LT" b="0" i="0" dirty="0">
                <a:solidFill>
                  <a:srgbClr val="000000"/>
                </a:solidFill>
                <a:effectLst/>
                <a:latin typeface="Söhne"/>
              </a:rPr>
              <a:t> </a:t>
            </a:r>
            <a:r>
              <a:rPr lang="lt-LT" b="0" i="0" dirty="0" err="1">
                <a:solidFill>
                  <a:srgbClr val="000000"/>
                </a:solidFill>
                <a:effectLst/>
                <a:latin typeface="Söhne"/>
              </a:rPr>
              <a:t>Learning</a:t>
            </a:r>
            <a:r>
              <a:rPr lang="lt-LT" b="0" i="0" dirty="0">
                <a:solidFill>
                  <a:srgbClr val="000000"/>
                </a:solidFill>
                <a:effectLst/>
                <a:latin typeface="Söhne"/>
              </a:rPr>
              <a:t> </a:t>
            </a:r>
            <a:r>
              <a:rPr lang="lt-LT" b="0" i="0" dirty="0" err="1">
                <a:solidFill>
                  <a:srgbClr val="000000"/>
                </a:solidFill>
                <a:effectLst/>
                <a:latin typeface="Söhne"/>
              </a:rPr>
              <a:t>Designer</a:t>
            </a:r>
            <a:r>
              <a:rPr lang="lt-LT" b="0" i="0" dirty="0">
                <a:solidFill>
                  <a:srgbClr val="000000"/>
                </a:solidFill>
                <a:effectLst/>
                <a:latin typeface="Söhne"/>
              </a:rPr>
              <a:t> galite lengvai vilkti ir numesti integruotus modulius, konvertuoti duomenų rinkinius, atlikti transformacijas ir vizualizuoti paveikslėlių modelių tikimybes. Kai modelis paruoštas, jį galite lengvai įdiegti tiesiai per </a:t>
            </a:r>
            <a:r>
              <a:rPr lang="lt-LT" b="0" i="0" dirty="0" err="1">
                <a:solidFill>
                  <a:srgbClr val="000000"/>
                </a:solidFill>
                <a:effectLst/>
                <a:latin typeface="Söhne"/>
              </a:rPr>
              <a:t>Designer</a:t>
            </a:r>
            <a:r>
              <a:rPr lang="lt-LT" b="0" i="0" dirty="0">
                <a:solidFill>
                  <a:srgbClr val="000000"/>
                </a:solidFill>
                <a:effectLst/>
                <a:latin typeface="Söhne"/>
              </a:rPr>
              <a:t> portalą.</a:t>
            </a:r>
          </a:p>
          <a:p>
            <a:pPr algn="l"/>
            <a:endParaRPr lang="en-LT" b="0" i="0" dirty="0">
              <a:solidFill>
                <a:srgbClr val="000000"/>
              </a:solidFill>
              <a:effectLst/>
              <a:latin typeface="Söhne"/>
            </a:endParaRPr>
          </a:p>
          <a:p>
            <a:pPr algn="l"/>
            <a:r>
              <a:rPr lang="lt-LT" b="0" i="0" dirty="0">
                <a:solidFill>
                  <a:srgbClr val="000000"/>
                </a:solidFill>
                <a:effectLst/>
                <a:latin typeface="Söhne"/>
              </a:rPr>
              <a:t>Bet tai dar ne viskas! Prisitaikydami prie modernių technologijų poreikių, galite konvertuoti mokymo procesą į išvados procesą </a:t>
            </a:r>
            <a:r>
              <a:rPr lang="lt-LT" b="0" i="0" dirty="0" err="1">
                <a:solidFill>
                  <a:srgbClr val="000000"/>
                </a:solidFill>
                <a:effectLst/>
                <a:latin typeface="Söhne"/>
              </a:rPr>
              <a:t>Azure</a:t>
            </a:r>
            <a:r>
              <a:rPr lang="lt-LT" b="0" i="0" dirty="0">
                <a:solidFill>
                  <a:srgbClr val="000000"/>
                </a:solidFill>
                <a:effectLst/>
                <a:latin typeface="Söhne"/>
              </a:rPr>
              <a:t> </a:t>
            </a:r>
            <a:r>
              <a:rPr lang="lt-LT" b="0" i="0" dirty="0" err="1">
                <a:solidFill>
                  <a:srgbClr val="000000"/>
                </a:solidFill>
                <a:effectLst/>
                <a:latin typeface="Söhne"/>
              </a:rPr>
              <a:t>Machine</a:t>
            </a:r>
            <a:r>
              <a:rPr lang="lt-LT" b="0" i="0" dirty="0">
                <a:solidFill>
                  <a:srgbClr val="000000"/>
                </a:solidFill>
                <a:effectLst/>
                <a:latin typeface="Söhne"/>
              </a:rPr>
              <a:t> </a:t>
            </a:r>
            <a:r>
              <a:rPr lang="lt-LT" b="0" i="0" dirty="0" err="1">
                <a:solidFill>
                  <a:srgbClr val="000000"/>
                </a:solidFill>
                <a:effectLst/>
                <a:latin typeface="Söhne"/>
              </a:rPr>
              <a:t>Learning</a:t>
            </a:r>
            <a:r>
              <a:rPr lang="lt-LT" b="0" i="0" dirty="0">
                <a:solidFill>
                  <a:srgbClr val="000000"/>
                </a:solidFill>
                <a:effectLst/>
                <a:latin typeface="Söhne"/>
              </a:rPr>
              <a:t> </a:t>
            </a:r>
            <a:r>
              <a:rPr lang="lt-LT" b="0" i="0" dirty="0" err="1">
                <a:solidFill>
                  <a:srgbClr val="000000"/>
                </a:solidFill>
                <a:effectLst/>
                <a:latin typeface="Söhne"/>
              </a:rPr>
              <a:t>Designer</a:t>
            </a:r>
            <a:r>
              <a:rPr lang="lt-LT" b="0" i="0" dirty="0">
                <a:solidFill>
                  <a:srgbClr val="000000"/>
                </a:solidFill>
                <a:effectLst/>
                <a:latin typeface="Söhne"/>
              </a:rPr>
              <a:t>. Ir štai stebuklas - jis automatiškai generuoja realaus laiko išvados procesą, tad nereikia pradėti visko nuo nulio!</a:t>
            </a:r>
          </a:p>
          <a:p>
            <a:pPr algn="l"/>
            <a:endParaRPr lang="en-LT" b="0" i="0" dirty="0">
              <a:solidFill>
                <a:srgbClr val="000000"/>
              </a:solidFill>
              <a:effectLst/>
              <a:latin typeface="Söhne"/>
            </a:endParaRPr>
          </a:p>
          <a:p>
            <a:pPr algn="l"/>
            <a:r>
              <a:rPr lang="lt-LT" b="0" i="0" dirty="0">
                <a:solidFill>
                  <a:srgbClr val="000000"/>
                </a:solidFill>
                <a:effectLst/>
                <a:latin typeface="Söhne"/>
              </a:rPr>
              <a:t>Norite išbandyti savo modelį realioje aplinkoje? Tiesiog paspauskite "</a:t>
            </a:r>
            <a:r>
              <a:rPr lang="lt-LT" b="0" i="0" dirty="0" err="1">
                <a:solidFill>
                  <a:srgbClr val="000000"/>
                </a:solidFill>
                <a:effectLst/>
                <a:latin typeface="Söhne"/>
              </a:rPr>
              <a:t>Deploy</a:t>
            </a:r>
            <a:r>
              <a:rPr lang="lt-LT" b="0" i="0" dirty="0">
                <a:solidFill>
                  <a:srgbClr val="000000"/>
                </a:solidFill>
                <a:effectLst/>
                <a:latin typeface="Söhne"/>
              </a:rPr>
              <a:t>" ir įdiekite realaus laiko išvados procesą </a:t>
            </a:r>
            <a:r>
              <a:rPr lang="lt-LT" b="0" i="0" dirty="0" err="1">
                <a:solidFill>
                  <a:srgbClr val="000000"/>
                </a:solidFill>
                <a:effectLst/>
                <a:latin typeface="Söhne"/>
              </a:rPr>
              <a:t>Azure</a:t>
            </a:r>
            <a:r>
              <a:rPr lang="lt-LT" b="0" i="0" dirty="0">
                <a:solidFill>
                  <a:srgbClr val="000000"/>
                </a:solidFill>
                <a:effectLst/>
                <a:latin typeface="Söhne"/>
              </a:rPr>
              <a:t> </a:t>
            </a:r>
            <a:r>
              <a:rPr lang="lt-LT" b="0" i="0" dirty="0" err="1">
                <a:solidFill>
                  <a:srgbClr val="000000"/>
                </a:solidFill>
                <a:effectLst/>
                <a:latin typeface="Söhne"/>
              </a:rPr>
              <a:t>Kubernetes</a:t>
            </a:r>
            <a:r>
              <a:rPr lang="lt-LT" b="0" i="0" dirty="0">
                <a:solidFill>
                  <a:srgbClr val="000000"/>
                </a:solidFill>
                <a:effectLst/>
                <a:latin typeface="Söhne"/>
              </a:rPr>
              <a:t> </a:t>
            </a:r>
            <a:r>
              <a:rPr lang="lt-LT" b="0" i="0" dirty="0" err="1">
                <a:solidFill>
                  <a:srgbClr val="000000"/>
                </a:solidFill>
                <a:effectLst/>
                <a:latin typeface="Söhne"/>
              </a:rPr>
              <a:t>Cluster</a:t>
            </a:r>
            <a:r>
              <a:rPr lang="lt-LT" b="0" i="0" dirty="0">
                <a:solidFill>
                  <a:srgbClr val="000000"/>
                </a:solidFill>
                <a:effectLst/>
                <a:latin typeface="Söhne"/>
              </a:rPr>
              <a:t>. Eikite į </a:t>
            </a:r>
            <a:r>
              <a:rPr lang="lt-LT" b="0" i="0" dirty="0" err="1">
                <a:solidFill>
                  <a:srgbClr val="000000"/>
                </a:solidFill>
                <a:effectLst/>
                <a:latin typeface="Söhne"/>
              </a:rPr>
              <a:t>Endpoint</a:t>
            </a:r>
            <a:r>
              <a:rPr lang="lt-LT" b="0" i="0" dirty="0">
                <a:solidFill>
                  <a:srgbClr val="000000"/>
                </a:solidFill>
                <a:effectLst/>
                <a:latin typeface="Söhne"/>
              </a:rPr>
              <a:t> puslapį, kad pamatytumėte visus smulkmenas, kopijuokite REST taško adresą, kad išbandytumėte modelį, ir gaukite pavyzdinį kodą, kaip jį integruoti į savo programą.</a:t>
            </a:r>
          </a:p>
          <a:p>
            <a:pPr algn="l"/>
            <a:endParaRPr lang="en-LT" b="0" i="0" dirty="0">
              <a:solidFill>
                <a:srgbClr val="000000"/>
              </a:solidFill>
              <a:effectLst/>
              <a:latin typeface="Söhne"/>
            </a:endParaRPr>
          </a:p>
          <a:p>
            <a:pPr algn="l"/>
            <a:r>
              <a:rPr lang="lt-LT" b="0" i="0" dirty="0">
                <a:solidFill>
                  <a:srgbClr val="000000"/>
                </a:solidFill>
                <a:effectLst/>
                <a:latin typeface="Söhne"/>
              </a:rPr>
              <a:t>Jei norite giliau pažinti </a:t>
            </a:r>
            <a:r>
              <a:rPr lang="lt-LT" b="0" i="0" dirty="0" err="1">
                <a:solidFill>
                  <a:srgbClr val="000000"/>
                </a:solidFill>
                <a:effectLst/>
                <a:latin typeface="Söhne"/>
              </a:rPr>
              <a:t>Azure</a:t>
            </a:r>
            <a:r>
              <a:rPr lang="lt-LT" b="0" i="0" dirty="0">
                <a:solidFill>
                  <a:srgbClr val="000000"/>
                </a:solidFill>
                <a:effectLst/>
                <a:latin typeface="Söhne"/>
              </a:rPr>
              <a:t> </a:t>
            </a:r>
            <a:r>
              <a:rPr lang="lt-LT" b="0" i="0" dirty="0" err="1">
                <a:solidFill>
                  <a:srgbClr val="000000"/>
                </a:solidFill>
                <a:effectLst/>
                <a:latin typeface="Söhne"/>
              </a:rPr>
              <a:t>Machine</a:t>
            </a:r>
            <a:r>
              <a:rPr lang="lt-LT" b="0" i="0" dirty="0">
                <a:solidFill>
                  <a:srgbClr val="000000"/>
                </a:solidFill>
                <a:effectLst/>
                <a:latin typeface="Söhne"/>
              </a:rPr>
              <a:t> </a:t>
            </a:r>
            <a:r>
              <a:rPr lang="lt-LT" b="0" i="0" dirty="0" err="1">
                <a:solidFill>
                  <a:srgbClr val="000000"/>
                </a:solidFill>
                <a:effectLst/>
                <a:latin typeface="Söhne"/>
              </a:rPr>
              <a:t>Learning</a:t>
            </a:r>
            <a:r>
              <a:rPr lang="lt-LT" b="0" i="0" dirty="0">
                <a:solidFill>
                  <a:srgbClr val="000000"/>
                </a:solidFill>
                <a:effectLst/>
                <a:latin typeface="Söhne"/>
              </a:rPr>
              <a:t> </a:t>
            </a:r>
            <a:r>
              <a:rPr lang="lt-LT" b="0" i="0" dirty="0" err="1">
                <a:solidFill>
                  <a:srgbClr val="000000"/>
                </a:solidFill>
                <a:effectLst/>
                <a:latin typeface="Söhne"/>
              </a:rPr>
              <a:t>Designer</a:t>
            </a:r>
            <a:r>
              <a:rPr lang="lt-LT" b="0" i="0" dirty="0">
                <a:solidFill>
                  <a:srgbClr val="000000"/>
                </a:solidFill>
                <a:effectLst/>
                <a:latin typeface="Söhne"/>
              </a:rPr>
              <a:t> ir sužinoti daugiau apie visus jo siūlomus įrankius, aplankykite oficialią </a:t>
            </a:r>
            <a:r>
              <a:rPr lang="lt-LT" b="0" i="0" dirty="0" err="1">
                <a:solidFill>
                  <a:srgbClr val="000000"/>
                </a:solidFill>
                <a:effectLst/>
                <a:latin typeface="Söhne"/>
              </a:rPr>
              <a:t>Azure</a:t>
            </a:r>
            <a:r>
              <a:rPr lang="lt-LT" b="0" i="0" dirty="0">
                <a:solidFill>
                  <a:srgbClr val="000000"/>
                </a:solidFill>
                <a:effectLst/>
                <a:latin typeface="Söhne"/>
              </a:rPr>
              <a:t> </a:t>
            </a:r>
            <a:r>
              <a:rPr lang="lt-LT" b="0" i="0" dirty="0" err="1">
                <a:solidFill>
                  <a:srgbClr val="000000"/>
                </a:solidFill>
                <a:effectLst/>
                <a:latin typeface="Söhne"/>
              </a:rPr>
              <a:t>Machine</a:t>
            </a:r>
            <a:r>
              <a:rPr lang="lt-LT" b="0" i="0" dirty="0">
                <a:solidFill>
                  <a:srgbClr val="000000"/>
                </a:solidFill>
                <a:effectLst/>
                <a:latin typeface="Söhne"/>
              </a:rPr>
              <a:t> </a:t>
            </a:r>
            <a:r>
              <a:rPr lang="lt-LT" b="0" i="0" dirty="0" err="1">
                <a:solidFill>
                  <a:srgbClr val="000000"/>
                </a:solidFill>
                <a:effectLst/>
                <a:latin typeface="Söhne"/>
              </a:rPr>
              <a:t>Learning</a:t>
            </a:r>
            <a:r>
              <a:rPr lang="lt-LT" b="0" i="0" dirty="0">
                <a:solidFill>
                  <a:srgbClr val="000000"/>
                </a:solidFill>
                <a:effectLst/>
                <a:latin typeface="Söhne"/>
              </a:rPr>
              <a:t> svetainę. Tai jūsų patikimas </a:t>
            </a:r>
            <a:r>
              <a:rPr lang="lt-LT" b="0" i="0" dirty="0" err="1">
                <a:solidFill>
                  <a:srgbClr val="000000"/>
                </a:solidFill>
                <a:effectLst/>
                <a:latin typeface="Söhne"/>
              </a:rPr>
              <a:t>gidonas</a:t>
            </a:r>
            <a:r>
              <a:rPr lang="lt-LT" b="0" i="0" dirty="0">
                <a:solidFill>
                  <a:srgbClr val="000000"/>
                </a:solidFill>
                <a:effectLst/>
                <a:latin typeface="Söhne"/>
              </a:rPr>
              <a:t> šioje pažangioje technologijų kelionėje!</a:t>
            </a:r>
          </a:p>
          <a:p>
            <a:pPr algn="l"/>
            <a:endParaRPr lang="lt-LT" b="0" i="0" dirty="0">
              <a:solidFill>
                <a:srgbClr val="000000"/>
              </a:solidFill>
              <a:effectLst/>
              <a:latin typeface="Söhne"/>
            </a:endParaRPr>
          </a:p>
          <a:p>
            <a:pPr algn="l"/>
            <a:r>
              <a:rPr lang="lt-LT" b="0" i="0" dirty="0">
                <a:solidFill>
                  <a:srgbClr val="000000"/>
                </a:solidFill>
                <a:effectLst/>
                <a:latin typeface="Söhne"/>
              </a:rPr>
              <a:t>Technologija yra nuostabi, tačiau ji tampa dar įspūdingesnė, kai naudojate teisingus įrankius. </a:t>
            </a:r>
            <a:r>
              <a:rPr lang="lt-LT" b="0" i="0" dirty="0" err="1">
                <a:solidFill>
                  <a:srgbClr val="000000"/>
                </a:solidFill>
                <a:effectLst/>
                <a:latin typeface="Söhne"/>
              </a:rPr>
              <a:t>Azure</a:t>
            </a:r>
            <a:r>
              <a:rPr lang="lt-LT" b="0" i="0" dirty="0">
                <a:solidFill>
                  <a:srgbClr val="000000"/>
                </a:solidFill>
                <a:effectLst/>
                <a:latin typeface="Söhne"/>
              </a:rPr>
              <a:t> </a:t>
            </a:r>
            <a:r>
              <a:rPr lang="lt-LT" b="0" i="0" dirty="0" err="1">
                <a:solidFill>
                  <a:srgbClr val="000000"/>
                </a:solidFill>
                <a:effectLst/>
                <a:latin typeface="Söhne"/>
              </a:rPr>
              <a:t>Machine</a:t>
            </a:r>
            <a:r>
              <a:rPr lang="lt-LT" b="0" i="0" dirty="0">
                <a:solidFill>
                  <a:srgbClr val="000000"/>
                </a:solidFill>
                <a:effectLst/>
                <a:latin typeface="Söhne"/>
              </a:rPr>
              <a:t> </a:t>
            </a:r>
            <a:r>
              <a:rPr lang="lt-LT" b="0" i="0" dirty="0" err="1">
                <a:solidFill>
                  <a:srgbClr val="000000"/>
                </a:solidFill>
                <a:effectLst/>
                <a:latin typeface="Söhne"/>
              </a:rPr>
              <a:t>Learning</a:t>
            </a:r>
            <a:r>
              <a:rPr lang="lt-LT" b="0" i="0" dirty="0">
                <a:solidFill>
                  <a:srgbClr val="000000"/>
                </a:solidFill>
                <a:effectLst/>
                <a:latin typeface="Söhne"/>
              </a:rPr>
              <a:t> </a:t>
            </a:r>
            <a:r>
              <a:rPr lang="lt-LT" b="0" i="0" dirty="0" err="1">
                <a:solidFill>
                  <a:srgbClr val="000000"/>
                </a:solidFill>
                <a:effectLst/>
                <a:latin typeface="Söhne"/>
              </a:rPr>
              <a:t>Designer</a:t>
            </a:r>
            <a:r>
              <a:rPr lang="lt-LT" b="0" i="0" dirty="0">
                <a:solidFill>
                  <a:srgbClr val="000000"/>
                </a:solidFill>
                <a:effectLst/>
                <a:latin typeface="Söhne"/>
              </a:rPr>
              <a:t> yra jūsų kompanionas šioje kelionėje, leisdamas jums sukurti, išbandyti ir įdiegti savo mašininio mokymosi modelius su lengvumu ir efektyvumu.</a:t>
            </a:r>
          </a:p>
          <a:p>
            <a:pPr algn="l"/>
            <a:br>
              <a:rPr lang="lt-LT" b="0" i="0" dirty="0">
                <a:solidFill>
                  <a:srgbClr val="000000"/>
                </a:solidFill>
                <a:effectLst/>
                <a:latin typeface="Söhne"/>
              </a:rPr>
            </a:br>
            <a:endParaRPr lang="lt-LT" b="0" i="0" dirty="0">
              <a:solidFill>
                <a:srgbClr val="000000"/>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lt-LT" dirty="0"/>
              <a:t>[EN] </a:t>
            </a:r>
            <a:r>
              <a:rPr lang="en-GB" b="0" i="0" dirty="0">
                <a:solidFill>
                  <a:schemeClr val="bg1"/>
                </a:solidFill>
                <a:effectLst/>
                <a:latin typeface="Roboto" panose="02000000000000000000" pitchFamily="2" charset="0"/>
              </a:rPr>
              <a:t>Microsoft Designer allows users to download designs, access existing designs, and browse templates on </a:t>
            </a:r>
            <a:r>
              <a:rPr lang="en-GB" b="0" i="0" dirty="0" err="1">
                <a:solidFill>
                  <a:schemeClr val="bg1"/>
                </a:solidFill>
                <a:effectLst/>
                <a:latin typeface="Roboto" panose="02000000000000000000" pitchFamily="2" charset="0"/>
              </a:rPr>
              <a:t>create.microsoft.com</a:t>
            </a:r>
            <a:r>
              <a:rPr lang="en-GB" b="0" i="0" dirty="0">
                <a:solidFill>
                  <a:schemeClr val="bg1"/>
                </a:solidFill>
                <a:effectLst/>
                <a:latin typeface="Roboto" panose="02000000000000000000" pitchFamily="2" charset="0"/>
              </a:rPr>
              <a:t> with special integration, offering a wide range of categories and examples to customize and explore.</a:t>
            </a:r>
            <a:endParaRPr lang="en-LV">
              <a:solidFill>
                <a:schemeClr val="bg1"/>
              </a:solidFill>
            </a:endParaRPr>
          </a:p>
          <a:p>
            <a:pPr algn="l"/>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11</a:t>
            </a:fld>
            <a:endParaRPr lang="en-LV"/>
          </a:p>
        </p:txBody>
      </p:sp>
    </p:spTree>
    <p:extLst>
      <p:ext uri="{BB962C8B-B14F-4D97-AF65-F5344CB8AC3E}">
        <p14:creationId xmlns:p14="http://schemas.microsoft.com/office/powerpoint/2010/main" val="3638082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chemeClr val="bg1"/>
                </a:solidFill>
                <a:effectLst/>
                <a:latin typeface="Roboto" panose="02000000000000000000" pitchFamily="2" charset="0"/>
              </a:rPr>
              <a:t>O </a:t>
            </a:r>
            <a:r>
              <a:rPr lang="en-GB" b="0" i="0" dirty="0" err="1">
                <a:solidFill>
                  <a:schemeClr val="bg1"/>
                </a:solidFill>
                <a:effectLst/>
                <a:latin typeface="Roboto" panose="02000000000000000000" pitchFamily="2" charset="0"/>
              </a:rPr>
              <a:t>dabar</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teorija</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baigta</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ir</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mes</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paziuresime</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recordinima</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kaip</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viskas</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apie</a:t>
            </a:r>
            <a:r>
              <a:rPr lang="en-GB" b="0" i="0" dirty="0">
                <a:solidFill>
                  <a:schemeClr val="bg1"/>
                </a:solidFill>
                <a:effectLst/>
                <a:latin typeface="Roboto" panose="02000000000000000000" pitchFamily="2" charset="0"/>
              </a:rPr>
              <a:t> ka </a:t>
            </a:r>
            <a:r>
              <a:rPr lang="en-GB" b="0" i="0" dirty="0" err="1">
                <a:solidFill>
                  <a:schemeClr val="bg1"/>
                </a:solidFill>
                <a:effectLst/>
                <a:latin typeface="Roboto" panose="02000000000000000000" pitchFamily="2" charset="0"/>
              </a:rPr>
              <a:t>snekejau</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atrodys</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ir</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galbut</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jei</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turesime</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paziuresime</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dar</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viena</a:t>
            </a:r>
            <a:r>
              <a:rPr lang="en-GB" b="0" i="0" dirty="0">
                <a:solidFill>
                  <a:schemeClr val="bg1"/>
                </a:solidFill>
                <a:effectLst/>
                <a:latin typeface="Roboto" panose="02000000000000000000" pitchFamily="2" charset="0"/>
              </a:rPr>
              <a:t> video </a:t>
            </a:r>
            <a:r>
              <a:rPr lang="en-GB" b="0" i="0" dirty="0" err="1">
                <a:solidFill>
                  <a:schemeClr val="bg1"/>
                </a:solidFill>
                <a:effectLst/>
                <a:latin typeface="Roboto" panose="02000000000000000000" pitchFamily="2" charset="0"/>
              </a:rPr>
              <a:t>kuris</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glaustai</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parodo</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kaip</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naudoti</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Designer’i</a:t>
            </a:r>
            <a:r>
              <a:rPr lang="en-GB" b="0" i="0" dirty="0">
                <a:solidFill>
                  <a:schemeClr val="bg1"/>
                </a:solidFill>
                <a:effectLst/>
                <a:latin typeface="Roboto" panose="02000000000000000000" pitchFamily="2" charset="0"/>
              </a:rPr>
              <a:t>, o </a:t>
            </a:r>
            <a:r>
              <a:rPr lang="en-GB" b="0" i="0" dirty="0" err="1">
                <a:solidFill>
                  <a:schemeClr val="bg1"/>
                </a:solidFill>
                <a:effectLst/>
                <a:latin typeface="Roboto" panose="02000000000000000000" pitchFamily="2" charset="0"/>
              </a:rPr>
              <a:t>jei</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nespesime</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siandien</a:t>
            </a:r>
            <a:r>
              <a:rPr lang="en-GB" b="0" i="0" dirty="0">
                <a:solidFill>
                  <a:schemeClr val="bg1"/>
                </a:solidFill>
                <a:effectLst/>
                <a:latin typeface="Roboto" panose="02000000000000000000" pitchFamily="2" charset="0"/>
              </a:rPr>
              <a:t> – tai </a:t>
            </a:r>
            <a:r>
              <a:rPr lang="en-GB" b="0" i="0" dirty="0" err="1">
                <a:solidFill>
                  <a:schemeClr val="bg1"/>
                </a:solidFill>
                <a:effectLst/>
                <a:latin typeface="Roboto" panose="02000000000000000000" pitchFamily="2" charset="0"/>
              </a:rPr>
              <a:t>nueikite</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i</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baltic</a:t>
            </a:r>
            <a:r>
              <a:rPr lang="en-GB" b="0" i="0" dirty="0">
                <a:solidFill>
                  <a:schemeClr val="bg1"/>
                </a:solidFill>
                <a:effectLst/>
                <a:latin typeface="Roboto" panose="02000000000000000000" pitchFamily="2" charset="0"/>
              </a:rPr>
              <a:t> internships </a:t>
            </a:r>
            <a:r>
              <a:rPr lang="en-GB" b="0" i="0" dirty="0" err="1">
                <a:solidFill>
                  <a:schemeClr val="bg1"/>
                </a:solidFill>
                <a:effectLst/>
                <a:latin typeface="Roboto" panose="02000000000000000000" pitchFamily="2" charset="0"/>
              </a:rPr>
              <a:t>arba</a:t>
            </a:r>
            <a:r>
              <a:rPr lang="en-GB" b="0" i="0" dirty="0">
                <a:solidFill>
                  <a:schemeClr val="bg1"/>
                </a:solidFill>
                <a:effectLst/>
                <a:latin typeface="Roboto" panose="02000000000000000000" pitchFamily="2" charset="0"/>
              </a:rPr>
              <a:t> mano </a:t>
            </a:r>
            <a:r>
              <a:rPr lang="en-GB" b="0" i="0" dirty="0" err="1">
                <a:solidFill>
                  <a:schemeClr val="bg1"/>
                </a:solidFill>
                <a:effectLst/>
                <a:latin typeface="Roboto" panose="02000000000000000000" pitchFamily="2" charset="0"/>
              </a:rPr>
              <a:t>puslapi</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kur</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papildoma</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medziaga</a:t>
            </a:r>
            <a:r>
              <a:rPr lang="en-GB" b="0" i="0" dirty="0">
                <a:solidFill>
                  <a:schemeClr val="bg1"/>
                </a:solidFill>
                <a:effectLst/>
                <a:latin typeface="Roboto" panose="02000000000000000000" pitchFamily="2" charset="0"/>
              </a:rPr>
              <a:t> bus </a:t>
            </a:r>
            <a:r>
              <a:rPr lang="en-GB" b="0" i="0" dirty="0" err="1">
                <a:solidFill>
                  <a:schemeClr val="bg1"/>
                </a:solidFill>
                <a:effectLst/>
                <a:latin typeface="Roboto" panose="02000000000000000000" pitchFamily="2" charset="0"/>
              </a:rPr>
              <a:t>duota</a:t>
            </a:r>
            <a:r>
              <a:rPr lang="en-GB" b="0" i="0" dirty="0">
                <a:solidFill>
                  <a:schemeClr val="bg1"/>
                </a:solidFill>
                <a:effectLst/>
                <a:latin typeface="Roboto" panose="02000000000000000000" pitchFamily="2" charset="0"/>
              </a:rPr>
              <a:t>.</a:t>
            </a:r>
          </a:p>
          <a:p>
            <a:pPr algn="l"/>
            <a:endParaRPr lang="en-GB" b="0" i="0" dirty="0">
              <a:solidFill>
                <a:schemeClr val="bg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Dabar, kai jūs žinote, kaip panaudoti šį įrankį </a:t>
            </a:r>
            <a:r>
              <a:rPr lang="lt-LT" b="0" i="0" dirty="0" err="1">
                <a:solidFill>
                  <a:srgbClr val="374151"/>
                </a:solidFill>
                <a:effectLst/>
                <a:latin typeface="Söhne"/>
              </a:rPr>
              <a:t>teoriska</a:t>
            </a:r>
            <a:r>
              <a:rPr lang="lt-LT" b="0" i="0" dirty="0">
                <a:solidFill>
                  <a:srgbClr val="374151"/>
                </a:solidFill>
                <a:effectLst/>
                <a:latin typeface="Söhne"/>
              </a:rPr>
              <a:t>, laikas pradėti kurti ir dalintis savo nuostabiais darbais su pasauliu po </a:t>
            </a:r>
            <a:r>
              <a:rPr lang="lt-LT" b="0" i="0" dirty="0" err="1">
                <a:solidFill>
                  <a:srgbClr val="374151"/>
                </a:solidFill>
                <a:effectLst/>
                <a:latin typeface="Söhne"/>
              </a:rPr>
              <a:t>pmatyto</a:t>
            </a:r>
            <a:r>
              <a:rPr lang="lt-LT" b="0" i="0" dirty="0">
                <a:solidFill>
                  <a:srgbClr val="374151"/>
                </a:solidFill>
                <a:effectLst/>
                <a:latin typeface="Söhne"/>
              </a:rPr>
              <a:t> </a:t>
            </a:r>
            <a:r>
              <a:rPr lang="lt-LT" b="0" i="0" dirty="0" err="1">
                <a:solidFill>
                  <a:srgbClr val="374151"/>
                </a:solidFill>
                <a:effectLst/>
                <a:latin typeface="Söhne"/>
              </a:rPr>
              <a:t>recordinimo</a:t>
            </a:r>
            <a:r>
              <a:rPr lang="lt-LT" b="0" i="0" dirty="0">
                <a:solidFill>
                  <a:srgbClr val="374151"/>
                </a:solidFill>
                <a:effectLst/>
                <a:latin typeface="Söhne"/>
              </a:rPr>
              <a:t>!</a:t>
            </a:r>
          </a:p>
          <a:p>
            <a:pPr algn="l"/>
            <a:endParaRPr lang="en-GB" b="0" i="0" dirty="0">
              <a:solidFill>
                <a:schemeClr val="bg1"/>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58B5B331-3B16-3140-A26E-1882A4D37138}" type="slidenum">
              <a:rPr lang="en-LV" smtClean="0"/>
              <a:t>12</a:t>
            </a:fld>
            <a:endParaRPr lang="en-LV"/>
          </a:p>
        </p:txBody>
      </p:sp>
    </p:spTree>
    <p:extLst>
      <p:ext uri="{BB962C8B-B14F-4D97-AF65-F5344CB8AC3E}">
        <p14:creationId xmlns:p14="http://schemas.microsoft.com/office/powerpoint/2010/main" val="1410093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dirty="0">
                <a:effectLst/>
              </a:rPr>
              <a:t>Summary</a:t>
            </a:r>
          </a:p>
          <a:p>
            <a:pPr algn="l"/>
            <a:endParaRPr lang="en-GB" dirty="0">
              <a:effectLst/>
            </a:endParaRPr>
          </a:p>
          <a:p>
            <a:pPr algn="l">
              <a:buFont typeface="Arial" panose="020B0604020202020204" pitchFamily="34" charset="0"/>
              <a:buChar char="•"/>
            </a:pPr>
            <a:r>
              <a:rPr lang="en-GB" b="0" i="0" dirty="0">
                <a:solidFill>
                  <a:schemeClr val="bg1"/>
                </a:solidFill>
                <a:effectLst/>
                <a:latin typeface="Roboto" panose="02000000000000000000" pitchFamily="2" charset="0"/>
              </a:rPr>
              <a:t>00:00 The machine learning designer in Azure allows users to implement machine learning workloads without coding by using a drag and drop interface, and to do so, they need to create a resource group and a machine learning resource in Azure.</a:t>
            </a:r>
          </a:p>
          <a:p>
            <a:pPr algn="l">
              <a:buFont typeface="Arial" panose="020B0604020202020204" pitchFamily="34" charset="0"/>
              <a:buChar char="•"/>
            </a:pPr>
            <a:r>
              <a:rPr lang="en-LT" b="0" i="0" dirty="0">
                <a:solidFill>
                  <a:schemeClr val="bg1"/>
                </a:solidFill>
                <a:effectLst/>
                <a:latin typeface="Roboto" panose="02000000000000000000" pitchFamily="2" charset="0"/>
              </a:rPr>
              <a:t>👩‍💻01:47 </a:t>
            </a:r>
            <a:r>
              <a:rPr lang="en-GB" b="0" i="0" dirty="0">
                <a:solidFill>
                  <a:schemeClr val="bg1"/>
                </a:solidFill>
                <a:effectLst/>
                <a:latin typeface="Roboto" panose="02000000000000000000" pitchFamily="2" charset="0"/>
              </a:rPr>
              <a:t>The speaker creates a workspace, launches the Azure Machine Learning Designer, and starts implementing their work on the pipeline canvas.</a:t>
            </a:r>
          </a:p>
          <a:p>
            <a:pPr algn="l">
              <a:buFont typeface="Arial" panose="020B0604020202020204" pitchFamily="34" charset="0"/>
              <a:buChar char="•"/>
            </a:pPr>
            <a:r>
              <a:rPr lang="en-LT" b="0" i="0" dirty="0">
                <a:solidFill>
                  <a:schemeClr val="bg1"/>
                </a:solidFill>
                <a:effectLst/>
                <a:latin typeface="Roboto" panose="02000000000000000000" pitchFamily="2" charset="0"/>
              </a:rPr>
              <a:t>📝04:51 </a:t>
            </a:r>
            <a:r>
              <a:rPr lang="en-GB" b="0" i="0" dirty="0">
                <a:solidFill>
                  <a:schemeClr val="bg1"/>
                </a:solidFill>
                <a:effectLst/>
                <a:latin typeface="Roboto" panose="02000000000000000000" pitchFamily="2" charset="0"/>
              </a:rPr>
              <a:t>Import a data set and select a compute target, creating one if necessary, before saving it as the computer target.</a:t>
            </a:r>
          </a:p>
          <a:p>
            <a:pPr algn="l">
              <a:buFont typeface="Arial" panose="020B0604020202020204" pitchFamily="34" charset="0"/>
              <a:buChar char="•"/>
            </a:pPr>
            <a:r>
              <a:rPr lang="en-LT" b="0" i="0" dirty="0">
                <a:solidFill>
                  <a:schemeClr val="bg1"/>
                </a:solidFill>
                <a:effectLst/>
                <a:latin typeface="Roboto" panose="02000000000000000000" pitchFamily="2" charset="0"/>
              </a:rPr>
              <a:t>💡07:48 </a:t>
            </a:r>
            <a:r>
              <a:rPr lang="en-GB" b="0" i="0" dirty="0">
                <a:solidFill>
                  <a:schemeClr val="bg1"/>
                </a:solidFill>
                <a:effectLst/>
                <a:latin typeface="Roboto" panose="02000000000000000000" pitchFamily="2" charset="0"/>
              </a:rPr>
              <a:t>The speaker demonstrates how to use the Azure Machine Learning Designer to select and use specific columns from a dataset for predicting automobile prices.</a:t>
            </a:r>
          </a:p>
          <a:p>
            <a:pPr algn="l">
              <a:buFont typeface="Arial" panose="020B0604020202020204" pitchFamily="34" charset="0"/>
              <a:buChar char="•"/>
            </a:pPr>
            <a:r>
              <a:rPr lang="en-LT" b="0" i="0" dirty="0">
                <a:solidFill>
                  <a:schemeClr val="bg1"/>
                </a:solidFill>
                <a:effectLst/>
                <a:latin typeface="Roboto" panose="02000000000000000000" pitchFamily="2" charset="0"/>
              </a:rPr>
              <a:t>📝09:27 </a:t>
            </a:r>
            <a:r>
              <a:rPr lang="en-GB" b="0" i="0" dirty="0">
                <a:solidFill>
                  <a:schemeClr val="bg1"/>
                </a:solidFill>
                <a:effectLst/>
                <a:latin typeface="Roboto" panose="02000000000000000000" pitchFamily="2" charset="0"/>
              </a:rPr>
              <a:t>Remove one column, clean missing data, split data into train and test, and train the model.</a:t>
            </a:r>
          </a:p>
          <a:p>
            <a:pPr algn="l">
              <a:buFont typeface="Arial" panose="020B0604020202020204" pitchFamily="34" charset="0"/>
              <a:buChar char="•"/>
            </a:pPr>
            <a:r>
              <a:rPr lang="en-LT" b="0" i="0" dirty="0">
                <a:solidFill>
                  <a:schemeClr val="bg1"/>
                </a:solidFill>
                <a:effectLst/>
                <a:latin typeface="Roboto" panose="02000000000000000000" pitchFamily="2" charset="0"/>
              </a:rPr>
              <a:t>💡12:46 </a:t>
            </a:r>
            <a:r>
              <a:rPr lang="en-GB" b="0" i="0" dirty="0">
                <a:solidFill>
                  <a:schemeClr val="bg1"/>
                </a:solidFill>
                <a:effectLst/>
                <a:latin typeface="Roboto" panose="02000000000000000000" pitchFamily="2" charset="0"/>
              </a:rPr>
              <a:t>Connect the data, train the model using linear regression, evaluate its performance, and test it.</a:t>
            </a:r>
          </a:p>
          <a:p>
            <a:pPr algn="l">
              <a:buFont typeface="Arial" panose="020B0604020202020204" pitchFamily="34" charset="0"/>
              <a:buChar char="•"/>
            </a:pPr>
            <a:r>
              <a:rPr lang="en-LT" b="0" i="0" dirty="0">
                <a:solidFill>
                  <a:schemeClr val="bg1"/>
                </a:solidFill>
                <a:effectLst/>
                <a:latin typeface="Roboto" panose="02000000000000000000" pitchFamily="2" charset="0"/>
              </a:rPr>
              <a:t>📊15:11 </a:t>
            </a:r>
            <a:r>
              <a:rPr lang="en-GB" b="0" i="0" dirty="0">
                <a:solidFill>
                  <a:schemeClr val="bg1"/>
                </a:solidFill>
                <a:effectLst/>
                <a:latin typeface="Roboto" panose="02000000000000000000" pitchFamily="2" charset="0"/>
              </a:rPr>
              <a:t>The pipeline run is submitted and completed, and the performance of the model is evaluated by visualizing the score data sets and </a:t>
            </a:r>
            <a:r>
              <a:rPr lang="en-GB" b="0" i="0" dirty="0" err="1">
                <a:solidFill>
                  <a:schemeClr val="bg1"/>
                </a:solidFill>
                <a:effectLst/>
                <a:latin typeface="Roboto" panose="02000000000000000000" pitchFamily="2" charset="0"/>
              </a:rPr>
              <a:t>analyzing</a:t>
            </a:r>
            <a:r>
              <a:rPr lang="en-GB" b="0" i="0" dirty="0">
                <a:solidFill>
                  <a:schemeClr val="bg1"/>
                </a:solidFill>
                <a:effectLst/>
                <a:latin typeface="Roboto" panose="02000000000000000000" pitchFamily="2" charset="0"/>
              </a:rPr>
              <a:t> the label values.</a:t>
            </a:r>
          </a:p>
          <a:p>
            <a:pPr algn="l">
              <a:buFont typeface="Arial" panose="020B0604020202020204" pitchFamily="34" charset="0"/>
              <a:buChar char="•"/>
            </a:pPr>
            <a:r>
              <a:rPr lang="en-LT" b="0" i="0" dirty="0">
                <a:solidFill>
                  <a:schemeClr val="bg1"/>
                </a:solidFill>
                <a:effectLst/>
                <a:latin typeface="Roboto" panose="02000000000000000000" pitchFamily="2" charset="0"/>
              </a:rPr>
              <a:t>📊18:53 </a:t>
            </a:r>
            <a:r>
              <a:rPr lang="en-GB" b="0" i="0" dirty="0">
                <a:solidFill>
                  <a:schemeClr val="bg1"/>
                </a:solidFill>
                <a:effectLst/>
                <a:latin typeface="Roboto" panose="02000000000000000000" pitchFamily="2" charset="0"/>
              </a:rPr>
              <a:t>The performance metrics for the machine learning model include mean absolute error, root mean squared error, relative squared error, relative absolute error, and coefficient of determination, with an r squared value of 89%, indicating that the model performed well.</a:t>
            </a:r>
          </a:p>
        </p:txBody>
      </p:sp>
      <p:sp>
        <p:nvSpPr>
          <p:cNvPr id="4" name="Slide Number Placeholder 3"/>
          <p:cNvSpPr>
            <a:spLocks noGrp="1"/>
          </p:cNvSpPr>
          <p:nvPr>
            <p:ph type="sldNum" sz="quarter" idx="5"/>
          </p:nvPr>
        </p:nvSpPr>
        <p:spPr/>
        <p:txBody>
          <a:bodyPr/>
          <a:lstStyle/>
          <a:p>
            <a:fld id="{58B5B331-3B16-3140-A26E-1882A4D37138}" type="slidenum">
              <a:rPr lang="en-LV" smtClean="0"/>
              <a:t>13</a:t>
            </a:fld>
            <a:endParaRPr lang="en-LV"/>
          </a:p>
        </p:txBody>
      </p:sp>
    </p:spTree>
    <p:extLst>
      <p:ext uri="{BB962C8B-B14F-4D97-AF65-F5344CB8AC3E}">
        <p14:creationId xmlns:p14="http://schemas.microsoft.com/office/powerpoint/2010/main" val="308748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err="1"/>
              <a:t>Pries</a:t>
            </a:r>
            <a:r>
              <a:rPr lang="lt-LT" dirty="0"/>
              <a:t> tai noriu pristatyti kur jus rasite ne tik paskaitas bet ir papildoma </a:t>
            </a:r>
            <a:r>
              <a:rPr lang="lt-LT" dirty="0" err="1"/>
              <a:t>medziaga</a:t>
            </a:r>
            <a:r>
              <a:rPr lang="lt-LT" dirty="0"/>
              <a:t> </a:t>
            </a:r>
            <a:r>
              <a:rPr lang="lt-LT" dirty="0" err="1"/>
              <a:t>sio</a:t>
            </a:r>
            <a:r>
              <a:rPr lang="lt-LT" dirty="0"/>
              <a:t> kurso apie dirbtini </a:t>
            </a:r>
            <a:r>
              <a:rPr lang="lt-LT" dirty="0" err="1"/>
              <a:t>intelekta</a:t>
            </a:r>
            <a:r>
              <a:rPr lang="lt-LT" dirty="0"/>
              <a:t>. </a:t>
            </a:r>
            <a:r>
              <a:rPr lang="lt-LT" dirty="0" err="1"/>
              <a:t>Sitoje</a:t>
            </a:r>
            <a:r>
              <a:rPr lang="lt-LT" dirty="0"/>
              <a:t> kurso sukurtoje programoje lietuviu kalba bus ir paskaitos </a:t>
            </a:r>
            <a:r>
              <a:rPr lang="lt-LT" dirty="0" err="1"/>
              <a:t>ikeltos</a:t>
            </a:r>
            <a:r>
              <a:rPr lang="lt-LT" dirty="0"/>
              <a:t> </a:t>
            </a:r>
            <a:r>
              <a:rPr lang="lt-LT" dirty="0" err="1"/>
              <a:t>pdf</a:t>
            </a:r>
            <a:r>
              <a:rPr lang="lt-LT" dirty="0"/>
              <a:t> ir </a:t>
            </a:r>
            <a:r>
              <a:rPr lang="lt-LT" dirty="0" err="1"/>
              <a:t>pptx</a:t>
            </a:r>
            <a:r>
              <a:rPr lang="lt-LT" dirty="0"/>
              <a:t> </a:t>
            </a:r>
            <a:r>
              <a:rPr lang="lt-LT" dirty="0" err="1"/>
              <a:t>formatias</a:t>
            </a:r>
            <a:r>
              <a:rPr lang="lt-LT" dirty="0"/>
              <a:t> kuriu </a:t>
            </a:r>
            <a:r>
              <a:rPr lang="lt-LT" dirty="0" err="1"/>
              <a:t>powerpoint</a:t>
            </a:r>
            <a:r>
              <a:rPr lang="lt-LT" dirty="0"/>
              <a:t> </a:t>
            </a:r>
            <a:r>
              <a:rPr lang="lt-LT" dirty="0" err="1"/>
              <a:t>skadriu</a:t>
            </a:r>
            <a:r>
              <a:rPr lang="lt-LT" dirty="0"/>
              <a:t> komentarai bus ir lietuviu kalbomis o ne tik anglu.</a:t>
            </a:r>
            <a:br>
              <a:rPr lang="lt-LT" dirty="0"/>
            </a:br>
            <a:r>
              <a:rPr lang="lt-LT" dirty="0"/>
              <a:t>Repo yra nuoroda i </a:t>
            </a:r>
            <a:r>
              <a:rPr lang="lt-LT" dirty="0" err="1"/>
              <a:t>sita</a:t>
            </a:r>
            <a:r>
              <a:rPr lang="lt-LT" dirty="0"/>
              <a:t> </a:t>
            </a:r>
            <a:r>
              <a:rPr lang="lt-LT" dirty="0" err="1"/>
              <a:t>repozitorija</a:t>
            </a:r>
            <a:r>
              <a:rPr lang="lt-LT" dirty="0"/>
              <a:t> - https://</a:t>
            </a:r>
            <a:r>
              <a:rPr lang="lt-LT" dirty="0" err="1"/>
              <a:t>github.com</a:t>
            </a:r>
            <a:r>
              <a:rPr lang="lt-LT" dirty="0"/>
              <a:t>/aurimas13/</a:t>
            </a:r>
            <a:r>
              <a:rPr lang="lt-LT" dirty="0" err="1"/>
              <a:t>Pazink</a:t>
            </a:r>
            <a:r>
              <a:rPr lang="lt-LT" dirty="0"/>
              <a:t>-Dirbtini-</a:t>
            </a:r>
            <a:r>
              <a:rPr lang="lt-LT" dirty="0" err="1"/>
              <a:t>Intelekta</a:t>
            </a:r>
            <a:r>
              <a:rPr lang="lt-LT" dirty="0"/>
              <a:t>/</a:t>
            </a:r>
            <a:r>
              <a:rPr lang="lt-LT" dirty="0" err="1"/>
              <a:t>tree</a:t>
            </a:r>
            <a:r>
              <a:rPr lang="lt-LT" dirty="0"/>
              <a:t>/</a:t>
            </a:r>
            <a:r>
              <a:rPr lang="lt-LT" dirty="0" err="1"/>
              <a:t>main</a:t>
            </a:r>
            <a:br>
              <a:rPr lang="lt-LT" dirty="0"/>
            </a:br>
            <a:br>
              <a:rPr lang="lt-LT" dirty="0"/>
            </a:br>
            <a:r>
              <a:rPr lang="lt-LT" dirty="0"/>
              <a:t>O </a:t>
            </a:r>
            <a:r>
              <a:rPr lang="lt-LT" dirty="0" err="1"/>
              <a:t>sios</a:t>
            </a:r>
            <a:r>
              <a:rPr lang="lt-LT" dirty="0"/>
              <a:t> dienos tema bus </a:t>
            </a:r>
            <a:r>
              <a:rPr lang="lt-LT" dirty="0" err="1"/>
              <a:t>Azure</a:t>
            </a:r>
            <a:r>
              <a:rPr lang="lt-LT" dirty="0"/>
              <a:t> </a:t>
            </a:r>
            <a:r>
              <a:rPr lang="lt-LT" dirty="0" err="1"/>
              <a:t>Designer</a:t>
            </a:r>
            <a:r>
              <a:rPr lang="lt-LT" dirty="0"/>
              <a:t> </a:t>
            </a:r>
            <a:r>
              <a:rPr lang="lt-LT" dirty="0" err="1"/>
              <a:t>implemetacija</a:t>
            </a:r>
            <a:r>
              <a:rPr lang="lt-LT" dirty="0"/>
              <a:t> ir mes siek tiek teorijos </a:t>
            </a:r>
            <a:r>
              <a:rPr lang="lt-LT" dirty="0" err="1"/>
              <a:t>pakalbesime</a:t>
            </a:r>
            <a:r>
              <a:rPr lang="lt-LT" dirty="0"/>
              <a:t> apie ji ir po to </a:t>
            </a:r>
            <a:r>
              <a:rPr lang="lt-LT" dirty="0" err="1"/>
              <a:t>paziuresime</a:t>
            </a:r>
            <a:r>
              <a:rPr lang="lt-LT" dirty="0"/>
              <a:t> viena ir galiausiai </a:t>
            </a:r>
            <a:r>
              <a:rPr lang="lt-LT" dirty="0" err="1"/>
              <a:t>uzbaigsime</a:t>
            </a:r>
            <a:r>
              <a:rPr lang="lt-LT" dirty="0"/>
              <a:t> </a:t>
            </a:r>
            <a:r>
              <a:rPr lang="lt-LT" dirty="0" err="1"/>
              <a:t>recordinta</a:t>
            </a:r>
            <a:r>
              <a:rPr lang="lt-LT" dirty="0"/>
              <a:t> informacija </a:t>
            </a:r>
            <a:r>
              <a:rPr lang="lt-LT" dirty="0" err="1"/>
              <a:t>kap</a:t>
            </a:r>
            <a:r>
              <a:rPr lang="lt-LT" dirty="0"/>
              <a:t> naudoti </a:t>
            </a:r>
            <a:r>
              <a:rPr lang="lt-LT" dirty="0" err="1"/>
              <a:t>Designer</a:t>
            </a:r>
            <a:r>
              <a:rPr lang="lt-LT" dirty="0"/>
              <a:t> nuo A iki </a:t>
            </a:r>
            <a:r>
              <a:rPr lang="lt-LT" dirty="0" err="1"/>
              <a:t>Z</a:t>
            </a:r>
            <a:r>
              <a:rPr lang="lt-LT" dirty="0"/>
              <a:t>. Taigi ()</a:t>
            </a:r>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2</a:t>
            </a:fld>
            <a:endParaRPr lang="en-LV"/>
          </a:p>
        </p:txBody>
      </p:sp>
    </p:spTree>
    <p:extLst>
      <p:ext uri="{BB962C8B-B14F-4D97-AF65-F5344CB8AC3E}">
        <p14:creationId xmlns:p14="http://schemas.microsoft.com/office/powerpoint/2010/main" val="719899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t>
            </a:r>
            <a:r>
              <a:rPr lang="en-LT" dirty="0"/>
              <a:t>radesime nuo azure ML Designer ()</a:t>
            </a:r>
          </a:p>
        </p:txBody>
      </p:sp>
      <p:sp>
        <p:nvSpPr>
          <p:cNvPr id="4" name="Slide Number Placeholder 3"/>
          <p:cNvSpPr>
            <a:spLocks noGrp="1"/>
          </p:cNvSpPr>
          <p:nvPr>
            <p:ph type="sldNum" sz="quarter" idx="5"/>
          </p:nvPr>
        </p:nvSpPr>
        <p:spPr/>
        <p:txBody>
          <a:bodyPr/>
          <a:lstStyle/>
          <a:p>
            <a:fld id="{58B5B331-3B16-3140-A26E-1882A4D37138}" type="slidenum">
              <a:rPr lang="en-LV" smtClean="0"/>
              <a:t>3</a:t>
            </a:fld>
            <a:endParaRPr lang="en-LV"/>
          </a:p>
        </p:txBody>
      </p:sp>
    </p:spTree>
    <p:extLst>
      <p:ext uri="{BB962C8B-B14F-4D97-AF65-F5344CB8AC3E}">
        <p14:creationId xmlns:p14="http://schemas.microsoft.com/office/powerpoint/2010/main" val="2977448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chemeClr val="tx1"/>
                </a:solidFill>
                <a:effectLst/>
                <a:latin typeface="+mn-lt"/>
              </a:rPr>
              <a:t>[</a:t>
            </a:r>
            <a:r>
              <a:rPr lang="lt-LT" b="0" i="0" dirty="0">
                <a:solidFill>
                  <a:srgbClr val="374151"/>
                </a:solidFill>
                <a:effectLst/>
                <a:latin typeface="Söhne"/>
              </a:rPr>
              <a:t>LT] Dirbtinis Intelektas (DI) nuolat keičia technologijų ir dizaino pasaulį, leisdamas mums kurti inovatyvias ir patrauklias sistemas.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pristato revoliucinį įrankį, kuris integruoja DI, kad dizaino kūrimas taptų paprastas ir prieinamas kiekvienam. Nereikia būti ekspertu ar turėti gilios technologijų žinios – su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galima pradėti nuo paruoštų šablonų ar gauti patarimus, kaip geriausiai pradėti savo dizaino projektą.</a:t>
            </a:r>
          </a:p>
          <a:p>
            <a:pPr algn="l"/>
            <a:endParaRPr lang="lt-LT" b="0" i="0" dirty="0">
              <a:solidFill>
                <a:srgbClr val="374151"/>
              </a:solidFill>
              <a:effectLst/>
              <a:latin typeface="Söhne"/>
            </a:endParaRPr>
          </a:p>
          <a:p>
            <a:pPr algn="l"/>
            <a:r>
              <a:rPr lang="lt-LT" b="0" i="0" dirty="0">
                <a:solidFill>
                  <a:srgbClr val="374151"/>
                </a:solidFill>
                <a:effectLst/>
                <a:latin typeface="Söhne"/>
              </a:rPr>
              <a:t>Čia pateikiamas įrankis suteikia ne tik galimybę greitai pradėti darbą, bet ir užtikrina aukštą dizaino kokybę, pasinaudojant dirbtinio intelekto galimybėmis. Taigi, jei norite kurti efektingus, modernius dizainus be didelio vargo,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yra puikus pasirinkimas. </a:t>
            </a:r>
            <a:r>
              <a:rPr lang="lt-LT" b="0" i="0" dirty="0" err="1">
                <a:solidFill>
                  <a:srgbClr val="374151"/>
                </a:solidFill>
                <a:effectLst/>
                <a:latin typeface="Söhne"/>
              </a:rPr>
              <a:t>Pasinėrkite</a:t>
            </a:r>
            <a:r>
              <a:rPr lang="lt-LT" b="0" i="0" dirty="0">
                <a:solidFill>
                  <a:srgbClr val="374151"/>
                </a:solidFill>
                <a:effectLst/>
                <a:latin typeface="Söhne"/>
              </a:rPr>
              <a:t> į šį įdomų ir inovatyvų pasaulį, kur DI ir dizainas jungiasi į harmoningą visumą.</a:t>
            </a:r>
          </a:p>
          <a:p>
            <a:pPr algn="l"/>
            <a:endParaRPr lang="lt-LT" dirty="0"/>
          </a:p>
          <a:p>
            <a:pPr marL="0" marR="0" lvl="0" indent="0" algn="l" defTabSz="914400" rtl="0" eaLnBrk="1" fontAlgn="auto" latinLnBrk="0" hangingPunct="1">
              <a:lnSpc>
                <a:spcPct val="100000"/>
              </a:lnSpc>
              <a:spcBef>
                <a:spcPts val="0"/>
              </a:spcBef>
              <a:spcAft>
                <a:spcPts val="0"/>
              </a:spcAft>
              <a:buClrTx/>
              <a:buSzTx/>
              <a:buFontTx/>
              <a:buNone/>
              <a:tabLst/>
              <a:defRPr/>
            </a:pPr>
            <a:r>
              <a:rPr lang="lt-LT" dirty="0"/>
              <a:t>[EN] </a:t>
            </a:r>
            <a:r>
              <a:rPr lang="en-GB" b="0" i="0" dirty="0">
                <a:solidFill>
                  <a:schemeClr val="bg1"/>
                </a:solidFill>
                <a:effectLst/>
                <a:latin typeface="Roboto" panose="02000000000000000000" pitchFamily="2" charset="0"/>
              </a:rPr>
              <a:t>A new tool that incorporates AI to make it easy for anyone to create stunning designs, providing pre-made templates and prompts to get started quickly.</a:t>
            </a:r>
          </a:p>
          <a:p>
            <a:pPr algn="l"/>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4</a:t>
            </a:fld>
            <a:endParaRPr lang="en-LV"/>
          </a:p>
        </p:txBody>
      </p:sp>
    </p:spTree>
    <p:extLst>
      <p:ext uri="{BB962C8B-B14F-4D97-AF65-F5344CB8AC3E}">
        <p14:creationId xmlns:p14="http://schemas.microsoft.com/office/powerpoint/2010/main" val="260203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rPr>
              <a:t>[LT] </a:t>
            </a:r>
            <a:r>
              <a:rPr lang="lt-LT" b="0" i="0" dirty="0">
                <a:solidFill>
                  <a:srgbClr val="374151"/>
                </a:solidFill>
                <a:effectLst/>
                <a:latin typeface="Söhne"/>
              </a:rPr>
              <a:t>Džiaugiuosi, kad šiandien klausotės ir noriu jums pristatyti kažką neįtikėtinai įdomaus. Ar kada nors svajojote apie tai, kad galėtumėte generuoti ir pritaikyti Instagram postus tik keletu paspaudimų? O gal norėjote pridėti judesį savo nuotraukoms ir suteikti joms gyvenimo?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suteikia tokią galimybę!</a:t>
            </a:r>
          </a:p>
          <a:p>
            <a:pPr algn="l"/>
            <a:endParaRPr lang="lt-LT" b="0" i="0" dirty="0">
              <a:solidFill>
                <a:srgbClr val="374151"/>
              </a:solidFill>
              <a:effectLst/>
              <a:latin typeface="Söhne"/>
            </a:endParaRPr>
          </a:p>
          <a:p>
            <a:pPr algn="l"/>
            <a:r>
              <a:rPr lang="lt-LT" b="0" i="0" dirty="0">
                <a:solidFill>
                  <a:srgbClr val="374151"/>
                </a:solidFill>
                <a:effectLst/>
                <a:latin typeface="Söhne"/>
              </a:rPr>
              <a:t>Įsivaizduokite, kad turite galimybę generuoti Instagram postus įvairiais stiliais ir dydžiais - kvadratiniais, </a:t>
            </a:r>
            <a:r>
              <a:rPr lang="lt-LT" b="0" i="0" dirty="0" err="1">
                <a:solidFill>
                  <a:srgbClr val="374151"/>
                </a:solidFill>
                <a:effectLst/>
                <a:latin typeface="Söhne"/>
              </a:rPr>
              <a:t>peizažiniais</a:t>
            </a:r>
            <a:r>
              <a:rPr lang="lt-LT" b="0" i="0" dirty="0">
                <a:solidFill>
                  <a:srgbClr val="374151"/>
                </a:solidFill>
                <a:effectLst/>
                <a:latin typeface="Söhne"/>
              </a:rPr>
              <a:t> ar portretiniais formatais. Tačiau tai tik pradžia! Su Microsoft </a:t>
            </a:r>
            <a:r>
              <a:rPr lang="lt-LT" b="0" i="0" dirty="0" err="1">
                <a:solidFill>
                  <a:srgbClr val="374151"/>
                </a:solidFill>
                <a:effectLst/>
                <a:latin typeface="Söhne"/>
              </a:rPr>
              <a:t>Designer</a:t>
            </a:r>
            <a:r>
              <a:rPr lang="lt-LT" b="0" i="0" dirty="0">
                <a:solidFill>
                  <a:srgbClr val="374151"/>
                </a:solidFill>
                <a:effectLst/>
                <a:latin typeface="Söhne"/>
              </a:rPr>
              <a:t> galite ne tik pridėti esamas nuotraukas, bet ir GENERUOTI naujas, unikalias vizualizacijas! Tai kaip magija, tik ši magija yra mūsų pačių sukurtų technologijų vaisius.</a:t>
            </a:r>
          </a:p>
          <a:p>
            <a:pPr algn="l"/>
            <a:endParaRPr lang="lt-LT" b="0" i="0" dirty="0">
              <a:solidFill>
                <a:srgbClr val="374151"/>
              </a:solidFill>
              <a:effectLst/>
              <a:latin typeface="Söhne"/>
            </a:endParaRPr>
          </a:p>
          <a:p>
            <a:pPr algn="l"/>
            <a:r>
              <a:rPr lang="lt-LT" b="0" i="0" dirty="0">
                <a:solidFill>
                  <a:srgbClr val="374151"/>
                </a:solidFill>
                <a:effectLst/>
                <a:latin typeface="Söhne"/>
              </a:rPr>
              <a:t>Ir dabar, sėdėkite patogiai. Paspauskite mygtuką „generuoti nuotrauką“, įklijuokite užklausą, pasirinkite stilių ir – </a:t>
            </a:r>
            <a:r>
              <a:rPr lang="lt-LT" b="0" i="0" dirty="0" err="1">
                <a:solidFill>
                  <a:srgbClr val="374151"/>
                </a:solidFill>
                <a:effectLst/>
                <a:latin typeface="Söhne"/>
              </a:rPr>
              <a:t>būm</a:t>
            </a:r>
            <a:r>
              <a:rPr lang="lt-LT" b="0" i="0" dirty="0">
                <a:solidFill>
                  <a:srgbClr val="374151"/>
                </a:solidFill>
                <a:effectLst/>
                <a:latin typeface="Söhne"/>
              </a:rPr>
              <a:t>! – jūsų unikali nuotrauka yra paruošta. Bet palaukite, yra dar daugiau! Aš pats, čia, gyvai, generuosiu naują nuotrauką, ją pridėsiu prie visų Instagram paveikslėlių, o paskui – dėmesio momento kulminacija – suteiksiu jai judesį. Neįtikėtina, ar ne?</a:t>
            </a:r>
          </a:p>
          <a:p>
            <a:pPr algn="l"/>
            <a:endParaRPr lang="lt-LT" b="0" i="0" dirty="0">
              <a:solidFill>
                <a:srgbClr val="374151"/>
              </a:solidFill>
              <a:effectLst/>
              <a:latin typeface="Söhne"/>
            </a:endParaRPr>
          </a:p>
          <a:p>
            <a:pPr algn="l"/>
            <a:r>
              <a:rPr lang="lt-LT" b="0" i="0" dirty="0">
                <a:solidFill>
                  <a:srgbClr val="374151"/>
                </a:solidFill>
                <a:effectLst/>
                <a:latin typeface="Söhne"/>
              </a:rPr>
              <a:t>Technologijos nuolat keičia mūsų gyvenimus, o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stumia ribas į naujas aukštumas. Mūsų kūryba gali tapti dar spalvingesnė, dar </a:t>
            </a:r>
            <a:r>
              <a:rPr lang="lt-LT" b="0" i="0" dirty="0" err="1">
                <a:solidFill>
                  <a:srgbClr val="374151"/>
                </a:solidFill>
                <a:effectLst/>
                <a:latin typeface="Söhne"/>
              </a:rPr>
              <a:t>gyvastesnė</a:t>
            </a:r>
            <a:r>
              <a:rPr lang="lt-LT" b="0" i="0" dirty="0">
                <a:solidFill>
                  <a:srgbClr val="374151"/>
                </a:solidFill>
                <a:effectLst/>
                <a:latin typeface="Söhne"/>
              </a:rPr>
              <a:t>. Prisijunkite prie šio nuostabaus kelionės etapo kartu su mumis!</a:t>
            </a:r>
          </a:p>
          <a:p>
            <a:pPr algn="l"/>
            <a:endParaRPr lang="lt-LT" dirty="0"/>
          </a:p>
          <a:p>
            <a:pPr marL="0" indent="0" algn="l">
              <a:buNone/>
            </a:pPr>
            <a:r>
              <a:rPr lang="lt-LT" dirty="0"/>
              <a:t>[EN] </a:t>
            </a:r>
            <a:r>
              <a:rPr lang="en-GB" b="0" i="0" dirty="0">
                <a:solidFill>
                  <a:schemeClr val="bg1"/>
                </a:solidFill>
                <a:effectLst/>
                <a:latin typeface="Roboto" panose="02000000000000000000" pitchFamily="2" charset="0"/>
              </a:rPr>
              <a:t>Generate and customize Instagram posts with various styles and sizes, including square, landscape, and portrait options, by adding or generating images using Microsoft Designer, and even adding motion to selected images.</a:t>
            </a:r>
          </a:p>
          <a:p>
            <a:pPr marL="0" indent="0" algn="l">
              <a:buNone/>
            </a:pPr>
            <a:endParaRPr lang="en-GB" b="0" i="0" dirty="0">
              <a:solidFill>
                <a:schemeClr val="bg1"/>
              </a:solidFill>
              <a:effectLst/>
              <a:latin typeface="Roboto" panose="02000000000000000000" pitchFamily="2" charset="0"/>
            </a:endParaRPr>
          </a:p>
          <a:p>
            <a:pPr marL="0" indent="0" algn="l">
              <a:buNone/>
            </a:pPr>
            <a:r>
              <a:rPr lang="en-GB" b="0" i="0" dirty="0">
                <a:solidFill>
                  <a:schemeClr val="bg1"/>
                </a:solidFill>
                <a:effectLst/>
                <a:latin typeface="Roboto" panose="02000000000000000000" pitchFamily="2" charset="0"/>
              </a:rPr>
              <a:t>Generate an Instagram post with different styles and sizes, including square, landscape, and portrait options, and the ability to add or generate an image.</a:t>
            </a:r>
          </a:p>
          <a:p>
            <a:pPr marL="0" indent="0" algn="l">
              <a:buNone/>
            </a:pPr>
            <a:endParaRPr lang="en-GB" b="0" i="0" dirty="0">
              <a:solidFill>
                <a:schemeClr val="bg1"/>
              </a:solidFill>
              <a:effectLst/>
              <a:latin typeface="Roboto" panose="02000000000000000000" pitchFamily="2" charset="0"/>
            </a:endParaRPr>
          </a:p>
          <a:p>
            <a:pPr marL="0" indent="0" algn="l">
              <a:buNone/>
            </a:pPr>
            <a:r>
              <a:rPr lang="en-GB" b="0" i="0" dirty="0">
                <a:solidFill>
                  <a:schemeClr val="bg1"/>
                </a:solidFill>
                <a:effectLst/>
                <a:latin typeface="Roboto" panose="02000000000000000000" pitchFamily="2" charset="0"/>
              </a:rPr>
              <a:t>Generate and insert custom images into designs using Microsoft Designer by clicking on the "generate image" button, pasting a prompt, and selecting a style.</a:t>
            </a:r>
          </a:p>
          <a:p>
            <a:pPr marL="0" indent="0">
              <a:buNone/>
            </a:pPr>
            <a:endParaRPr lang="en-GB" dirty="0">
              <a:solidFill>
                <a:schemeClr val="bg1"/>
              </a:solidFill>
              <a:effectLst/>
            </a:endParaRPr>
          </a:p>
          <a:p>
            <a:pPr marL="0" indent="0" algn="l">
              <a:buNone/>
            </a:pPr>
            <a:endParaRPr lang="en-GB" dirty="0">
              <a:solidFill>
                <a:schemeClr val="bg1"/>
              </a:solidFill>
              <a:effectLst/>
            </a:endParaRPr>
          </a:p>
          <a:p>
            <a:pPr marL="0" indent="0">
              <a:buNone/>
            </a:pPr>
            <a:endParaRPr lang="en-LV">
              <a:solidFill>
                <a:schemeClr val="bg1"/>
              </a:solidFill>
            </a:endParaRPr>
          </a:p>
          <a:p>
            <a:pPr algn="l"/>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5</a:t>
            </a:fld>
            <a:endParaRPr lang="en-LV"/>
          </a:p>
        </p:txBody>
      </p:sp>
    </p:spTree>
    <p:extLst>
      <p:ext uri="{BB962C8B-B14F-4D97-AF65-F5344CB8AC3E}">
        <p14:creationId xmlns:p14="http://schemas.microsoft.com/office/powerpoint/2010/main" val="277358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effectLst/>
              </a:rPr>
              <a:t>[LT] </a:t>
            </a:r>
            <a:r>
              <a:rPr lang="lt-LT" b="0" i="0" dirty="0">
                <a:solidFill>
                  <a:srgbClr val="374151"/>
                </a:solidFill>
                <a:effectLst/>
                <a:latin typeface="Söhne"/>
              </a:rPr>
              <a:t>Tęsiame kelionę per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stebuklus! Ar esate pasirengę atrasti dar daugiau dizaino galimybių?</a:t>
            </a:r>
          </a:p>
          <a:p>
            <a:pPr algn="l"/>
            <a:endParaRPr lang="lt-LT" b="0" i="0" dirty="0">
              <a:solidFill>
                <a:srgbClr val="374151"/>
              </a:solidFill>
              <a:effectLst/>
              <a:latin typeface="Söhne"/>
            </a:endParaRPr>
          </a:p>
          <a:p>
            <a:pPr algn="l"/>
            <a:r>
              <a:rPr lang="lt-LT" b="0" i="0" dirty="0">
                <a:solidFill>
                  <a:srgbClr val="374151"/>
                </a:solidFill>
                <a:effectLst/>
                <a:latin typeface="Söhne"/>
              </a:rPr>
              <a:t>Pažvelkime į Microsoft </a:t>
            </a:r>
            <a:r>
              <a:rPr lang="lt-LT" b="0" i="0" dirty="0" err="1">
                <a:solidFill>
                  <a:srgbClr val="374151"/>
                </a:solidFill>
                <a:effectLst/>
                <a:latin typeface="Söhne"/>
              </a:rPr>
              <a:t>Designer</a:t>
            </a:r>
            <a:r>
              <a:rPr lang="lt-LT" b="0" i="0" dirty="0">
                <a:solidFill>
                  <a:srgbClr val="374151"/>
                </a:solidFill>
                <a:effectLst/>
                <a:latin typeface="Söhne"/>
              </a:rPr>
              <a:t> sąsają. Paspaudus mygtuką „koreguoti dizainą“, atsiveria pagrindinė dizainerio zona. Čia galite tarsi keliauti po begalines galimybes: nuo įvairiausių išdėstymų iki šablonų, pritaikytų jūsų unikaliam projektui. Bet galvojate, kad tai visa? Tuomet jus nustebinsiu!</a:t>
            </a:r>
          </a:p>
          <a:p>
            <a:pPr algn="l"/>
            <a:endParaRPr lang="lt-LT" b="0" i="0" dirty="0">
              <a:solidFill>
                <a:srgbClr val="374151"/>
              </a:solidFill>
              <a:effectLst/>
              <a:latin typeface="Söhne"/>
            </a:endParaRPr>
          </a:p>
          <a:p>
            <a:pPr algn="l"/>
            <a:r>
              <a:rPr lang="lt-LT" b="0" i="0" dirty="0">
                <a:solidFill>
                  <a:srgbClr val="374151"/>
                </a:solidFill>
                <a:effectLst/>
                <a:latin typeface="Söhne"/>
              </a:rPr>
              <a:t>Microsoft </a:t>
            </a:r>
            <a:r>
              <a:rPr lang="lt-LT" b="0" i="0" dirty="0" err="1">
                <a:solidFill>
                  <a:srgbClr val="374151"/>
                </a:solidFill>
                <a:effectLst/>
                <a:latin typeface="Söhne"/>
              </a:rPr>
              <a:t>Designer</a:t>
            </a:r>
            <a:r>
              <a:rPr lang="lt-LT" b="0" i="0" dirty="0">
                <a:solidFill>
                  <a:srgbClr val="374151"/>
                </a:solidFill>
                <a:effectLst/>
                <a:latin typeface="Söhne"/>
              </a:rPr>
              <a:t> leidžia ne tik kurti ir koreguoti, bet ir atmesti pakeitimus, stebėti jūsų sukurtą dizainą veiksmo metu, priartinti arba </a:t>
            </a:r>
            <a:r>
              <a:rPr lang="lt-LT" b="0" i="0" dirty="0" err="1">
                <a:solidFill>
                  <a:srgbClr val="374151"/>
                </a:solidFill>
                <a:effectLst/>
                <a:latin typeface="Söhne"/>
              </a:rPr>
              <a:t>toliminti</a:t>
            </a:r>
            <a:r>
              <a:rPr lang="lt-LT" b="0" i="0" dirty="0">
                <a:solidFill>
                  <a:srgbClr val="374151"/>
                </a:solidFill>
                <a:effectLst/>
                <a:latin typeface="Söhne"/>
              </a:rPr>
              <a:t> vaizdą, o dar – ir pasirinkti šablonus! O šablonai čia yra tiesiog neįtikėtini. Artėjantys šventiniai periodai? Microsoft </a:t>
            </a:r>
            <a:r>
              <a:rPr lang="lt-LT" b="0" i="0" dirty="0" err="1">
                <a:solidFill>
                  <a:srgbClr val="374151"/>
                </a:solidFill>
                <a:effectLst/>
                <a:latin typeface="Söhne"/>
              </a:rPr>
              <a:t>Designer</a:t>
            </a:r>
            <a:r>
              <a:rPr lang="lt-LT" b="0" i="0" dirty="0">
                <a:solidFill>
                  <a:srgbClr val="374151"/>
                </a:solidFill>
                <a:effectLst/>
                <a:latin typeface="Söhne"/>
              </a:rPr>
              <a:t> jau paruošė dizainus </a:t>
            </a:r>
          </a:p>
          <a:p>
            <a:pPr algn="l"/>
            <a:r>
              <a:rPr lang="lt-LT" b="0" i="0" dirty="0">
                <a:solidFill>
                  <a:srgbClr val="374151"/>
                </a:solidFill>
                <a:effectLst/>
                <a:latin typeface="Söhne"/>
              </a:rPr>
              <a:t>Kalėdoms, Naujiesiems Metais ar net Vasario 16-ajai. Galbūt planuojate reklaminius postus žiemos sezonui? </a:t>
            </a:r>
            <a:r>
              <a:rPr lang="lt-LT" b="0" i="0" dirty="0" err="1">
                <a:solidFill>
                  <a:srgbClr val="374151"/>
                </a:solidFill>
                <a:effectLst/>
                <a:latin typeface="Söhne"/>
              </a:rPr>
              <a:t>Skisavimo</a:t>
            </a:r>
            <a:r>
              <a:rPr lang="lt-LT" b="0" i="0" dirty="0">
                <a:solidFill>
                  <a:srgbClr val="374151"/>
                </a:solidFill>
                <a:effectLst/>
                <a:latin typeface="Söhne"/>
              </a:rPr>
              <a:t> tematika jau čia, laukianti jūsų!</a:t>
            </a:r>
          </a:p>
          <a:p>
            <a:pPr algn="l"/>
            <a:endParaRPr lang="lt-LT" b="0" i="0" dirty="0">
              <a:solidFill>
                <a:srgbClr val="374151"/>
              </a:solidFill>
              <a:effectLst/>
              <a:latin typeface="Söhne"/>
            </a:endParaRPr>
          </a:p>
          <a:p>
            <a:pPr algn="l"/>
            <a:r>
              <a:rPr lang="lt-LT" b="0" i="0" dirty="0">
                <a:solidFill>
                  <a:srgbClr val="374151"/>
                </a:solidFill>
                <a:effectLst/>
                <a:latin typeface="Söhne"/>
              </a:rPr>
              <a:t>Imkite ir eksperimentuokite, pasinaudokite šiomis nuostabiomis galimybėmis, kurias suteikia dirbtinis intelektas ir Microsoft </a:t>
            </a:r>
            <a:r>
              <a:rPr lang="lt-LT" b="0" i="0" dirty="0" err="1">
                <a:solidFill>
                  <a:srgbClr val="374151"/>
                </a:solidFill>
                <a:effectLst/>
                <a:latin typeface="Söhne"/>
              </a:rPr>
              <a:t>Designer</a:t>
            </a:r>
            <a:r>
              <a:rPr lang="lt-LT" b="0" i="0" dirty="0">
                <a:solidFill>
                  <a:srgbClr val="374151"/>
                </a:solidFill>
                <a:effectLst/>
                <a:latin typeface="Söhne"/>
              </a:rPr>
              <a:t>, kad jūsų kūryba taptų dar įdomesnė, dar profesionalesnė ir žinoma, dar patrauklesnė jūsų auditorijai!</a:t>
            </a:r>
          </a:p>
          <a:p>
            <a:pPr algn="l"/>
            <a:endParaRPr lang="lt-LT" b="0" i="0" dirty="0">
              <a:solidFill>
                <a:srgbClr val="374151"/>
              </a:solidFill>
              <a:effectLst/>
              <a:latin typeface="Söhne"/>
            </a:endParaRPr>
          </a:p>
          <a:p>
            <a:pPr algn="l"/>
            <a:r>
              <a:rPr lang="lt-LT" b="0" i="0" dirty="0">
                <a:solidFill>
                  <a:srgbClr val="374151"/>
                </a:solidFill>
                <a:effectLst/>
                <a:latin typeface="Söhne"/>
              </a:rPr>
              <a:t>[EN] </a:t>
            </a:r>
            <a:r>
              <a:rPr lang="en-GB" b="0" i="0" dirty="0">
                <a:solidFill>
                  <a:schemeClr val="bg1"/>
                </a:solidFill>
                <a:effectLst/>
                <a:latin typeface="Roboto" panose="02000000000000000000" pitchFamily="2" charset="0"/>
              </a:rPr>
              <a:t>Click on "customize design" to access the main designer area where you can explore and choose different layouts, templates, and options for your design in Microsoft Designer. Collapse</a:t>
            </a:r>
          </a:p>
          <a:p>
            <a:pPr algn="l">
              <a:buFont typeface="Arial" panose="020B0604020202020204" pitchFamily="34" charset="0"/>
              <a:buChar char="•"/>
            </a:pPr>
            <a:r>
              <a:rPr lang="en-GB" b="0" i="0" dirty="0">
                <a:solidFill>
                  <a:schemeClr val="bg1"/>
                </a:solidFill>
                <a:effectLst/>
                <a:latin typeface="Roboto" panose="02000000000000000000" pitchFamily="2" charset="0"/>
              </a:rPr>
              <a:t>Click on "customize design" to access the main designer area where you can explore and choose different layouts for your design.</a:t>
            </a:r>
          </a:p>
          <a:p>
            <a:pPr algn="l">
              <a:buFont typeface="Arial" panose="020B0604020202020204" pitchFamily="34" charset="0"/>
              <a:buChar char="•"/>
            </a:pPr>
            <a:r>
              <a:rPr lang="en-GB" b="0" i="0" dirty="0">
                <a:solidFill>
                  <a:schemeClr val="bg1"/>
                </a:solidFill>
                <a:effectLst/>
                <a:latin typeface="Roboto" panose="02000000000000000000" pitchFamily="2" charset="0"/>
              </a:rPr>
              <a:t>You can use Microsoft Designer to undo, play, zoom, and choose templates for your design, including ones related to upcoming holidays or specific themes like skiing.</a:t>
            </a:r>
          </a:p>
          <a:p>
            <a:pPr marL="0" indent="0">
              <a:buNone/>
            </a:pPr>
            <a:endParaRPr lang="en-GB" dirty="0">
              <a:solidFill>
                <a:schemeClr val="bg1"/>
              </a:solidFill>
              <a:effectLst/>
            </a:endParaRPr>
          </a:p>
          <a:p>
            <a:pPr marL="0" indent="0" algn="l">
              <a:buNone/>
            </a:pPr>
            <a:endParaRPr lang="en-GB" dirty="0">
              <a:solidFill>
                <a:schemeClr val="bg1"/>
              </a:solidFill>
              <a:effectLst/>
            </a:endParaRPr>
          </a:p>
          <a:p>
            <a:pPr marL="0" indent="0">
              <a:buNone/>
            </a:pPr>
            <a:endParaRPr lang="en-LV">
              <a:solidFill>
                <a:schemeClr val="bg1"/>
              </a:solidFill>
            </a:endParaRPr>
          </a:p>
          <a:p>
            <a:pPr algn="l"/>
            <a:endParaRPr lang="lt-LT" b="0" i="0" dirty="0">
              <a:solidFill>
                <a:srgbClr val="374151"/>
              </a:solidFill>
              <a:effectLst/>
              <a:latin typeface="Söhne"/>
            </a:endParaRPr>
          </a:p>
          <a:p>
            <a:pPr algn="l"/>
            <a:endParaRPr lang="lt-LT"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8B5B331-3B16-3140-A26E-1882A4D37138}" type="slidenum">
              <a:rPr lang="en-LV" smtClean="0"/>
              <a:t>6</a:t>
            </a:fld>
            <a:endParaRPr lang="en-LV"/>
          </a:p>
        </p:txBody>
      </p:sp>
    </p:spTree>
    <p:extLst>
      <p:ext uri="{BB962C8B-B14F-4D97-AF65-F5344CB8AC3E}">
        <p14:creationId xmlns:p14="http://schemas.microsoft.com/office/powerpoint/2010/main" val="3010817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[LT] Dabar detaliau kartu panirsim į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pasaulio gelmes, kurios slypi tiesiog jūsų pirštų galiukuose.</a:t>
            </a:r>
          </a:p>
          <a:p>
            <a:pPr algn="l"/>
            <a:endParaRPr lang="lt-LT" b="0" i="0" dirty="0">
              <a:solidFill>
                <a:srgbClr val="374151"/>
              </a:solidFill>
              <a:effectLst/>
              <a:latin typeface="Söhne"/>
            </a:endParaRPr>
          </a:p>
          <a:p>
            <a:pPr algn="l"/>
            <a:r>
              <a:rPr lang="lt-LT" b="0" i="0" dirty="0">
                <a:solidFill>
                  <a:srgbClr val="374151"/>
                </a:solidFill>
                <a:effectLst/>
                <a:latin typeface="Söhne"/>
              </a:rPr>
              <a:t>Kaip dažnai susimąstėte, norėdami integruoti įvairią </a:t>
            </a:r>
            <a:r>
              <a:rPr lang="lt-LT" b="0" i="0" dirty="0" err="1">
                <a:solidFill>
                  <a:srgbClr val="374151"/>
                </a:solidFill>
                <a:effectLst/>
                <a:latin typeface="Söhne"/>
              </a:rPr>
              <a:t>media</a:t>
            </a:r>
            <a:r>
              <a:rPr lang="lt-LT" b="0" i="0" dirty="0">
                <a:solidFill>
                  <a:srgbClr val="374151"/>
                </a:solidFill>
                <a:effectLst/>
                <a:latin typeface="Söhne"/>
              </a:rPr>
              <a:t> iš skirtingų šaltinių? Na, su šiuo dizainerio įrankiu tai yra vaikų žaidimas! Be vargo pridėkite nuotraukas, grafikas ar net vaizdo įrašus tiesiai iš jūsų įrenginio, Google </a:t>
            </a:r>
            <a:r>
              <a:rPr lang="lt-LT" b="0" i="0" dirty="0" err="1">
                <a:solidFill>
                  <a:srgbClr val="374151"/>
                </a:solidFill>
                <a:effectLst/>
                <a:latin typeface="Söhne"/>
              </a:rPr>
              <a:t>Drive</a:t>
            </a:r>
            <a:r>
              <a:rPr lang="lt-LT" b="0" i="0" dirty="0">
                <a:solidFill>
                  <a:srgbClr val="374151"/>
                </a:solidFill>
                <a:effectLst/>
                <a:latin typeface="Söhne"/>
              </a:rPr>
              <a:t>, </a:t>
            </a:r>
            <a:r>
              <a:rPr lang="lt-LT" b="0" i="0" dirty="0" err="1">
                <a:solidFill>
                  <a:srgbClr val="374151"/>
                </a:solidFill>
                <a:effectLst/>
                <a:latin typeface="Söhne"/>
              </a:rPr>
              <a:t>Dropbox</a:t>
            </a:r>
            <a:r>
              <a:rPr lang="lt-LT" b="0" i="0" dirty="0">
                <a:solidFill>
                  <a:srgbClr val="374151"/>
                </a:solidFill>
                <a:effectLst/>
                <a:latin typeface="Söhne"/>
              </a:rPr>
              <a:t> ar </a:t>
            </a:r>
            <a:r>
              <a:rPr lang="lt-LT" b="0" i="0" dirty="0" err="1">
                <a:solidFill>
                  <a:srgbClr val="374151"/>
                </a:solidFill>
                <a:effectLst/>
                <a:latin typeface="Söhne"/>
              </a:rPr>
              <a:t>OneDrive</a:t>
            </a:r>
            <a:r>
              <a:rPr lang="lt-LT" b="0" i="0" dirty="0">
                <a:solidFill>
                  <a:srgbClr val="374151"/>
                </a:solidFill>
                <a:effectLst/>
                <a:latin typeface="Söhne"/>
              </a:rPr>
              <a:t>. Bet tai dar ne viskas! Pagal jūsų puslapio turinį, dizainerio įrankis patiems rekomenduos atitinkančias nuotraukas. Magija? Ne, tai technologija!</a:t>
            </a:r>
          </a:p>
          <a:p>
            <a:pPr algn="l"/>
            <a:endParaRPr lang="lt-LT" b="0" i="0" dirty="0">
              <a:solidFill>
                <a:srgbClr val="374151"/>
              </a:solidFill>
              <a:effectLst/>
              <a:latin typeface="Söhne"/>
            </a:endParaRPr>
          </a:p>
          <a:p>
            <a:pPr algn="l"/>
            <a:r>
              <a:rPr lang="lt-LT" b="0" i="0" dirty="0">
                <a:solidFill>
                  <a:srgbClr val="374151"/>
                </a:solidFill>
                <a:effectLst/>
                <a:latin typeface="Söhne"/>
              </a:rPr>
              <a:t>Dabar įsivaizduokite tokį veiksmą: rinkitės juodą </a:t>
            </a:r>
            <a:r>
              <a:rPr lang="lt-LT" b="0" i="0" dirty="0" err="1">
                <a:solidFill>
                  <a:srgbClr val="374151"/>
                </a:solidFill>
                <a:effectLst/>
                <a:latin typeface="Söhne"/>
              </a:rPr>
              <a:t>Gauntlet</a:t>
            </a:r>
            <a:r>
              <a:rPr lang="lt-LT" b="0" i="0" dirty="0">
                <a:solidFill>
                  <a:srgbClr val="374151"/>
                </a:solidFill>
                <a:effectLst/>
                <a:latin typeface="Söhne"/>
              </a:rPr>
              <a:t>. Tempkite jį į puslapio apatinį dešinį kampą, pasukite, pakeiskite spalvą į mėlyną naudodami pipetę. Ir jei jaučiatės kaip dailininkas, kuriam reikia įkvėpimo, paspauskite „įkvėpk mane“ funkciją ir atraskite tobulai atitinkančias spalvas.</a:t>
            </a:r>
          </a:p>
          <a:p>
            <a:pPr algn="l"/>
            <a:endParaRPr lang="lt-LT" b="0" i="0" dirty="0">
              <a:solidFill>
                <a:srgbClr val="374151"/>
              </a:solidFill>
              <a:effectLst/>
              <a:latin typeface="Söhne"/>
            </a:endParaRPr>
          </a:p>
          <a:p>
            <a:pPr algn="l"/>
            <a:r>
              <a:rPr lang="lt-LT" b="0" i="0" dirty="0">
                <a:solidFill>
                  <a:srgbClr val="374151"/>
                </a:solidFill>
                <a:effectLst/>
                <a:latin typeface="Söhne"/>
              </a:rPr>
              <a:t>Kiekvienas mūsų turi vidinį dizainerį, ir šis įrankis padės jam išreikšti save.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suteikia jums galimybę kurti, keisti ir eksperimentuoti be jokių ribų.</a:t>
            </a:r>
          </a:p>
          <a:p>
            <a:pPr algn="l"/>
            <a:endParaRPr lang="lt-LT" b="0" i="0" dirty="0">
              <a:solidFill>
                <a:srgbClr val="374151"/>
              </a:solidFill>
              <a:effectLst/>
              <a:latin typeface="Söhne"/>
            </a:endParaRPr>
          </a:p>
          <a:p>
            <a:pPr algn="l"/>
            <a:r>
              <a:rPr lang="lt-LT" b="0" i="0" dirty="0">
                <a:solidFill>
                  <a:srgbClr val="374151"/>
                </a:solidFill>
                <a:effectLst/>
                <a:latin typeface="Söhne"/>
              </a:rPr>
              <a:t>[EN] </a:t>
            </a:r>
            <a:r>
              <a:rPr lang="en-GB" b="0" i="0" dirty="0">
                <a:solidFill>
                  <a:schemeClr val="bg1"/>
                </a:solidFill>
                <a:effectLst/>
                <a:latin typeface="Roboto" panose="02000000000000000000" pitchFamily="2" charset="0"/>
              </a:rPr>
              <a:t>Easily add media from various sources and use the designer tool to recommend relevant images, then customize elements like the Gauntlet by dragging, rotating, changing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and finding matching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with the "inspire me" feature. Collapse</a:t>
            </a:r>
          </a:p>
          <a:p>
            <a:pPr algn="l"/>
            <a:endParaRPr lang="en-GB" b="0" i="0" dirty="0">
              <a:solidFill>
                <a:schemeClr val="bg1"/>
              </a:solidFill>
              <a:effectLst/>
              <a:latin typeface="Roboto" panose="02000000000000000000" pitchFamily="2" charset="0"/>
            </a:endParaRPr>
          </a:p>
          <a:p>
            <a:pPr algn="l"/>
            <a:r>
              <a:rPr lang="en-GB" b="0" i="0" dirty="0">
                <a:solidFill>
                  <a:schemeClr val="bg1"/>
                </a:solidFill>
                <a:effectLst/>
                <a:latin typeface="Roboto" panose="02000000000000000000" pitchFamily="2" charset="0"/>
              </a:rPr>
              <a:t>You can easily add media such as photos, graphics, and videos from various sources, including your device, Google Drive, Dropbox, and OneDrive, and the designer tool also recommends relevant images based on the content of your page.</a:t>
            </a:r>
          </a:p>
          <a:p>
            <a:pPr algn="l"/>
            <a:endParaRPr lang="en-GB" b="0" i="0" dirty="0">
              <a:solidFill>
                <a:schemeClr val="bg1"/>
              </a:solidFill>
              <a:effectLst/>
              <a:latin typeface="Roboto" panose="02000000000000000000" pitchFamily="2" charset="0"/>
            </a:endParaRPr>
          </a:p>
          <a:p>
            <a:pPr algn="l"/>
            <a:r>
              <a:rPr lang="en-GB" b="0" i="0" dirty="0">
                <a:solidFill>
                  <a:schemeClr val="bg1"/>
                </a:solidFill>
                <a:effectLst/>
                <a:latin typeface="Roboto" panose="02000000000000000000" pitchFamily="2" charset="0"/>
              </a:rPr>
              <a:t>Choose the black Gauntlet, drag it to the bottom right of the page, rotate it, change the </a:t>
            </a:r>
            <a:r>
              <a:rPr lang="en-GB" b="0" i="0" dirty="0" err="1">
                <a:solidFill>
                  <a:schemeClr val="bg1"/>
                </a:solidFill>
                <a:effectLst/>
                <a:latin typeface="Roboto" panose="02000000000000000000" pitchFamily="2" charset="0"/>
              </a:rPr>
              <a:t>color</a:t>
            </a:r>
            <a:r>
              <a:rPr lang="en-GB" b="0" i="0" dirty="0">
                <a:solidFill>
                  <a:schemeClr val="bg1"/>
                </a:solidFill>
                <a:effectLst/>
                <a:latin typeface="Roboto" panose="02000000000000000000" pitchFamily="2" charset="0"/>
              </a:rPr>
              <a:t> to blue using the eyedropper, and use the "inspire me" feature to find matching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a:t>
            </a:r>
          </a:p>
          <a:p>
            <a:pPr algn="l"/>
            <a:endParaRPr lang="lt-LT"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8B5B331-3B16-3140-A26E-1882A4D37138}" type="slidenum">
              <a:rPr lang="en-LV" smtClean="0"/>
              <a:t>7</a:t>
            </a:fld>
            <a:endParaRPr lang="en-LV"/>
          </a:p>
        </p:txBody>
      </p:sp>
    </p:spTree>
    <p:extLst>
      <p:ext uri="{BB962C8B-B14F-4D97-AF65-F5344CB8AC3E}">
        <p14:creationId xmlns:p14="http://schemas.microsoft.com/office/powerpoint/2010/main" val="2111047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[LT] Ar esate pasirengę dar ir įveikti dizaino iššūkius naujais, netikėtais būdais?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ir jo galimybės gali jus dar labiau. nustebinti.</a:t>
            </a:r>
          </a:p>
          <a:p>
            <a:pPr algn="l"/>
            <a:endParaRPr lang="lt-LT" b="0" i="0" dirty="0">
              <a:solidFill>
                <a:srgbClr val="374151"/>
              </a:solidFill>
              <a:effectLst/>
              <a:latin typeface="Söhne"/>
            </a:endParaRPr>
          </a:p>
          <a:p>
            <a:pPr algn="l"/>
            <a:r>
              <a:rPr lang="lt-LT" b="0" i="0" dirty="0">
                <a:solidFill>
                  <a:srgbClr val="374151"/>
                </a:solidFill>
                <a:effectLst/>
                <a:latin typeface="Söhne"/>
              </a:rPr>
              <a:t>Įsivaizduokite, kad turite ne tik nuotrauką, bet ir magišką skėtį, leidžiantį jums valdyti šios nuotraukos sluoksnius ir skaidrumą. Su Microsoft </a:t>
            </a:r>
            <a:r>
              <a:rPr lang="lt-LT" b="0" i="0" dirty="0" err="1">
                <a:solidFill>
                  <a:srgbClr val="374151"/>
                </a:solidFill>
                <a:effectLst/>
                <a:latin typeface="Söhne"/>
              </a:rPr>
              <a:t>Designer</a:t>
            </a:r>
            <a:r>
              <a:rPr lang="lt-LT" b="0" i="0" dirty="0">
                <a:solidFill>
                  <a:srgbClr val="374151"/>
                </a:solidFill>
                <a:effectLst/>
                <a:latin typeface="Söhne"/>
              </a:rPr>
              <a:t> tai yra realybė. O tekstas? Jis gali tapti ne tik informacijos šaltiniu, bet ir meno kūriniu.</a:t>
            </a:r>
          </a:p>
          <a:p>
            <a:pPr algn="l"/>
            <a:endParaRPr lang="lt-LT" b="0" i="0" dirty="0">
              <a:solidFill>
                <a:srgbClr val="374151"/>
              </a:solidFill>
              <a:effectLst/>
              <a:latin typeface="Söhne"/>
            </a:endParaRPr>
          </a:p>
          <a:p>
            <a:pPr algn="l"/>
            <a:r>
              <a:rPr lang="lt-LT" b="0" i="0" dirty="0">
                <a:solidFill>
                  <a:srgbClr val="374151"/>
                </a:solidFill>
                <a:effectLst/>
                <a:latin typeface="Söhne"/>
              </a:rPr>
              <a:t>Paspaudus ant šrifto ir spalvos parinkčių, atraskite begales skirtingų šriftų ir spalvų paletę – taip, net ir neseniai naudotas variantas yra čia, vos per vieną paspaudimą. O jei norite atrasti kažką naujo ir išskirtinio, „įkvėpk mane“ funkcija suteikia AI-generuojamas pasiūlymas, kurios gali nustebinti net patį pažangiausią dizainerį.</a:t>
            </a:r>
          </a:p>
          <a:p>
            <a:pPr algn="l"/>
            <a:endParaRPr lang="lt-LT" b="0" i="0" dirty="0">
              <a:solidFill>
                <a:srgbClr val="374151"/>
              </a:solidFill>
              <a:effectLst/>
              <a:latin typeface="Söhne"/>
            </a:endParaRPr>
          </a:p>
          <a:p>
            <a:pPr algn="l"/>
            <a:r>
              <a:rPr lang="lt-LT" b="0" i="0" dirty="0">
                <a:solidFill>
                  <a:srgbClr val="374151"/>
                </a:solidFill>
                <a:effectLst/>
                <a:latin typeface="Söhne"/>
              </a:rPr>
              <a:t>Bet tai dar ne viskas. Dizainas yra detalėse, ar ne? Keiskite teksto dydį, išlyginkite jį pagal savo poreikius, ir pasitikite tuo, kad kiekviena detalė yra jūsų rankose.</a:t>
            </a:r>
          </a:p>
          <a:p>
            <a:pPr algn="l"/>
            <a:endParaRPr lang="lt-LT" b="0" i="0" dirty="0">
              <a:solidFill>
                <a:srgbClr val="374151"/>
              </a:solidFill>
              <a:effectLst/>
              <a:latin typeface="Söhne"/>
            </a:endParaRPr>
          </a:p>
          <a:p>
            <a:pPr algn="l"/>
            <a:r>
              <a:rPr lang="lt-LT" b="0" i="0" dirty="0">
                <a:solidFill>
                  <a:srgbClr val="374151"/>
                </a:solidFill>
                <a:effectLst/>
                <a:latin typeface="Söhne"/>
              </a:rPr>
              <a:t>Dabar, kai jūsų kūrybinė laisvė yra sustiprinta dirbtinio intelekto galiomis, niekas nebegali jus sustabdyti! Paskatinkite save kiekvieną dieną atrasti, eksperimentuoti ir kurti nuostabius dizainus su Microsoft </a:t>
            </a:r>
            <a:r>
              <a:rPr lang="lt-LT" b="0" i="0" dirty="0" err="1">
                <a:solidFill>
                  <a:srgbClr val="374151"/>
                </a:solidFill>
                <a:effectLst/>
                <a:latin typeface="Söhne"/>
              </a:rPr>
              <a:t>Designer</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[EN] </a:t>
            </a:r>
            <a:r>
              <a:rPr lang="en-GB" b="0" i="0" dirty="0">
                <a:solidFill>
                  <a:schemeClr val="bg1"/>
                </a:solidFill>
                <a:effectLst/>
                <a:latin typeface="Roboto" panose="02000000000000000000" pitchFamily="2" charset="0"/>
              </a:rPr>
              <a:t>Easily customize images and text in Microsoft Designer, including layering, opacity, fonts,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sizes, alignment, and AI-generated suggestions.</a:t>
            </a:r>
          </a:p>
          <a:p>
            <a:pPr algn="l"/>
            <a:endParaRPr lang="en-GB" b="0" i="0" dirty="0">
              <a:solidFill>
                <a:schemeClr val="bg1"/>
              </a:solidFill>
              <a:effectLst/>
              <a:latin typeface="Roboto" panose="02000000000000000000" pitchFamily="2" charset="0"/>
            </a:endParaRPr>
          </a:p>
          <a:p>
            <a:pPr algn="l"/>
            <a:r>
              <a:rPr lang="en-GB" b="0" i="0" dirty="0">
                <a:solidFill>
                  <a:schemeClr val="bg1"/>
                </a:solidFill>
                <a:effectLst/>
                <a:latin typeface="Roboto" panose="02000000000000000000" pitchFamily="2" charset="0"/>
              </a:rPr>
              <a:t>You can easily change the layering and opacity of images, as well as experiment with various text options in Microsoft Designer.</a:t>
            </a:r>
          </a:p>
          <a:p>
            <a:pPr algn="l"/>
            <a:endParaRPr lang="en-GB" b="0" i="0" dirty="0">
              <a:solidFill>
                <a:schemeClr val="bg1"/>
              </a:solidFill>
              <a:effectLst/>
              <a:latin typeface="Roboto" panose="02000000000000000000" pitchFamily="2" charset="0"/>
            </a:endParaRPr>
          </a:p>
          <a:p>
            <a:pPr algn="l"/>
            <a:r>
              <a:rPr lang="en-GB" b="0" i="0" dirty="0">
                <a:solidFill>
                  <a:schemeClr val="bg1"/>
                </a:solidFill>
                <a:effectLst/>
                <a:latin typeface="Roboto" panose="02000000000000000000" pitchFamily="2" charset="0"/>
              </a:rPr>
              <a:t>Click on the font and </a:t>
            </a:r>
            <a:r>
              <a:rPr lang="en-GB" b="0" i="0" dirty="0" err="1">
                <a:solidFill>
                  <a:schemeClr val="bg1"/>
                </a:solidFill>
                <a:effectLst/>
                <a:latin typeface="Roboto" panose="02000000000000000000" pitchFamily="2" charset="0"/>
              </a:rPr>
              <a:t>color</a:t>
            </a:r>
            <a:r>
              <a:rPr lang="en-GB" b="0" i="0" dirty="0">
                <a:solidFill>
                  <a:schemeClr val="bg1"/>
                </a:solidFill>
                <a:effectLst/>
                <a:latin typeface="Roboto" panose="02000000000000000000" pitchFamily="2" charset="0"/>
              </a:rPr>
              <a:t> options to choose different fonts and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including recently used ones, and use the inspire me feature to get AI-generated suggestions; you can also change the font size, alignment, and other design elements.</a:t>
            </a:r>
          </a:p>
          <a:p>
            <a:pPr marL="0" indent="0">
              <a:buNone/>
            </a:pPr>
            <a:endParaRPr lang="en-GB" dirty="0">
              <a:solidFill>
                <a:schemeClr val="bg1"/>
              </a:solidFill>
              <a:effectLst/>
            </a:endParaRPr>
          </a:p>
          <a:p>
            <a:pPr marL="0" indent="0" algn="l">
              <a:buNone/>
            </a:pPr>
            <a:endParaRPr lang="en-GB" dirty="0">
              <a:solidFill>
                <a:schemeClr val="bg1"/>
              </a:solidFill>
              <a:effectLst/>
            </a:endParaRPr>
          </a:p>
          <a:p>
            <a:pPr marL="0" indent="0">
              <a:buNone/>
            </a:pPr>
            <a:endParaRPr lang="en-LV">
              <a:solidFill>
                <a:schemeClr val="bg1"/>
              </a:solidFill>
            </a:endParaRPr>
          </a:p>
          <a:p>
            <a:pPr algn="l"/>
            <a:endParaRPr lang="lt-LT"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8B5B331-3B16-3140-A26E-1882A4D37138}" type="slidenum">
              <a:rPr lang="en-LV" smtClean="0"/>
              <a:t>8</a:t>
            </a:fld>
            <a:endParaRPr lang="en-LV"/>
          </a:p>
        </p:txBody>
      </p:sp>
    </p:spTree>
    <p:extLst>
      <p:ext uri="{BB962C8B-B14F-4D97-AF65-F5344CB8AC3E}">
        <p14:creationId xmlns:p14="http://schemas.microsoft.com/office/powerpoint/2010/main" val="2846047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dirty="0">
                <a:effectLst/>
              </a:rPr>
              <a:t>[LT] </a:t>
            </a:r>
          </a:p>
          <a:p>
            <a:pPr algn="l"/>
            <a:endParaRPr lang="lt-LT" dirty="0">
              <a:effectLst/>
            </a:endParaRPr>
          </a:p>
          <a:p>
            <a:pPr algn="l"/>
            <a:r>
              <a:rPr lang="lt-LT" b="0" i="0" dirty="0">
                <a:solidFill>
                  <a:srgbClr val="374151"/>
                </a:solidFill>
                <a:effectLst/>
                <a:latin typeface="Söhne"/>
              </a:rPr>
              <a:t>Microsoft </a:t>
            </a:r>
            <a:r>
              <a:rPr lang="lt-LT" b="0" i="0" dirty="0" err="1">
                <a:solidFill>
                  <a:srgbClr val="374151"/>
                </a:solidFill>
                <a:effectLst/>
                <a:latin typeface="Söhne"/>
              </a:rPr>
              <a:t>Designer</a:t>
            </a:r>
            <a:r>
              <a:rPr lang="lt-LT" b="0" i="0" dirty="0">
                <a:solidFill>
                  <a:srgbClr val="374151"/>
                </a:solidFill>
                <a:effectLst/>
                <a:latin typeface="Söhne"/>
              </a:rPr>
              <a:t> – tai daugiau nei tik dizaino įrankis. Įsivaizduokite biblioteką, vadinamą prekės ženklo rinkiniu (</a:t>
            </a:r>
            <a:r>
              <a:rPr lang="lt-LT" b="0" i="0" dirty="0" err="1">
                <a:solidFill>
                  <a:srgbClr val="374151"/>
                </a:solidFill>
                <a:effectLst/>
                <a:latin typeface="Söhne"/>
              </a:rPr>
              <a:t>brand</a:t>
            </a:r>
            <a:r>
              <a:rPr lang="lt-LT" b="0" i="0" dirty="0">
                <a:solidFill>
                  <a:srgbClr val="374151"/>
                </a:solidFill>
                <a:effectLst/>
                <a:latin typeface="Söhne"/>
              </a:rPr>
              <a:t> </a:t>
            </a:r>
            <a:r>
              <a:rPr lang="lt-LT" b="0" i="0" dirty="0" err="1">
                <a:solidFill>
                  <a:srgbClr val="374151"/>
                </a:solidFill>
                <a:effectLst/>
                <a:latin typeface="Söhne"/>
              </a:rPr>
              <a:t>kit</a:t>
            </a:r>
            <a:r>
              <a:rPr lang="lt-LT" b="0" i="0" dirty="0">
                <a:solidFill>
                  <a:srgbClr val="374151"/>
                </a:solidFill>
                <a:effectLst/>
                <a:latin typeface="Söhne"/>
              </a:rPr>
              <a:t>), kurioje saugomi visi jūsų mėgstamiausi šriftai ir spalvos. Ne tik kad jie yra pasiekiami bet kuriuo metu, bet juos galite lengvai panaudoti kuriant naujus dizainus!</a:t>
            </a:r>
          </a:p>
          <a:p>
            <a:pPr algn="l"/>
            <a:endParaRPr lang="lt-LT" b="0" i="0" dirty="0">
              <a:solidFill>
                <a:srgbClr val="374151"/>
              </a:solidFill>
              <a:effectLst/>
              <a:latin typeface="Söhne"/>
            </a:endParaRPr>
          </a:p>
          <a:p>
            <a:pPr algn="l"/>
            <a:r>
              <a:rPr lang="lt-LT" b="0" i="0" dirty="0">
                <a:solidFill>
                  <a:srgbClr val="374151"/>
                </a:solidFill>
                <a:effectLst/>
                <a:latin typeface="Söhne"/>
              </a:rPr>
              <a:t>O dabar, kai jūsų kūrinys yra pasiruošęs, kaip jūs norėtumėte jo dalintis? Parsisiųskite jį kaip PNG, JPEG ar PDF, padarykite foną permatomą, pašalinkite vandens ženklą, išsiųskite į savo telefoną arba nukopijuokite kaip vaizdą. Taip paprasta!</a:t>
            </a:r>
          </a:p>
          <a:p>
            <a:pPr algn="l"/>
            <a:endParaRPr lang="lt-LT" b="0" i="0" dirty="0">
              <a:solidFill>
                <a:srgbClr val="374151"/>
              </a:solidFill>
              <a:effectLst/>
              <a:latin typeface="Söhne"/>
            </a:endParaRPr>
          </a:p>
          <a:p>
            <a:pPr algn="l"/>
            <a:r>
              <a:rPr lang="lt-LT" b="0" i="0" dirty="0">
                <a:solidFill>
                  <a:srgbClr val="374151"/>
                </a:solidFill>
                <a:effectLst/>
                <a:latin typeface="Söhne"/>
              </a:rPr>
              <a:t>Bet palaukite, dar ne viskas! Kaip būtų, jei jūs galėtumėte automatiškai generuoti antraštes ir </a:t>
            </a:r>
            <a:r>
              <a:rPr lang="lt-LT" b="0" i="0" dirty="0" err="1">
                <a:solidFill>
                  <a:srgbClr val="374151"/>
                </a:solidFill>
                <a:effectLst/>
                <a:latin typeface="Söhne"/>
              </a:rPr>
              <a:t>hashtagus</a:t>
            </a:r>
            <a:r>
              <a:rPr lang="lt-LT" b="0" i="0" dirty="0">
                <a:solidFill>
                  <a:srgbClr val="374151"/>
                </a:solidFill>
                <a:effectLst/>
                <a:latin typeface="Söhne"/>
              </a:rPr>
              <a:t> savo socialinių medijų platformoms, tokioms kaip Twitter, </a:t>
            </a:r>
            <a:r>
              <a:rPr lang="lt-LT" b="0" i="0" dirty="0" err="1">
                <a:solidFill>
                  <a:srgbClr val="374151"/>
                </a:solidFill>
                <a:effectLst/>
                <a:latin typeface="Söhne"/>
              </a:rPr>
              <a:t>LinkedIn</a:t>
            </a:r>
            <a:r>
              <a:rPr lang="lt-LT" b="0" i="0" dirty="0">
                <a:solidFill>
                  <a:srgbClr val="374151"/>
                </a:solidFill>
                <a:effectLst/>
                <a:latin typeface="Söhne"/>
              </a:rPr>
              <a:t>, Instagram ir Facebook? Taip, Microsoft </a:t>
            </a:r>
            <a:r>
              <a:rPr lang="lt-LT" b="0" i="0" dirty="0" err="1">
                <a:solidFill>
                  <a:srgbClr val="374151"/>
                </a:solidFill>
                <a:effectLst/>
                <a:latin typeface="Söhne"/>
              </a:rPr>
              <a:t>Designer</a:t>
            </a:r>
            <a:r>
              <a:rPr lang="lt-LT" b="0" i="0" dirty="0">
                <a:solidFill>
                  <a:srgbClr val="374151"/>
                </a:solidFill>
                <a:effectLst/>
                <a:latin typeface="Söhne"/>
              </a:rPr>
              <a:t> tai padarys už jus, sutaupydama jūsų laiką ir padarydama jūsų turinį dar </a:t>
            </a:r>
            <a:r>
              <a:rPr lang="lt-LT" b="0" i="0" dirty="0" err="1">
                <a:solidFill>
                  <a:srgbClr val="374151"/>
                </a:solidFill>
                <a:effectLst/>
                <a:latin typeface="Söhne"/>
              </a:rPr>
              <a:t>įtraukesnį</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Su Microsoft </a:t>
            </a:r>
            <a:r>
              <a:rPr lang="lt-LT" b="0" i="0" dirty="0" err="1">
                <a:solidFill>
                  <a:srgbClr val="374151"/>
                </a:solidFill>
                <a:effectLst/>
                <a:latin typeface="Söhne"/>
              </a:rPr>
              <a:t>Designer</a:t>
            </a:r>
            <a:r>
              <a:rPr lang="lt-LT" b="0" i="0" dirty="0">
                <a:solidFill>
                  <a:srgbClr val="374151"/>
                </a:solidFill>
                <a:effectLst/>
                <a:latin typeface="Söhne"/>
              </a:rPr>
              <a:t>, jūs ne tik kuriate – jūs bendraujate efektyviau, integruojate savo </a:t>
            </a:r>
            <a:r>
              <a:rPr lang="lt-LT" b="0" i="0" dirty="0" err="1">
                <a:solidFill>
                  <a:srgbClr val="374151"/>
                </a:solidFill>
                <a:effectLst/>
                <a:latin typeface="Söhne"/>
              </a:rPr>
              <a:t>brand'ą</a:t>
            </a:r>
            <a:r>
              <a:rPr lang="lt-LT" b="0" i="0" dirty="0">
                <a:solidFill>
                  <a:srgbClr val="374151"/>
                </a:solidFill>
                <a:effectLst/>
                <a:latin typeface="Söhne"/>
              </a:rPr>
              <a:t> ir plečiate savo įtaką </a:t>
            </a:r>
            <a:r>
              <a:rPr lang="lt-LT" b="0" i="0" dirty="0" err="1">
                <a:solidFill>
                  <a:srgbClr val="374151"/>
                </a:solidFill>
                <a:effectLst/>
                <a:latin typeface="Söhne"/>
              </a:rPr>
              <a:t>digitalinėje</a:t>
            </a:r>
            <a:r>
              <a:rPr lang="lt-LT" b="0" i="0" dirty="0">
                <a:solidFill>
                  <a:srgbClr val="374151"/>
                </a:solidFill>
                <a:effectLst/>
                <a:latin typeface="Söhne"/>
              </a:rPr>
              <a:t> erdvėje. Pasinaudokite šia proga ir eikite už ribų su savo kūryba!</a:t>
            </a:r>
          </a:p>
          <a:p>
            <a:pPr algn="l"/>
            <a:endParaRPr lang="lt-LT" b="0" i="0" dirty="0">
              <a:solidFill>
                <a:srgbClr val="374151"/>
              </a:solidFill>
              <a:effectLst/>
              <a:latin typeface="Söhne"/>
            </a:endParaRPr>
          </a:p>
          <a:p>
            <a:pPr algn="l"/>
            <a:r>
              <a:rPr lang="lt-LT" b="0" i="0" dirty="0">
                <a:solidFill>
                  <a:srgbClr val="374151"/>
                </a:solidFill>
                <a:effectLst/>
                <a:latin typeface="Söhne"/>
              </a:rPr>
              <a:t>[EN] </a:t>
            </a:r>
            <a:r>
              <a:rPr lang="en-GB" b="0" i="0" dirty="0">
                <a:solidFill>
                  <a:schemeClr val="bg1"/>
                </a:solidFill>
                <a:effectLst/>
                <a:latin typeface="Roboto" panose="02000000000000000000" pitchFamily="2" charset="0"/>
              </a:rPr>
              <a:t>Microsoft Designer allows you to access the brand kit, create designs, and share them in various formats, while also generating captions and hashtags for social media platforms. </a:t>
            </a:r>
          </a:p>
          <a:p>
            <a:pPr algn="l"/>
            <a:endParaRPr lang="en-GB" b="0" i="0" dirty="0">
              <a:solidFill>
                <a:schemeClr val="bg1"/>
              </a:solidFill>
              <a:effectLst/>
              <a:latin typeface="Roboto" panose="02000000000000000000" pitchFamily="2" charset="0"/>
            </a:endParaRPr>
          </a:p>
          <a:p>
            <a:pPr algn="l"/>
            <a:r>
              <a:rPr lang="en-GB" b="0" i="0" dirty="0">
                <a:solidFill>
                  <a:schemeClr val="bg1"/>
                </a:solidFill>
                <a:effectLst/>
                <a:latin typeface="Roboto" panose="02000000000000000000" pitchFamily="2" charset="0"/>
              </a:rPr>
              <a:t>Access the brand kit to save and reuse fonts and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create new designs, and share them by downloading as PNG, JPEG, or PDF, making the background transparent, removing the watermark, sending it to your phone, or copying as an image.</a:t>
            </a:r>
          </a:p>
          <a:p>
            <a:pPr algn="l"/>
            <a:endParaRPr lang="en-GB" b="0" i="0" dirty="0">
              <a:solidFill>
                <a:schemeClr val="bg1"/>
              </a:solidFill>
              <a:effectLst/>
              <a:latin typeface="Roboto" panose="02000000000000000000" pitchFamily="2" charset="0"/>
            </a:endParaRPr>
          </a:p>
          <a:p>
            <a:pPr algn="l"/>
            <a:r>
              <a:rPr lang="en-GB" b="0" i="0" dirty="0">
                <a:solidFill>
                  <a:schemeClr val="bg1"/>
                </a:solidFill>
                <a:effectLst/>
                <a:latin typeface="Roboto" panose="02000000000000000000" pitchFamily="2" charset="0"/>
              </a:rPr>
              <a:t>You can use Microsoft Designer to automatically generate captions and hashtags for social media platforms like Twitter, LinkedIn, Instagram, and Facebook, saving you time and making your content more inclusive.</a:t>
            </a:r>
          </a:p>
          <a:p>
            <a:pPr algn="l"/>
            <a:endParaRPr lang="lt-LT" b="0" i="0" dirty="0">
              <a:solidFill>
                <a:srgbClr val="374151"/>
              </a:solidFill>
              <a:effectLst/>
              <a:latin typeface="Söhne"/>
            </a:endParaRPr>
          </a:p>
          <a:p>
            <a:pPr algn="l"/>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9</a:t>
            </a:fld>
            <a:endParaRPr lang="en-LV"/>
          </a:p>
        </p:txBody>
      </p:sp>
    </p:spTree>
    <p:extLst>
      <p:ext uri="{BB962C8B-B14F-4D97-AF65-F5344CB8AC3E}">
        <p14:creationId xmlns:p14="http://schemas.microsoft.com/office/powerpoint/2010/main" val="234400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77FB-0410-59BC-71BF-3DF371469D6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V"/>
          </a:p>
        </p:txBody>
      </p:sp>
      <p:sp>
        <p:nvSpPr>
          <p:cNvPr id="3" name="Subtitle 2">
            <a:extLst>
              <a:ext uri="{FF2B5EF4-FFF2-40B4-BE49-F238E27FC236}">
                <a16:creationId xmlns:a16="http://schemas.microsoft.com/office/drawing/2014/main" id="{CD8592D3-2033-8405-9774-7E35AFF20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V"/>
          </a:p>
        </p:txBody>
      </p:sp>
      <p:sp>
        <p:nvSpPr>
          <p:cNvPr id="4" name="Date Placeholder 3">
            <a:extLst>
              <a:ext uri="{FF2B5EF4-FFF2-40B4-BE49-F238E27FC236}">
                <a16:creationId xmlns:a16="http://schemas.microsoft.com/office/drawing/2014/main" id="{74EE7179-B911-7ED5-72BC-D7C76F92B50C}"/>
              </a:ext>
            </a:extLst>
          </p:cNvPr>
          <p:cNvSpPr>
            <a:spLocks noGrp="1"/>
          </p:cNvSpPr>
          <p:nvPr>
            <p:ph type="dt" sz="half" idx="10"/>
          </p:nvPr>
        </p:nvSpPr>
        <p:spPr/>
        <p:txBody>
          <a:bodyPr/>
          <a:lstStyle/>
          <a:p>
            <a:fld id="{B3E8A050-3D4E-9548-9F2D-854D52F5DE15}" type="datetimeFigureOut">
              <a:rPr lang="en-LV" smtClean="0"/>
              <a:t>9/17/23</a:t>
            </a:fld>
            <a:endParaRPr lang="en-LV"/>
          </a:p>
        </p:txBody>
      </p:sp>
      <p:sp>
        <p:nvSpPr>
          <p:cNvPr id="5" name="Footer Placeholder 4">
            <a:extLst>
              <a:ext uri="{FF2B5EF4-FFF2-40B4-BE49-F238E27FC236}">
                <a16:creationId xmlns:a16="http://schemas.microsoft.com/office/drawing/2014/main" id="{22133B96-AC22-0250-0D93-0815E0A405EB}"/>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9CCF365D-FED1-02CC-47FA-3C57F004E7CC}"/>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19409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90D5-3D11-3966-01D7-5AE2907B0C48}"/>
              </a:ext>
            </a:extLst>
          </p:cNvPr>
          <p:cNvSpPr>
            <a:spLocks noGrp="1"/>
          </p:cNvSpPr>
          <p:nvPr>
            <p:ph type="title"/>
          </p:nvPr>
        </p:nvSpPr>
        <p:spPr/>
        <p:txBody>
          <a:bodyPr/>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7D8CF11E-9BBF-1D9C-BF46-BA9B854F68E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C7B1AF1E-4F24-02F0-1B8F-833EC9CAFD17}"/>
              </a:ext>
            </a:extLst>
          </p:cNvPr>
          <p:cNvSpPr>
            <a:spLocks noGrp="1"/>
          </p:cNvSpPr>
          <p:nvPr>
            <p:ph type="dt" sz="half" idx="10"/>
          </p:nvPr>
        </p:nvSpPr>
        <p:spPr/>
        <p:txBody>
          <a:bodyPr/>
          <a:lstStyle/>
          <a:p>
            <a:fld id="{B3E8A050-3D4E-9548-9F2D-854D52F5DE15}" type="datetimeFigureOut">
              <a:rPr lang="en-LV" smtClean="0"/>
              <a:t>9/17/23</a:t>
            </a:fld>
            <a:endParaRPr lang="en-LV"/>
          </a:p>
        </p:txBody>
      </p:sp>
      <p:sp>
        <p:nvSpPr>
          <p:cNvPr id="5" name="Footer Placeholder 4">
            <a:extLst>
              <a:ext uri="{FF2B5EF4-FFF2-40B4-BE49-F238E27FC236}">
                <a16:creationId xmlns:a16="http://schemas.microsoft.com/office/drawing/2014/main" id="{1EA6457F-BFDE-B1E0-B7E2-0DD8A0909361}"/>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9AD68F2A-7A82-37D2-AE1F-D3D4C3DB7F46}"/>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63441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D9DD2-C6A0-385D-1A98-10734872771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F718901E-420D-E397-C4B8-77762DA2F4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EBD8F5F9-F5D9-B415-F46B-C6F8EC0CB589}"/>
              </a:ext>
            </a:extLst>
          </p:cNvPr>
          <p:cNvSpPr>
            <a:spLocks noGrp="1"/>
          </p:cNvSpPr>
          <p:nvPr>
            <p:ph type="dt" sz="half" idx="10"/>
          </p:nvPr>
        </p:nvSpPr>
        <p:spPr/>
        <p:txBody>
          <a:bodyPr/>
          <a:lstStyle/>
          <a:p>
            <a:fld id="{B3E8A050-3D4E-9548-9F2D-854D52F5DE15}" type="datetimeFigureOut">
              <a:rPr lang="en-LV" smtClean="0"/>
              <a:t>9/17/23</a:t>
            </a:fld>
            <a:endParaRPr lang="en-LV"/>
          </a:p>
        </p:txBody>
      </p:sp>
      <p:sp>
        <p:nvSpPr>
          <p:cNvPr id="5" name="Footer Placeholder 4">
            <a:extLst>
              <a:ext uri="{FF2B5EF4-FFF2-40B4-BE49-F238E27FC236}">
                <a16:creationId xmlns:a16="http://schemas.microsoft.com/office/drawing/2014/main" id="{5A94B27E-67ED-FC25-7F5B-B041EE20F8C6}"/>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6B131EBF-263B-6EE7-3C05-1BB9DC14019C}"/>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87280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C42A-16AE-602E-74E4-6972181C23FB}"/>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4DCFC761-7AAD-E08E-E4C0-C00F44499D2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8669CF5B-85A5-67D6-46F2-4BC2E2AC3554}"/>
              </a:ext>
            </a:extLst>
          </p:cNvPr>
          <p:cNvSpPr>
            <a:spLocks noGrp="1"/>
          </p:cNvSpPr>
          <p:nvPr>
            <p:ph type="dt" sz="half" idx="10"/>
          </p:nvPr>
        </p:nvSpPr>
        <p:spPr/>
        <p:txBody>
          <a:bodyPr/>
          <a:lstStyle/>
          <a:p>
            <a:fld id="{B3E8A050-3D4E-9548-9F2D-854D52F5DE15}" type="datetimeFigureOut">
              <a:rPr lang="en-LV" smtClean="0"/>
              <a:t>9/17/23</a:t>
            </a:fld>
            <a:endParaRPr lang="en-LV"/>
          </a:p>
        </p:txBody>
      </p:sp>
      <p:sp>
        <p:nvSpPr>
          <p:cNvPr id="5" name="Footer Placeholder 4">
            <a:extLst>
              <a:ext uri="{FF2B5EF4-FFF2-40B4-BE49-F238E27FC236}">
                <a16:creationId xmlns:a16="http://schemas.microsoft.com/office/drawing/2014/main" id="{E04AA344-1874-180E-3D08-0FA54150F6F8}"/>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D762086C-A535-F8C6-237F-3ADE32F46FFB}"/>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388218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A267-0960-C965-832F-2A6D52802DF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V"/>
          </a:p>
        </p:txBody>
      </p:sp>
      <p:sp>
        <p:nvSpPr>
          <p:cNvPr id="3" name="Text Placeholder 2">
            <a:extLst>
              <a:ext uri="{FF2B5EF4-FFF2-40B4-BE49-F238E27FC236}">
                <a16:creationId xmlns:a16="http://schemas.microsoft.com/office/drawing/2014/main" id="{C114DD3C-108B-6180-D964-46F40A0AB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DA3496-FDD9-B29D-232C-A3C8DFE9DBFC}"/>
              </a:ext>
            </a:extLst>
          </p:cNvPr>
          <p:cNvSpPr>
            <a:spLocks noGrp="1"/>
          </p:cNvSpPr>
          <p:nvPr>
            <p:ph type="dt" sz="half" idx="10"/>
          </p:nvPr>
        </p:nvSpPr>
        <p:spPr/>
        <p:txBody>
          <a:bodyPr/>
          <a:lstStyle/>
          <a:p>
            <a:fld id="{B3E8A050-3D4E-9548-9F2D-854D52F5DE15}" type="datetimeFigureOut">
              <a:rPr lang="en-LV" smtClean="0"/>
              <a:t>9/17/23</a:t>
            </a:fld>
            <a:endParaRPr lang="en-LV"/>
          </a:p>
        </p:txBody>
      </p:sp>
      <p:sp>
        <p:nvSpPr>
          <p:cNvPr id="5" name="Footer Placeholder 4">
            <a:extLst>
              <a:ext uri="{FF2B5EF4-FFF2-40B4-BE49-F238E27FC236}">
                <a16:creationId xmlns:a16="http://schemas.microsoft.com/office/drawing/2014/main" id="{C22DEA8E-8BEB-A9CA-1DFE-139EEDFB83BD}"/>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D1C3BF82-8833-4A17-4E33-7F5C6759A2A0}"/>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42103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F4EB-C2A9-6AE9-DF5C-A3DEE7D5D8FE}"/>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9B6FA928-EDC4-55D0-6418-DA0F3769D92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Content Placeholder 3">
            <a:extLst>
              <a:ext uri="{FF2B5EF4-FFF2-40B4-BE49-F238E27FC236}">
                <a16:creationId xmlns:a16="http://schemas.microsoft.com/office/drawing/2014/main" id="{3562AA72-11D2-EC11-E48B-51F9FD7CF17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Date Placeholder 4">
            <a:extLst>
              <a:ext uri="{FF2B5EF4-FFF2-40B4-BE49-F238E27FC236}">
                <a16:creationId xmlns:a16="http://schemas.microsoft.com/office/drawing/2014/main" id="{B6155686-CE8D-18F1-B499-FDD15CEA91F6}"/>
              </a:ext>
            </a:extLst>
          </p:cNvPr>
          <p:cNvSpPr>
            <a:spLocks noGrp="1"/>
          </p:cNvSpPr>
          <p:nvPr>
            <p:ph type="dt" sz="half" idx="10"/>
          </p:nvPr>
        </p:nvSpPr>
        <p:spPr/>
        <p:txBody>
          <a:bodyPr/>
          <a:lstStyle/>
          <a:p>
            <a:fld id="{B3E8A050-3D4E-9548-9F2D-854D52F5DE15}" type="datetimeFigureOut">
              <a:rPr lang="en-LV" smtClean="0"/>
              <a:t>9/17/23</a:t>
            </a:fld>
            <a:endParaRPr lang="en-LV"/>
          </a:p>
        </p:txBody>
      </p:sp>
      <p:sp>
        <p:nvSpPr>
          <p:cNvPr id="6" name="Footer Placeholder 5">
            <a:extLst>
              <a:ext uri="{FF2B5EF4-FFF2-40B4-BE49-F238E27FC236}">
                <a16:creationId xmlns:a16="http://schemas.microsoft.com/office/drawing/2014/main" id="{8B17A9EE-FBB0-5E7C-9F80-59193FF0217C}"/>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84A3764D-70FC-0D8E-810D-C2F273281862}"/>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71168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BB45-366E-14D5-96E4-C4274262E9B9}"/>
              </a:ext>
            </a:extLst>
          </p:cNvPr>
          <p:cNvSpPr>
            <a:spLocks noGrp="1"/>
          </p:cNvSpPr>
          <p:nvPr>
            <p:ph type="title"/>
          </p:nvPr>
        </p:nvSpPr>
        <p:spPr>
          <a:xfrm>
            <a:off x="839788" y="365125"/>
            <a:ext cx="10515600" cy="1325563"/>
          </a:xfrm>
        </p:spPr>
        <p:txBody>
          <a:bodyPr/>
          <a:lstStyle/>
          <a:p>
            <a:r>
              <a:rPr lang="en-GB"/>
              <a:t>Click to edit Master title style</a:t>
            </a:r>
            <a:endParaRPr lang="en-LV"/>
          </a:p>
        </p:txBody>
      </p:sp>
      <p:sp>
        <p:nvSpPr>
          <p:cNvPr id="3" name="Text Placeholder 2">
            <a:extLst>
              <a:ext uri="{FF2B5EF4-FFF2-40B4-BE49-F238E27FC236}">
                <a16:creationId xmlns:a16="http://schemas.microsoft.com/office/drawing/2014/main" id="{293E745F-5EDB-66CC-9E70-C5364540C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8CD8177-EFA8-A70A-88CC-ECB15F47B19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Text Placeholder 4">
            <a:extLst>
              <a:ext uri="{FF2B5EF4-FFF2-40B4-BE49-F238E27FC236}">
                <a16:creationId xmlns:a16="http://schemas.microsoft.com/office/drawing/2014/main" id="{92F450FE-FBB4-D354-4F53-4A8D64C35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C2924EB-95E4-3BD2-B9C2-932C06D1C64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7" name="Date Placeholder 6">
            <a:extLst>
              <a:ext uri="{FF2B5EF4-FFF2-40B4-BE49-F238E27FC236}">
                <a16:creationId xmlns:a16="http://schemas.microsoft.com/office/drawing/2014/main" id="{1AF19BB3-5AFF-A7B2-FFEA-3E2C06210AC4}"/>
              </a:ext>
            </a:extLst>
          </p:cNvPr>
          <p:cNvSpPr>
            <a:spLocks noGrp="1"/>
          </p:cNvSpPr>
          <p:nvPr>
            <p:ph type="dt" sz="half" idx="10"/>
          </p:nvPr>
        </p:nvSpPr>
        <p:spPr/>
        <p:txBody>
          <a:bodyPr/>
          <a:lstStyle/>
          <a:p>
            <a:fld id="{B3E8A050-3D4E-9548-9F2D-854D52F5DE15}" type="datetimeFigureOut">
              <a:rPr lang="en-LV" smtClean="0"/>
              <a:t>9/17/23</a:t>
            </a:fld>
            <a:endParaRPr lang="en-LV"/>
          </a:p>
        </p:txBody>
      </p:sp>
      <p:sp>
        <p:nvSpPr>
          <p:cNvPr id="8" name="Footer Placeholder 7">
            <a:extLst>
              <a:ext uri="{FF2B5EF4-FFF2-40B4-BE49-F238E27FC236}">
                <a16:creationId xmlns:a16="http://schemas.microsoft.com/office/drawing/2014/main" id="{724EB513-02EA-C603-E689-E8437077EEBD}"/>
              </a:ext>
            </a:extLst>
          </p:cNvPr>
          <p:cNvSpPr>
            <a:spLocks noGrp="1"/>
          </p:cNvSpPr>
          <p:nvPr>
            <p:ph type="ftr" sz="quarter" idx="11"/>
          </p:nvPr>
        </p:nvSpPr>
        <p:spPr/>
        <p:txBody>
          <a:bodyPr/>
          <a:lstStyle/>
          <a:p>
            <a:endParaRPr lang="en-LV"/>
          </a:p>
        </p:txBody>
      </p:sp>
      <p:sp>
        <p:nvSpPr>
          <p:cNvPr id="9" name="Slide Number Placeholder 8">
            <a:extLst>
              <a:ext uri="{FF2B5EF4-FFF2-40B4-BE49-F238E27FC236}">
                <a16:creationId xmlns:a16="http://schemas.microsoft.com/office/drawing/2014/main" id="{90AAE9EB-2A53-7CCD-1731-A1923A375C45}"/>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07659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C348-854F-C1E3-3945-F0154B3371DA}"/>
              </a:ext>
            </a:extLst>
          </p:cNvPr>
          <p:cNvSpPr>
            <a:spLocks noGrp="1"/>
          </p:cNvSpPr>
          <p:nvPr>
            <p:ph type="title"/>
          </p:nvPr>
        </p:nvSpPr>
        <p:spPr/>
        <p:txBody>
          <a:bodyPr/>
          <a:lstStyle/>
          <a:p>
            <a:r>
              <a:rPr lang="en-GB"/>
              <a:t>Click to edit Master title style</a:t>
            </a:r>
            <a:endParaRPr lang="en-LV"/>
          </a:p>
        </p:txBody>
      </p:sp>
      <p:sp>
        <p:nvSpPr>
          <p:cNvPr id="3" name="Date Placeholder 2">
            <a:extLst>
              <a:ext uri="{FF2B5EF4-FFF2-40B4-BE49-F238E27FC236}">
                <a16:creationId xmlns:a16="http://schemas.microsoft.com/office/drawing/2014/main" id="{4FBA7C32-53E9-85A4-AF40-B94D0123EF40}"/>
              </a:ext>
            </a:extLst>
          </p:cNvPr>
          <p:cNvSpPr>
            <a:spLocks noGrp="1"/>
          </p:cNvSpPr>
          <p:nvPr>
            <p:ph type="dt" sz="half" idx="10"/>
          </p:nvPr>
        </p:nvSpPr>
        <p:spPr/>
        <p:txBody>
          <a:bodyPr/>
          <a:lstStyle/>
          <a:p>
            <a:fld id="{B3E8A050-3D4E-9548-9F2D-854D52F5DE15}" type="datetimeFigureOut">
              <a:rPr lang="en-LV" smtClean="0"/>
              <a:t>9/17/23</a:t>
            </a:fld>
            <a:endParaRPr lang="en-LV"/>
          </a:p>
        </p:txBody>
      </p:sp>
      <p:sp>
        <p:nvSpPr>
          <p:cNvPr id="4" name="Footer Placeholder 3">
            <a:extLst>
              <a:ext uri="{FF2B5EF4-FFF2-40B4-BE49-F238E27FC236}">
                <a16:creationId xmlns:a16="http://schemas.microsoft.com/office/drawing/2014/main" id="{5E371555-5275-A2B5-1327-1E901F55D02C}"/>
              </a:ext>
            </a:extLst>
          </p:cNvPr>
          <p:cNvSpPr>
            <a:spLocks noGrp="1"/>
          </p:cNvSpPr>
          <p:nvPr>
            <p:ph type="ftr" sz="quarter" idx="11"/>
          </p:nvPr>
        </p:nvSpPr>
        <p:spPr/>
        <p:txBody>
          <a:bodyPr/>
          <a:lstStyle/>
          <a:p>
            <a:endParaRPr lang="en-LV"/>
          </a:p>
        </p:txBody>
      </p:sp>
      <p:sp>
        <p:nvSpPr>
          <p:cNvPr id="5" name="Slide Number Placeholder 4">
            <a:extLst>
              <a:ext uri="{FF2B5EF4-FFF2-40B4-BE49-F238E27FC236}">
                <a16:creationId xmlns:a16="http://schemas.microsoft.com/office/drawing/2014/main" id="{352539C0-64A5-4DA7-BED8-E22630663402}"/>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9761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6FFFA0-5708-47AC-2C03-3CFFA6FAA172}"/>
              </a:ext>
            </a:extLst>
          </p:cNvPr>
          <p:cNvSpPr>
            <a:spLocks noGrp="1"/>
          </p:cNvSpPr>
          <p:nvPr>
            <p:ph type="dt" sz="half" idx="10"/>
          </p:nvPr>
        </p:nvSpPr>
        <p:spPr/>
        <p:txBody>
          <a:bodyPr/>
          <a:lstStyle/>
          <a:p>
            <a:fld id="{B3E8A050-3D4E-9548-9F2D-854D52F5DE15}" type="datetimeFigureOut">
              <a:rPr lang="en-LV" smtClean="0"/>
              <a:t>9/17/23</a:t>
            </a:fld>
            <a:endParaRPr lang="en-LV"/>
          </a:p>
        </p:txBody>
      </p:sp>
      <p:sp>
        <p:nvSpPr>
          <p:cNvPr id="3" name="Footer Placeholder 2">
            <a:extLst>
              <a:ext uri="{FF2B5EF4-FFF2-40B4-BE49-F238E27FC236}">
                <a16:creationId xmlns:a16="http://schemas.microsoft.com/office/drawing/2014/main" id="{AAD25F50-8E32-AFA2-9F98-EA88BEDC651F}"/>
              </a:ext>
            </a:extLst>
          </p:cNvPr>
          <p:cNvSpPr>
            <a:spLocks noGrp="1"/>
          </p:cNvSpPr>
          <p:nvPr>
            <p:ph type="ftr" sz="quarter" idx="11"/>
          </p:nvPr>
        </p:nvSpPr>
        <p:spPr/>
        <p:txBody>
          <a:bodyPr/>
          <a:lstStyle/>
          <a:p>
            <a:endParaRPr lang="en-LV"/>
          </a:p>
        </p:txBody>
      </p:sp>
      <p:sp>
        <p:nvSpPr>
          <p:cNvPr id="4" name="Slide Number Placeholder 3">
            <a:extLst>
              <a:ext uri="{FF2B5EF4-FFF2-40B4-BE49-F238E27FC236}">
                <a16:creationId xmlns:a16="http://schemas.microsoft.com/office/drawing/2014/main" id="{DB3E992F-35C0-7FAA-F528-2D8CA6AE8814}"/>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366779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B648-6DE9-168E-F4EF-2A3BDB4AB3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V"/>
          </a:p>
        </p:txBody>
      </p:sp>
      <p:sp>
        <p:nvSpPr>
          <p:cNvPr id="3" name="Content Placeholder 2">
            <a:extLst>
              <a:ext uri="{FF2B5EF4-FFF2-40B4-BE49-F238E27FC236}">
                <a16:creationId xmlns:a16="http://schemas.microsoft.com/office/drawing/2014/main" id="{4F40F1B8-7551-4703-568A-C9622DEF97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Text Placeholder 3">
            <a:extLst>
              <a:ext uri="{FF2B5EF4-FFF2-40B4-BE49-F238E27FC236}">
                <a16:creationId xmlns:a16="http://schemas.microsoft.com/office/drawing/2014/main" id="{88891F53-AD28-4A0E-2386-C9ACE99E9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32BD02-4015-C710-7322-4F89F4FDD6D3}"/>
              </a:ext>
            </a:extLst>
          </p:cNvPr>
          <p:cNvSpPr>
            <a:spLocks noGrp="1"/>
          </p:cNvSpPr>
          <p:nvPr>
            <p:ph type="dt" sz="half" idx="10"/>
          </p:nvPr>
        </p:nvSpPr>
        <p:spPr/>
        <p:txBody>
          <a:bodyPr/>
          <a:lstStyle/>
          <a:p>
            <a:fld id="{B3E8A050-3D4E-9548-9F2D-854D52F5DE15}" type="datetimeFigureOut">
              <a:rPr lang="en-LV" smtClean="0"/>
              <a:t>9/17/23</a:t>
            </a:fld>
            <a:endParaRPr lang="en-LV"/>
          </a:p>
        </p:txBody>
      </p:sp>
      <p:sp>
        <p:nvSpPr>
          <p:cNvPr id="6" name="Footer Placeholder 5">
            <a:extLst>
              <a:ext uri="{FF2B5EF4-FFF2-40B4-BE49-F238E27FC236}">
                <a16:creationId xmlns:a16="http://schemas.microsoft.com/office/drawing/2014/main" id="{626360C8-AEBA-C9A4-1E8E-1905FD811A8A}"/>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26AE7F9E-58D2-C73F-1380-F711DC90C788}"/>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97345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321D-2F5E-FA02-E967-3F8B94363D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V"/>
          </a:p>
        </p:txBody>
      </p:sp>
      <p:sp>
        <p:nvSpPr>
          <p:cNvPr id="3" name="Picture Placeholder 2">
            <a:extLst>
              <a:ext uri="{FF2B5EF4-FFF2-40B4-BE49-F238E27FC236}">
                <a16:creationId xmlns:a16="http://schemas.microsoft.com/office/drawing/2014/main" id="{99332C5A-97D9-CB2E-17C3-9EE677A0B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V"/>
          </a:p>
        </p:txBody>
      </p:sp>
      <p:sp>
        <p:nvSpPr>
          <p:cNvPr id="4" name="Text Placeholder 3">
            <a:extLst>
              <a:ext uri="{FF2B5EF4-FFF2-40B4-BE49-F238E27FC236}">
                <a16:creationId xmlns:a16="http://schemas.microsoft.com/office/drawing/2014/main" id="{B36AA032-CA33-D235-E5E8-B27CEF5C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E63C97-7F33-64DD-6AD6-F92732C08CB6}"/>
              </a:ext>
            </a:extLst>
          </p:cNvPr>
          <p:cNvSpPr>
            <a:spLocks noGrp="1"/>
          </p:cNvSpPr>
          <p:nvPr>
            <p:ph type="dt" sz="half" idx="10"/>
          </p:nvPr>
        </p:nvSpPr>
        <p:spPr/>
        <p:txBody>
          <a:bodyPr/>
          <a:lstStyle/>
          <a:p>
            <a:fld id="{B3E8A050-3D4E-9548-9F2D-854D52F5DE15}" type="datetimeFigureOut">
              <a:rPr lang="en-LV" smtClean="0"/>
              <a:t>9/17/23</a:t>
            </a:fld>
            <a:endParaRPr lang="en-LV"/>
          </a:p>
        </p:txBody>
      </p:sp>
      <p:sp>
        <p:nvSpPr>
          <p:cNvPr id="6" name="Footer Placeholder 5">
            <a:extLst>
              <a:ext uri="{FF2B5EF4-FFF2-40B4-BE49-F238E27FC236}">
                <a16:creationId xmlns:a16="http://schemas.microsoft.com/office/drawing/2014/main" id="{9EDD146F-A417-844F-4409-981D03E4C090}"/>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54F09373-2295-5E6F-4AD9-39D59DFE7B8D}"/>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363492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279806-70D8-DC0F-D05D-D3629971644B}"/>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0EF69EB5-31E1-AB32-95EE-B508F926C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V"/>
          </a:p>
        </p:txBody>
      </p:sp>
      <p:sp>
        <p:nvSpPr>
          <p:cNvPr id="3" name="Text Placeholder 2">
            <a:extLst>
              <a:ext uri="{FF2B5EF4-FFF2-40B4-BE49-F238E27FC236}">
                <a16:creationId xmlns:a16="http://schemas.microsoft.com/office/drawing/2014/main" id="{CAF73307-6020-B4A8-CB31-8DC81D194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LV" dirty="0"/>
          </a:p>
        </p:txBody>
      </p:sp>
      <p:sp>
        <p:nvSpPr>
          <p:cNvPr id="4" name="Date Placeholder 3">
            <a:extLst>
              <a:ext uri="{FF2B5EF4-FFF2-40B4-BE49-F238E27FC236}">
                <a16:creationId xmlns:a16="http://schemas.microsoft.com/office/drawing/2014/main" id="{0541023D-DA6E-C2C4-859C-68303D67C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8A050-3D4E-9548-9F2D-854D52F5DE15}" type="datetimeFigureOut">
              <a:rPr lang="en-LV" smtClean="0"/>
              <a:t>9/17/23</a:t>
            </a:fld>
            <a:endParaRPr lang="en-LV"/>
          </a:p>
        </p:txBody>
      </p:sp>
      <p:sp>
        <p:nvSpPr>
          <p:cNvPr id="5" name="Footer Placeholder 4">
            <a:extLst>
              <a:ext uri="{FF2B5EF4-FFF2-40B4-BE49-F238E27FC236}">
                <a16:creationId xmlns:a16="http://schemas.microsoft.com/office/drawing/2014/main" id="{4A716B71-E95F-A209-D8E0-F85BF04590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V"/>
          </a:p>
        </p:txBody>
      </p:sp>
      <p:sp>
        <p:nvSpPr>
          <p:cNvPr id="6" name="Slide Number Placeholder 5">
            <a:extLst>
              <a:ext uri="{FF2B5EF4-FFF2-40B4-BE49-F238E27FC236}">
                <a16:creationId xmlns:a16="http://schemas.microsoft.com/office/drawing/2014/main" id="{4888AD0B-FFCF-FFE7-BBB3-62E300297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26E64-D618-B240-8B44-0EE32330918C}" type="slidenum">
              <a:rPr lang="en-LV" smtClean="0"/>
              <a:t>‹#›</a:t>
            </a:fld>
            <a:endParaRPr lang="en-LV"/>
          </a:p>
        </p:txBody>
      </p:sp>
    </p:spTree>
    <p:extLst>
      <p:ext uri="{BB962C8B-B14F-4D97-AF65-F5344CB8AC3E}">
        <p14:creationId xmlns:p14="http://schemas.microsoft.com/office/powerpoint/2010/main" val="1428466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7k898XIQt98"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a:stretch>
        </a:blipFill>
        <a:effectLst/>
      </p:bgPr>
    </p:bg>
    <p:spTree>
      <p:nvGrpSpPr>
        <p:cNvPr id="1" name=""/>
        <p:cNvGrpSpPr/>
        <p:nvPr/>
      </p:nvGrpSpPr>
      <p:grpSpPr>
        <a:xfrm>
          <a:off x="0" y="0"/>
          <a:ext cx="0" cy="0"/>
          <a:chOff x="0" y="0"/>
          <a:chExt cx="0" cy="0"/>
        </a:xfrm>
      </p:grpSpPr>
      <p:pic>
        <p:nvPicPr>
          <p:cNvPr id="5" name="Picture 4" descr="A picture containing laser, darkness, light, night&#10;&#10;Description automatically generated">
            <a:extLst>
              <a:ext uri="{FF2B5EF4-FFF2-40B4-BE49-F238E27FC236}">
                <a16:creationId xmlns:a16="http://schemas.microsoft.com/office/drawing/2014/main" id="{926A4B6A-8CAE-FC4E-276E-D2926848E9D3}"/>
              </a:ext>
            </a:extLst>
          </p:cNvPr>
          <p:cNvPicPr>
            <a:picLocks noChangeAspect="1"/>
          </p:cNvPicPr>
          <p:nvPr/>
        </p:nvPicPr>
        <p:blipFill>
          <a:blip r:embed="rId3">
            <a:alphaModFix amt="35000"/>
          </a:blip>
          <a:stretch>
            <a:fillRect/>
          </a:stretch>
        </p:blipFill>
        <p:spPr>
          <a:xfrm>
            <a:off x="-22412" y="0"/>
            <a:ext cx="12214412" cy="6845439"/>
          </a:xfrm>
          <a:prstGeom prst="rect">
            <a:avLst/>
          </a:prstGeom>
        </p:spPr>
      </p:pic>
      <p:sp>
        <p:nvSpPr>
          <p:cNvPr id="2" name="Title 1">
            <a:extLst>
              <a:ext uri="{FF2B5EF4-FFF2-40B4-BE49-F238E27FC236}">
                <a16:creationId xmlns:a16="http://schemas.microsoft.com/office/drawing/2014/main" id="{655A3690-CF93-7387-800C-2518CA5CDF41}"/>
              </a:ext>
            </a:extLst>
          </p:cNvPr>
          <p:cNvSpPr>
            <a:spLocks noGrp="1"/>
          </p:cNvSpPr>
          <p:nvPr>
            <p:ph type="ctrTitle"/>
          </p:nvPr>
        </p:nvSpPr>
        <p:spPr>
          <a:xfrm>
            <a:off x="609600" y="1214438"/>
            <a:ext cx="6705600" cy="2387600"/>
          </a:xfrm>
        </p:spPr>
        <p:txBody>
          <a:bodyPr>
            <a:normAutofit fontScale="90000"/>
          </a:bodyPr>
          <a:lstStyle/>
          <a:p>
            <a:pPr algn="l"/>
            <a:r>
              <a:rPr lang="en-GB" b="1" dirty="0">
                <a:solidFill>
                  <a:schemeClr val="bg1"/>
                </a:solidFill>
              </a:rPr>
              <a:t>Introduction to Artificial Intelligence</a:t>
            </a:r>
            <a:endParaRPr lang="en-LV" b="1" dirty="0">
              <a:solidFill>
                <a:schemeClr val="bg1"/>
              </a:solidFill>
            </a:endParaRPr>
          </a:p>
        </p:txBody>
      </p:sp>
      <p:sp>
        <p:nvSpPr>
          <p:cNvPr id="3" name="Subtitle 2">
            <a:extLst>
              <a:ext uri="{FF2B5EF4-FFF2-40B4-BE49-F238E27FC236}">
                <a16:creationId xmlns:a16="http://schemas.microsoft.com/office/drawing/2014/main" id="{02978DD3-74B4-E19C-85E2-04C1AC905D40}"/>
              </a:ext>
            </a:extLst>
          </p:cNvPr>
          <p:cNvSpPr>
            <a:spLocks noGrp="1"/>
          </p:cNvSpPr>
          <p:nvPr>
            <p:ph type="subTitle" idx="1"/>
          </p:nvPr>
        </p:nvSpPr>
        <p:spPr>
          <a:xfrm>
            <a:off x="609600" y="4393855"/>
            <a:ext cx="9144000" cy="1655762"/>
          </a:xfrm>
        </p:spPr>
        <p:txBody>
          <a:bodyPr>
            <a:normAutofit/>
          </a:bodyPr>
          <a:lstStyle/>
          <a:p>
            <a:pPr algn="l"/>
            <a:r>
              <a:rPr lang="en-US" dirty="0">
                <a:solidFill>
                  <a:schemeClr val="bg1"/>
                </a:solidFill>
              </a:rPr>
              <a:t>3rd</a:t>
            </a:r>
            <a:r>
              <a:rPr lang="en-LV">
                <a:solidFill>
                  <a:schemeClr val="bg1"/>
                </a:solidFill>
              </a:rPr>
              <a:t> </a:t>
            </a:r>
            <a:r>
              <a:rPr lang="en-LV" dirty="0">
                <a:solidFill>
                  <a:schemeClr val="bg1"/>
                </a:solidFill>
              </a:rPr>
              <a:t>Webinar</a:t>
            </a:r>
          </a:p>
          <a:p>
            <a:pPr algn="l"/>
            <a:r>
              <a:rPr lang="lt-LT" dirty="0" err="1">
                <a:solidFill>
                  <a:schemeClr val="bg1"/>
                </a:solidFill>
              </a:rPr>
              <a:t>September</a:t>
            </a:r>
            <a:r>
              <a:rPr lang="lt-LT" dirty="0">
                <a:solidFill>
                  <a:schemeClr val="bg1"/>
                </a:solidFill>
              </a:rPr>
              <a:t> 18th</a:t>
            </a:r>
            <a:r>
              <a:rPr lang="en-LV">
                <a:solidFill>
                  <a:schemeClr val="bg1"/>
                </a:solidFill>
              </a:rPr>
              <a:t>, </a:t>
            </a:r>
            <a:r>
              <a:rPr lang="en-LV" dirty="0">
                <a:solidFill>
                  <a:schemeClr val="bg1"/>
                </a:solidFill>
              </a:rPr>
              <a:t>2023</a:t>
            </a:r>
          </a:p>
        </p:txBody>
      </p:sp>
      <p:sp>
        <p:nvSpPr>
          <p:cNvPr id="10" name="Rectangle 9">
            <a:extLst>
              <a:ext uri="{FF2B5EF4-FFF2-40B4-BE49-F238E27FC236}">
                <a16:creationId xmlns:a16="http://schemas.microsoft.com/office/drawing/2014/main" id="{F27BD3BD-48AE-45A3-EC5A-B44045811F8A}"/>
              </a:ext>
            </a:extLst>
          </p:cNvPr>
          <p:cNvSpPr/>
          <p:nvPr/>
        </p:nvSpPr>
        <p:spPr>
          <a:xfrm>
            <a:off x="0" y="5645426"/>
            <a:ext cx="12192000" cy="1212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V"/>
          </a:p>
        </p:txBody>
      </p:sp>
      <p:pic>
        <p:nvPicPr>
          <p:cNvPr id="4" name="Picture 3" descr="Blue text on a black background&#10;&#10;Description automatically generated with medium confidence">
            <a:extLst>
              <a:ext uri="{FF2B5EF4-FFF2-40B4-BE49-F238E27FC236}">
                <a16:creationId xmlns:a16="http://schemas.microsoft.com/office/drawing/2014/main" id="{2A970BE0-D8CF-CA63-C24E-CDE930F07AE0}"/>
              </a:ext>
            </a:extLst>
          </p:cNvPr>
          <p:cNvPicPr>
            <a:picLocks noChangeAspect="1"/>
          </p:cNvPicPr>
          <p:nvPr/>
        </p:nvPicPr>
        <p:blipFill>
          <a:blip r:embed="rId4"/>
          <a:stretch>
            <a:fillRect/>
          </a:stretch>
        </p:blipFill>
        <p:spPr>
          <a:xfrm>
            <a:off x="4882325" y="5623503"/>
            <a:ext cx="2432875" cy="1414462"/>
          </a:xfrm>
          <a:prstGeom prst="rect">
            <a:avLst/>
          </a:prstGeom>
        </p:spPr>
      </p:pic>
      <p:pic>
        <p:nvPicPr>
          <p:cNvPr id="6" name="Picture 5" descr="A picture containing text, screenshot, design&#10;&#10;Description automatically generated">
            <a:extLst>
              <a:ext uri="{FF2B5EF4-FFF2-40B4-BE49-F238E27FC236}">
                <a16:creationId xmlns:a16="http://schemas.microsoft.com/office/drawing/2014/main" id="{552C143F-6AF0-D189-42B3-02427EAD8642}"/>
              </a:ext>
            </a:extLst>
          </p:cNvPr>
          <p:cNvPicPr>
            <a:picLocks noChangeAspect="1"/>
          </p:cNvPicPr>
          <p:nvPr/>
        </p:nvPicPr>
        <p:blipFill rotWithShape="1">
          <a:blip r:embed="rId5"/>
          <a:srcRect l="14565" t="41377" r="14783" b="41232"/>
          <a:stretch/>
        </p:blipFill>
        <p:spPr>
          <a:xfrm>
            <a:off x="7600122" y="5816721"/>
            <a:ext cx="4306956" cy="795130"/>
          </a:xfrm>
          <a:prstGeom prst="rect">
            <a:avLst/>
          </a:prstGeom>
        </p:spPr>
      </p:pic>
      <p:pic>
        <p:nvPicPr>
          <p:cNvPr id="7" name="Picture 6" descr="A blue and white logo&#10;&#10;Description automatically generated with low confidence">
            <a:extLst>
              <a:ext uri="{FF2B5EF4-FFF2-40B4-BE49-F238E27FC236}">
                <a16:creationId xmlns:a16="http://schemas.microsoft.com/office/drawing/2014/main" id="{28C7C107-B938-129D-1863-FDF0F678FB18}"/>
              </a:ext>
            </a:extLst>
          </p:cNvPr>
          <p:cNvPicPr>
            <a:picLocks noChangeAspect="1"/>
          </p:cNvPicPr>
          <p:nvPr/>
        </p:nvPicPr>
        <p:blipFill>
          <a:blip r:embed="rId6"/>
          <a:stretch>
            <a:fillRect/>
          </a:stretch>
        </p:blipFill>
        <p:spPr>
          <a:xfrm>
            <a:off x="2442820" y="5847728"/>
            <a:ext cx="2154583" cy="807969"/>
          </a:xfrm>
          <a:prstGeom prst="rect">
            <a:avLst/>
          </a:prstGeom>
        </p:spPr>
      </p:pic>
    </p:spTree>
    <p:extLst>
      <p:ext uri="{BB962C8B-B14F-4D97-AF65-F5344CB8AC3E}">
        <p14:creationId xmlns:p14="http://schemas.microsoft.com/office/powerpoint/2010/main" val="383307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i="0" dirty="0">
                <a:solidFill>
                  <a:schemeClr val="bg1"/>
                </a:solidFill>
                <a:effectLst/>
              </a:rPr>
              <a:t>Harnessing the Power of Azure ML Designer</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fontScale="70000" lnSpcReduction="20000"/>
          </a:bodyPr>
          <a:lstStyle/>
          <a:p>
            <a:pPr marL="0" indent="0" algn="l" rtl="0">
              <a:buNone/>
            </a:pPr>
            <a:r>
              <a:rPr lang="en-GB" b="0" i="0" dirty="0">
                <a:solidFill>
                  <a:schemeClr val="bg1"/>
                </a:solidFill>
                <a:effectLst/>
                <a:latin typeface="Roboto" panose="02000000000000000000" pitchFamily="2" charset="0"/>
              </a:rPr>
              <a:t>Machine Learning Designer is a user-friendly tool that allows users to easily build, test, and deploy machine learning models using a drag and drop visual interface.</a:t>
            </a:r>
          </a:p>
          <a:p>
            <a:pPr marL="0" indent="0" algn="l" rtl="0">
              <a:buNone/>
            </a:pPr>
            <a:r>
              <a:rPr lang="en-GB" b="0" i="0" dirty="0">
                <a:solidFill>
                  <a:schemeClr val="bg1"/>
                </a:solidFill>
                <a:effectLst/>
                <a:latin typeface="Roboto" panose="02000000000000000000" pitchFamily="2" charset="0"/>
              </a:rPr>
              <a:t>The Azure Machine Learning Designer is a drag and drop visual interface for building, testing, and deploying production-ready models with low code or no code, featuring new layouts, algorithms, and improved debugging and troubleshooting experiences.</a:t>
            </a:r>
          </a:p>
          <a:p>
            <a:pPr marL="0" indent="0" algn="l" rtl="0">
              <a:buNone/>
            </a:pPr>
            <a:r>
              <a:rPr lang="en-GB" b="0" i="0" dirty="0">
                <a:solidFill>
                  <a:schemeClr val="bg1"/>
                </a:solidFill>
                <a:effectLst/>
                <a:latin typeface="Roboto" panose="02000000000000000000" pitchFamily="2" charset="0"/>
              </a:rPr>
              <a:t>The homepage of Azure Machine Learning Designer offers various examples for building machine learning models, including image classification, recommendation, and linear regression, and allows users to use custom Python scripts; this video demonstrates how to use the </a:t>
            </a:r>
            <a:r>
              <a:rPr lang="en-GB" b="0" i="0" dirty="0" err="1">
                <a:solidFill>
                  <a:schemeClr val="bg1"/>
                </a:solidFill>
                <a:effectLst/>
                <a:latin typeface="Roboto" panose="02000000000000000000" pitchFamily="2" charset="0"/>
              </a:rPr>
              <a:t>DenseNet</a:t>
            </a:r>
            <a:r>
              <a:rPr lang="en-GB" b="0" i="0" dirty="0">
                <a:solidFill>
                  <a:schemeClr val="bg1"/>
                </a:solidFill>
                <a:effectLst/>
                <a:latin typeface="Roboto" panose="02000000000000000000" pitchFamily="2" charset="0"/>
              </a:rPr>
              <a:t> model for simple image classification.</a:t>
            </a:r>
          </a:p>
          <a:p>
            <a:pPr marL="0" indent="0" algn="l" rtl="0">
              <a:buNone/>
            </a:pPr>
            <a:r>
              <a:rPr lang="en-GB" b="0" i="0" dirty="0">
                <a:solidFill>
                  <a:schemeClr val="bg1"/>
                </a:solidFill>
                <a:effectLst/>
                <a:latin typeface="Roboto" panose="02000000000000000000" pitchFamily="2" charset="0"/>
              </a:rPr>
              <a:t>The Designer creates a machine learning pipeline that runs nodes in parallel and series based on the orchestrator's decisions.</a:t>
            </a:r>
          </a:p>
          <a:p>
            <a:pPr marL="0" indent="0" algn="l" rtl="0">
              <a:buNone/>
            </a:pPr>
            <a:r>
              <a:rPr lang="en-GB" b="0" i="0" dirty="0">
                <a:solidFill>
                  <a:schemeClr val="bg1"/>
                </a:solidFill>
                <a:effectLst/>
                <a:latin typeface="Roboto" panose="02000000000000000000" pitchFamily="2" charset="0"/>
              </a:rPr>
              <a:t>The training time depends on the data, volume, and compute target, and in Azure Machine Learning Designer, you can drag and drop datasets and modules for various tasks like data transformation, feature selection, and machine learning algorithms.</a:t>
            </a:r>
          </a:p>
          <a:p>
            <a:pPr algn="l" rtl="0">
              <a:buFont typeface="Arial" panose="020B0604020202020204" pitchFamily="34" charset="0"/>
              <a:buChar char="•"/>
            </a:pPr>
            <a:endParaRPr lang="en-GB" b="0" i="0" dirty="0">
              <a:solidFill>
                <a:schemeClr val="bg1"/>
              </a:solidFill>
              <a:effectLst/>
              <a:latin typeface="Roboto" panose="02000000000000000000" pitchFamily="2" charset="0"/>
            </a:endParaRPr>
          </a:p>
        </p:txBody>
      </p:sp>
    </p:spTree>
    <p:extLst>
      <p:ext uri="{BB962C8B-B14F-4D97-AF65-F5344CB8AC3E}">
        <p14:creationId xmlns:p14="http://schemas.microsoft.com/office/powerpoint/2010/main" val="423762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i="0" dirty="0">
                <a:solidFill>
                  <a:schemeClr val="bg1"/>
                </a:solidFill>
                <a:effectLst/>
              </a:rPr>
              <a:t>A Seamless Journey from Data to Deployment</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lstStyle/>
          <a:p>
            <a:pPr marL="0" indent="0">
              <a:buNone/>
            </a:pPr>
            <a:r>
              <a:rPr lang="en-GB" b="0" i="0" dirty="0">
                <a:solidFill>
                  <a:schemeClr val="bg1"/>
                </a:solidFill>
                <a:effectLst/>
                <a:latin typeface="Roboto" panose="02000000000000000000" pitchFamily="2" charset="0"/>
              </a:rPr>
              <a:t>Microsoft Designer allows users to download designs, access existing designs, and browse templates on </a:t>
            </a:r>
            <a:r>
              <a:rPr lang="en-GB" b="0" i="0" dirty="0" err="1">
                <a:solidFill>
                  <a:schemeClr val="bg1"/>
                </a:solidFill>
                <a:effectLst/>
                <a:latin typeface="Roboto" panose="02000000000000000000" pitchFamily="2" charset="0"/>
              </a:rPr>
              <a:t>create.microsoft.com</a:t>
            </a:r>
            <a:r>
              <a:rPr lang="en-GB" b="0" i="0" dirty="0">
                <a:solidFill>
                  <a:schemeClr val="bg1"/>
                </a:solidFill>
                <a:effectLst/>
                <a:latin typeface="Roboto" panose="02000000000000000000" pitchFamily="2" charset="0"/>
              </a:rPr>
              <a:t> with special integration, offering a wide range of categories and examples to customize and explore.</a:t>
            </a:r>
            <a:endParaRPr lang="en-LV" dirty="0">
              <a:solidFill>
                <a:schemeClr val="bg1"/>
              </a:solidFill>
            </a:endParaRPr>
          </a:p>
        </p:txBody>
      </p:sp>
    </p:spTree>
    <p:extLst>
      <p:ext uri="{BB962C8B-B14F-4D97-AF65-F5344CB8AC3E}">
        <p14:creationId xmlns:p14="http://schemas.microsoft.com/office/powerpoint/2010/main" val="168053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a:solidFill>
                  <a:schemeClr val="bg1"/>
                </a:solidFill>
              </a:rPr>
              <a:t>Recording Time</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marL="0" indent="0">
              <a:buNone/>
            </a:pPr>
            <a:r>
              <a:rPr lang="en-GB" b="0" i="0" dirty="0">
                <a:solidFill>
                  <a:schemeClr val="bg1"/>
                </a:solidFill>
                <a:effectLst/>
                <a:latin typeface="Roboto" panose="02000000000000000000" pitchFamily="2" charset="0"/>
              </a:rPr>
              <a:t>Azure Machine Learning Designer allows users to implement machine learning workloads without coding by using a drag and drop interface, and it provides various tools and features to create, train, and evaluate machine learning models.</a:t>
            </a:r>
            <a:endParaRPr lang="en-LV">
              <a:solidFill>
                <a:schemeClr val="bg1"/>
              </a:solidFill>
            </a:endParaRPr>
          </a:p>
          <a:p>
            <a:pPr marL="0" indent="0">
              <a:buNone/>
            </a:pPr>
            <a:endParaRPr lang="en-GB" b="1" dirty="0">
              <a:solidFill>
                <a:schemeClr val="bg1"/>
              </a:solidFill>
            </a:endParaRPr>
          </a:p>
        </p:txBody>
      </p:sp>
    </p:spTree>
    <p:extLst>
      <p:ext uri="{BB962C8B-B14F-4D97-AF65-F5344CB8AC3E}">
        <p14:creationId xmlns:p14="http://schemas.microsoft.com/office/powerpoint/2010/main" val="226917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dirty="0">
                <a:solidFill>
                  <a:schemeClr val="bg1"/>
                </a:solidFill>
                <a:effectLst/>
              </a:rPr>
              <a:t>Designe</a:t>
            </a:r>
            <a:r>
              <a:rPr lang="en-GB" dirty="0">
                <a:solidFill>
                  <a:schemeClr val="bg1"/>
                </a:solidFill>
              </a:rPr>
              <a:t>r</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lstStyle/>
          <a:p>
            <a:pPr marL="0" indent="0">
              <a:buNone/>
            </a:pPr>
            <a:r>
              <a:rPr lang="en-GB" b="0" i="0" dirty="0">
                <a:solidFill>
                  <a:schemeClr val="bg1"/>
                </a:solidFill>
                <a:effectLst/>
                <a:latin typeface="Roboto" panose="02000000000000000000" pitchFamily="2" charset="0"/>
              </a:rPr>
              <a:t>Allows users to implement machine learning workloads without coding by using a drag and drop interface, and it provides various tools and features to create, train, and evaluate machine learning models.</a:t>
            </a:r>
          </a:p>
          <a:p>
            <a:pPr marL="0" indent="0">
              <a:buNone/>
            </a:pPr>
            <a:endParaRPr lang="en-GB" dirty="0">
              <a:solidFill>
                <a:schemeClr val="bg1"/>
              </a:solidFill>
              <a:latin typeface="Roboto" panose="02000000000000000000" pitchFamily="2" charset="0"/>
            </a:endParaRPr>
          </a:p>
          <a:p>
            <a:pPr marL="0" indent="0">
              <a:buNone/>
            </a:pPr>
            <a:r>
              <a:rPr lang="en-GB" dirty="0">
                <a:solidFill>
                  <a:schemeClr val="bg1"/>
                </a:solidFill>
              </a:rPr>
              <a:t>Video: </a:t>
            </a:r>
            <a:r>
              <a:rPr lang="en-GB" dirty="0">
                <a:solidFill>
                  <a:schemeClr val="bg1"/>
                </a:solidFill>
                <a:hlinkClick r:id="rId3"/>
              </a:rPr>
              <a:t>https://www.youtube.com/watch?v=7k898XIQt98</a:t>
            </a:r>
            <a:br>
              <a:rPr lang="en-GB" dirty="0">
                <a:solidFill>
                  <a:schemeClr val="bg1"/>
                </a:solidFill>
              </a:rPr>
            </a:br>
            <a:br>
              <a:rPr lang="en-GB" dirty="0">
                <a:solidFill>
                  <a:schemeClr val="bg1"/>
                </a:solidFill>
              </a:rPr>
            </a:br>
            <a:r>
              <a:rPr lang="en-GB" dirty="0">
                <a:solidFill>
                  <a:schemeClr val="bg1"/>
                </a:solidFill>
              </a:rPr>
              <a:t>Summary of the video in comments under PowerPoint presentation.</a:t>
            </a:r>
            <a:endParaRPr lang="en-LV">
              <a:solidFill>
                <a:schemeClr val="bg1"/>
              </a:solidFill>
            </a:endParaRPr>
          </a:p>
          <a:p>
            <a:pPr marL="0" indent="0">
              <a:buNone/>
            </a:pPr>
            <a:endParaRPr lang="en-LV" dirty="0">
              <a:solidFill>
                <a:schemeClr val="bg1"/>
              </a:solidFill>
            </a:endParaRPr>
          </a:p>
        </p:txBody>
      </p:sp>
    </p:spTree>
    <p:extLst>
      <p:ext uri="{BB962C8B-B14F-4D97-AF65-F5344CB8AC3E}">
        <p14:creationId xmlns:p14="http://schemas.microsoft.com/office/powerpoint/2010/main" val="143444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B74B-4889-DA36-1467-99933BA3910D}"/>
              </a:ext>
            </a:extLst>
          </p:cNvPr>
          <p:cNvSpPr>
            <a:spLocks noGrp="1"/>
          </p:cNvSpPr>
          <p:nvPr>
            <p:ph type="title"/>
          </p:nvPr>
        </p:nvSpPr>
        <p:spPr/>
        <p:txBody>
          <a:bodyPr/>
          <a:lstStyle/>
          <a:p>
            <a:pPr algn="l"/>
            <a:r>
              <a:rPr lang="en-GB" dirty="0">
                <a:solidFill>
                  <a:schemeClr val="bg1"/>
                </a:solidFill>
              </a:rPr>
              <a:t>Lithuanian GitHub repository</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E61D6B7-303E-17C7-E341-53EED520D1DB}"/>
              </a:ext>
            </a:extLst>
          </p:cNvPr>
          <p:cNvSpPr>
            <a:spLocks noGrp="1"/>
          </p:cNvSpPr>
          <p:nvPr>
            <p:ph idx="1"/>
          </p:nvPr>
        </p:nvSpPr>
        <p:spPr/>
        <p:txBody>
          <a:bodyPr>
            <a:normAutofit fontScale="92500"/>
          </a:bodyPr>
          <a:lstStyle/>
          <a:p>
            <a:r>
              <a:rPr lang="en-GB" dirty="0">
                <a:solidFill>
                  <a:schemeClr val="bg1"/>
                </a:solidFill>
              </a:rPr>
              <a:t>In Lithuanian.</a:t>
            </a:r>
            <a:endParaRPr lang="en-GB" dirty="0">
              <a:solidFill>
                <a:schemeClr val="bg1"/>
              </a:solidFill>
              <a:effectLst/>
            </a:endParaRPr>
          </a:p>
          <a:p>
            <a:r>
              <a:rPr lang="en-GB" dirty="0">
                <a:solidFill>
                  <a:schemeClr val="bg1"/>
                </a:solidFill>
                <a:effectLst/>
              </a:rPr>
              <a:t>The presentations of Lithuanian and English comments under them.</a:t>
            </a:r>
          </a:p>
          <a:p>
            <a:r>
              <a:rPr lang="en-GB" dirty="0">
                <a:solidFill>
                  <a:schemeClr val="bg1"/>
                </a:solidFill>
              </a:rPr>
              <a:t>PowerPoint presentations and PDF of the presentation.</a:t>
            </a:r>
          </a:p>
          <a:p>
            <a:r>
              <a:rPr lang="en-GB" dirty="0">
                <a:solidFill>
                  <a:schemeClr val="bg1"/>
                </a:solidFill>
                <a:effectLst/>
              </a:rPr>
              <a:t>Additional </a:t>
            </a:r>
            <a:r>
              <a:rPr lang="en-GB" dirty="0">
                <a:solidFill>
                  <a:schemeClr val="bg1"/>
                </a:solidFill>
              </a:rPr>
              <a:t>material in either Lithuanian or English.</a:t>
            </a:r>
          </a:p>
          <a:p>
            <a:r>
              <a:rPr lang="en-GB" dirty="0">
                <a:solidFill>
                  <a:schemeClr val="bg1"/>
                </a:solidFill>
              </a:rPr>
              <a:t>Graphics.</a:t>
            </a:r>
          </a:p>
          <a:p>
            <a:endParaRPr lang="en-GB" dirty="0">
              <a:solidFill>
                <a:schemeClr val="bg1"/>
              </a:solidFill>
            </a:endParaRPr>
          </a:p>
          <a:p>
            <a:endParaRPr lang="en-GB" dirty="0">
              <a:solidFill>
                <a:schemeClr val="bg1"/>
              </a:solidFill>
            </a:endParaRPr>
          </a:p>
          <a:p>
            <a:endParaRPr lang="en-GB" dirty="0">
              <a:solidFill>
                <a:schemeClr val="bg1"/>
              </a:solidFill>
            </a:endParaRPr>
          </a:p>
          <a:p>
            <a:pPr marL="0" indent="0">
              <a:buNone/>
            </a:pPr>
            <a:r>
              <a:rPr lang="en-GB" dirty="0">
                <a:solidFill>
                  <a:schemeClr val="bg1"/>
                </a:solidFill>
              </a:rPr>
              <a:t>Repo: https://</a:t>
            </a:r>
            <a:r>
              <a:rPr lang="en-GB" dirty="0" err="1">
                <a:solidFill>
                  <a:schemeClr val="bg1"/>
                </a:solidFill>
              </a:rPr>
              <a:t>github.com</a:t>
            </a:r>
            <a:r>
              <a:rPr lang="en-GB" dirty="0">
                <a:solidFill>
                  <a:schemeClr val="bg1"/>
                </a:solidFill>
              </a:rPr>
              <a:t>/aurimas13/</a:t>
            </a:r>
            <a:r>
              <a:rPr lang="en-GB" dirty="0" err="1">
                <a:solidFill>
                  <a:schemeClr val="bg1"/>
                </a:solidFill>
              </a:rPr>
              <a:t>Pazink-Dirbtini-Intelekta</a:t>
            </a:r>
            <a:r>
              <a:rPr lang="en-GB" dirty="0">
                <a:solidFill>
                  <a:schemeClr val="bg1"/>
                </a:solidFill>
              </a:rPr>
              <a:t>/tree/main</a:t>
            </a:r>
          </a:p>
          <a:p>
            <a:endParaRPr lang="en-GB" dirty="0">
              <a:solidFill>
                <a:schemeClr val="bg1"/>
              </a:solidFill>
              <a:effectLst/>
            </a:endParaRPr>
          </a:p>
          <a:p>
            <a:endParaRPr lang="en-GB" u="sng" dirty="0">
              <a:solidFill>
                <a:schemeClr val="bg1"/>
              </a:solidFill>
              <a:effectLst/>
            </a:endParaRPr>
          </a:p>
        </p:txBody>
      </p:sp>
      <p:pic>
        <p:nvPicPr>
          <p:cNvPr id="5" name="Picture 4" descr="A blue and gold brain&#10;&#10;Description automatically generated">
            <a:extLst>
              <a:ext uri="{FF2B5EF4-FFF2-40B4-BE49-F238E27FC236}">
                <a16:creationId xmlns:a16="http://schemas.microsoft.com/office/drawing/2014/main" id="{7AD02AFF-A275-9A1C-5C96-C27638705F33}"/>
              </a:ext>
            </a:extLst>
          </p:cNvPr>
          <p:cNvPicPr>
            <a:picLocks noChangeAspect="1"/>
          </p:cNvPicPr>
          <p:nvPr/>
        </p:nvPicPr>
        <p:blipFill>
          <a:blip r:embed="rId3"/>
          <a:stretch>
            <a:fillRect/>
          </a:stretch>
        </p:blipFill>
        <p:spPr>
          <a:xfrm>
            <a:off x="8642350" y="3429000"/>
            <a:ext cx="1873250" cy="1873250"/>
          </a:xfrm>
          <a:prstGeom prst="rect">
            <a:avLst/>
          </a:prstGeom>
        </p:spPr>
      </p:pic>
    </p:spTree>
    <p:extLst>
      <p:ext uri="{BB962C8B-B14F-4D97-AF65-F5344CB8AC3E}">
        <p14:creationId xmlns:p14="http://schemas.microsoft.com/office/powerpoint/2010/main" val="639434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4F55-1C92-F79C-1D93-D8A25505CC97}"/>
              </a:ext>
            </a:extLst>
          </p:cNvPr>
          <p:cNvSpPr>
            <a:spLocks noGrp="1"/>
          </p:cNvSpPr>
          <p:nvPr>
            <p:ph type="title"/>
          </p:nvPr>
        </p:nvSpPr>
        <p:spPr/>
        <p:txBody>
          <a:bodyPr/>
          <a:lstStyle/>
          <a:p>
            <a:r>
              <a:rPr lang="en-GB" dirty="0">
                <a:solidFill>
                  <a:schemeClr val="bg1"/>
                </a:solidFill>
              </a:rPr>
              <a:t>Azure Machine Learning Designer</a:t>
            </a:r>
            <a:endParaRPr lang="en-LV" dirty="0">
              <a:solidFill>
                <a:schemeClr val="bg1"/>
              </a:solidFill>
            </a:endParaRPr>
          </a:p>
        </p:txBody>
      </p:sp>
      <p:sp>
        <p:nvSpPr>
          <p:cNvPr id="3" name="Text Placeholder 2">
            <a:extLst>
              <a:ext uri="{FF2B5EF4-FFF2-40B4-BE49-F238E27FC236}">
                <a16:creationId xmlns:a16="http://schemas.microsoft.com/office/drawing/2014/main" id="{B496C457-6E48-C258-0039-571C0AE7F001}"/>
              </a:ext>
            </a:extLst>
          </p:cNvPr>
          <p:cNvSpPr>
            <a:spLocks noGrp="1"/>
          </p:cNvSpPr>
          <p:nvPr>
            <p:ph type="body" idx="1"/>
          </p:nvPr>
        </p:nvSpPr>
        <p:spPr/>
        <p:txBody>
          <a:bodyPr/>
          <a:lstStyle/>
          <a:p>
            <a:endParaRPr lang="en-LV"/>
          </a:p>
        </p:txBody>
      </p:sp>
    </p:spTree>
    <p:extLst>
      <p:ext uri="{BB962C8B-B14F-4D97-AF65-F5344CB8AC3E}">
        <p14:creationId xmlns:p14="http://schemas.microsoft.com/office/powerpoint/2010/main" val="146178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r>
              <a:rPr lang="lv-LV" dirty="0" err="1">
                <a:solidFill>
                  <a:schemeClr val="bg1"/>
                </a:solidFill>
              </a:rPr>
              <a:t>Machine</a:t>
            </a:r>
            <a:r>
              <a:rPr lang="lv-LV" dirty="0">
                <a:solidFill>
                  <a:schemeClr val="bg1"/>
                </a:solidFill>
              </a:rPr>
              <a:t> </a:t>
            </a:r>
            <a:r>
              <a:rPr lang="lv-LV" dirty="0" err="1">
                <a:solidFill>
                  <a:schemeClr val="bg1"/>
                </a:solidFill>
              </a:rPr>
              <a:t>Learning</a:t>
            </a:r>
            <a:r>
              <a:rPr lang="lv-LV" dirty="0">
                <a:solidFill>
                  <a:schemeClr val="bg1"/>
                </a:solidFill>
              </a:rPr>
              <a:t> </a:t>
            </a:r>
            <a:r>
              <a:rPr lang="lv-LV" dirty="0" err="1">
                <a:solidFill>
                  <a:schemeClr val="bg1"/>
                </a:solidFill>
              </a:rPr>
              <a:t>Designer</a:t>
            </a:r>
            <a:r>
              <a:rPr lang="lv-LV" dirty="0">
                <a:solidFill>
                  <a:schemeClr val="bg1"/>
                </a:solidFill>
              </a:rPr>
              <a:t> </a:t>
            </a:r>
            <a:r>
              <a:rPr lang="lv-LV" dirty="0" err="1">
                <a:solidFill>
                  <a:schemeClr val="bg1"/>
                </a:solidFill>
              </a:rPr>
              <a:t>is</a:t>
            </a:r>
            <a:endParaRPr lang="en-LV" dirty="0">
              <a:solidFill>
                <a:schemeClr val="bg1"/>
              </a:solidFill>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lstStyle/>
          <a:p>
            <a:pPr marL="0" indent="0" algn="l">
              <a:buNone/>
            </a:pPr>
            <a:r>
              <a:rPr lang="en-GB" b="0" i="0" dirty="0">
                <a:solidFill>
                  <a:schemeClr val="bg1"/>
                </a:solidFill>
                <a:effectLst/>
                <a:latin typeface="Roboto" panose="02000000000000000000" pitchFamily="2" charset="0"/>
              </a:rPr>
              <a:t>A new tool that incorporates AI to make it easy for anyone to create stunning designs, providing pre-made templates and prompts to get started quickly.</a:t>
            </a:r>
          </a:p>
          <a:p>
            <a:pPr marL="0" indent="0">
              <a:buNone/>
            </a:pPr>
            <a:endParaRPr lang="en-LV" dirty="0">
              <a:solidFill>
                <a:schemeClr val="bg1"/>
              </a:solidFill>
            </a:endParaRPr>
          </a:p>
        </p:txBody>
      </p:sp>
    </p:spTree>
    <p:extLst>
      <p:ext uri="{BB962C8B-B14F-4D97-AF65-F5344CB8AC3E}">
        <p14:creationId xmlns:p14="http://schemas.microsoft.com/office/powerpoint/2010/main" val="252786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i="0" dirty="0">
                <a:solidFill>
                  <a:schemeClr val="bg1"/>
                </a:solidFill>
                <a:effectLst/>
              </a:rPr>
              <a:t>Leveraging Azure Designer</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marL="0" indent="0" algn="l">
              <a:buNone/>
            </a:pPr>
            <a:r>
              <a:rPr lang="en-GB" b="0" i="0" dirty="0">
                <a:solidFill>
                  <a:schemeClr val="bg1"/>
                </a:solidFill>
                <a:effectLst/>
                <a:latin typeface="Roboto" panose="02000000000000000000" pitchFamily="2" charset="0"/>
              </a:rPr>
              <a:t>Generate and customize Instagram posts with various styles and sizes, including square, landscape, and portrait options, by adding or generating images using Microsoft Designer, and even adding motion to selected images.</a:t>
            </a:r>
          </a:p>
          <a:p>
            <a:pPr marL="0" indent="0" algn="l">
              <a:buNone/>
            </a:pPr>
            <a:r>
              <a:rPr lang="en-GB" b="0" i="0" dirty="0">
                <a:solidFill>
                  <a:schemeClr val="bg1"/>
                </a:solidFill>
                <a:effectLst/>
                <a:latin typeface="Roboto" panose="02000000000000000000" pitchFamily="2" charset="0"/>
              </a:rPr>
              <a:t>Generate an Instagram post with different styles and sizes, including square, landscape, and portrait options, and the ability to add or generate an image.</a:t>
            </a:r>
          </a:p>
          <a:p>
            <a:pPr marL="0" indent="0" algn="l">
              <a:buNone/>
            </a:pPr>
            <a:r>
              <a:rPr lang="en-GB" b="0" i="0" dirty="0">
                <a:solidFill>
                  <a:schemeClr val="bg1"/>
                </a:solidFill>
                <a:effectLst/>
                <a:latin typeface="Roboto" panose="02000000000000000000" pitchFamily="2" charset="0"/>
              </a:rPr>
              <a:t>Generate and insert custom images into designs using Microsoft Designer by clicking on the "generate image" button, pasting a prompt, and selecting a style.</a:t>
            </a:r>
          </a:p>
          <a:p>
            <a:pPr marL="0" indent="0">
              <a:buNone/>
            </a:pPr>
            <a:endParaRPr lang="en-GB" dirty="0">
              <a:solidFill>
                <a:schemeClr val="bg1"/>
              </a:solidFill>
              <a:effectLst/>
            </a:endParaRPr>
          </a:p>
          <a:p>
            <a:pPr marL="0" indent="0" algn="l">
              <a:buNone/>
            </a:pPr>
            <a:endParaRPr lang="en-GB" dirty="0">
              <a:solidFill>
                <a:schemeClr val="bg1"/>
              </a:solidFill>
              <a:effectLst/>
            </a:endParaRPr>
          </a:p>
          <a:p>
            <a:pPr marL="0" indent="0">
              <a:buNone/>
            </a:pPr>
            <a:endParaRPr lang="en-LV" dirty="0">
              <a:solidFill>
                <a:schemeClr val="bg1"/>
              </a:solidFill>
            </a:endParaRPr>
          </a:p>
        </p:txBody>
      </p:sp>
    </p:spTree>
    <p:extLst>
      <p:ext uri="{BB962C8B-B14F-4D97-AF65-F5344CB8AC3E}">
        <p14:creationId xmlns:p14="http://schemas.microsoft.com/office/powerpoint/2010/main" val="213070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b="0" i="0" dirty="0">
                <a:solidFill>
                  <a:schemeClr val="bg1"/>
                </a:solidFill>
                <a:effectLst/>
              </a:rPr>
              <a:t>Exploring the Features of Microsoft Designer</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lstStyle/>
          <a:p>
            <a:pPr algn="l"/>
            <a:r>
              <a:rPr lang="en-GB" b="0" i="0" dirty="0">
                <a:solidFill>
                  <a:schemeClr val="bg1"/>
                </a:solidFill>
                <a:effectLst/>
                <a:latin typeface="Roboto" panose="02000000000000000000" pitchFamily="2" charset="0"/>
              </a:rPr>
              <a:t>Click on "customize design" to access the main designer area where you can explore and choose different layouts, templates, and options for your design in Microsoft Designer. Collapse</a:t>
            </a:r>
          </a:p>
          <a:p>
            <a:pPr algn="l">
              <a:buFont typeface="Arial" panose="020B0604020202020204" pitchFamily="34" charset="0"/>
              <a:buChar char="•"/>
            </a:pPr>
            <a:r>
              <a:rPr lang="en-GB" b="0" i="0" dirty="0">
                <a:solidFill>
                  <a:schemeClr val="bg1"/>
                </a:solidFill>
                <a:effectLst/>
                <a:latin typeface="Roboto" panose="02000000000000000000" pitchFamily="2" charset="0"/>
              </a:rPr>
              <a:t>Click on "customize design" to access the main designer area where you can explore and choose different layouts for your design.</a:t>
            </a:r>
          </a:p>
          <a:p>
            <a:pPr algn="l">
              <a:buFont typeface="Arial" panose="020B0604020202020204" pitchFamily="34" charset="0"/>
              <a:buChar char="•"/>
            </a:pPr>
            <a:r>
              <a:rPr lang="en-GB" b="0" i="0" dirty="0">
                <a:solidFill>
                  <a:schemeClr val="bg1"/>
                </a:solidFill>
                <a:effectLst/>
                <a:latin typeface="Roboto" panose="02000000000000000000" pitchFamily="2" charset="0"/>
              </a:rPr>
              <a:t>You can use Microsoft Designer to undo, play, zoom, and choose templates for your design, including ones related to upcoming holidays or specific themes like skiing.</a:t>
            </a:r>
          </a:p>
          <a:p>
            <a:pPr marL="0" indent="0">
              <a:buNone/>
            </a:pPr>
            <a:endParaRPr lang="en-GB" dirty="0">
              <a:solidFill>
                <a:schemeClr val="bg1"/>
              </a:solidFill>
              <a:effectLst/>
            </a:endParaRPr>
          </a:p>
          <a:p>
            <a:pPr marL="0" indent="0" algn="l">
              <a:buNone/>
            </a:pPr>
            <a:endParaRPr lang="en-GB" dirty="0">
              <a:solidFill>
                <a:schemeClr val="bg1"/>
              </a:solidFill>
              <a:effectLst/>
            </a:endParaRPr>
          </a:p>
          <a:p>
            <a:pPr marL="0" indent="0">
              <a:buNone/>
            </a:pPr>
            <a:endParaRPr lang="en-LV" dirty="0">
              <a:solidFill>
                <a:schemeClr val="bg1"/>
              </a:solidFill>
            </a:endParaRPr>
          </a:p>
        </p:txBody>
      </p:sp>
    </p:spTree>
    <p:extLst>
      <p:ext uri="{BB962C8B-B14F-4D97-AF65-F5344CB8AC3E}">
        <p14:creationId xmlns:p14="http://schemas.microsoft.com/office/powerpoint/2010/main" val="311375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dirty="0">
                <a:solidFill>
                  <a:schemeClr val="bg1"/>
                </a:solidFill>
                <a:effectLst/>
              </a:rPr>
              <a:t>Media and Design Harmony</a:t>
            </a: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lnSpcReduction="10000"/>
          </a:bodyPr>
          <a:lstStyle/>
          <a:p>
            <a:pPr algn="l"/>
            <a:r>
              <a:rPr lang="en-GB" b="0" i="0" dirty="0">
                <a:solidFill>
                  <a:schemeClr val="bg1"/>
                </a:solidFill>
                <a:effectLst/>
                <a:latin typeface="Roboto" panose="02000000000000000000" pitchFamily="2" charset="0"/>
              </a:rPr>
              <a:t>Easily add media from various sources and use the designer tool to recommend relevant images, then customize elements like the Gauntlet by dragging, rotating, changing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and finding matching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with the "inspire me" feature. Collapse</a:t>
            </a:r>
          </a:p>
          <a:p>
            <a:pPr algn="l">
              <a:buFont typeface="Arial" panose="020B0604020202020204" pitchFamily="34" charset="0"/>
              <a:buChar char="•"/>
            </a:pPr>
            <a:r>
              <a:rPr lang="en-GB" b="0" i="0" dirty="0">
                <a:solidFill>
                  <a:schemeClr val="bg1"/>
                </a:solidFill>
                <a:effectLst/>
                <a:latin typeface="Roboto" panose="02000000000000000000" pitchFamily="2" charset="0"/>
              </a:rPr>
              <a:t>You can easily add media such as photos, graphics, and videos from various sources, including your device, Google Drive, Dropbox, and OneDrive, and the designer tool also recommends relevant images based on the content of your page.</a:t>
            </a:r>
          </a:p>
          <a:p>
            <a:pPr algn="l">
              <a:buFont typeface="Arial" panose="020B0604020202020204" pitchFamily="34" charset="0"/>
              <a:buChar char="•"/>
            </a:pPr>
            <a:r>
              <a:rPr lang="en-GB" b="0" i="0" dirty="0">
                <a:solidFill>
                  <a:schemeClr val="bg1"/>
                </a:solidFill>
                <a:effectLst/>
                <a:latin typeface="Roboto" panose="02000000000000000000" pitchFamily="2" charset="0"/>
              </a:rPr>
              <a:t>Choose the black Gauntlet, drag it to the bottom right of the page, rotate it, change the </a:t>
            </a:r>
            <a:r>
              <a:rPr lang="en-GB" b="0" i="0" dirty="0" err="1">
                <a:solidFill>
                  <a:schemeClr val="bg1"/>
                </a:solidFill>
                <a:effectLst/>
                <a:latin typeface="Roboto" panose="02000000000000000000" pitchFamily="2" charset="0"/>
              </a:rPr>
              <a:t>color</a:t>
            </a:r>
            <a:r>
              <a:rPr lang="en-GB" b="0" i="0" dirty="0">
                <a:solidFill>
                  <a:schemeClr val="bg1"/>
                </a:solidFill>
                <a:effectLst/>
                <a:latin typeface="Roboto" panose="02000000000000000000" pitchFamily="2" charset="0"/>
              </a:rPr>
              <a:t> to blue using the eyedropper, and use the "inspire me" feature to find matching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a:t>
            </a:r>
          </a:p>
        </p:txBody>
      </p:sp>
    </p:spTree>
    <p:extLst>
      <p:ext uri="{BB962C8B-B14F-4D97-AF65-F5344CB8AC3E}">
        <p14:creationId xmlns:p14="http://schemas.microsoft.com/office/powerpoint/2010/main" val="305892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normAutofit/>
          </a:bodyPr>
          <a:lstStyle/>
          <a:p>
            <a:pPr algn="l"/>
            <a:r>
              <a:rPr lang="en-GB" i="0" dirty="0">
                <a:solidFill>
                  <a:schemeClr val="bg1"/>
                </a:solidFill>
                <a:effectLst/>
              </a:rPr>
              <a:t>Mastering the Art with Azure </a:t>
            </a:r>
            <a:r>
              <a:rPr lang="en-GB" dirty="0">
                <a:solidFill>
                  <a:schemeClr val="bg1"/>
                </a:solidFill>
              </a:rPr>
              <a:t>ML </a:t>
            </a:r>
            <a:r>
              <a:rPr lang="en-GB" i="0" dirty="0">
                <a:solidFill>
                  <a:schemeClr val="bg1"/>
                </a:solidFill>
                <a:effectLst/>
              </a:rPr>
              <a:t>Designer</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lstStyle/>
          <a:p>
            <a:pPr algn="l"/>
            <a:r>
              <a:rPr lang="en-GB" b="0" i="0" dirty="0">
                <a:solidFill>
                  <a:schemeClr val="bg1"/>
                </a:solidFill>
                <a:effectLst/>
                <a:latin typeface="Roboto" panose="02000000000000000000" pitchFamily="2" charset="0"/>
              </a:rPr>
              <a:t>Easily customize images and text in Microsoft Designer, including layering, opacity, fonts,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sizes, alignment, and AI-generated suggestions. </a:t>
            </a:r>
          </a:p>
          <a:p>
            <a:pPr algn="l"/>
            <a:r>
              <a:rPr lang="en-GB" b="0" i="0" dirty="0">
                <a:solidFill>
                  <a:schemeClr val="bg1"/>
                </a:solidFill>
                <a:effectLst/>
                <a:latin typeface="Roboto" panose="02000000000000000000" pitchFamily="2" charset="0"/>
              </a:rPr>
              <a:t>You can easily change the layering and opacity of images, as well as experiment with various text options in Microsoft Designer.</a:t>
            </a:r>
          </a:p>
          <a:p>
            <a:pPr algn="l">
              <a:buFont typeface="Arial" panose="020B0604020202020204" pitchFamily="34" charset="0"/>
              <a:buChar char="•"/>
            </a:pPr>
            <a:r>
              <a:rPr lang="en-GB" b="0" i="0" dirty="0">
                <a:solidFill>
                  <a:schemeClr val="bg1"/>
                </a:solidFill>
                <a:effectLst/>
                <a:latin typeface="Roboto" panose="02000000000000000000" pitchFamily="2" charset="0"/>
              </a:rPr>
              <a:t>Click on the font and </a:t>
            </a:r>
            <a:r>
              <a:rPr lang="en-GB" b="0" i="0" dirty="0" err="1">
                <a:solidFill>
                  <a:schemeClr val="bg1"/>
                </a:solidFill>
                <a:effectLst/>
                <a:latin typeface="Roboto" panose="02000000000000000000" pitchFamily="2" charset="0"/>
              </a:rPr>
              <a:t>color</a:t>
            </a:r>
            <a:r>
              <a:rPr lang="en-GB" b="0" i="0" dirty="0">
                <a:solidFill>
                  <a:schemeClr val="bg1"/>
                </a:solidFill>
                <a:effectLst/>
                <a:latin typeface="Roboto" panose="02000000000000000000" pitchFamily="2" charset="0"/>
              </a:rPr>
              <a:t> options to choose different fonts and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including recently used ones, and use the inspire me feature to get AI-generated suggestions; you can also change the font size, alignment, and other design elements.</a:t>
            </a:r>
          </a:p>
          <a:p>
            <a:pPr marL="0" indent="0">
              <a:buNone/>
            </a:pPr>
            <a:endParaRPr lang="en-GB" dirty="0">
              <a:solidFill>
                <a:schemeClr val="bg1"/>
              </a:solidFill>
              <a:effectLst/>
            </a:endParaRPr>
          </a:p>
          <a:p>
            <a:pPr marL="0" indent="0" algn="l">
              <a:buNone/>
            </a:pPr>
            <a:endParaRPr lang="en-GB" dirty="0">
              <a:solidFill>
                <a:schemeClr val="bg1"/>
              </a:solidFill>
              <a:effectLst/>
            </a:endParaRPr>
          </a:p>
          <a:p>
            <a:pPr marL="0" indent="0">
              <a:buNone/>
            </a:pPr>
            <a:endParaRPr lang="en-LV" dirty="0">
              <a:solidFill>
                <a:schemeClr val="bg1"/>
              </a:solidFill>
            </a:endParaRPr>
          </a:p>
        </p:txBody>
      </p:sp>
    </p:spTree>
    <p:extLst>
      <p:ext uri="{BB962C8B-B14F-4D97-AF65-F5344CB8AC3E}">
        <p14:creationId xmlns:p14="http://schemas.microsoft.com/office/powerpoint/2010/main" val="389145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i="0" dirty="0">
                <a:solidFill>
                  <a:schemeClr val="bg1"/>
                </a:solidFill>
                <a:effectLst/>
              </a:rPr>
              <a:t>Empowering Digital Creators</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lnSpcReduction="10000"/>
          </a:bodyPr>
          <a:lstStyle/>
          <a:p>
            <a:pPr algn="l"/>
            <a:r>
              <a:rPr lang="en-GB" b="0" i="0" dirty="0">
                <a:solidFill>
                  <a:schemeClr val="bg1"/>
                </a:solidFill>
                <a:effectLst/>
                <a:latin typeface="Roboto" panose="02000000000000000000" pitchFamily="2" charset="0"/>
              </a:rPr>
              <a:t>Microsoft Designer allows you to access the brand kit, create designs, and share them in various formats, while also generating captions and hashtags for social media platforms. </a:t>
            </a:r>
          </a:p>
          <a:p>
            <a:pPr algn="l">
              <a:buFont typeface="Arial" panose="020B0604020202020204" pitchFamily="34" charset="0"/>
              <a:buChar char="•"/>
            </a:pPr>
            <a:r>
              <a:rPr lang="en-GB" b="0" i="0" dirty="0">
                <a:solidFill>
                  <a:schemeClr val="bg1"/>
                </a:solidFill>
                <a:effectLst/>
                <a:latin typeface="Roboto" panose="02000000000000000000" pitchFamily="2" charset="0"/>
              </a:rPr>
              <a:t>Access the brand kit to save and reuse fonts and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create new designs, and share them by downloading as PNG, JPEG, or PDF, making the background transparent, removing the watermark, sending it to your phone, or copying as an image.</a:t>
            </a:r>
          </a:p>
          <a:p>
            <a:pPr algn="l">
              <a:buFont typeface="Arial" panose="020B0604020202020204" pitchFamily="34" charset="0"/>
              <a:buChar char="•"/>
            </a:pPr>
            <a:r>
              <a:rPr lang="en-GB" b="0" i="0" dirty="0">
                <a:solidFill>
                  <a:schemeClr val="bg1"/>
                </a:solidFill>
                <a:effectLst/>
                <a:latin typeface="Roboto" panose="02000000000000000000" pitchFamily="2" charset="0"/>
              </a:rPr>
              <a:t>You can use Microsoft Designer to automatically generate captions and hashtags for social media platforms like Twitter, LinkedIn, Instagram, and Facebook, saving you time and making your content more inclusive.</a:t>
            </a:r>
          </a:p>
        </p:txBody>
      </p:sp>
    </p:spTree>
    <p:extLst>
      <p:ext uri="{BB962C8B-B14F-4D97-AF65-F5344CB8AC3E}">
        <p14:creationId xmlns:p14="http://schemas.microsoft.com/office/powerpoint/2010/main" val="785138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8493</TotalTime>
  <Words>3710</Words>
  <Application>Microsoft Macintosh PowerPoint</Application>
  <PresentationFormat>Widescreen</PresentationFormat>
  <Paragraphs>192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Roboto</vt:lpstr>
      <vt:lpstr>Söhne</vt:lpstr>
      <vt:lpstr>Office Theme</vt:lpstr>
      <vt:lpstr>Introduction to Artificial Intelligence</vt:lpstr>
      <vt:lpstr>Lithuanian GitHub repository</vt:lpstr>
      <vt:lpstr>Azure Machine Learning Designer</vt:lpstr>
      <vt:lpstr>Machine Learning Designer is</vt:lpstr>
      <vt:lpstr>Leveraging Azure Designer</vt:lpstr>
      <vt:lpstr>Exploring the Features of Microsoft Designer</vt:lpstr>
      <vt:lpstr>Media and Design Harmony</vt:lpstr>
      <vt:lpstr>Mastering the Art with Azure ML Designer</vt:lpstr>
      <vt:lpstr>Empowering Digital Creators</vt:lpstr>
      <vt:lpstr>Harnessing the Power of Azure ML Designer</vt:lpstr>
      <vt:lpstr>A Seamless Journey from Data to Deployment</vt:lpstr>
      <vt:lpstr>Recording Time</vt:lpstr>
      <vt:lpstr>Designer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 Veveris</dc:creator>
  <cp:lastModifiedBy>Aurimas Aleksandras Nausedas</cp:lastModifiedBy>
  <cp:revision>28</cp:revision>
  <dcterms:created xsi:type="dcterms:W3CDTF">2023-05-15T11:51:17Z</dcterms:created>
  <dcterms:modified xsi:type="dcterms:W3CDTF">2023-09-17T12:56:18Z</dcterms:modified>
</cp:coreProperties>
</file>