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2" r:id="rId2"/>
    <p:sldId id="340" r:id="rId3"/>
    <p:sldId id="341" r:id="rId4"/>
    <p:sldId id="342" r:id="rId5"/>
    <p:sldId id="343" r:id="rId6"/>
    <p:sldId id="344" r:id="rId7"/>
    <p:sldId id="345" r:id="rId8"/>
    <p:sldId id="346" r:id="rId9"/>
    <p:sldId id="347" r:id="rId10"/>
    <p:sldId id="348" r:id="rId11"/>
    <p:sldId id="335" r:id="rId12"/>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715"/>
    <p:restoredTop sz="66046"/>
  </p:normalViewPr>
  <p:slideViewPr>
    <p:cSldViewPr snapToGrid="0">
      <p:cViewPr varScale="1">
        <p:scale>
          <a:sx n="87" d="100"/>
          <a:sy n="87" d="100"/>
        </p:scale>
        <p:origin x="704" y="200"/>
      </p:cViewPr>
      <p:guideLst/>
    </p:cSldViewPr>
  </p:slideViewPr>
  <p:outlineViewPr>
    <p:cViewPr>
      <p:scale>
        <a:sx n="33" d="100"/>
        <a:sy n="33" d="100"/>
      </p:scale>
      <p:origin x="0" y="-144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DFA96-F4C8-344E-9678-9E929958C49C}" type="datetimeFigureOut">
              <a:rPr lang="en-LV" smtClean="0"/>
              <a:t>9/24/23</a:t>
            </a:fld>
            <a:endParaRPr lang="en-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5B331-3B16-3140-A26E-1882A4D37138}" type="slidenum">
              <a:rPr lang="en-LV" smtClean="0"/>
              <a:t>‹#›</a:t>
            </a:fld>
            <a:endParaRPr lang="en-LV"/>
          </a:p>
        </p:txBody>
      </p:sp>
    </p:spTree>
    <p:extLst>
      <p:ext uri="{BB962C8B-B14F-4D97-AF65-F5344CB8AC3E}">
        <p14:creationId xmlns:p14="http://schemas.microsoft.com/office/powerpoint/2010/main" val="87615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Sveiki</a:t>
            </a:r>
            <a:r>
              <a:rPr lang="en-US" dirty="0"/>
              <a:t>, </a:t>
            </a:r>
            <a:r>
              <a:rPr lang="en-US" dirty="0" err="1"/>
              <a:t>šiandien</a:t>
            </a:r>
            <a:r>
              <a:rPr lang="en-US" dirty="0"/>
              <a:t> </a:t>
            </a:r>
            <a:r>
              <a:rPr lang="en-US" dirty="0" err="1"/>
              <a:t>mes</a:t>
            </a:r>
            <a:r>
              <a:rPr lang="en-US" dirty="0"/>
              <a:t> </a:t>
            </a:r>
            <a:r>
              <a:rPr lang="en-US" dirty="0" err="1"/>
              <a:t>pasinersime</a:t>
            </a:r>
            <a:r>
              <a:rPr lang="en-US" dirty="0"/>
              <a:t> </a:t>
            </a:r>
            <a:r>
              <a:rPr lang="en-US" dirty="0" err="1"/>
              <a:t>į</a:t>
            </a:r>
            <a:r>
              <a:rPr lang="en-US" dirty="0"/>
              <a:t> </a:t>
            </a:r>
            <a:r>
              <a:rPr lang="en-US" dirty="0" err="1"/>
              <a:t>paskutini</a:t>
            </a:r>
            <a:r>
              <a:rPr lang="en-US" dirty="0"/>
              <a:t> </a:t>
            </a:r>
            <a:r>
              <a:rPr lang="en-US" dirty="0" err="1"/>
              <a:t>dirbtinio</a:t>
            </a:r>
            <a:r>
              <a:rPr lang="en-US" dirty="0"/>
              <a:t> </a:t>
            </a:r>
            <a:r>
              <a:rPr lang="en-US" dirty="0" err="1"/>
              <a:t>intelekto</a:t>
            </a:r>
            <a:r>
              <a:rPr lang="en-US" dirty="0"/>
              <a:t> </a:t>
            </a:r>
            <a:r>
              <a:rPr lang="en-US" dirty="0" err="1"/>
              <a:t>seminarą</a:t>
            </a:r>
            <a:r>
              <a:rPr lang="en-US" dirty="0"/>
              <a:t> </a:t>
            </a:r>
            <a:r>
              <a:rPr lang="en-US" dirty="0" err="1"/>
              <a:t>ir</a:t>
            </a:r>
            <a:r>
              <a:rPr lang="en-US" dirty="0"/>
              <a:t> </a:t>
            </a:r>
            <a:r>
              <a:rPr lang="en-US" dirty="0" err="1"/>
              <a:t>aš</a:t>
            </a:r>
            <a:r>
              <a:rPr lang="en-US" dirty="0"/>
              <a:t> </a:t>
            </a:r>
            <a:r>
              <a:rPr lang="en-US" dirty="0" err="1"/>
              <a:t>trumpai</a:t>
            </a:r>
            <a:r>
              <a:rPr lang="en-US" dirty="0"/>
              <a:t> </a:t>
            </a:r>
            <a:r>
              <a:rPr lang="en-US" dirty="0" err="1"/>
              <a:t>prabėgsiu</a:t>
            </a:r>
            <a:r>
              <a:rPr lang="en-US" dirty="0"/>
              <a:t> pro </a:t>
            </a:r>
            <a:r>
              <a:rPr lang="en-US" dirty="0" err="1"/>
              <a:t>informaciją</a:t>
            </a:r>
            <a:r>
              <a:rPr lang="en-US" dirty="0"/>
              <a:t> </a:t>
            </a:r>
            <a:r>
              <a:rPr lang="en-US" dirty="0" err="1"/>
              <a:t>kurią</a:t>
            </a:r>
            <a:r>
              <a:rPr lang="en-US" dirty="0"/>
              <a:t> </a:t>
            </a:r>
            <a:r>
              <a:rPr lang="en-US" dirty="0" err="1"/>
              <a:t>Jūs</a:t>
            </a:r>
            <a:r>
              <a:rPr lang="en-US" dirty="0"/>
              <a:t> </a:t>
            </a:r>
            <a:r>
              <a:rPr lang="en-US" dirty="0" err="1"/>
              <a:t>išgirsite</a:t>
            </a:r>
            <a:r>
              <a:rPr lang="en-US" dirty="0"/>
              <a:t>, </a:t>
            </a:r>
            <a:r>
              <a:rPr lang="en-US" dirty="0" err="1"/>
              <a:t>įsijungę</a:t>
            </a:r>
            <a:r>
              <a:rPr lang="en-US" dirty="0"/>
              <a:t> </a:t>
            </a:r>
            <a:r>
              <a:rPr lang="en-US" dirty="0" err="1"/>
              <a:t>microsoft</a:t>
            </a:r>
            <a:r>
              <a:rPr lang="en-US" dirty="0"/>
              <a:t> </a:t>
            </a:r>
            <a:r>
              <a:rPr lang="en-US" dirty="0" err="1"/>
              <a:t>trenerių</a:t>
            </a:r>
            <a:r>
              <a:rPr lang="en-US" dirty="0"/>
              <a:t> </a:t>
            </a:r>
            <a:r>
              <a:rPr lang="en-US" dirty="0" err="1"/>
              <a:t>mokymus</a:t>
            </a:r>
            <a:r>
              <a:rPr lang="en-US" dirty="0"/>
              <a:t> po mano </a:t>
            </a:r>
            <a:r>
              <a:rPr lang="en-US" dirty="0" err="1"/>
              <a:t>trumpos</a:t>
            </a:r>
            <a:r>
              <a:rPr lang="en-US" dirty="0"/>
              <a:t> </a:t>
            </a:r>
            <a:r>
              <a:rPr lang="en-US" dirty="0" err="1"/>
              <a:t>teorijos</a:t>
            </a:r>
            <a:r>
              <a:rPr lang="en-US" dirty="0"/>
              <a:t> </a:t>
            </a:r>
            <a:r>
              <a:rPr lang="en-US" dirty="0" err="1"/>
              <a:t>pristatisiancios</a:t>
            </a:r>
            <a:r>
              <a:rPr lang="en-US" dirty="0"/>
              <a:t> Microsoft </a:t>
            </a:r>
            <a:r>
              <a:rPr lang="en-US" dirty="0" err="1"/>
              <a:t>treneriu</a:t>
            </a:r>
            <a:r>
              <a:rPr lang="en-US" dirty="0"/>
              <a:t> </a:t>
            </a:r>
            <a:r>
              <a:rPr lang="en-US" dirty="0" err="1"/>
              <a:t>mokymus</a:t>
            </a:r>
            <a:r>
              <a:rPr lang="en-US" dirty="0"/>
              <a:t> </a:t>
            </a:r>
            <a:r>
              <a:rPr lang="en-US" dirty="0" err="1"/>
              <a:t>kurios</a:t>
            </a:r>
            <a:r>
              <a:rPr lang="en-US" dirty="0"/>
              <a:t> </a:t>
            </a:r>
            <a:r>
              <a:rPr lang="en-US" dirty="0" err="1"/>
              <a:t>galesite</a:t>
            </a:r>
            <a:r>
              <a:rPr lang="en-US" dirty="0"/>
              <a:t> </a:t>
            </a:r>
            <a:r>
              <a:rPr lang="en-US" dirty="0" err="1"/>
              <a:t>paziureti</a:t>
            </a:r>
            <a:r>
              <a:rPr lang="en-US" dirty="0"/>
              <a:t> is </a:t>
            </a:r>
            <a:r>
              <a:rPr lang="en-US" dirty="0" err="1"/>
              <a:t>karto</a:t>
            </a:r>
            <a:r>
              <a:rPr lang="en-US" dirty="0"/>
              <a:t> po </a:t>
            </a:r>
            <a:r>
              <a:rPr lang="en-US" dirty="0" err="1"/>
              <a:t>trumpos</a:t>
            </a:r>
            <a:r>
              <a:rPr lang="en-US" dirty="0"/>
              <a:t> </a:t>
            </a:r>
            <a:r>
              <a:rPr lang="en-US" dirty="0" err="1"/>
              <a:t>teorijos</a:t>
            </a:r>
            <a:r>
              <a:rPr lang="en-US" dirty="0"/>
              <a:t> </a:t>
            </a:r>
            <a:r>
              <a:rPr lang="en-US" dirty="0" err="1"/>
              <a:t>apie</a:t>
            </a:r>
            <a:r>
              <a:rPr lang="en-US" dirty="0"/>
              <a:t> </a:t>
            </a:r>
            <a:r>
              <a:rPr lang="en-US" dirty="0" err="1"/>
              <a:t>busima</a:t>
            </a:r>
            <a:r>
              <a:rPr lang="en-US" dirty="0"/>
              <a:t> video </a:t>
            </a:r>
            <a:r>
              <a:rPr lang="en-US" dirty="0" err="1"/>
              <a:t>ir</a:t>
            </a:r>
            <a:r>
              <a:rPr lang="en-US" dirty="0"/>
              <a:t> </a:t>
            </a:r>
            <a:r>
              <a:rPr lang="en-US" dirty="0" err="1"/>
              <a:t>siek</a:t>
            </a:r>
            <a:r>
              <a:rPr lang="en-US" dirty="0"/>
              <a:t> </a:t>
            </a:r>
            <a:r>
              <a:rPr lang="en-US" dirty="0" err="1"/>
              <a:t>tiek</a:t>
            </a:r>
            <a:r>
              <a:rPr lang="en-US" dirty="0"/>
              <a:t> </a:t>
            </a:r>
            <a:r>
              <a:rPr lang="en-US" dirty="0" err="1"/>
              <a:t>tikro</a:t>
            </a:r>
            <a:r>
              <a:rPr lang="en-US" dirty="0"/>
              <a:t> </a:t>
            </a:r>
            <a:r>
              <a:rPr lang="en-US" dirty="0" err="1"/>
              <a:t>gyvenimo</a:t>
            </a:r>
            <a:r>
              <a:rPr lang="en-US" dirty="0"/>
              <a:t> </a:t>
            </a:r>
            <a:r>
              <a:rPr lang="en-US" dirty="0" err="1"/>
              <a:t>implementaciju</a:t>
            </a:r>
            <a:r>
              <a:rPr lang="en-US" dirty="0"/>
              <a:t>. Video </a:t>
            </a:r>
            <a:r>
              <a:rPr lang="en-US" dirty="0" err="1"/>
              <a:t>metu</a:t>
            </a:r>
            <a:r>
              <a:rPr lang="en-US" dirty="0"/>
              <a:t> </a:t>
            </a:r>
            <a:r>
              <a:rPr lang="en-US" dirty="0" err="1"/>
              <a:t>suzinosite</a:t>
            </a:r>
            <a:r>
              <a:rPr lang="en-US" dirty="0"/>
              <a:t> </a:t>
            </a:r>
            <a:r>
              <a:rPr lang="en-US" dirty="0" err="1"/>
              <a:t>kaip</a:t>
            </a:r>
            <a:r>
              <a:rPr lang="en-US" dirty="0"/>
              <a:t> </a:t>
            </a:r>
            <a:r>
              <a:rPr lang="en-US" dirty="0" err="1"/>
              <a:t>naudoti</a:t>
            </a:r>
            <a:r>
              <a:rPr lang="en-US" dirty="0"/>
              <a:t> Microsoft’s AI </a:t>
            </a:r>
            <a:r>
              <a:rPr lang="en-US" dirty="0" err="1"/>
              <a:t>servisus</a:t>
            </a:r>
            <a:r>
              <a:rPr lang="en-US" dirty="0"/>
              <a:t>, </a:t>
            </a:r>
            <a:r>
              <a:rPr lang="en-US" dirty="0" err="1"/>
              <a:t>OpenAI</a:t>
            </a:r>
            <a:r>
              <a:rPr lang="en-US" dirty="0"/>
              <a:t> </a:t>
            </a:r>
            <a:r>
              <a:rPr lang="en-US" dirty="0" err="1"/>
              <a:t>irankius</a:t>
            </a:r>
            <a:r>
              <a:rPr lang="en-US" dirty="0"/>
              <a:t> Azure </a:t>
            </a:r>
            <a:r>
              <a:rPr lang="en-US" dirty="0" err="1"/>
              <a:t>platformoje</a:t>
            </a:r>
            <a:r>
              <a:rPr lang="en-US" dirty="0"/>
              <a:t>, </a:t>
            </a:r>
            <a:r>
              <a:rPr lang="en-US" dirty="0" err="1"/>
              <a:t>kur</a:t>
            </a:r>
            <a:r>
              <a:rPr lang="en-US" dirty="0"/>
              <a:t> </a:t>
            </a:r>
            <a:r>
              <a:rPr lang="en-US" dirty="0" err="1"/>
              <a:t>beje</a:t>
            </a:r>
            <a:r>
              <a:rPr lang="en-US" dirty="0"/>
              <a:t> bus </a:t>
            </a:r>
            <a:r>
              <a:rPr lang="en-US" dirty="0" err="1"/>
              <a:t>paaiskinta</a:t>
            </a:r>
            <a:r>
              <a:rPr lang="en-US" dirty="0"/>
              <a:t> kas tai, </a:t>
            </a:r>
            <a:r>
              <a:rPr lang="en-US" dirty="0" err="1"/>
              <a:t>kaip</a:t>
            </a:r>
            <a:r>
              <a:rPr lang="en-US" dirty="0"/>
              <a:t> ji </a:t>
            </a:r>
            <a:r>
              <a:rPr lang="en-US" dirty="0" err="1"/>
              <a:t>naudoti</a:t>
            </a:r>
            <a:r>
              <a:rPr lang="en-US" dirty="0"/>
              <a:t>, </a:t>
            </a:r>
            <a:r>
              <a:rPr lang="en-US" dirty="0" err="1"/>
              <a:t>kaip</a:t>
            </a:r>
            <a:r>
              <a:rPr lang="en-US" dirty="0"/>
              <a:t> </a:t>
            </a:r>
            <a:r>
              <a:rPr lang="en-US" dirty="0" err="1"/>
              <a:t>jis</a:t>
            </a:r>
            <a:r>
              <a:rPr lang="en-US" dirty="0"/>
              <a:t> </a:t>
            </a:r>
            <a:r>
              <a:rPr lang="en-US" dirty="0" err="1"/>
              <a:t>veikia</a:t>
            </a:r>
            <a:r>
              <a:rPr lang="en-US" dirty="0"/>
              <a:t> </a:t>
            </a:r>
            <a:r>
              <a:rPr lang="en-US" dirty="0" err="1"/>
              <a:t>kad</a:t>
            </a:r>
            <a:r>
              <a:rPr lang="en-US" dirty="0"/>
              <a:t> </a:t>
            </a:r>
            <a:r>
              <a:rPr lang="en-US" dirty="0" err="1"/>
              <a:t>galetume</a:t>
            </a:r>
            <a:r>
              <a:rPr lang="en-US" dirty="0"/>
              <a:t> </a:t>
            </a:r>
            <a:r>
              <a:rPr lang="en-US" dirty="0" err="1"/>
              <a:t>gauti</a:t>
            </a:r>
            <a:r>
              <a:rPr lang="en-US" dirty="0"/>
              <a:t> </a:t>
            </a:r>
            <a:r>
              <a:rPr lang="en-US" dirty="0" err="1"/>
              <a:t>daugiau</a:t>
            </a:r>
            <a:r>
              <a:rPr lang="en-US" dirty="0"/>
              <a:t> </a:t>
            </a:r>
            <a:r>
              <a:rPr lang="en-US" dirty="0" err="1"/>
              <a:t>naudos</a:t>
            </a:r>
            <a:r>
              <a:rPr lang="en-US" dirty="0"/>
              <a:t> </a:t>
            </a:r>
            <a:r>
              <a:rPr lang="en-US" dirty="0" err="1"/>
              <a:t>naudojant</a:t>
            </a:r>
            <a:r>
              <a:rPr lang="en-US" dirty="0"/>
              <a:t> </a:t>
            </a:r>
            <a:r>
              <a:rPr lang="en-US" dirty="0" err="1"/>
              <a:t>OpenAI</a:t>
            </a:r>
            <a:r>
              <a:rPr lang="en-US" dirty="0"/>
              <a:t> </a:t>
            </a:r>
            <a:r>
              <a:rPr lang="en-US" dirty="0" err="1"/>
              <a:t>irankius</a:t>
            </a:r>
            <a:r>
              <a:rPr lang="en-US" dirty="0"/>
              <a:t>. </a:t>
            </a:r>
            <a:r>
              <a:rPr lang="en-US" dirty="0" err="1"/>
              <a:t>Taigi</a:t>
            </a:r>
            <a:r>
              <a:rPr lang="en-US" dirty="0"/>
              <a:t> </a:t>
            </a:r>
            <a:r>
              <a:rPr lang="en-US" dirty="0" err="1"/>
              <a:t>pradėkime</a:t>
            </a:r>
            <a:r>
              <a:rPr lang="en-US" dirty="0"/>
              <a:t> ()</a:t>
            </a:r>
            <a:endParaRPr lang="en-LV" dirty="0"/>
          </a:p>
        </p:txBody>
      </p:sp>
      <p:sp>
        <p:nvSpPr>
          <p:cNvPr id="4" name="Slide Number Placeholder 3"/>
          <p:cNvSpPr>
            <a:spLocks noGrp="1"/>
          </p:cNvSpPr>
          <p:nvPr>
            <p:ph type="sldNum" sz="quarter" idx="5"/>
          </p:nvPr>
        </p:nvSpPr>
        <p:spPr/>
        <p:txBody>
          <a:bodyPr/>
          <a:lstStyle/>
          <a:p>
            <a:fld id="{70611270-75C1-DB46-82DC-C130E8E30CD8}" type="slidenum">
              <a:rPr lang="en-LV" smtClean="0"/>
              <a:t>1</a:t>
            </a:fld>
            <a:endParaRPr lang="en-LV"/>
          </a:p>
        </p:txBody>
      </p:sp>
    </p:spTree>
    <p:extLst>
      <p:ext uri="{BB962C8B-B14F-4D97-AF65-F5344CB8AC3E}">
        <p14:creationId xmlns:p14="http://schemas.microsoft.com/office/powerpoint/2010/main" val="1620920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dirty="0">
                <a:effectLst/>
              </a:rPr>
              <a:t>Lithuanian:</a:t>
            </a:r>
            <a:r>
              <a:rPr lang="lt-LT" dirty="0"/>
              <a:t>  galiausiai žvelgdami i ateiti, AI potencialas yra neribotas. Padarę žinias </a:t>
            </a:r>
            <a:r>
              <a:rPr lang="lt-LT" dirty="0" err="1"/>
              <a:t>prieinamesnes</a:t>
            </a:r>
            <a:r>
              <a:rPr lang="lt-LT" dirty="0"/>
              <a:t>, Jus pamatysite kad galite  revoliucionizuoti problemų sprendimą. Tokios priemonės kaip Bing pokalbių paieška dabar bus tik pradžia. Skirtingų AI paslaugų derinys pamatysite kad žadės ateitį, kurioje inovacijos bus pagreitintos ir iššūkiai sprendžiami efektyviau.</a:t>
            </a:r>
            <a:endParaRPr lang="en-GB" b="0" i="0" dirty="0">
              <a:solidFill>
                <a:srgbClr val="374151"/>
              </a:solidFill>
              <a:effectLst/>
              <a:latin typeface="Söhne"/>
            </a:endParaRPr>
          </a:p>
          <a:p>
            <a:pPr algn="l"/>
            <a:endParaRPr lang="en-GB" b="0" i="0" dirty="0">
              <a:solidFill>
                <a:srgbClr val="374151"/>
              </a:solidFill>
              <a:effectLst/>
              <a:latin typeface="Söhne"/>
            </a:endParaRPr>
          </a:p>
          <a:p>
            <a:pPr algn="l"/>
            <a:r>
              <a:rPr lang="en-GB" b="0" i="0" dirty="0">
                <a:solidFill>
                  <a:srgbClr val="374151"/>
                </a:solidFill>
                <a:effectLst/>
                <a:latin typeface="Söhne"/>
              </a:rPr>
              <a:t>Wrapping up, we'll envision the future. AI is not just about automation; it's about revolutionizing access to knowledge. With tools like Bing chat search, we're at the cusp of a knowledge revolution, where querying becomes boundless and application creation becomes more intuitive. The future promises incredible advancements as diverse AI services and models integrate, ushering in an era of accelerated innovation.</a:t>
            </a:r>
          </a:p>
          <a:p>
            <a:pPr algn="l"/>
            <a:endParaRPr lang="en-GB" b="0" i="0" dirty="0">
              <a:solidFill>
                <a:srgbClr val="374151"/>
              </a:solidFill>
              <a:effectLst/>
              <a:latin typeface="Söhne"/>
            </a:endParaRPr>
          </a:p>
          <a:p>
            <a:pPr algn="l"/>
            <a:r>
              <a:rPr lang="lt-LT" b="1" dirty="0">
                <a:effectLst/>
              </a:rPr>
              <a:t>English:</a:t>
            </a:r>
            <a:r>
              <a:rPr lang="lt-LT" dirty="0"/>
              <a:t> "</a:t>
            </a:r>
            <a:r>
              <a:rPr lang="lt-LT" dirty="0" err="1"/>
              <a:t>As</a:t>
            </a:r>
            <a:r>
              <a:rPr lang="lt-LT" dirty="0"/>
              <a:t> </a:t>
            </a:r>
            <a:r>
              <a:rPr lang="lt-LT" dirty="0" err="1"/>
              <a:t>we</a:t>
            </a:r>
            <a:r>
              <a:rPr lang="lt-LT" dirty="0"/>
              <a:t> </a:t>
            </a:r>
            <a:r>
              <a:rPr lang="lt-LT" dirty="0" err="1"/>
              <a:t>look</a:t>
            </a:r>
            <a:r>
              <a:rPr lang="lt-LT" dirty="0"/>
              <a:t> to </a:t>
            </a:r>
            <a:r>
              <a:rPr lang="lt-LT" dirty="0" err="1"/>
              <a:t>the</a:t>
            </a:r>
            <a:r>
              <a:rPr lang="lt-LT" dirty="0"/>
              <a:t> </a:t>
            </a:r>
            <a:r>
              <a:rPr lang="lt-LT" dirty="0" err="1"/>
              <a:t>horizon</a:t>
            </a:r>
            <a:r>
              <a:rPr lang="lt-LT" dirty="0"/>
              <a:t>, </a:t>
            </a:r>
            <a:r>
              <a:rPr lang="lt-LT" dirty="0" err="1"/>
              <a:t>AI's</a:t>
            </a:r>
            <a:r>
              <a:rPr lang="lt-LT" dirty="0"/>
              <a:t> </a:t>
            </a:r>
            <a:r>
              <a:rPr lang="lt-LT" dirty="0" err="1"/>
              <a:t>potential</a:t>
            </a:r>
            <a:r>
              <a:rPr lang="lt-LT" dirty="0"/>
              <a:t> </a:t>
            </a:r>
            <a:r>
              <a:rPr lang="lt-LT" dirty="0" err="1"/>
              <a:t>is</a:t>
            </a:r>
            <a:r>
              <a:rPr lang="lt-LT" dirty="0"/>
              <a:t> </a:t>
            </a:r>
            <a:r>
              <a:rPr lang="lt-LT" dirty="0" err="1"/>
              <a:t>limitless</a:t>
            </a:r>
            <a:r>
              <a:rPr lang="lt-LT" dirty="0"/>
              <a:t>. </a:t>
            </a:r>
            <a:r>
              <a:rPr lang="lt-LT" dirty="0" err="1"/>
              <a:t>By</a:t>
            </a:r>
            <a:r>
              <a:rPr lang="lt-LT" dirty="0"/>
              <a:t> </a:t>
            </a:r>
            <a:r>
              <a:rPr lang="lt-LT" dirty="0" err="1"/>
              <a:t>making</a:t>
            </a:r>
            <a:r>
              <a:rPr lang="lt-LT" dirty="0"/>
              <a:t> </a:t>
            </a:r>
            <a:r>
              <a:rPr lang="lt-LT" dirty="0" err="1"/>
              <a:t>knowledge</a:t>
            </a:r>
            <a:r>
              <a:rPr lang="lt-LT" dirty="0"/>
              <a:t> </a:t>
            </a:r>
            <a:r>
              <a:rPr lang="lt-LT" dirty="0" err="1"/>
              <a:t>more</a:t>
            </a:r>
            <a:r>
              <a:rPr lang="lt-LT" dirty="0"/>
              <a:t> </a:t>
            </a:r>
            <a:r>
              <a:rPr lang="lt-LT" dirty="0" err="1"/>
              <a:t>accessible</a:t>
            </a:r>
            <a:r>
              <a:rPr lang="lt-LT" dirty="0"/>
              <a:t>, </a:t>
            </a:r>
            <a:r>
              <a:rPr lang="lt-LT" dirty="0" err="1"/>
              <a:t>we're</a:t>
            </a:r>
            <a:r>
              <a:rPr lang="lt-LT" dirty="0"/>
              <a:t> </a:t>
            </a:r>
            <a:r>
              <a:rPr lang="lt-LT" dirty="0" err="1"/>
              <a:t>revolutionizing</a:t>
            </a:r>
            <a:r>
              <a:rPr lang="lt-LT" dirty="0"/>
              <a:t> </a:t>
            </a:r>
            <a:r>
              <a:rPr lang="lt-LT" dirty="0" err="1"/>
              <a:t>problem-solving</a:t>
            </a:r>
            <a:r>
              <a:rPr lang="lt-LT" dirty="0"/>
              <a:t>. </a:t>
            </a:r>
            <a:r>
              <a:rPr lang="lt-LT" dirty="0" err="1"/>
              <a:t>Tools</a:t>
            </a:r>
            <a:r>
              <a:rPr lang="lt-LT" dirty="0"/>
              <a:t> </a:t>
            </a:r>
            <a:r>
              <a:rPr lang="lt-LT" dirty="0" err="1"/>
              <a:t>like</a:t>
            </a:r>
            <a:r>
              <a:rPr lang="lt-LT" dirty="0"/>
              <a:t> Bing </a:t>
            </a:r>
            <a:r>
              <a:rPr lang="lt-LT" dirty="0" err="1"/>
              <a:t>chat</a:t>
            </a:r>
            <a:r>
              <a:rPr lang="lt-LT" dirty="0"/>
              <a:t> </a:t>
            </a:r>
            <a:r>
              <a:rPr lang="lt-LT" dirty="0" err="1"/>
              <a:t>search</a:t>
            </a:r>
            <a:r>
              <a:rPr lang="lt-LT" dirty="0"/>
              <a:t> are just </a:t>
            </a:r>
            <a:r>
              <a:rPr lang="lt-LT" dirty="0" err="1"/>
              <a:t>the</a:t>
            </a:r>
            <a:r>
              <a:rPr lang="lt-LT" dirty="0"/>
              <a:t> </a:t>
            </a:r>
            <a:r>
              <a:rPr lang="lt-LT" dirty="0" err="1"/>
              <a:t>beginning</a:t>
            </a:r>
            <a:r>
              <a:rPr lang="lt-LT" dirty="0"/>
              <a:t>. </a:t>
            </a:r>
            <a:r>
              <a:rPr lang="lt-LT" dirty="0" err="1"/>
              <a:t>The</a:t>
            </a:r>
            <a:r>
              <a:rPr lang="lt-LT" dirty="0"/>
              <a:t> </a:t>
            </a:r>
            <a:r>
              <a:rPr lang="lt-LT" dirty="0" err="1"/>
              <a:t>combination</a:t>
            </a:r>
            <a:r>
              <a:rPr lang="lt-LT" dirty="0"/>
              <a:t> </a:t>
            </a:r>
            <a:r>
              <a:rPr lang="lt-LT" dirty="0" err="1"/>
              <a:t>of</a:t>
            </a:r>
            <a:r>
              <a:rPr lang="lt-LT" dirty="0"/>
              <a:t> </a:t>
            </a:r>
            <a:r>
              <a:rPr lang="lt-LT" dirty="0" err="1"/>
              <a:t>different</a:t>
            </a:r>
            <a:r>
              <a:rPr lang="lt-LT" dirty="0"/>
              <a:t> AI </a:t>
            </a:r>
            <a:r>
              <a:rPr lang="lt-LT" dirty="0" err="1"/>
              <a:t>services</a:t>
            </a:r>
            <a:r>
              <a:rPr lang="lt-LT" dirty="0"/>
              <a:t> </a:t>
            </a:r>
            <a:r>
              <a:rPr lang="lt-LT" dirty="0" err="1"/>
              <a:t>promises</a:t>
            </a:r>
            <a:r>
              <a:rPr lang="lt-LT" dirty="0"/>
              <a:t> a </a:t>
            </a:r>
            <a:r>
              <a:rPr lang="lt-LT" dirty="0" err="1"/>
              <a:t>future</a:t>
            </a:r>
            <a:r>
              <a:rPr lang="lt-LT" dirty="0"/>
              <a:t> </a:t>
            </a:r>
            <a:r>
              <a:rPr lang="lt-LT" dirty="0" err="1"/>
              <a:t>where</a:t>
            </a:r>
            <a:r>
              <a:rPr lang="lt-LT" dirty="0"/>
              <a:t> </a:t>
            </a:r>
            <a:r>
              <a:rPr lang="lt-LT" dirty="0" err="1"/>
              <a:t>innovation</a:t>
            </a:r>
            <a:r>
              <a:rPr lang="lt-LT" dirty="0"/>
              <a:t> </a:t>
            </a:r>
            <a:r>
              <a:rPr lang="lt-LT" dirty="0" err="1"/>
              <a:t>is</a:t>
            </a:r>
            <a:r>
              <a:rPr lang="lt-LT" dirty="0"/>
              <a:t> </a:t>
            </a:r>
            <a:r>
              <a:rPr lang="lt-LT" dirty="0" err="1"/>
              <a:t>accelerated</a:t>
            </a:r>
            <a:r>
              <a:rPr lang="lt-LT" dirty="0"/>
              <a:t>, </a:t>
            </a:r>
            <a:r>
              <a:rPr lang="lt-LT" dirty="0" err="1"/>
              <a:t>and</a:t>
            </a:r>
            <a:r>
              <a:rPr lang="lt-LT" dirty="0"/>
              <a:t> </a:t>
            </a:r>
            <a:r>
              <a:rPr lang="lt-LT" dirty="0" err="1"/>
              <a:t>challenges</a:t>
            </a:r>
            <a:r>
              <a:rPr lang="lt-LT" dirty="0"/>
              <a:t> are </a:t>
            </a:r>
            <a:r>
              <a:rPr lang="lt-LT" dirty="0" err="1"/>
              <a:t>addressed</a:t>
            </a:r>
            <a:r>
              <a:rPr lang="lt-LT" dirty="0"/>
              <a:t> </a:t>
            </a:r>
            <a:r>
              <a:rPr lang="lt-LT" dirty="0" err="1"/>
              <a:t>more</a:t>
            </a:r>
            <a:r>
              <a:rPr lang="lt-LT" dirty="0"/>
              <a:t> </a:t>
            </a:r>
            <a:r>
              <a:rPr lang="lt-LT" dirty="0" err="1"/>
              <a:t>efficiently</a:t>
            </a:r>
            <a:r>
              <a:rPr lang="lt-LT" dirty="0"/>
              <a:t>.“</a:t>
            </a:r>
          </a:p>
        </p:txBody>
      </p:sp>
      <p:sp>
        <p:nvSpPr>
          <p:cNvPr id="4" name="Slide Number Placeholder 3"/>
          <p:cNvSpPr>
            <a:spLocks noGrp="1"/>
          </p:cNvSpPr>
          <p:nvPr>
            <p:ph type="sldNum" sz="quarter" idx="5"/>
          </p:nvPr>
        </p:nvSpPr>
        <p:spPr/>
        <p:txBody>
          <a:bodyPr/>
          <a:lstStyle/>
          <a:p>
            <a:fld id="{58B5B331-3B16-3140-A26E-1882A4D37138}" type="slidenum">
              <a:rPr lang="en-LV" smtClean="0"/>
              <a:t>10</a:t>
            </a:fld>
            <a:endParaRPr lang="en-LV"/>
          </a:p>
        </p:txBody>
      </p:sp>
    </p:spTree>
    <p:extLst>
      <p:ext uri="{BB962C8B-B14F-4D97-AF65-F5344CB8AC3E}">
        <p14:creationId xmlns:p14="http://schemas.microsoft.com/office/powerpoint/2010/main" val="94715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lt-LT" b="0" i="0" dirty="0">
                <a:solidFill>
                  <a:srgbClr val="374151"/>
                </a:solidFill>
                <a:effectLst/>
                <a:latin typeface="Söhne"/>
              </a:rPr>
              <a:t>Ir </a:t>
            </a:r>
            <a:r>
              <a:rPr lang="lt-LT" b="0" i="0" dirty="0" err="1">
                <a:solidFill>
                  <a:srgbClr val="374151"/>
                </a:solidFill>
                <a:effectLst/>
                <a:latin typeface="Söhne"/>
              </a:rPr>
              <a:t>apiibendrinimui</a:t>
            </a:r>
            <a:r>
              <a:rPr lang="lt-LT" b="0" i="0" dirty="0">
                <a:solidFill>
                  <a:srgbClr val="374151"/>
                </a:solidFill>
                <a:effectLst/>
                <a:latin typeface="Söhne"/>
              </a:rPr>
              <a:t> </a:t>
            </a:r>
            <a:r>
              <a:rPr lang="lt-LT" b="0" i="0" dirty="0" err="1">
                <a:solidFill>
                  <a:srgbClr val="374151"/>
                </a:solidFill>
                <a:effectLst/>
                <a:latin typeface="Söhne"/>
              </a:rPr>
              <a:t>ziuredami</a:t>
            </a:r>
            <a:r>
              <a:rPr lang="lt-LT" b="0" i="0" dirty="0">
                <a:solidFill>
                  <a:srgbClr val="374151"/>
                </a:solidFill>
                <a:effectLst/>
                <a:latin typeface="Söhne"/>
              </a:rPr>
              <a:t> MS treneriu </a:t>
            </a:r>
            <a:r>
              <a:rPr lang="lt-LT" b="0" i="0" dirty="0" err="1">
                <a:solidFill>
                  <a:srgbClr val="374151"/>
                </a:solidFill>
                <a:effectLst/>
                <a:latin typeface="Söhne"/>
              </a:rPr>
              <a:t>recordinimo</a:t>
            </a:r>
            <a:r>
              <a:rPr lang="lt-LT" b="0" i="0" dirty="0">
                <a:solidFill>
                  <a:srgbClr val="374151"/>
                </a:solidFill>
                <a:effectLst/>
                <a:latin typeface="Söhne"/>
              </a:rPr>
              <a:t>/</a:t>
            </a:r>
            <a:r>
              <a:rPr lang="lt-LT" b="0" i="0" dirty="0" err="1">
                <a:solidFill>
                  <a:srgbClr val="374151"/>
                </a:solidFill>
                <a:effectLst/>
                <a:latin typeface="Söhne"/>
              </a:rPr>
              <a:t>iraso</a:t>
            </a:r>
            <a:r>
              <a:rPr lang="lt-LT" b="0" i="0" dirty="0">
                <a:solidFill>
                  <a:srgbClr val="374151"/>
                </a:solidFill>
                <a:effectLst/>
                <a:latin typeface="Söhne"/>
              </a:rPr>
              <a:t> Jus:</a:t>
            </a:r>
          </a:p>
          <a:p>
            <a:pPr algn="l">
              <a:buFont typeface="Arial" panose="020B0604020202020204" pitchFamily="34" charset="0"/>
              <a:buChar char="•"/>
            </a:pP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(Su MS treneriu </a:t>
            </a:r>
            <a:r>
              <a:rPr lang="lt-LT" b="0" i="0" dirty="0" err="1">
                <a:solidFill>
                  <a:srgbClr val="374151"/>
                </a:solidFill>
                <a:effectLst/>
                <a:latin typeface="Söhne"/>
              </a:rPr>
              <a:t>video</a:t>
            </a:r>
            <a:r>
              <a:rPr lang="lt-LT" b="0" i="0" dirty="0">
                <a:solidFill>
                  <a:srgbClr val="374151"/>
                </a:solidFill>
                <a:effectLst/>
                <a:latin typeface="Söhne"/>
              </a:rPr>
              <a:t> jus) </a:t>
            </a:r>
            <a:r>
              <a:rPr lang="lt-LT" b="0" i="0" dirty="0" err="1">
                <a:solidFill>
                  <a:srgbClr val="374151"/>
                </a:solidFill>
                <a:effectLst/>
                <a:latin typeface="Söhne"/>
              </a:rPr>
              <a:t>tyrineste</a:t>
            </a:r>
            <a:r>
              <a:rPr lang="lt-LT" b="0" i="0" dirty="0">
                <a:solidFill>
                  <a:srgbClr val="374151"/>
                </a:solidFill>
                <a:effectLst/>
                <a:latin typeface="Söhne"/>
              </a:rPr>
              <a:t> Microsoft AI paslaugas </a:t>
            </a:r>
            <a:r>
              <a:rPr lang="lt-LT" b="0" i="0" dirty="0" err="1">
                <a:solidFill>
                  <a:srgbClr val="374151"/>
                </a:solidFill>
                <a:effectLst/>
                <a:latin typeface="Söhne"/>
              </a:rPr>
              <a:t>Azure</a:t>
            </a:r>
            <a:r>
              <a:rPr lang="lt-LT" b="0" i="0" dirty="0">
                <a:solidFill>
                  <a:srgbClr val="374151"/>
                </a:solidFill>
                <a:effectLst/>
                <a:latin typeface="Söhne"/>
              </a:rPr>
              <a:t> platformoje bendradarbiaujant su </a:t>
            </a:r>
            <a:r>
              <a:rPr lang="lt-LT" b="0" i="0" dirty="0" err="1">
                <a:solidFill>
                  <a:srgbClr val="374151"/>
                </a:solidFill>
                <a:effectLst/>
                <a:latin typeface="Söhne"/>
              </a:rPr>
              <a:t>OpenAI</a:t>
            </a:r>
            <a:endParaRPr lang="lt-LT" b="0" i="0" dirty="0">
              <a:solidFill>
                <a:srgbClr val="374151"/>
              </a:solidFill>
              <a:effectLst/>
              <a:latin typeface="Söhne"/>
            </a:endParaRPr>
          </a:p>
          <a:p>
            <a:pPr algn="l">
              <a:buFont typeface="Arial" panose="020B0604020202020204" pitchFamily="34" charset="0"/>
              <a:buChar char="•"/>
            </a:pPr>
            <a:r>
              <a:rPr lang="lt-LT" b="0" i="0" dirty="0" err="1">
                <a:solidFill>
                  <a:srgbClr val="374151"/>
                </a:solidFill>
                <a:effectLst/>
                <a:latin typeface="Söhne"/>
              </a:rPr>
              <a:t>Pamaysite</a:t>
            </a:r>
            <a:r>
              <a:rPr lang="lt-LT" b="0" i="0" dirty="0">
                <a:solidFill>
                  <a:srgbClr val="374151"/>
                </a:solidFill>
                <a:effectLst/>
                <a:latin typeface="Söhne"/>
              </a:rPr>
              <a:t> švietimo galimybių, sertifikatų ir praktinio mokymo su ekspertais svarbą.</a:t>
            </a:r>
          </a:p>
          <a:p>
            <a:pPr algn="l">
              <a:buFont typeface="Arial" panose="020B0604020202020204" pitchFamily="34" charset="0"/>
              <a:buChar char="•"/>
            </a:pPr>
            <a:r>
              <a:rPr lang="lt-LT" b="0" i="0" dirty="0">
                <a:solidFill>
                  <a:srgbClr val="374151"/>
                </a:solidFill>
                <a:effectLst/>
                <a:latin typeface="Söhne"/>
              </a:rPr>
              <a:t>Suprasite, kaip diegti AI sprendimus ir sužinosite apie AI skaičiavimo poreikius.</a:t>
            </a:r>
          </a:p>
          <a:p>
            <a:pPr algn="l">
              <a:buFont typeface="Arial" panose="020B0604020202020204" pitchFamily="34" charset="0"/>
              <a:buChar char="•"/>
            </a:pPr>
            <a:r>
              <a:rPr lang="lt-LT" b="0" i="0" dirty="0" err="1">
                <a:solidFill>
                  <a:srgbClr val="374151"/>
                </a:solidFill>
                <a:effectLst/>
                <a:latin typeface="Söhne"/>
              </a:rPr>
              <a:t>Gylinsites</a:t>
            </a:r>
            <a:r>
              <a:rPr lang="lt-LT" b="0" i="0" dirty="0">
                <a:solidFill>
                  <a:srgbClr val="374151"/>
                </a:solidFill>
                <a:effectLst/>
                <a:latin typeface="Söhne"/>
              </a:rPr>
              <a:t> į AI galimybes kalboje, tekste ir vaizdo apdorojime bei matysite, kaip AI keičia pasaulį.</a:t>
            </a:r>
          </a:p>
          <a:p>
            <a:pPr algn="l">
              <a:buFont typeface="Arial" panose="020B0604020202020204" pitchFamily="34" charset="0"/>
              <a:buChar char="•"/>
            </a:pPr>
            <a:r>
              <a:rPr lang="lt-LT" b="0" i="0" dirty="0">
                <a:solidFill>
                  <a:srgbClr val="374151"/>
                </a:solidFill>
                <a:effectLst/>
                <a:latin typeface="Söhne"/>
              </a:rPr>
              <a:t>Naviguodami AI modelių kraštovaizdžiu, suprasite jo unikalias savybes ir taikymo sritis bei </a:t>
            </a:r>
            <a:r>
              <a:rPr lang="lt-LT" b="0" i="0" dirty="0" err="1">
                <a:solidFill>
                  <a:srgbClr val="374151"/>
                </a:solidFill>
                <a:effectLst/>
                <a:latin typeface="Söhne"/>
              </a:rPr>
              <a:t>galesite</a:t>
            </a:r>
            <a:r>
              <a:rPr lang="lt-LT" b="0" i="0" dirty="0">
                <a:solidFill>
                  <a:srgbClr val="374151"/>
                </a:solidFill>
                <a:effectLst/>
                <a:latin typeface="Söhne"/>
              </a:rPr>
              <a:t> Įsivaizduoti ateitį, kurioje be problemų galima pasiekti informaciją, efektyviai spręsti problemas ir sukurti nepaprastas inovacijas, varomos AI.</a:t>
            </a:r>
          </a:p>
          <a:p>
            <a:br>
              <a:rPr lang="lt-LT" dirty="0"/>
            </a:br>
            <a:br>
              <a:rPr lang="lt-LT" dirty="0"/>
            </a:br>
            <a:r>
              <a:rPr lang="lt-LT" dirty="0" err="1"/>
              <a:t>Cia</a:t>
            </a:r>
            <a:r>
              <a:rPr lang="lt-LT" dirty="0"/>
              <a:t> yra viskas </a:t>
            </a:r>
            <a:r>
              <a:rPr lang="lt-LT" dirty="0" err="1"/>
              <a:t>ka</a:t>
            </a:r>
            <a:r>
              <a:rPr lang="lt-LT" dirty="0"/>
              <a:t> </a:t>
            </a:r>
            <a:r>
              <a:rPr lang="lt-LT" dirty="0" err="1"/>
              <a:t>as</a:t>
            </a:r>
            <a:r>
              <a:rPr lang="lt-LT" dirty="0"/>
              <a:t> </a:t>
            </a:r>
            <a:r>
              <a:rPr lang="lt-LT" dirty="0" err="1"/>
              <a:t>norejau</a:t>
            </a:r>
            <a:r>
              <a:rPr lang="lt-LT" dirty="0"/>
              <a:t> pasakyti </a:t>
            </a:r>
            <a:r>
              <a:rPr lang="lt-LT" dirty="0" err="1"/>
              <a:t>pristant</a:t>
            </a:r>
            <a:r>
              <a:rPr lang="lt-LT" dirty="0"/>
              <a:t> </a:t>
            </a:r>
            <a:r>
              <a:rPr lang="lt-LT" dirty="0" err="1"/>
              <a:t>si</a:t>
            </a:r>
            <a:r>
              <a:rPr lang="lt-LT" dirty="0"/>
              <a:t> </a:t>
            </a:r>
            <a:r>
              <a:rPr lang="lt-LT" dirty="0" err="1"/>
              <a:t>recordinima</a:t>
            </a:r>
            <a:r>
              <a:rPr lang="lt-LT" dirty="0"/>
              <a:t> treneriu ir dabar gali pasidaryti arbatos ir </a:t>
            </a:r>
            <a:r>
              <a:rPr lang="lt-LT" dirty="0" err="1"/>
              <a:t>pradeti</a:t>
            </a:r>
            <a:r>
              <a:rPr lang="lt-LT" dirty="0"/>
              <a:t> </a:t>
            </a:r>
            <a:r>
              <a:rPr lang="lt-LT" dirty="0" err="1"/>
              <a:t>ziureti</a:t>
            </a:r>
            <a:r>
              <a:rPr lang="lt-LT" dirty="0"/>
              <a:t> Microsoft treneriu </a:t>
            </a:r>
            <a:r>
              <a:rPr lang="lt-LT" dirty="0" err="1"/>
              <a:t>video</a:t>
            </a:r>
            <a:r>
              <a:rPr lang="lt-LT" dirty="0"/>
              <a:t> apie </a:t>
            </a:r>
            <a:r>
              <a:rPr lang="lt-LT" dirty="0" err="1"/>
              <a:t>Azure</a:t>
            </a:r>
            <a:r>
              <a:rPr lang="lt-LT" dirty="0"/>
              <a:t> ir </a:t>
            </a:r>
            <a:r>
              <a:rPr lang="lt-LT" dirty="0" err="1"/>
              <a:t>OpenAI</a:t>
            </a:r>
            <a:r>
              <a:rPr lang="lt-LT" dirty="0"/>
              <a:t> ar dabar ar jei </a:t>
            </a:r>
            <a:r>
              <a:rPr lang="lt-LT" dirty="0" err="1"/>
              <a:t>ziurite</a:t>
            </a:r>
            <a:r>
              <a:rPr lang="lt-LT" dirty="0"/>
              <a:t> </a:t>
            </a:r>
            <a:r>
              <a:rPr lang="lt-LT" dirty="0" err="1"/>
              <a:t>recordinima</a:t>
            </a:r>
            <a:r>
              <a:rPr lang="lt-LT" dirty="0"/>
              <a:t> </a:t>
            </a:r>
            <a:r>
              <a:rPr lang="lt-LT" dirty="0" err="1"/>
              <a:t>sios</a:t>
            </a:r>
            <a:r>
              <a:rPr lang="lt-LT" dirty="0"/>
              <a:t> paskaitos. </a:t>
            </a:r>
          </a:p>
          <a:p>
            <a:endParaRPr lang="lt-LT" dirty="0"/>
          </a:p>
          <a:p>
            <a:r>
              <a:rPr lang="lt-LT" dirty="0"/>
              <a:t>Trumpai dabar </a:t>
            </a:r>
            <a:r>
              <a:rPr lang="lt-LT" dirty="0" err="1"/>
              <a:t>ikelsiu</a:t>
            </a:r>
            <a:r>
              <a:rPr lang="lt-LT" dirty="0"/>
              <a:t> visa </a:t>
            </a:r>
            <a:r>
              <a:rPr lang="lt-LT" dirty="0" err="1"/>
              <a:t>sita</a:t>
            </a:r>
            <a:r>
              <a:rPr lang="lt-LT" dirty="0"/>
              <a:t> informacija kartu su treneriu mokymais apie kuriuos aptariau ir </a:t>
            </a:r>
            <a:r>
              <a:rPr lang="lt-LT" dirty="0" err="1"/>
              <a:t>galesite</a:t>
            </a:r>
            <a:r>
              <a:rPr lang="lt-LT" dirty="0"/>
              <a:t> </a:t>
            </a:r>
            <a:r>
              <a:rPr lang="lt-LT" dirty="0" err="1"/>
              <a:t>paziureti</a:t>
            </a:r>
            <a:r>
              <a:rPr lang="lt-LT" dirty="0"/>
              <a:t> ir tada </a:t>
            </a:r>
            <a:r>
              <a:rPr lang="lt-LT" dirty="0" err="1"/>
              <a:t>issilaikyti</a:t>
            </a:r>
            <a:r>
              <a:rPr lang="lt-LT" dirty="0"/>
              <a:t> </a:t>
            </a:r>
            <a:r>
              <a:rPr lang="lt-LT" dirty="0" err="1"/>
              <a:t>sertifikata</a:t>
            </a:r>
            <a:r>
              <a:rPr lang="lt-LT" dirty="0"/>
              <a:t> kad jus </a:t>
            </a:r>
            <a:r>
              <a:rPr lang="lt-LT" dirty="0" err="1"/>
              <a:t>susipazintoe</a:t>
            </a:r>
            <a:r>
              <a:rPr lang="lt-LT" dirty="0"/>
              <a:t> su dirbtiniu intelektu ir </a:t>
            </a:r>
            <a:r>
              <a:rPr lang="lt-LT" dirty="0" err="1"/>
              <a:t>galbut</a:t>
            </a:r>
            <a:r>
              <a:rPr lang="lt-LT" dirty="0"/>
              <a:t> toliau </a:t>
            </a:r>
            <a:r>
              <a:rPr lang="lt-LT" dirty="0" err="1"/>
              <a:t>noresite</a:t>
            </a:r>
            <a:r>
              <a:rPr lang="lt-LT" dirty="0"/>
              <a:t> nerti i </a:t>
            </a:r>
            <a:r>
              <a:rPr lang="lt-LT" dirty="0" err="1"/>
              <a:t>si</a:t>
            </a:r>
            <a:r>
              <a:rPr lang="lt-LT" dirty="0"/>
              <a:t> nuostabu pasauli. </a:t>
            </a:r>
            <a:r>
              <a:rPr lang="lt-LT" dirty="0" err="1"/>
              <a:t>Aciu</a:t>
            </a:r>
            <a:r>
              <a:rPr lang="lt-LT" dirty="0"/>
              <a:t>.</a:t>
            </a:r>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11</a:t>
            </a:fld>
            <a:endParaRPr lang="en-LV"/>
          </a:p>
        </p:txBody>
      </p:sp>
    </p:spTree>
    <p:extLst>
      <p:ext uri="{BB962C8B-B14F-4D97-AF65-F5344CB8AC3E}">
        <p14:creationId xmlns:p14="http://schemas.microsoft.com/office/powerpoint/2010/main" val="329436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Šiandien baigsime </a:t>
            </a:r>
            <a:r>
              <a:rPr lang="lt-LT" b="0" i="0" dirty="0" err="1">
                <a:solidFill>
                  <a:srgbClr val="374151"/>
                </a:solidFill>
                <a:effectLst/>
                <a:latin typeface="Söhne"/>
              </a:rPr>
              <a:t>webinaru</a:t>
            </a:r>
            <a:r>
              <a:rPr lang="lt-LT" b="0" i="0" dirty="0">
                <a:solidFill>
                  <a:srgbClr val="374151"/>
                </a:solidFill>
                <a:effectLst/>
                <a:latin typeface="Söhne"/>
              </a:rPr>
              <a:t> kelionę kai </a:t>
            </a:r>
            <a:r>
              <a:rPr lang="lt-LT" b="0" i="0" dirty="0" err="1">
                <a:solidFill>
                  <a:srgbClr val="374151"/>
                </a:solidFill>
                <a:effectLst/>
                <a:latin typeface="Söhne"/>
              </a:rPr>
              <a:t>galesite</a:t>
            </a:r>
            <a:r>
              <a:rPr lang="lt-LT" b="0" i="0" dirty="0">
                <a:solidFill>
                  <a:srgbClr val="374151"/>
                </a:solidFill>
                <a:effectLst/>
                <a:latin typeface="Söhne"/>
              </a:rPr>
              <a:t> pasiklausyti Microsoft treneriu paskaita apie Microsoft </a:t>
            </a:r>
            <a:r>
              <a:rPr lang="lt-LT" b="0" i="0" dirty="0" err="1">
                <a:solidFill>
                  <a:srgbClr val="374151"/>
                </a:solidFill>
                <a:effectLst/>
                <a:latin typeface="Söhne"/>
              </a:rPr>
              <a:t>Azure</a:t>
            </a:r>
            <a:r>
              <a:rPr lang="lt-LT" b="0" i="0" dirty="0">
                <a:solidFill>
                  <a:srgbClr val="374151"/>
                </a:solidFill>
                <a:effectLst/>
                <a:latin typeface="Söhne"/>
              </a:rPr>
              <a:t> platformos AI servisu ir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bendradarbiavima</a:t>
            </a:r>
            <a:r>
              <a:rPr lang="lt-LT" b="0" i="0" dirty="0">
                <a:solidFill>
                  <a:srgbClr val="374151"/>
                </a:solidFill>
                <a:effectLst/>
                <a:latin typeface="Söhne"/>
              </a:rPr>
              <a:t>. Kartu šios platformos siūlo gausybę galimybių, sudarydamos sąlygas pažangoms, kurios gali pagerinti gyvenimo kokybę, suteikti </a:t>
            </a:r>
            <a:r>
              <a:rPr lang="lt-LT" b="0" i="0" dirty="0" err="1">
                <a:solidFill>
                  <a:srgbClr val="374151"/>
                </a:solidFill>
                <a:effectLst/>
                <a:latin typeface="Söhne"/>
              </a:rPr>
              <a:t>produktyvuma</a:t>
            </a:r>
            <a:r>
              <a:rPr lang="lt-LT" b="0" i="0" dirty="0">
                <a:solidFill>
                  <a:srgbClr val="374151"/>
                </a:solidFill>
                <a:effectLst/>
                <a:latin typeface="Söhne"/>
              </a:rPr>
              <a:t> Jums darbe naudojant </a:t>
            </a:r>
            <a:r>
              <a:rPr lang="lt-LT" b="0" i="0" dirty="0" err="1">
                <a:solidFill>
                  <a:srgbClr val="374151"/>
                </a:solidFill>
                <a:effectLst/>
                <a:latin typeface="Söhne"/>
              </a:rPr>
              <a:t>siuos</a:t>
            </a:r>
            <a:r>
              <a:rPr lang="lt-LT" b="0" i="0" dirty="0">
                <a:solidFill>
                  <a:srgbClr val="374151"/>
                </a:solidFill>
                <a:effectLst/>
                <a:latin typeface="Söhne"/>
              </a:rPr>
              <a:t> </a:t>
            </a:r>
            <a:r>
              <a:rPr lang="lt-LT" b="0" i="0" dirty="0" err="1">
                <a:solidFill>
                  <a:srgbClr val="374151"/>
                </a:solidFill>
                <a:effectLst/>
                <a:latin typeface="Söhne"/>
              </a:rPr>
              <a:t>irankius</a:t>
            </a:r>
            <a:r>
              <a:rPr lang="lt-LT" b="0" i="0" dirty="0">
                <a:solidFill>
                  <a:srgbClr val="374151"/>
                </a:solidFill>
                <a:effectLst/>
                <a:latin typeface="Söhne"/>
              </a:rPr>
              <a:t> ir iš naujo apibrėžti mūsų požiūrį į problemų sprendimą. Daugiau apie tai </a:t>
            </a:r>
            <a:r>
              <a:rPr lang="lt-LT" b="0" i="0" dirty="0" err="1">
                <a:solidFill>
                  <a:srgbClr val="374151"/>
                </a:solidFill>
                <a:effectLst/>
                <a:latin typeface="Söhne"/>
              </a:rPr>
              <a:t>suzinosite</a:t>
            </a:r>
            <a:r>
              <a:rPr lang="lt-LT" b="0" i="0" dirty="0">
                <a:solidFill>
                  <a:srgbClr val="374151"/>
                </a:solidFill>
                <a:effectLst/>
                <a:latin typeface="Söhne"/>
              </a:rPr>
              <a:t> </a:t>
            </a:r>
            <a:r>
              <a:rPr lang="lt-LT" b="0" i="0" dirty="0" err="1">
                <a:solidFill>
                  <a:srgbClr val="374151"/>
                </a:solidFill>
                <a:effectLst/>
                <a:latin typeface="Söhne"/>
              </a:rPr>
              <a:t>paziureje</a:t>
            </a:r>
            <a:r>
              <a:rPr lang="lt-LT" b="0" i="0" dirty="0">
                <a:solidFill>
                  <a:srgbClr val="374151"/>
                </a:solidFill>
                <a:effectLst/>
                <a:latin typeface="Söhne"/>
              </a:rPr>
              <a:t> treneriu </a:t>
            </a:r>
            <a:r>
              <a:rPr lang="lt-LT" b="0" i="0" dirty="0" err="1">
                <a:solidFill>
                  <a:srgbClr val="374151"/>
                </a:solidFill>
                <a:effectLst/>
                <a:latin typeface="Söhne"/>
              </a:rPr>
              <a:t>video</a:t>
            </a:r>
            <a:r>
              <a:rPr lang="lt-LT" b="0" i="0" dirty="0">
                <a:solidFill>
                  <a:srgbClr val="374151"/>
                </a:solidFill>
                <a:effectLst/>
                <a:latin typeface="Söhne"/>
              </a:rPr>
              <a:t> kuris bus kartoju apie </a:t>
            </a:r>
            <a:r>
              <a:rPr lang="lt-LT" b="0" i="0" dirty="0" err="1">
                <a:solidFill>
                  <a:srgbClr val="374151"/>
                </a:solidFill>
                <a:effectLst/>
                <a:latin typeface="Söhne"/>
              </a:rPr>
              <a:t>Azure</a:t>
            </a:r>
            <a:r>
              <a:rPr lang="lt-LT" b="0" i="0" dirty="0">
                <a:solidFill>
                  <a:srgbClr val="374151"/>
                </a:solidFill>
                <a:effectLst/>
                <a:latin typeface="Söhne"/>
              </a:rPr>
              <a:t> ir </a:t>
            </a:r>
            <a:r>
              <a:rPr lang="lt-LT" b="0" i="0" dirty="0" err="1">
                <a:solidFill>
                  <a:srgbClr val="374151"/>
                </a:solidFill>
                <a:effectLst/>
                <a:latin typeface="Söhne"/>
              </a:rPr>
              <a:t>OpenAI</a:t>
            </a:r>
            <a:r>
              <a:rPr lang="lt-LT" b="0" i="0" dirty="0">
                <a:solidFill>
                  <a:srgbClr val="374151"/>
                </a:solidFill>
                <a:effectLst/>
                <a:latin typeface="Söhne"/>
              </a:rPr>
              <a:t> bei </a:t>
            </a:r>
            <a:r>
              <a:rPr lang="lt-LT" b="0" i="0" dirty="0" err="1">
                <a:solidFill>
                  <a:srgbClr val="374151"/>
                </a:solidFill>
                <a:effectLst/>
                <a:latin typeface="Söhne"/>
              </a:rPr>
              <a:t>populiaruji</a:t>
            </a:r>
            <a:r>
              <a:rPr lang="lt-LT" b="0" i="0" dirty="0">
                <a:solidFill>
                  <a:srgbClr val="374151"/>
                </a:solidFill>
                <a:effectLst/>
                <a:latin typeface="Söhne"/>
              </a:rPr>
              <a:t> </a:t>
            </a:r>
            <a:r>
              <a:rPr lang="lt-LT" b="0" i="0" dirty="0" err="1">
                <a:solidFill>
                  <a:srgbClr val="374151"/>
                </a:solidFill>
                <a:effectLst/>
                <a:latin typeface="Söhne"/>
              </a:rPr>
              <a:t>ChatGPT</a:t>
            </a:r>
            <a:r>
              <a:rPr lang="lt-LT" b="0" i="0" dirty="0">
                <a:solidFill>
                  <a:srgbClr val="374151"/>
                </a:solidFill>
                <a:effectLst/>
                <a:latin typeface="Söhne"/>
              </a:rPr>
              <a:t>. O prieš tai()</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embarking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 </a:t>
            </a:r>
            <a:r>
              <a:rPr lang="lt-LT" b="0" i="0" dirty="0" err="1">
                <a:solidFill>
                  <a:srgbClr val="374151"/>
                </a:solidFill>
                <a:effectLst/>
                <a:latin typeface="Söhne"/>
              </a:rPr>
              <a:t>journey</a:t>
            </a:r>
            <a:r>
              <a:rPr lang="lt-LT" b="0" i="0" dirty="0">
                <a:solidFill>
                  <a:srgbClr val="374151"/>
                </a:solidFill>
                <a:effectLst/>
                <a:latin typeface="Söhne"/>
              </a:rPr>
              <a:t> </a:t>
            </a:r>
            <a:r>
              <a:rPr lang="lt-LT" b="0" i="0" dirty="0" err="1">
                <a:solidFill>
                  <a:srgbClr val="374151"/>
                </a:solidFill>
                <a:effectLst/>
                <a:latin typeface="Söhne"/>
              </a:rPr>
              <a:t>through</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innovative</a:t>
            </a:r>
            <a:r>
              <a:rPr lang="lt-LT" b="0" i="0" dirty="0">
                <a:solidFill>
                  <a:srgbClr val="374151"/>
                </a:solidFill>
                <a:effectLst/>
                <a:latin typeface="Söhne"/>
              </a:rPr>
              <a:t> </a:t>
            </a:r>
            <a:r>
              <a:rPr lang="lt-LT" b="0" i="0" dirty="0" err="1">
                <a:solidFill>
                  <a:srgbClr val="374151"/>
                </a:solidFill>
                <a:effectLst/>
                <a:latin typeface="Söhne"/>
              </a:rPr>
              <a:t>world</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Microsoft's</a:t>
            </a:r>
            <a:r>
              <a:rPr lang="lt-LT" b="0" i="0" dirty="0">
                <a:solidFill>
                  <a:srgbClr val="374151"/>
                </a:solidFill>
                <a:effectLst/>
                <a:latin typeface="Söhne"/>
              </a:rPr>
              <a:t> AI </a:t>
            </a:r>
            <a:r>
              <a:rPr lang="lt-LT" b="0" i="0" dirty="0" err="1">
                <a:solidFill>
                  <a:srgbClr val="374151"/>
                </a:solidFill>
                <a:effectLst/>
                <a:latin typeface="Söhne"/>
              </a:rPr>
              <a:t>services</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synergistic</a:t>
            </a:r>
            <a:r>
              <a:rPr lang="lt-LT" b="0" i="0" dirty="0">
                <a:solidFill>
                  <a:srgbClr val="374151"/>
                </a:solidFill>
                <a:effectLst/>
                <a:latin typeface="Söhne"/>
              </a:rPr>
              <a:t> </a:t>
            </a:r>
            <a:r>
              <a:rPr lang="lt-LT" b="0" i="0" dirty="0" err="1">
                <a:solidFill>
                  <a:srgbClr val="374151"/>
                </a:solidFill>
                <a:effectLst/>
                <a:latin typeface="Söhne"/>
              </a:rPr>
              <a:t>partnership</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Together</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platforms</a:t>
            </a:r>
            <a:r>
              <a:rPr lang="lt-LT" b="0" i="0" dirty="0">
                <a:solidFill>
                  <a:srgbClr val="374151"/>
                </a:solidFill>
                <a:effectLst/>
                <a:latin typeface="Söhne"/>
              </a:rPr>
              <a:t> </a:t>
            </a:r>
            <a:r>
              <a:rPr lang="lt-LT" b="0" i="0" dirty="0" err="1">
                <a:solidFill>
                  <a:srgbClr val="374151"/>
                </a:solidFill>
                <a:effectLst/>
                <a:latin typeface="Söhne"/>
              </a:rPr>
              <a:t>provide</a:t>
            </a:r>
            <a:r>
              <a:rPr lang="lt-LT" b="0" i="0" dirty="0">
                <a:solidFill>
                  <a:srgbClr val="374151"/>
                </a:solidFill>
                <a:effectLst/>
                <a:latin typeface="Söhne"/>
              </a:rPr>
              <a:t> a </a:t>
            </a:r>
            <a:r>
              <a:rPr lang="lt-LT" b="0" i="0" dirty="0" err="1">
                <a:solidFill>
                  <a:srgbClr val="374151"/>
                </a:solidFill>
                <a:effectLst/>
                <a:latin typeface="Söhne"/>
              </a:rPr>
              <a:t>plethora</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setting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stage</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advancements</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potential</a:t>
            </a:r>
            <a:r>
              <a:rPr lang="lt-LT" b="0" i="0" dirty="0">
                <a:solidFill>
                  <a:srgbClr val="374151"/>
                </a:solidFill>
                <a:effectLst/>
                <a:latin typeface="Söhne"/>
              </a:rPr>
              <a:t> to </a:t>
            </a:r>
            <a:r>
              <a:rPr lang="lt-LT" b="0" i="0" dirty="0" err="1">
                <a:solidFill>
                  <a:srgbClr val="374151"/>
                </a:solidFill>
                <a:effectLst/>
                <a:latin typeface="Söhne"/>
              </a:rPr>
              <a:t>both</a:t>
            </a:r>
            <a:r>
              <a:rPr lang="lt-LT" b="0" i="0" dirty="0">
                <a:solidFill>
                  <a:srgbClr val="374151"/>
                </a:solidFill>
                <a:effectLst/>
                <a:latin typeface="Söhne"/>
              </a:rPr>
              <a:t> </a:t>
            </a:r>
            <a:r>
              <a:rPr lang="lt-LT" b="0" i="0" dirty="0" err="1">
                <a:solidFill>
                  <a:srgbClr val="374151"/>
                </a:solidFill>
                <a:effectLst/>
                <a:latin typeface="Söhne"/>
              </a:rPr>
              <a:t>improve</a:t>
            </a:r>
            <a:r>
              <a:rPr lang="lt-LT" b="0" i="0" dirty="0">
                <a:solidFill>
                  <a:srgbClr val="374151"/>
                </a:solidFill>
                <a:effectLst/>
                <a:latin typeface="Söhne"/>
              </a:rPr>
              <a:t> </a:t>
            </a:r>
            <a:r>
              <a:rPr lang="lt-LT" b="0" i="0" dirty="0" err="1">
                <a:solidFill>
                  <a:srgbClr val="374151"/>
                </a:solidFill>
                <a:effectLst/>
                <a:latin typeface="Söhne"/>
              </a:rPr>
              <a:t>lives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redefine</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approach</a:t>
            </a:r>
            <a:r>
              <a:rPr lang="lt-LT" b="0" i="0" dirty="0">
                <a:solidFill>
                  <a:srgbClr val="374151"/>
                </a:solidFill>
                <a:effectLst/>
                <a:latin typeface="Söhne"/>
              </a:rPr>
              <a:t> </a:t>
            </a:r>
            <a:r>
              <a:rPr lang="lt-LT" b="0" i="0" dirty="0" err="1">
                <a:solidFill>
                  <a:srgbClr val="374151"/>
                </a:solidFill>
                <a:effectLst/>
                <a:latin typeface="Söhne"/>
              </a:rPr>
              <a:t>problem-solving</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2</a:t>
            </a:fld>
            <a:endParaRPr lang="en-LV"/>
          </a:p>
        </p:txBody>
      </p:sp>
    </p:spTree>
    <p:extLst>
      <p:ext uri="{BB962C8B-B14F-4D97-AF65-F5344CB8AC3E}">
        <p14:creationId xmlns:p14="http://schemas.microsoft.com/office/powerpoint/2010/main" val="321325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a:t>
            </a:r>
            <a:r>
              <a:rPr lang="lt-LT" b="0" i="0" dirty="0" err="1">
                <a:solidFill>
                  <a:srgbClr val="374151"/>
                </a:solidFill>
                <a:effectLst/>
                <a:latin typeface="Söhne"/>
              </a:rPr>
              <a:t>Pakalbekime</a:t>
            </a:r>
            <a:r>
              <a:rPr lang="lt-LT" b="0" i="0" dirty="0">
                <a:solidFill>
                  <a:srgbClr val="374151"/>
                </a:solidFill>
                <a:effectLst/>
                <a:latin typeface="Söhne"/>
              </a:rPr>
              <a:t> ne tik apie žinias, kurias jus </a:t>
            </a:r>
            <a:r>
              <a:rPr lang="lt-LT" b="0" i="0" dirty="0" err="1">
                <a:solidFill>
                  <a:srgbClr val="374151"/>
                </a:solidFill>
                <a:effectLst/>
                <a:latin typeface="Söhne"/>
              </a:rPr>
              <a:t>igavote</a:t>
            </a:r>
            <a:r>
              <a:rPr lang="lt-LT" b="0" i="0" dirty="0">
                <a:solidFill>
                  <a:srgbClr val="374151"/>
                </a:solidFill>
                <a:effectLst/>
                <a:latin typeface="Söhne"/>
              </a:rPr>
              <a:t>, bet ir konkretų pripažinimą </a:t>
            </a:r>
            <a:r>
              <a:rPr lang="lt-LT" b="0" i="0" dirty="0" err="1">
                <a:solidFill>
                  <a:srgbClr val="374151"/>
                </a:solidFill>
                <a:effectLst/>
                <a:latin typeface="Söhne"/>
              </a:rPr>
              <a:t>siu</a:t>
            </a:r>
            <a:r>
              <a:rPr lang="lt-LT" b="0" i="0" dirty="0">
                <a:solidFill>
                  <a:srgbClr val="374151"/>
                </a:solidFill>
                <a:effectLst/>
                <a:latin typeface="Söhne"/>
              </a:rPr>
              <a:t> kursu Jums – tai yra sertifikatą. Baigdami </a:t>
            </a:r>
            <a:r>
              <a:rPr lang="lt-LT" b="0" i="0" dirty="0" err="1">
                <a:solidFill>
                  <a:srgbClr val="374151"/>
                </a:solidFill>
                <a:effectLst/>
                <a:latin typeface="Söhne"/>
              </a:rPr>
              <a:t>si</a:t>
            </a:r>
            <a:r>
              <a:rPr lang="lt-LT" b="0" i="0" dirty="0">
                <a:solidFill>
                  <a:srgbClr val="374151"/>
                </a:solidFill>
                <a:effectLst/>
                <a:latin typeface="Söhne"/>
              </a:rPr>
              <a:t> kursą, ir </a:t>
            </a:r>
            <a:r>
              <a:rPr lang="lt-LT" b="0" i="0" dirty="0" err="1">
                <a:solidFill>
                  <a:srgbClr val="374151"/>
                </a:solidFill>
                <a:effectLst/>
                <a:latin typeface="Söhne"/>
              </a:rPr>
              <a:t>isklause</a:t>
            </a:r>
            <a:r>
              <a:rPr lang="lt-LT" b="0" i="0" dirty="0">
                <a:solidFill>
                  <a:srgbClr val="374151"/>
                </a:solidFill>
                <a:effectLst/>
                <a:latin typeface="Söhne"/>
              </a:rPr>
              <a:t> </a:t>
            </a:r>
            <a:r>
              <a:rPr lang="lt-LT" b="0" i="0" dirty="0" err="1">
                <a:solidFill>
                  <a:srgbClr val="374151"/>
                </a:solidFill>
                <a:effectLst/>
                <a:latin typeface="Söhne"/>
              </a:rPr>
              <a:t>si</a:t>
            </a:r>
            <a:r>
              <a:rPr lang="lt-LT" b="0" i="0" dirty="0">
                <a:solidFill>
                  <a:srgbClr val="374151"/>
                </a:solidFill>
                <a:effectLst/>
                <a:latin typeface="Söhne"/>
              </a:rPr>
              <a:t> paskutini </a:t>
            </a:r>
            <a:r>
              <a:rPr lang="lt-LT" b="0" i="0" dirty="0" err="1">
                <a:solidFill>
                  <a:srgbClr val="374151"/>
                </a:solidFill>
                <a:effectLst/>
                <a:latin typeface="Söhne"/>
              </a:rPr>
              <a:t>webinara</a:t>
            </a:r>
            <a:r>
              <a:rPr lang="lt-LT" b="0" i="0" dirty="0">
                <a:solidFill>
                  <a:srgbClr val="374151"/>
                </a:solidFill>
                <a:effectLst/>
                <a:latin typeface="Söhne"/>
              </a:rPr>
              <a:t> Jus galite gauti </a:t>
            </a:r>
            <a:r>
              <a:rPr lang="lt-LT" b="0" i="0" dirty="0" err="1">
                <a:solidFill>
                  <a:srgbClr val="374151"/>
                </a:solidFill>
                <a:effectLst/>
                <a:latin typeface="Söhne"/>
              </a:rPr>
              <a:t>sertifikata</a:t>
            </a:r>
            <a:r>
              <a:rPr lang="lt-LT" b="0" i="0" dirty="0">
                <a:solidFill>
                  <a:srgbClr val="374151"/>
                </a:solidFill>
                <a:effectLst/>
                <a:latin typeface="Söhne"/>
              </a:rPr>
              <a:t> apie </a:t>
            </a:r>
            <a:r>
              <a:rPr lang="lt-LT" b="0" i="0" dirty="0" err="1">
                <a:solidFill>
                  <a:srgbClr val="374151"/>
                </a:solidFill>
                <a:effectLst/>
                <a:latin typeface="Söhne"/>
              </a:rPr>
              <a:t>sia</a:t>
            </a:r>
            <a:r>
              <a:rPr lang="lt-LT" b="0" i="0" dirty="0">
                <a:solidFill>
                  <a:srgbClr val="374151"/>
                </a:solidFill>
                <a:effectLst/>
                <a:latin typeface="Söhne"/>
              </a:rPr>
              <a:t> </a:t>
            </a:r>
            <a:r>
              <a:rPr lang="lt-LT" b="0" i="0" dirty="0" err="1">
                <a:solidFill>
                  <a:srgbClr val="374151"/>
                </a:solidFill>
                <a:effectLst/>
                <a:latin typeface="Söhne"/>
              </a:rPr>
              <a:t>webianru</a:t>
            </a:r>
            <a:r>
              <a:rPr lang="lt-LT" b="0" i="0" dirty="0">
                <a:solidFill>
                  <a:srgbClr val="374151"/>
                </a:solidFill>
                <a:effectLst/>
                <a:latin typeface="Söhne"/>
              </a:rPr>
              <a:t> serija </a:t>
            </a:r>
            <a:r>
              <a:rPr lang="lt-LT" b="0" i="0" dirty="0" err="1">
                <a:solidFill>
                  <a:srgbClr val="374151"/>
                </a:solidFill>
                <a:effectLst/>
                <a:latin typeface="Söhne"/>
              </a:rPr>
              <a:t>islaike</a:t>
            </a:r>
            <a:r>
              <a:rPr lang="lt-LT" b="0" i="0" dirty="0">
                <a:solidFill>
                  <a:srgbClr val="374151"/>
                </a:solidFill>
                <a:effectLst/>
                <a:latin typeface="Söhne"/>
              </a:rPr>
              <a:t> galutini </a:t>
            </a:r>
            <a:r>
              <a:rPr lang="lt-LT" b="0" i="0" dirty="0" err="1">
                <a:solidFill>
                  <a:srgbClr val="374151"/>
                </a:solidFill>
                <a:effectLst/>
                <a:latin typeface="Söhne"/>
              </a:rPr>
              <a:t>egzamina</a:t>
            </a:r>
            <a:r>
              <a:rPr lang="lt-LT" b="0" i="0" dirty="0">
                <a:solidFill>
                  <a:srgbClr val="374151"/>
                </a:solidFill>
                <a:effectLst/>
                <a:latin typeface="Söhne"/>
              </a:rPr>
              <a:t> (PARODYTI Ji). Ji </a:t>
            </a:r>
            <a:r>
              <a:rPr lang="lt-LT" b="0" i="0" dirty="0" err="1">
                <a:solidFill>
                  <a:srgbClr val="374151"/>
                </a:solidFill>
                <a:effectLst/>
                <a:latin typeface="Söhne"/>
              </a:rPr>
              <a:t>galesite</a:t>
            </a:r>
            <a:r>
              <a:rPr lang="lt-LT" b="0" i="0" dirty="0">
                <a:solidFill>
                  <a:srgbClr val="374151"/>
                </a:solidFill>
                <a:effectLst/>
                <a:latin typeface="Söhne"/>
              </a:rPr>
              <a:t> </a:t>
            </a:r>
            <a:r>
              <a:rPr lang="lt-LT" b="0" i="0" dirty="0" err="1">
                <a:solidFill>
                  <a:srgbClr val="374151"/>
                </a:solidFill>
                <a:effectLst/>
                <a:latin typeface="Söhne"/>
              </a:rPr>
              <a:t>pradeti</a:t>
            </a:r>
            <a:r>
              <a:rPr lang="lt-LT" b="0" i="0" dirty="0">
                <a:solidFill>
                  <a:srgbClr val="374151"/>
                </a:solidFill>
                <a:effectLst/>
                <a:latin typeface="Söhne"/>
              </a:rPr>
              <a:t> laikyti </a:t>
            </a:r>
            <a:r>
              <a:rPr lang="lt-LT" b="0" i="0" dirty="0" err="1">
                <a:solidFill>
                  <a:srgbClr val="374151"/>
                </a:solidFill>
                <a:effectLst/>
                <a:latin typeface="Söhne"/>
              </a:rPr>
              <a:t>isklause</a:t>
            </a:r>
            <a:r>
              <a:rPr lang="lt-LT" b="0" i="0" dirty="0">
                <a:solidFill>
                  <a:srgbClr val="374151"/>
                </a:solidFill>
                <a:effectLst/>
                <a:latin typeface="Söhne"/>
              </a:rPr>
              <a:t> paskutini </a:t>
            </a:r>
            <a:r>
              <a:rPr lang="lt-LT" b="0" i="0" dirty="0" err="1">
                <a:solidFill>
                  <a:srgbClr val="374151"/>
                </a:solidFill>
                <a:effectLst/>
                <a:latin typeface="Söhne"/>
              </a:rPr>
              <a:t>webinara</a:t>
            </a:r>
            <a:r>
              <a:rPr lang="lt-LT" b="0" i="0" dirty="0">
                <a:solidFill>
                  <a:srgbClr val="374151"/>
                </a:solidFill>
                <a:effectLst/>
                <a:latin typeface="Söhne"/>
              </a:rPr>
              <a:t> su trumpa pristatymu apie </a:t>
            </a:r>
            <a:r>
              <a:rPr lang="lt-LT" b="0" i="0" dirty="0" err="1">
                <a:solidFill>
                  <a:srgbClr val="374151"/>
                </a:solidFill>
                <a:effectLst/>
                <a:latin typeface="Söhne"/>
              </a:rPr>
              <a:t>video</a:t>
            </a:r>
            <a:r>
              <a:rPr lang="lt-LT" b="0" i="0" dirty="0">
                <a:solidFill>
                  <a:srgbClr val="374151"/>
                </a:solidFill>
                <a:effectLst/>
                <a:latin typeface="Söhne"/>
              </a:rPr>
              <a:t> su ekspertais, tokiais kaip </a:t>
            </a:r>
            <a:r>
              <a:rPr lang="lt-LT" b="0" i="0" dirty="0" err="1">
                <a:solidFill>
                  <a:srgbClr val="374151"/>
                </a:solidFill>
                <a:effectLst/>
                <a:latin typeface="Söhne"/>
              </a:rPr>
              <a:t>Hannah</a:t>
            </a:r>
            <a:r>
              <a:rPr lang="lt-LT" b="0" i="0" dirty="0">
                <a:solidFill>
                  <a:srgbClr val="374151"/>
                </a:solidFill>
                <a:effectLst/>
                <a:latin typeface="Söhne"/>
              </a:rPr>
              <a:t> </a:t>
            </a:r>
            <a:r>
              <a:rPr lang="lt-LT" b="0" i="0" dirty="0" err="1">
                <a:solidFill>
                  <a:srgbClr val="374151"/>
                </a:solidFill>
                <a:effectLst/>
                <a:latin typeface="Söhne"/>
              </a:rPr>
              <a:t>Engel</a:t>
            </a:r>
            <a:r>
              <a:rPr lang="lt-LT" b="0" i="0" dirty="0">
                <a:solidFill>
                  <a:srgbClr val="374151"/>
                </a:solidFill>
                <a:effectLst/>
                <a:latin typeface="Söhne"/>
              </a:rPr>
              <a:t>, kai susipažinsite su AI ir </a:t>
            </a:r>
            <a:r>
              <a:rPr lang="lt-LT" b="0" i="0" dirty="0" err="1">
                <a:solidFill>
                  <a:srgbClr val="374151"/>
                </a:solidFill>
                <a:effectLst/>
                <a:latin typeface="Söhne"/>
              </a:rPr>
              <a:t>OpenAI</a:t>
            </a:r>
            <a:r>
              <a:rPr lang="lt-LT" b="0" i="0" dirty="0">
                <a:solidFill>
                  <a:srgbClr val="374151"/>
                </a:solidFill>
                <a:effectLst/>
                <a:latin typeface="Söhne"/>
              </a:rPr>
              <a:t> galimybėmis </a:t>
            </a:r>
            <a:r>
              <a:rPr lang="lt-LT" b="0" i="0" dirty="0" err="1">
                <a:solidFill>
                  <a:srgbClr val="374151"/>
                </a:solidFill>
                <a:effectLst/>
                <a:latin typeface="Söhne"/>
              </a:rPr>
              <a:t>Azure</a:t>
            </a:r>
            <a:r>
              <a:rPr lang="lt-LT" b="0" i="0" dirty="0">
                <a:solidFill>
                  <a:srgbClr val="374151"/>
                </a:solidFill>
                <a:effectLst/>
                <a:latin typeface="Söhne"/>
              </a:rPr>
              <a:t> debesyje bei ypač kalbos apdorojimu (NLP) kas leis lengviau </a:t>
            </a:r>
            <a:r>
              <a:rPr lang="lt-LT" b="0" i="0" dirty="0" err="1">
                <a:solidFill>
                  <a:srgbClr val="374151"/>
                </a:solidFill>
                <a:effectLst/>
                <a:latin typeface="Söhne"/>
              </a:rPr>
              <a:t>pazvelgti</a:t>
            </a:r>
            <a:r>
              <a:rPr lang="lt-LT" b="0" i="0" dirty="0">
                <a:solidFill>
                  <a:srgbClr val="374151"/>
                </a:solidFill>
                <a:effectLst/>
                <a:latin typeface="Söhne"/>
              </a:rPr>
              <a:t> ir i populiariuoju </a:t>
            </a:r>
            <a:r>
              <a:rPr lang="lt-LT" b="0" i="0" dirty="0" err="1">
                <a:solidFill>
                  <a:srgbClr val="374151"/>
                </a:solidFill>
                <a:effectLst/>
                <a:latin typeface="Söhne"/>
              </a:rPr>
              <a:t>ChatGPT</a:t>
            </a:r>
            <a:r>
              <a:rPr lang="lt-LT" b="0" i="0" dirty="0">
                <a:solidFill>
                  <a:srgbClr val="374151"/>
                </a:solidFill>
                <a:effectLst/>
                <a:latin typeface="Söhne"/>
              </a:rPr>
              <a:t>.</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course</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discussing</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doesn't</a:t>
            </a:r>
            <a:r>
              <a:rPr lang="lt-LT" b="0" i="0" dirty="0">
                <a:solidFill>
                  <a:srgbClr val="374151"/>
                </a:solidFill>
                <a:effectLst/>
                <a:latin typeface="Söhne"/>
              </a:rPr>
              <a:t> just </a:t>
            </a:r>
            <a:r>
              <a:rPr lang="lt-LT" b="0" i="0" dirty="0" err="1">
                <a:solidFill>
                  <a:srgbClr val="374151"/>
                </a:solidFill>
                <a:effectLst/>
                <a:latin typeface="Söhne"/>
              </a:rPr>
              <a:t>offer</a:t>
            </a:r>
            <a:r>
              <a:rPr lang="lt-LT" b="0" i="0" dirty="0">
                <a:solidFill>
                  <a:srgbClr val="374151"/>
                </a:solidFill>
                <a:effectLst/>
                <a:latin typeface="Söhne"/>
              </a:rPr>
              <a:t> </a:t>
            </a:r>
            <a:r>
              <a:rPr lang="lt-LT" b="0" i="0" dirty="0" err="1">
                <a:solidFill>
                  <a:srgbClr val="374151"/>
                </a:solidFill>
                <a:effectLst/>
                <a:latin typeface="Söhne"/>
              </a:rPr>
              <a:t>knowledge</a:t>
            </a:r>
            <a:r>
              <a:rPr lang="lt-LT" b="0" i="0" dirty="0">
                <a:solidFill>
                  <a:srgbClr val="374151"/>
                </a:solidFill>
                <a:effectLst/>
                <a:latin typeface="Söhne"/>
              </a:rPr>
              <a:t>. It </a:t>
            </a:r>
            <a:r>
              <a:rPr lang="lt-LT" b="0" i="0" dirty="0" err="1">
                <a:solidFill>
                  <a:srgbClr val="374151"/>
                </a:solidFill>
                <a:effectLst/>
                <a:latin typeface="Söhne"/>
              </a:rPr>
              <a:t>provides</a:t>
            </a:r>
            <a:r>
              <a:rPr lang="lt-LT" b="0" i="0" dirty="0">
                <a:solidFill>
                  <a:srgbClr val="374151"/>
                </a:solidFill>
                <a:effectLst/>
                <a:latin typeface="Söhne"/>
              </a:rPr>
              <a:t> </a:t>
            </a:r>
            <a:r>
              <a:rPr lang="lt-LT" b="0" i="0" dirty="0" err="1">
                <a:solidFill>
                  <a:srgbClr val="374151"/>
                </a:solidFill>
                <a:effectLst/>
                <a:latin typeface="Söhne"/>
              </a:rPr>
              <a:t>tangible</a:t>
            </a:r>
            <a:r>
              <a:rPr lang="lt-LT" b="0" i="0" dirty="0">
                <a:solidFill>
                  <a:srgbClr val="374151"/>
                </a:solidFill>
                <a:effectLst/>
                <a:latin typeface="Söhne"/>
              </a:rPr>
              <a:t> </a:t>
            </a:r>
            <a:r>
              <a:rPr lang="lt-LT" b="0" i="0" dirty="0" err="1">
                <a:solidFill>
                  <a:srgbClr val="374151"/>
                </a:solidFill>
                <a:effectLst/>
                <a:latin typeface="Söhne"/>
              </a:rPr>
              <a:t>recognition</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form</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certification</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those</a:t>
            </a:r>
            <a:r>
              <a:rPr lang="lt-LT" b="0" i="0" dirty="0">
                <a:solidFill>
                  <a:srgbClr val="374151"/>
                </a:solidFill>
                <a:effectLst/>
                <a:latin typeface="Söhne"/>
              </a:rPr>
              <a:t> </a:t>
            </a:r>
            <a:r>
              <a:rPr lang="lt-LT" b="0" i="0" dirty="0" err="1">
                <a:solidFill>
                  <a:srgbClr val="374151"/>
                </a:solidFill>
                <a:effectLst/>
                <a:latin typeface="Söhne"/>
              </a:rPr>
              <a:t>who</a:t>
            </a:r>
            <a:r>
              <a:rPr lang="lt-LT" b="0" i="0" dirty="0">
                <a:solidFill>
                  <a:srgbClr val="374151"/>
                </a:solidFill>
                <a:effectLst/>
                <a:latin typeface="Söhne"/>
              </a:rPr>
              <a:t> </a:t>
            </a:r>
            <a:r>
              <a:rPr lang="lt-LT" b="0" i="0" dirty="0" err="1">
                <a:solidFill>
                  <a:srgbClr val="374151"/>
                </a:solidFill>
                <a:effectLst/>
                <a:latin typeface="Söhne"/>
              </a:rPr>
              <a:t>excel</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conclude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course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final</a:t>
            </a:r>
            <a:r>
              <a:rPr lang="lt-LT" b="0" i="0" dirty="0">
                <a:solidFill>
                  <a:srgbClr val="374151"/>
                </a:solidFill>
                <a:effectLst/>
                <a:latin typeface="Söhne"/>
              </a:rPr>
              <a:t> </a:t>
            </a:r>
            <a:r>
              <a:rPr lang="lt-LT" b="0" i="0" dirty="0" err="1">
                <a:solidFill>
                  <a:srgbClr val="374151"/>
                </a:solidFill>
                <a:effectLst/>
                <a:latin typeface="Söhne"/>
              </a:rPr>
              <a:t>webinar</a:t>
            </a:r>
            <a:r>
              <a:rPr lang="lt-LT" b="0" i="0" dirty="0">
                <a:solidFill>
                  <a:srgbClr val="374151"/>
                </a:solidFill>
                <a:effectLst/>
                <a:latin typeface="Söhne"/>
              </a:rPr>
              <a:t> </a:t>
            </a:r>
            <a:r>
              <a:rPr lang="lt-LT" b="0" i="0" dirty="0" err="1">
                <a:solidFill>
                  <a:srgbClr val="374151"/>
                </a:solidFill>
                <a:effectLst/>
                <a:latin typeface="Söhne"/>
              </a:rPr>
              <a:t>promises</a:t>
            </a:r>
            <a:r>
              <a:rPr lang="lt-LT" b="0" i="0" dirty="0">
                <a:solidFill>
                  <a:srgbClr val="374151"/>
                </a:solidFill>
                <a:effectLst/>
                <a:latin typeface="Söhne"/>
              </a:rPr>
              <a:t> a </a:t>
            </a:r>
            <a:r>
              <a:rPr lang="lt-LT" b="0" i="0" dirty="0" err="1">
                <a:solidFill>
                  <a:srgbClr val="374151"/>
                </a:solidFill>
                <a:effectLst/>
                <a:latin typeface="Söhne"/>
              </a:rPr>
              <a:t>hands-on</a:t>
            </a:r>
            <a:r>
              <a:rPr lang="lt-LT" b="0" i="0" dirty="0">
                <a:solidFill>
                  <a:srgbClr val="374151"/>
                </a:solidFill>
                <a:effectLst/>
                <a:latin typeface="Söhne"/>
              </a:rPr>
              <a:t> </a:t>
            </a:r>
            <a:r>
              <a:rPr lang="lt-LT" b="0" i="0" dirty="0" err="1">
                <a:solidFill>
                  <a:srgbClr val="374151"/>
                </a:solidFill>
                <a:effectLst/>
                <a:latin typeface="Söhne"/>
              </a:rPr>
              <a:t>experience</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experts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Hannah</a:t>
            </a:r>
            <a:r>
              <a:rPr lang="lt-LT" b="0" i="0" dirty="0">
                <a:solidFill>
                  <a:srgbClr val="374151"/>
                </a:solidFill>
                <a:effectLst/>
                <a:latin typeface="Söhne"/>
              </a:rPr>
              <a:t> </a:t>
            </a:r>
            <a:r>
              <a:rPr lang="lt-LT" b="0" i="0" dirty="0" err="1">
                <a:solidFill>
                  <a:srgbClr val="374151"/>
                </a:solidFill>
                <a:effectLst/>
                <a:latin typeface="Söhne"/>
              </a:rPr>
              <a:t>Engel</a:t>
            </a:r>
            <a:r>
              <a:rPr lang="lt-LT" b="0" i="0" dirty="0">
                <a:solidFill>
                  <a:srgbClr val="374151"/>
                </a:solidFill>
                <a:effectLst/>
                <a:latin typeface="Söhne"/>
              </a:rPr>
              <a:t>, </a:t>
            </a:r>
            <a:r>
              <a:rPr lang="lt-LT" b="0" i="0" dirty="0" err="1">
                <a:solidFill>
                  <a:srgbClr val="374151"/>
                </a:solidFill>
                <a:effectLst/>
                <a:latin typeface="Söhne"/>
              </a:rPr>
              <a:t>participants</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get</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a:t>
            </a:r>
            <a:r>
              <a:rPr lang="lt-LT" b="0" i="0" dirty="0" err="1">
                <a:solidFill>
                  <a:srgbClr val="374151"/>
                </a:solidFill>
                <a:effectLst/>
                <a:latin typeface="Söhne"/>
              </a:rPr>
              <a:t>immersive</a:t>
            </a:r>
            <a:r>
              <a:rPr lang="lt-LT" b="0" i="0" dirty="0">
                <a:solidFill>
                  <a:srgbClr val="374151"/>
                </a:solidFill>
                <a:effectLst/>
                <a:latin typeface="Söhne"/>
              </a:rPr>
              <a:t> </a:t>
            </a:r>
            <a:r>
              <a:rPr lang="lt-LT" b="0" i="0" dirty="0" err="1">
                <a:solidFill>
                  <a:srgbClr val="374151"/>
                </a:solidFill>
                <a:effectLst/>
                <a:latin typeface="Söhne"/>
              </a:rPr>
              <a:t>introduction</a:t>
            </a:r>
            <a:r>
              <a:rPr lang="lt-LT" b="0" i="0" dirty="0">
                <a:solidFill>
                  <a:srgbClr val="374151"/>
                </a:solidFill>
                <a:effectLst/>
                <a:latin typeface="Söhne"/>
              </a:rPr>
              <a:t> to </a:t>
            </a:r>
            <a:r>
              <a:rPr lang="lt-LT" b="0" i="0" dirty="0" err="1">
                <a:solidFill>
                  <a:srgbClr val="374151"/>
                </a:solidFill>
                <a:effectLst/>
                <a:latin typeface="Söhne"/>
              </a:rPr>
              <a:t>AI's</a:t>
            </a:r>
            <a:r>
              <a:rPr lang="lt-LT" b="0" i="0" dirty="0">
                <a:solidFill>
                  <a:srgbClr val="374151"/>
                </a:solidFill>
                <a:effectLst/>
                <a:latin typeface="Söhne"/>
              </a:rPr>
              <a:t>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especially</a:t>
            </a:r>
            <a:r>
              <a:rPr lang="lt-LT" b="0" i="0" dirty="0">
                <a:solidFill>
                  <a:srgbClr val="374151"/>
                </a:solidFill>
                <a:effectLst/>
                <a:latin typeface="Söhne"/>
              </a:rPr>
              <a:t> </a:t>
            </a:r>
            <a:r>
              <a:rPr lang="lt-LT" b="0" i="0" dirty="0" err="1">
                <a:solidFill>
                  <a:srgbClr val="374151"/>
                </a:solidFill>
                <a:effectLst/>
                <a:latin typeface="Söhne"/>
              </a:rPr>
              <a:t>focusing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language</a:t>
            </a:r>
            <a:r>
              <a:rPr lang="lt-LT" b="0" i="0" dirty="0">
                <a:solidFill>
                  <a:srgbClr val="374151"/>
                </a:solidFill>
                <a:effectLst/>
                <a:latin typeface="Söhne"/>
              </a:rPr>
              <a:t> </a:t>
            </a:r>
            <a:r>
              <a:rPr lang="lt-LT" b="0" i="0" dirty="0" err="1">
                <a:solidFill>
                  <a:srgbClr val="374151"/>
                </a:solidFill>
                <a:effectLst/>
                <a:latin typeface="Söhne"/>
              </a:rPr>
              <a:t>processing</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3</a:t>
            </a:fld>
            <a:endParaRPr lang="en-LV"/>
          </a:p>
        </p:txBody>
      </p:sp>
    </p:spTree>
    <p:extLst>
      <p:ext uri="{BB962C8B-B14F-4D97-AF65-F5344CB8AC3E}">
        <p14:creationId xmlns:p14="http://schemas.microsoft.com/office/powerpoint/2010/main" val="80709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Kaip daugelis jūsų </a:t>
            </a:r>
            <a:r>
              <a:rPr lang="lt-LT" b="0" i="0" dirty="0" err="1">
                <a:solidFill>
                  <a:srgbClr val="374151"/>
                </a:solidFill>
                <a:effectLst/>
                <a:latin typeface="Söhne"/>
              </a:rPr>
              <a:t>turbut</a:t>
            </a:r>
            <a:r>
              <a:rPr lang="lt-LT" b="0" i="0" dirty="0">
                <a:solidFill>
                  <a:srgbClr val="374151"/>
                </a:solidFill>
                <a:effectLst/>
                <a:latin typeface="Söhne"/>
              </a:rPr>
              <a:t> žinote, </a:t>
            </a:r>
            <a:r>
              <a:rPr lang="lt-LT" b="0" i="0" dirty="0" err="1">
                <a:solidFill>
                  <a:srgbClr val="374151"/>
                </a:solidFill>
                <a:effectLst/>
                <a:latin typeface="Söhne"/>
              </a:rPr>
              <a:t>Azure</a:t>
            </a:r>
            <a:r>
              <a:rPr lang="lt-LT" b="0" i="0" dirty="0">
                <a:solidFill>
                  <a:srgbClr val="374151"/>
                </a:solidFill>
                <a:effectLst/>
                <a:latin typeface="Söhne"/>
              </a:rPr>
              <a:t> yra debesų kompiuterijos avangardas. Šiandien klausydami </a:t>
            </a:r>
            <a:r>
              <a:rPr lang="lt-LT" b="0" i="0" dirty="0" err="1">
                <a:solidFill>
                  <a:srgbClr val="374151"/>
                </a:solidFill>
                <a:effectLst/>
                <a:latin typeface="Söhne"/>
              </a:rPr>
              <a:t>Hannah</a:t>
            </a:r>
            <a:r>
              <a:rPr lang="lt-LT" b="0" i="0" dirty="0">
                <a:solidFill>
                  <a:srgbClr val="374151"/>
                </a:solidFill>
                <a:effectLst/>
                <a:latin typeface="Söhne"/>
              </a:rPr>
              <a:t> kalbos jus sutelksite dėmesį į jo AI galimybes. Su ja aptarsite skirtumus tarp GPT pokalbių ir </a:t>
            </a:r>
            <a:r>
              <a:rPr lang="lt-LT" b="0" i="0" dirty="0" err="1">
                <a:solidFill>
                  <a:srgbClr val="374151"/>
                </a:solidFill>
                <a:effectLst/>
                <a:latin typeface="Söhne"/>
              </a:rPr>
              <a:t>OpenAI</a:t>
            </a:r>
            <a:r>
              <a:rPr lang="lt-LT" b="0" i="0" dirty="0">
                <a:solidFill>
                  <a:srgbClr val="374151"/>
                </a:solidFill>
                <a:effectLst/>
                <a:latin typeface="Söhne"/>
              </a:rPr>
              <a:t> varianto, suprasite, kaip debesų infrastruktūra gali patenkinti </a:t>
            </a:r>
            <a:r>
              <a:rPr lang="lt-LT" b="0" i="0" dirty="0" err="1">
                <a:solidFill>
                  <a:srgbClr val="374151"/>
                </a:solidFill>
                <a:effectLst/>
                <a:latin typeface="Söhne"/>
              </a:rPr>
              <a:t>Jusu</a:t>
            </a:r>
            <a:r>
              <a:rPr lang="lt-LT" b="0" i="0" dirty="0">
                <a:solidFill>
                  <a:srgbClr val="374151"/>
                </a:solidFill>
                <a:effectLst/>
                <a:latin typeface="Söhne"/>
              </a:rPr>
              <a:t> AI poreikius ir išsamiai išnagrinėsite, kaip </a:t>
            </a:r>
            <a:r>
              <a:rPr lang="lt-LT" b="0" i="0" dirty="0" err="1">
                <a:solidFill>
                  <a:srgbClr val="374151"/>
                </a:solidFill>
                <a:effectLst/>
                <a:latin typeface="Söhne"/>
              </a:rPr>
              <a:t>idiegti</a:t>
            </a:r>
            <a:r>
              <a:rPr lang="lt-LT" b="0" i="0" dirty="0">
                <a:solidFill>
                  <a:srgbClr val="374151"/>
                </a:solidFill>
                <a:effectLst/>
                <a:latin typeface="Söhne"/>
              </a:rPr>
              <a:t> AI sprendimus.</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many</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might</a:t>
            </a:r>
            <a:r>
              <a:rPr lang="lt-LT" b="0" i="0" dirty="0">
                <a:solidFill>
                  <a:srgbClr val="374151"/>
                </a:solidFill>
                <a:effectLst/>
                <a:latin typeface="Söhne"/>
              </a:rPr>
              <a:t> </a:t>
            </a:r>
            <a:r>
              <a:rPr lang="lt-LT" b="0" i="0" dirty="0" err="1">
                <a:solidFill>
                  <a:srgbClr val="374151"/>
                </a:solidFill>
                <a:effectLst/>
                <a:latin typeface="Söhne"/>
              </a:rPr>
              <a:t>know</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forefront</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cloud</a:t>
            </a:r>
            <a:r>
              <a:rPr lang="lt-LT" b="0" i="0" dirty="0">
                <a:solidFill>
                  <a:srgbClr val="374151"/>
                </a:solidFill>
                <a:effectLst/>
                <a:latin typeface="Söhne"/>
              </a:rPr>
              <a:t> </a:t>
            </a:r>
            <a:r>
              <a:rPr lang="lt-LT" b="0" i="0" dirty="0" err="1">
                <a:solidFill>
                  <a:srgbClr val="374151"/>
                </a:solidFill>
                <a:effectLst/>
                <a:latin typeface="Söhne"/>
              </a:rPr>
              <a:t>computing</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narrowing</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focus</a:t>
            </a:r>
            <a:r>
              <a:rPr lang="lt-LT" b="0" i="0" dirty="0">
                <a:solidFill>
                  <a:srgbClr val="374151"/>
                </a:solidFill>
                <a:effectLst/>
                <a:latin typeface="Söhne"/>
              </a:rPr>
              <a:t> to </a:t>
            </a:r>
            <a:r>
              <a:rPr lang="lt-LT" b="0" i="0" dirty="0" err="1">
                <a:solidFill>
                  <a:srgbClr val="374151"/>
                </a:solidFill>
                <a:effectLst/>
                <a:latin typeface="Söhne"/>
              </a:rPr>
              <a:t>its</a:t>
            </a:r>
            <a:r>
              <a:rPr lang="lt-LT" b="0" i="0" dirty="0">
                <a:solidFill>
                  <a:srgbClr val="374151"/>
                </a:solidFill>
                <a:effectLst/>
                <a:latin typeface="Söhne"/>
              </a:rPr>
              <a:t> AI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t>
            </a:r>
            <a:r>
              <a:rPr lang="lt-LT" b="0" i="0" dirty="0" err="1">
                <a:solidFill>
                  <a:srgbClr val="374151"/>
                </a:solidFill>
                <a:effectLst/>
                <a:latin typeface="Söhne"/>
              </a:rPr>
              <a:t>discuss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differences</a:t>
            </a:r>
            <a:r>
              <a:rPr lang="lt-LT" b="0" i="0" dirty="0">
                <a:solidFill>
                  <a:srgbClr val="374151"/>
                </a:solidFill>
                <a:effectLst/>
                <a:latin typeface="Söhne"/>
              </a:rPr>
              <a:t> </a:t>
            </a:r>
            <a:r>
              <a:rPr lang="lt-LT" b="0" i="0" dirty="0" err="1">
                <a:solidFill>
                  <a:srgbClr val="374151"/>
                </a:solidFill>
                <a:effectLst/>
                <a:latin typeface="Söhne"/>
              </a:rPr>
              <a:t>between</a:t>
            </a:r>
            <a:r>
              <a:rPr lang="lt-LT" b="0" i="0" dirty="0">
                <a:solidFill>
                  <a:srgbClr val="374151"/>
                </a:solidFill>
                <a:effectLst/>
                <a:latin typeface="Söhne"/>
              </a:rPr>
              <a:t> GPT </a:t>
            </a:r>
            <a:r>
              <a:rPr lang="lt-LT" b="0" i="0" dirty="0" err="1">
                <a:solidFill>
                  <a:srgbClr val="374151"/>
                </a:solidFill>
                <a:effectLst/>
                <a:latin typeface="Söhne"/>
              </a:rPr>
              <a:t>chat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variant</a:t>
            </a:r>
            <a:r>
              <a:rPr lang="lt-LT" b="0" i="0" dirty="0">
                <a:solidFill>
                  <a:srgbClr val="374151"/>
                </a:solidFill>
                <a:effectLst/>
                <a:latin typeface="Söhne"/>
              </a:rPr>
              <a:t>,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t>
            </a:r>
            <a:r>
              <a:rPr lang="lt-LT" b="0" i="0" dirty="0" err="1">
                <a:solidFill>
                  <a:srgbClr val="374151"/>
                </a:solidFill>
                <a:effectLst/>
                <a:latin typeface="Söhne"/>
              </a:rPr>
              <a:t>cloud</a:t>
            </a:r>
            <a:r>
              <a:rPr lang="lt-LT" b="0" i="0" dirty="0">
                <a:solidFill>
                  <a:srgbClr val="374151"/>
                </a:solidFill>
                <a:effectLst/>
                <a:latin typeface="Söhne"/>
              </a:rPr>
              <a:t> </a:t>
            </a:r>
            <a:r>
              <a:rPr lang="lt-LT" b="0" i="0" dirty="0" err="1">
                <a:solidFill>
                  <a:srgbClr val="374151"/>
                </a:solidFill>
                <a:effectLst/>
                <a:latin typeface="Söhne"/>
              </a:rPr>
              <a:t>infrastructure</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support</a:t>
            </a:r>
            <a:r>
              <a:rPr lang="lt-LT" b="0" i="0" dirty="0">
                <a:solidFill>
                  <a:srgbClr val="374151"/>
                </a:solidFill>
                <a:effectLst/>
                <a:latin typeface="Söhne"/>
              </a:rPr>
              <a:t> </a:t>
            </a:r>
            <a:r>
              <a:rPr lang="lt-LT" b="0" i="0" dirty="0" err="1">
                <a:solidFill>
                  <a:srgbClr val="374151"/>
                </a:solidFill>
                <a:effectLst/>
                <a:latin typeface="Söhne"/>
              </a:rPr>
              <a:t>AI's</a:t>
            </a:r>
            <a:r>
              <a:rPr lang="lt-LT" b="0" i="0" dirty="0">
                <a:solidFill>
                  <a:srgbClr val="374151"/>
                </a:solidFill>
                <a:effectLst/>
                <a:latin typeface="Söhne"/>
              </a:rPr>
              <a:t> </a:t>
            </a:r>
            <a:r>
              <a:rPr lang="lt-LT" b="0" i="0" dirty="0" err="1">
                <a:solidFill>
                  <a:srgbClr val="374151"/>
                </a:solidFill>
                <a:effectLst/>
                <a:latin typeface="Söhne"/>
              </a:rPr>
              <a:t>demanding</a:t>
            </a:r>
            <a:r>
              <a:rPr lang="lt-LT" b="0" i="0" dirty="0">
                <a:solidFill>
                  <a:srgbClr val="374151"/>
                </a:solidFill>
                <a:effectLst/>
                <a:latin typeface="Söhne"/>
              </a:rPr>
              <a:t> </a:t>
            </a:r>
            <a:r>
              <a:rPr lang="lt-LT" b="0" i="0" dirty="0" err="1">
                <a:solidFill>
                  <a:srgbClr val="374151"/>
                </a:solidFill>
                <a:effectLst/>
                <a:latin typeface="Söhne"/>
              </a:rPr>
              <a:t>needs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dive</a:t>
            </a:r>
            <a:r>
              <a:rPr lang="lt-LT" b="0" i="0" dirty="0">
                <a:solidFill>
                  <a:srgbClr val="374151"/>
                </a:solidFill>
                <a:effectLst/>
                <a:latin typeface="Söhne"/>
              </a:rPr>
              <a:t> </a:t>
            </a:r>
            <a:r>
              <a:rPr lang="lt-LT" b="0" i="0" dirty="0" err="1">
                <a:solidFill>
                  <a:srgbClr val="374151"/>
                </a:solidFill>
                <a:effectLst/>
                <a:latin typeface="Söhne"/>
              </a:rPr>
              <a:t>deep</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 </a:t>
            </a:r>
            <a:r>
              <a:rPr lang="lt-LT" b="0" i="0" dirty="0" err="1">
                <a:solidFill>
                  <a:srgbClr val="374151"/>
                </a:solidFill>
                <a:effectLst/>
                <a:latin typeface="Söhne"/>
              </a:rPr>
              <a:t>live</a:t>
            </a:r>
            <a:r>
              <a:rPr lang="lt-LT" b="0" i="0" dirty="0">
                <a:solidFill>
                  <a:srgbClr val="374151"/>
                </a:solidFill>
                <a:effectLst/>
                <a:latin typeface="Söhne"/>
              </a:rPr>
              <a:t> </a:t>
            </a:r>
            <a:r>
              <a:rPr lang="lt-LT" b="0" i="0" dirty="0" err="1">
                <a:solidFill>
                  <a:srgbClr val="374151"/>
                </a:solidFill>
                <a:effectLst/>
                <a:latin typeface="Söhne"/>
              </a:rPr>
              <a:t>demonstration</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deploying</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AI </a:t>
            </a:r>
            <a:r>
              <a:rPr lang="lt-LT" b="0" i="0" dirty="0" err="1">
                <a:solidFill>
                  <a:srgbClr val="374151"/>
                </a:solidFill>
                <a:effectLst/>
                <a:latin typeface="Söhne"/>
              </a:rPr>
              <a:t>solution</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4</a:t>
            </a:fld>
            <a:endParaRPr lang="en-LV"/>
          </a:p>
        </p:txBody>
      </p:sp>
    </p:spTree>
    <p:extLst>
      <p:ext uri="{BB962C8B-B14F-4D97-AF65-F5344CB8AC3E}">
        <p14:creationId xmlns:p14="http://schemas.microsoft.com/office/powerpoint/2010/main" val="118416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Įsivaizduokite kūdikį, sugeriantį kiekvieną žinių gabalėlį ir augantį su kiekvienu patyrimu. Tai yra AI jums. Ji klesti remdamasi duomenimis ir skaičiavimo galia. </a:t>
            </a:r>
            <a:r>
              <a:rPr lang="lt-LT" b="0" i="0" dirty="0" err="1">
                <a:solidFill>
                  <a:srgbClr val="374151"/>
                </a:solidFill>
                <a:effectLst/>
                <a:latin typeface="Söhne"/>
              </a:rPr>
              <a:t>Azure</a:t>
            </a:r>
            <a:r>
              <a:rPr lang="lt-LT" b="0" i="0" dirty="0">
                <a:solidFill>
                  <a:srgbClr val="374151"/>
                </a:solidFill>
                <a:effectLst/>
                <a:latin typeface="Söhne"/>
              </a:rPr>
              <a:t> iš anksto apmokyti modeliai padaro šį procesą neproblemišką, </a:t>
            </a:r>
            <a:r>
              <a:rPr lang="lt-LT" b="0" i="0" dirty="0" err="1">
                <a:solidFill>
                  <a:srgbClr val="374151"/>
                </a:solidFill>
                <a:effectLst/>
                <a:latin typeface="Söhne"/>
              </a:rPr>
              <a:t>t.y</a:t>
            </a:r>
            <a:r>
              <a:rPr lang="lt-LT" b="0" i="0" dirty="0">
                <a:solidFill>
                  <a:srgbClr val="374151"/>
                </a:solidFill>
                <a:effectLst/>
                <a:latin typeface="Söhne"/>
              </a:rPr>
              <a:t>. suprantama net vaikui. Šiandien klausydami </a:t>
            </a:r>
            <a:r>
              <a:rPr lang="lt-LT" b="0" i="0" dirty="0" err="1">
                <a:solidFill>
                  <a:srgbClr val="374151"/>
                </a:solidFill>
                <a:effectLst/>
                <a:latin typeface="Söhne"/>
              </a:rPr>
              <a:t>Hannah‘os</a:t>
            </a:r>
            <a:r>
              <a:rPr lang="lt-LT" b="0" i="0" dirty="0">
                <a:solidFill>
                  <a:srgbClr val="374151"/>
                </a:solidFill>
                <a:effectLst/>
                <a:latin typeface="Söhne"/>
              </a:rPr>
              <a:t> Jus gilinsitės į realaus pasaulio taikymus ir pamatysite, kaip AI gali atpažinti produktus, atskirti turinį ir net gauti įžvalgas iš didelių duomenų rinkinių, pavyzdžiui, pokalbių centro milijono </a:t>
            </a:r>
            <a:r>
              <a:rPr lang="lt-LT" b="0" i="0" dirty="0" err="1">
                <a:solidFill>
                  <a:srgbClr val="374151"/>
                </a:solidFill>
                <a:effectLst/>
                <a:latin typeface="Söhne"/>
              </a:rPr>
              <a:t>zinuciu</a:t>
            </a:r>
            <a:r>
              <a:rPr lang="lt-LT" b="0" i="0" dirty="0">
                <a:solidFill>
                  <a:srgbClr val="374151"/>
                </a:solidFill>
                <a:effectLst/>
                <a:latin typeface="Söhne"/>
              </a:rPr>
              <a:t>.</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"Imagine </a:t>
            </a:r>
            <a:r>
              <a:rPr lang="lt-LT" b="0" i="0" dirty="0" err="1">
                <a:solidFill>
                  <a:srgbClr val="374151"/>
                </a:solidFill>
                <a:effectLst/>
                <a:latin typeface="Söhne"/>
              </a:rPr>
              <a:t>an</a:t>
            </a:r>
            <a:r>
              <a:rPr lang="lt-LT" b="0" i="0" dirty="0">
                <a:solidFill>
                  <a:srgbClr val="374151"/>
                </a:solidFill>
                <a:effectLst/>
                <a:latin typeface="Söhne"/>
              </a:rPr>
              <a:t> </a:t>
            </a:r>
            <a:r>
              <a:rPr lang="lt-LT" b="0" i="0" dirty="0" err="1">
                <a:solidFill>
                  <a:srgbClr val="374151"/>
                </a:solidFill>
                <a:effectLst/>
                <a:latin typeface="Söhne"/>
              </a:rPr>
              <a:t>infant</a:t>
            </a:r>
            <a:r>
              <a:rPr lang="lt-LT" b="0" i="0" dirty="0">
                <a:solidFill>
                  <a:srgbClr val="374151"/>
                </a:solidFill>
                <a:effectLst/>
                <a:latin typeface="Söhne"/>
              </a:rPr>
              <a:t>, </a:t>
            </a:r>
            <a:r>
              <a:rPr lang="lt-LT" b="0" i="0" dirty="0" err="1">
                <a:solidFill>
                  <a:srgbClr val="374151"/>
                </a:solidFill>
                <a:effectLst/>
                <a:latin typeface="Söhne"/>
              </a:rPr>
              <a:t>absorbing</a:t>
            </a:r>
            <a:r>
              <a:rPr lang="lt-LT" b="0" i="0" dirty="0">
                <a:solidFill>
                  <a:srgbClr val="374151"/>
                </a:solidFill>
                <a:effectLst/>
                <a:latin typeface="Söhne"/>
              </a:rPr>
              <a:t> </a:t>
            </a:r>
            <a:r>
              <a:rPr lang="lt-LT" b="0" i="0" dirty="0" err="1">
                <a:solidFill>
                  <a:srgbClr val="374151"/>
                </a:solidFill>
                <a:effectLst/>
                <a:latin typeface="Söhne"/>
              </a:rPr>
              <a:t>every</a:t>
            </a:r>
            <a:r>
              <a:rPr lang="lt-LT" b="0" i="0" dirty="0">
                <a:solidFill>
                  <a:srgbClr val="374151"/>
                </a:solidFill>
                <a:effectLst/>
                <a:latin typeface="Söhne"/>
              </a:rPr>
              <a:t> </a:t>
            </a:r>
            <a:r>
              <a:rPr lang="lt-LT" b="0" i="0" dirty="0" err="1">
                <a:solidFill>
                  <a:srgbClr val="374151"/>
                </a:solidFill>
                <a:effectLst/>
                <a:latin typeface="Söhne"/>
              </a:rPr>
              <a:t>bit</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knowledge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growing</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experience</a:t>
            </a:r>
            <a:r>
              <a:rPr lang="lt-LT" b="0" i="0" dirty="0">
                <a:solidFill>
                  <a:srgbClr val="374151"/>
                </a:solidFill>
                <a:effectLst/>
                <a:latin typeface="Söhne"/>
              </a:rPr>
              <a:t>. </a:t>
            </a:r>
            <a:r>
              <a:rPr lang="lt-LT" b="0" i="0" dirty="0" err="1">
                <a:solidFill>
                  <a:srgbClr val="374151"/>
                </a:solidFill>
                <a:effectLst/>
                <a:latin typeface="Söhne"/>
              </a:rPr>
              <a:t>That's</a:t>
            </a:r>
            <a:r>
              <a:rPr lang="lt-LT" b="0" i="0" dirty="0">
                <a:solidFill>
                  <a:srgbClr val="374151"/>
                </a:solidFill>
                <a:effectLst/>
                <a:latin typeface="Söhne"/>
              </a:rPr>
              <a:t> AI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It </a:t>
            </a:r>
            <a:r>
              <a:rPr lang="lt-LT" b="0" i="0" dirty="0" err="1">
                <a:solidFill>
                  <a:srgbClr val="374151"/>
                </a:solidFill>
                <a:effectLst/>
                <a:latin typeface="Söhne"/>
              </a:rPr>
              <a:t>thrives</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data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computational</a:t>
            </a:r>
            <a:r>
              <a:rPr lang="lt-LT" b="0" i="0" dirty="0">
                <a:solidFill>
                  <a:srgbClr val="374151"/>
                </a:solidFill>
                <a:effectLst/>
                <a:latin typeface="Söhne"/>
              </a:rPr>
              <a:t> </a:t>
            </a:r>
            <a:r>
              <a:rPr lang="lt-LT" b="0" i="0" dirty="0" err="1">
                <a:solidFill>
                  <a:srgbClr val="374151"/>
                </a:solidFill>
                <a:effectLst/>
                <a:latin typeface="Söhne"/>
              </a:rPr>
              <a:t>power</a:t>
            </a:r>
            <a:r>
              <a:rPr lang="lt-LT" b="0" i="0" dirty="0">
                <a:solidFill>
                  <a:srgbClr val="374151"/>
                </a:solidFill>
                <a:effectLst/>
                <a:latin typeface="Söhne"/>
              </a:rPr>
              <a:t>. </a:t>
            </a:r>
            <a:r>
              <a:rPr lang="lt-LT" b="0" i="0" dirty="0" err="1">
                <a:solidFill>
                  <a:srgbClr val="374151"/>
                </a:solidFill>
                <a:effectLst/>
                <a:latin typeface="Söhne"/>
              </a:rPr>
              <a:t>Azure's</a:t>
            </a:r>
            <a:r>
              <a:rPr lang="lt-LT" b="0" i="0" dirty="0">
                <a:solidFill>
                  <a:srgbClr val="374151"/>
                </a:solidFill>
                <a:effectLst/>
                <a:latin typeface="Söhne"/>
              </a:rPr>
              <a:t> </a:t>
            </a:r>
            <a:r>
              <a:rPr lang="lt-LT" b="0" i="0" dirty="0" err="1">
                <a:solidFill>
                  <a:srgbClr val="374151"/>
                </a:solidFill>
                <a:effectLst/>
                <a:latin typeface="Söhne"/>
              </a:rPr>
              <a:t>pre-trained</a:t>
            </a:r>
            <a:r>
              <a:rPr lang="lt-LT" b="0" i="0" dirty="0">
                <a:solidFill>
                  <a:srgbClr val="374151"/>
                </a:solidFill>
                <a:effectLst/>
                <a:latin typeface="Söhne"/>
              </a:rPr>
              <a:t>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make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process</a:t>
            </a:r>
            <a:r>
              <a:rPr lang="lt-LT" b="0" i="0" dirty="0">
                <a:solidFill>
                  <a:srgbClr val="374151"/>
                </a:solidFill>
                <a:effectLst/>
                <a:latin typeface="Söhne"/>
              </a:rPr>
              <a:t> </a:t>
            </a:r>
            <a:r>
              <a:rPr lang="lt-LT" b="0" i="0" dirty="0" err="1">
                <a:solidFill>
                  <a:srgbClr val="374151"/>
                </a:solidFill>
                <a:effectLst/>
                <a:latin typeface="Söhne"/>
              </a:rPr>
              <a:t>seamless</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delve</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real-world</a:t>
            </a:r>
            <a:r>
              <a:rPr lang="lt-LT" b="0" i="0" dirty="0">
                <a:solidFill>
                  <a:srgbClr val="374151"/>
                </a:solidFill>
                <a:effectLst/>
                <a:latin typeface="Söhne"/>
              </a:rPr>
              <a:t> </a:t>
            </a:r>
            <a:r>
              <a:rPr lang="lt-LT" b="0" i="0" dirty="0" err="1">
                <a:solidFill>
                  <a:srgbClr val="374151"/>
                </a:solidFill>
                <a:effectLst/>
                <a:latin typeface="Söhne"/>
              </a:rPr>
              <a:t>applications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see</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recognize</a:t>
            </a:r>
            <a:r>
              <a:rPr lang="lt-LT" b="0" i="0" dirty="0">
                <a:solidFill>
                  <a:srgbClr val="374151"/>
                </a:solidFill>
                <a:effectLst/>
                <a:latin typeface="Söhne"/>
              </a:rPr>
              <a:t> </a:t>
            </a:r>
            <a:r>
              <a:rPr lang="lt-LT" b="0" i="0" dirty="0" err="1">
                <a:solidFill>
                  <a:srgbClr val="374151"/>
                </a:solidFill>
                <a:effectLst/>
                <a:latin typeface="Söhne"/>
              </a:rPr>
              <a:t>products</a:t>
            </a:r>
            <a:r>
              <a:rPr lang="lt-LT" b="0" i="0" dirty="0">
                <a:solidFill>
                  <a:srgbClr val="374151"/>
                </a:solidFill>
                <a:effectLst/>
                <a:latin typeface="Söhne"/>
              </a:rPr>
              <a:t>, </a:t>
            </a:r>
            <a:r>
              <a:rPr lang="lt-LT" b="0" i="0" dirty="0" err="1">
                <a:solidFill>
                  <a:srgbClr val="374151"/>
                </a:solidFill>
                <a:effectLst/>
                <a:latin typeface="Söhne"/>
              </a:rPr>
              <a:t>discern</a:t>
            </a:r>
            <a:r>
              <a:rPr lang="lt-LT" b="0" i="0" dirty="0">
                <a:solidFill>
                  <a:srgbClr val="374151"/>
                </a:solidFill>
                <a:effectLst/>
                <a:latin typeface="Söhne"/>
              </a:rPr>
              <a:t> </a:t>
            </a:r>
            <a:r>
              <a:rPr lang="lt-LT" b="0" i="0" dirty="0" err="1">
                <a:solidFill>
                  <a:srgbClr val="374151"/>
                </a:solidFill>
                <a:effectLst/>
                <a:latin typeface="Söhne"/>
              </a:rPr>
              <a:t>content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even</a:t>
            </a:r>
            <a:r>
              <a:rPr lang="lt-LT" b="0" i="0" dirty="0">
                <a:solidFill>
                  <a:srgbClr val="374151"/>
                </a:solidFill>
                <a:effectLst/>
                <a:latin typeface="Söhne"/>
              </a:rPr>
              <a:t> </a:t>
            </a:r>
            <a:r>
              <a:rPr lang="lt-LT" b="0" i="0" dirty="0" err="1">
                <a:solidFill>
                  <a:srgbClr val="374151"/>
                </a:solidFill>
                <a:effectLst/>
                <a:latin typeface="Söhne"/>
              </a:rPr>
              <a:t>derive</a:t>
            </a:r>
            <a:r>
              <a:rPr lang="lt-LT" b="0" i="0" dirty="0">
                <a:solidFill>
                  <a:srgbClr val="374151"/>
                </a:solidFill>
                <a:effectLst/>
                <a:latin typeface="Söhne"/>
              </a:rPr>
              <a:t> </a:t>
            </a:r>
            <a:r>
              <a:rPr lang="lt-LT" b="0" i="0" dirty="0" err="1">
                <a:solidFill>
                  <a:srgbClr val="374151"/>
                </a:solidFill>
                <a:effectLst/>
                <a:latin typeface="Söhne"/>
              </a:rPr>
              <a:t>insights</a:t>
            </a:r>
            <a:r>
              <a:rPr lang="lt-LT" b="0" i="0" dirty="0">
                <a:solidFill>
                  <a:srgbClr val="374151"/>
                </a:solidFill>
                <a:effectLst/>
                <a:latin typeface="Söhne"/>
              </a:rPr>
              <a:t> </a:t>
            </a:r>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vast</a:t>
            </a:r>
            <a:r>
              <a:rPr lang="lt-LT" b="0" i="0" dirty="0">
                <a:solidFill>
                  <a:srgbClr val="374151"/>
                </a:solidFill>
                <a:effectLst/>
                <a:latin typeface="Söhne"/>
              </a:rPr>
              <a:t> </a:t>
            </a:r>
            <a:r>
              <a:rPr lang="lt-LT" b="0" i="0" dirty="0" err="1">
                <a:solidFill>
                  <a:srgbClr val="374151"/>
                </a:solidFill>
                <a:effectLst/>
                <a:latin typeface="Söhne"/>
              </a:rPr>
              <a:t>datasets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call</a:t>
            </a:r>
            <a:r>
              <a:rPr lang="lt-LT" b="0" i="0" dirty="0">
                <a:solidFill>
                  <a:srgbClr val="374151"/>
                </a:solidFill>
                <a:effectLst/>
                <a:latin typeface="Söhne"/>
              </a:rPr>
              <a:t> </a:t>
            </a:r>
            <a:r>
              <a:rPr lang="lt-LT" b="0" i="0" dirty="0" err="1">
                <a:solidFill>
                  <a:srgbClr val="374151"/>
                </a:solidFill>
                <a:effectLst/>
                <a:latin typeface="Söhne"/>
              </a:rPr>
              <a:t>center</a:t>
            </a:r>
            <a:r>
              <a:rPr lang="lt-LT" b="0" i="0" dirty="0">
                <a:solidFill>
                  <a:srgbClr val="374151"/>
                </a:solidFill>
                <a:effectLst/>
                <a:latin typeface="Söhne"/>
              </a:rPr>
              <a:t> </a:t>
            </a:r>
            <a:r>
              <a:rPr lang="lt-LT" b="0" i="0" dirty="0" err="1">
                <a:solidFill>
                  <a:srgbClr val="374151"/>
                </a:solidFill>
                <a:effectLst/>
                <a:latin typeface="Söhne"/>
              </a:rPr>
              <a:t>conversations</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5</a:t>
            </a:fld>
            <a:endParaRPr lang="en-LV"/>
          </a:p>
        </p:txBody>
      </p:sp>
    </p:spTree>
    <p:extLst>
      <p:ext uri="{BB962C8B-B14F-4D97-AF65-F5344CB8AC3E}">
        <p14:creationId xmlns:p14="http://schemas.microsoft.com/office/powerpoint/2010/main" val="82543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Mūsų sąveika su AI kiekvieną dieną tampa natūralesnė. Šiandien sutelksite dėmesį į tai, kaip AI gali suprasti ir mėgdžioti žmogaus kalbą, su potencialiais taikymais realiuoju laiku verčiant ar </a:t>
            </a:r>
            <a:r>
              <a:rPr lang="lt-LT" b="0" i="0" dirty="0" err="1">
                <a:solidFill>
                  <a:srgbClr val="374151"/>
                </a:solidFill>
                <a:effectLst/>
                <a:latin typeface="Söhne"/>
              </a:rPr>
              <a:t>keiciant</a:t>
            </a:r>
            <a:r>
              <a:rPr lang="lt-LT" b="0" i="0" dirty="0">
                <a:solidFill>
                  <a:srgbClr val="374151"/>
                </a:solidFill>
                <a:effectLst/>
                <a:latin typeface="Söhne"/>
              </a:rPr>
              <a:t> balsą ir daugiau. Taip pat peržiūrėsite ir matysite </a:t>
            </a:r>
            <a:r>
              <a:rPr lang="lt-LT" b="0" i="0" dirty="0" err="1">
                <a:solidFill>
                  <a:srgbClr val="374151"/>
                </a:solidFill>
                <a:effectLst/>
                <a:latin typeface="Söhne"/>
              </a:rPr>
              <a:t>pavyzdzius</a:t>
            </a:r>
            <a:r>
              <a:rPr lang="lt-LT" b="0" i="0" dirty="0">
                <a:solidFill>
                  <a:srgbClr val="374151"/>
                </a:solidFill>
                <a:effectLst/>
                <a:latin typeface="Söhne"/>
              </a:rPr>
              <a:t>, kaip AI padeda regos sutrikimus turintiems asmenims atpažinti emocijas, skaityti tekstą garsiai ir padėti kasdienėse užduotyse.</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interaction</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AI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becoming</a:t>
            </a:r>
            <a:r>
              <a:rPr lang="lt-LT" b="0" i="0" dirty="0">
                <a:solidFill>
                  <a:srgbClr val="374151"/>
                </a:solidFill>
                <a:effectLst/>
                <a:latin typeface="Söhne"/>
              </a:rPr>
              <a:t>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natural</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day</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focusing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mimic</a:t>
            </a:r>
            <a:r>
              <a:rPr lang="lt-LT" b="0" i="0" dirty="0">
                <a:solidFill>
                  <a:srgbClr val="374151"/>
                </a:solidFill>
                <a:effectLst/>
                <a:latin typeface="Söhne"/>
              </a:rPr>
              <a:t> </a:t>
            </a:r>
            <a:r>
              <a:rPr lang="lt-LT" b="0" i="0" dirty="0" err="1">
                <a:solidFill>
                  <a:srgbClr val="374151"/>
                </a:solidFill>
                <a:effectLst/>
                <a:latin typeface="Söhne"/>
              </a:rPr>
              <a:t>human</a:t>
            </a:r>
            <a:r>
              <a:rPr lang="lt-LT" b="0" i="0" dirty="0">
                <a:solidFill>
                  <a:srgbClr val="374151"/>
                </a:solidFill>
                <a:effectLst/>
                <a:latin typeface="Söhne"/>
              </a:rPr>
              <a:t> </a:t>
            </a:r>
            <a:r>
              <a:rPr lang="lt-LT" b="0" i="0" dirty="0" err="1">
                <a:solidFill>
                  <a:srgbClr val="374151"/>
                </a:solidFill>
                <a:effectLst/>
                <a:latin typeface="Söhne"/>
              </a:rPr>
              <a:t>speech</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potential</a:t>
            </a:r>
            <a:r>
              <a:rPr lang="lt-LT" b="0" i="0" dirty="0">
                <a:solidFill>
                  <a:srgbClr val="374151"/>
                </a:solidFill>
                <a:effectLst/>
                <a:latin typeface="Söhne"/>
              </a:rPr>
              <a:t> </a:t>
            </a:r>
            <a:r>
              <a:rPr lang="lt-LT" b="0" i="0" dirty="0" err="1">
                <a:solidFill>
                  <a:srgbClr val="374151"/>
                </a:solidFill>
                <a:effectLst/>
                <a:latin typeface="Söhne"/>
              </a:rPr>
              <a:t>applications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real-time</a:t>
            </a:r>
            <a:r>
              <a:rPr lang="lt-LT" b="0" i="0" dirty="0">
                <a:solidFill>
                  <a:srgbClr val="374151"/>
                </a:solidFill>
                <a:effectLst/>
                <a:latin typeface="Söhne"/>
              </a:rPr>
              <a:t> </a:t>
            </a:r>
            <a:r>
              <a:rPr lang="lt-LT" b="0" i="0" dirty="0" err="1">
                <a:solidFill>
                  <a:srgbClr val="374151"/>
                </a:solidFill>
                <a:effectLst/>
                <a:latin typeface="Söhne"/>
              </a:rPr>
              <a:t>translations</a:t>
            </a:r>
            <a:r>
              <a:rPr lang="lt-LT" b="0" i="0" dirty="0">
                <a:solidFill>
                  <a:srgbClr val="374151"/>
                </a:solidFill>
                <a:effectLst/>
                <a:latin typeface="Söhne"/>
              </a:rPr>
              <a:t>, </a:t>
            </a:r>
            <a:r>
              <a:rPr lang="lt-LT" b="0" i="0" dirty="0" err="1">
                <a:solidFill>
                  <a:srgbClr val="374151"/>
                </a:solidFill>
                <a:effectLst/>
                <a:latin typeface="Söhne"/>
              </a:rPr>
              <a:t>voice</a:t>
            </a:r>
            <a:r>
              <a:rPr lang="lt-LT" b="0" i="0" dirty="0">
                <a:solidFill>
                  <a:srgbClr val="374151"/>
                </a:solidFill>
                <a:effectLst/>
                <a:latin typeface="Söhne"/>
              </a:rPr>
              <a:t> </a:t>
            </a:r>
            <a:r>
              <a:rPr lang="lt-LT" b="0" i="0" dirty="0" err="1">
                <a:solidFill>
                  <a:srgbClr val="374151"/>
                </a:solidFill>
                <a:effectLst/>
                <a:latin typeface="Söhne"/>
              </a:rPr>
              <a:t>modulations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also </a:t>
            </a:r>
            <a:r>
              <a:rPr lang="lt-LT" b="0" i="0" dirty="0" err="1">
                <a:solidFill>
                  <a:srgbClr val="374151"/>
                </a:solidFill>
                <a:effectLst/>
                <a:latin typeface="Söhne"/>
              </a:rPr>
              <a:t>look</a:t>
            </a:r>
            <a:r>
              <a:rPr lang="lt-LT" b="0" i="0" dirty="0">
                <a:solidFill>
                  <a:srgbClr val="374151"/>
                </a:solidFill>
                <a:effectLst/>
                <a:latin typeface="Söhne"/>
              </a:rPr>
              <a:t> at a </a:t>
            </a:r>
            <a:r>
              <a:rPr lang="lt-LT" b="0" i="0" dirty="0" err="1">
                <a:solidFill>
                  <a:srgbClr val="374151"/>
                </a:solidFill>
                <a:effectLst/>
                <a:latin typeface="Söhne"/>
              </a:rPr>
              <a:t>case</a:t>
            </a:r>
            <a:r>
              <a:rPr lang="lt-LT" b="0" i="0" dirty="0">
                <a:solidFill>
                  <a:srgbClr val="374151"/>
                </a:solidFill>
                <a:effectLst/>
                <a:latin typeface="Söhne"/>
              </a:rPr>
              <a:t> </a:t>
            </a:r>
            <a:r>
              <a:rPr lang="lt-LT" b="0" i="0" dirty="0" err="1">
                <a:solidFill>
                  <a:srgbClr val="374151"/>
                </a:solidFill>
                <a:effectLst/>
                <a:latin typeface="Söhne"/>
              </a:rPr>
              <a:t>study</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helping</a:t>
            </a:r>
            <a:r>
              <a:rPr lang="lt-LT" b="0" i="0" dirty="0">
                <a:solidFill>
                  <a:srgbClr val="374151"/>
                </a:solidFill>
                <a:effectLst/>
                <a:latin typeface="Söhne"/>
              </a:rPr>
              <a:t> </a:t>
            </a:r>
            <a:r>
              <a:rPr lang="lt-LT" b="0" i="0" dirty="0" err="1">
                <a:solidFill>
                  <a:srgbClr val="374151"/>
                </a:solidFill>
                <a:effectLst/>
                <a:latin typeface="Söhne"/>
              </a:rPr>
              <a:t>visually</a:t>
            </a:r>
            <a:r>
              <a:rPr lang="lt-LT" b="0" i="0" dirty="0">
                <a:solidFill>
                  <a:srgbClr val="374151"/>
                </a:solidFill>
                <a:effectLst/>
                <a:latin typeface="Söhne"/>
              </a:rPr>
              <a:t> </a:t>
            </a:r>
            <a:r>
              <a:rPr lang="lt-LT" b="0" i="0" dirty="0" err="1">
                <a:solidFill>
                  <a:srgbClr val="374151"/>
                </a:solidFill>
                <a:effectLst/>
                <a:latin typeface="Söhne"/>
              </a:rPr>
              <a:t>impaired</a:t>
            </a:r>
            <a:r>
              <a:rPr lang="lt-LT" b="0" i="0" dirty="0">
                <a:solidFill>
                  <a:srgbClr val="374151"/>
                </a:solidFill>
                <a:effectLst/>
                <a:latin typeface="Söhne"/>
              </a:rPr>
              <a:t> </a:t>
            </a:r>
            <a:r>
              <a:rPr lang="lt-LT" b="0" i="0" dirty="0" err="1">
                <a:solidFill>
                  <a:srgbClr val="374151"/>
                </a:solidFill>
                <a:effectLst/>
                <a:latin typeface="Söhne"/>
              </a:rPr>
              <a:t>individuals</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discerning</a:t>
            </a:r>
            <a:r>
              <a:rPr lang="lt-LT" b="0" i="0" dirty="0">
                <a:solidFill>
                  <a:srgbClr val="374151"/>
                </a:solidFill>
                <a:effectLst/>
                <a:latin typeface="Söhne"/>
              </a:rPr>
              <a:t> </a:t>
            </a:r>
            <a:r>
              <a:rPr lang="lt-LT" b="0" i="0" dirty="0" err="1">
                <a:solidFill>
                  <a:srgbClr val="374151"/>
                </a:solidFill>
                <a:effectLst/>
                <a:latin typeface="Söhne"/>
              </a:rPr>
              <a:t>emotions</a:t>
            </a:r>
            <a:r>
              <a:rPr lang="lt-LT" b="0" i="0" dirty="0">
                <a:solidFill>
                  <a:srgbClr val="374151"/>
                </a:solidFill>
                <a:effectLst/>
                <a:latin typeface="Söhne"/>
              </a:rPr>
              <a:t>, </a:t>
            </a:r>
            <a:r>
              <a:rPr lang="lt-LT" b="0" i="0" dirty="0" err="1">
                <a:solidFill>
                  <a:srgbClr val="374151"/>
                </a:solidFill>
                <a:effectLst/>
                <a:latin typeface="Söhne"/>
              </a:rPr>
              <a:t>reading</a:t>
            </a:r>
            <a:r>
              <a:rPr lang="lt-LT" b="0" i="0" dirty="0">
                <a:solidFill>
                  <a:srgbClr val="374151"/>
                </a:solidFill>
                <a:effectLst/>
                <a:latin typeface="Söhne"/>
              </a:rPr>
              <a:t> </a:t>
            </a:r>
            <a:r>
              <a:rPr lang="lt-LT" b="0" i="0" dirty="0" err="1">
                <a:solidFill>
                  <a:srgbClr val="374151"/>
                </a:solidFill>
                <a:effectLst/>
                <a:latin typeface="Söhne"/>
              </a:rPr>
              <a:t>text</a:t>
            </a:r>
            <a:r>
              <a:rPr lang="lt-LT" b="0" i="0" dirty="0">
                <a:solidFill>
                  <a:srgbClr val="374151"/>
                </a:solidFill>
                <a:effectLst/>
                <a:latin typeface="Söhne"/>
              </a:rPr>
              <a:t> </a:t>
            </a:r>
            <a:r>
              <a:rPr lang="lt-LT" b="0" i="0" dirty="0" err="1">
                <a:solidFill>
                  <a:srgbClr val="374151"/>
                </a:solidFill>
                <a:effectLst/>
                <a:latin typeface="Söhne"/>
              </a:rPr>
              <a:t>aloud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assisting</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daily</a:t>
            </a:r>
            <a:r>
              <a:rPr lang="lt-LT" b="0" i="0" dirty="0">
                <a:solidFill>
                  <a:srgbClr val="374151"/>
                </a:solidFill>
                <a:effectLst/>
                <a:latin typeface="Söhne"/>
              </a:rPr>
              <a:t> </a:t>
            </a:r>
            <a:r>
              <a:rPr lang="lt-LT" b="0" i="0" dirty="0" err="1">
                <a:solidFill>
                  <a:srgbClr val="374151"/>
                </a:solidFill>
                <a:effectLst/>
                <a:latin typeface="Söhne"/>
              </a:rPr>
              <a:t>tasks</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6</a:t>
            </a:fld>
            <a:endParaRPr lang="en-LV"/>
          </a:p>
        </p:txBody>
      </p:sp>
    </p:spTree>
    <p:extLst>
      <p:ext uri="{BB962C8B-B14F-4D97-AF65-F5344CB8AC3E}">
        <p14:creationId xmlns:p14="http://schemas.microsoft.com/office/powerpoint/2010/main" val="362315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kaina ir sudėtingumas gali būti kliūtys technologijų įdiegimui. Šiandienos tikslas </a:t>
            </a:r>
            <a:r>
              <a:rPr lang="lt-LT" b="0" i="0" dirty="0" err="1">
                <a:solidFill>
                  <a:srgbClr val="374151"/>
                </a:solidFill>
                <a:effectLst/>
                <a:latin typeface="Söhne"/>
              </a:rPr>
              <a:t>is</a:t>
            </a:r>
            <a:r>
              <a:rPr lang="lt-LT" b="0" i="0" dirty="0">
                <a:solidFill>
                  <a:srgbClr val="374151"/>
                </a:solidFill>
                <a:effectLst/>
                <a:latin typeface="Söhne"/>
              </a:rPr>
              <a:t> treneriu paskaitos bus aptarti ir leisti Jums </a:t>
            </a:r>
            <a:r>
              <a:rPr lang="lt-LT" b="0" i="0" dirty="0" err="1">
                <a:solidFill>
                  <a:srgbClr val="374151"/>
                </a:solidFill>
                <a:effectLst/>
                <a:latin typeface="Söhne"/>
              </a:rPr>
              <a:t>zinoti</a:t>
            </a:r>
            <a:r>
              <a:rPr lang="lt-LT" b="0" i="0" dirty="0">
                <a:solidFill>
                  <a:srgbClr val="374151"/>
                </a:solidFill>
                <a:effectLst/>
                <a:latin typeface="Söhne"/>
              </a:rPr>
              <a:t> kaip supaprastinti </a:t>
            </a:r>
            <a:r>
              <a:rPr lang="lt-LT" b="0" i="0" dirty="0" err="1">
                <a:solidFill>
                  <a:srgbClr val="374151"/>
                </a:solidFill>
                <a:effectLst/>
                <a:latin typeface="Söhne"/>
              </a:rPr>
              <a:t>Azure</a:t>
            </a:r>
            <a:r>
              <a:rPr lang="lt-LT" b="0" i="0" dirty="0">
                <a:solidFill>
                  <a:srgbClr val="374151"/>
                </a:solidFill>
                <a:effectLst/>
                <a:latin typeface="Söhne"/>
              </a:rPr>
              <a:t> kainodaros modelį ir suteikti jam ir Jums </a:t>
            </a:r>
            <a:r>
              <a:rPr lang="lt-LT" b="0" i="0" dirty="0" err="1">
                <a:solidFill>
                  <a:srgbClr val="374151"/>
                </a:solidFill>
                <a:effectLst/>
                <a:latin typeface="Söhne"/>
              </a:rPr>
              <a:t>prieinamuma</a:t>
            </a:r>
            <a:r>
              <a:rPr lang="lt-LT" b="0" i="0" dirty="0">
                <a:solidFill>
                  <a:srgbClr val="374151"/>
                </a:solidFill>
                <a:effectLst/>
                <a:latin typeface="Söhne"/>
              </a:rPr>
              <a:t> prie </a:t>
            </a:r>
            <a:r>
              <a:rPr lang="lt-LT" b="0" i="0" dirty="0" err="1">
                <a:solidFill>
                  <a:srgbClr val="374151"/>
                </a:solidFill>
                <a:effectLst/>
                <a:latin typeface="Söhne"/>
              </a:rPr>
              <a:t>sios</a:t>
            </a:r>
            <a:r>
              <a:rPr lang="lt-LT" b="0" i="0" dirty="0">
                <a:solidFill>
                  <a:srgbClr val="374151"/>
                </a:solidFill>
                <a:effectLst/>
                <a:latin typeface="Söhne"/>
              </a:rPr>
              <a:t> platformos. Jus taip pat išnagrinėsite </a:t>
            </a:r>
            <a:r>
              <a:rPr lang="lt-LT" b="0" i="0" dirty="0" err="1">
                <a:solidFill>
                  <a:srgbClr val="374151"/>
                </a:solidFill>
                <a:effectLst/>
                <a:latin typeface="Söhne"/>
              </a:rPr>
              <a:t>OpenAI</a:t>
            </a:r>
            <a:r>
              <a:rPr lang="lt-LT" b="0" i="0" dirty="0">
                <a:solidFill>
                  <a:srgbClr val="374151"/>
                </a:solidFill>
                <a:effectLst/>
                <a:latin typeface="Söhne"/>
              </a:rPr>
              <a:t> GPT modelio esmę, suprasite jo mechanizmą ir aptarsite jo platesnes pasekmes, ypač darbo rinkoje ir besikeičiančioje švietimo aplinkoje.</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Cost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complexity</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be </a:t>
            </a:r>
            <a:r>
              <a:rPr lang="lt-LT" b="0" i="0" dirty="0" err="1">
                <a:solidFill>
                  <a:srgbClr val="374151"/>
                </a:solidFill>
                <a:effectLst/>
                <a:latin typeface="Söhne"/>
              </a:rPr>
              <a:t>barriers</a:t>
            </a:r>
            <a:r>
              <a:rPr lang="lt-LT" b="0" i="0" dirty="0">
                <a:solidFill>
                  <a:srgbClr val="374151"/>
                </a:solidFill>
                <a:effectLst/>
                <a:latin typeface="Söhne"/>
              </a:rPr>
              <a:t> to </a:t>
            </a:r>
            <a:r>
              <a:rPr lang="lt-LT" b="0" i="0" dirty="0" err="1">
                <a:solidFill>
                  <a:srgbClr val="374151"/>
                </a:solidFill>
                <a:effectLst/>
                <a:latin typeface="Söhne"/>
              </a:rPr>
              <a:t>technology</a:t>
            </a:r>
            <a:r>
              <a:rPr lang="lt-LT" b="0" i="0" dirty="0">
                <a:solidFill>
                  <a:srgbClr val="374151"/>
                </a:solidFill>
                <a:effectLst/>
                <a:latin typeface="Söhne"/>
              </a:rPr>
              <a:t> </a:t>
            </a:r>
            <a:r>
              <a:rPr lang="lt-LT" b="0" i="0" dirty="0" err="1">
                <a:solidFill>
                  <a:srgbClr val="374151"/>
                </a:solidFill>
                <a:effectLst/>
                <a:latin typeface="Söhne"/>
              </a:rPr>
              <a:t>adoption</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goal</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to </a:t>
            </a:r>
            <a:r>
              <a:rPr lang="lt-LT" b="0" i="0" dirty="0" err="1">
                <a:solidFill>
                  <a:srgbClr val="374151"/>
                </a:solidFill>
                <a:effectLst/>
                <a:latin typeface="Söhne"/>
              </a:rPr>
              <a:t>simplify</a:t>
            </a:r>
            <a:r>
              <a:rPr lang="lt-LT" b="0" i="0" dirty="0">
                <a:solidFill>
                  <a:srgbClr val="374151"/>
                </a:solidFill>
                <a:effectLst/>
                <a:latin typeface="Söhne"/>
              </a:rPr>
              <a:t> </a:t>
            </a:r>
            <a:r>
              <a:rPr lang="lt-LT" b="0" i="0" dirty="0" err="1">
                <a:solidFill>
                  <a:srgbClr val="374151"/>
                </a:solidFill>
                <a:effectLst/>
                <a:latin typeface="Söhne"/>
              </a:rPr>
              <a:t>Azure's</a:t>
            </a:r>
            <a:r>
              <a:rPr lang="lt-LT" b="0" i="0" dirty="0">
                <a:solidFill>
                  <a:srgbClr val="374151"/>
                </a:solidFill>
                <a:effectLst/>
                <a:latin typeface="Söhne"/>
              </a:rPr>
              <a:t> </a:t>
            </a:r>
            <a:r>
              <a:rPr lang="lt-LT" b="0" i="0" dirty="0" err="1">
                <a:solidFill>
                  <a:srgbClr val="374151"/>
                </a:solidFill>
                <a:effectLst/>
                <a:latin typeface="Söhne"/>
              </a:rPr>
              <a:t>pricing</a:t>
            </a:r>
            <a:r>
              <a:rPr lang="lt-LT" b="0" i="0" dirty="0">
                <a:solidFill>
                  <a:srgbClr val="374151"/>
                </a:solidFill>
                <a:effectLst/>
                <a:latin typeface="Söhne"/>
              </a:rPr>
              <a:t> </a:t>
            </a:r>
            <a:r>
              <a:rPr lang="lt-LT" b="0" i="0" dirty="0" err="1">
                <a:solidFill>
                  <a:srgbClr val="374151"/>
                </a:solidFill>
                <a:effectLst/>
                <a:latin typeface="Söhne"/>
              </a:rPr>
              <a:t>model</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provide</a:t>
            </a:r>
            <a:r>
              <a:rPr lang="lt-LT" b="0" i="0" dirty="0">
                <a:solidFill>
                  <a:srgbClr val="374151"/>
                </a:solidFill>
                <a:effectLst/>
                <a:latin typeface="Söhne"/>
              </a:rPr>
              <a:t> </a:t>
            </a:r>
            <a:r>
              <a:rPr lang="lt-LT" b="0" i="0" dirty="0" err="1">
                <a:solidFill>
                  <a:srgbClr val="374151"/>
                </a:solidFill>
                <a:effectLst/>
                <a:latin typeface="Söhne"/>
              </a:rPr>
              <a:t>clarity</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also </a:t>
            </a:r>
            <a:r>
              <a:rPr lang="lt-LT" b="0" i="0" dirty="0" err="1">
                <a:solidFill>
                  <a:srgbClr val="374151"/>
                </a:solidFill>
                <a:effectLst/>
                <a:latin typeface="Söhne"/>
              </a:rPr>
              <a:t>explore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core</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OpenAI's</a:t>
            </a:r>
            <a:r>
              <a:rPr lang="lt-LT" b="0" i="0" dirty="0">
                <a:solidFill>
                  <a:srgbClr val="374151"/>
                </a:solidFill>
                <a:effectLst/>
                <a:latin typeface="Söhne"/>
              </a:rPr>
              <a:t> GPT </a:t>
            </a:r>
            <a:r>
              <a:rPr lang="lt-LT" b="0" i="0" dirty="0" err="1">
                <a:solidFill>
                  <a:srgbClr val="374151"/>
                </a:solidFill>
                <a:effectLst/>
                <a:latin typeface="Söhne"/>
              </a:rPr>
              <a:t>model</a:t>
            </a:r>
            <a:r>
              <a:rPr lang="lt-LT" b="0" i="0" dirty="0">
                <a:solidFill>
                  <a:srgbClr val="374151"/>
                </a:solidFill>
                <a:effectLst/>
                <a:latin typeface="Söhne"/>
              </a:rPr>
              <a:t>,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mechanism</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discuss</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broader</a:t>
            </a:r>
            <a:r>
              <a:rPr lang="lt-LT" b="0" i="0" dirty="0">
                <a:solidFill>
                  <a:srgbClr val="374151"/>
                </a:solidFill>
                <a:effectLst/>
                <a:latin typeface="Söhne"/>
              </a:rPr>
              <a:t> </a:t>
            </a:r>
            <a:r>
              <a:rPr lang="lt-LT" b="0" i="0" dirty="0" err="1">
                <a:solidFill>
                  <a:srgbClr val="374151"/>
                </a:solidFill>
                <a:effectLst/>
                <a:latin typeface="Söhne"/>
              </a:rPr>
              <a:t>implications</a:t>
            </a:r>
            <a:r>
              <a:rPr lang="lt-LT" b="0" i="0" dirty="0">
                <a:solidFill>
                  <a:srgbClr val="374151"/>
                </a:solidFill>
                <a:effectLst/>
                <a:latin typeface="Söhne"/>
              </a:rPr>
              <a:t>, </a:t>
            </a:r>
            <a:r>
              <a:rPr lang="lt-LT" b="0" i="0" dirty="0" err="1">
                <a:solidFill>
                  <a:srgbClr val="374151"/>
                </a:solidFill>
                <a:effectLst/>
                <a:latin typeface="Söhne"/>
              </a:rPr>
              <a:t>especially</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job</a:t>
            </a:r>
            <a:r>
              <a:rPr lang="lt-LT" b="0" i="0" dirty="0">
                <a:solidFill>
                  <a:srgbClr val="374151"/>
                </a:solidFill>
                <a:effectLst/>
                <a:latin typeface="Söhne"/>
              </a:rPr>
              <a:t> </a:t>
            </a:r>
            <a:r>
              <a:rPr lang="lt-LT" b="0" i="0" dirty="0" err="1">
                <a:solidFill>
                  <a:srgbClr val="374151"/>
                </a:solidFill>
                <a:effectLst/>
                <a:latin typeface="Söhne"/>
              </a:rPr>
              <a:t>market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evolving</a:t>
            </a:r>
            <a:r>
              <a:rPr lang="lt-LT" b="0" i="0" dirty="0">
                <a:solidFill>
                  <a:srgbClr val="374151"/>
                </a:solidFill>
                <a:effectLst/>
                <a:latin typeface="Söhne"/>
              </a:rPr>
              <a:t> </a:t>
            </a:r>
            <a:r>
              <a:rPr lang="lt-LT" b="0" i="0" dirty="0" err="1">
                <a:solidFill>
                  <a:srgbClr val="374151"/>
                </a:solidFill>
                <a:effectLst/>
                <a:latin typeface="Söhne"/>
              </a:rPr>
              <a:t>educational</a:t>
            </a:r>
            <a:r>
              <a:rPr lang="lt-LT" b="0" i="0" dirty="0">
                <a:solidFill>
                  <a:srgbClr val="374151"/>
                </a:solidFill>
                <a:effectLst/>
                <a:latin typeface="Söhne"/>
              </a:rPr>
              <a:t> </a:t>
            </a:r>
            <a:r>
              <a:rPr lang="lt-LT" b="0" i="0" dirty="0" err="1">
                <a:solidFill>
                  <a:srgbClr val="374151"/>
                </a:solidFill>
                <a:effectLst/>
                <a:latin typeface="Söhne"/>
              </a:rPr>
              <a:t>landscape</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7</a:t>
            </a:fld>
            <a:endParaRPr lang="en-LV"/>
          </a:p>
        </p:txBody>
      </p:sp>
    </p:spTree>
    <p:extLst>
      <p:ext uri="{BB962C8B-B14F-4D97-AF65-F5344CB8AC3E}">
        <p14:creationId xmlns:p14="http://schemas.microsoft.com/office/powerpoint/2010/main" val="57519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i="0" dirty="0">
                <a:solidFill>
                  <a:srgbClr val="374151"/>
                </a:solidFill>
                <a:effectLst/>
                <a:latin typeface="Söhne"/>
              </a:rPr>
              <a:t>Lithuanian:</a:t>
            </a:r>
            <a:r>
              <a:rPr lang="lt-LT" b="0" i="0" dirty="0">
                <a:solidFill>
                  <a:srgbClr val="374151"/>
                </a:solidFill>
                <a:effectLst/>
                <a:latin typeface="Söhne"/>
              </a:rPr>
              <a:t> Esant daugybei AI modelių, rasti tinkamiausią jūsų poreikiams gali būti sunku. </a:t>
            </a:r>
            <a:r>
              <a:rPr lang="lt-LT" b="0" i="0" dirty="0" err="1">
                <a:solidFill>
                  <a:srgbClr val="374151"/>
                </a:solidFill>
                <a:effectLst/>
                <a:latin typeface="Söhne"/>
              </a:rPr>
              <a:t>Hannah</a:t>
            </a:r>
            <a:r>
              <a:rPr lang="lt-LT" b="0" i="0" dirty="0">
                <a:solidFill>
                  <a:srgbClr val="374151"/>
                </a:solidFill>
                <a:effectLst/>
                <a:latin typeface="Söhne"/>
              </a:rPr>
              <a:t> su kolega </a:t>
            </a:r>
            <a:r>
              <a:rPr lang="lt-LT" b="0" i="0" dirty="0" err="1">
                <a:solidFill>
                  <a:srgbClr val="374151"/>
                </a:solidFill>
                <a:effectLst/>
                <a:latin typeface="Söhne"/>
              </a:rPr>
              <a:t>iraso</a:t>
            </a:r>
            <a:r>
              <a:rPr lang="lt-LT" b="0" i="0" dirty="0">
                <a:solidFill>
                  <a:srgbClr val="374151"/>
                </a:solidFill>
                <a:effectLst/>
                <a:latin typeface="Söhne"/>
              </a:rPr>
              <a:t> metu išskirs tokias sistemas kaip </a:t>
            </a:r>
            <a:r>
              <a:rPr lang="lt-LT" b="0" i="0" dirty="0" err="1">
                <a:solidFill>
                  <a:srgbClr val="374151"/>
                </a:solidFill>
                <a:effectLst/>
                <a:latin typeface="Söhne"/>
              </a:rPr>
              <a:t>DaVinci</a:t>
            </a:r>
            <a:r>
              <a:rPr lang="lt-LT" b="0" i="0" dirty="0">
                <a:solidFill>
                  <a:srgbClr val="374151"/>
                </a:solidFill>
                <a:effectLst/>
                <a:latin typeface="Söhne"/>
              </a:rPr>
              <a:t>, Ada ir </a:t>
            </a:r>
            <a:r>
              <a:rPr lang="lt-LT" b="0" i="0" dirty="0" err="1">
                <a:solidFill>
                  <a:srgbClr val="374151"/>
                </a:solidFill>
                <a:effectLst/>
                <a:latin typeface="Söhne"/>
              </a:rPr>
              <a:t>Babas</a:t>
            </a:r>
            <a:r>
              <a:rPr lang="lt-LT" b="0" i="0" dirty="0">
                <a:solidFill>
                  <a:srgbClr val="374151"/>
                </a:solidFill>
                <a:effectLst/>
                <a:latin typeface="Söhne"/>
              </a:rPr>
              <a:t>, kiekviena su savo unikaliomis stiprybėmis. Be techninių dalykų supratimo, taip pat bus pateikta praktine demonstracija, kurioje pamatysite, kaip kurti ir tvarkyti išteklius/</a:t>
            </a:r>
            <a:r>
              <a:rPr lang="lt-LT" b="0" i="0" dirty="0" err="1">
                <a:solidFill>
                  <a:srgbClr val="374151"/>
                </a:solidFill>
                <a:effectLst/>
                <a:latin typeface="Söhne"/>
              </a:rPr>
              <a:t>resources</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aplinkoje.</a:t>
            </a:r>
          </a:p>
          <a:p>
            <a:pPr algn="l"/>
            <a:endParaRPr lang="en-GB" b="0" i="0" dirty="0">
              <a:solidFill>
                <a:srgbClr val="374151"/>
              </a:solidFill>
              <a:effectLst/>
              <a:latin typeface="Söhne"/>
            </a:endParaRPr>
          </a:p>
          <a:p>
            <a:pPr algn="l"/>
            <a:r>
              <a:rPr lang="en-GB" b="0" i="0" dirty="0">
                <a:solidFill>
                  <a:srgbClr val="374151"/>
                </a:solidFill>
                <a:effectLst/>
                <a:latin typeface="Söhne"/>
              </a:rPr>
              <a:t>With a variety of models available, choosing the right fit can be challenging. We'll differentiate between models based on speed, capability, and resource intensity. For instance, while DaVinci is highly accurate, Ada offers speed. We will also introduce Curry, a tool tailored for tasks like sentiment analysis, and walk through creating resources in Azure's </a:t>
            </a:r>
            <a:r>
              <a:rPr lang="en-GB" b="0" i="0" dirty="0" err="1">
                <a:solidFill>
                  <a:srgbClr val="374151"/>
                </a:solidFill>
                <a:effectLst/>
                <a:latin typeface="Söhne"/>
              </a:rPr>
              <a:t>OpenAI</a:t>
            </a:r>
            <a:r>
              <a:rPr lang="en-GB" b="0" i="0" dirty="0">
                <a:solidFill>
                  <a:srgbClr val="374151"/>
                </a:solidFill>
                <a:effectLst/>
                <a:latin typeface="Söhne"/>
              </a:rPr>
              <a:t>.</a:t>
            </a:r>
          </a:p>
          <a:p>
            <a:pPr algn="l"/>
            <a:endParaRPr lang="en-GB" b="0"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 </a:t>
            </a:r>
            <a:r>
              <a:rPr lang="lt-LT" b="0" i="0" dirty="0" err="1">
                <a:solidFill>
                  <a:srgbClr val="374151"/>
                </a:solidFill>
                <a:effectLst/>
                <a:latin typeface="Söhne"/>
              </a:rPr>
              <a:t>sea</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AI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finding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one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fits</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needs</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be </a:t>
            </a:r>
            <a:r>
              <a:rPr lang="lt-LT" b="0" i="0" dirty="0" err="1">
                <a:solidFill>
                  <a:srgbClr val="374151"/>
                </a:solidFill>
                <a:effectLst/>
                <a:latin typeface="Söhne"/>
              </a:rPr>
              <a:t>overwhelming</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t>
            </a:r>
            <a:r>
              <a:rPr lang="lt-LT" b="0" i="0" dirty="0" err="1">
                <a:solidFill>
                  <a:srgbClr val="374151"/>
                </a:solidFill>
                <a:effectLst/>
                <a:latin typeface="Söhne"/>
              </a:rPr>
              <a:t>differentiate</a:t>
            </a:r>
            <a:r>
              <a:rPr lang="lt-LT" b="0" i="0" dirty="0">
                <a:solidFill>
                  <a:srgbClr val="374151"/>
                </a:solidFill>
                <a:effectLst/>
                <a:latin typeface="Söhne"/>
              </a:rPr>
              <a:t> </a:t>
            </a:r>
            <a:r>
              <a:rPr lang="lt-LT" b="0" i="0" dirty="0" err="1">
                <a:solidFill>
                  <a:srgbClr val="374151"/>
                </a:solidFill>
                <a:effectLst/>
                <a:latin typeface="Söhne"/>
              </a:rPr>
              <a:t>between</a:t>
            </a:r>
            <a:r>
              <a:rPr lang="lt-LT" b="0" i="0" dirty="0">
                <a:solidFill>
                  <a:srgbClr val="374151"/>
                </a:solidFill>
                <a:effectLst/>
                <a:latin typeface="Söhne"/>
              </a:rPr>
              <a:t>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DaVinci</a:t>
            </a:r>
            <a:r>
              <a:rPr lang="lt-LT" b="0" i="0" dirty="0">
                <a:solidFill>
                  <a:srgbClr val="374151"/>
                </a:solidFill>
                <a:effectLst/>
                <a:latin typeface="Söhne"/>
              </a:rPr>
              <a:t>, Ada,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Babas</a:t>
            </a:r>
            <a:r>
              <a:rPr lang="lt-LT" b="0" i="0" dirty="0">
                <a:solidFill>
                  <a:srgbClr val="374151"/>
                </a:solidFill>
                <a:effectLst/>
                <a:latin typeface="Söhne"/>
              </a:rPr>
              <a:t>, </a:t>
            </a:r>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unique</a:t>
            </a:r>
            <a:r>
              <a:rPr lang="lt-LT" b="0" i="0" dirty="0">
                <a:solidFill>
                  <a:srgbClr val="374151"/>
                </a:solidFill>
                <a:effectLst/>
                <a:latin typeface="Söhne"/>
              </a:rPr>
              <a:t> </a:t>
            </a:r>
            <a:r>
              <a:rPr lang="lt-LT" b="0" i="0" dirty="0" err="1">
                <a:solidFill>
                  <a:srgbClr val="374151"/>
                </a:solidFill>
                <a:effectLst/>
                <a:latin typeface="Söhne"/>
              </a:rPr>
              <a:t>strengths</a:t>
            </a:r>
            <a:r>
              <a:rPr lang="lt-LT" b="0" i="0" dirty="0">
                <a:solidFill>
                  <a:srgbClr val="374151"/>
                </a:solidFill>
                <a:effectLst/>
                <a:latin typeface="Söhne"/>
              </a:rPr>
              <a:t>. </a:t>
            </a:r>
            <a:r>
              <a:rPr lang="lt-LT" b="0" i="0" dirty="0" err="1">
                <a:solidFill>
                  <a:srgbClr val="374151"/>
                </a:solidFill>
                <a:effectLst/>
                <a:latin typeface="Söhne"/>
              </a:rPr>
              <a:t>Along</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understanding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technicalities</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also </a:t>
            </a:r>
            <a:r>
              <a:rPr lang="lt-LT" b="0" i="0" dirty="0" err="1">
                <a:solidFill>
                  <a:srgbClr val="374151"/>
                </a:solidFill>
                <a:effectLst/>
                <a:latin typeface="Söhne"/>
              </a:rPr>
              <a:t>provide</a:t>
            </a:r>
            <a:r>
              <a:rPr lang="lt-LT" b="0" i="0" dirty="0">
                <a:solidFill>
                  <a:srgbClr val="374151"/>
                </a:solidFill>
                <a:effectLst/>
                <a:latin typeface="Söhne"/>
              </a:rPr>
              <a:t> a </a:t>
            </a:r>
            <a:r>
              <a:rPr lang="lt-LT" b="0" i="0" dirty="0" err="1">
                <a:solidFill>
                  <a:srgbClr val="374151"/>
                </a:solidFill>
                <a:effectLst/>
                <a:latin typeface="Söhne"/>
              </a:rPr>
              <a:t>practical</a:t>
            </a:r>
            <a:r>
              <a:rPr lang="lt-LT" b="0" i="0" dirty="0">
                <a:solidFill>
                  <a:srgbClr val="374151"/>
                </a:solidFill>
                <a:effectLst/>
                <a:latin typeface="Söhne"/>
              </a:rPr>
              <a:t> </a:t>
            </a:r>
            <a:r>
              <a:rPr lang="lt-LT" b="0" i="0" dirty="0" err="1">
                <a:solidFill>
                  <a:srgbClr val="374151"/>
                </a:solidFill>
                <a:effectLst/>
                <a:latin typeface="Söhne"/>
              </a:rPr>
              <a:t>demonstration</a:t>
            </a:r>
            <a:r>
              <a:rPr lang="lt-LT" b="0" i="0" dirty="0">
                <a:solidFill>
                  <a:srgbClr val="374151"/>
                </a:solidFill>
                <a:effectLst/>
                <a:latin typeface="Söhne"/>
              </a:rPr>
              <a:t>, </a:t>
            </a:r>
            <a:r>
              <a:rPr lang="lt-LT" b="0" i="0" dirty="0" err="1">
                <a:solidFill>
                  <a:srgbClr val="374151"/>
                </a:solidFill>
                <a:effectLst/>
                <a:latin typeface="Söhne"/>
              </a:rPr>
              <a:t>showcasing</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to </a:t>
            </a:r>
            <a:r>
              <a:rPr lang="lt-LT" b="0" i="0" dirty="0" err="1">
                <a:solidFill>
                  <a:srgbClr val="374151"/>
                </a:solidFill>
                <a:effectLst/>
                <a:latin typeface="Söhne"/>
              </a:rPr>
              <a:t>create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manage</a:t>
            </a:r>
            <a:r>
              <a:rPr lang="lt-LT" b="0" i="0" dirty="0">
                <a:solidFill>
                  <a:srgbClr val="374151"/>
                </a:solidFill>
                <a:effectLst/>
                <a:latin typeface="Söhne"/>
              </a:rPr>
              <a:t> </a:t>
            </a:r>
            <a:r>
              <a:rPr lang="lt-LT" b="0" i="0" dirty="0" err="1">
                <a:solidFill>
                  <a:srgbClr val="374151"/>
                </a:solidFill>
                <a:effectLst/>
                <a:latin typeface="Söhne"/>
              </a:rPr>
              <a:t>resources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Azure's</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environment</a:t>
            </a:r>
            <a:r>
              <a:rPr lang="lt-LT" b="0" i="0" dirty="0">
                <a:solidFill>
                  <a:srgbClr val="374151"/>
                </a:solidFill>
                <a:effectLst/>
                <a:latin typeface="Söhne"/>
              </a:rPr>
              <a:t>."</a:t>
            </a: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8</a:t>
            </a:fld>
            <a:endParaRPr lang="en-LV"/>
          </a:p>
        </p:txBody>
      </p:sp>
    </p:spTree>
    <p:extLst>
      <p:ext uri="{BB962C8B-B14F-4D97-AF65-F5344CB8AC3E}">
        <p14:creationId xmlns:p14="http://schemas.microsoft.com/office/powerpoint/2010/main" val="191949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i="0" dirty="0">
                <a:solidFill>
                  <a:srgbClr val="374151"/>
                </a:solidFill>
                <a:effectLst/>
                <a:latin typeface="Söhne"/>
              </a:rPr>
              <a:t>Lithuanian:</a:t>
            </a:r>
            <a:r>
              <a:rPr lang="lt-LT" b="0" i="0" dirty="0">
                <a:solidFill>
                  <a:srgbClr val="374151"/>
                </a:solidFill>
                <a:effectLst/>
                <a:latin typeface="Söhne"/>
              </a:rPr>
              <a:t> AI yra </a:t>
            </a:r>
            <a:r>
              <a:rPr lang="lt-LT" b="0" i="0" dirty="0" err="1">
                <a:solidFill>
                  <a:srgbClr val="374151"/>
                </a:solidFill>
                <a:effectLst/>
                <a:latin typeface="Söhne"/>
              </a:rPr>
              <a:t>patapes</a:t>
            </a:r>
            <a:r>
              <a:rPr lang="lt-LT" b="0" i="0" dirty="0">
                <a:solidFill>
                  <a:srgbClr val="374151"/>
                </a:solidFill>
                <a:effectLst/>
                <a:latin typeface="Söhne"/>
              </a:rPr>
              <a:t> universaliu įrankiu. Ar tai būtų sudėtingų vaizdų generavimas su tokiomis sistemomis kaip Dali, natūralios kalbos konvertavimas į SQL ar </a:t>
            </a:r>
            <a:r>
              <a:rPr lang="lt-LT" b="0" i="0" dirty="0" err="1">
                <a:solidFill>
                  <a:srgbClr val="374151"/>
                </a:solidFill>
                <a:effectLst/>
                <a:latin typeface="Söhne"/>
              </a:rPr>
              <a:t>sentinentine</a:t>
            </a:r>
            <a:r>
              <a:rPr lang="lt-LT" b="0" i="0" dirty="0">
                <a:solidFill>
                  <a:srgbClr val="374151"/>
                </a:solidFill>
                <a:effectLst/>
                <a:latin typeface="Söhne"/>
              </a:rPr>
              <a:t> analizė - jo taikymo sritis yra plati. Jus klausydami </a:t>
            </a:r>
            <a:r>
              <a:rPr lang="lt-LT" b="0" i="0" dirty="0" err="1">
                <a:solidFill>
                  <a:srgbClr val="374151"/>
                </a:solidFill>
                <a:effectLst/>
                <a:latin typeface="Söhne"/>
              </a:rPr>
              <a:t>iraso</a:t>
            </a:r>
            <a:r>
              <a:rPr lang="lt-LT" b="0" i="0" dirty="0">
                <a:solidFill>
                  <a:srgbClr val="374151"/>
                </a:solidFill>
                <a:effectLst/>
                <a:latin typeface="Söhne"/>
              </a:rPr>
              <a:t> taip pat </a:t>
            </a:r>
            <a:r>
              <a:rPr lang="lt-LT" b="0" i="0" dirty="0" err="1">
                <a:solidFill>
                  <a:srgbClr val="374151"/>
                </a:solidFill>
                <a:effectLst/>
                <a:latin typeface="Söhne"/>
              </a:rPr>
              <a:t>gilinsites</a:t>
            </a:r>
            <a:r>
              <a:rPr lang="lt-LT" b="0" i="0" dirty="0">
                <a:solidFill>
                  <a:srgbClr val="374151"/>
                </a:solidFill>
                <a:effectLst/>
                <a:latin typeface="Söhne"/>
              </a:rPr>
              <a:t> į šias galimybes, tyrinėdami realaus pasaulio naudojimo atvejus ir suprasdami, kaip AI gali paversti </a:t>
            </a:r>
            <a:r>
              <a:rPr lang="lt-LT" b="0" i="0" dirty="0" err="1">
                <a:solidFill>
                  <a:srgbClr val="374151"/>
                </a:solidFill>
                <a:effectLst/>
                <a:latin typeface="Söhne"/>
              </a:rPr>
              <a:t>Jusu</a:t>
            </a:r>
            <a:r>
              <a:rPr lang="lt-LT" b="0" i="0" dirty="0">
                <a:solidFill>
                  <a:srgbClr val="374151"/>
                </a:solidFill>
                <a:effectLst/>
                <a:latin typeface="Söhne"/>
              </a:rPr>
              <a:t> darbo nuobodžias užduotis efektyviais procesais. Ir ()</a:t>
            </a:r>
          </a:p>
          <a:p>
            <a:pPr algn="l"/>
            <a:endParaRPr lang="en-GB" b="0" i="0" dirty="0">
              <a:solidFill>
                <a:srgbClr val="374151"/>
              </a:solidFill>
              <a:effectLst/>
              <a:latin typeface="Söhne"/>
            </a:endParaRPr>
          </a:p>
          <a:p>
            <a:pPr algn="l"/>
            <a:r>
              <a:rPr lang="en-GB" b="0" i="0" dirty="0">
                <a:solidFill>
                  <a:srgbClr val="374151"/>
                </a:solidFill>
                <a:effectLst/>
                <a:latin typeface="Söhne"/>
              </a:rPr>
              <a:t>AI's capabilities are ever-expanding. Models like Dali and DaVinci can generate detailed imagery based on prompts. The versatility extends to converting natural language queries into SQL, crafting emails, </a:t>
            </a:r>
            <a:r>
              <a:rPr lang="en-GB" b="0" i="0" dirty="0" err="1">
                <a:solidFill>
                  <a:srgbClr val="374151"/>
                </a:solidFill>
                <a:effectLst/>
                <a:latin typeface="Söhne"/>
              </a:rPr>
              <a:t>analyzing</a:t>
            </a:r>
            <a:r>
              <a:rPr lang="en-GB" b="0" i="0" dirty="0">
                <a:solidFill>
                  <a:srgbClr val="374151"/>
                </a:solidFill>
                <a:effectLst/>
                <a:latin typeface="Söhne"/>
              </a:rPr>
              <a:t> sentiments in reviews, and even creating quizzes from text. We'll explore these fascinating features and their practical applications.</a:t>
            </a:r>
          </a:p>
          <a:p>
            <a:pPr algn="l"/>
            <a:endParaRPr lang="en-GB" b="0"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"AI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versatile</a:t>
            </a:r>
            <a:r>
              <a:rPr lang="lt-LT" b="0" i="0" dirty="0">
                <a:solidFill>
                  <a:srgbClr val="374151"/>
                </a:solidFill>
                <a:effectLst/>
                <a:latin typeface="Söhne"/>
              </a:rPr>
              <a:t> </a:t>
            </a:r>
            <a:r>
              <a:rPr lang="lt-LT" b="0" i="0" dirty="0" err="1">
                <a:solidFill>
                  <a:srgbClr val="374151"/>
                </a:solidFill>
                <a:effectLst/>
                <a:latin typeface="Söhne"/>
              </a:rPr>
              <a:t>tool</a:t>
            </a:r>
            <a:r>
              <a:rPr lang="lt-LT" b="0" i="0" dirty="0">
                <a:solidFill>
                  <a:srgbClr val="374151"/>
                </a:solidFill>
                <a:effectLst/>
                <a:latin typeface="Söhne"/>
              </a:rPr>
              <a:t>. </a:t>
            </a:r>
            <a:r>
              <a:rPr lang="lt-LT" b="0" i="0" dirty="0" err="1">
                <a:solidFill>
                  <a:srgbClr val="374151"/>
                </a:solidFill>
                <a:effectLst/>
                <a:latin typeface="Söhne"/>
              </a:rPr>
              <a:t>Whether</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generating</a:t>
            </a:r>
            <a:r>
              <a:rPr lang="lt-LT" b="0" i="0" dirty="0">
                <a:solidFill>
                  <a:srgbClr val="374151"/>
                </a:solidFill>
                <a:effectLst/>
                <a:latin typeface="Söhne"/>
              </a:rPr>
              <a:t> </a:t>
            </a:r>
            <a:r>
              <a:rPr lang="lt-LT" b="0" i="0" dirty="0" err="1">
                <a:solidFill>
                  <a:srgbClr val="374151"/>
                </a:solidFill>
                <a:effectLst/>
                <a:latin typeface="Söhne"/>
              </a:rPr>
              <a:t>intricate</a:t>
            </a:r>
            <a:r>
              <a:rPr lang="lt-LT" b="0" i="0" dirty="0">
                <a:solidFill>
                  <a:srgbClr val="374151"/>
                </a:solidFill>
                <a:effectLst/>
                <a:latin typeface="Söhne"/>
              </a:rPr>
              <a:t> </a:t>
            </a:r>
            <a:r>
              <a:rPr lang="lt-LT" b="0" i="0" dirty="0" err="1">
                <a:solidFill>
                  <a:srgbClr val="374151"/>
                </a:solidFill>
                <a:effectLst/>
                <a:latin typeface="Söhne"/>
              </a:rPr>
              <a:t>images</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Dali, </a:t>
            </a:r>
            <a:r>
              <a:rPr lang="lt-LT" b="0" i="0" dirty="0" err="1">
                <a:solidFill>
                  <a:srgbClr val="374151"/>
                </a:solidFill>
                <a:effectLst/>
                <a:latin typeface="Söhne"/>
              </a:rPr>
              <a:t>converting</a:t>
            </a:r>
            <a:r>
              <a:rPr lang="lt-LT" b="0" i="0" dirty="0">
                <a:solidFill>
                  <a:srgbClr val="374151"/>
                </a:solidFill>
                <a:effectLst/>
                <a:latin typeface="Söhne"/>
              </a:rPr>
              <a:t> </a:t>
            </a:r>
            <a:r>
              <a:rPr lang="lt-LT" b="0" i="0" dirty="0" err="1">
                <a:solidFill>
                  <a:srgbClr val="374151"/>
                </a:solidFill>
                <a:effectLst/>
                <a:latin typeface="Söhne"/>
              </a:rPr>
              <a:t>natural</a:t>
            </a:r>
            <a:r>
              <a:rPr lang="lt-LT" b="0" i="0" dirty="0">
                <a:solidFill>
                  <a:srgbClr val="374151"/>
                </a:solidFill>
                <a:effectLst/>
                <a:latin typeface="Söhne"/>
              </a:rPr>
              <a:t> </a:t>
            </a:r>
            <a:r>
              <a:rPr lang="lt-LT" b="0" i="0" dirty="0" err="1">
                <a:solidFill>
                  <a:srgbClr val="374151"/>
                </a:solidFill>
                <a:effectLst/>
                <a:latin typeface="Söhne"/>
              </a:rPr>
              <a:t>language</a:t>
            </a:r>
            <a:r>
              <a:rPr lang="lt-LT" b="0" i="0" dirty="0">
                <a:solidFill>
                  <a:srgbClr val="374151"/>
                </a:solidFill>
                <a:effectLst/>
                <a:latin typeface="Söhne"/>
              </a:rPr>
              <a:t> to SQL, </a:t>
            </a:r>
            <a:r>
              <a:rPr lang="lt-LT" b="0" i="0" dirty="0" err="1">
                <a:solidFill>
                  <a:srgbClr val="374151"/>
                </a:solidFill>
                <a:effectLst/>
                <a:latin typeface="Söhne"/>
              </a:rPr>
              <a:t>or</a:t>
            </a:r>
            <a:r>
              <a:rPr lang="lt-LT" b="0" i="0" dirty="0">
                <a:solidFill>
                  <a:srgbClr val="374151"/>
                </a:solidFill>
                <a:effectLst/>
                <a:latin typeface="Söhne"/>
              </a:rPr>
              <a:t> </a:t>
            </a:r>
            <a:r>
              <a:rPr lang="lt-LT" b="0" i="0" dirty="0" err="1">
                <a:solidFill>
                  <a:srgbClr val="374151"/>
                </a:solidFill>
                <a:effectLst/>
                <a:latin typeface="Söhne"/>
              </a:rPr>
              <a:t>analyzing</a:t>
            </a:r>
            <a:r>
              <a:rPr lang="lt-LT" b="0" i="0" dirty="0">
                <a:solidFill>
                  <a:srgbClr val="374151"/>
                </a:solidFill>
                <a:effectLst/>
                <a:latin typeface="Söhne"/>
              </a:rPr>
              <a:t> </a:t>
            </a:r>
            <a:r>
              <a:rPr lang="lt-LT" b="0" i="0" dirty="0" err="1">
                <a:solidFill>
                  <a:srgbClr val="374151"/>
                </a:solidFill>
                <a:effectLst/>
                <a:latin typeface="Söhne"/>
              </a:rPr>
              <a:t>sentiments</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applications</a:t>
            </a:r>
            <a:r>
              <a:rPr lang="lt-LT" b="0" i="0" dirty="0">
                <a:solidFill>
                  <a:srgbClr val="374151"/>
                </a:solidFill>
                <a:effectLst/>
                <a:latin typeface="Söhne"/>
              </a:rPr>
              <a:t> are </a:t>
            </a:r>
            <a:r>
              <a:rPr lang="lt-LT" b="0" i="0" dirty="0" err="1">
                <a:solidFill>
                  <a:srgbClr val="374151"/>
                </a:solidFill>
                <a:effectLst/>
                <a:latin typeface="Söhne"/>
              </a:rPr>
              <a:t>vast</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t>
            </a:r>
            <a:r>
              <a:rPr lang="lt-LT" b="0" i="0" dirty="0" err="1">
                <a:solidFill>
                  <a:srgbClr val="374151"/>
                </a:solidFill>
                <a:effectLst/>
                <a:latin typeface="Söhne"/>
              </a:rPr>
              <a:t>dive</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depths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exploring</a:t>
            </a:r>
            <a:r>
              <a:rPr lang="lt-LT" b="0" i="0" dirty="0">
                <a:solidFill>
                  <a:srgbClr val="374151"/>
                </a:solidFill>
                <a:effectLst/>
                <a:latin typeface="Söhne"/>
              </a:rPr>
              <a:t> </a:t>
            </a:r>
            <a:r>
              <a:rPr lang="lt-LT" b="0" i="0" dirty="0" err="1">
                <a:solidFill>
                  <a:srgbClr val="374151"/>
                </a:solidFill>
                <a:effectLst/>
                <a:latin typeface="Söhne"/>
              </a:rPr>
              <a:t>real-world</a:t>
            </a:r>
            <a:r>
              <a:rPr lang="lt-LT" b="0" i="0" dirty="0">
                <a:solidFill>
                  <a:srgbClr val="374151"/>
                </a:solidFill>
                <a:effectLst/>
                <a:latin typeface="Söhne"/>
              </a:rPr>
              <a:t> </a:t>
            </a:r>
            <a:r>
              <a:rPr lang="lt-LT" b="0" i="0" dirty="0" err="1">
                <a:solidFill>
                  <a:srgbClr val="374151"/>
                </a:solidFill>
                <a:effectLst/>
                <a:latin typeface="Söhne"/>
              </a:rPr>
              <a:t>use</a:t>
            </a:r>
            <a:r>
              <a:rPr lang="lt-LT" b="0" i="0" dirty="0">
                <a:solidFill>
                  <a:srgbClr val="374151"/>
                </a:solidFill>
                <a:effectLst/>
                <a:latin typeface="Söhne"/>
              </a:rPr>
              <a:t> </a:t>
            </a:r>
            <a:r>
              <a:rPr lang="lt-LT" b="0" i="0" dirty="0" err="1">
                <a:solidFill>
                  <a:srgbClr val="374151"/>
                </a:solidFill>
                <a:effectLst/>
                <a:latin typeface="Söhne"/>
              </a:rPr>
              <a:t>cases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understanding</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transform</a:t>
            </a:r>
            <a:r>
              <a:rPr lang="lt-LT" b="0" i="0" dirty="0">
                <a:solidFill>
                  <a:srgbClr val="374151"/>
                </a:solidFill>
                <a:effectLst/>
                <a:latin typeface="Söhne"/>
              </a:rPr>
              <a:t> </a:t>
            </a:r>
            <a:r>
              <a:rPr lang="lt-LT" b="0" i="0" dirty="0" err="1">
                <a:solidFill>
                  <a:srgbClr val="374151"/>
                </a:solidFill>
                <a:effectLst/>
                <a:latin typeface="Söhne"/>
              </a:rPr>
              <a:t>mundane</a:t>
            </a:r>
            <a:r>
              <a:rPr lang="lt-LT" b="0" i="0" dirty="0">
                <a:solidFill>
                  <a:srgbClr val="374151"/>
                </a:solidFill>
                <a:effectLst/>
                <a:latin typeface="Söhne"/>
              </a:rPr>
              <a:t> </a:t>
            </a:r>
            <a:r>
              <a:rPr lang="lt-LT" b="0" i="0" dirty="0" err="1">
                <a:solidFill>
                  <a:srgbClr val="374151"/>
                </a:solidFill>
                <a:effectLst/>
                <a:latin typeface="Söhne"/>
              </a:rPr>
              <a:t>tasks</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efficient</a:t>
            </a:r>
            <a:r>
              <a:rPr lang="lt-LT" b="0" i="0" dirty="0">
                <a:solidFill>
                  <a:srgbClr val="374151"/>
                </a:solidFill>
                <a:effectLst/>
                <a:latin typeface="Söhne"/>
              </a:rPr>
              <a:t> </a:t>
            </a:r>
            <a:r>
              <a:rPr lang="lt-LT" b="0" i="0" dirty="0" err="1">
                <a:solidFill>
                  <a:srgbClr val="374151"/>
                </a:solidFill>
                <a:effectLst/>
                <a:latin typeface="Söhne"/>
              </a:rPr>
              <a:t>processes</a:t>
            </a:r>
            <a:r>
              <a:rPr lang="lt-LT" b="0" i="0" dirty="0">
                <a:solidFill>
                  <a:srgbClr val="374151"/>
                </a:solidFill>
                <a:effectLst/>
                <a:latin typeface="Söhne"/>
              </a:rPr>
              <a:t>."</a:t>
            </a: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9</a:t>
            </a:fld>
            <a:endParaRPr lang="en-LV"/>
          </a:p>
        </p:txBody>
      </p:sp>
    </p:spTree>
    <p:extLst>
      <p:ext uri="{BB962C8B-B14F-4D97-AF65-F5344CB8AC3E}">
        <p14:creationId xmlns:p14="http://schemas.microsoft.com/office/powerpoint/2010/main" val="41966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7FB-0410-59BC-71BF-3DF371469D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V"/>
          </a:p>
        </p:txBody>
      </p:sp>
      <p:sp>
        <p:nvSpPr>
          <p:cNvPr id="3" name="Subtitle 2">
            <a:extLst>
              <a:ext uri="{FF2B5EF4-FFF2-40B4-BE49-F238E27FC236}">
                <a16:creationId xmlns:a16="http://schemas.microsoft.com/office/drawing/2014/main" id="{CD8592D3-2033-8405-9774-7E35AFF20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74EE7179-B911-7ED5-72BC-D7C76F92B50C}"/>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22133B96-AC22-0250-0D93-0815E0A405EB}"/>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CCF365D-FED1-02CC-47FA-3C57F004E7C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1940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0D5-3D11-3966-01D7-5AE2907B0C48}"/>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7D8CF11E-9BBF-1D9C-BF46-BA9B854F68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C7B1AF1E-4F24-02F0-1B8F-833EC9CAFD17}"/>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1EA6457F-BFDE-B1E0-B7E2-0DD8A0909361}"/>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AD68F2A-7A82-37D2-AE1F-D3D4C3DB7F46}"/>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63441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D9DD2-C6A0-385D-1A98-1073487277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F718901E-420D-E397-C4B8-77762DA2F4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EBD8F5F9-F5D9-B415-F46B-C6F8EC0CB589}"/>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5A94B27E-67ED-FC25-7F5B-B041EE20F8C6}"/>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6B131EBF-263B-6EE7-3C05-1BB9DC14019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8728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42A-16AE-602E-74E4-6972181C23FB}"/>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4DCFC761-7AAD-E08E-E4C0-C00F44499D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669CF5B-85A5-67D6-46F2-4BC2E2AC3554}"/>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E04AA344-1874-180E-3D08-0FA54150F6F8}"/>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762086C-A535-F8C6-237F-3ADE32F46FFB}"/>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88218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A267-0960-C965-832F-2A6D52802D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C114DD3C-108B-6180-D964-46F40A0AB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DA3496-FDD9-B29D-232C-A3C8DFE9DBFC}"/>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C22DEA8E-8BEB-A9CA-1DFE-139EEDFB83BD}"/>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1C3BF82-8833-4A17-4E33-7F5C6759A2A0}"/>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42103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F4EB-C2A9-6AE9-DF5C-A3DEE7D5D8FE}"/>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9B6FA928-EDC4-55D0-6418-DA0F3769D9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3562AA72-11D2-EC11-E48B-51F9FD7CF1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B6155686-CE8D-18F1-B499-FDD15CEA91F6}"/>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6" name="Footer Placeholder 5">
            <a:extLst>
              <a:ext uri="{FF2B5EF4-FFF2-40B4-BE49-F238E27FC236}">
                <a16:creationId xmlns:a16="http://schemas.microsoft.com/office/drawing/2014/main" id="{8B17A9EE-FBB0-5E7C-9F80-59193FF0217C}"/>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84A3764D-70FC-0D8E-810D-C2F27328186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71168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BB45-366E-14D5-96E4-C4274262E9B9}"/>
              </a:ext>
            </a:extLst>
          </p:cNvPr>
          <p:cNvSpPr>
            <a:spLocks noGrp="1"/>
          </p:cNvSpPr>
          <p:nvPr>
            <p:ph type="title"/>
          </p:nvPr>
        </p:nvSpPr>
        <p:spPr>
          <a:xfrm>
            <a:off x="839788" y="365125"/>
            <a:ext cx="10515600" cy="1325563"/>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293E745F-5EDB-66CC-9E70-C5364540C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CD8177-EFA8-A70A-88CC-ECB15F47B1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92F450FE-FBB4-D354-4F53-4A8D64C35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2924EB-95E4-3BD2-B9C2-932C06D1C6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1AF19BB3-5AFF-A7B2-FFEA-3E2C06210AC4}"/>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8" name="Footer Placeholder 7">
            <a:extLst>
              <a:ext uri="{FF2B5EF4-FFF2-40B4-BE49-F238E27FC236}">
                <a16:creationId xmlns:a16="http://schemas.microsoft.com/office/drawing/2014/main" id="{724EB513-02EA-C603-E689-E8437077EEBD}"/>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90AAE9EB-2A53-7CCD-1731-A1923A375C45}"/>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0765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348-854F-C1E3-3945-F0154B3371DA}"/>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4FBA7C32-53E9-85A4-AF40-B94D0123EF40}"/>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4" name="Footer Placeholder 3">
            <a:extLst>
              <a:ext uri="{FF2B5EF4-FFF2-40B4-BE49-F238E27FC236}">
                <a16:creationId xmlns:a16="http://schemas.microsoft.com/office/drawing/2014/main" id="{5E371555-5275-A2B5-1327-1E901F55D02C}"/>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352539C0-64A5-4DA7-BED8-E2263066340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9761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FFFA0-5708-47AC-2C03-3CFFA6FAA172}"/>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3" name="Footer Placeholder 2">
            <a:extLst>
              <a:ext uri="{FF2B5EF4-FFF2-40B4-BE49-F238E27FC236}">
                <a16:creationId xmlns:a16="http://schemas.microsoft.com/office/drawing/2014/main" id="{AAD25F50-8E32-AFA2-9F98-EA88BEDC651F}"/>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DB3E992F-35C0-7FAA-F528-2D8CA6AE8814}"/>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677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B648-6DE9-168E-F4EF-2A3BDB4AB3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4F40F1B8-7551-4703-568A-C9622DEF9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88891F53-AD28-4A0E-2386-C9ACE99E9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2BD02-4015-C710-7322-4F89F4FDD6D3}"/>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6" name="Footer Placeholder 5">
            <a:extLst>
              <a:ext uri="{FF2B5EF4-FFF2-40B4-BE49-F238E27FC236}">
                <a16:creationId xmlns:a16="http://schemas.microsoft.com/office/drawing/2014/main" id="{626360C8-AEBA-C9A4-1E8E-1905FD811A8A}"/>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26AE7F9E-58D2-C73F-1380-F711DC90C788}"/>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973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321D-2F5E-FA02-E967-3F8B94363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99332C5A-97D9-CB2E-17C3-9EE677A0B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V"/>
          </a:p>
        </p:txBody>
      </p:sp>
      <p:sp>
        <p:nvSpPr>
          <p:cNvPr id="4" name="Text Placeholder 3">
            <a:extLst>
              <a:ext uri="{FF2B5EF4-FFF2-40B4-BE49-F238E27FC236}">
                <a16:creationId xmlns:a16="http://schemas.microsoft.com/office/drawing/2014/main" id="{B36AA032-CA33-D235-E5E8-B27CEF5C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E63C97-7F33-64DD-6AD6-F92732C08CB6}"/>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6" name="Footer Placeholder 5">
            <a:extLst>
              <a:ext uri="{FF2B5EF4-FFF2-40B4-BE49-F238E27FC236}">
                <a16:creationId xmlns:a16="http://schemas.microsoft.com/office/drawing/2014/main" id="{9EDD146F-A417-844F-4409-981D03E4C090}"/>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54F09373-2295-5E6F-4AD9-39D59DFE7B8D}"/>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349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279806-70D8-DC0F-D05D-D3629971644B}"/>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0EF69EB5-31E1-AB32-95EE-B508F926C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CAF73307-6020-B4A8-CB31-8DC81D194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LV" dirty="0"/>
          </a:p>
        </p:txBody>
      </p:sp>
      <p:sp>
        <p:nvSpPr>
          <p:cNvPr id="4" name="Date Placeholder 3">
            <a:extLst>
              <a:ext uri="{FF2B5EF4-FFF2-40B4-BE49-F238E27FC236}">
                <a16:creationId xmlns:a16="http://schemas.microsoft.com/office/drawing/2014/main" id="{0541023D-DA6E-C2C4-859C-68303D67C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4A716B71-E95F-A209-D8E0-F85BF0459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4888AD0B-FFCF-FFE7-BBB3-62E30029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6E64-D618-B240-8B44-0EE32330918C}" type="slidenum">
              <a:rPr lang="en-LV" smtClean="0"/>
              <a:t>‹#›</a:t>
            </a:fld>
            <a:endParaRPr lang="en-LV"/>
          </a:p>
        </p:txBody>
      </p:sp>
    </p:spTree>
    <p:extLst>
      <p:ext uri="{BB962C8B-B14F-4D97-AF65-F5344CB8AC3E}">
        <p14:creationId xmlns:p14="http://schemas.microsoft.com/office/powerpoint/2010/main" val="142846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pic>
        <p:nvPicPr>
          <p:cNvPr id="5" name="Picture 4" descr="A picture containing laser, darkness, light, night&#10;&#10;Description automatically generated">
            <a:extLst>
              <a:ext uri="{FF2B5EF4-FFF2-40B4-BE49-F238E27FC236}">
                <a16:creationId xmlns:a16="http://schemas.microsoft.com/office/drawing/2014/main" id="{926A4B6A-8CAE-FC4E-276E-D2926848E9D3}"/>
              </a:ext>
            </a:extLst>
          </p:cNvPr>
          <p:cNvPicPr>
            <a:picLocks noChangeAspect="1"/>
          </p:cNvPicPr>
          <p:nvPr/>
        </p:nvPicPr>
        <p:blipFill>
          <a:blip r:embed="rId3">
            <a:alphaModFix amt="35000"/>
          </a:blip>
          <a:stretch>
            <a:fillRect/>
          </a:stretch>
        </p:blipFill>
        <p:spPr>
          <a:xfrm>
            <a:off x="-22412" y="0"/>
            <a:ext cx="12214412" cy="6845439"/>
          </a:xfrm>
          <a:prstGeom prst="rect">
            <a:avLst/>
          </a:prstGeom>
        </p:spPr>
      </p:pic>
      <p:sp>
        <p:nvSpPr>
          <p:cNvPr id="2" name="Title 1">
            <a:extLst>
              <a:ext uri="{FF2B5EF4-FFF2-40B4-BE49-F238E27FC236}">
                <a16:creationId xmlns:a16="http://schemas.microsoft.com/office/drawing/2014/main" id="{655A3690-CF93-7387-800C-2518CA5CDF41}"/>
              </a:ext>
            </a:extLst>
          </p:cNvPr>
          <p:cNvSpPr>
            <a:spLocks noGrp="1"/>
          </p:cNvSpPr>
          <p:nvPr>
            <p:ph type="ctrTitle"/>
          </p:nvPr>
        </p:nvSpPr>
        <p:spPr>
          <a:xfrm>
            <a:off x="609600" y="1214438"/>
            <a:ext cx="6705600" cy="2387600"/>
          </a:xfrm>
        </p:spPr>
        <p:txBody>
          <a:bodyPr>
            <a:normAutofit fontScale="90000"/>
          </a:bodyPr>
          <a:lstStyle/>
          <a:p>
            <a:pPr algn="l"/>
            <a:r>
              <a:rPr lang="en-GB" b="1" dirty="0">
                <a:solidFill>
                  <a:schemeClr val="bg1"/>
                </a:solidFill>
              </a:rPr>
              <a:t>Introduction to Artificial Intelligence</a:t>
            </a:r>
            <a:endParaRPr lang="en-LV" b="1" dirty="0">
              <a:solidFill>
                <a:schemeClr val="bg1"/>
              </a:solidFill>
            </a:endParaRPr>
          </a:p>
        </p:txBody>
      </p:sp>
      <p:sp>
        <p:nvSpPr>
          <p:cNvPr id="3" name="Subtitle 2">
            <a:extLst>
              <a:ext uri="{FF2B5EF4-FFF2-40B4-BE49-F238E27FC236}">
                <a16:creationId xmlns:a16="http://schemas.microsoft.com/office/drawing/2014/main" id="{02978DD3-74B4-E19C-85E2-04C1AC905D40}"/>
              </a:ext>
            </a:extLst>
          </p:cNvPr>
          <p:cNvSpPr>
            <a:spLocks noGrp="1"/>
          </p:cNvSpPr>
          <p:nvPr>
            <p:ph type="subTitle" idx="1"/>
          </p:nvPr>
        </p:nvSpPr>
        <p:spPr>
          <a:xfrm>
            <a:off x="609600" y="4393855"/>
            <a:ext cx="9144000" cy="1655762"/>
          </a:xfrm>
        </p:spPr>
        <p:txBody>
          <a:bodyPr>
            <a:normAutofit/>
          </a:bodyPr>
          <a:lstStyle/>
          <a:p>
            <a:pPr algn="l"/>
            <a:r>
              <a:rPr lang="lt-LT" dirty="0">
                <a:solidFill>
                  <a:schemeClr val="bg1"/>
                </a:solidFill>
              </a:rPr>
              <a:t>4th</a:t>
            </a:r>
            <a:r>
              <a:rPr lang="en-LV">
                <a:solidFill>
                  <a:schemeClr val="bg1"/>
                </a:solidFill>
              </a:rPr>
              <a:t> </a:t>
            </a:r>
            <a:r>
              <a:rPr lang="en-LV" dirty="0">
                <a:solidFill>
                  <a:schemeClr val="bg1"/>
                </a:solidFill>
              </a:rPr>
              <a:t>Webinar</a:t>
            </a:r>
          </a:p>
          <a:p>
            <a:pPr algn="l"/>
            <a:r>
              <a:rPr lang="lt-LT" dirty="0" err="1">
                <a:solidFill>
                  <a:schemeClr val="bg1"/>
                </a:solidFill>
              </a:rPr>
              <a:t>September</a:t>
            </a:r>
            <a:r>
              <a:rPr lang="lt-LT" dirty="0">
                <a:solidFill>
                  <a:schemeClr val="bg1"/>
                </a:solidFill>
              </a:rPr>
              <a:t> 25th</a:t>
            </a:r>
            <a:r>
              <a:rPr lang="en-LV">
                <a:solidFill>
                  <a:schemeClr val="bg1"/>
                </a:solidFill>
              </a:rPr>
              <a:t>, </a:t>
            </a:r>
            <a:r>
              <a:rPr lang="en-LV" dirty="0">
                <a:solidFill>
                  <a:schemeClr val="bg1"/>
                </a:solidFill>
              </a:rPr>
              <a:t>2023</a:t>
            </a:r>
          </a:p>
        </p:txBody>
      </p:sp>
      <p:sp>
        <p:nvSpPr>
          <p:cNvPr id="10" name="Rectangle 9">
            <a:extLst>
              <a:ext uri="{FF2B5EF4-FFF2-40B4-BE49-F238E27FC236}">
                <a16:creationId xmlns:a16="http://schemas.microsoft.com/office/drawing/2014/main" id="{F27BD3BD-48AE-45A3-EC5A-B44045811F8A}"/>
              </a:ext>
            </a:extLst>
          </p:cNvPr>
          <p:cNvSpPr/>
          <p:nvPr/>
        </p:nvSpPr>
        <p:spPr>
          <a:xfrm>
            <a:off x="0" y="5645426"/>
            <a:ext cx="12192000" cy="1212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V"/>
          </a:p>
        </p:txBody>
      </p:sp>
      <p:pic>
        <p:nvPicPr>
          <p:cNvPr id="4" name="Picture 3" descr="Blue text on a black background&#10;&#10;Description automatically generated with medium confidence">
            <a:extLst>
              <a:ext uri="{FF2B5EF4-FFF2-40B4-BE49-F238E27FC236}">
                <a16:creationId xmlns:a16="http://schemas.microsoft.com/office/drawing/2014/main" id="{2A970BE0-D8CF-CA63-C24E-CDE930F07AE0}"/>
              </a:ext>
            </a:extLst>
          </p:cNvPr>
          <p:cNvPicPr>
            <a:picLocks noChangeAspect="1"/>
          </p:cNvPicPr>
          <p:nvPr/>
        </p:nvPicPr>
        <p:blipFill>
          <a:blip r:embed="rId4"/>
          <a:stretch>
            <a:fillRect/>
          </a:stretch>
        </p:blipFill>
        <p:spPr>
          <a:xfrm>
            <a:off x="4882325" y="5623503"/>
            <a:ext cx="2432875" cy="1414462"/>
          </a:xfrm>
          <a:prstGeom prst="rect">
            <a:avLst/>
          </a:prstGeom>
        </p:spPr>
      </p:pic>
      <p:pic>
        <p:nvPicPr>
          <p:cNvPr id="6" name="Picture 5" descr="A picture containing text, screenshot, design&#10;&#10;Description automatically generated">
            <a:extLst>
              <a:ext uri="{FF2B5EF4-FFF2-40B4-BE49-F238E27FC236}">
                <a16:creationId xmlns:a16="http://schemas.microsoft.com/office/drawing/2014/main" id="{552C143F-6AF0-D189-42B3-02427EAD8642}"/>
              </a:ext>
            </a:extLst>
          </p:cNvPr>
          <p:cNvPicPr>
            <a:picLocks noChangeAspect="1"/>
          </p:cNvPicPr>
          <p:nvPr/>
        </p:nvPicPr>
        <p:blipFill rotWithShape="1">
          <a:blip r:embed="rId5"/>
          <a:srcRect l="14565" t="41377" r="14783" b="41232"/>
          <a:stretch/>
        </p:blipFill>
        <p:spPr>
          <a:xfrm>
            <a:off x="7600122" y="5816721"/>
            <a:ext cx="4306956" cy="795130"/>
          </a:xfrm>
          <a:prstGeom prst="rect">
            <a:avLst/>
          </a:prstGeom>
        </p:spPr>
      </p:pic>
      <p:pic>
        <p:nvPicPr>
          <p:cNvPr id="7" name="Picture 6" descr="A blue and white logo&#10;&#10;Description automatically generated with low confidence">
            <a:extLst>
              <a:ext uri="{FF2B5EF4-FFF2-40B4-BE49-F238E27FC236}">
                <a16:creationId xmlns:a16="http://schemas.microsoft.com/office/drawing/2014/main" id="{28C7C107-B938-129D-1863-FDF0F678FB18}"/>
              </a:ext>
            </a:extLst>
          </p:cNvPr>
          <p:cNvPicPr>
            <a:picLocks noChangeAspect="1"/>
          </p:cNvPicPr>
          <p:nvPr/>
        </p:nvPicPr>
        <p:blipFill>
          <a:blip r:embed="rId6"/>
          <a:stretch>
            <a:fillRect/>
          </a:stretch>
        </p:blipFill>
        <p:spPr>
          <a:xfrm>
            <a:off x="2442820" y="5847728"/>
            <a:ext cx="2154583" cy="807969"/>
          </a:xfrm>
          <a:prstGeom prst="rect">
            <a:avLst/>
          </a:prstGeom>
        </p:spPr>
      </p:pic>
    </p:spTree>
    <p:extLst>
      <p:ext uri="{BB962C8B-B14F-4D97-AF65-F5344CB8AC3E}">
        <p14:creationId xmlns:p14="http://schemas.microsoft.com/office/powerpoint/2010/main" val="383307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latin typeface="+mj-lt"/>
              </a:rPr>
              <a:t>The Future: AI's Revolutionary Impact</a:t>
            </a:r>
            <a:endParaRPr lang="en-GB"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r>
              <a:rPr lang="en-GB" b="0" i="0" dirty="0">
                <a:solidFill>
                  <a:schemeClr val="bg1"/>
                </a:solidFill>
                <a:effectLst/>
                <a:latin typeface="+mj-lt"/>
              </a:rPr>
              <a:t>Accessing knowledge through AI.</a:t>
            </a:r>
          </a:p>
          <a:p>
            <a:pPr algn="l">
              <a:buFont typeface="Arial" panose="020B0604020202020204" pitchFamily="34" charset="0"/>
              <a:buChar char="•"/>
            </a:pPr>
            <a:r>
              <a:rPr lang="en-GB" b="0" i="0" dirty="0">
                <a:solidFill>
                  <a:schemeClr val="bg1"/>
                </a:solidFill>
                <a:effectLst/>
                <a:latin typeface="+mj-lt"/>
              </a:rPr>
              <a:t>Bing chat search's convenience.</a:t>
            </a:r>
          </a:p>
          <a:p>
            <a:pPr algn="l">
              <a:buFont typeface="Arial" panose="020B0604020202020204" pitchFamily="34" charset="0"/>
              <a:buChar char="•"/>
            </a:pPr>
            <a:r>
              <a:rPr lang="en-GB" b="0" i="0" dirty="0">
                <a:solidFill>
                  <a:schemeClr val="bg1"/>
                </a:solidFill>
                <a:effectLst/>
                <a:latin typeface="+mj-lt"/>
              </a:rPr>
              <a:t>Linking services and models for advancements.</a:t>
            </a:r>
          </a:p>
        </p:txBody>
      </p:sp>
    </p:spTree>
    <p:extLst>
      <p:ext uri="{BB962C8B-B14F-4D97-AF65-F5344CB8AC3E}">
        <p14:creationId xmlns:p14="http://schemas.microsoft.com/office/powerpoint/2010/main" val="385105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B74B-4889-DA36-1467-99933BA3910D}"/>
              </a:ext>
            </a:extLst>
          </p:cNvPr>
          <p:cNvSpPr>
            <a:spLocks noGrp="1"/>
          </p:cNvSpPr>
          <p:nvPr>
            <p:ph type="title"/>
          </p:nvPr>
        </p:nvSpPr>
        <p:spPr/>
        <p:txBody>
          <a:bodyPr>
            <a:normAutofit/>
          </a:bodyPr>
          <a:lstStyle/>
          <a:p>
            <a:pPr algn="l"/>
            <a:r>
              <a:rPr lang="en-GB" sz="4000" b="0" i="0" dirty="0">
                <a:solidFill>
                  <a:schemeClr val="bg1"/>
                </a:solidFill>
                <a:effectLst/>
                <a:latin typeface="+mj-lt"/>
              </a:rPr>
              <a:t>Recap: Harnessing the Power with Azure &amp; </a:t>
            </a:r>
            <a:r>
              <a:rPr lang="en-GB" sz="4000" b="0" i="0" dirty="0" err="1">
                <a:solidFill>
                  <a:schemeClr val="bg1"/>
                </a:solidFill>
                <a:effectLst/>
                <a:latin typeface="+mj-lt"/>
              </a:rPr>
              <a:t>OpenAI</a:t>
            </a:r>
            <a:endParaRPr lang="en-GB" sz="4000" b="0" i="0" dirty="0">
              <a:solidFill>
                <a:schemeClr val="bg1"/>
              </a:solidFill>
              <a:effectLst/>
              <a:latin typeface="+mj-lt"/>
            </a:endParaRPr>
          </a:p>
        </p:txBody>
      </p:sp>
      <p:sp>
        <p:nvSpPr>
          <p:cNvPr id="3" name="Content Placeholder 2">
            <a:extLst>
              <a:ext uri="{FF2B5EF4-FFF2-40B4-BE49-F238E27FC236}">
                <a16:creationId xmlns:a16="http://schemas.microsoft.com/office/drawing/2014/main" id="{EE61D6B7-303E-17C7-E341-53EED520D1D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dirty="0">
                <a:solidFill>
                  <a:schemeClr val="bg1"/>
                </a:solidFill>
                <a:latin typeface="+mj-lt"/>
              </a:rPr>
              <a:t>Through </a:t>
            </a:r>
            <a:r>
              <a:rPr lang="en-GB" dirty="0" err="1">
                <a:solidFill>
                  <a:schemeClr val="bg1"/>
                </a:solidFill>
                <a:latin typeface="+mj-lt"/>
              </a:rPr>
              <a:t>Micosoft</a:t>
            </a:r>
            <a:r>
              <a:rPr lang="en-GB" dirty="0">
                <a:solidFill>
                  <a:schemeClr val="bg1"/>
                </a:solidFill>
                <a:latin typeface="+mj-lt"/>
              </a:rPr>
              <a:t> Trainer video you will</a:t>
            </a:r>
            <a:r>
              <a:rPr lang="en-GB" b="0" i="0" dirty="0">
                <a:solidFill>
                  <a:schemeClr val="bg1"/>
                </a:solidFill>
                <a:effectLst/>
                <a:latin typeface="+mj-lt"/>
              </a:rPr>
              <a:t> explore Microsoft's AI services on Azure in partnership with </a:t>
            </a:r>
            <a:r>
              <a:rPr lang="en-GB" b="0" i="0" dirty="0" err="1">
                <a:solidFill>
                  <a:schemeClr val="bg1"/>
                </a:solidFill>
                <a:effectLst/>
                <a:latin typeface="+mj-lt"/>
              </a:rPr>
              <a:t>OpenAI</a:t>
            </a:r>
            <a:r>
              <a:rPr lang="en-GB" b="0" i="0" dirty="0">
                <a:solidFill>
                  <a:schemeClr val="bg1"/>
                </a:solidFill>
                <a:effectLst/>
                <a:latin typeface="+mj-lt"/>
              </a:rPr>
              <a:t>, a collaboration promising revolutionary advances in technology.</a:t>
            </a:r>
          </a:p>
          <a:p>
            <a:pPr algn="l">
              <a:buFont typeface="Arial" panose="020B0604020202020204" pitchFamily="34" charset="0"/>
              <a:buChar char="•"/>
            </a:pPr>
            <a:r>
              <a:rPr lang="en-GB" b="0" i="0" dirty="0">
                <a:solidFill>
                  <a:schemeClr val="bg1"/>
                </a:solidFill>
                <a:effectLst/>
                <a:latin typeface="+mj-lt"/>
              </a:rPr>
              <a:t>Recognize the significance of educational opportunities, certifications, and hands-on training with experts.</a:t>
            </a:r>
          </a:p>
          <a:p>
            <a:pPr algn="l">
              <a:buFont typeface="Arial" panose="020B0604020202020204" pitchFamily="34" charset="0"/>
              <a:buChar char="•"/>
            </a:pPr>
            <a:r>
              <a:rPr lang="en-GB" b="0" i="0" dirty="0">
                <a:solidFill>
                  <a:schemeClr val="bg1"/>
                </a:solidFill>
                <a:effectLst/>
                <a:latin typeface="+mj-lt"/>
              </a:rPr>
              <a:t>Grasp the intricacies of deploying AI solutions and learn about the computational needs of AI.</a:t>
            </a:r>
          </a:p>
          <a:p>
            <a:pPr algn="l">
              <a:buFont typeface="Arial" panose="020B0604020202020204" pitchFamily="34" charset="0"/>
              <a:buChar char="•"/>
            </a:pPr>
            <a:r>
              <a:rPr lang="en-GB" b="0" i="0" dirty="0">
                <a:solidFill>
                  <a:schemeClr val="bg1"/>
                </a:solidFill>
                <a:effectLst/>
                <a:latin typeface="+mj-lt"/>
              </a:rPr>
              <a:t>Delve into AI's capabilities in speech, text, and image processing, and witness its transformative real-world applications.</a:t>
            </a:r>
          </a:p>
          <a:p>
            <a:pPr algn="l">
              <a:buFont typeface="Arial" panose="020B0604020202020204" pitchFamily="34" charset="0"/>
              <a:buChar char="•"/>
            </a:pPr>
            <a:r>
              <a:rPr lang="en-GB" b="0" i="0" dirty="0">
                <a:solidFill>
                  <a:schemeClr val="bg1"/>
                </a:solidFill>
                <a:effectLst/>
                <a:latin typeface="+mj-lt"/>
              </a:rPr>
              <a:t>Navigate the landscape of AI models, understanding their unique attributes and use-cases.</a:t>
            </a:r>
          </a:p>
          <a:p>
            <a:pPr algn="l">
              <a:buFont typeface="Arial" panose="020B0604020202020204" pitchFamily="34" charset="0"/>
              <a:buChar char="•"/>
            </a:pPr>
            <a:r>
              <a:rPr lang="en-GB" b="0" i="0" dirty="0">
                <a:solidFill>
                  <a:schemeClr val="bg1"/>
                </a:solidFill>
                <a:effectLst/>
                <a:latin typeface="+mj-lt"/>
              </a:rPr>
              <a:t>Envision a future of seamless information access, efficient problem-solving, and unprecedented innovation driven by AI.</a:t>
            </a:r>
          </a:p>
        </p:txBody>
      </p:sp>
    </p:spTree>
    <p:extLst>
      <p:ext uri="{BB962C8B-B14F-4D97-AF65-F5344CB8AC3E}">
        <p14:creationId xmlns:p14="http://schemas.microsoft.com/office/powerpoint/2010/main" val="378632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latin typeface="+mn-lt"/>
              </a:rPr>
              <a:t>Introduction to AI on Azure &amp; </a:t>
            </a:r>
            <a:r>
              <a:rPr lang="en-GB" sz="4000" b="0" i="0" dirty="0" err="1">
                <a:solidFill>
                  <a:schemeClr val="bg1"/>
                </a:solidFill>
                <a:effectLst/>
                <a:latin typeface="+mn-lt"/>
              </a:rPr>
              <a:t>OpenAI</a:t>
            </a:r>
            <a:endParaRPr lang="en-GB" sz="4000"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Microsoft's AI services on Azure combined with </a:t>
            </a:r>
            <a:r>
              <a:rPr lang="en-GB" b="0" i="0" dirty="0" err="1">
                <a:solidFill>
                  <a:schemeClr val="bg1"/>
                </a:solidFill>
                <a:effectLst/>
                <a:latin typeface="+mj-lt"/>
              </a:rPr>
              <a:t>OpenAI</a:t>
            </a:r>
            <a:r>
              <a:rPr lang="en-GB" b="0" i="0" dirty="0">
                <a:solidFill>
                  <a:schemeClr val="bg1"/>
                </a:solidFill>
                <a:effectLst/>
                <a:latin typeface="+mj-lt"/>
              </a:rPr>
              <a:t>.</a:t>
            </a:r>
          </a:p>
          <a:p>
            <a:pPr algn="l">
              <a:buFont typeface="Arial" panose="020B0604020202020204" pitchFamily="34" charset="0"/>
              <a:buChar char="•"/>
            </a:pPr>
            <a:r>
              <a:rPr lang="en-GB" b="0" i="0" dirty="0">
                <a:solidFill>
                  <a:schemeClr val="bg1"/>
                </a:solidFill>
                <a:effectLst/>
                <a:latin typeface="+mj-lt"/>
              </a:rPr>
              <a:t>Aims to revolutionize problem-solving and enhance lives.</a:t>
            </a:r>
          </a:p>
        </p:txBody>
      </p:sp>
    </p:spTree>
    <p:extLst>
      <p:ext uri="{BB962C8B-B14F-4D97-AF65-F5344CB8AC3E}">
        <p14:creationId xmlns:p14="http://schemas.microsoft.com/office/powerpoint/2010/main" val="47612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latin typeface="+mj-lt"/>
              </a:rPr>
              <a:t>Course Certification &amp; Final Webinar</a:t>
            </a: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Test for certification.</a:t>
            </a:r>
          </a:p>
          <a:p>
            <a:pPr algn="l">
              <a:buFont typeface="Arial" panose="020B0604020202020204" pitchFamily="34" charset="0"/>
              <a:buChar char="•"/>
            </a:pPr>
            <a:r>
              <a:rPr lang="en-GB" b="0" i="0" dirty="0">
                <a:solidFill>
                  <a:schemeClr val="bg1"/>
                </a:solidFill>
                <a:effectLst/>
                <a:latin typeface="+mj-lt"/>
              </a:rPr>
              <a:t>Final webinar's focus: Language processing and </a:t>
            </a:r>
            <a:r>
              <a:rPr lang="en-GB" b="0" i="0" dirty="0" err="1">
                <a:solidFill>
                  <a:schemeClr val="bg1"/>
                </a:solidFill>
                <a:effectLst/>
                <a:latin typeface="+mj-lt"/>
              </a:rPr>
              <a:t>OpenAI</a:t>
            </a:r>
            <a:r>
              <a:rPr lang="en-GB" b="0" i="0" dirty="0">
                <a:solidFill>
                  <a:schemeClr val="bg1"/>
                </a:solidFill>
                <a:effectLst/>
                <a:latin typeface="+mj-lt"/>
              </a:rPr>
              <a:t> on Azure.</a:t>
            </a:r>
          </a:p>
          <a:p>
            <a:pPr algn="l">
              <a:buFont typeface="Arial" panose="020B0604020202020204" pitchFamily="34" charset="0"/>
              <a:buChar char="•"/>
            </a:pPr>
            <a:r>
              <a:rPr lang="en-GB" b="0" i="0" dirty="0">
                <a:solidFill>
                  <a:schemeClr val="bg1"/>
                </a:solidFill>
                <a:effectLst/>
                <a:latin typeface="+mj-lt"/>
              </a:rPr>
              <a:t>Introduction to Hannah Engel.</a:t>
            </a:r>
          </a:p>
        </p:txBody>
      </p:sp>
    </p:spTree>
    <p:extLst>
      <p:ext uri="{BB962C8B-B14F-4D97-AF65-F5344CB8AC3E}">
        <p14:creationId xmlns:p14="http://schemas.microsoft.com/office/powerpoint/2010/main" val="76847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rPr>
              <a:t>Exploring Azure &amp; AI</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Basics of Azure.</a:t>
            </a:r>
          </a:p>
          <a:p>
            <a:pPr algn="l">
              <a:buFont typeface="Arial" panose="020B0604020202020204" pitchFamily="34" charset="0"/>
              <a:buChar char="•"/>
            </a:pPr>
            <a:r>
              <a:rPr lang="en-GB" b="0" i="0" dirty="0">
                <a:solidFill>
                  <a:schemeClr val="bg1"/>
                </a:solidFill>
                <a:effectLst/>
                <a:latin typeface="+mj-lt"/>
              </a:rPr>
              <a:t>Differences between GPT chat and GPT open AI.</a:t>
            </a:r>
          </a:p>
          <a:p>
            <a:pPr algn="l">
              <a:buFont typeface="Arial" panose="020B0604020202020204" pitchFamily="34" charset="0"/>
              <a:buChar char="•"/>
            </a:pPr>
            <a:r>
              <a:rPr lang="en-GB" b="0" i="0" dirty="0">
                <a:solidFill>
                  <a:schemeClr val="bg1"/>
                </a:solidFill>
                <a:effectLst/>
                <a:latin typeface="+mj-lt"/>
              </a:rPr>
              <a:t>Hands-on demo of deploying an open AI solution.</a:t>
            </a:r>
          </a:p>
          <a:p>
            <a:pPr algn="l">
              <a:buFont typeface="Arial" panose="020B0604020202020204" pitchFamily="34" charset="0"/>
              <a:buChar char="•"/>
            </a:pPr>
            <a:r>
              <a:rPr lang="en-GB" b="0" i="0" dirty="0">
                <a:solidFill>
                  <a:schemeClr val="bg1"/>
                </a:solidFill>
                <a:effectLst/>
                <a:latin typeface="+mj-lt"/>
              </a:rPr>
              <a:t>Introduction to cloud computing and its advantages.</a:t>
            </a:r>
          </a:p>
        </p:txBody>
      </p:sp>
    </p:spTree>
    <p:extLst>
      <p:ext uri="{BB962C8B-B14F-4D97-AF65-F5344CB8AC3E}">
        <p14:creationId xmlns:p14="http://schemas.microsoft.com/office/powerpoint/2010/main" val="77264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rPr>
              <a:t>Growth &amp; Learning of AI</a:t>
            </a:r>
            <a:endParaRPr lang="en-GB" sz="4000"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AI's need for data and compute power.</a:t>
            </a:r>
          </a:p>
          <a:p>
            <a:pPr algn="l">
              <a:buFont typeface="Arial" panose="020B0604020202020204" pitchFamily="34" charset="0"/>
              <a:buChar char="•"/>
            </a:pPr>
            <a:r>
              <a:rPr lang="en-GB" b="0" i="0" dirty="0">
                <a:solidFill>
                  <a:schemeClr val="bg1"/>
                </a:solidFill>
                <a:effectLst/>
                <a:latin typeface="+mj-lt"/>
              </a:rPr>
              <a:t>Use of Azure's pre-trained models.</a:t>
            </a:r>
          </a:p>
          <a:p>
            <a:pPr algn="l">
              <a:buFont typeface="Arial" panose="020B0604020202020204" pitchFamily="34" charset="0"/>
              <a:buChar char="•"/>
            </a:pPr>
            <a:r>
              <a:rPr lang="en-GB" b="0" i="0" dirty="0">
                <a:solidFill>
                  <a:schemeClr val="bg1"/>
                </a:solidFill>
                <a:effectLst/>
                <a:latin typeface="+mj-lt"/>
              </a:rPr>
              <a:t>AI in real-world scenarios: object detection, content recognition, and call </a:t>
            </a:r>
            <a:r>
              <a:rPr lang="en-GB" b="0" i="0" dirty="0" err="1">
                <a:solidFill>
                  <a:schemeClr val="bg1"/>
                </a:solidFill>
                <a:effectLst/>
                <a:latin typeface="+mj-lt"/>
              </a:rPr>
              <a:t>center</a:t>
            </a:r>
            <a:r>
              <a:rPr lang="en-GB" b="0" i="0" dirty="0">
                <a:solidFill>
                  <a:schemeClr val="bg1"/>
                </a:solidFill>
                <a:effectLst/>
                <a:latin typeface="+mj-lt"/>
              </a:rPr>
              <a:t> insights.</a:t>
            </a:r>
          </a:p>
        </p:txBody>
      </p:sp>
    </p:spTree>
    <p:extLst>
      <p:ext uri="{BB962C8B-B14F-4D97-AF65-F5344CB8AC3E}">
        <p14:creationId xmlns:p14="http://schemas.microsoft.com/office/powerpoint/2010/main" val="315369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rPr>
              <a:t>AI's Speech &amp; Language Capabilities</a:t>
            </a:r>
            <a:endParaRPr lang="en-GB" sz="4000"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Söhne"/>
              </a:rPr>
              <a:t>Translating and controlling voice/accent.</a:t>
            </a:r>
          </a:p>
          <a:p>
            <a:pPr algn="l">
              <a:buFont typeface="Arial" panose="020B0604020202020204" pitchFamily="34" charset="0"/>
              <a:buChar char="•"/>
            </a:pPr>
            <a:r>
              <a:rPr lang="en-GB" b="0" i="0" dirty="0">
                <a:solidFill>
                  <a:schemeClr val="bg1"/>
                </a:solidFill>
                <a:effectLst/>
                <a:latin typeface="Söhne"/>
              </a:rPr>
              <a:t>Linking AI capabilities to applications.</a:t>
            </a:r>
          </a:p>
          <a:p>
            <a:pPr algn="l">
              <a:buFont typeface="Arial" panose="020B0604020202020204" pitchFamily="34" charset="0"/>
              <a:buChar char="•"/>
            </a:pPr>
            <a:r>
              <a:rPr lang="en-GB" b="0" i="0" dirty="0">
                <a:solidFill>
                  <a:schemeClr val="bg1"/>
                </a:solidFill>
                <a:effectLst/>
                <a:latin typeface="Söhne"/>
              </a:rPr>
              <a:t>A focus on improving lives: AI assisting visually impaired individuals.</a:t>
            </a:r>
          </a:p>
        </p:txBody>
      </p:sp>
    </p:spTree>
    <p:extLst>
      <p:ext uri="{BB962C8B-B14F-4D97-AF65-F5344CB8AC3E}">
        <p14:creationId xmlns:p14="http://schemas.microsoft.com/office/powerpoint/2010/main" val="26334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latin typeface="+mj-lt"/>
              </a:rPr>
              <a:t>Understanding Azure's Pricing &amp; </a:t>
            </a:r>
            <a:r>
              <a:rPr lang="en-GB" sz="4000" b="0" i="0" dirty="0" err="1">
                <a:solidFill>
                  <a:schemeClr val="bg1"/>
                </a:solidFill>
                <a:effectLst/>
                <a:latin typeface="+mj-lt"/>
              </a:rPr>
              <a:t>OpenAI's</a:t>
            </a:r>
            <a:r>
              <a:rPr lang="en-GB" sz="4000" b="0" i="0" dirty="0">
                <a:solidFill>
                  <a:schemeClr val="bg1"/>
                </a:solidFill>
                <a:effectLst/>
                <a:latin typeface="+mj-lt"/>
              </a:rPr>
              <a:t> Model</a:t>
            </a:r>
            <a:endParaRPr lang="en-GB" sz="4000"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r>
              <a:rPr lang="en-GB" b="0" i="0" dirty="0">
                <a:solidFill>
                  <a:schemeClr val="bg1"/>
                </a:solidFill>
                <a:effectLst/>
                <a:latin typeface="+mj-lt"/>
              </a:rPr>
              <a:t>Azure's cost factors and free tier options.</a:t>
            </a:r>
          </a:p>
          <a:p>
            <a:pPr algn="l">
              <a:buFont typeface="Arial" panose="020B0604020202020204" pitchFamily="34" charset="0"/>
              <a:buChar char="•"/>
            </a:pPr>
            <a:r>
              <a:rPr lang="en-GB" b="0" i="0" dirty="0" err="1">
                <a:solidFill>
                  <a:schemeClr val="bg1"/>
                </a:solidFill>
                <a:effectLst/>
                <a:latin typeface="+mj-lt"/>
              </a:rPr>
              <a:t>OpenAI's</a:t>
            </a:r>
            <a:r>
              <a:rPr lang="en-GB" b="0" i="0" dirty="0">
                <a:solidFill>
                  <a:schemeClr val="bg1"/>
                </a:solidFill>
                <a:effectLst/>
                <a:latin typeface="+mj-lt"/>
              </a:rPr>
              <a:t> GPT model for text generation.</a:t>
            </a:r>
          </a:p>
          <a:p>
            <a:pPr algn="l">
              <a:buFont typeface="Arial" panose="020B0604020202020204" pitchFamily="34" charset="0"/>
              <a:buChar char="•"/>
            </a:pPr>
            <a:r>
              <a:rPr lang="en-GB" b="0" i="0" dirty="0">
                <a:solidFill>
                  <a:schemeClr val="bg1"/>
                </a:solidFill>
                <a:effectLst/>
                <a:latin typeface="+mj-lt"/>
              </a:rPr>
              <a:t>Concerns and counterpoints: AI vs. Jobs, the evolving nature of education.</a:t>
            </a:r>
          </a:p>
        </p:txBody>
      </p:sp>
    </p:spTree>
    <p:extLst>
      <p:ext uri="{BB962C8B-B14F-4D97-AF65-F5344CB8AC3E}">
        <p14:creationId xmlns:p14="http://schemas.microsoft.com/office/powerpoint/2010/main" val="272271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latin typeface="+mj-lt"/>
              </a:rPr>
              <a:t>Model Diversity &amp; Choosing the Right One</a:t>
            </a:r>
            <a:endParaRPr lang="en-GB"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Different GPT models: DaVinci, Ada, </a:t>
            </a:r>
            <a:r>
              <a:rPr lang="en-GB" b="0" i="0" dirty="0" err="1">
                <a:solidFill>
                  <a:schemeClr val="bg1"/>
                </a:solidFill>
                <a:effectLst/>
                <a:latin typeface="+mj-lt"/>
              </a:rPr>
              <a:t>Babas</a:t>
            </a:r>
            <a:r>
              <a:rPr lang="en-GB" b="0" i="0" dirty="0">
                <a:solidFill>
                  <a:schemeClr val="bg1"/>
                </a:solidFill>
                <a:effectLst/>
                <a:latin typeface="+mj-lt"/>
              </a:rPr>
              <a:t>, and more.</a:t>
            </a:r>
          </a:p>
          <a:p>
            <a:pPr algn="l">
              <a:buFont typeface="Arial" panose="020B0604020202020204" pitchFamily="34" charset="0"/>
              <a:buChar char="•"/>
            </a:pPr>
            <a:r>
              <a:rPr lang="en-GB" b="0" i="0" dirty="0">
                <a:solidFill>
                  <a:schemeClr val="bg1"/>
                </a:solidFill>
                <a:effectLst/>
                <a:latin typeface="+mj-lt"/>
              </a:rPr>
              <a:t>The role of Curry in sentiment analysis and text summaries.</a:t>
            </a:r>
          </a:p>
          <a:p>
            <a:pPr algn="l">
              <a:buFont typeface="Arial" panose="020B0604020202020204" pitchFamily="34" charset="0"/>
              <a:buChar char="•"/>
            </a:pPr>
            <a:r>
              <a:rPr lang="en-GB" b="0" i="0" dirty="0">
                <a:solidFill>
                  <a:schemeClr val="bg1"/>
                </a:solidFill>
                <a:effectLst/>
                <a:latin typeface="+mj-lt"/>
              </a:rPr>
              <a:t>Practical demo: creating resources in Azure </a:t>
            </a:r>
            <a:r>
              <a:rPr lang="en-GB" b="0" i="0" dirty="0" err="1">
                <a:solidFill>
                  <a:schemeClr val="bg1"/>
                </a:solidFill>
                <a:effectLst/>
                <a:latin typeface="+mj-lt"/>
              </a:rPr>
              <a:t>OpenAI</a:t>
            </a:r>
            <a:r>
              <a:rPr lang="en-GB" b="0" i="0" dirty="0">
                <a:solidFill>
                  <a:schemeClr val="bg1"/>
                </a:solidFill>
                <a:effectLst/>
                <a:latin typeface="+mj-lt"/>
              </a:rPr>
              <a:t>.</a:t>
            </a:r>
          </a:p>
        </p:txBody>
      </p:sp>
    </p:spTree>
    <p:extLst>
      <p:ext uri="{BB962C8B-B14F-4D97-AF65-F5344CB8AC3E}">
        <p14:creationId xmlns:p14="http://schemas.microsoft.com/office/powerpoint/2010/main" val="300744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latin typeface="+mj-lt"/>
              </a:rPr>
              <a:t>Delving Deeper into AI Models</a:t>
            </a:r>
            <a:endParaRPr lang="en-GB"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Detailed image generation with Dali and DaVinci.</a:t>
            </a:r>
          </a:p>
          <a:p>
            <a:pPr algn="l">
              <a:buFont typeface="Arial" panose="020B0604020202020204" pitchFamily="34" charset="0"/>
              <a:buChar char="•"/>
            </a:pPr>
            <a:r>
              <a:rPr lang="en-GB" b="0" i="0" dirty="0">
                <a:solidFill>
                  <a:schemeClr val="bg1"/>
                </a:solidFill>
                <a:effectLst/>
                <a:latin typeface="+mj-lt"/>
              </a:rPr>
              <a:t>Natural language to SQL conversion, email generation, sentiment analysis, and more.</a:t>
            </a:r>
          </a:p>
          <a:p>
            <a:pPr algn="l">
              <a:buFont typeface="Arial" panose="020B0604020202020204" pitchFamily="34" charset="0"/>
              <a:buChar char="•"/>
            </a:pPr>
            <a:r>
              <a:rPr lang="en-GB" b="0" i="0" dirty="0">
                <a:solidFill>
                  <a:schemeClr val="bg1"/>
                </a:solidFill>
                <a:effectLst/>
                <a:latin typeface="+mj-lt"/>
              </a:rPr>
              <a:t>Practical uses: Creating quizzes, character generation, and extracting entities.</a:t>
            </a:r>
          </a:p>
        </p:txBody>
      </p:sp>
    </p:spTree>
    <p:extLst>
      <p:ext uri="{BB962C8B-B14F-4D97-AF65-F5344CB8AC3E}">
        <p14:creationId xmlns:p14="http://schemas.microsoft.com/office/powerpoint/2010/main" val="319995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14334</TotalTime>
  <Words>2072</Words>
  <Application>Microsoft Macintosh PowerPoint</Application>
  <PresentationFormat>Widescreen</PresentationFormat>
  <Paragraphs>102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Introduction to Artificial Intelligence</vt:lpstr>
      <vt:lpstr>Introduction to AI on Azure &amp; OpenAI</vt:lpstr>
      <vt:lpstr>Course Certification &amp; Final Webinar</vt:lpstr>
      <vt:lpstr>Exploring Azure &amp; AI</vt:lpstr>
      <vt:lpstr>Growth &amp; Learning of AI</vt:lpstr>
      <vt:lpstr>AI's Speech &amp; Language Capabilities</vt:lpstr>
      <vt:lpstr>Understanding Azure's Pricing &amp; OpenAI's Model</vt:lpstr>
      <vt:lpstr>Model Diversity &amp; Choosing the Right One</vt:lpstr>
      <vt:lpstr>Delving Deeper into AI Models</vt:lpstr>
      <vt:lpstr>The Future: AI's Revolutionary Impact</vt:lpstr>
      <vt:lpstr>Recap: Harnessing the Power with Azure &amp; OpenAI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 Veveris</dc:creator>
  <cp:lastModifiedBy>Aurimas Aleksandras Nausedas</cp:lastModifiedBy>
  <cp:revision>32</cp:revision>
  <dcterms:created xsi:type="dcterms:W3CDTF">2023-05-15T11:51:17Z</dcterms:created>
  <dcterms:modified xsi:type="dcterms:W3CDTF">2023-09-25T14:51:53Z</dcterms:modified>
</cp:coreProperties>
</file>