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1.xml" ContentType="application/inkml+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1" r:id="rId5"/>
    <p:sldMasterId id="2147483674" r:id="rId6"/>
    <p:sldMasterId id="2147483687" r:id="rId7"/>
    <p:sldMasterId id="2147483700" r:id="rId8"/>
  </p:sldMasterIdLst>
  <p:notesMasterIdLst>
    <p:notesMasterId r:id="rId32"/>
  </p:notesMasterIdLst>
  <p:sldIdLst>
    <p:sldId id="256" r:id="rId9"/>
    <p:sldId id="279"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493"/>
    <p:restoredTop sz="22463"/>
  </p:normalViewPr>
  <p:slideViewPr>
    <p:cSldViewPr snapToGrid="0">
      <p:cViewPr varScale="1">
        <p:scale>
          <a:sx n="73" d="100"/>
          <a:sy n="73" d="100"/>
        </p:scale>
        <p:origin x="11576" y="184"/>
      </p:cViewPr>
      <p:guideLst/>
    </p:cSldViewPr>
  </p:slideViewPr>
  <p:notesTextViewPr>
    <p:cViewPr>
      <p:scale>
        <a:sx n="140" d="100"/>
        <a:sy n="14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customXml" Target="../customXml/item3.xml"/><Relationship Id="rId21" Type="http://schemas.openxmlformats.org/officeDocument/2006/relationships/slide" Target="slides/slide13.xml"/><Relationship Id="rId34"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tableStyles" Target="tableStyle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theme" Target="theme/theme1.xml"/><Relationship Id="rId8" Type="http://schemas.openxmlformats.org/officeDocument/2006/relationships/slideMaster" Target="slideMasters/slideMaster5.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6-10T06:44:13.186"/>
    </inkml:context>
    <inkml:brush xml:id="br0">
      <inkml:brushProperty name="width" value="0.1" units="cm"/>
      <inkml:brushProperty name="height" value="0.1" units="cm"/>
      <inkml:brushProperty name="color" value="#E71224"/>
    </inkml:brush>
  </inkml:definitions>
  <inkml:trace contextRef="#ctx0" brushRef="#br0">9472 7117 16383 0 0,'0'0'0'0'0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LT"/>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7F35D52C-7B1D-DC4D-81F8-CE3B2F1EA572}" type="datetimeFigureOut">
              <a:rPr lang="en-LT" smtClean="0"/>
              <a:t>2023-06-11</a:t>
            </a:fld>
            <a:endParaRPr lang="en-LT"/>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LT"/>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T"/>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LT"/>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B83A85B5-8788-D14D-A6AC-5E44B268AD9F}" type="slidenum">
              <a:rPr lang="en-LT" smtClean="0"/>
              <a:t>‹#›</a:t>
            </a:fld>
            <a:endParaRPr lang="en-LT"/>
          </a:p>
        </p:txBody>
      </p:sp>
    </p:spTree>
    <p:extLst>
      <p:ext uri="{BB962C8B-B14F-4D97-AF65-F5344CB8AC3E}">
        <p14:creationId xmlns:p14="http://schemas.microsoft.com/office/powerpoint/2010/main" val="29589572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github.com/aurimas" TargetMode="External"/><Relationship Id="rId2" Type="http://schemas.openxmlformats.org/officeDocument/2006/relationships/slide" Target="../slides/slide2.xml"/><Relationship Id="rId1" Type="http://schemas.openxmlformats.org/officeDocument/2006/relationships/notesMaster" Target="../notesMasters/notesMaster1.xml"/><Relationship Id="rId5" Type="http://schemas.openxmlformats.org/officeDocument/2006/relationships/hyperlink" Target="https://github.com/" TargetMode="External"/><Relationship Id="rId4" Type="http://schemas.openxmlformats.org/officeDocument/2006/relationships/hyperlink" Target="https://github.com/aurimas13/Python-Beginner-Course"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LT" dirty="0"/>
              <a:t>Šianien dar pakalbėsime apie funkcijas ir ()</a:t>
            </a:r>
          </a:p>
        </p:txBody>
      </p:sp>
      <p:sp>
        <p:nvSpPr>
          <p:cNvPr id="4" name="Slide Number Placeholder 3"/>
          <p:cNvSpPr>
            <a:spLocks noGrp="1"/>
          </p:cNvSpPr>
          <p:nvPr>
            <p:ph type="sldNum" sz="quarter" idx="5"/>
          </p:nvPr>
        </p:nvSpPr>
        <p:spPr/>
        <p:txBody>
          <a:bodyPr/>
          <a:lstStyle/>
          <a:p>
            <a:fld id="{B83A85B5-8788-D14D-A6AC-5E44B268AD9F}" type="slidenum">
              <a:rPr lang="en-LT" smtClean="0"/>
              <a:t>1</a:t>
            </a:fld>
            <a:endParaRPr lang="en-LT"/>
          </a:p>
        </p:txBody>
      </p:sp>
    </p:spTree>
    <p:extLst>
      <p:ext uri="{BB962C8B-B14F-4D97-AF65-F5344CB8AC3E}">
        <p14:creationId xmlns:p14="http://schemas.microsoft.com/office/powerpoint/2010/main" val="4831663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Šiame skyrelyje tęsime žinių gilinimą apie kaip nurodyti konkretų argumentą funkcijoje </a:t>
            </a:r>
            <a:r>
              <a:rPr lang="lt-LT" b="0" i="0" dirty="0" err="1">
                <a:solidFill>
                  <a:srgbClr val="374151"/>
                </a:solidFill>
                <a:effectLst/>
                <a:latin typeface="Söhne"/>
              </a:rPr>
              <a:t>Python</a:t>
            </a:r>
            <a:r>
              <a:rPr lang="lt-LT" b="0" i="0" dirty="0">
                <a:solidFill>
                  <a:srgbClr val="374151"/>
                </a:solidFill>
                <a:effectLst/>
                <a:latin typeface="Söhne"/>
              </a:rPr>
              <a:t> pradedančiųjų kursui.</a:t>
            </a:r>
          </a:p>
          <a:p>
            <a:pPr algn="l"/>
            <a:r>
              <a:rPr lang="lt-LT" b="0" i="0" dirty="0">
                <a:solidFill>
                  <a:srgbClr val="374151"/>
                </a:solidFill>
                <a:effectLst/>
                <a:latin typeface="Söhne"/>
              </a:rPr>
              <a:t>Kai naudojame funkciją su papildomais nereikalingais argumentais, galime nurodyti konkretų argumentą, kurį norime pakeisti, perduodami jam reikšmę naudodami pavadinio-argumento sintaksę. Tai leidžia mums keisti tik tam tikrus argumentus, nepakitus kitų numatytų reikšmių.</a:t>
            </a:r>
          </a:p>
          <a:p>
            <a:pPr algn="l"/>
            <a:endParaRPr lang="lt-LT" b="0" i="0" dirty="0">
              <a:solidFill>
                <a:srgbClr val="374151"/>
              </a:solidFill>
              <a:effectLst/>
              <a:latin typeface="Söhne"/>
            </a:endParaRPr>
          </a:p>
          <a:p>
            <a:pPr algn="l"/>
            <a:r>
              <a:rPr lang="lt-LT" b="0" i="0" dirty="0">
                <a:solidFill>
                  <a:srgbClr val="374151"/>
                </a:solidFill>
                <a:effectLst/>
                <a:latin typeface="Söhne"/>
              </a:rPr>
              <a:t>Pavyzdžiuose matome, kaip galime keisti konkretų argumentą funkcijoje </a:t>
            </a:r>
            <a:r>
              <a:rPr lang="lt-LT" b="0" i="0" dirty="0" err="1">
                <a:solidFill>
                  <a:srgbClr val="374151"/>
                </a:solidFill>
                <a:effectLst/>
                <a:latin typeface="Söhne"/>
              </a:rPr>
              <a:t>skaiciu_suma</a:t>
            </a:r>
            <a:r>
              <a:rPr lang="lt-LT" b="0" i="0" dirty="0">
                <a:solidFill>
                  <a:srgbClr val="374151"/>
                </a:solidFill>
                <a:effectLst/>
                <a:latin typeface="Söhne"/>
              </a:rPr>
              <a:t>:</a:t>
            </a:r>
          </a:p>
          <a:p>
            <a:r>
              <a:rPr lang="lt-LT" dirty="0" err="1">
                <a:solidFill>
                  <a:srgbClr val="2E95D3"/>
                </a:solidFill>
                <a:effectLst/>
              </a:rPr>
              <a:t>def</a:t>
            </a:r>
            <a:r>
              <a:rPr lang="lt-LT" dirty="0">
                <a:effectLst/>
              </a:rPr>
              <a:t> </a:t>
            </a:r>
            <a:r>
              <a:rPr lang="lt-LT" dirty="0" err="1">
                <a:solidFill>
                  <a:srgbClr val="F22C3D"/>
                </a:solidFill>
                <a:effectLst/>
              </a:rPr>
              <a:t>skaiciu_suma</a:t>
            </a:r>
            <a:r>
              <a:rPr lang="lt-LT" dirty="0">
                <a:effectLst/>
              </a:rPr>
              <a:t>(skaicius1=</a:t>
            </a:r>
            <a:r>
              <a:rPr lang="lt-LT" dirty="0">
                <a:solidFill>
                  <a:srgbClr val="DF3079"/>
                </a:solidFill>
                <a:effectLst/>
              </a:rPr>
              <a:t>10</a:t>
            </a:r>
            <a:r>
              <a:rPr lang="lt-LT" dirty="0">
                <a:effectLst/>
              </a:rPr>
              <a:t>, skaicius2=</a:t>
            </a:r>
            <a:r>
              <a:rPr lang="lt-LT" dirty="0">
                <a:solidFill>
                  <a:srgbClr val="DF3079"/>
                </a:solidFill>
                <a:effectLst/>
              </a:rPr>
              <a:t>10</a:t>
            </a:r>
            <a:r>
              <a:rPr lang="lt-LT" dirty="0">
                <a:effectLst/>
              </a:rPr>
              <a:t>, skaicius3=</a:t>
            </a:r>
            <a:r>
              <a:rPr lang="lt-LT" dirty="0">
                <a:solidFill>
                  <a:srgbClr val="DF3079"/>
                </a:solidFill>
                <a:effectLst/>
              </a:rPr>
              <a:t>1</a:t>
            </a:r>
            <a:r>
              <a:rPr lang="lt-LT" dirty="0">
                <a:effectLst/>
              </a:rPr>
              <a:t>): rezultatas = (skaicius1 + skaicius2) * skaicius3 </a:t>
            </a:r>
            <a:r>
              <a:rPr lang="lt-LT" dirty="0" err="1">
                <a:solidFill>
                  <a:srgbClr val="2E95D3"/>
                </a:solidFill>
                <a:effectLst/>
              </a:rPr>
              <a:t>return</a:t>
            </a:r>
            <a:r>
              <a:rPr lang="lt-LT" dirty="0">
                <a:effectLst/>
              </a:rPr>
              <a:t> rezultatas </a:t>
            </a:r>
            <a:r>
              <a:rPr lang="lt-LT" dirty="0" err="1">
                <a:solidFill>
                  <a:srgbClr val="E9950C"/>
                </a:solidFill>
                <a:effectLst/>
              </a:rPr>
              <a:t>print</a:t>
            </a:r>
            <a:r>
              <a:rPr lang="lt-LT" dirty="0">
                <a:effectLst/>
              </a:rPr>
              <a:t>(</a:t>
            </a:r>
            <a:r>
              <a:rPr lang="lt-LT" dirty="0" err="1">
                <a:effectLst/>
              </a:rPr>
              <a:t>skaiciu_suma</a:t>
            </a:r>
            <a:r>
              <a:rPr lang="lt-LT" dirty="0">
                <a:effectLst/>
              </a:rPr>
              <a:t>(skaicius3=</a:t>
            </a:r>
            <a:r>
              <a:rPr lang="lt-LT" dirty="0">
                <a:solidFill>
                  <a:srgbClr val="DF3079"/>
                </a:solidFill>
                <a:effectLst/>
              </a:rPr>
              <a:t>3</a:t>
            </a:r>
            <a:r>
              <a:rPr lang="lt-LT" dirty="0">
                <a:effectLst/>
              </a:rPr>
              <a:t>)) </a:t>
            </a:r>
            <a:r>
              <a:rPr lang="lt-LT" dirty="0" err="1">
                <a:solidFill>
                  <a:srgbClr val="E9950C"/>
                </a:solidFill>
                <a:effectLst/>
              </a:rPr>
              <a:t>print</a:t>
            </a:r>
            <a:r>
              <a:rPr lang="lt-LT" dirty="0">
                <a:effectLst/>
              </a:rPr>
              <a:t>(</a:t>
            </a:r>
            <a:r>
              <a:rPr lang="lt-LT" dirty="0" err="1">
                <a:effectLst/>
              </a:rPr>
              <a:t>skaiciu_suma</a:t>
            </a:r>
            <a:r>
              <a:rPr lang="lt-LT" dirty="0">
                <a:effectLst/>
              </a:rPr>
              <a:t>(skaicius1=</a:t>
            </a:r>
            <a:r>
              <a:rPr lang="lt-LT" dirty="0">
                <a:solidFill>
                  <a:srgbClr val="DF3079"/>
                </a:solidFill>
                <a:effectLst/>
              </a:rPr>
              <a:t>20</a:t>
            </a:r>
            <a:r>
              <a:rPr lang="lt-LT" dirty="0">
                <a:effectLst/>
              </a:rPr>
              <a:t>, skaicius3=</a:t>
            </a:r>
            <a:r>
              <a:rPr lang="lt-LT" dirty="0">
                <a:solidFill>
                  <a:srgbClr val="DF3079"/>
                </a:solidFill>
                <a:effectLst/>
              </a:rPr>
              <a:t>3</a:t>
            </a:r>
            <a:r>
              <a:rPr lang="lt-LT" dirty="0">
                <a:effectLst/>
              </a:rPr>
              <a:t>)) </a:t>
            </a:r>
          </a:p>
          <a:p>
            <a:pPr algn="l"/>
            <a:endParaRPr lang="lt-LT" b="0" i="0" dirty="0">
              <a:solidFill>
                <a:srgbClr val="374151"/>
              </a:solidFill>
              <a:effectLst/>
              <a:latin typeface="Söhne"/>
            </a:endParaRPr>
          </a:p>
          <a:p>
            <a:pPr algn="l"/>
            <a:r>
              <a:rPr lang="lt-LT" b="0" i="0" dirty="0">
                <a:solidFill>
                  <a:srgbClr val="374151"/>
                </a:solidFill>
                <a:effectLst/>
                <a:latin typeface="Söhne"/>
              </a:rPr>
              <a:t>Pirmuoju atveju iškviečiame </a:t>
            </a:r>
            <a:r>
              <a:rPr lang="lt-LT" b="0" i="0" dirty="0" err="1">
                <a:solidFill>
                  <a:srgbClr val="374151"/>
                </a:solidFill>
                <a:effectLst/>
                <a:latin typeface="Söhne"/>
              </a:rPr>
              <a:t>skaiciu_suma</a:t>
            </a:r>
            <a:r>
              <a:rPr lang="lt-LT" b="0" i="0" dirty="0">
                <a:solidFill>
                  <a:srgbClr val="374151"/>
                </a:solidFill>
                <a:effectLst/>
                <a:latin typeface="Söhne"/>
              </a:rPr>
              <a:t>(skaicius3=3), nurodydami konkretų argumentą skaicius3 ir perduodami jam reikšmę 3. Tokiu būdu pakeičiame tik trečią argumentą ir gausime (10 + 10) * 3 = 60.</a:t>
            </a:r>
          </a:p>
          <a:p>
            <a:pPr algn="l"/>
            <a:endParaRPr lang="lt-LT" b="0" i="0" dirty="0">
              <a:solidFill>
                <a:srgbClr val="374151"/>
              </a:solidFill>
              <a:effectLst/>
              <a:latin typeface="Söhne"/>
            </a:endParaRPr>
          </a:p>
          <a:p>
            <a:pPr algn="l"/>
            <a:r>
              <a:rPr lang="lt-LT" b="0" i="0" dirty="0">
                <a:solidFill>
                  <a:srgbClr val="374151"/>
                </a:solidFill>
                <a:effectLst/>
                <a:latin typeface="Söhne"/>
              </a:rPr>
              <a:t>Antruoju atveju iškviečiame </a:t>
            </a:r>
            <a:r>
              <a:rPr lang="lt-LT" b="0" i="0" dirty="0" err="1">
                <a:solidFill>
                  <a:srgbClr val="374151"/>
                </a:solidFill>
                <a:effectLst/>
                <a:latin typeface="Söhne"/>
              </a:rPr>
              <a:t>skaiciu_suma</a:t>
            </a:r>
            <a:r>
              <a:rPr lang="lt-LT" b="0" i="0" dirty="0">
                <a:solidFill>
                  <a:srgbClr val="374151"/>
                </a:solidFill>
                <a:effectLst/>
                <a:latin typeface="Söhne"/>
              </a:rPr>
              <a:t>(skaicius1=20, skaicius3=3), nurodydami tiek pirmąjį argumentą skaicius1, tiek trečiąjį argumentą skaicius3 ir perduodami jiems naujas reikšmes. Šiuo atveju pakeičiame pirmąjį argumentą į 20 ir trečiąjį argumentą į 3, ir gausime (20 + 10) * 3 = 90.</a:t>
            </a:r>
          </a:p>
          <a:p>
            <a:pPr algn="l"/>
            <a:endParaRPr lang="lt-LT" b="0" i="0" dirty="0">
              <a:solidFill>
                <a:srgbClr val="374151"/>
              </a:solidFill>
              <a:effectLst/>
              <a:latin typeface="Söhne"/>
            </a:endParaRPr>
          </a:p>
          <a:p>
            <a:pPr algn="l"/>
            <a:r>
              <a:rPr lang="lt-LT" b="0" i="0" dirty="0">
                <a:solidFill>
                  <a:srgbClr val="374151"/>
                </a:solidFill>
                <a:effectLst/>
                <a:latin typeface="Söhne"/>
              </a:rPr>
              <a:t>Tai leidžia mums </a:t>
            </a:r>
            <a:r>
              <a:rPr lang="lt-LT" b="0" i="0" dirty="0" err="1">
                <a:solidFill>
                  <a:srgbClr val="374151"/>
                </a:solidFill>
                <a:effectLst/>
                <a:latin typeface="Söhne"/>
              </a:rPr>
              <a:t>lankstiai</a:t>
            </a:r>
            <a:r>
              <a:rPr lang="lt-LT" b="0" i="0" dirty="0">
                <a:solidFill>
                  <a:srgbClr val="374151"/>
                </a:solidFill>
                <a:effectLst/>
                <a:latin typeface="Söhne"/>
              </a:rPr>
              <a:t> keisti konkretų argumentą funkcijoje, nepakitus kitų argumentų numatytosioms reikšmėms.</a:t>
            </a:r>
          </a:p>
          <a:p>
            <a:pPr algn="l"/>
            <a:endParaRPr lang="lt-LT" b="0" i="0" dirty="0">
              <a:solidFill>
                <a:srgbClr val="374151"/>
              </a:solidFill>
              <a:effectLst/>
              <a:latin typeface="Söhne"/>
            </a:endParaRPr>
          </a:p>
          <a:p>
            <a:pPr algn="l"/>
            <a:r>
              <a:rPr lang="lt-LT" b="0" i="0" dirty="0">
                <a:solidFill>
                  <a:srgbClr val="374151"/>
                </a:solidFill>
                <a:effectLst/>
                <a:latin typeface="Söhne"/>
              </a:rPr>
              <a:t>Išvada: Galime nurodyti konkretų argumentą funkcijoje naudodami pavadinio-argumento sintaksę. Tai leidžia mums </a:t>
            </a:r>
            <a:r>
              <a:rPr lang="lt-LT" b="0" i="0" dirty="0" err="1">
                <a:solidFill>
                  <a:srgbClr val="374151"/>
                </a:solidFill>
                <a:effectLst/>
                <a:latin typeface="Söhne"/>
              </a:rPr>
              <a:t>lankstiai</a:t>
            </a:r>
            <a:r>
              <a:rPr lang="lt-LT" b="0" i="0" dirty="0">
                <a:solidFill>
                  <a:srgbClr val="374151"/>
                </a:solidFill>
                <a:effectLst/>
                <a:latin typeface="Söhne"/>
              </a:rPr>
              <a:t> keisti tik tam </a:t>
            </a:r>
          </a:p>
          <a:p>
            <a:pPr algn="l"/>
            <a:r>
              <a:rPr lang="lt-LT" b="0" i="0" dirty="0">
                <a:solidFill>
                  <a:srgbClr val="374151"/>
                </a:solidFill>
                <a:effectLst/>
                <a:latin typeface="Söhne"/>
              </a:rPr>
              <a:t>tikrus argumentus, nepakitus kitų numatytosioms reikšmėms. Tai suteikia mums daugiau </a:t>
            </a:r>
            <a:r>
              <a:rPr lang="lt-LT" b="0" i="0" dirty="0" err="1">
                <a:solidFill>
                  <a:srgbClr val="374151"/>
                </a:solidFill>
                <a:effectLst/>
                <a:latin typeface="Söhne"/>
              </a:rPr>
              <a:t>kontroliu</a:t>
            </a:r>
            <a:r>
              <a:rPr lang="lt-LT" b="0" i="0" dirty="0">
                <a:solidFill>
                  <a:srgbClr val="374151"/>
                </a:solidFill>
                <a:effectLst/>
                <a:latin typeface="Söhne"/>
              </a:rPr>
              <a:t> ir pritaikomumo, leidžiant tinkamai prisitaikyti prie konkrečių reikalavimų ir situacijų.</a:t>
            </a:r>
          </a:p>
          <a:p>
            <a:endParaRPr lang="en-LT" dirty="0"/>
          </a:p>
        </p:txBody>
      </p:sp>
      <p:sp>
        <p:nvSpPr>
          <p:cNvPr id="4" name="Slide Number Placeholder 3"/>
          <p:cNvSpPr>
            <a:spLocks noGrp="1"/>
          </p:cNvSpPr>
          <p:nvPr>
            <p:ph type="sldNum" sz="quarter" idx="5"/>
          </p:nvPr>
        </p:nvSpPr>
        <p:spPr/>
        <p:txBody>
          <a:bodyPr/>
          <a:lstStyle/>
          <a:p>
            <a:fld id="{B83A85B5-8788-D14D-A6AC-5E44B268AD9F}" type="slidenum">
              <a:rPr lang="en-LT" smtClean="0"/>
              <a:t>10</a:t>
            </a:fld>
            <a:endParaRPr lang="en-LT"/>
          </a:p>
        </p:txBody>
      </p:sp>
    </p:spTree>
    <p:extLst>
      <p:ext uri="{BB962C8B-B14F-4D97-AF65-F5344CB8AC3E}">
        <p14:creationId xmlns:p14="http://schemas.microsoft.com/office/powerpoint/2010/main" val="11924816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err="1">
                <a:effectLst/>
                <a:latin typeface="Söhne"/>
              </a:rPr>
              <a:t>Python</a:t>
            </a:r>
            <a:r>
              <a:rPr lang="lt-LT" b="0" i="0" dirty="0">
                <a:effectLst/>
                <a:latin typeface="Söhne"/>
              </a:rPr>
              <a:t> leidžia mums kurti funkcijas, kurios priima neribotą argumentų skaičių. Tai reiškia, kad galime perduoti bet kokį skaičių argumentų funkcijai, neturėdami iš anksto apibrėžto argumentų sąrašo.</a:t>
            </a:r>
          </a:p>
          <a:p>
            <a:pPr algn="l"/>
            <a:endParaRPr lang="lt-LT" b="0" i="0" dirty="0">
              <a:effectLst/>
              <a:latin typeface="Söhne"/>
            </a:endParaRPr>
          </a:p>
          <a:p>
            <a:pPr algn="l"/>
            <a:r>
              <a:rPr lang="lt-LT" b="0" i="0" dirty="0">
                <a:effectLst/>
                <a:latin typeface="Söhne"/>
              </a:rPr>
              <a:t>Norėdami sukurti funkciją su neribotu argumentų skaičiumi, naudojame specialų sintaksę su *</a:t>
            </a:r>
            <a:r>
              <a:rPr lang="lt-LT" b="0" i="0" dirty="0" err="1">
                <a:effectLst/>
                <a:latin typeface="Söhne"/>
              </a:rPr>
              <a:t>args</a:t>
            </a:r>
            <a:r>
              <a:rPr lang="lt-LT" b="0" i="0" dirty="0">
                <a:effectLst/>
                <a:latin typeface="Söhne"/>
              </a:rPr>
              <a:t>. Tai leidžia mums gauti visus perduotus argumentus kaip sąrašą, kurį galime naudoti funkcijos viduje.</a:t>
            </a:r>
          </a:p>
          <a:p>
            <a:pPr algn="l"/>
            <a:endParaRPr lang="lt-LT" b="0" i="0" dirty="0">
              <a:effectLst/>
              <a:latin typeface="Söhne"/>
            </a:endParaRPr>
          </a:p>
          <a:p>
            <a:pPr algn="l"/>
            <a:r>
              <a:rPr lang="lt-LT" b="0" i="0" dirty="0">
                <a:effectLst/>
                <a:latin typeface="Söhne"/>
              </a:rPr>
              <a:t>Pavyzdžiuose matome funkciją </a:t>
            </a:r>
            <a:r>
              <a:rPr lang="lt-LT" b="0" i="0" dirty="0" err="1">
                <a:effectLst/>
                <a:latin typeface="Söhne"/>
              </a:rPr>
              <a:t>daug_kvadratu</a:t>
            </a:r>
            <a:r>
              <a:rPr lang="lt-LT" b="0" i="0" dirty="0">
                <a:effectLst/>
                <a:latin typeface="Söhne"/>
              </a:rPr>
              <a:t>, kuri priima neribotą argumentų skaičių ir </a:t>
            </a:r>
            <a:r>
              <a:rPr lang="lt-LT" b="0" i="0" dirty="0" err="1">
                <a:effectLst/>
                <a:latin typeface="Söhne"/>
              </a:rPr>
              <a:t>kvadratuoja</a:t>
            </a:r>
            <a:r>
              <a:rPr lang="lt-LT" b="0" i="0" dirty="0">
                <a:effectLst/>
                <a:latin typeface="Söhne"/>
              </a:rPr>
              <a:t> kiekvieną iš jų:</a:t>
            </a:r>
          </a:p>
          <a:p>
            <a:pPr algn="l"/>
            <a:r>
              <a:rPr lang="lt-LT" b="0" i="0" dirty="0" err="1">
                <a:solidFill>
                  <a:srgbClr val="2E95D3"/>
                </a:solidFill>
                <a:effectLst/>
                <a:latin typeface="Söhne"/>
              </a:rPr>
              <a:t>def</a:t>
            </a:r>
            <a:r>
              <a:rPr lang="lt-LT" b="0" i="0" dirty="0">
                <a:effectLst/>
                <a:latin typeface="Söhne"/>
              </a:rPr>
              <a:t> </a:t>
            </a:r>
            <a:r>
              <a:rPr lang="lt-LT" b="0" i="0" dirty="0" err="1">
                <a:solidFill>
                  <a:srgbClr val="F22C3D"/>
                </a:solidFill>
                <a:effectLst/>
                <a:latin typeface="Söhne"/>
              </a:rPr>
              <a:t>daug_kvadratu</a:t>
            </a:r>
            <a:r>
              <a:rPr lang="lt-LT" b="0" i="0" dirty="0">
                <a:effectLst/>
                <a:latin typeface="Söhne"/>
              </a:rPr>
              <a:t>(*</a:t>
            </a:r>
            <a:r>
              <a:rPr lang="lt-LT" b="0" i="0" dirty="0" err="1">
                <a:effectLst/>
                <a:latin typeface="Söhne"/>
              </a:rPr>
              <a:t>args</a:t>
            </a:r>
            <a:r>
              <a:rPr lang="lt-LT" b="0" i="0" dirty="0">
                <a:effectLst/>
                <a:latin typeface="Söhne"/>
              </a:rPr>
              <a:t>): </a:t>
            </a:r>
            <a:r>
              <a:rPr lang="lt-LT" b="0" i="0" dirty="0" err="1">
                <a:solidFill>
                  <a:srgbClr val="2E95D3"/>
                </a:solidFill>
                <a:effectLst/>
                <a:latin typeface="Söhne"/>
              </a:rPr>
              <a:t>for</a:t>
            </a:r>
            <a:r>
              <a:rPr lang="lt-LT" b="0" i="0" dirty="0">
                <a:effectLst/>
                <a:latin typeface="Söhne"/>
              </a:rPr>
              <a:t> </a:t>
            </a:r>
            <a:r>
              <a:rPr lang="lt-LT" b="0" i="0" dirty="0" err="1">
                <a:effectLst/>
                <a:latin typeface="Söhne"/>
              </a:rPr>
              <a:t>skaicius</a:t>
            </a:r>
            <a:r>
              <a:rPr lang="lt-LT" b="0" i="0" dirty="0">
                <a:effectLst/>
                <a:latin typeface="Söhne"/>
              </a:rPr>
              <a:t> </a:t>
            </a:r>
            <a:r>
              <a:rPr lang="lt-LT" b="0" i="0" dirty="0" err="1">
                <a:solidFill>
                  <a:srgbClr val="2E95D3"/>
                </a:solidFill>
                <a:effectLst/>
                <a:latin typeface="Söhne"/>
              </a:rPr>
              <a:t>in</a:t>
            </a:r>
            <a:r>
              <a:rPr lang="lt-LT" b="0" i="0" dirty="0">
                <a:effectLst/>
                <a:latin typeface="Söhne"/>
              </a:rPr>
              <a:t> </a:t>
            </a:r>
            <a:r>
              <a:rPr lang="lt-LT" b="0" i="0" dirty="0" err="1">
                <a:effectLst/>
                <a:latin typeface="Söhne"/>
              </a:rPr>
              <a:t>args</a:t>
            </a:r>
            <a:r>
              <a:rPr lang="lt-LT" b="0" i="0" dirty="0">
                <a:effectLst/>
                <a:latin typeface="Söhne"/>
              </a:rPr>
              <a:t>: </a:t>
            </a:r>
            <a:r>
              <a:rPr lang="lt-LT" b="0" i="0" dirty="0" err="1">
                <a:solidFill>
                  <a:srgbClr val="E9950C"/>
                </a:solidFill>
                <a:effectLst/>
                <a:latin typeface="Söhne"/>
              </a:rPr>
              <a:t>print</a:t>
            </a:r>
            <a:r>
              <a:rPr lang="lt-LT" b="0" i="0" dirty="0">
                <a:effectLst/>
                <a:latin typeface="Söhne"/>
              </a:rPr>
              <a:t>(</a:t>
            </a:r>
            <a:r>
              <a:rPr lang="lt-LT" b="0" i="0" dirty="0" err="1">
                <a:effectLst/>
                <a:latin typeface="Söhne"/>
              </a:rPr>
              <a:t>skaicius</a:t>
            </a:r>
            <a:r>
              <a:rPr lang="lt-LT" b="0" i="0" dirty="0">
                <a:effectLst/>
                <a:latin typeface="Söhne"/>
              </a:rPr>
              <a:t> ** </a:t>
            </a:r>
            <a:r>
              <a:rPr lang="lt-LT" b="0" i="0" dirty="0">
                <a:solidFill>
                  <a:srgbClr val="DF3079"/>
                </a:solidFill>
                <a:effectLst/>
                <a:latin typeface="Söhne"/>
              </a:rPr>
              <a:t>2</a:t>
            </a:r>
            <a:r>
              <a:rPr lang="lt-LT" b="0" i="0" dirty="0">
                <a:effectLst/>
                <a:latin typeface="Söhne"/>
              </a:rPr>
              <a:t>) </a:t>
            </a:r>
            <a:r>
              <a:rPr lang="lt-LT" b="0" i="0" dirty="0" err="1">
                <a:effectLst/>
                <a:latin typeface="Söhne"/>
              </a:rPr>
              <a:t>daug_kvadratu</a:t>
            </a:r>
            <a:r>
              <a:rPr lang="lt-LT" b="0" i="0" dirty="0">
                <a:effectLst/>
                <a:latin typeface="Söhne"/>
              </a:rPr>
              <a:t>(</a:t>
            </a:r>
            <a:r>
              <a:rPr lang="lt-LT" b="0" i="0" dirty="0">
                <a:solidFill>
                  <a:srgbClr val="DF3079"/>
                </a:solidFill>
                <a:effectLst/>
                <a:latin typeface="Söhne"/>
              </a:rPr>
              <a:t>4</a:t>
            </a:r>
            <a:r>
              <a:rPr lang="lt-LT" b="0" i="0" dirty="0">
                <a:effectLst/>
                <a:latin typeface="Söhne"/>
              </a:rPr>
              <a:t>, </a:t>
            </a:r>
            <a:r>
              <a:rPr lang="lt-LT" b="0" i="0" dirty="0">
                <a:solidFill>
                  <a:srgbClr val="DF3079"/>
                </a:solidFill>
                <a:effectLst/>
                <a:latin typeface="Söhne"/>
              </a:rPr>
              <a:t>5</a:t>
            </a:r>
            <a:r>
              <a:rPr lang="lt-LT" b="0" i="0" dirty="0">
                <a:effectLst/>
                <a:latin typeface="Söhne"/>
              </a:rPr>
              <a:t>, </a:t>
            </a:r>
            <a:r>
              <a:rPr lang="lt-LT" b="0" i="0" dirty="0">
                <a:solidFill>
                  <a:srgbClr val="DF3079"/>
                </a:solidFill>
                <a:effectLst/>
                <a:latin typeface="Söhne"/>
              </a:rPr>
              <a:t>7</a:t>
            </a:r>
            <a:r>
              <a:rPr lang="lt-LT" b="0" i="0" dirty="0">
                <a:effectLst/>
                <a:latin typeface="Söhne"/>
              </a:rPr>
              <a:t>, </a:t>
            </a:r>
            <a:r>
              <a:rPr lang="lt-LT" b="0" i="0" dirty="0">
                <a:solidFill>
                  <a:srgbClr val="DF3079"/>
                </a:solidFill>
                <a:effectLst/>
                <a:latin typeface="Söhne"/>
              </a:rPr>
              <a:t>8</a:t>
            </a:r>
            <a:r>
              <a:rPr lang="lt-LT" b="0" i="0" dirty="0">
                <a:effectLst/>
                <a:latin typeface="Söhne"/>
              </a:rPr>
              <a:t>, </a:t>
            </a:r>
            <a:r>
              <a:rPr lang="lt-LT" b="0" i="0" dirty="0">
                <a:solidFill>
                  <a:srgbClr val="DF3079"/>
                </a:solidFill>
                <a:effectLst/>
                <a:latin typeface="Söhne"/>
              </a:rPr>
              <a:t>9</a:t>
            </a:r>
            <a:r>
              <a:rPr lang="lt-LT" b="0" i="0" dirty="0">
                <a:effectLst/>
                <a:latin typeface="Söhne"/>
              </a:rPr>
              <a:t>, </a:t>
            </a:r>
            <a:r>
              <a:rPr lang="lt-LT" b="0" i="0" dirty="0">
                <a:solidFill>
                  <a:srgbClr val="DF3079"/>
                </a:solidFill>
                <a:effectLst/>
                <a:latin typeface="Söhne"/>
              </a:rPr>
              <a:t>10</a:t>
            </a:r>
            <a:r>
              <a:rPr lang="lt-LT" b="0" i="0" dirty="0">
                <a:effectLst/>
                <a:latin typeface="Söhne"/>
              </a:rPr>
              <a:t>) </a:t>
            </a:r>
          </a:p>
          <a:p>
            <a:pPr algn="l"/>
            <a:endParaRPr lang="lt-LT" b="0" i="0" dirty="0">
              <a:effectLst/>
              <a:latin typeface="Söhne"/>
            </a:endParaRPr>
          </a:p>
          <a:p>
            <a:pPr algn="l"/>
            <a:r>
              <a:rPr lang="lt-LT" b="0" i="0" dirty="0">
                <a:effectLst/>
                <a:latin typeface="Söhne"/>
              </a:rPr>
              <a:t>Iškvietus </a:t>
            </a:r>
            <a:r>
              <a:rPr lang="lt-LT" b="0" i="0" dirty="0" err="1">
                <a:effectLst/>
                <a:latin typeface="Söhne"/>
              </a:rPr>
              <a:t>daug_kvadratu</a:t>
            </a:r>
            <a:r>
              <a:rPr lang="lt-LT" b="0" i="0" dirty="0">
                <a:effectLst/>
                <a:latin typeface="Söhne"/>
              </a:rPr>
              <a:t>(4, 5, 7, 8, 9, 10), visi perduoti argumentai (4, 5, 7, 8, 9, 10) bus gauti kaip sąrašas </a:t>
            </a:r>
            <a:r>
              <a:rPr lang="lt-LT" b="0" i="0" dirty="0" err="1">
                <a:effectLst/>
                <a:latin typeface="Söhne"/>
              </a:rPr>
              <a:t>args</a:t>
            </a:r>
            <a:r>
              <a:rPr lang="lt-LT" b="0" i="0" dirty="0">
                <a:effectLst/>
                <a:latin typeface="Söhne"/>
              </a:rPr>
              <a:t>. Tada su ciklu </a:t>
            </a:r>
            <a:r>
              <a:rPr lang="lt-LT" b="0" i="0" dirty="0" err="1">
                <a:effectLst/>
                <a:latin typeface="Söhne"/>
              </a:rPr>
              <a:t>for</a:t>
            </a:r>
            <a:r>
              <a:rPr lang="lt-LT" b="0" i="0" dirty="0">
                <a:effectLst/>
                <a:latin typeface="Söhne"/>
              </a:rPr>
              <a:t> </a:t>
            </a:r>
            <a:r>
              <a:rPr lang="lt-LT" b="0" i="0" dirty="0" err="1">
                <a:effectLst/>
                <a:latin typeface="Söhne"/>
              </a:rPr>
              <a:t>kvadratuojame</a:t>
            </a:r>
            <a:r>
              <a:rPr lang="lt-LT" b="0" i="0" dirty="0">
                <a:effectLst/>
                <a:latin typeface="Söhne"/>
              </a:rPr>
              <a:t> kiekvieną skaičių iš sąrašo ir jį spausdiname. Rezultatas bus:</a:t>
            </a:r>
          </a:p>
          <a:p>
            <a:pPr algn="l"/>
            <a:r>
              <a:rPr lang="lt-LT" b="0" i="0" dirty="0">
                <a:effectLst/>
                <a:latin typeface="Söhne"/>
              </a:rPr>
              <a:t>16 25 49 64 81 100 </a:t>
            </a:r>
          </a:p>
          <a:p>
            <a:pPr algn="l"/>
            <a:endParaRPr lang="lt-LT" b="0" i="0" dirty="0">
              <a:effectLst/>
              <a:latin typeface="Söhne"/>
            </a:endParaRPr>
          </a:p>
          <a:p>
            <a:pPr algn="l"/>
            <a:r>
              <a:rPr lang="lt-LT" b="0" i="0" dirty="0">
                <a:effectLst/>
                <a:latin typeface="Söhne"/>
              </a:rPr>
              <a:t>Tai leidžia mums </a:t>
            </a:r>
            <a:r>
              <a:rPr lang="lt-LT" b="0" i="0" dirty="0" err="1">
                <a:effectLst/>
                <a:latin typeface="Söhne"/>
              </a:rPr>
              <a:t>lankstiai</a:t>
            </a:r>
            <a:r>
              <a:rPr lang="lt-LT" b="0" i="0" dirty="0">
                <a:effectLst/>
                <a:latin typeface="Söhne"/>
              </a:rPr>
              <a:t> naudoti funkciją su bet kokiu skaičiumi argumentų, kurie bus gauti kaip sąrašas </a:t>
            </a:r>
            <a:r>
              <a:rPr lang="lt-LT" b="0" i="0" dirty="0" err="1">
                <a:effectLst/>
                <a:latin typeface="Söhne"/>
              </a:rPr>
              <a:t>args</a:t>
            </a:r>
            <a:r>
              <a:rPr lang="lt-LT" b="0" i="0" dirty="0">
                <a:effectLst/>
                <a:latin typeface="Söhne"/>
              </a:rPr>
              <a:t>. Tai ypač naudinga, kai norime apdoroti skirtingą kiekį arba nežinomą skaičių argumentų.</a:t>
            </a:r>
          </a:p>
          <a:p>
            <a:pPr algn="l"/>
            <a:endParaRPr lang="lt-LT" b="0" i="0" dirty="0">
              <a:effectLst/>
              <a:latin typeface="Söhne"/>
            </a:endParaRPr>
          </a:p>
          <a:p>
            <a:pPr algn="l"/>
            <a:r>
              <a:rPr lang="lt-LT" b="0" i="0" dirty="0">
                <a:effectLst/>
                <a:latin typeface="Söhne"/>
              </a:rPr>
              <a:t>Išvada: Funkcijos su neribotu argumentų skaičiumi leidžia mums perduoti bet kokį skaičių argumentų, kurie bus gauti kaip sąrašas </a:t>
            </a:r>
            <a:r>
              <a:rPr lang="lt-LT" b="0" i="0" dirty="0" err="1">
                <a:effectLst/>
                <a:latin typeface="Söhne"/>
              </a:rPr>
              <a:t>args</a:t>
            </a:r>
            <a:r>
              <a:rPr lang="lt-LT" b="0" i="0" dirty="0">
                <a:effectLst/>
                <a:latin typeface="Söhne"/>
              </a:rPr>
              <a:t>. Tai suteikia mums daugiau lankstumo ir pritaikomumo, leidžiant mums kurti funkcijas, kurios veikia su bet kokiu skaičiumi argumentų.</a:t>
            </a:r>
          </a:p>
          <a:p>
            <a:br>
              <a:rPr lang="lt-LT" dirty="0"/>
            </a:br>
            <a:endParaRPr lang="en-LT" dirty="0"/>
          </a:p>
        </p:txBody>
      </p:sp>
      <p:sp>
        <p:nvSpPr>
          <p:cNvPr id="4" name="Slide Number Placeholder 3"/>
          <p:cNvSpPr>
            <a:spLocks noGrp="1"/>
          </p:cNvSpPr>
          <p:nvPr>
            <p:ph type="sldNum" sz="quarter" idx="5"/>
          </p:nvPr>
        </p:nvSpPr>
        <p:spPr/>
        <p:txBody>
          <a:bodyPr/>
          <a:lstStyle/>
          <a:p>
            <a:fld id="{B83A85B5-8788-D14D-A6AC-5E44B268AD9F}" type="slidenum">
              <a:rPr lang="en-LT" smtClean="0"/>
              <a:t>11</a:t>
            </a:fld>
            <a:endParaRPr lang="en-LT"/>
          </a:p>
        </p:txBody>
      </p:sp>
    </p:spTree>
    <p:extLst>
      <p:ext uri="{BB962C8B-B14F-4D97-AF65-F5344CB8AC3E}">
        <p14:creationId xmlns:p14="http://schemas.microsoft.com/office/powerpoint/2010/main" val="15788428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Šiame skyrelyje tęsime žinių gilinimą apie funkcijas su neribotu argumentų skaičiumi ir papildoma informacija (vardiniu raktais) </a:t>
            </a:r>
            <a:r>
              <a:rPr lang="lt-LT" b="0" i="0" dirty="0" err="1">
                <a:solidFill>
                  <a:srgbClr val="374151"/>
                </a:solidFill>
                <a:effectLst/>
                <a:latin typeface="Söhne"/>
              </a:rPr>
              <a:t>Python</a:t>
            </a:r>
            <a:r>
              <a:rPr lang="lt-LT" b="0" i="0" dirty="0">
                <a:solidFill>
                  <a:srgbClr val="374151"/>
                </a:solidFill>
                <a:effectLst/>
                <a:latin typeface="Söhne"/>
              </a:rPr>
              <a:t> pradedančiųjų kursui.</a:t>
            </a:r>
          </a:p>
          <a:p>
            <a:pPr algn="l"/>
            <a:endParaRPr lang="lt-LT" b="0" i="0" dirty="0">
              <a:solidFill>
                <a:srgbClr val="374151"/>
              </a:solidFill>
              <a:effectLst/>
              <a:latin typeface="Söhne"/>
            </a:endParaRPr>
          </a:p>
          <a:p>
            <a:pPr algn="l"/>
            <a:r>
              <a:rPr lang="lt-LT" b="0" i="0" dirty="0" err="1">
                <a:solidFill>
                  <a:srgbClr val="374151"/>
                </a:solidFill>
                <a:effectLst/>
                <a:latin typeface="Söhne"/>
              </a:rPr>
              <a:t>Python</a:t>
            </a:r>
            <a:r>
              <a:rPr lang="lt-LT" b="0" i="0" dirty="0">
                <a:solidFill>
                  <a:srgbClr val="374151"/>
                </a:solidFill>
                <a:effectLst/>
                <a:latin typeface="Söhne"/>
              </a:rPr>
              <a:t> leidžia mums kurti funkcijas, kurios priima neribotą argumentų skaičių su papildoma informacija, kuri yra nurodoma vardiniu raktais. Tai suteikia mums galimybę perduoti vardus ir atitinkamas reikšmes į funkciją, nežiūrint į argumentų tvarką.</a:t>
            </a:r>
          </a:p>
          <a:p>
            <a:pPr algn="l"/>
            <a:endParaRPr lang="lt-LT" b="0" i="0" dirty="0">
              <a:solidFill>
                <a:srgbClr val="374151"/>
              </a:solidFill>
              <a:effectLst/>
              <a:latin typeface="Söhne"/>
            </a:endParaRPr>
          </a:p>
          <a:p>
            <a:pPr algn="l"/>
            <a:r>
              <a:rPr lang="lt-LT" b="0" i="0" dirty="0">
                <a:solidFill>
                  <a:srgbClr val="374151"/>
                </a:solidFill>
                <a:effectLst/>
                <a:latin typeface="Söhne"/>
              </a:rPr>
              <a:t>Norėdami kurti funkcijas su neribotu argumentų skaičiumi ir papildoma informacija, naudojame specialią sintaksę su **</a:t>
            </a:r>
            <a:r>
              <a:rPr lang="lt-LT" b="0" i="0" dirty="0" err="1">
                <a:solidFill>
                  <a:srgbClr val="374151"/>
                </a:solidFill>
                <a:effectLst/>
                <a:latin typeface="Söhne"/>
              </a:rPr>
              <a:t>kwargs</a:t>
            </a:r>
            <a:r>
              <a:rPr lang="lt-LT" b="0" i="0" dirty="0">
                <a:solidFill>
                  <a:srgbClr val="374151"/>
                </a:solidFill>
                <a:effectLst/>
                <a:latin typeface="Söhne"/>
              </a:rPr>
              <a:t>. Tai leidžia mums gauti visus perduotus vardinius argumentus ir jų reikšmes kaip žodyną </a:t>
            </a:r>
            <a:r>
              <a:rPr lang="lt-LT" b="0" i="0" dirty="0" err="1">
                <a:solidFill>
                  <a:srgbClr val="374151"/>
                </a:solidFill>
                <a:effectLst/>
                <a:latin typeface="Söhne"/>
              </a:rPr>
              <a:t>kwargs</a:t>
            </a:r>
            <a:r>
              <a:rPr lang="lt-LT" b="0" i="0" dirty="0">
                <a:solidFill>
                  <a:srgbClr val="374151"/>
                </a:solidFill>
                <a:effectLst/>
                <a:latin typeface="Söhne"/>
              </a:rPr>
              <a:t>, kurį galime naudoti funkcijos viduje.</a:t>
            </a:r>
          </a:p>
          <a:p>
            <a:pPr algn="l"/>
            <a:endParaRPr lang="lt-LT" b="0" i="0" dirty="0">
              <a:solidFill>
                <a:srgbClr val="374151"/>
              </a:solidFill>
              <a:effectLst/>
              <a:latin typeface="Söhne"/>
            </a:endParaRPr>
          </a:p>
          <a:p>
            <a:pPr algn="l"/>
            <a:r>
              <a:rPr lang="lt-LT" b="0" i="0" dirty="0">
                <a:solidFill>
                  <a:srgbClr val="374151"/>
                </a:solidFill>
                <a:effectLst/>
                <a:latin typeface="Söhne"/>
              </a:rPr>
              <a:t>Pavyzdžiuose matome funkciją </a:t>
            </a:r>
            <a:r>
              <a:rPr lang="lt-LT" b="0" i="0" dirty="0" err="1">
                <a:solidFill>
                  <a:srgbClr val="374151"/>
                </a:solidFill>
                <a:effectLst/>
                <a:latin typeface="Söhne"/>
              </a:rPr>
              <a:t>spausdinti_reiksmes</a:t>
            </a:r>
            <a:r>
              <a:rPr lang="lt-LT" b="0" i="0" dirty="0">
                <a:solidFill>
                  <a:srgbClr val="374151"/>
                </a:solidFill>
                <a:effectLst/>
                <a:latin typeface="Söhne"/>
              </a:rPr>
              <a:t>, kuri priima neribotą vardinių argumentų skaičių ir spausdina kiekvieną argumento raktą ir atitinkamą reikšmę:</a:t>
            </a:r>
          </a:p>
          <a:p>
            <a:endParaRPr lang="lt-LT" dirty="0">
              <a:solidFill>
                <a:srgbClr val="2E95D3"/>
              </a:solidFill>
              <a:effectLst/>
            </a:endParaRPr>
          </a:p>
          <a:p>
            <a:r>
              <a:rPr lang="lt-LT" dirty="0" err="1">
                <a:solidFill>
                  <a:srgbClr val="2E95D3"/>
                </a:solidFill>
                <a:effectLst/>
              </a:rPr>
              <a:t>def</a:t>
            </a:r>
            <a:r>
              <a:rPr lang="lt-LT" dirty="0">
                <a:effectLst/>
              </a:rPr>
              <a:t> </a:t>
            </a:r>
            <a:r>
              <a:rPr lang="lt-LT" dirty="0" err="1">
                <a:solidFill>
                  <a:srgbClr val="F22C3D"/>
                </a:solidFill>
                <a:effectLst/>
              </a:rPr>
              <a:t>spausdinti_reiksmes</a:t>
            </a:r>
            <a:r>
              <a:rPr lang="lt-LT" dirty="0">
                <a:effectLst/>
              </a:rPr>
              <a:t>(**</a:t>
            </a:r>
            <a:r>
              <a:rPr lang="lt-LT" dirty="0" err="1">
                <a:effectLst/>
              </a:rPr>
              <a:t>kwargs</a:t>
            </a:r>
            <a:r>
              <a:rPr lang="lt-LT" dirty="0">
                <a:effectLst/>
              </a:rPr>
              <a:t>): </a:t>
            </a:r>
            <a:r>
              <a:rPr lang="lt-LT" dirty="0" err="1">
                <a:solidFill>
                  <a:srgbClr val="2E95D3"/>
                </a:solidFill>
                <a:effectLst/>
              </a:rPr>
              <a:t>for</a:t>
            </a:r>
            <a:r>
              <a:rPr lang="lt-LT" dirty="0">
                <a:effectLst/>
              </a:rPr>
              <a:t> raktas, </a:t>
            </a:r>
            <a:r>
              <a:rPr lang="lt-LT" dirty="0" err="1">
                <a:effectLst/>
              </a:rPr>
              <a:t>reiksme</a:t>
            </a:r>
            <a:r>
              <a:rPr lang="lt-LT" dirty="0">
                <a:effectLst/>
              </a:rPr>
              <a:t> </a:t>
            </a:r>
            <a:r>
              <a:rPr lang="lt-LT" dirty="0" err="1">
                <a:solidFill>
                  <a:srgbClr val="2E95D3"/>
                </a:solidFill>
                <a:effectLst/>
              </a:rPr>
              <a:t>in</a:t>
            </a:r>
            <a:r>
              <a:rPr lang="lt-LT" dirty="0">
                <a:effectLst/>
              </a:rPr>
              <a:t> </a:t>
            </a:r>
            <a:r>
              <a:rPr lang="lt-LT" dirty="0" err="1">
                <a:effectLst/>
              </a:rPr>
              <a:t>kwargs.items</a:t>
            </a:r>
            <a:r>
              <a:rPr lang="lt-LT" dirty="0">
                <a:effectLst/>
              </a:rPr>
              <a:t>(): </a:t>
            </a:r>
            <a:r>
              <a:rPr lang="lt-LT" dirty="0" err="1">
                <a:solidFill>
                  <a:srgbClr val="E9950C"/>
                </a:solidFill>
                <a:effectLst/>
              </a:rPr>
              <a:t>print</a:t>
            </a:r>
            <a:r>
              <a:rPr lang="lt-LT" dirty="0">
                <a:effectLst/>
              </a:rPr>
              <a:t>(raktas, </a:t>
            </a:r>
            <a:r>
              <a:rPr lang="lt-LT" dirty="0" err="1">
                <a:effectLst/>
              </a:rPr>
              <a:t>reiksme</a:t>
            </a:r>
            <a:r>
              <a:rPr lang="lt-LT" dirty="0">
                <a:effectLst/>
              </a:rPr>
              <a:t>) </a:t>
            </a:r>
            <a:r>
              <a:rPr lang="lt-LT" dirty="0" err="1">
                <a:effectLst/>
              </a:rPr>
              <a:t>spausdinti_reiksmes</a:t>
            </a:r>
            <a:r>
              <a:rPr lang="lt-LT" dirty="0">
                <a:effectLst/>
              </a:rPr>
              <a:t>(vardas=</a:t>
            </a:r>
            <a:r>
              <a:rPr lang="lt-LT" dirty="0">
                <a:solidFill>
                  <a:srgbClr val="00A67D"/>
                </a:solidFill>
                <a:effectLst/>
              </a:rPr>
              <a:t>"Tomas"</a:t>
            </a:r>
            <a:r>
              <a:rPr lang="lt-LT" dirty="0">
                <a:effectLst/>
              </a:rPr>
              <a:t>, lytis=</a:t>
            </a:r>
            <a:r>
              <a:rPr lang="lt-LT" dirty="0">
                <a:solidFill>
                  <a:srgbClr val="00A67D"/>
                </a:solidFill>
                <a:effectLst/>
              </a:rPr>
              <a:t>"Vyras"</a:t>
            </a:r>
            <a:r>
              <a:rPr lang="lt-LT" dirty="0">
                <a:effectLst/>
              </a:rPr>
              <a:t>, </a:t>
            </a:r>
            <a:r>
              <a:rPr lang="lt-LT" dirty="0" err="1">
                <a:effectLst/>
              </a:rPr>
              <a:t>amzius</a:t>
            </a:r>
            <a:r>
              <a:rPr lang="lt-LT" dirty="0">
                <a:effectLst/>
              </a:rPr>
              <a:t>=</a:t>
            </a:r>
            <a:r>
              <a:rPr lang="lt-LT" dirty="0">
                <a:solidFill>
                  <a:srgbClr val="DF3079"/>
                </a:solidFill>
                <a:effectLst/>
              </a:rPr>
              <a:t>29</a:t>
            </a:r>
            <a:r>
              <a:rPr lang="lt-LT" dirty="0">
                <a:effectLst/>
              </a:rPr>
              <a:t>, daiktai=[</a:t>
            </a:r>
            <a:r>
              <a:rPr lang="lt-LT" dirty="0">
                <a:solidFill>
                  <a:srgbClr val="00A67D"/>
                </a:solidFill>
                <a:effectLst/>
              </a:rPr>
              <a:t>"Telefonas"</a:t>
            </a:r>
            <a:r>
              <a:rPr lang="lt-LT" dirty="0">
                <a:effectLst/>
              </a:rPr>
              <a:t>, </a:t>
            </a:r>
            <a:r>
              <a:rPr lang="lt-LT" dirty="0">
                <a:solidFill>
                  <a:srgbClr val="00A67D"/>
                </a:solidFill>
                <a:effectLst/>
              </a:rPr>
              <a:t>"Ausinės"</a:t>
            </a:r>
            <a:r>
              <a:rPr lang="lt-LT" dirty="0">
                <a:effectLst/>
              </a:rPr>
              <a:t>, </a:t>
            </a:r>
            <a:r>
              <a:rPr lang="lt-LT" dirty="0">
                <a:solidFill>
                  <a:srgbClr val="00A67D"/>
                </a:solidFill>
                <a:effectLst/>
              </a:rPr>
              <a:t>"Krepšys"</a:t>
            </a:r>
            <a:r>
              <a:rPr lang="lt-LT" dirty="0">
                <a:effectLst/>
              </a:rPr>
              <a:t>]) </a:t>
            </a:r>
          </a:p>
          <a:p>
            <a:pPr algn="l"/>
            <a:endParaRPr lang="lt-LT" b="0" i="0" dirty="0">
              <a:solidFill>
                <a:srgbClr val="374151"/>
              </a:solidFill>
              <a:effectLst/>
              <a:latin typeface="Söhne"/>
            </a:endParaRPr>
          </a:p>
          <a:p>
            <a:pPr algn="l"/>
            <a:r>
              <a:rPr lang="lt-LT" b="0" i="0" dirty="0">
                <a:solidFill>
                  <a:srgbClr val="374151"/>
                </a:solidFill>
                <a:effectLst/>
                <a:latin typeface="Söhne"/>
              </a:rPr>
              <a:t>Iškvietus </a:t>
            </a:r>
            <a:r>
              <a:rPr lang="lt-LT" b="0" i="0" dirty="0" err="1">
                <a:solidFill>
                  <a:srgbClr val="374151"/>
                </a:solidFill>
                <a:effectLst/>
                <a:latin typeface="Söhne"/>
              </a:rPr>
              <a:t>spausdinti_reiksmes</a:t>
            </a:r>
            <a:r>
              <a:rPr lang="lt-LT" b="0" i="0" dirty="0">
                <a:solidFill>
                  <a:srgbClr val="374151"/>
                </a:solidFill>
                <a:effectLst/>
                <a:latin typeface="Söhne"/>
              </a:rPr>
              <a:t>(vardas="Tomas", lytis="Vyras", </a:t>
            </a:r>
            <a:r>
              <a:rPr lang="lt-LT" b="0" i="0" dirty="0" err="1">
                <a:solidFill>
                  <a:srgbClr val="374151"/>
                </a:solidFill>
                <a:effectLst/>
                <a:latin typeface="Söhne"/>
              </a:rPr>
              <a:t>amzius</a:t>
            </a:r>
            <a:r>
              <a:rPr lang="lt-LT" b="0" i="0" dirty="0">
                <a:solidFill>
                  <a:srgbClr val="374151"/>
                </a:solidFill>
                <a:effectLst/>
                <a:latin typeface="Söhne"/>
              </a:rPr>
              <a:t>=29, daiktai=["Telefonas", "Ausinės", "Krepšys"]), visi perduoti vardiniai argumentai ir jų reikšmės (vardas="Tomas", lytis="Vyras", </a:t>
            </a:r>
            <a:r>
              <a:rPr lang="lt-LT" b="0" i="0" dirty="0" err="1">
                <a:solidFill>
                  <a:srgbClr val="374151"/>
                </a:solidFill>
                <a:effectLst/>
                <a:latin typeface="Söhne"/>
              </a:rPr>
              <a:t>amzius</a:t>
            </a:r>
            <a:r>
              <a:rPr lang="lt-LT" b="0" i="0" dirty="0">
                <a:solidFill>
                  <a:srgbClr val="374151"/>
                </a:solidFill>
                <a:effectLst/>
                <a:latin typeface="Söhne"/>
              </a:rPr>
              <a:t>=29, daiktai=["Telefonas", "Ausinės", "Krepšys"]) bus gauti kaip žodynas </a:t>
            </a:r>
            <a:r>
              <a:rPr lang="lt-LT" b="0" i="0" dirty="0" err="1">
                <a:solidFill>
                  <a:srgbClr val="374151"/>
                </a:solidFill>
                <a:effectLst/>
                <a:latin typeface="Söhne"/>
              </a:rPr>
              <a:t>kwargs</a:t>
            </a:r>
            <a:r>
              <a:rPr lang="lt-LT" b="0" i="0" dirty="0">
                <a:solidFill>
                  <a:srgbClr val="374151"/>
                </a:solidFill>
                <a:effectLst/>
                <a:latin typeface="Söhne"/>
              </a:rPr>
              <a:t>. Tada naudojant ciklą </a:t>
            </a:r>
            <a:r>
              <a:rPr lang="lt-LT" b="0" i="0" dirty="0" err="1">
                <a:solidFill>
                  <a:srgbClr val="374151"/>
                </a:solidFill>
                <a:effectLst/>
                <a:latin typeface="Söhne"/>
              </a:rPr>
              <a:t>for</a:t>
            </a:r>
            <a:r>
              <a:rPr lang="lt-LT" b="0" i="0" dirty="0">
                <a:solidFill>
                  <a:srgbClr val="374151"/>
                </a:solidFill>
                <a:effectLst/>
                <a:latin typeface="Söhne"/>
              </a:rPr>
              <a:t> išspausdiname kiekvieną raktą ir atitinkamą reikšmę. Rezultatas bus:</a:t>
            </a:r>
          </a:p>
          <a:p>
            <a:r>
              <a:rPr lang="lt-LT" dirty="0">
                <a:effectLst/>
              </a:rPr>
              <a:t>vardas Tomas lytis Vyras </a:t>
            </a:r>
            <a:r>
              <a:rPr lang="lt-LT" dirty="0" err="1">
                <a:effectLst/>
              </a:rPr>
              <a:t>amzius</a:t>
            </a:r>
            <a:r>
              <a:rPr lang="lt-LT" dirty="0">
                <a:effectLst/>
              </a:rPr>
              <a:t> </a:t>
            </a:r>
            <a:r>
              <a:rPr lang="lt-LT" dirty="0">
                <a:solidFill>
                  <a:srgbClr val="DF3079"/>
                </a:solidFill>
                <a:effectLst/>
              </a:rPr>
              <a:t>29</a:t>
            </a:r>
            <a:r>
              <a:rPr lang="lt-LT" dirty="0">
                <a:effectLst/>
              </a:rPr>
              <a:t> daiktai </a:t>
            </a:r>
            <a:r>
              <a:rPr lang="lt-LT" dirty="0">
                <a:solidFill>
                  <a:srgbClr val="DF3079"/>
                </a:solidFill>
                <a:effectLst/>
              </a:rPr>
              <a:t>[</a:t>
            </a:r>
            <a:r>
              <a:rPr lang="lt-LT" dirty="0">
                <a:solidFill>
                  <a:srgbClr val="00A67D"/>
                </a:solidFill>
                <a:effectLst/>
              </a:rPr>
              <a:t>"Telefonas"</a:t>
            </a:r>
            <a:r>
              <a:rPr lang="lt-LT" dirty="0">
                <a:solidFill>
                  <a:srgbClr val="DF3079"/>
                </a:solidFill>
                <a:effectLst/>
              </a:rPr>
              <a:t>, </a:t>
            </a:r>
            <a:r>
              <a:rPr lang="lt-LT" dirty="0">
                <a:solidFill>
                  <a:srgbClr val="00A67D"/>
                </a:solidFill>
                <a:effectLst/>
              </a:rPr>
              <a:t>"Ausinės"</a:t>
            </a:r>
            <a:r>
              <a:rPr lang="lt-LT" dirty="0">
                <a:solidFill>
                  <a:srgbClr val="DF3079"/>
                </a:solidFill>
                <a:effectLst/>
              </a:rPr>
              <a:t>, </a:t>
            </a:r>
            <a:r>
              <a:rPr lang="lt-LT" dirty="0">
                <a:solidFill>
                  <a:srgbClr val="00A67D"/>
                </a:solidFill>
                <a:effectLst/>
              </a:rPr>
              <a:t>"Krepšys"</a:t>
            </a:r>
            <a:r>
              <a:rPr lang="lt-LT" dirty="0">
                <a:solidFill>
                  <a:srgbClr val="DF3079"/>
                </a:solidFill>
                <a:effectLst/>
              </a:rPr>
              <a:t>]</a:t>
            </a:r>
            <a:r>
              <a:rPr lang="lt-LT" dirty="0">
                <a:effectLst/>
              </a:rPr>
              <a:t> </a:t>
            </a:r>
          </a:p>
          <a:p>
            <a:pPr algn="l"/>
            <a:endParaRPr lang="lt-LT" b="0" i="0" dirty="0">
              <a:solidFill>
                <a:srgbClr val="374151"/>
              </a:solidFill>
              <a:effectLst/>
              <a:latin typeface="Söhne"/>
            </a:endParaRPr>
          </a:p>
          <a:p>
            <a:pPr algn="l"/>
            <a:r>
              <a:rPr lang="lt-LT" b="0" i="0" dirty="0">
                <a:solidFill>
                  <a:srgbClr val="374151"/>
                </a:solidFill>
                <a:effectLst/>
                <a:latin typeface="Söhne"/>
              </a:rPr>
              <a:t>Tai leidžia mums </a:t>
            </a:r>
            <a:r>
              <a:rPr lang="lt-LT" b="0" i="0" dirty="0" err="1">
                <a:solidFill>
                  <a:srgbClr val="374151"/>
                </a:solidFill>
                <a:effectLst/>
                <a:latin typeface="Söhne"/>
              </a:rPr>
              <a:t>lanksciai</a:t>
            </a:r>
            <a:r>
              <a:rPr lang="lt-LT" b="0" i="0" dirty="0">
                <a:solidFill>
                  <a:srgbClr val="374151"/>
                </a:solidFill>
                <a:effectLst/>
                <a:latin typeface="Söhne"/>
              </a:rPr>
              <a:t> naudoti funkciją su bet kokiu skaičiumi vardinių argumentų ir perduoti juos su atitinkamomis reikšmėmis. Tai labai patogu, kai turime daug parametrų su skirtingais vardais ir norime juos naudoti funkcijos viduje.</a:t>
            </a:r>
          </a:p>
          <a:p>
            <a:pPr algn="l"/>
            <a:endParaRPr lang="lt-LT" b="0" i="0" dirty="0">
              <a:solidFill>
                <a:srgbClr val="374151"/>
              </a:solidFill>
              <a:effectLst/>
              <a:latin typeface="Söhne"/>
            </a:endParaRPr>
          </a:p>
          <a:p>
            <a:pPr algn="l"/>
            <a:r>
              <a:rPr lang="lt-LT" b="0" i="0" dirty="0">
                <a:effectLst/>
                <a:latin typeface="Söhne"/>
              </a:rPr>
              <a:t>Išvada: Funkcijos su neribotu argumentų skaičiumi ir papildoma informacija (vardiniu raktais) yra galingas įrankis programavime. Jų naudojimas leidžia mums kurti funkcijas, kurios gali priimti ir apdoroti skirtingo tipo argumentus, neturint jų iš anksto nustatytos struktūros ar skaičiaus. Tai suteikia mums didelę lankstumą ir galimybę kurti universalias funkcijas, kurios gali atlikti įvairias užduotis su skirtingais duomenimis.</a:t>
            </a:r>
          </a:p>
          <a:p>
            <a:pPr algn="l"/>
            <a:endParaRPr lang="lt-LT" b="0" i="0" dirty="0">
              <a:effectLst/>
              <a:latin typeface="Söhne"/>
            </a:endParaRPr>
          </a:p>
          <a:p>
            <a:pPr algn="l"/>
            <a:r>
              <a:rPr lang="lt-LT" b="0" i="0" dirty="0">
                <a:effectLst/>
                <a:latin typeface="Söhne"/>
              </a:rPr>
              <a:t>Naudojant neribotus argumentus, galime lengvai pritaikyti funkciją skirtingoms situacijoms ir keisti jos elgesį, perduodant tinkamą informaciją per argumentus. Vardinių argumentų naudojimas leidžia mums perduoti argumentus pagal jų vardus, taip padidinant funkcijos skaitomumą ir suprantamumą.</a:t>
            </a:r>
          </a:p>
          <a:p>
            <a:pPr algn="l"/>
            <a:endParaRPr lang="lt-LT" b="0" i="0" dirty="0">
              <a:effectLst/>
              <a:latin typeface="Söhne"/>
            </a:endParaRPr>
          </a:p>
          <a:p>
            <a:pPr algn="l"/>
            <a:r>
              <a:rPr lang="lt-LT" b="0" i="0" dirty="0">
                <a:effectLst/>
                <a:latin typeface="Söhne"/>
              </a:rPr>
              <a:t>Tai yra tik vienas iš daugelio </a:t>
            </a:r>
            <a:r>
              <a:rPr lang="lt-LT" b="0" i="0" dirty="0" err="1">
                <a:effectLst/>
                <a:latin typeface="Söhne"/>
              </a:rPr>
              <a:t>Python</a:t>
            </a:r>
            <a:r>
              <a:rPr lang="lt-LT" b="0" i="0" dirty="0">
                <a:effectLst/>
                <a:latin typeface="Söhne"/>
              </a:rPr>
              <a:t> kalbos suteikiamų funkcijų galimybių, kurios palengvina programavimą ir leidžia kurti </a:t>
            </a:r>
            <a:r>
              <a:rPr lang="lt-LT" b="0" i="0" dirty="0" err="1">
                <a:effectLst/>
                <a:latin typeface="Söhne"/>
              </a:rPr>
              <a:t>lankstias</a:t>
            </a:r>
            <a:r>
              <a:rPr lang="lt-LT" b="0" i="0" dirty="0">
                <a:effectLst/>
                <a:latin typeface="Söhne"/>
              </a:rPr>
              <a:t> ir efektyvias programas.</a:t>
            </a:r>
          </a:p>
          <a:p>
            <a:pPr algn="l"/>
            <a:endParaRPr lang="lt-LT" b="0" i="0" dirty="0">
              <a:effectLst/>
              <a:latin typeface="Söhne"/>
            </a:endParaRPr>
          </a:p>
          <a:p>
            <a:pPr algn="l"/>
            <a:r>
              <a:rPr lang="lt-LT" b="0" i="0" dirty="0">
                <a:effectLst/>
                <a:latin typeface="Söhne"/>
              </a:rPr>
              <a:t>Dabar jūs turite gilią supratimą apie funkcijas su neribotu argumentų skaičiumi ir papildoma informacija. Toliau galite tobulinti savo žinias ir kurti dar daugiau sudėtingesnių ir lankstesnių funkcijų. Sėkmės jums programuojant </a:t>
            </a:r>
            <a:r>
              <a:rPr lang="lt-LT" b="0" i="0" dirty="0" err="1">
                <a:effectLst/>
                <a:latin typeface="Söhne"/>
              </a:rPr>
              <a:t>Python</a:t>
            </a:r>
            <a:r>
              <a:rPr lang="lt-LT" b="0" i="0" dirty="0">
                <a:effectLst/>
                <a:latin typeface="Söhne"/>
              </a:rPr>
              <a:t> kalba!</a:t>
            </a:r>
          </a:p>
          <a:p>
            <a:br>
              <a:rPr lang="lt-LT" dirty="0"/>
            </a:br>
            <a:endParaRPr lang="lt-LT" b="0" i="0" dirty="0">
              <a:solidFill>
                <a:srgbClr val="374151"/>
              </a:solidFill>
              <a:effectLst/>
              <a:latin typeface="Söhne"/>
            </a:endParaRPr>
          </a:p>
          <a:p>
            <a:endParaRPr lang="en-LT" dirty="0"/>
          </a:p>
        </p:txBody>
      </p:sp>
      <p:sp>
        <p:nvSpPr>
          <p:cNvPr id="4" name="Slide Number Placeholder 3"/>
          <p:cNvSpPr>
            <a:spLocks noGrp="1"/>
          </p:cNvSpPr>
          <p:nvPr>
            <p:ph type="sldNum" sz="quarter" idx="5"/>
          </p:nvPr>
        </p:nvSpPr>
        <p:spPr/>
        <p:txBody>
          <a:bodyPr/>
          <a:lstStyle/>
          <a:p>
            <a:fld id="{B83A85B5-8788-D14D-A6AC-5E44B268AD9F}" type="slidenum">
              <a:rPr lang="en-LT" smtClean="0"/>
              <a:t>12</a:t>
            </a:fld>
            <a:endParaRPr lang="en-LT"/>
          </a:p>
        </p:txBody>
      </p:sp>
    </p:spTree>
    <p:extLst>
      <p:ext uri="{BB962C8B-B14F-4D97-AF65-F5344CB8AC3E}">
        <p14:creationId xmlns:p14="http://schemas.microsoft.com/office/powerpoint/2010/main" val="176547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Funkcijos su neįprastais ir neribotais argumentais yra dar vienas svarbus funkcijų kūrimo aspektas </a:t>
            </a:r>
            <a:r>
              <a:rPr lang="lt-LT" b="0" i="0" dirty="0" err="1">
                <a:solidFill>
                  <a:srgbClr val="374151"/>
                </a:solidFill>
                <a:effectLst/>
                <a:latin typeface="Söhne"/>
              </a:rPr>
              <a:t>Python</a:t>
            </a:r>
            <a:r>
              <a:rPr lang="lt-LT" b="0" i="0" dirty="0">
                <a:solidFill>
                  <a:srgbClr val="374151"/>
                </a:solidFill>
                <a:effectLst/>
                <a:latin typeface="Söhne"/>
              </a:rPr>
              <a:t> programavime. Šios funkcijos leidžia mums priimti ir apdoroti įvairaus tipo argumentus, taip pat suteikia galimybę perduoti papildomą informaciją, kuri nėra tiesiogiai susijusi su pagrindiniais argumentais.</a:t>
            </a:r>
          </a:p>
          <a:p>
            <a:pPr algn="l"/>
            <a:endParaRPr lang="lt-LT" b="0" i="0" dirty="0">
              <a:solidFill>
                <a:srgbClr val="374151"/>
              </a:solidFill>
              <a:effectLst/>
              <a:latin typeface="Söhne"/>
            </a:endParaRPr>
          </a:p>
          <a:p>
            <a:pPr algn="l"/>
            <a:r>
              <a:rPr lang="lt-LT" b="0" i="0" dirty="0">
                <a:solidFill>
                  <a:srgbClr val="374151"/>
                </a:solidFill>
                <a:effectLst/>
                <a:latin typeface="Söhne"/>
              </a:rPr>
              <a:t>Pavyzdžiuose matome funkciją </a:t>
            </a:r>
            <a:r>
              <a:rPr lang="lt-LT" b="0" i="0" dirty="0" err="1">
                <a:solidFill>
                  <a:srgbClr val="374151"/>
                </a:solidFill>
                <a:effectLst/>
                <a:latin typeface="Söhne"/>
              </a:rPr>
              <a:t>spausdinti_reiksmes</a:t>
            </a:r>
            <a:r>
              <a:rPr lang="lt-LT" b="0" i="0" dirty="0">
                <a:solidFill>
                  <a:srgbClr val="374151"/>
                </a:solidFill>
                <a:effectLst/>
                <a:latin typeface="Söhne"/>
              </a:rPr>
              <a:t>, kuri priima dvi privalomas reikšmes - vardą ir pavardę. Tačiau taip pat ji gali priimti neribotą skaičių papildomų vardinių argumentų (</a:t>
            </a:r>
            <a:r>
              <a:rPr lang="lt-LT" b="0" i="0" dirty="0" err="1">
                <a:solidFill>
                  <a:srgbClr val="374151"/>
                </a:solidFill>
                <a:effectLst/>
                <a:latin typeface="Söhne"/>
              </a:rPr>
              <a:t>kwargs</a:t>
            </a:r>
            <a:r>
              <a:rPr lang="lt-LT" b="0" i="0" dirty="0">
                <a:solidFill>
                  <a:srgbClr val="374151"/>
                </a:solidFill>
                <a:effectLst/>
                <a:latin typeface="Söhne"/>
              </a:rPr>
              <a:t>). Šie vardiniai argumentai perduodami funkcijai naudojant raktas=</a:t>
            </a:r>
            <a:r>
              <a:rPr lang="lt-LT" b="0" i="0" dirty="0" err="1">
                <a:solidFill>
                  <a:srgbClr val="374151"/>
                </a:solidFill>
                <a:effectLst/>
                <a:latin typeface="Söhne"/>
              </a:rPr>
              <a:t>reiksme</a:t>
            </a:r>
            <a:r>
              <a:rPr lang="lt-LT" b="0" i="0" dirty="0">
                <a:solidFill>
                  <a:srgbClr val="374151"/>
                </a:solidFill>
                <a:effectLst/>
                <a:latin typeface="Söhne"/>
              </a:rPr>
              <a:t> sintaksę.</a:t>
            </a:r>
          </a:p>
          <a:p>
            <a:pPr algn="l"/>
            <a:endParaRPr lang="lt-LT" b="0" i="0" dirty="0">
              <a:solidFill>
                <a:srgbClr val="374151"/>
              </a:solidFill>
              <a:effectLst/>
              <a:latin typeface="Söhne"/>
            </a:endParaRPr>
          </a:p>
          <a:p>
            <a:pPr algn="l"/>
            <a:r>
              <a:rPr lang="lt-LT" b="0" i="0" dirty="0">
                <a:solidFill>
                  <a:srgbClr val="374151"/>
                </a:solidFill>
                <a:effectLst/>
                <a:latin typeface="Söhne"/>
              </a:rPr>
              <a:t>Funkcija </a:t>
            </a:r>
            <a:r>
              <a:rPr lang="lt-LT" b="0" i="0" dirty="0" err="1">
                <a:solidFill>
                  <a:srgbClr val="374151"/>
                </a:solidFill>
                <a:effectLst/>
                <a:latin typeface="Söhne"/>
              </a:rPr>
              <a:t>spausdinti_reiksmes</a:t>
            </a:r>
            <a:r>
              <a:rPr lang="lt-LT" b="0" i="0" dirty="0">
                <a:solidFill>
                  <a:srgbClr val="374151"/>
                </a:solidFill>
                <a:effectLst/>
                <a:latin typeface="Söhne"/>
              </a:rPr>
              <a:t> pirmiausia išveda privalomus vardą ir pavardę, o po to, naudodama ciklą, išveda visus vardinius argumentus ir jų reikšmes.</a:t>
            </a:r>
          </a:p>
          <a:p>
            <a:pPr algn="l"/>
            <a:endParaRPr lang="lt-LT" b="0" i="0" dirty="0">
              <a:solidFill>
                <a:srgbClr val="374151"/>
              </a:solidFill>
              <a:effectLst/>
              <a:latin typeface="Söhne"/>
            </a:endParaRPr>
          </a:p>
          <a:p>
            <a:pPr algn="l"/>
            <a:r>
              <a:rPr lang="lt-LT" b="0" i="0" dirty="0">
                <a:solidFill>
                  <a:srgbClr val="374151"/>
                </a:solidFill>
                <a:effectLst/>
                <a:latin typeface="Söhne"/>
              </a:rPr>
              <a:t>Ši funkcija yra labai lanksti, nes galime pridėti tiek daug papildomų argumentų, kiek norime, ir jų reikšmes galime perduoti pagal vardus. Tai leidžia mums kurti universalias funkcijas, kurios gali priimti įvairius duomenis ir tinkamai jais manipuliuoti.</a:t>
            </a:r>
          </a:p>
          <a:p>
            <a:pPr algn="l"/>
            <a:endParaRPr lang="lt-LT" b="0" i="0" dirty="0">
              <a:solidFill>
                <a:srgbClr val="374151"/>
              </a:solidFill>
              <a:effectLst/>
              <a:latin typeface="Söhne"/>
            </a:endParaRPr>
          </a:p>
          <a:p>
            <a:pPr algn="l"/>
            <a:r>
              <a:rPr lang="lt-LT" b="0" i="0" dirty="0">
                <a:solidFill>
                  <a:srgbClr val="374151"/>
                </a:solidFill>
                <a:effectLst/>
                <a:latin typeface="Söhne"/>
              </a:rPr>
              <a:t>Tai yra tik vienas iš daugelio </a:t>
            </a:r>
            <a:r>
              <a:rPr lang="lt-LT" b="0" i="0" dirty="0" err="1">
                <a:solidFill>
                  <a:srgbClr val="374151"/>
                </a:solidFill>
                <a:effectLst/>
                <a:latin typeface="Söhne"/>
              </a:rPr>
              <a:t>Python</a:t>
            </a:r>
            <a:r>
              <a:rPr lang="lt-LT" b="0" i="0" dirty="0">
                <a:solidFill>
                  <a:srgbClr val="374151"/>
                </a:solidFill>
                <a:effectLst/>
                <a:latin typeface="Söhne"/>
              </a:rPr>
              <a:t> kalbos suteikiamų funkcijų galimybių, kurios palengvina programavimą ir leidžia kurti </a:t>
            </a:r>
            <a:r>
              <a:rPr lang="lt-LT" b="0" i="0" dirty="0" err="1">
                <a:solidFill>
                  <a:srgbClr val="374151"/>
                </a:solidFill>
                <a:effectLst/>
                <a:latin typeface="Söhne"/>
              </a:rPr>
              <a:t>lankstias</a:t>
            </a:r>
            <a:r>
              <a:rPr lang="lt-LT" b="0" i="0" dirty="0">
                <a:solidFill>
                  <a:srgbClr val="374151"/>
                </a:solidFill>
                <a:effectLst/>
                <a:latin typeface="Söhne"/>
              </a:rPr>
              <a:t> ir efektyvias programas.</a:t>
            </a:r>
          </a:p>
          <a:p>
            <a:pPr algn="l"/>
            <a:endParaRPr lang="lt-LT" b="0" i="0" dirty="0">
              <a:solidFill>
                <a:srgbClr val="374151"/>
              </a:solidFill>
              <a:effectLst/>
              <a:latin typeface="Söhne"/>
            </a:endParaRPr>
          </a:p>
          <a:p>
            <a:pPr algn="l"/>
            <a:r>
              <a:rPr lang="lt-LT" b="0" i="0" dirty="0">
                <a:solidFill>
                  <a:srgbClr val="374151"/>
                </a:solidFill>
                <a:effectLst/>
                <a:latin typeface="Söhne"/>
              </a:rPr>
              <a:t>Dabar jūs turite gilią supratimą apie funkcijas su neįprastais ir neribotais argumentais. Toliau galite tobulinti savo žinias ir kurti dar daugiau įdomių ir </a:t>
            </a:r>
            <a:r>
              <a:rPr lang="lt-LT" b="0" i="0" dirty="0" err="1">
                <a:solidFill>
                  <a:srgbClr val="374151"/>
                </a:solidFill>
                <a:effectLst/>
                <a:latin typeface="Söhne"/>
              </a:rPr>
              <a:t>lankscių</a:t>
            </a:r>
            <a:r>
              <a:rPr lang="lt-LT" b="0" i="0" dirty="0">
                <a:solidFill>
                  <a:srgbClr val="374151"/>
                </a:solidFill>
                <a:effectLst/>
                <a:latin typeface="Söhne"/>
              </a:rPr>
              <a:t> funkcijų.</a:t>
            </a:r>
          </a:p>
        </p:txBody>
      </p:sp>
      <p:sp>
        <p:nvSpPr>
          <p:cNvPr id="4" name="Slide Number Placeholder 3"/>
          <p:cNvSpPr>
            <a:spLocks noGrp="1"/>
          </p:cNvSpPr>
          <p:nvPr>
            <p:ph type="sldNum" sz="quarter" idx="5"/>
          </p:nvPr>
        </p:nvSpPr>
        <p:spPr/>
        <p:txBody>
          <a:bodyPr/>
          <a:lstStyle/>
          <a:p>
            <a:fld id="{B83A85B5-8788-D14D-A6AC-5E44B268AD9F}" type="slidenum">
              <a:rPr lang="en-LT" smtClean="0"/>
              <a:t>13</a:t>
            </a:fld>
            <a:endParaRPr lang="en-LT"/>
          </a:p>
        </p:txBody>
      </p:sp>
    </p:spTree>
    <p:extLst>
      <p:ext uri="{BB962C8B-B14F-4D97-AF65-F5344CB8AC3E}">
        <p14:creationId xmlns:p14="http://schemas.microsoft.com/office/powerpoint/2010/main" val="4226754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r>
              <a:rPr lang="lt-LT" b="0" i="0" dirty="0">
                <a:solidFill>
                  <a:srgbClr val="374151"/>
                </a:solidFill>
                <a:effectLst/>
                <a:latin typeface="Söhne"/>
              </a:rPr>
            </a:br>
            <a:r>
              <a:rPr lang="lt-LT" b="0" i="0" dirty="0">
                <a:solidFill>
                  <a:srgbClr val="374151"/>
                </a:solidFill>
                <a:effectLst/>
                <a:latin typeface="Söhne"/>
              </a:rPr>
              <a:t>Funkcijos su neįprastais ir neribotais argumentais yra labai galingas įrankis </a:t>
            </a:r>
            <a:r>
              <a:rPr lang="lt-LT" b="0" i="0" dirty="0" err="1">
                <a:solidFill>
                  <a:srgbClr val="374151"/>
                </a:solidFill>
                <a:effectLst/>
                <a:latin typeface="Söhne"/>
              </a:rPr>
              <a:t>Python</a:t>
            </a:r>
            <a:r>
              <a:rPr lang="lt-LT" b="0" i="0" dirty="0">
                <a:solidFill>
                  <a:srgbClr val="374151"/>
                </a:solidFill>
                <a:effectLst/>
                <a:latin typeface="Söhne"/>
              </a:rPr>
              <a:t> programavime. Jų naudojimas leidžia mums kurti funkcijas, kurios gali priimti skirtingo tipo argumentus ir neturėti iš anksto nustatytos argumentų skaičiaus. Tai suteikia mums didelį lankstumą ir galimybę kurti universalias funkcijas, kurios gali atlikti įvairias užduotis su skirtingais duomenimis.</a:t>
            </a:r>
          </a:p>
          <a:p>
            <a:pPr algn="l"/>
            <a:endParaRPr lang="lt-LT" b="0" i="0" dirty="0">
              <a:solidFill>
                <a:srgbClr val="374151"/>
              </a:solidFill>
              <a:effectLst/>
              <a:latin typeface="Söhne"/>
            </a:endParaRPr>
          </a:p>
          <a:p>
            <a:pPr algn="l"/>
            <a:r>
              <a:rPr lang="lt-LT" b="0" i="0" dirty="0">
                <a:solidFill>
                  <a:srgbClr val="374151"/>
                </a:solidFill>
                <a:effectLst/>
                <a:latin typeface="Söhne"/>
              </a:rPr>
              <a:t>Pavyzdžiuose matome funkciją </a:t>
            </a:r>
            <a:r>
              <a:rPr lang="lt-LT" b="0" i="0" dirty="0" err="1">
                <a:solidFill>
                  <a:srgbClr val="374151"/>
                </a:solidFill>
                <a:effectLst/>
                <a:latin typeface="Söhne"/>
              </a:rPr>
              <a:t>spausdinti_reiksmes</a:t>
            </a:r>
            <a:r>
              <a:rPr lang="lt-LT" b="0" i="0" dirty="0">
                <a:solidFill>
                  <a:srgbClr val="374151"/>
                </a:solidFill>
                <a:effectLst/>
                <a:latin typeface="Söhne"/>
              </a:rPr>
              <a:t>, kuri priima dvi privalomas reikšmes - skaicius1 ir skaicius2, taip pat neribotą skaičių papildomų argumentų (</a:t>
            </a:r>
            <a:r>
              <a:rPr lang="lt-LT" b="0" i="0" dirty="0" err="1">
                <a:solidFill>
                  <a:srgbClr val="374151"/>
                </a:solidFill>
                <a:effectLst/>
                <a:latin typeface="Söhne"/>
              </a:rPr>
              <a:t>args</a:t>
            </a:r>
            <a:r>
              <a:rPr lang="lt-LT" b="0" i="0" dirty="0">
                <a:solidFill>
                  <a:srgbClr val="374151"/>
                </a:solidFill>
                <a:effectLst/>
                <a:latin typeface="Söhne"/>
              </a:rPr>
              <a:t>). Šie papildomi argumentai perduodami funkcijai naudojant *</a:t>
            </a:r>
            <a:r>
              <a:rPr lang="lt-LT" b="0" i="0" dirty="0" err="1">
                <a:solidFill>
                  <a:srgbClr val="374151"/>
                </a:solidFill>
                <a:effectLst/>
                <a:latin typeface="Söhne"/>
              </a:rPr>
              <a:t>args</a:t>
            </a:r>
            <a:r>
              <a:rPr lang="lt-LT" b="0" i="0" dirty="0">
                <a:solidFill>
                  <a:srgbClr val="374151"/>
                </a:solidFill>
                <a:effectLst/>
                <a:latin typeface="Söhne"/>
              </a:rPr>
              <a:t> sintaksę.</a:t>
            </a:r>
          </a:p>
          <a:p>
            <a:pPr algn="l"/>
            <a:endParaRPr lang="lt-LT" b="0" i="0" dirty="0">
              <a:solidFill>
                <a:srgbClr val="374151"/>
              </a:solidFill>
              <a:effectLst/>
              <a:latin typeface="Söhne"/>
            </a:endParaRPr>
          </a:p>
          <a:p>
            <a:pPr algn="l"/>
            <a:r>
              <a:rPr lang="lt-LT" b="0" i="0" dirty="0">
                <a:solidFill>
                  <a:srgbClr val="374151"/>
                </a:solidFill>
                <a:effectLst/>
                <a:latin typeface="Söhne"/>
              </a:rPr>
              <a:t>Funkcija </a:t>
            </a:r>
            <a:r>
              <a:rPr lang="lt-LT" b="0" i="0" dirty="0" err="1">
                <a:solidFill>
                  <a:srgbClr val="374151"/>
                </a:solidFill>
                <a:effectLst/>
                <a:latin typeface="Söhne"/>
              </a:rPr>
              <a:t>spausdinti_reiksmes</a:t>
            </a:r>
            <a:r>
              <a:rPr lang="lt-LT" b="0" i="0" dirty="0">
                <a:solidFill>
                  <a:srgbClr val="374151"/>
                </a:solidFill>
                <a:effectLst/>
                <a:latin typeface="Söhne"/>
              </a:rPr>
              <a:t> pirmiausia išveda dviejų privalomų skaičių sumą. Tada, naudodama ciklą, ji išveda visus papildomus argumentus.</a:t>
            </a:r>
          </a:p>
          <a:p>
            <a:pPr algn="l"/>
            <a:r>
              <a:rPr lang="lt-LT" b="0" i="0" dirty="0">
                <a:solidFill>
                  <a:srgbClr val="374151"/>
                </a:solidFill>
                <a:effectLst/>
                <a:latin typeface="Söhne"/>
              </a:rPr>
              <a:t>Tai yra labai patogus būdas dirbti su funkcijomis, kai norime perduoti kintamą skaičių argumentų, kurio skaičius gali būti skirtingas kiekvieno kvietimo metu. Tai leidžia mums kurti </a:t>
            </a:r>
            <a:r>
              <a:rPr lang="lt-LT" b="0" i="0" dirty="0" err="1">
                <a:solidFill>
                  <a:srgbClr val="374151"/>
                </a:solidFill>
                <a:effectLst/>
                <a:latin typeface="Söhne"/>
              </a:rPr>
              <a:t>lankstias</a:t>
            </a:r>
            <a:r>
              <a:rPr lang="lt-LT" b="0" i="0" dirty="0">
                <a:solidFill>
                  <a:srgbClr val="374151"/>
                </a:solidFill>
                <a:effectLst/>
                <a:latin typeface="Söhne"/>
              </a:rPr>
              <a:t> funkcijas, kurios gali priimti ir apdoroti įvairaus dydžio duomenų rinkinius.</a:t>
            </a:r>
          </a:p>
          <a:p>
            <a:pPr algn="l"/>
            <a:endParaRPr lang="lt-LT" b="0" i="0" dirty="0">
              <a:solidFill>
                <a:srgbClr val="374151"/>
              </a:solidFill>
              <a:effectLst/>
              <a:latin typeface="Söhne"/>
            </a:endParaRPr>
          </a:p>
          <a:p>
            <a:pPr algn="l"/>
            <a:r>
              <a:rPr lang="lt-LT" b="0" i="0" dirty="0">
                <a:solidFill>
                  <a:srgbClr val="374151"/>
                </a:solidFill>
                <a:effectLst/>
                <a:latin typeface="Söhne"/>
              </a:rPr>
              <a:t>Galime pastebėti, kad šios funkcijos pavyzdyje naudojami įvairūs argumentų tipai, tokiu būdu išryškinant jų universalumą ir lankstumą.</a:t>
            </a:r>
          </a:p>
          <a:p>
            <a:pPr algn="l"/>
            <a:r>
              <a:rPr lang="lt-LT" b="0" i="0" dirty="0">
                <a:solidFill>
                  <a:srgbClr val="374151"/>
                </a:solidFill>
                <a:effectLst/>
                <a:latin typeface="Söhne"/>
              </a:rPr>
              <a:t>Tai yra tik vienas iš daugelio </a:t>
            </a:r>
            <a:r>
              <a:rPr lang="lt-LT" b="0" i="0" dirty="0" err="1">
                <a:solidFill>
                  <a:srgbClr val="374151"/>
                </a:solidFill>
                <a:effectLst/>
                <a:latin typeface="Söhne"/>
              </a:rPr>
              <a:t>Python</a:t>
            </a:r>
            <a:r>
              <a:rPr lang="lt-LT" b="0" i="0" dirty="0">
                <a:solidFill>
                  <a:srgbClr val="374151"/>
                </a:solidFill>
                <a:effectLst/>
                <a:latin typeface="Söhne"/>
              </a:rPr>
              <a:t> kalbos suteikiamų funkcijų galimybių, kurios palengvina programavimą ir leidžia kurti efektyvias ir universalias programas.</a:t>
            </a:r>
          </a:p>
          <a:p>
            <a:pPr algn="l"/>
            <a:endParaRPr lang="lt-LT" b="0" i="0" dirty="0">
              <a:solidFill>
                <a:srgbClr val="374151"/>
              </a:solidFill>
              <a:effectLst/>
              <a:latin typeface="Söhne"/>
            </a:endParaRPr>
          </a:p>
          <a:p>
            <a:pPr algn="l"/>
            <a:r>
              <a:rPr lang="lt-LT" b="0" i="0" dirty="0">
                <a:solidFill>
                  <a:srgbClr val="374151"/>
                </a:solidFill>
                <a:effectLst/>
                <a:latin typeface="Söhne"/>
              </a:rPr>
              <a:t>Dabar jūs turite gilią supratimą apie funkcijas su neįprastais ir neribotais argumentais. Toliau galite tobulinti savo žinias ir kurti dar daugiau lankstesnių ir efektyvesnių funkcijų. </a:t>
            </a:r>
          </a:p>
          <a:p>
            <a:endParaRPr lang="en-LT" dirty="0"/>
          </a:p>
        </p:txBody>
      </p:sp>
      <p:sp>
        <p:nvSpPr>
          <p:cNvPr id="4" name="Slide Number Placeholder 3"/>
          <p:cNvSpPr>
            <a:spLocks noGrp="1"/>
          </p:cNvSpPr>
          <p:nvPr>
            <p:ph type="sldNum" sz="quarter" idx="5"/>
          </p:nvPr>
        </p:nvSpPr>
        <p:spPr/>
        <p:txBody>
          <a:bodyPr/>
          <a:lstStyle/>
          <a:p>
            <a:fld id="{B83A85B5-8788-D14D-A6AC-5E44B268AD9F}" type="slidenum">
              <a:rPr lang="en-LT" smtClean="0"/>
              <a:t>14</a:t>
            </a:fld>
            <a:endParaRPr lang="en-LT"/>
          </a:p>
        </p:txBody>
      </p:sp>
    </p:spTree>
    <p:extLst>
      <p:ext uri="{BB962C8B-B14F-4D97-AF65-F5344CB8AC3E}">
        <p14:creationId xmlns:p14="http://schemas.microsoft.com/office/powerpoint/2010/main" val="368038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Globalūs ir vietiniai kintamieji yra svarbūs konceptai programuojant </a:t>
            </a:r>
            <a:r>
              <a:rPr lang="lt-LT" b="0" i="0" dirty="0" err="1">
                <a:solidFill>
                  <a:srgbClr val="374151"/>
                </a:solidFill>
                <a:effectLst/>
                <a:latin typeface="Söhne"/>
              </a:rPr>
              <a:t>Python</a:t>
            </a:r>
            <a:r>
              <a:rPr lang="lt-LT" b="0" i="0" dirty="0">
                <a:solidFill>
                  <a:srgbClr val="374151"/>
                </a:solidFill>
                <a:effectLst/>
                <a:latin typeface="Söhne"/>
              </a:rPr>
              <a:t> kalba. Suprasti jų veikimą yra labai svarbu norint kurti tvarkingas ir efektyvias programas.</a:t>
            </a:r>
          </a:p>
          <a:p>
            <a:pPr algn="l"/>
            <a:endParaRPr lang="lt-LT" b="0" i="0" dirty="0">
              <a:solidFill>
                <a:srgbClr val="374151"/>
              </a:solidFill>
              <a:effectLst/>
              <a:latin typeface="Söhne"/>
            </a:endParaRPr>
          </a:p>
          <a:p>
            <a:pPr algn="l"/>
            <a:r>
              <a:rPr lang="lt-LT" b="0" i="0" dirty="0">
                <a:solidFill>
                  <a:srgbClr val="374151"/>
                </a:solidFill>
                <a:effectLst/>
                <a:latin typeface="Söhne"/>
              </a:rPr>
              <a:t>Globalus kintamasis yra kintamasis, kuris yra pasiekiamas visoje programoje, netgi iš skirtingų funkcijų ar modulių. Jis gali būti apibrėžtas už funkcijų ribų, paprastai programoje pradžioje. Pavyzdžiuose matome globalų kintamąjį globalus, kuris yra apibrėžtas programos išorėje. Tai leidžia mums pasiekti šį kintamąjį iš bet kurios vietos programoje.</a:t>
            </a:r>
          </a:p>
          <a:p>
            <a:pPr algn="l"/>
            <a:endParaRPr lang="lt-LT" b="0" i="0" dirty="0">
              <a:solidFill>
                <a:srgbClr val="374151"/>
              </a:solidFill>
              <a:effectLst/>
              <a:latin typeface="Söhne"/>
            </a:endParaRPr>
          </a:p>
          <a:p>
            <a:pPr algn="l"/>
            <a:r>
              <a:rPr lang="lt-LT" b="0" i="0" dirty="0">
                <a:solidFill>
                  <a:srgbClr val="374151"/>
                </a:solidFill>
                <a:effectLst/>
                <a:latin typeface="Söhne"/>
              </a:rPr>
              <a:t>Vietiniai kintamieji yra kintamieji, kurie yra apibrėžti tik funkcijos ar bloko ribose. Jie yra pasiekiami tik tų konkrečių funkcijų ar blokų viduje, kur jie yra apibrėžti. Vietiniai kintamieji neegzistuoja už šių ribų. Pavyzdžiuose matome vietinį kintamąjį lokalus, kuris yra apibrėžtas funkcijoje funkcija(). Tai reiškia, kad šis kintamasis yra pasiekiamas tik šioje funkcijoje ir negali būti naudojamas kitose vietose programoje.</a:t>
            </a:r>
          </a:p>
          <a:p>
            <a:pPr algn="l"/>
            <a:r>
              <a:rPr lang="lt-LT" b="0" i="0" dirty="0">
                <a:solidFill>
                  <a:srgbClr val="374151"/>
                </a:solidFill>
                <a:effectLst/>
                <a:latin typeface="Söhne"/>
              </a:rPr>
              <a:t>Kai mes bandome prieiti prie vietinio kintamojo lokalus iš kitos vietos programoje, gausime klaidos pranešimą "</a:t>
            </a:r>
            <a:r>
              <a:rPr lang="lt-LT" b="0" i="0" dirty="0" err="1">
                <a:solidFill>
                  <a:srgbClr val="374151"/>
                </a:solidFill>
                <a:effectLst/>
                <a:latin typeface="Söhne"/>
              </a:rPr>
              <a:t>NameError</a:t>
            </a:r>
            <a:r>
              <a:rPr lang="lt-LT" b="0" i="0" dirty="0">
                <a:solidFill>
                  <a:srgbClr val="374151"/>
                </a:solidFill>
                <a:effectLst/>
                <a:latin typeface="Söhne"/>
              </a:rPr>
              <a:t>: name 'lokalus' </a:t>
            </a:r>
            <a:r>
              <a:rPr lang="lt-LT" b="0" i="0" dirty="0" err="1">
                <a:solidFill>
                  <a:srgbClr val="374151"/>
                </a:solidFill>
                <a:effectLst/>
                <a:latin typeface="Söhne"/>
              </a:rPr>
              <a:t>is</a:t>
            </a:r>
            <a:r>
              <a:rPr lang="lt-LT" b="0" i="0" dirty="0">
                <a:solidFill>
                  <a:srgbClr val="374151"/>
                </a:solidFill>
                <a:effectLst/>
                <a:latin typeface="Söhne"/>
              </a:rPr>
              <a:t> </a:t>
            </a:r>
            <a:r>
              <a:rPr lang="lt-LT" b="0" i="0" dirty="0" err="1">
                <a:solidFill>
                  <a:srgbClr val="374151"/>
                </a:solidFill>
                <a:effectLst/>
                <a:latin typeface="Söhne"/>
              </a:rPr>
              <a:t>not</a:t>
            </a:r>
            <a:r>
              <a:rPr lang="lt-LT" b="0" i="0" dirty="0">
                <a:solidFill>
                  <a:srgbClr val="374151"/>
                </a:solidFill>
                <a:effectLst/>
                <a:latin typeface="Söhne"/>
              </a:rPr>
              <a:t> </a:t>
            </a:r>
            <a:r>
              <a:rPr lang="lt-LT" b="0" i="0" dirty="0" err="1">
                <a:solidFill>
                  <a:srgbClr val="374151"/>
                </a:solidFill>
                <a:effectLst/>
                <a:latin typeface="Söhne"/>
              </a:rPr>
              <a:t>defined</a:t>
            </a:r>
            <a:r>
              <a:rPr lang="lt-LT" b="0" i="0" dirty="0">
                <a:solidFill>
                  <a:srgbClr val="374151"/>
                </a:solidFill>
                <a:effectLst/>
                <a:latin typeface="Söhne"/>
              </a:rPr>
              <a:t>". Tai reiškia, kad kintamasis neegzistuoja už jo apibrėžimo vietos ribų.</a:t>
            </a:r>
          </a:p>
          <a:p>
            <a:pPr algn="l"/>
            <a:endParaRPr lang="lt-LT" b="0" i="0" dirty="0">
              <a:solidFill>
                <a:srgbClr val="374151"/>
              </a:solidFill>
              <a:effectLst/>
              <a:latin typeface="Söhne"/>
            </a:endParaRPr>
          </a:p>
          <a:p>
            <a:pPr algn="l"/>
            <a:r>
              <a:rPr lang="lt-LT" b="0" i="0" dirty="0">
                <a:solidFill>
                  <a:srgbClr val="374151"/>
                </a:solidFill>
                <a:effectLst/>
                <a:latin typeface="Söhne"/>
              </a:rPr>
              <a:t>Globalieji ir vietiniai kintamieji turi skirtingą sritį ir galiojimo laiką. Globalūs kintamieji gali būti naudingi, kai norime pasiekti tam tikrą reikšmę iš bet kurios vietos programoje. Vietiniai kintamieji, priešingai, padeda išlaikyti programos tvarką ir užtikrina, kad kintamieji būtų matomi tik ten, kur jie yra reikalingi.</a:t>
            </a:r>
          </a:p>
          <a:p>
            <a:pPr algn="l"/>
            <a:endParaRPr lang="lt-LT" b="0" i="0" dirty="0">
              <a:solidFill>
                <a:srgbClr val="374151"/>
              </a:solidFill>
              <a:effectLst/>
              <a:latin typeface="Söhne"/>
            </a:endParaRPr>
          </a:p>
          <a:p>
            <a:pPr algn="l"/>
            <a:r>
              <a:rPr lang="lt-LT" b="0" i="0" dirty="0">
                <a:solidFill>
                  <a:srgbClr val="374151"/>
                </a:solidFill>
                <a:effectLst/>
                <a:latin typeface="Söhne"/>
              </a:rPr>
              <a:t>Norint naudoti globalų kintamąjį funkcijoje, turime naudoti </a:t>
            </a:r>
            <a:r>
              <a:rPr lang="lt-LT" b="0" i="0" dirty="0" err="1">
                <a:solidFill>
                  <a:srgbClr val="374151"/>
                </a:solidFill>
                <a:effectLst/>
                <a:latin typeface="Söhne"/>
              </a:rPr>
              <a:t>global</a:t>
            </a:r>
            <a:r>
              <a:rPr lang="lt-LT" b="0" i="0" dirty="0">
                <a:solidFill>
                  <a:srgbClr val="374151"/>
                </a:solidFill>
                <a:effectLst/>
                <a:latin typeface="Söhne"/>
              </a:rPr>
              <a:t> raktinį žodį, kad pažymėtume, jog naudojame globalų kintamąjį. Tai leidžia mums modifikuoti globalų kintamąjį iš funkcijos viduje.</a:t>
            </a:r>
          </a:p>
          <a:p>
            <a:pPr algn="l"/>
            <a:endParaRPr lang="lt-LT" b="0" i="0" dirty="0">
              <a:solidFill>
                <a:srgbClr val="374151"/>
              </a:solidFill>
              <a:effectLst/>
              <a:latin typeface="Söhne"/>
            </a:endParaRPr>
          </a:p>
          <a:p>
            <a:pPr algn="l"/>
            <a:r>
              <a:rPr lang="lt-LT" b="0" i="0" dirty="0">
                <a:solidFill>
                  <a:srgbClr val="374151"/>
                </a:solidFill>
                <a:effectLst/>
                <a:latin typeface="Söhne"/>
              </a:rPr>
              <a:t>Tai yra tik vienas iš daugelio </a:t>
            </a:r>
            <a:r>
              <a:rPr lang="lt-LT" b="0" i="0" dirty="0" err="1">
                <a:solidFill>
                  <a:srgbClr val="374151"/>
                </a:solidFill>
                <a:effectLst/>
                <a:latin typeface="Söhne"/>
              </a:rPr>
              <a:t>Python</a:t>
            </a:r>
            <a:r>
              <a:rPr lang="lt-LT" b="0" i="0" dirty="0">
                <a:solidFill>
                  <a:srgbClr val="374151"/>
                </a:solidFill>
                <a:effectLst/>
                <a:latin typeface="Söhne"/>
              </a:rPr>
              <a:t> kalbos suteikiamų kintamųjų sričių ir galiojimo </a:t>
            </a:r>
            <a:r>
              <a:rPr lang="lt-LT" b="0" i="0" dirty="0" err="1">
                <a:solidFill>
                  <a:srgbClr val="374151"/>
                </a:solidFill>
                <a:effectLst/>
                <a:latin typeface="Söhne"/>
              </a:rPr>
              <a:t>laikkų</a:t>
            </a:r>
            <a:r>
              <a:rPr lang="lt-LT" b="0" i="0" dirty="0">
                <a:solidFill>
                  <a:srgbClr val="374151"/>
                </a:solidFill>
                <a:effectLst/>
                <a:latin typeface="Söhne"/>
              </a:rPr>
              <a:t>. Supratę globalių ir vietinių kintamųjų konceptą, galime geriau organizuoti mūsų kodo struktūrą ir efektyviau valdyti kintamųjų prieigą.</a:t>
            </a:r>
          </a:p>
          <a:p>
            <a:pPr algn="l"/>
            <a:endParaRPr lang="lt-LT" b="0" i="0" dirty="0">
              <a:solidFill>
                <a:srgbClr val="374151"/>
              </a:solidFill>
              <a:effectLst/>
              <a:latin typeface="Söhne"/>
            </a:endParaRPr>
          </a:p>
          <a:p>
            <a:pPr algn="l"/>
            <a:r>
              <a:rPr lang="lt-LT" b="0" i="0" dirty="0">
                <a:solidFill>
                  <a:srgbClr val="374151"/>
                </a:solidFill>
                <a:effectLst/>
                <a:latin typeface="Söhne"/>
              </a:rPr>
              <a:t>Norint tinkamai naudoti globalius ir vietinius kintamuosius, svarbu atkreipti dėmesį į kintamųjų pavadinimus ir jų prieigą. Globalius kintamuosius geriausia naudoti tik tada, kai tai yra būtina ir prasminga visoje programoje. Vietiniais kintamaisiais geriausia naudoti tik tuose blokuose ar funkcijose, kur jie yra reikalingi, ir vengti sukurti per daug globalių kintamųjų, kad išvengtume painiavos ir potencialių klaidų.</a:t>
            </a:r>
          </a:p>
          <a:p>
            <a:pPr algn="l"/>
            <a:endParaRPr lang="lt-LT" b="0" i="0" dirty="0">
              <a:solidFill>
                <a:srgbClr val="374151"/>
              </a:solidFill>
              <a:effectLst/>
              <a:latin typeface="Söhne"/>
            </a:endParaRPr>
          </a:p>
          <a:p>
            <a:pPr algn="l"/>
            <a:r>
              <a:rPr lang="lt-LT" b="0" i="0" dirty="0">
                <a:solidFill>
                  <a:srgbClr val="374151"/>
                </a:solidFill>
                <a:effectLst/>
                <a:latin typeface="Söhne"/>
              </a:rPr>
              <a:t>Išvada:</a:t>
            </a:r>
          </a:p>
          <a:p>
            <a:pPr algn="l"/>
            <a:r>
              <a:rPr lang="lt-LT" b="0" i="0" dirty="0">
                <a:solidFill>
                  <a:srgbClr val="374151"/>
                </a:solidFill>
                <a:effectLst/>
                <a:latin typeface="Söhne"/>
              </a:rPr>
              <a:t>Globalūs ir vietiniai kintamieji yra svarbūs </a:t>
            </a:r>
            <a:r>
              <a:rPr lang="lt-LT" b="0" i="0" dirty="0" err="1">
                <a:solidFill>
                  <a:srgbClr val="374151"/>
                </a:solidFill>
                <a:effectLst/>
                <a:latin typeface="Söhne"/>
              </a:rPr>
              <a:t>Python</a:t>
            </a:r>
            <a:r>
              <a:rPr lang="lt-LT" b="0" i="0" dirty="0">
                <a:solidFill>
                  <a:srgbClr val="374151"/>
                </a:solidFill>
                <a:effectLst/>
                <a:latin typeface="Söhne"/>
              </a:rPr>
              <a:t> programavimo kalbos konceptai. Supratę jų veikimą, galime veiksmingai valdyti kintamųjų prieigą ir išvengti nereikalingų klaidų programose. Globalūs kintamieji yra pasiekiami visoje programoje, o vietiniai kintamieji - tik ten, kur jie yra apibrėžti. Mes galime naudoti </a:t>
            </a:r>
            <a:r>
              <a:rPr lang="lt-LT" b="0" i="0" dirty="0" err="1">
                <a:solidFill>
                  <a:srgbClr val="374151"/>
                </a:solidFill>
                <a:effectLst/>
                <a:latin typeface="Söhne"/>
              </a:rPr>
              <a:t>global</a:t>
            </a:r>
            <a:r>
              <a:rPr lang="lt-LT" b="0" i="0" dirty="0">
                <a:solidFill>
                  <a:srgbClr val="374151"/>
                </a:solidFill>
                <a:effectLst/>
                <a:latin typeface="Söhne"/>
              </a:rPr>
              <a:t> raktinį žodį norėdami modifikuoti globalius kintamuosius iš funkcijų viduje. Taip pat svarbu tinkamai vadinama kintamiesiems ir rūpintis jų galiojimo laiku ir sritimi, kad būtų išvengta painiavos ir klaidų.</a:t>
            </a:r>
          </a:p>
          <a:p>
            <a:pPr algn="l"/>
            <a:r>
              <a:rPr lang="lt-LT" b="0" i="0" dirty="0" err="1">
                <a:solidFill>
                  <a:srgbClr val="374151"/>
                </a:solidFill>
                <a:effectLst/>
                <a:latin typeface="Söhne"/>
              </a:rPr>
              <a:t>Python</a:t>
            </a:r>
            <a:r>
              <a:rPr lang="lt-LT" b="0" i="0" dirty="0">
                <a:solidFill>
                  <a:srgbClr val="374151"/>
                </a:solidFill>
                <a:effectLst/>
                <a:latin typeface="Söhne"/>
              </a:rPr>
              <a:t> kalba suteikia mums galimybę efektyviai naudoti globalius ir vietinius kintamuosius, leidžiantiems kurti tvarkingą ir struktūrizuotą kodą. Išmokę tinkamai naudoti šiuos kintamuosius, galime kurti sudėtingesnes programas ir efektyviai valdyti kintamųjų prieigą bei jų vertes.</a:t>
            </a:r>
          </a:p>
          <a:p>
            <a:br>
              <a:rPr lang="lt-LT" dirty="0"/>
            </a:br>
            <a:endParaRPr lang="lt-LT" b="0" i="0" dirty="0">
              <a:solidFill>
                <a:srgbClr val="374151"/>
              </a:solidFill>
              <a:effectLst/>
              <a:latin typeface="Söhne"/>
            </a:endParaRPr>
          </a:p>
          <a:p>
            <a:endParaRPr lang="en-LT" dirty="0"/>
          </a:p>
        </p:txBody>
      </p:sp>
      <p:sp>
        <p:nvSpPr>
          <p:cNvPr id="4" name="Slide Number Placeholder 3"/>
          <p:cNvSpPr>
            <a:spLocks noGrp="1"/>
          </p:cNvSpPr>
          <p:nvPr>
            <p:ph type="sldNum" sz="quarter" idx="5"/>
          </p:nvPr>
        </p:nvSpPr>
        <p:spPr/>
        <p:txBody>
          <a:bodyPr/>
          <a:lstStyle/>
          <a:p>
            <a:fld id="{B83A85B5-8788-D14D-A6AC-5E44B268AD9F}" type="slidenum">
              <a:rPr lang="en-LT" smtClean="0"/>
              <a:t>15</a:t>
            </a:fld>
            <a:endParaRPr lang="en-LT"/>
          </a:p>
        </p:txBody>
      </p:sp>
    </p:spTree>
    <p:extLst>
      <p:ext uri="{BB962C8B-B14F-4D97-AF65-F5344CB8AC3E}">
        <p14:creationId xmlns:p14="http://schemas.microsoft.com/office/powerpoint/2010/main" val="8147090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Komentarai yra svarbus programavimo proceso elementas, padedantis paaiškinti funkcijų veikimą, paskirtį ir naudojimą. Teisingai sukurta ir aiškiai parašyta funkcijos </a:t>
            </a:r>
            <a:r>
              <a:rPr lang="lt-LT" b="0" i="0" dirty="0" err="1">
                <a:solidFill>
                  <a:srgbClr val="374151"/>
                </a:solidFill>
                <a:effectLst/>
                <a:latin typeface="Söhne"/>
              </a:rPr>
              <a:t>komentuotė</a:t>
            </a:r>
            <a:r>
              <a:rPr lang="lt-LT" b="0" i="0" dirty="0">
                <a:solidFill>
                  <a:srgbClr val="374151"/>
                </a:solidFill>
                <a:effectLst/>
                <a:latin typeface="Söhne"/>
              </a:rPr>
              <a:t> padeda kitiems programuotojams suprasti, kaip naudoti funkciją ir kokie yra jos įvesties ir išvesties parametrai.</a:t>
            </a:r>
          </a:p>
          <a:p>
            <a:pPr algn="l"/>
            <a:endParaRPr lang="lt-LT" b="0" i="0" dirty="0">
              <a:solidFill>
                <a:srgbClr val="374151"/>
              </a:solidFill>
              <a:effectLst/>
              <a:latin typeface="Söhne"/>
            </a:endParaRPr>
          </a:p>
          <a:p>
            <a:pPr algn="l"/>
            <a:r>
              <a:rPr lang="lt-LT" b="0" i="0" dirty="0">
                <a:solidFill>
                  <a:srgbClr val="374151"/>
                </a:solidFill>
                <a:effectLst/>
                <a:latin typeface="Söhne"/>
              </a:rPr>
              <a:t>Jei norime tinkamai aprašyti funkciją, turime naudoti tam tikrą komentavimo formatą. </a:t>
            </a:r>
            <a:r>
              <a:rPr lang="lt-LT" b="0" i="0" dirty="0" err="1">
                <a:solidFill>
                  <a:srgbClr val="374151"/>
                </a:solidFill>
                <a:effectLst/>
                <a:latin typeface="Söhne"/>
              </a:rPr>
              <a:t>Python</a:t>
            </a:r>
            <a:r>
              <a:rPr lang="lt-LT" b="0" i="0" dirty="0">
                <a:solidFill>
                  <a:srgbClr val="374151"/>
                </a:solidFill>
                <a:effectLst/>
                <a:latin typeface="Söhne"/>
              </a:rPr>
              <a:t> kalba palaiko tris skirtingus komentavimo stilius:</a:t>
            </a:r>
          </a:p>
          <a:p>
            <a:pPr algn="l">
              <a:buFont typeface="+mj-lt"/>
              <a:buAutoNum type="arabicPeriod"/>
            </a:pPr>
            <a:r>
              <a:rPr lang="lt-LT" b="0" i="0" dirty="0" err="1">
                <a:solidFill>
                  <a:srgbClr val="374151"/>
                </a:solidFill>
                <a:effectLst/>
                <a:latin typeface="Söhne"/>
              </a:rPr>
              <a:t>Vielinelis</a:t>
            </a:r>
            <a:r>
              <a:rPr lang="lt-LT" b="0" i="0" dirty="0">
                <a:solidFill>
                  <a:srgbClr val="374151"/>
                </a:solidFill>
                <a:effectLst/>
                <a:latin typeface="Söhne"/>
              </a:rPr>
              <a:t> komentaras (</a:t>
            </a:r>
            <a:r>
              <a:rPr lang="lt-LT" b="0" i="0" dirty="0" err="1">
                <a:solidFill>
                  <a:srgbClr val="374151"/>
                </a:solidFill>
                <a:effectLst/>
                <a:latin typeface="Söhne"/>
              </a:rPr>
              <a:t>Triple-quoted</a:t>
            </a:r>
            <a:r>
              <a:rPr lang="lt-LT" b="0" i="0" dirty="0">
                <a:solidFill>
                  <a:srgbClr val="374151"/>
                </a:solidFill>
                <a:effectLst/>
                <a:latin typeface="Söhne"/>
              </a:rPr>
              <a:t> </a:t>
            </a:r>
            <a:r>
              <a:rPr lang="lt-LT" b="0" i="0" dirty="0" err="1">
                <a:solidFill>
                  <a:srgbClr val="374151"/>
                </a:solidFill>
                <a:effectLst/>
                <a:latin typeface="Söhne"/>
              </a:rPr>
              <a:t>strings</a:t>
            </a:r>
            <a:r>
              <a:rPr lang="lt-LT" b="0" i="0" dirty="0">
                <a:solidFill>
                  <a:srgbClr val="374151"/>
                </a:solidFill>
                <a:effectLst/>
                <a:latin typeface="Söhne"/>
              </a:rPr>
              <a:t>) - tai ilgi komentarai, kurie rašomi tarp trijų viengubų arba trijų dvigubų kabučių. Jie dažnai naudojami aprašant funkcijos paskirtį, įvesties parametrus, išvesties rezultatus ir galbūt kelis pavyzdžius. </a:t>
            </a:r>
            <a:r>
              <a:rPr lang="lt-LT" b="0" i="0" dirty="0" err="1">
                <a:solidFill>
                  <a:srgbClr val="374151"/>
                </a:solidFill>
                <a:effectLst/>
                <a:latin typeface="Söhne"/>
              </a:rPr>
              <a:t>Vielineliai</a:t>
            </a:r>
            <a:r>
              <a:rPr lang="lt-LT" b="0" i="0" dirty="0">
                <a:solidFill>
                  <a:srgbClr val="374151"/>
                </a:solidFill>
                <a:effectLst/>
                <a:latin typeface="Söhne"/>
              </a:rPr>
              <a:t> komentarai yra rašomi virš funkcijos, tačiau jie gali būti rašomi ir viduje, jei reikia paaiškinti tam tikrą funkcijos dalį.</a:t>
            </a:r>
          </a:p>
          <a:p>
            <a:pPr algn="l"/>
            <a:r>
              <a:rPr lang="lt-LT" b="0" i="0" dirty="0">
                <a:solidFill>
                  <a:srgbClr val="374151"/>
                </a:solidFill>
                <a:effectLst/>
                <a:latin typeface="Söhne"/>
              </a:rPr>
              <a:t>Pavyzdys:</a:t>
            </a:r>
          </a:p>
          <a:p>
            <a:r>
              <a:rPr lang="lt-LT" dirty="0" err="1">
                <a:solidFill>
                  <a:srgbClr val="2E95D3"/>
                </a:solidFill>
                <a:effectLst/>
              </a:rPr>
              <a:t>def</a:t>
            </a:r>
            <a:r>
              <a:rPr lang="lt-LT" dirty="0">
                <a:effectLst/>
              </a:rPr>
              <a:t> </a:t>
            </a:r>
            <a:r>
              <a:rPr lang="lt-LT" dirty="0">
                <a:solidFill>
                  <a:srgbClr val="F22C3D"/>
                </a:solidFill>
                <a:effectLst/>
              </a:rPr>
              <a:t>funkcija</a:t>
            </a:r>
            <a:r>
              <a:rPr lang="lt-LT" dirty="0">
                <a:effectLst/>
              </a:rPr>
              <a:t>(parametras1, parametras2): </a:t>
            </a:r>
            <a:r>
              <a:rPr lang="lt-LT" dirty="0">
                <a:solidFill>
                  <a:srgbClr val="00A67D"/>
                </a:solidFill>
                <a:effectLst/>
              </a:rPr>
              <a:t>''' Ši funkcija atlieka tam tikrą užduotį. :</a:t>
            </a:r>
            <a:r>
              <a:rPr lang="lt-LT" dirty="0" err="1">
                <a:solidFill>
                  <a:srgbClr val="00A67D"/>
                </a:solidFill>
                <a:effectLst/>
              </a:rPr>
              <a:t>param</a:t>
            </a:r>
            <a:r>
              <a:rPr lang="lt-LT" dirty="0">
                <a:solidFill>
                  <a:srgbClr val="00A67D"/>
                </a:solidFill>
                <a:effectLst/>
              </a:rPr>
              <a:t> parametras1: Pirmasis parametras :</a:t>
            </a:r>
            <a:r>
              <a:rPr lang="lt-LT" dirty="0" err="1">
                <a:solidFill>
                  <a:srgbClr val="00A67D"/>
                </a:solidFill>
                <a:effectLst/>
              </a:rPr>
              <a:t>param</a:t>
            </a:r>
            <a:r>
              <a:rPr lang="lt-LT" dirty="0">
                <a:solidFill>
                  <a:srgbClr val="00A67D"/>
                </a:solidFill>
                <a:effectLst/>
              </a:rPr>
              <a:t> parametras2: Antrasis parametras :</a:t>
            </a:r>
            <a:r>
              <a:rPr lang="lt-LT" dirty="0" err="1">
                <a:solidFill>
                  <a:srgbClr val="00A67D"/>
                </a:solidFill>
                <a:effectLst/>
              </a:rPr>
              <a:t>return</a:t>
            </a:r>
            <a:r>
              <a:rPr lang="lt-LT" dirty="0">
                <a:solidFill>
                  <a:srgbClr val="00A67D"/>
                </a:solidFill>
                <a:effectLst/>
              </a:rPr>
              <a:t>: Grąžina rezultatą '''</a:t>
            </a:r>
            <a:r>
              <a:rPr lang="lt-LT" dirty="0">
                <a:effectLst/>
              </a:rPr>
              <a:t> # Funkcijos kodas </a:t>
            </a:r>
            <a:r>
              <a:rPr lang="lt-LT" dirty="0" err="1">
                <a:solidFill>
                  <a:srgbClr val="2E95D3"/>
                </a:solidFill>
                <a:effectLst/>
              </a:rPr>
              <a:t>return</a:t>
            </a:r>
            <a:r>
              <a:rPr lang="lt-LT" dirty="0">
                <a:effectLst/>
              </a:rPr>
              <a:t> rezultatas </a:t>
            </a:r>
          </a:p>
          <a:p>
            <a:pPr algn="l">
              <a:buFont typeface="+mj-lt"/>
              <a:buAutoNum type="arabicPeriod" startAt="2"/>
            </a:pPr>
            <a:endParaRPr lang="lt-LT" b="0" i="0" dirty="0">
              <a:solidFill>
                <a:srgbClr val="374151"/>
              </a:solidFill>
              <a:effectLst/>
              <a:latin typeface="Söhne"/>
            </a:endParaRPr>
          </a:p>
          <a:p>
            <a:pPr algn="l">
              <a:buFont typeface="+mj-lt"/>
              <a:buAutoNum type="arabicPeriod" startAt="2"/>
            </a:pPr>
            <a:r>
              <a:rPr lang="lt-LT" b="0" i="0" dirty="0" err="1">
                <a:solidFill>
                  <a:srgbClr val="374151"/>
                </a:solidFill>
                <a:effectLst/>
                <a:latin typeface="Söhne"/>
              </a:rPr>
              <a:t>Vienalinis</a:t>
            </a:r>
            <a:r>
              <a:rPr lang="lt-LT" b="0" i="0" dirty="0">
                <a:solidFill>
                  <a:srgbClr val="374151"/>
                </a:solidFill>
                <a:effectLst/>
                <a:latin typeface="Söhne"/>
              </a:rPr>
              <a:t> komentaras (</a:t>
            </a:r>
            <a:r>
              <a:rPr lang="lt-LT" b="0" i="0" dirty="0" err="1">
                <a:solidFill>
                  <a:srgbClr val="374151"/>
                </a:solidFill>
                <a:effectLst/>
                <a:latin typeface="Söhne"/>
              </a:rPr>
              <a:t>Inline</a:t>
            </a:r>
            <a:r>
              <a:rPr lang="lt-LT" b="0" i="0" dirty="0">
                <a:solidFill>
                  <a:srgbClr val="374151"/>
                </a:solidFill>
                <a:effectLst/>
                <a:latin typeface="Söhne"/>
              </a:rPr>
              <a:t> </a:t>
            </a:r>
            <a:r>
              <a:rPr lang="lt-LT" b="0" i="0" dirty="0" err="1">
                <a:solidFill>
                  <a:srgbClr val="374151"/>
                </a:solidFill>
                <a:effectLst/>
                <a:latin typeface="Söhne"/>
              </a:rPr>
              <a:t>comment</a:t>
            </a:r>
            <a:r>
              <a:rPr lang="lt-LT" b="0" i="0" dirty="0">
                <a:solidFill>
                  <a:srgbClr val="374151"/>
                </a:solidFill>
                <a:effectLst/>
                <a:latin typeface="Söhne"/>
              </a:rPr>
              <a:t>) - tai komentarai, kurie rašomi tiesiai funkcijos kodo eilutės gale ir padeda paaiškinti konkretų veiksmą arba logiką. Jie yra naudingi, kai norime paaiškinti konkrečią funkcijos dalį arba kodo eilutę.</a:t>
            </a:r>
          </a:p>
          <a:p>
            <a:pPr algn="l"/>
            <a:r>
              <a:rPr lang="lt-LT" b="0" i="0" dirty="0">
                <a:solidFill>
                  <a:srgbClr val="374151"/>
                </a:solidFill>
                <a:effectLst/>
                <a:latin typeface="Söhne"/>
              </a:rPr>
              <a:t>Pavyzdys:</a:t>
            </a:r>
          </a:p>
          <a:p>
            <a:r>
              <a:rPr lang="lt-LT" dirty="0" err="1">
                <a:solidFill>
                  <a:srgbClr val="2E95D3"/>
                </a:solidFill>
                <a:effectLst/>
              </a:rPr>
              <a:t>def</a:t>
            </a:r>
            <a:r>
              <a:rPr lang="lt-LT" dirty="0">
                <a:effectLst/>
              </a:rPr>
              <a:t> </a:t>
            </a:r>
            <a:r>
              <a:rPr lang="lt-LT" dirty="0">
                <a:solidFill>
                  <a:srgbClr val="F22C3D"/>
                </a:solidFill>
                <a:effectLst/>
              </a:rPr>
              <a:t>funkcija</a:t>
            </a:r>
            <a:r>
              <a:rPr lang="lt-LT" dirty="0">
                <a:effectLst/>
              </a:rPr>
              <a:t>(parametras1, parametras2): # Funkcija atlieka tam tikrą veiksmą rezultatas = parametras1 + parametras2 # Sudedame du parametrus </a:t>
            </a:r>
            <a:r>
              <a:rPr lang="lt-LT" dirty="0" err="1">
                <a:solidFill>
                  <a:srgbClr val="2E95D3"/>
                </a:solidFill>
                <a:effectLst/>
              </a:rPr>
              <a:t>return</a:t>
            </a:r>
            <a:r>
              <a:rPr lang="lt-LT" dirty="0">
                <a:effectLst/>
              </a:rPr>
              <a:t> rezultatas </a:t>
            </a:r>
          </a:p>
          <a:p>
            <a:pPr algn="l">
              <a:buFont typeface="+mj-lt"/>
              <a:buAutoNum type="arabicPeriod" startAt="3"/>
            </a:pPr>
            <a:endParaRPr lang="lt-LT" b="0" i="0" dirty="0">
              <a:solidFill>
                <a:srgbClr val="374151"/>
              </a:solidFill>
              <a:effectLst/>
              <a:latin typeface="Söhne"/>
            </a:endParaRPr>
          </a:p>
          <a:p>
            <a:pPr algn="l">
              <a:buFont typeface="+mj-lt"/>
              <a:buAutoNum type="arabicPeriod" startAt="3"/>
            </a:pPr>
            <a:r>
              <a:rPr lang="lt-LT" b="0" i="0" dirty="0">
                <a:solidFill>
                  <a:srgbClr val="374151"/>
                </a:solidFill>
                <a:effectLst/>
                <a:latin typeface="Söhne"/>
              </a:rPr>
              <a:t>Dokumentacijos eilutė (</a:t>
            </a:r>
            <a:r>
              <a:rPr lang="lt-LT" b="0" i="0" dirty="0" err="1">
                <a:solidFill>
                  <a:srgbClr val="374151"/>
                </a:solidFill>
                <a:effectLst/>
                <a:latin typeface="Söhne"/>
              </a:rPr>
              <a:t>Docstring</a:t>
            </a:r>
            <a:r>
              <a:rPr lang="lt-LT" b="0" i="0" dirty="0">
                <a:solidFill>
                  <a:srgbClr val="374151"/>
                </a:solidFill>
                <a:effectLst/>
                <a:latin typeface="Söhne"/>
              </a:rPr>
              <a:t>) - tai specialios eilutės, kurios rašomos virš funkcijos ir suteikia trumpą aprašymą funkcijos paskirties ir naudojimo. Tai yra labai panašu į </a:t>
            </a:r>
            <a:r>
              <a:rPr lang="lt-LT" b="0" i="0" dirty="0" err="1">
                <a:solidFill>
                  <a:srgbClr val="374151"/>
                </a:solidFill>
                <a:effectLst/>
                <a:latin typeface="Söhne"/>
              </a:rPr>
              <a:t>vielinelį</a:t>
            </a:r>
            <a:r>
              <a:rPr lang="lt-LT" b="0" i="0" dirty="0">
                <a:solidFill>
                  <a:srgbClr val="374151"/>
                </a:solidFill>
                <a:effectLst/>
                <a:latin typeface="Söhne"/>
              </a:rPr>
              <a:t> komentarą, tačiau jų naudojimas yra labiau susijęs su dokumentavimu ir dokumentacijos įrankiais.</a:t>
            </a:r>
          </a:p>
          <a:p>
            <a:pPr algn="l"/>
            <a:r>
              <a:rPr lang="lt-LT" b="0" i="0" dirty="0">
                <a:solidFill>
                  <a:srgbClr val="374151"/>
                </a:solidFill>
                <a:effectLst/>
                <a:latin typeface="Söhne"/>
              </a:rPr>
              <a:t>Pavyzdys:</a:t>
            </a:r>
          </a:p>
          <a:p>
            <a:pPr algn="l"/>
            <a:r>
              <a:rPr lang="lt-LT" b="0" i="0" dirty="0" err="1">
                <a:solidFill>
                  <a:srgbClr val="2E95D3"/>
                </a:solidFill>
                <a:effectLst/>
                <a:latin typeface="Söhne"/>
              </a:rPr>
              <a:t>def</a:t>
            </a:r>
            <a:r>
              <a:rPr lang="lt-LT" b="0" i="0" dirty="0">
                <a:effectLst/>
                <a:latin typeface="Söhne"/>
              </a:rPr>
              <a:t> </a:t>
            </a:r>
            <a:r>
              <a:rPr lang="lt-LT" b="0" i="0" dirty="0">
                <a:solidFill>
                  <a:srgbClr val="F22C3D"/>
                </a:solidFill>
                <a:effectLst/>
                <a:latin typeface="Söhne"/>
              </a:rPr>
              <a:t>funkcija</a:t>
            </a:r>
            <a:r>
              <a:rPr lang="lt-LT" b="0" i="0" dirty="0">
                <a:effectLst/>
                <a:latin typeface="Söhne"/>
              </a:rPr>
              <a:t>(parametras1, parametras2): </a:t>
            </a:r>
            <a:r>
              <a:rPr lang="lt-LT" b="0" i="0" dirty="0">
                <a:solidFill>
                  <a:srgbClr val="00A67D"/>
                </a:solidFill>
                <a:effectLst/>
                <a:latin typeface="Söhne"/>
              </a:rPr>
              <a:t>""" Ši funkcija atlieka tam tikrą užduotį. </a:t>
            </a:r>
            <a:endParaRPr lang="lt-LT" b="0" i="0" dirty="0">
              <a:effectLst/>
              <a:latin typeface="Söhne"/>
            </a:endParaRPr>
          </a:p>
          <a:p>
            <a:pPr algn="l"/>
            <a:r>
              <a:rPr lang="lt-LT" b="0" i="0" dirty="0">
                <a:effectLst/>
                <a:latin typeface="Söhne"/>
              </a:rPr>
              <a:t>:</a:t>
            </a:r>
            <a:r>
              <a:rPr lang="lt-LT" b="0" i="0" dirty="0" err="1">
                <a:effectLst/>
                <a:latin typeface="Söhne"/>
              </a:rPr>
              <a:t>param</a:t>
            </a:r>
            <a:r>
              <a:rPr lang="lt-LT" b="0" i="0" dirty="0">
                <a:effectLst/>
                <a:latin typeface="Söhne"/>
              </a:rPr>
              <a:t> parametras1: Pirmasis parametras :</a:t>
            </a:r>
            <a:r>
              <a:rPr lang="lt-LT" b="0" i="0" dirty="0" err="1">
                <a:effectLst/>
                <a:latin typeface="Söhne"/>
              </a:rPr>
              <a:t>param</a:t>
            </a:r>
            <a:r>
              <a:rPr lang="lt-LT" b="0" i="0" dirty="0">
                <a:effectLst/>
                <a:latin typeface="Söhne"/>
              </a:rPr>
              <a:t> parametras2: Antrasis parametras :</a:t>
            </a:r>
            <a:r>
              <a:rPr lang="lt-LT" b="0" i="0" dirty="0" err="1">
                <a:effectLst/>
                <a:latin typeface="Söhne"/>
              </a:rPr>
              <a:t>return</a:t>
            </a:r>
            <a:r>
              <a:rPr lang="lt-LT" b="0" i="0" dirty="0">
                <a:effectLst/>
                <a:latin typeface="Söhne"/>
              </a:rPr>
              <a:t>: Grąžina rezultatą """ # Funkcijos kodas </a:t>
            </a:r>
            <a:r>
              <a:rPr lang="lt-LT" b="0" i="0" dirty="0" err="1">
                <a:effectLst/>
                <a:latin typeface="Söhne"/>
              </a:rPr>
              <a:t>return</a:t>
            </a:r>
            <a:r>
              <a:rPr lang="lt-LT" b="0" i="0" dirty="0">
                <a:effectLst/>
                <a:latin typeface="Söhne"/>
              </a:rPr>
              <a:t> rezultatas</a:t>
            </a:r>
          </a:p>
          <a:p>
            <a:pPr algn="l"/>
            <a:endParaRPr lang="lt-LT" b="0" i="0" dirty="0">
              <a:effectLst/>
              <a:latin typeface="Söhne"/>
            </a:endParaRPr>
          </a:p>
          <a:p>
            <a:pPr algn="l"/>
            <a:r>
              <a:rPr lang="lt-LT" b="0" i="0" dirty="0">
                <a:effectLst/>
                <a:latin typeface="Söhne"/>
              </a:rPr>
              <a:t>Komentarai yra naudingi norint padėti kitoms programuotojoms suprasti kodą ir tinkamai naudoti funkcijas. Jie gali padėti išvengti klaidų, geriau organizuoti kodą ir pagerinti skaitymą. </a:t>
            </a:r>
          </a:p>
          <a:p>
            <a:pPr algn="l"/>
            <a:endParaRPr lang="lt-LT" b="0" i="0" dirty="0">
              <a:effectLst/>
              <a:latin typeface="Söhne"/>
            </a:endParaRPr>
          </a:p>
          <a:p>
            <a:pPr algn="l"/>
            <a:r>
              <a:rPr lang="lt-LT" b="0" i="0" dirty="0">
                <a:effectLst/>
                <a:latin typeface="Söhne"/>
              </a:rPr>
              <a:t>Svarbu užtikrinti, kad komentarai būtų aiškūs, tikslūs ir lengvai suprantami. Jie turėtų paaiškinti funkcijos paskirtį, veikimo principus, priimamus parametrus, grąžinamus rezultatus ir, jei reikia, pateikti pavyzdžius arba pastabas apie galimas klaidas. </a:t>
            </a:r>
          </a:p>
          <a:p>
            <a:pPr algn="l"/>
            <a:endParaRPr lang="lt-LT" b="0" i="0" dirty="0">
              <a:effectLst/>
              <a:latin typeface="Söhne"/>
            </a:endParaRPr>
          </a:p>
          <a:p>
            <a:pPr algn="l"/>
            <a:r>
              <a:rPr lang="lt-LT" b="0" i="0" dirty="0">
                <a:effectLst/>
                <a:latin typeface="Söhne"/>
              </a:rPr>
              <a:t>Dauguma programavimo projektų rekomenduoja naudoti geras komentavimo praktikas, nes tai padeda gerinti bendradarbiavimą ir palaiko gerą kodų bazines.</a:t>
            </a:r>
          </a:p>
          <a:p>
            <a:pPr algn="l"/>
            <a:r>
              <a:rPr lang="lt-LT" b="0" i="0" dirty="0">
                <a:effectLst/>
                <a:latin typeface="Söhne"/>
              </a:rPr>
              <a:t> </a:t>
            </a:r>
          </a:p>
          <a:p>
            <a:pPr algn="l"/>
            <a:r>
              <a:rPr lang="lt-LT" b="0" i="0" dirty="0">
                <a:effectLst/>
                <a:latin typeface="Söhne"/>
              </a:rPr>
              <a:t>Norint pasiekti gerus rezultatus su komentarais, reikia: </a:t>
            </a:r>
          </a:p>
          <a:p>
            <a:pPr marL="171450" indent="-171450" algn="l">
              <a:buFontTx/>
              <a:buChar char="-"/>
            </a:pPr>
            <a:r>
              <a:rPr lang="lt-LT" b="0" i="0" dirty="0">
                <a:effectLst/>
                <a:latin typeface="Söhne"/>
              </a:rPr>
              <a:t> Aiškiai aprašyti funkcijos paskirtį ir veikimo principus. </a:t>
            </a:r>
          </a:p>
          <a:p>
            <a:pPr marL="171450" indent="-171450" algn="l">
              <a:buFontTx/>
              <a:buChar char="-"/>
            </a:pPr>
            <a:r>
              <a:rPr lang="lt-LT" b="0" i="0" dirty="0">
                <a:effectLst/>
                <a:latin typeface="Söhne"/>
              </a:rPr>
              <a:t> Rašyti komentarus skaitomu ir suprantamu stiliumi.</a:t>
            </a:r>
          </a:p>
          <a:p>
            <a:pPr marL="171450" indent="-171450" algn="l">
              <a:buFontTx/>
              <a:buChar char="-"/>
            </a:pPr>
            <a:r>
              <a:rPr lang="lt-LT" b="0" i="0" dirty="0">
                <a:effectLst/>
                <a:latin typeface="Söhne"/>
              </a:rPr>
              <a:t> Komentuoti svarbias funkcijos dalis ir sudėtingus veiksmus. </a:t>
            </a:r>
          </a:p>
          <a:p>
            <a:pPr marL="171450" indent="-171450" algn="l">
              <a:buFontTx/>
              <a:buChar char="-"/>
            </a:pPr>
            <a:r>
              <a:rPr lang="lt-LT" b="0" i="0" dirty="0">
                <a:effectLst/>
                <a:latin typeface="Söhne"/>
              </a:rPr>
              <a:t> Išvengti pernelyg didelių ir nereikalingų komentarų. </a:t>
            </a:r>
            <a:br>
              <a:rPr lang="lt-LT" b="0" i="0" dirty="0">
                <a:effectLst/>
                <a:latin typeface="Söhne"/>
              </a:rPr>
            </a:br>
            <a:br>
              <a:rPr lang="lt-LT" b="0" i="0" dirty="0">
                <a:effectLst/>
                <a:latin typeface="Söhne"/>
              </a:rPr>
            </a:br>
            <a:r>
              <a:rPr lang="lt-LT" b="0" i="0" dirty="0">
                <a:effectLst/>
                <a:latin typeface="Söhne"/>
              </a:rPr>
              <a:t>Su tinkamai komentuota funkcija, kiti programuotojai gali lengvai suprasti jūsų kodą, lengviau jį palaikyti ir tobulinti. Komentarai taip pat padeda išvengti klaidų ir palengvina darbą su didelėmis programomis.</a:t>
            </a:r>
            <a:br>
              <a:rPr lang="lt-LT" b="0" i="0" dirty="0">
                <a:effectLst/>
                <a:latin typeface="Söhne"/>
              </a:rPr>
            </a:br>
            <a:br>
              <a:rPr lang="lt-LT" b="0" i="0" dirty="0">
                <a:effectLst/>
                <a:latin typeface="Söhne"/>
              </a:rPr>
            </a:br>
            <a:r>
              <a:rPr lang="lt-LT" b="0" i="0" dirty="0">
                <a:effectLst/>
                <a:latin typeface="Söhne"/>
              </a:rPr>
              <a:t>Komentarų naudojimas yra gera praktika, kurios reikėtų laikytis, norint tapti geresniu programuotoju ir pagerinti savo kodavimo įgūdžius. </a:t>
            </a:r>
            <a:br>
              <a:rPr lang="lt-LT" b="0" i="0" dirty="0">
                <a:effectLst/>
                <a:latin typeface="Söhne"/>
              </a:rPr>
            </a:br>
            <a:br>
              <a:rPr lang="lt-LT" b="0" i="0" dirty="0">
                <a:effectLst/>
                <a:latin typeface="Söhne"/>
              </a:rPr>
            </a:br>
            <a:r>
              <a:rPr lang="lt-LT" b="0" i="0" dirty="0">
                <a:effectLst/>
                <a:latin typeface="Söhne"/>
              </a:rPr>
              <a:t>Visuose programavimo projektuose, kurie yra bendrai naudojami ir priimami, komentarai yra nepakeičiamas komponentas, kuris padeda užtikrinti gerą kodą ir efektyvų bendradarbiavimą. </a:t>
            </a:r>
            <a:br>
              <a:rPr lang="lt-LT" b="0" i="0" dirty="0">
                <a:effectLst/>
                <a:latin typeface="Söhne"/>
              </a:rPr>
            </a:br>
            <a:br>
              <a:rPr lang="lt-LT" b="0" i="0" dirty="0">
                <a:effectLst/>
                <a:latin typeface="Söhne"/>
              </a:rPr>
            </a:br>
            <a:r>
              <a:rPr lang="lt-LT" b="0" i="0" dirty="0">
                <a:effectLst/>
                <a:latin typeface="Söhne"/>
              </a:rPr>
              <a:t>Galutinis išvadas yra tai, kad tinkamai komentuoti funkcijas yra svarbu norint pagerinti jų supratimą, palaikymą ir naudojimą. Komentarai padeda kitoms programuotojoms suprasti kodą ir paspartina programavimo procesą. Taigi, rekomenduojama visada rašyti aiškius ir suprantamus komentarus savo funkcijoms. </a:t>
            </a:r>
          </a:p>
          <a:p>
            <a:br>
              <a:rPr lang="lt-LT" dirty="0"/>
            </a:br>
            <a:endParaRPr lang="lt-LT" dirty="0">
              <a:effectLst/>
              <a:latin typeface="Söhne"/>
            </a:endParaRPr>
          </a:p>
        </p:txBody>
      </p:sp>
      <p:sp>
        <p:nvSpPr>
          <p:cNvPr id="4" name="Slide Number Placeholder 3"/>
          <p:cNvSpPr>
            <a:spLocks noGrp="1"/>
          </p:cNvSpPr>
          <p:nvPr>
            <p:ph type="sldNum" sz="quarter" idx="5"/>
          </p:nvPr>
        </p:nvSpPr>
        <p:spPr/>
        <p:txBody>
          <a:bodyPr/>
          <a:lstStyle/>
          <a:p>
            <a:fld id="{B83A85B5-8788-D14D-A6AC-5E44B268AD9F}" type="slidenum">
              <a:rPr lang="en-LT" smtClean="0"/>
              <a:t>16</a:t>
            </a:fld>
            <a:endParaRPr lang="en-LT"/>
          </a:p>
        </p:txBody>
      </p:sp>
    </p:spTree>
    <p:extLst>
      <p:ext uri="{BB962C8B-B14F-4D97-AF65-F5344CB8AC3E}">
        <p14:creationId xmlns:p14="http://schemas.microsoft.com/office/powerpoint/2010/main" val="36786731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Anoniminės funkcijos arba lambda funkcijos yra specialios funkcijos </a:t>
            </a:r>
            <a:r>
              <a:rPr lang="lt-LT" b="0" i="0" dirty="0" err="1">
                <a:solidFill>
                  <a:srgbClr val="374151"/>
                </a:solidFill>
                <a:effectLst/>
                <a:latin typeface="Söhne"/>
              </a:rPr>
              <a:t>Python</a:t>
            </a:r>
            <a:r>
              <a:rPr lang="lt-LT" b="0" i="0" dirty="0">
                <a:solidFill>
                  <a:srgbClr val="374151"/>
                </a:solidFill>
                <a:effectLst/>
                <a:latin typeface="Söhne"/>
              </a:rPr>
              <a:t> programavimo kalboje, kurios gali būti apibrėžtos vienoje eilutėje be vardo. Jos naudojamos tuomet, kai reikia sukurti nedidelį funkcijos bloką, kuris bus naudojamas tik vienoje vietoje arba nebus daug kartų </a:t>
            </a:r>
            <a:r>
              <a:rPr lang="lt-LT" b="0" i="0" dirty="0" err="1">
                <a:solidFill>
                  <a:srgbClr val="374151"/>
                </a:solidFill>
                <a:effectLst/>
                <a:latin typeface="Söhne"/>
              </a:rPr>
              <a:t>perpanaudojamas</a:t>
            </a:r>
            <a:r>
              <a:rPr lang="lt-LT" b="0" i="0" dirty="0">
                <a:solidFill>
                  <a:srgbClr val="374151"/>
                </a:solidFill>
                <a:effectLst/>
                <a:latin typeface="Söhne"/>
              </a:rPr>
              <a:t>.</a:t>
            </a:r>
          </a:p>
          <a:p>
            <a:pPr algn="l"/>
            <a:endParaRPr lang="lt-LT" b="0" i="0" dirty="0">
              <a:solidFill>
                <a:srgbClr val="374151"/>
              </a:solidFill>
              <a:effectLst/>
              <a:latin typeface="Söhne"/>
            </a:endParaRPr>
          </a:p>
          <a:p>
            <a:pPr algn="l"/>
            <a:r>
              <a:rPr lang="lt-LT" b="0" i="0" dirty="0">
                <a:solidFill>
                  <a:srgbClr val="374151"/>
                </a:solidFill>
                <a:effectLst/>
                <a:latin typeface="Söhne"/>
              </a:rPr>
              <a:t>Lambda funkcijos sintaksė yra labai trumpa ir paprasta: lambda </a:t>
            </a:r>
            <a:r>
              <a:rPr lang="lt-LT" b="0" i="0" dirty="0" err="1">
                <a:solidFill>
                  <a:srgbClr val="374151"/>
                </a:solidFill>
                <a:effectLst/>
                <a:latin typeface="Söhne"/>
              </a:rPr>
              <a:t>arguments</a:t>
            </a:r>
            <a:r>
              <a:rPr lang="lt-LT" b="0" i="0" dirty="0">
                <a:solidFill>
                  <a:srgbClr val="374151"/>
                </a:solidFill>
                <a:effectLst/>
                <a:latin typeface="Söhne"/>
              </a:rPr>
              <a:t>: </a:t>
            </a:r>
            <a:r>
              <a:rPr lang="lt-LT" b="0" i="0" dirty="0" err="1">
                <a:solidFill>
                  <a:srgbClr val="374151"/>
                </a:solidFill>
                <a:effectLst/>
                <a:latin typeface="Söhne"/>
              </a:rPr>
              <a:t>expression</a:t>
            </a:r>
            <a:r>
              <a:rPr lang="lt-LT" b="0" i="0" dirty="0">
                <a:solidFill>
                  <a:srgbClr val="374151"/>
                </a:solidFill>
                <a:effectLst/>
                <a:latin typeface="Söhne"/>
              </a:rPr>
              <a:t>. Ji susideda iš žodžio lambda, po kurio seka argumentai, atskirti kableliu, ir išraiška, kuri yra vykdoma ir grąžinama.</a:t>
            </a:r>
          </a:p>
          <a:p>
            <a:pPr algn="l"/>
            <a:endParaRPr lang="lt-LT" b="0" i="0" dirty="0">
              <a:solidFill>
                <a:srgbClr val="374151"/>
              </a:solidFill>
              <a:effectLst/>
              <a:latin typeface="Söhne"/>
            </a:endParaRPr>
          </a:p>
          <a:p>
            <a:pPr algn="l"/>
            <a:r>
              <a:rPr lang="lt-LT" b="0" i="0" dirty="0">
                <a:solidFill>
                  <a:srgbClr val="374151"/>
                </a:solidFill>
                <a:effectLst/>
                <a:latin typeface="Söhne"/>
              </a:rPr>
              <a:t>Pavyzdžiui, kvadratu = lambda a: a ** 2 apibrėžia lambda funkciją, kuri priima vieną argumentą a ir grąžina šio argumento kvadratą. Funkciją galime iškviesti naudodami kvadratu(2), ir ji grąžins rezultatą 4.</a:t>
            </a:r>
          </a:p>
          <a:p>
            <a:pPr algn="l"/>
            <a:endParaRPr lang="lt-LT" b="0" i="0" dirty="0">
              <a:solidFill>
                <a:srgbClr val="374151"/>
              </a:solidFill>
              <a:effectLst/>
              <a:latin typeface="Söhne"/>
            </a:endParaRPr>
          </a:p>
          <a:p>
            <a:pPr algn="l"/>
            <a:r>
              <a:rPr lang="lt-LT" b="0" i="0" dirty="0">
                <a:solidFill>
                  <a:srgbClr val="374151"/>
                </a:solidFill>
                <a:effectLst/>
                <a:latin typeface="Söhne"/>
              </a:rPr>
              <a:t>Analogiškai, sarasas2 = </a:t>
            </a:r>
            <a:r>
              <a:rPr lang="lt-LT" b="0" i="0" dirty="0" err="1">
                <a:solidFill>
                  <a:srgbClr val="374151"/>
                </a:solidFill>
                <a:effectLst/>
                <a:latin typeface="Söhne"/>
              </a:rPr>
              <a:t>map</a:t>
            </a:r>
            <a:r>
              <a:rPr lang="lt-LT" b="0" i="0" dirty="0">
                <a:solidFill>
                  <a:srgbClr val="374151"/>
                </a:solidFill>
                <a:effectLst/>
                <a:latin typeface="Söhne"/>
              </a:rPr>
              <a:t>(lambda a: a**2, </a:t>
            </a:r>
            <a:r>
              <a:rPr lang="lt-LT" b="0" i="0" dirty="0" err="1">
                <a:solidFill>
                  <a:srgbClr val="374151"/>
                </a:solidFill>
                <a:effectLst/>
                <a:latin typeface="Söhne"/>
              </a:rPr>
              <a:t>sarasas</a:t>
            </a:r>
            <a:r>
              <a:rPr lang="lt-LT" b="0" i="0" dirty="0">
                <a:solidFill>
                  <a:srgbClr val="374151"/>
                </a:solidFill>
                <a:effectLst/>
                <a:latin typeface="Söhne"/>
              </a:rPr>
              <a:t>) naudoja lambda funkciją, kuri </a:t>
            </a:r>
            <a:r>
              <a:rPr lang="lt-LT" b="0" i="0" dirty="0" err="1">
                <a:solidFill>
                  <a:srgbClr val="374151"/>
                </a:solidFill>
                <a:effectLst/>
                <a:latin typeface="Söhne"/>
              </a:rPr>
              <a:t>kvadratuoja</a:t>
            </a:r>
            <a:r>
              <a:rPr lang="lt-LT" b="0" i="0" dirty="0">
                <a:solidFill>
                  <a:srgbClr val="374151"/>
                </a:solidFill>
                <a:effectLst/>
                <a:latin typeface="Söhne"/>
              </a:rPr>
              <a:t> kiekvieną elementą iš sąrašo </a:t>
            </a:r>
            <a:r>
              <a:rPr lang="lt-LT" b="0" i="0" dirty="0" err="1">
                <a:solidFill>
                  <a:srgbClr val="374151"/>
                </a:solidFill>
                <a:effectLst/>
                <a:latin typeface="Söhne"/>
              </a:rPr>
              <a:t>sarasas</a:t>
            </a:r>
            <a:r>
              <a:rPr lang="lt-LT" b="0" i="0" dirty="0">
                <a:solidFill>
                  <a:srgbClr val="374151"/>
                </a:solidFill>
                <a:effectLst/>
                <a:latin typeface="Söhne"/>
              </a:rPr>
              <a:t>. Naudojant </a:t>
            </a:r>
            <a:r>
              <a:rPr lang="lt-LT" b="0" i="0" dirty="0" err="1">
                <a:solidFill>
                  <a:srgbClr val="374151"/>
                </a:solidFill>
                <a:effectLst/>
                <a:latin typeface="Söhne"/>
              </a:rPr>
              <a:t>map</a:t>
            </a:r>
            <a:r>
              <a:rPr lang="lt-LT" b="0" i="0" dirty="0">
                <a:solidFill>
                  <a:srgbClr val="374151"/>
                </a:solidFill>
                <a:effectLst/>
                <a:latin typeface="Söhne"/>
              </a:rPr>
              <a:t>() funkciją, </a:t>
            </a:r>
            <a:r>
              <a:rPr lang="lt-LT" b="0" i="0" dirty="0" err="1">
                <a:solidFill>
                  <a:srgbClr val="374151"/>
                </a:solidFill>
                <a:effectLst/>
                <a:latin typeface="Söhne"/>
              </a:rPr>
              <a:t>kvadratuoti</a:t>
            </a:r>
            <a:r>
              <a:rPr lang="lt-LT" b="0" i="0" dirty="0">
                <a:solidFill>
                  <a:srgbClr val="374151"/>
                </a:solidFill>
                <a:effectLst/>
                <a:latin typeface="Söhne"/>
              </a:rPr>
              <a:t> elementai yra sugrupuojami į naują sąrašą sarasas2. Galiausiai, su ciklu </a:t>
            </a:r>
            <a:r>
              <a:rPr lang="lt-LT" b="0" i="0" dirty="0" err="1">
                <a:solidFill>
                  <a:srgbClr val="374151"/>
                </a:solidFill>
                <a:effectLst/>
                <a:latin typeface="Söhne"/>
              </a:rPr>
              <a:t>for</a:t>
            </a:r>
            <a:r>
              <a:rPr lang="lt-LT" b="0" i="0" dirty="0">
                <a:solidFill>
                  <a:srgbClr val="374151"/>
                </a:solidFill>
                <a:effectLst/>
                <a:latin typeface="Söhne"/>
              </a:rPr>
              <a:t> ir </a:t>
            </a:r>
            <a:r>
              <a:rPr lang="lt-LT" b="0" i="0" dirty="0" err="1">
                <a:solidFill>
                  <a:srgbClr val="374151"/>
                </a:solidFill>
                <a:effectLst/>
                <a:latin typeface="Söhne"/>
              </a:rPr>
              <a:t>print</a:t>
            </a:r>
            <a:r>
              <a:rPr lang="lt-LT" b="0" i="0" dirty="0">
                <a:solidFill>
                  <a:srgbClr val="374151"/>
                </a:solidFill>
                <a:effectLst/>
                <a:latin typeface="Söhne"/>
              </a:rPr>
              <a:t>() funkcija, išvedame kiekvieną </a:t>
            </a:r>
            <a:r>
              <a:rPr lang="lt-LT" b="0" i="0" dirty="0" err="1">
                <a:solidFill>
                  <a:srgbClr val="374151"/>
                </a:solidFill>
                <a:effectLst/>
                <a:latin typeface="Söhne"/>
              </a:rPr>
              <a:t>kvadratuotą</a:t>
            </a:r>
            <a:r>
              <a:rPr lang="lt-LT" b="0" i="0" dirty="0">
                <a:solidFill>
                  <a:srgbClr val="374151"/>
                </a:solidFill>
                <a:effectLst/>
                <a:latin typeface="Söhne"/>
              </a:rPr>
              <a:t> skaičių iš sarasas2.</a:t>
            </a:r>
          </a:p>
          <a:p>
            <a:pPr algn="l"/>
            <a:endParaRPr lang="lt-LT" b="0" i="0" dirty="0">
              <a:solidFill>
                <a:srgbClr val="374151"/>
              </a:solidFill>
              <a:effectLst/>
              <a:latin typeface="Söhne"/>
            </a:endParaRPr>
          </a:p>
          <a:p>
            <a:pPr algn="l"/>
            <a:r>
              <a:rPr lang="lt-LT" b="0" i="0" dirty="0">
                <a:solidFill>
                  <a:srgbClr val="374151"/>
                </a:solidFill>
                <a:effectLst/>
                <a:latin typeface="Söhne"/>
              </a:rPr>
              <a:t>Anoniminės funkcijos naudojimas leidžia trumpinti kodą, padidinti skaitymą ir išlaikyti kodą aiškų bei suprantamą. Jos naudojamos tais atvejais, kai reikia greitai ir paprastai apibrėžti mažą funkcijos bloką, kuris bus naudojamas tik vienoje vietoje.</a:t>
            </a:r>
          </a:p>
          <a:p>
            <a:pPr algn="l"/>
            <a:endParaRPr lang="lt-LT" b="0" i="0" dirty="0">
              <a:solidFill>
                <a:srgbClr val="374151"/>
              </a:solidFill>
              <a:effectLst/>
              <a:latin typeface="Söhne"/>
            </a:endParaRPr>
          </a:p>
          <a:p>
            <a:pPr algn="l"/>
            <a:r>
              <a:rPr lang="lt-LT" b="0" i="0" dirty="0">
                <a:solidFill>
                  <a:srgbClr val="374151"/>
                </a:solidFill>
                <a:effectLst/>
                <a:latin typeface="Söhne"/>
              </a:rPr>
              <a:t>Taigi, anoniminės funkcijos yra galingas ir patogus įrankis </a:t>
            </a:r>
            <a:r>
              <a:rPr lang="lt-LT" b="0" i="0" dirty="0" err="1">
                <a:solidFill>
                  <a:srgbClr val="374151"/>
                </a:solidFill>
                <a:effectLst/>
                <a:latin typeface="Söhne"/>
              </a:rPr>
              <a:t>Python</a:t>
            </a:r>
            <a:r>
              <a:rPr lang="lt-LT" b="0" i="0" dirty="0">
                <a:solidFill>
                  <a:srgbClr val="374151"/>
                </a:solidFill>
                <a:effectLst/>
                <a:latin typeface="Söhne"/>
              </a:rPr>
              <a:t> programavime, leidžiantis išreikšti veiksmus kompaktiškai ir efektyviai. Jos gali būti naudojamos kaip argumentai kitoms funkcijoms, sąrašų ar žodyno apdorojimui ir kt.</a:t>
            </a:r>
          </a:p>
          <a:p>
            <a:pPr algn="l"/>
            <a:endParaRPr lang="lt-LT" b="0" i="0" dirty="0">
              <a:solidFill>
                <a:srgbClr val="374151"/>
              </a:solidFill>
              <a:effectLst/>
              <a:latin typeface="Söhne"/>
            </a:endParaRPr>
          </a:p>
          <a:p>
            <a:pPr algn="l"/>
            <a:r>
              <a:rPr lang="lt-LT" b="0" i="0" dirty="0">
                <a:solidFill>
                  <a:srgbClr val="374151"/>
                </a:solidFill>
                <a:effectLst/>
                <a:latin typeface="Söhne"/>
              </a:rPr>
              <a:t>Galutine išvada yra tai, kad lambda funkcijos arba anoniminės funkcijos yra naudingas ir galingas įrankis </a:t>
            </a:r>
            <a:r>
              <a:rPr lang="lt-LT" b="0" i="0" dirty="0" err="1">
                <a:solidFill>
                  <a:srgbClr val="374151"/>
                </a:solidFill>
                <a:effectLst/>
                <a:latin typeface="Söhne"/>
              </a:rPr>
              <a:t>Python</a:t>
            </a:r>
            <a:r>
              <a:rPr lang="lt-LT" b="0" i="0" dirty="0">
                <a:solidFill>
                  <a:srgbClr val="374151"/>
                </a:solidFill>
                <a:effectLst/>
                <a:latin typeface="Söhne"/>
              </a:rPr>
              <a:t> programavime. Jos leidžia apibrėžti trumpus ir veiksmingus funkcijos blokus, kurie gali būti naudojami vietoj paprastų funkcijų. Tai palengvina kodavimą, padidina programos skaitomumą ir leidžia išlaikyti kodą aiškų ir suprantamą.</a:t>
            </a:r>
          </a:p>
          <a:p>
            <a:endParaRPr lang="en-LT" dirty="0"/>
          </a:p>
        </p:txBody>
      </p:sp>
      <p:sp>
        <p:nvSpPr>
          <p:cNvPr id="4" name="Slide Number Placeholder 3"/>
          <p:cNvSpPr>
            <a:spLocks noGrp="1"/>
          </p:cNvSpPr>
          <p:nvPr>
            <p:ph type="sldNum" sz="quarter" idx="5"/>
          </p:nvPr>
        </p:nvSpPr>
        <p:spPr/>
        <p:txBody>
          <a:bodyPr/>
          <a:lstStyle/>
          <a:p>
            <a:fld id="{B83A85B5-8788-D14D-A6AC-5E44B268AD9F}" type="slidenum">
              <a:rPr lang="en-LT" smtClean="0"/>
              <a:t>17</a:t>
            </a:fld>
            <a:endParaRPr lang="en-LT"/>
          </a:p>
        </p:txBody>
      </p:sp>
    </p:spTree>
    <p:extLst>
      <p:ext uri="{BB962C8B-B14F-4D97-AF65-F5344CB8AC3E}">
        <p14:creationId xmlns:p14="http://schemas.microsoft.com/office/powerpoint/2010/main" val="11529525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r>
              <a:rPr lang="lt-LT" b="0" i="0" dirty="0">
                <a:effectLst/>
                <a:latin typeface="Söhne"/>
              </a:rPr>
            </a:br>
            <a:r>
              <a:rPr lang="lt-LT" b="0" i="0" dirty="0">
                <a:effectLst/>
                <a:latin typeface="Söhne"/>
              </a:rPr>
              <a:t>Anoniminės funkcijos, arba lambda funkcijos, yra naudingas įrankis </a:t>
            </a:r>
            <a:r>
              <a:rPr lang="lt-LT" b="0" i="0" dirty="0" err="1">
                <a:effectLst/>
                <a:latin typeface="Söhne"/>
              </a:rPr>
              <a:t>Python</a:t>
            </a:r>
            <a:r>
              <a:rPr lang="lt-LT" b="0" i="0" dirty="0">
                <a:effectLst/>
                <a:latin typeface="Söhne"/>
              </a:rPr>
              <a:t> programavime, leidžiantis kurti funkcijas trumpuose ir kompaktiškuose blokuose. Šiame paskutiniame skaidrės pavyzdyje aptarsime lambda funkcijų naudojimą duomenų generavimui ir filtravimui.</a:t>
            </a:r>
          </a:p>
          <a:p>
            <a:pPr algn="l"/>
            <a:endParaRPr lang="lt-LT" b="0" i="0" dirty="0">
              <a:effectLst/>
              <a:latin typeface="Söhne"/>
            </a:endParaRPr>
          </a:p>
          <a:p>
            <a:pPr algn="l"/>
            <a:r>
              <a:rPr lang="lt-LT" b="0" i="0" dirty="0">
                <a:effectLst/>
                <a:latin typeface="Söhne"/>
              </a:rPr>
              <a:t>Pirmasis pavyzdys yra </a:t>
            </a:r>
            <a:r>
              <a:rPr lang="lt-LT" b="0" i="0" dirty="0" err="1">
                <a:effectLst/>
                <a:latin typeface="Söhne"/>
              </a:rPr>
              <a:t>daugyba_is_saves</a:t>
            </a:r>
            <a:r>
              <a:rPr lang="lt-LT" b="0" i="0" dirty="0">
                <a:effectLst/>
                <a:latin typeface="Söhne"/>
              </a:rPr>
              <a:t>, kuri naudoja lambda funkciją kartoti kvadratą kiekvienam skaičiui nuo 1 iki 5. Su sąrašo sąrašu ir ciklu </a:t>
            </a:r>
            <a:r>
              <a:rPr lang="lt-LT" b="0" i="0" dirty="0" err="1">
                <a:effectLst/>
                <a:latin typeface="Söhne"/>
              </a:rPr>
              <a:t>for</a:t>
            </a:r>
            <a:r>
              <a:rPr lang="lt-LT" b="0" i="0" dirty="0">
                <a:effectLst/>
                <a:latin typeface="Söhne"/>
              </a:rPr>
              <a:t> kvadratai yra išspausdinami. Tai leidžia sukurti sąrašą su skaičių kvadratais naudojant trumpą ir elegantišką kodą.</a:t>
            </a:r>
          </a:p>
          <a:p>
            <a:pPr algn="l"/>
            <a:endParaRPr lang="lt-LT" b="0" i="0" dirty="0">
              <a:effectLst/>
              <a:latin typeface="Söhne"/>
            </a:endParaRPr>
          </a:p>
          <a:p>
            <a:pPr algn="l"/>
            <a:r>
              <a:rPr lang="lt-LT" b="0" i="0" dirty="0">
                <a:effectLst/>
                <a:latin typeface="Söhne"/>
              </a:rPr>
              <a:t>Analogiškai, keliamieji yra sąrašo sąrašas, kuriame yra lambda funkcija, patikrinanti, ar metų skaičius yra keliamieji. Tai padaryta naudojant sąlygą, kurioje tikrinama, ar metai dalijasi iš 400 arba ne dalijasi iš 100 ir dalijasi iš 4. Tik keliamieji metai yra įtraukiami į sąrašą. Vėliau, su ciklu </a:t>
            </a:r>
            <a:r>
              <a:rPr lang="lt-LT" b="0" i="0" dirty="0" err="1">
                <a:effectLst/>
                <a:latin typeface="Söhne"/>
              </a:rPr>
              <a:t>for</a:t>
            </a:r>
            <a:r>
              <a:rPr lang="lt-LT" b="0" i="0" dirty="0">
                <a:effectLst/>
                <a:latin typeface="Söhne"/>
              </a:rPr>
              <a:t> ir </a:t>
            </a:r>
            <a:r>
              <a:rPr lang="lt-LT" b="0" i="0" dirty="0" err="1">
                <a:effectLst/>
                <a:latin typeface="Söhne"/>
              </a:rPr>
              <a:t>print</a:t>
            </a:r>
            <a:r>
              <a:rPr lang="lt-LT" b="0" i="0" dirty="0">
                <a:effectLst/>
                <a:latin typeface="Söhne"/>
              </a:rPr>
              <a:t>() funkcija, išvedame kiekvieną keliamąjį metus.</a:t>
            </a:r>
          </a:p>
          <a:p>
            <a:pPr algn="l"/>
            <a:endParaRPr lang="lt-LT" b="0" i="0" dirty="0">
              <a:effectLst/>
              <a:latin typeface="Söhne"/>
            </a:endParaRPr>
          </a:p>
          <a:p>
            <a:pPr algn="l"/>
            <a:r>
              <a:rPr lang="lt-LT" b="0" i="0" dirty="0">
                <a:effectLst/>
                <a:latin typeface="Söhne"/>
              </a:rPr>
              <a:t>Lambda funkcijos leidžia efektyviai ir trumpai išreikšti veiksmus programoje. Jos yra labai naudingos tuomet, kai reikia sukurti trumpus funkcijos blokus, kurie bus naudojami tik vienoje vietoje. Lambda funkcijos yra galingas įrankis, leidžiantis sutrumpinti kodą ir padidinti programos skaitomumą.</a:t>
            </a:r>
          </a:p>
          <a:p>
            <a:pPr algn="l"/>
            <a:endParaRPr lang="lt-LT" b="0" i="0" dirty="0">
              <a:effectLst/>
              <a:latin typeface="Söhne"/>
            </a:endParaRPr>
          </a:p>
          <a:p>
            <a:pPr algn="l"/>
            <a:r>
              <a:rPr lang="lt-LT" b="0" i="0" dirty="0">
                <a:effectLst/>
                <a:latin typeface="Söhne"/>
              </a:rPr>
              <a:t>Galutinė išvada yra tai, kad lambda funkcijos, arba anoniminės funkcijos, yra puikus įrankis </a:t>
            </a:r>
            <a:r>
              <a:rPr lang="lt-LT" b="0" i="0" dirty="0" err="1">
                <a:effectLst/>
                <a:latin typeface="Söhne"/>
              </a:rPr>
              <a:t>Python</a:t>
            </a:r>
            <a:r>
              <a:rPr lang="lt-LT" b="0" i="0" dirty="0">
                <a:effectLst/>
                <a:latin typeface="Söhne"/>
              </a:rPr>
              <a:t> programavime. Jos leidžia kurti trumpus ir efektyvius funkcijų blokus, palengvina programavimą ir padidina programos skaitomumą. Šis įrankis yra naudingas visose srityse, kur reikia veiksmų apibrėžimo vienoje vietoje arba veiksmų filtravimo sąrašuose.</a:t>
            </a:r>
          </a:p>
          <a:p>
            <a:br>
              <a:rPr lang="lt-LT" dirty="0"/>
            </a:br>
            <a:endParaRPr lang="en-LT" dirty="0"/>
          </a:p>
        </p:txBody>
      </p:sp>
      <p:sp>
        <p:nvSpPr>
          <p:cNvPr id="4" name="Slide Number Placeholder 3"/>
          <p:cNvSpPr>
            <a:spLocks noGrp="1"/>
          </p:cNvSpPr>
          <p:nvPr>
            <p:ph type="sldNum" sz="quarter" idx="5"/>
          </p:nvPr>
        </p:nvSpPr>
        <p:spPr/>
        <p:txBody>
          <a:bodyPr/>
          <a:lstStyle/>
          <a:p>
            <a:fld id="{B83A85B5-8788-D14D-A6AC-5E44B268AD9F}" type="slidenum">
              <a:rPr lang="en-LT" smtClean="0"/>
              <a:t>18</a:t>
            </a:fld>
            <a:endParaRPr lang="en-LT"/>
          </a:p>
        </p:txBody>
      </p:sp>
    </p:spTree>
    <p:extLst>
      <p:ext uri="{BB962C8B-B14F-4D97-AF65-F5344CB8AC3E}">
        <p14:creationId xmlns:p14="http://schemas.microsoft.com/office/powerpoint/2010/main" val="755596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effectLst/>
                <a:latin typeface="Söhne"/>
              </a:rPr>
              <a:t>Žinote, </a:t>
            </a:r>
            <a:r>
              <a:rPr lang="lt-LT" b="0" i="0" dirty="0" err="1">
                <a:effectLst/>
                <a:latin typeface="Söhne"/>
              </a:rPr>
              <a:t>GitHub</a:t>
            </a:r>
            <a:r>
              <a:rPr lang="lt-LT" b="0" i="0" dirty="0">
                <a:effectLst/>
                <a:latin typeface="Söhne"/>
              </a:rPr>
              <a:t> yra internetinė platforma, kuri leidžia jums saugoti, tvarkyti ir bendradarbiauti su jūsų programavimo projektų kodu. Tai suteikia galimybę programuotojams dirbti kartu toje pačioje kodų bazėje, net jei jie yra iš skirtingų pasaulio vietų. </a:t>
            </a:r>
            <a:r>
              <a:rPr lang="lt-LT" b="0" i="0" dirty="0" err="1">
                <a:effectLst/>
                <a:latin typeface="Söhne"/>
              </a:rPr>
              <a:t>GitHub</a:t>
            </a:r>
            <a:r>
              <a:rPr lang="lt-LT" b="0" i="0" dirty="0">
                <a:effectLst/>
                <a:latin typeface="Söhne"/>
              </a:rPr>
              <a:t> naudoja technologiją, vadinamą </a:t>
            </a:r>
            <a:r>
              <a:rPr lang="lt-LT" b="0" i="0" dirty="0" err="1">
                <a:effectLst/>
                <a:latin typeface="Söhne"/>
              </a:rPr>
              <a:t>Git</a:t>
            </a:r>
            <a:r>
              <a:rPr lang="lt-LT" b="0" i="0" dirty="0">
                <a:effectLst/>
                <a:latin typeface="Söhne"/>
              </a:rPr>
              <a:t>, kuri yra versijų valdymo sistema.</a:t>
            </a:r>
          </a:p>
          <a:p>
            <a:pPr algn="l"/>
            <a:endParaRPr lang="lt-LT" b="0" i="0" dirty="0">
              <a:effectLst/>
              <a:latin typeface="Söhne"/>
            </a:endParaRPr>
          </a:p>
          <a:p>
            <a:pPr algn="l"/>
            <a:r>
              <a:rPr lang="lt-LT" b="0" i="0" dirty="0">
                <a:effectLst/>
                <a:latin typeface="Söhne"/>
              </a:rPr>
              <a:t>Tad ką tai reiškia jums kaip pradedančiam programuotojui? </a:t>
            </a:r>
            <a:r>
              <a:rPr lang="lt-LT" b="0" i="0" dirty="0" err="1">
                <a:effectLst/>
                <a:latin typeface="Söhne"/>
              </a:rPr>
              <a:t>GitHub</a:t>
            </a:r>
            <a:r>
              <a:rPr lang="lt-LT" b="0" i="0" dirty="0">
                <a:effectLst/>
                <a:latin typeface="Söhne"/>
              </a:rPr>
              <a:t> gali būti jūsų programavimo draugas ir </a:t>
            </a:r>
            <a:r>
              <a:rPr lang="lt-LT" b="0" i="0" dirty="0" err="1">
                <a:effectLst/>
                <a:latin typeface="Söhne"/>
              </a:rPr>
              <a:t>projekų</a:t>
            </a:r>
            <a:r>
              <a:rPr lang="lt-LT" b="0" i="0" dirty="0">
                <a:effectLst/>
                <a:latin typeface="Söhne"/>
              </a:rPr>
              <a:t> centras. Štai kaip tai veikia:</a:t>
            </a:r>
          </a:p>
          <a:p>
            <a:pPr algn="l">
              <a:buFont typeface="+mj-lt"/>
              <a:buAutoNum type="arabicPeriod"/>
            </a:pPr>
            <a:r>
              <a:rPr lang="lt-LT" b="0" i="0" dirty="0">
                <a:effectLst/>
                <a:latin typeface="Söhne"/>
              </a:rPr>
              <a:t>Bendradarbiavimas: </a:t>
            </a:r>
            <a:r>
              <a:rPr lang="lt-LT" b="0" i="0" dirty="0" err="1">
                <a:effectLst/>
                <a:latin typeface="Söhne"/>
              </a:rPr>
              <a:t>GitHub</a:t>
            </a:r>
            <a:r>
              <a:rPr lang="lt-LT" b="0" i="0" dirty="0">
                <a:effectLst/>
                <a:latin typeface="Söhne"/>
              </a:rPr>
              <a:t> leidžia jums bendradarbiauti su kitais programuotojais savo projektuose. Galite dirbti kartu su kodu, sekti pakeitimus ir lengvai sujungti pakeitimus. Tai palengvina komandinį darbą ir padeda efektyviau bendradarbiauti.</a:t>
            </a:r>
          </a:p>
          <a:p>
            <a:pPr algn="l">
              <a:buFont typeface="+mj-lt"/>
              <a:buAutoNum type="arabicPeriod"/>
            </a:pPr>
            <a:r>
              <a:rPr lang="lt-LT" b="0" i="0" dirty="0">
                <a:effectLst/>
                <a:latin typeface="Söhne"/>
              </a:rPr>
              <a:t>Kodų dalinimas: Jūs galite dalintis savo kodu su kitais sukurdami </a:t>
            </a:r>
            <a:r>
              <a:rPr lang="lt-LT" b="0" i="0" dirty="0" err="1">
                <a:effectLst/>
                <a:latin typeface="Söhne"/>
              </a:rPr>
              <a:t>repozitoriją</a:t>
            </a:r>
            <a:r>
              <a:rPr lang="lt-LT" b="0" i="0" dirty="0">
                <a:effectLst/>
                <a:latin typeface="Söhne"/>
              </a:rPr>
              <a:t> </a:t>
            </a:r>
            <a:r>
              <a:rPr lang="lt-LT" b="0" i="0" dirty="0" err="1">
                <a:effectLst/>
                <a:latin typeface="Söhne"/>
              </a:rPr>
              <a:t>GitHub</a:t>
            </a:r>
            <a:r>
              <a:rPr lang="lt-LT" b="0" i="0" dirty="0">
                <a:effectLst/>
                <a:latin typeface="Söhne"/>
              </a:rPr>
              <a:t> platformoje. </a:t>
            </a:r>
            <a:r>
              <a:rPr lang="lt-LT" b="0" i="0" dirty="0" err="1">
                <a:effectLst/>
                <a:latin typeface="Söhne"/>
              </a:rPr>
              <a:t>Repozitorija</a:t>
            </a:r>
            <a:r>
              <a:rPr lang="lt-LT" b="0" i="0" dirty="0">
                <a:effectLst/>
                <a:latin typeface="Söhne"/>
              </a:rPr>
              <a:t> yra kaip aplankas, kuriame saugomi visi jūsų projekto failai ir aplankai. Tai leidžia kitiems peržiūrėti, kopijuoti ir net prisidėti prie jūsų kodo. Taip pat galite naršyti ir pasiekti milijonus atvirojo kodo projektų, kurie yra bendrinami kitų programuotojų.</a:t>
            </a:r>
          </a:p>
          <a:p>
            <a:pPr algn="l">
              <a:buFont typeface="+mj-lt"/>
              <a:buAutoNum type="arabicPeriod"/>
            </a:pPr>
            <a:r>
              <a:rPr lang="lt-LT" b="0" i="0" dirty="0">
                <a:effectLst/>
                <a:latin typeface="Söhne"/>
              </a:rPr>
              <a:t>Versijų valdymas: </a:t>
            </a:r>
            <a:r>
              <a:rPr lang="lt-LT" b="0" i="0" dirty="0" err="1">
                <a:effectLst/>
                <a:latin typeface="Söhne"/>
              </a:rPr>
              <a:t>GitHub</a:t>
            </a:r>
            <a:r>
              <a:rPr lang="lt-LT" b="0" i="0" dirty="0">
                <a:effectLst/>
                <a:latin typeface="Söhne"/>
              </a:rPr>
              <a:t> versijų valdymo sistema </a:t>
            </a:r>
            <a:r>
              <a:rPr lang="lt-LT" b="0" i="0" dirty="0" err="1">
                <a:effectLst/>
                <a:latin typeface="Söhne"/>
              </a:rPr>
              <a:t>Git</a:t>
            </a:r>
            <a:r>
              <a:rPr lang="lt-LT" b="0" i="0" dirty="0">
                <a:effectLst/>
                <a:latin typeface="Söhne"/>
              </a:rPr>
              <a:t> stebi visus jūsų kodui padarytus pakeitimus per laiką. Tai leidžia lengvai grįžti prie ankstesnių kodų versijų, jei kažkas negerai arba palyginti skirtingas kodo versijas. Tai yra tarsi atstatymo mygtukas jūsų kodui.</a:t>
            </a:r>
          </a:p>
          <a:p>
            <a:pPr algn="l">
              <a:buFont typeface="+mj-lt"/>
              <a:buAutoNum type="arabicPeriod"/>
            </a:pPr>
            <a:r>
              <a:rPr lang="lt-LT" b="0" i="0" dirty="0">
                <a:effectLst/>
                <a:latin typeface="Söhne"/>
              </a:rPr>
              <a:t>Projektų valdymas: </a:t>
            </a:r>
            <a:r>
              <a:rPr lang="lt-LT" b="0" i="0" dirty="0" err="1">
                <a:effectLst/>
                <a:latin typeface="Söhne"/>
              </a:rPr>
              <a:t>GitHub</a:t>
            </a:r>
            <a:r>
              <a:rPr lang="lt-LT" b="0" i="0" dirty="0">
                <a:effectLst/>
                <a:latin typeface="Söhne"/>
              </a:rPr>
              <a:t> teikia įrankius projektų valdymui. Jūs galite kurti užduotis, priskirti jas komandos nariams ir diskutuoti konkrečius klausimus ar idėjas projekto </a:t>
            </a:r>
            <a:r>
              <a:rPr lang="lt-LT" b="0" i="0" dirty="0" err="1">
                <a:effectLst/>
                <a:latin typeface="Söhne"/>
              </a:rPr>
              <a:t>repozitorijoje</a:t>
            </a:r>
            <a:r>
              <a:rPr lang="lt-LT" b="0" i="0" dirty="0">
                <a:effectLst/>
                <a:latin typeface="Söhne"/>
              </a:rPr>
              <a:t>. Tai padeda išlaikyti tvarką ir padeda visiems komandos nariams būti informuotiems.</a:t>
            </a:r>
          </a:p>
          <a:p>
            <a:pPr algn="l">
              <a:buFont typeface="+mj-lt"/>
              <a:buAutoNum type="arabicPeriod"/>
            </a:pPr>
            <a:endParaRPr lang="lt-LT" b="0" i="0" dirty="0">
              <a:effectLst/>
              <a:latin typeface="Söhne"/>
            </a:endParaRPr>
          </a:p>
          <a:p>
            <a:pPr algn="l"/>
            <a:r>
              <a:rPr lang="lt-LT" b="0" i="0" dirty="0">
                <a:effectLst/>
                <a:latin typeface="Söhne"/>
              </a:rPr>
              <a:t>Dabar kalbėkime apie konkretų </a:t>
            </a:r>
            <a:r>
              <a:rPr lang="lt-LT" b="0" i="0" dirty="0" err="1">
                <a:effectLst/>
                <a:latin typeface="Söhne"/>
              </a:rPr>
              <a:t>repozitoriją</a:t>
            </a:r>
            <a:r>
              <a:rPr lang="lt-LT" b="0" i="0" dirty="0">
                <a:effectLst/>
                <a:latin typeface="Söhne"/>
              </a:rPr>
              <a:t> "</a:t>
            </a:r>
            <a:r>
              <a:rPr lang="lt-LT" b="0" i="0" dirty="0" err="1">
                <a:effectLst/>
                <a:latin typeface="Söhne"/>
              </a:rPr>
              <a:t>Python-Beginner-Course</a:t>
            </a:r>
            <a:r>
              <a:rPr lang="lt-LT" b="0" i="0" dirty="0">
                <a:effectLst/>
                <a:latin typeface="Söhne"/>
              </a:rPr>
              <a:t>". Tai yra rinkinys išteklių ir medžiagų, skirtų pradedantiesiems mokytis </a:t>
            </a:r>
            <a:r>
              <a:rPr lang="lt-LT" b="0" i="0" dirty="0" err="1">
                <a:effectLst/>
                <a:latin typeface="Söhne"/>
              </a:rPr>
              <a:t>Python</a:t>
            </a:r>
            <a:r>
              <a:rPr lang="lt-LT" b="0" i="0" dirty="0">
                <a:effectLst/>
                <a:latin typeface="Söhne"/>
              </a:rPr>
              <a:t> programavimo. Galite pasiekti šį </a:t>
            </a:r>
            <a:r>
              <a:rPr lang="lt-LT" b="0" i="0" dirty="0" err="1">
                <a:effectLst/>
                <a:latin typeface="Söhne"/>
              </a:rPr>
              <a:t>repozitoriją</a:t>
            </a:r>
            <a:r>
              <a:rPr lang="lt-LT" b="0" i="0" dirty="0">
                <a:effectLst/>
                <a:latin typeface="Söhne"/>
              </a:rPr>
              <a:t> apsilankydami nuorodoje [</a:t>
            </a:r>
            <a:r>
              <a:rPr lang="lt-LT" b="0" i="0" u="sng" dirty="0">
                <a:effectLst/>
                <a:latin typeface="Söhne"/>
                <a:hlinkClick r:id="rId3"/>
              </a:rPr>
              <a:t>https://github.com/aurimas</a:t>
            </a:r>
            <a:endParaRPr lang="lt-LT" b="0" i="0" dirty="0">
              <a:effectLst/>
              <a:latin typeface="Söhne"/>
            </a:endParaRPr>
          </a:p>
          <a:p>
            <a:pPr algn="l"/>
            <a:endParaRPr lang="lt-LT" b="0" i="0" dirty="0">
              <a:effectLst/>
              <a:latin typeface="Söhne"/>
            </a:endParaRPr>
          </a:p>
          <a:p>
            <a:pPr algn="l"/>
            <a:r>
              <a:rPr lang="lt-LT" b="0" i="0" dirty="0">
                <a:effectLst/>
                <a:latin typeface="Söhne"/>
              </a:rPr>
              <a:t>13/</a:t>
            </a:r>
            <a:r>
              <a:rPr lang="lt-LT" b="0" i="0" dirty="0" err="1">
                <a:effectLst/>
                <a:latin typeface="Söhne"/>
              </a:rPr>
              <a:t>Python-Beginner-Course</a:t>
            </a:r>
            <a:r>
              <a:rPr lang="lt-LT" b="0" i="0" dirty="0">
                <a:effectLst/>
                <a:latin typeface="Söhne"/>
              </a:rPr>
              <a:t>](</a:t>
            </a:r>
            <a:r>
              <a:rPr lang="lt-LT" b="0" i="0" u="sng" dirty="0">
                <a:effectLst/>
                <a:latin typeface="Söhne"/>
                <a:hlinkClick r:id="rId4"/>
              </a:rPr>
              <a:t>https://github.com/aurimas13/Python-Beginner-Course</a:t>
            </a:r>
            <a:r>
              <a:rPr lang="lt-LT" b="0" i="0" dirty="0">
                <a:effectLst/>
                <a:latin typeface="Söhne"/>
              </a:rPr>
              <a:t>).</a:t>
            </a:r>
          </a:p>
          <a:p>
            <a:pPr algn="l"/>
            <a:endParaRPr lang="lt-LT" b="0" i="0" dirty="0">
              <a:effectLst/>
              <a:latin typeface="Söhne"/>
            </a:endParaRPr>
          </a:p>
          <a:p>
            <a:pPr algn="l"/>
            <a:r>
              <a:rPr lang="lt-LT" b="0" i="0" dirty="0">
                <a:effectLst/>
                <a:latin typeface="Söhne"/>
              </a:rPr>
              <a:t>Čia yra keletas dažnai naudojamų komandų </a:t>
            </a:r>
            <a:r>
              <a:rPr lang="lt-LT" b="0" i="0" dirty="0" err="1">
                <a:effectLst/>
                <a:latin typeface="Söhne"/>
              </a:rPr>
              <a:t>GitHub</a:t>
            </a:r>
            <a:r>
              <a:rPr lang="lt-LT" b="0" i="0" dirty="0">
                <a:effectLst/>
                <a:latin typeface="Söhne"/>
              </a:rPr>
              <a:t> platformoje:</a:t>
            </a:r>
          </a:p>
          <a:p>
            <a:pPr algn="l">
              <a:buFont typeface="Arial" panose="020B0604020202020204" pitchFamily="34" charset="0"/>
              <a:buChar char="•"/>
            </a:pPr>
            <a:r>
              <a:rPr lang="lt-LT" b="0" i="0" dirty="0" err="1">
                <a:effectLst/>
                <a:latin typeface="Söhne"/>
              </a:rPr>
              <a:t>git</a:t>
            </a:r>
            <a:r>
              <a:rPr lang="lt-LT" b="0" i="0" dirty="0">
                <a:effectLst/>
                <a:latin typeface="Söhne"/>
              </a:rPr>
              <a:t> </a:t>
            </a:r>
            <a:r>
              <a:rPr lang="lt-LT" b="0" i="0" dirty="0" err="1">
                <a:effectLst/>
                <a:latin typeface="Söhne"/>
              </a:rPr>
              <a:t>clone</a:t>
            </a:r>
            <a:r>
              <a:rPr lang="lt-LT" b="0" i="0" dirty="0">
                <a:effectLst/>
                <a:latin typeface="Söhne"/>
              </a:rPr>
              <a:t> [</a:t>
            </a:r>
            <a:r>
              <a:rPr lang="lt-LT" b="0" i="0" dirty="0" err="1">
                <a:effectLst/>
                <a:latin typeface="Söhne"/>
              </a:rPr>
              <a:t>repozitorijos-url</a:t>
            </a:r>
            <a:r>
              <a:rPr lang="lt-LT" b="0" i="0" dirty="0">
                <a:effectLst/>
                <a:latin typeface="Söhne"/>
              </a:rPr>
              <a:t>]: Ši komanda leidžia jums sukurti vietinę kopiją </a:t>
            </a:r>
            <a:r>
              <a:rPr lang="lt-LT" b="0" i="0" dirty="0" err="1">
                <a:effectLst/>
                <a:latin typeface="Söhne"/>
              </a:rPr>
              <a:t>repozitorijos</a:t>
            </a:r>
            <a:r>
              <a:rPr lang="lt-LT" b="0" i="0" dirty="0">
                <a:effectLst/>
                <a:latin typeface="Söhne"/>
              </a:rPr>
              <a:t> jūsų kompiuteryje.</a:t>
            </a:r>
          </a:p>
          <a:p>
            <a:pPr algn="l">
              <a:buFont typeface="Arial" panose="020B0604020202020204" pitchFamily="34" charset="0"/>
              <a:buChar char="•"/>
            </a:pPr>
            <a:r>
              <a:rPr lang="lt-LT" b="0" i="0" dirty="0" err="1">
                <a:effectLst/>
                <a:latin typeface="Söhne"/>
              </a:rPr>
              <a:t>git</a:t>
            </a:r>
            <a:r>
              <a:rPr lang="lt-LT" b="0" i="0" dirty="0">
                <a:effectLst/>
                <a:latin typeface="Söhne"/>
              </a:rPr>
              <a:t> </a:t>
            </a:r>
            <a:r>
              <a:rPr lang="lt-LT" b="0" i="0" dirty="0" err="1">
                <a:effectLst/>
                <a:latin typeface="Söhne"/>
              </a:rPr>
              <a:t>pull</a:t>
            </a:r>
            <a:r>
              <a:rPr lang="lt-LT" b="0" i="0" dirty="0">
                <a:effectLst/>
                <a:latin typeface="Söhne"/>
              </a:rPr>
              <a:t>: Ši komanda atsisiunčia ir sujungia naujausius pakeitimus iš nuotolinės </a:t>
            </a:r>
            <a:r>
              <a:rPr lang="lt-LT" b="0" i="0" dirty="0" err="1">
                <a:effectLst/>
                <a:latin typeface="Söhne"/>
              </a:rPr>
              <a:t>repozitorijos</a:t>
            </a:r>
            <a:r>
              <a:rPr lang="lt-LT" b="0" i="0" dirty="0">
                <a:effectLst/>
                <a:latin typeface="Söhne"/>
              </a:rPr>
              <a:t> į jūsų vietinę kopiją.</a:t>
            </a:r>
          </a:p>
          <a:p>
            <a:pPr algn="l">
              <a:buFont typeface="Arial" panose="020B0604020202020204" pitchFamily="34" charset="0"/>
              <a:buChar char="•"/>
            </a:pPr>
            <a:r>
              <a:rPr lang="lt-LT" b="0" i="0" dirty="0" err="1">
                <a:effectLst/>
                <a:latin typeface="Söhne"/>
              </a:rPr>
              <a:t>git</a:t>
            </a:r>
            <a:r>
              <a:rPr lang="lt-LT" b="0" i="0" dirty="0">
                <a:effectLst/>
                <a:latin typeface="Söhne"/>
              </a:rPr>
              <a:t> </a:t>
            </a:r>
            <a:r>
              <a:rPr lang="lt-LT" b="0" i="0" dirty="0" err="1">
                <a:effectLst/>
                <a:latin typeface="Söhne"/>
              </a:rPr>
              <a:t>commit</a:t>
            </a:r>
            <a:r>
              <a:rPr lang="lt-LT" b="0" i="0" dirty="0">
                <a:effectLst/>
                <a:latin typeface="Söhne"/>
              </a:rPr>
              <a:t> -m "pakeitimo-žinutė": Ši komanda įrašo pakeitimus, kuriuos padarėte savo vietinėje kopijoje.</a:t>
            </a:r>
          </a:p>
          <a:p>
            <a:pPr algn="l">
              <a:buFont typeface="Arial" panose="020B0604020202020204" pitchFamily="34" charset="0"/>
              <a:buChar char="•"/>
            </a:pPr>
            <a:r>
              <a:rPr lang="lt-LT" b="0" i="0" dirty="0" err="1">
                <a:effectLst/>
                <a:latin typeface="Söhne"/>
              </a:rPr>
              <a:t>git</a:t>
            </a:r>
            <a:r>
              <a:rPr lang="lt-LT" b="0" i="0" dirty="0">
                <a:effectLst/>
                <a:latin typeface="Söhne"/>
              </a:rPr>
              <a:t> </a:t>
            </a:r>
            <a:r>
              <a:rPr lang="lt-LT" b="0" i="0" dirty="0" err="1">
                <a:effectLst/>
                <a:latin typeface="Söhne"/>
              </a:rPr>
              <a:t>push</a:t>
            </a:r>
            <a:r>
              <a:rPr lang="lt-LT" b="0" i="0" dirty="0">
                <a:effectLst/>
                <a:latin typeface="Söhne"/>
              </a:rPr>
              <a:t>: Ši komanda siunčia jūsų vietinės kopijos pakeitimus į nuotolinę </a:t>
            </a:r>
            <a:r>
              <a:rPr lang="lt-LT" b="0" i="0" dirty="0" err="1">
                <a:effectLst/>
                <a:latin typeface="Söhne"/>
              </a:rPr>
              <a:t>repozitoriją</a:t>
            </a:r>
            <a:r>
              <a:rPr lang="lt-LT" b="0" i="0" dirty="0">
                <a:effectLst/>
                <a:latin typeface="Söhne"/>
              </a:rPr>
              <a:t>, padarant jūsų pakeitimus matomais kitiems.</a:t>
            </a:r>
          </a:p>
          <a:p>
            <a:pPr algn="l">
              <a:buFont typeface="Arial" panose="020B0604020202020204" pitchFamily="34" charset="0"/>
              <a:buChar char="•"/>
            </a:pPr>
            <a:endParaRPr lang="lt-LT" b="0" i="0" dirty="0">
              <a:effectLst/>
              <a:latin typeface="Söhne"/>
            </a:endParaRPr>
          </a:p>
          <a:p>
            <a:pPr algn="l"/>
            <a:r>
              <a:rPr lang="lt-LT" b="0" i="0" dirty="0">
                <a:effectLst/>
                <a:latin typeface="Söhne"/>
              </a:rPr>
              <a:t>Kalbant apie veiksmus, kuriuos galite atlikti su </a:t>
            </a:r>
            <a:r>
              <a:rPr lang="lt-LT" b="0" i="0" dirty="0" err="1">
                <a:effectLst/>
                <a:latin typeface="Söhne"/>
              </a:rPr>
              <a:t>repozitorijomis</a:t>
            </a:r>
            <a:r>
              <a:rPr lang="lt-LT" b="0" i="0" dirty="0">
                <a:effectLst/>
                <a:latin typeface="Söhne"/>
              </a:rPr>
              <a:t>, čia yra keletas terminų, su kuriais susidursite:</a:t>
            </a:r>
          </a:p>
          <a:p>
            <a:pPr algn="l"/>
            <a:endParaRPr lang="lt-LT" b="0" i="0" dirty="0">
              <a:effectLst/>
              <a:latin typeface="Söhne"/>
            </a:endParaRPr>
          </a:p>
          <a:p>
            <a:pPr algn="l">
              <a:buFont typeface="Arial" panose="020B0604020202020204" pitchFamily="34" charset="0"/>
              <a:buChar char="•"/>
            </a:pPr>
            <a:r>
              <a:rPr lang="lt-LT" b="0" i="0" dirty="0" err="1">
                <a:effectLst/>
                <a:latin typeface="Söhne"/>
              </a:rPr>
              <a:t>Star</a:t>
            </a:r>
            <a:r>
              <a:rPr lang="lt-LT" b="0" i="0" dirty="0">
                <a:effectLst/>
                <a:latin typeface="Söhne"/>
              </a:rPr>
              <a:t>: Paspaudę mygtuką "</a:t>
            </a:r>
            <a:r>
              <a:rPr lang="lt-LT" b="0" i="0" dirty="0" err="1">
                <a:effectLst/>
                <a:latin typeface="Söhne"/>
              </a:rPr>
              <a:t>Star</a:t>
            </a:r>
            <a:r>
              <a:rPr lang="lt-LT" b="0" i="0" dirty="0">
                <a:effectLst/>
                <a:latin typeface="Söhne"/>
              </a:rPr>
              <a:t>", rodo, kad jums patinka ir žymite </a:t>
            </a:r>
            <a:r>
              <a:rPr lang="lt-LT" b="0" i="0" dirty="0" err="1">
                <a:effectLst/>
                <a:latin typeface="Söhne"/>
              </a:rPr>
              <a:t>repozitoriją</a:t>
            </a:r>
            <a:r>
              <a:rPr lang="lt-LT" b="0" i="0" dirty="0">
                <a:effectLst/>
                <a:latin typeface="Söhne"/>
              </a:rPr>
              <a:t>, kad galėtumėte lengvai ją rasti ateityje.</a:t>
            </a:r>
          </a:p>
          <a:p>
            <a:pPr algn="l">
              <a:buFont typeface="Arial" panose="020B0604020202020204" pitchFamily="34" charset="0"/>
              <a:buChar char="•"/>
            </a:pPr>
            <a:r>
              <a:rPr lang="lt-LT" b="0" i="0" dirty="0" err="1">
                <a:effectLst/>
                <a:latin typeface="Söhne"/>
              </a:rPr>
              <a:t>Fork</a:t>
            </a:r>
            <a:r>
              <a:rPr lang="lt-LT" b="0" i="0" dirty="0">
                <a:effectLst/>
                <a:latin typeface="Söhne"/>
              </a:rPr>
              <a:t>: Sukūrus "</a:t>
            </a:r>
            <a:r>
              <a:rPr lang="lt-LT" b="0" i="0" dirty="0" err="1">
                <a:effectLst/>
                <a:latin typeface="Söhne"/>
              </a:rPr>
              <a:t>fork</a:t>
            </a:r>
            <a:r>
              <a:rPr lang="lt-LT" b="0" i="0" dirty="0">
                <a:effectLst/>
                <a:latin typeface="Söhne"/>
              </a:rPr>
              <a:t>" </a:t>
            </a:r>
            <a:r>
              <a:rPr lang="lt-LT" b="0" i="0" dirty="0" err="1">
                <a:effectLst/>
                <a:latin typeface="Söhne"/>
              </a:rPr>
              <a:t>repozitoriją</a:t>
            </a:r>
            <a:r>
              <a:rPr lang="lt-LT" b="0" i="0" dirty="0">
                <a:effectLst/>
                <a:latin typeface="Söhne"/>
              </a:rPr>
              <a:t>, jūs sukuriate jos kopiją savo </a:t>
            </a:r>
            <a:r>
              <a:rPr lang="lt-LT" b="0" i="0" dirty="0" err="1">
                <a:effectLst/>
                <a:latin typeface="Söhne"/>
              </a:rPr>
              <a:t>GitHub</a:t>
            </a:r>
            <a:r>
              <a:rPr lang="lt-LT" b="0" i="0" dirty="0">
                <a:effectLst/>
                <a:latin typeface="Söhne"/>
              </a:rPr>
              <a:t> paskyroje. Galite keisti savo kopiją, neįtakojant originalios </a:t>
            </a:r>
            <a:r>
              <a:rPr lang="lt-LT" b="0" i="0" dirty="0" err="1">
                <a:effectLst/>
                <a:latin typeface="Söhne"/>
              </a:rPr>
              <a:t>repozitorijos</a:t>
            </a:r>
            <a:r>
              <a:rPr lang="lt-LT" b="0" i="0" dirty="0">
                <a:effectLst/>
                <a:latin typeface="Söhne"/>
              </a:rPr>
              <a:t>.</a:t>
            </a:r>
          </a:p>
          <a:p>
            <a:pPr algn="l">
              <a:buFont typeface="Arial" panose="020B0604020202020204" pitchFamily="34" charset="0"/>
              <a:buChar char="•"/>
            </a:pPr>
            <a:r>
              <a:rPr lang="lt-LT" b="0" i="0" dirty="0" err="1">
                <a:effectLst/>
                <a:latin typeface="Söhne"/>
              </a:rPr>
              <a:t>Watch</a:t>
            </a:r>
            <a:r>
              <a:rPr lang="lt-LT" b="0" i="0" dirty="0">
                <a:effectLst/>
                <a:latin typeface="Söhne"/>
              </a:rPr>
              <a:t>: Paspaudę mygtuką "</a:t>
            </a:r>
            <a:r>
              <a:rPr lang="lt-LT" b="0" i="0" dirty="0" err="1">
                <a:effectLst/>
                <a:latin typeface="Söhne"/>
              </a:rPr>
              <a:t>Watch</a:t>
            </a:r>
            <a:r>
              <a:rPr lang="lt-LT" b="0" i="0" dirty="0">
                <a:effectLst/>
                <a:latin typeface="Söhne"/>
              </a:rPr>
              <a:t>", galite pasirinkti gauti pranešimus apie bet kokius atnaujinimus ar pakeitimus </a:t>
            </a:r>
            <a:r>
              <a:rPr lang="lt-LT" b="0" i="0" dirty="0" err="1">
                <a:effectLst/>
                <a:latin typeface="Söhne"/>
              </a:rPr>
              <a:t>repozitorijoje</a:t>
            </a:r>
            <a:r>
              <a:rPr lang="lt-LT" b="0" i="0" dirty="0">
                <a:effectLst/>
                <a:latin typeface="Söhne"/>
              </a:rPr>
              <a:t>.</a:t>
            </a:r>
          </a:p>
          <a:p>
            <a:pPr algn="l">
              <a:buFont typeface="Arial" panose="020B0604020202020204" pitchFamily="34" charset="0"/>
              <a:buChar char="•"/>
            </a:pPr>
            <a:endParaRPr lang="lt-LT" b="0" i="0" dirty="0">
              <a:effectLst/>
              <a:latin typeface="Söhne"/>
            </a:endParaRPr>
          </a:p>
          <a:p>
            <a:pPr algn="l"/>
            <a:r>
              <a:rPr lang="lt-LT" b="0" i="0" dirty="0">
                <a:effectLst/>
                <a:latin typeface="Söhne"/>
              </a:rPr>
              <a:t>Norėdami sukurti </a:t>
            </a:r>
            <a:r>
              <a:rPr lang="lt-LT" b="0" i="0" dirty="0" err="1">
                <a:effectLst/>
                <a:latin typeface="Söhne"/>
              </a:rPr>
              <a:t>GitHub</a:t>
            </a:r>
            <a:r>
              <a:rPr lang="lt-LT" b="0" i="0" dirty="0">
                <a:effectLst/>
                <a:latin typeface="Söhne"/>
              </a:rPr>
              <a:t> paskyrą, sekite šiuos žingsnius:</a:t>
            </a:r>
          </a:p>
          <a:p>
            <a:pPr algn="l"/>
            <a:endParaRPr lang="lt-LT" b="0" i="0" dirty="0">
              <a:effectLst/>
              <a:latin typeface="Söhne"/>
            </a:endParaRPr>
          </a:p>
          <a:p>
            <a:pPr algn="l">
              <a:buFont typeface="+mj-lt"/>
              <a:buAutoNum type="arabicPeriod"/>
            </a:pPr>
            <a:r>
              <a:rPr lang="lt-LT" b="0" i="0" dirty="0">
                <a:effectLst/>
                <a:latin typeface="Söhne"/>
              </a:rPr>
              <a:t>Apsilankykite </a:t>
            </a:r>
            <a:r>
              <a:rPr lang="lt-LT" b="0" i="0" dirty="0" err="1">
                <a:effectLst/>
                <a:latin typeface="Söhne"/>
              </a:rPr>
              <a:t>GitHub</a:t>
            </a:r>
            <a:r>
              <a:rPr lang="lt-LT" b="0" i="0" dirty="0">
                <a:effectLst/>
                <a:latin typeface="Söhne"/>
              </a:rPr>
              <a:t> tinklalapyje adresu </a:t>
            </a:r>
            <a:r>
              <a:rPr lang="lt-LT" b="0" i="0" u="sng" dirty="0">
                <a:effectLst/>
                <a:latin typeface="Söhne"/>
                <a:hlinkClick r:id="rId5"/>
              </a:rPr>
              <a:t>https://github.com</a:t>
            </a:r>
            <a:r>
              <a:rPr lang="lt-LT" b="0" i="0" dirty="0">
                <a:effectLst/>
                <a:latin typeface="Söhne"/>
              </a:rPr>
              <a:t>.</a:t>
            </a:r>
          </a:p>
          <a:p>
            <a:pPr algn="l">
              <a:buFont typeface="+mj-lt"/>
              <a:buAutoNum type="arabicPeriod"/>
            </a:pPr>
            <a:r>
              <a:rPr lang="lt-LT" b="0" i="0" dirty="0">
                <a:effectLst/>
                <a:latin typeface="Söhne"/>
              </a:rPr>
              <a:t>Paspauskite mygtuką "</a:t>
            </a:r>
            <a:r>
              <a:rPr lang="lt-LT" b="0" i="0" dirty="0" err="1">
                <a:effectLst/>
                <a:latin typeface="Söhne"/>
              </a:rPr>
              <a:t>Sign</a:t>
            </a:r>
            <a:r>
              <a:rPr lang="lt-LT" b="0" i="0" dirty="0">
                <a:effectLst/>
                <a:latin typeface="Söhne"/>
              </a:rPr>
              <a:t> </a:t>
            </a:r>
            <a:r>
              <a:rPr lang="lt-LT" b="0" i="0" dirty="0" err="1">
                <a:effectLst/>
                <a:latin typeface="Söhne"/>
              </a:rPr>
              <a:t>up</a:t>
            </a:r>
            <a:r>
              <a:rPr lang="lt-LT" b="0" i="0" dirty="0">
                <a:effectLst/>
                <a:latin typeface="Söhne"/>
              </a:rPr>
              <a:t>" arba "Prisijungti".</a:t>
            </a:r>
          </a:p>
          <a:p>
            <a:pPr algn="l">
              <a:buFont typeface="+mj-lt"/>
              <a:buAutoNum type="arabicPeriod"/>
            </a:pPr>
            <a:r>
              <a:rPr lang="lt-LT" b="0" i="0" dirty="0">
                <a:effectLst/>
                <a:latin typeface="Söhne"/>
              </a:rPr>
              <a:t>Pateikite reikiamą informaciją, įskaitant savo vartotojo vardą, el. pašto adresą ir slaptažodį.</a:t>
            </a:r>
          </a:p>
          <a:p>
            <a:pPr algn="l">
              <a:buFont typeface="+mj-lt"/>
              <a:buAutoNum type="arabicPeriod"/>
            </a:pPr>
            <a:r>
              <a:rPr lang="lt-LT" b="0" i="0" dirty="0">
                <a:effectLst/>
                <a:latin typeface="Söhne"/>
              </a:rPr>
              <a:t>Užbaikite paskyros kūrimo procesą patvirtindami savo el. pašto adresą.</a:t>
            </a:r>
          </a:p>
          <a:p>
            <a:pPr algn="l">
              <a:buFont typeface="+mj-lt"/>
              <a:buAutoNum type="arabicPeriod"/>
            </a:pPr>
            <a:endParaRPr lang="lt-LT" b="0" i="0" dirty="0">
              <a:effectLst/>
              <a:latin typeface="Söhne"/>
            </a:endParaRPr>
          </a:p>
          <a:p>
            <a:pPr algn="l"/>
            <a:r>
              <a:rPr lang="lt-LT" b="0" i="0" dirty="0">
                <a:effectLst/>
                <a:latin typeface="Söhne"/>
              </a:rPr>
              <a:t>Kai sukursite </a:t>
            </a:r>
            <a:r>
              <a:rPr lang="lt-LT" b="0" i="0" dirty="0" err="1">
                <a:effectLst/>
                <a:latin typeface="Söhne"/>
              </a:rPr>
              <a:t>GitHub</a:t>
            </a:r>
            <a:r>
              <a:rPr lang="lt-LT" b="0" i="0" dirty="0">
                <a:effectLst/>
                <a:latin typeface="Söhne"/>
              </a:rPr>
              <a:t> paskyrą, jums bus prieinami įvairūs funkcionalumai, kurie gali padėti jums tobulėti programavime.</a:t>
            </a:r>
          </a:p>
          <a:p>
            <a:pPr algn="l"/>
            <a:endParaRPr lang="lt-LT" b="0" i="0" dirty="0">
              <a:effectLst/>
              <a:latin typeface="Söhne"/>
            </a:endParaRPr>
          </a:p>
          <a:p>
            <a:pPr algn="l"/>
            <a:r>
              <a:rPr lang="lt-LT" b="0" i="0" dirty="0">
                <a:effectLst/>
                <a:latin typeface="Söhne"/>
              </a:rPr>
              <a:t>Išvada: </a:t>
            </a:r>
            <a:r>
              <a:rPr lang="lt-LT" b="0" i="0" dirty="0" err="1">
                <a:effectLst/>
                <a:latin typeface="Söhne"/>
              </a:rPr>
              <a:t>GitHub</a:t>
            </a:r>
            <a:r>
              <a:rPr lang="lt-LT" b="0" i="0" dirty="0">
                <a:effectLst/>
                <a:latin typeface="Söhne"/>
              </a:rPr>
              <a:t> yra pradedantiesiems draugiška platforma, kuri leidžia jums saugoti, tvarkyti, bendradarbiauti ir dalintis savo programavimo projektais. Tai suteikia organizuotą būdą dirbti su kitais, stebėti pakeitimus ir rodyti savo </a:t>
            </a:r>
            <a:r>
              <a:rPr lang="lt-LT" b="0" i="0" dirty="0" err="1">
                <a:effectLst/>
                <a:latin typeface="Söhne"/>
              </a:rPr>
              <a:t>darb</a:t>
            </a:r>
            <a:endParaRPr lang="lt-LT" b="0" i="0" dirty="0">
              <a:effectLst/>
              <a:latin typeface="Söhne"/>
            </a:endParaRPr>
          </a:p>
          <a:p>
            <a:endParaRPr lang="en-LT" dirty="0"/>
          </a:p>
        </p:txBody>
      </p:sp>
      <p:sp>
        <p:nvSpPr>
          <p:cNvPr id="4" name="Slide Number Placeholder 3"/>
          <p:cNvSpPr>
            <a:spLocks noGrp="1"/>
          </p:cNvSpPr>
          <p:nvPr>
            <p:ph type="sldNum" sz="quarter" idx="5"/>
          </p:nvPr>
        </p:nvSpPr>
        <p:spPr/>
        <p:txBody>
          <a:bodyPr/>
          <a:lstStyle/>
          <a:p>
            <a:fld id="{6B310286-BB7B-5E4B-9684-12D3AB868844}" type="slidenum">
              <a:rPr lang="en-LT" smtClean="0"/>
              <a:t>2</a:t>
            </a:fld>
            <a:endParaRPr lang="en-LT"/>
          </a:p>
        </p:txBody>
      </p:sp>
    </p:spTree>
    <p:extLst>
      <p:ext uri="{BB962C8B-B14F-4D97-AF65-F5344CB8AC3E}">
        <p14:creationId xmlns:p14="http://schemas.microsoft.com/office/powerpoint/2010/main" val="2425124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LT" dirty="0"/>
              <a:t>Aptarsime kas yra funkcijos, kas yra lambda funkcijos, pakalbesime apie veiksmus su funckijomis </a:t>
            </a:r>
            <a:r>
              <a:rPr lang="en-GB" dirty="0" err="1"/>
              <a:t>ir</a:t>
            </a:r>
            <a:r>
              <a:rPr lang="en-GB" dirty="0"/>
              <a:t> </a:t>
            </a:r>
            <a:r>
              <a:rPr lang="en-GB" dirty="0" err="1"/>
              <a:t>kaip</a:t>
            </a:r>
            <a:r>
              <a:rPr lang="en-GB" dirty="0"/>
              <a:t> </a:t>
            </a:r>
            <a:r>
              <a:rPr lang="en-GB" dirty="0" err="1"/>
              <a:t>grazinti</a:t>
            </a:r>
            <a:r>
              <a:rPr lang="en-GB" dirty="0"/>
              <a:t> </a:t>
            </a:r>
            <a:r>
              <a:rPr lang="en-GB" dirty="0" err="1"/>
              <a:t>norima</a:t>
            </a:r>
            <a:r>
              <a:rPr lang="en-GB" dirty="0"/>
              <a:t> </a:t>
            </a:r>
            <a:r>
              <a:rPr lang="en-GB" dirty="0" err="1"/>
              <a:t>reiksme</a:t>
            </a:r>
            <a:r>
              <a:rPr lang="en-GB" dirty="0"/>
              <a:t> is </a:t>
            </a:r>
            <a:r>
              <a:rPr lang="en-GB" dirty="0" err="1"/>
              <a:t>funckijos</a:t>
            </a:r>
            <a:r>
              <a:rPr lang="en-GB" dirty="0"/>
              <a:t>.</a:t>
            </a:r>
            <a:endParaRPr lang="en-LT" dirty="0"/>
          </a:p>
        </p:txBody>
      </p:sp>
      <p:sp>
        <p:nvSpPr>
          <p:cNvPr id="4" name="Slide Number Placeholder 3"/>
          <p:cNvSpPr>
            <a:spLocks noGrp="1"/>
          </p:cNvSpPr>
          <p:nvPr>
            <p:ph type="sldNum" sz="quarter" idx="5"/>
          </p:nvPr>
        </p:nvSpPr>
        <p:spPr/>
        <p:txBody>
          <a:bodyPr/>
          <a:lstStyle/>
          <a:p>
            <a:fld id="{B83A85B5-8788-D14D-A6AC-5E44B268AD9F}" type="slidenum">
              <a:rPr lang="en-LT" smtClean="0"/>
              <a:t>3</a:t>
            </a:fld>
            <a:endParaRPr lang="en-LT"/>
          </a:p>
        </p:txBody>
      </p:sp>
    </p:spTree>
    <p:extLst>
      <p:ext uri="{BB962C8B-B14F-4D97-AF65-F5344CB8AC3E}">
        <p14:creationId xmlns:p14="http://schemas.microsoft.com/office/powerpoint/2010/main" val="41206334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effectLst/>
                <a:latin typeface="Söhne"/>
              </a:rPr>
              <a:t>Šiame skyrelyje tęsime žinių gilinimą apie funkcijas su argumentais </a:t>
            </a:r>
            <a:r>
              <a:rPr lang="lt-LT" b="0" i="0" dirty="0" err="1">
                <a:effectLst/>
                <a:latin typeface="Söhne"/>
              </a:rPr>
              <a:t>Python</a:t>
            </a:r>
            <a:r>
              <a:rPr lang="lt-LT" b="0" i="0" dirty="0">
                <a:effectLst/>
                <a:latin typeface="Söhne"/>
              </a:rPr>
              <a:t> pradedančiųjų kursui.</a:t>
            </a:r>
          </a:p>
          <a:p>
            <a:pPr algn="l"/>
            <a:endParaRPr lang="lt-LT" b="0" i="0" dirty="0">
              <a:effectLst/>
              <a:latin typeface="Söhne"/>
            </a:endParaRPr>
          </a:p>
          <a:p>
            <a:pPr algn="l"/>
            <a:r>
              <a:rPr lang="lt-LT" b="0" i="0" dirty="0">
                <a:effectLst/>
                <a:latin typeface="Söhne"/>
              </a:rPr>
              <a:t>Funkcijos su argumentais leidžia mums perduoti reikšmes į funkciją, kurios gali būti naudojamos jos viduje. Tai leidžia mums kurti universalias ir pakartotinai panaudojamas funkcijas.</a:t>
            </a:r>
          </a:p>
          <a:p>
            <a:pPr algn="l"/>
            <a:endParaRPr lang="lt-LT" b="0" i="0" dirty="0">
              <a:effectLst/>
              <a:latin typeface="Söhne"/>
            </a:endParaRPr>
          </a:p>
          <a:p>
            <a:pPr algn="l"/>
            <a:r>
              <a:rPr lang="lt-LT" b="0" i="0" dirty="0">
                <a:effectLst/>
                <a:latin typeface="Söhne"/>
              </a:rPr>
              <a:t>Pirmiausia pateiksime pavyzdį funkcijos, kuri pasisveikina su žmogumi, naudojimui:</a:t>
            </a:r>
          </a:p>
          <a:p>
            <a:pPr algn="l"/>
            <a:r>
              <a:rPr lang="lt-LT" b="0" i="0" dirty="0" err="1">
                <a:solidFill>
                  <a:srgbClr val="2E95D3"/>
                </a:solidFill>
                <a:effectLst/>
                <a:latin typeface="Söhne"/>
              </a:rPr>
              <a:t>def</a:t>
            </a:r>
            <a:r>
              <a:rPr lang="lt-LT" b="0" i="0" dirty="0">
                <a:effectLst/>
                <a:latin typeface="Söhne"/>
              </a:rPr>
              <a:t> </a:t>
            </a:r>
            <a:r>
              <a:rPr lang="lt-LT" b="0" i="0" dirty="0">
                <a:solidFill>
                  <a:srgbClr val="F22C3D"/>
                </a:solidFill>
                <a:effectLst/>
                <a:latin typeface="Söhne"/>
              </a:rPr>
              <a:t>pasisveikinti</a:t>
            </a:r>
            <a:r>
              <a:rPr lang="lt-LT" b="0" i="0" dirty="0">
                <a:effectLst/>
                <a:latin typeface="Söhne"/>
              </a:rPr>
              <a:t>(vardas): </a:t>
            </a:r>
            <a:r>
              <a:rPr lang="lt-LT" b="0" i="0" dirty="0" err="1">
                <a:solidFill>
                  <a:srgbClr val="E9950C"/>
                </a:solidFill>
                <a:effectLst/>
                <a:latin typeface="Söhne"/>
              </a:rPr>
              <a:t>print</a:t>
            </a:r>
            <a:r>
              <a:rPr lang="lt-LT" b="0" i="0" dirty="0">
                <a:effectLst/>
                <a:latin typeface="Söhne"/>
              </a:rPr>
              <a:t>(</a:t>
            </a:r>
            <a:r>
              <a:rPr lang="lt-LT" b="0" i="0" dirty="0" err="1">
                <a:solidFill>
                  <a:srgbClr val="00A67D"/>
                </a:solidFill>
                <a:effectLst/>
                <a:latin typeface="Söhne"/>
              </a:rPr>
              <a:t>f"Sveikas</a:t>
            </a:r>
            <a:r>
              <a:rPr lang="lt-LT" b="0" i="0" dirty="0">
                <a:solidFill>
                  <a:srgbClr val="00A67D"/>
                </a:solidFill>
                <a:effectLst/>
                <a:latin typeface="Söhne"/>
              </a:rPr>
              <a:t>, {vardas}"</a:t>
            </a:r>
            <a:r>
              <a:rPr lang="lt-LT" b="0" i="0" dirty="0">
                <a:effectLst/>
                <a:latin typeface="Söhne"/>
              </a:rPr>
              <a:t>) pasisveikinti(</a:t>
            </a:r>
            <a:r>
              <a:rPr lang="lt-LT" b="0" i="0" dirty="0">
                <a:solidFill>
                  <a:srgbClr val="00A67D"/>
                </a:solidFill>
                <a:effectLst/>
                <a:latin typeface="Söhne"/>
              </a:rPr>
              <a:t>"Tomas"</a:t>
            </a:r>
            <a:r>
              <a:rPr lang="lt-LT" b="0" i="0" dirty="0">
                <a:effectLst/>
                <a:latin typeface="Söhne"/>
              </a:rPr>
              <a:t>) pasisveikinti(</a:t>
            </a:r>
            <a:r>
              <a:rPr lang="lt-LT" b="0" i="0" dirty="0">
                <a:solidFill>
                  <a:srgbClr val="00A67D"/>
                </a:solidFill>
                <a:effectLst/>
                <a:latin typeface="Söhne"/>
              </a:rPr>
              <a:t>"Jonas"</a:t>
            </a:r>
            <a:r>
              <a:rPr lang="lt-LT" b="0" i="0" dirty="0">
                <a:effectLst/>
                <a:latin typeface="Söhne"/>
              </a:rPr>
              <a:t>) pasisveikinti(</a:t>
            </a:r>
            <a:r>
              <a:rPr lang="lt-LT" b="0" i="0" dirty="0">
                <a:solidFill>
                  <a:srgbClr val="00A67D"/>
                </a:solidFill>
                <a:effectLst/>
                <a:latin typeface="Söhne"/>
              </a:rPr>
              <a:t>""</a:t>
            </a:r>
            <a:r>
              <a:rPr lang="lt-LT" b="0" i="0" dirty="0">
                <a:effectLst/>
                <a:latin typeface="Söhne"/>
              </a:rPr>
              <a:t>) </a:t>
            </a:r>
          </a:p>
          <a:p>
            <a:pPr algn="l"/>
            <a:endParaRPr lang="lt-LT" b="0" i="0" dirty="0">
              <a:effectLst/>
              <a:latin typeface="Söhne"/>
            </a:endParaRPr>
          </a:p>
          <a:p>
            <a:pPr algn="l"/>
            <a:r>
              <a:rPr lang="lt-LT" b="0" i="0" dirty="0">
                <a:effectLst/>
                <a:latin typeface="Söhne"/>
              </a:rPr>
              <a:t>Ši funkcija vadinama pasisveikinti ir priima vieną argumentą - vardas. Ji spausdina pasisveikinimą su nurodytu vardu. Šiuo atveju mes iškviečiame funkciją tris kartus su skirtingais argumentais. Rezultatas bus:</a:t>
            </a:r>
          </a:p>
          <a:p>
            <a:pPr algn="l"/>
            <a:r>
              <a:rPr lang="lt-LT" b="0" i="0" dirty="0">
                <a:effectLst/>
                <a:latin typeface="Söhne"/>
              </a:rPr>
              <a:t>Sveikas, Tomas Sveikas, Jonas Sveikas, </a:t>
            </a:r>
          </a:p>
          <a:p>
            <a:pPr algn="l"/>
            <a:endParaRPr lang="lt-LT" b="0" i="0" dirty="0">
              <a:effectLst/>
              <a:latin typeface="Söhne"/>
            </a:endParaRPr>
          </a:p>
          <a:p>
            <a:pPr algn="l"/>
            <a:r>
              <a:rPr lang="lt-LT" b="0" i="0" dirty="0">
                <a:effectLst/>
                <a:latin typeface="Söhne"/>
              </a:rPr>
              <a:t>Taip pat galime kurti funkcijas, kurios atlieka tam tikrus veiksmus su perduotomis reikšmėmis. Pavyzdžiui, apsvarstykime funkciją kvadratas, kuri grąžina argumento kvadratą:</a:t>
            </a:r>
          </a:p>
          <a:p>
            <a:pPr algn="l"/>
            <a:r>
              <a:rPr lang="lt-LT" b="0" i="0" dirty="0" err="1">
                <a:solidFill>
                  <a:srgbClr val="2E95D3"/>
                </a:solidFill>
                <a:effectLst/>
                <a:latin typeface="Söhne"/>
              </a:rPr>
              <a:t>def</a:t>
            </a:r>
            <a:r>
              <a:rPr lang="lt-LT" b="0" i="0" dirty="0">
                <a:effectLst/>
                <a:latin typeface="Söhne"/>
              </a:rPr>
              <a:t> </a:t>
            </a:r>
            <a:r>
              <a:rPr lang="lt-LT" b="0" i="0" dirty="0">
                <a:solidFill>
                  <a:srgbClr val="F22C3D"/>
                </a:solidFill>
                <a:effectLst/>
                <a:latin typeface="Söhne"/>
              </a:rPr>
              <a:t>kvadratas</a:t>
            </a:r>
            <a:r>
              <a:rPr lang="lt-LT" b="0" i="0" dirty="0">
                <a:effectLst/>
                <a:latin typeface="Söhne"/>
              </a:rPr>
              <a:t>(</a:t>
            </a:r>
            <a:r>
              <a:rPr lang="lt-LT" b="0" i="0" dirty="0" err="1">
                <a:effectLst/>
                <a:latin typeface="Söhne"/>
              </a:rPr>
              <a:t>skaicius</a:t>
            </a:r>
            <a:r>
              <a:rPr lang="lt-LT" b="0" i="0" dirty="0">
                <a:effectLst/>
                <a:latin typeface="Söhne"/>
              </a:rPr>
              <a:t>): kvadratas = </a:t>
            </a:r>
            <a:r>
              <a:rPr lang="lt-LT" b="0" i="0" dirty="0" err="1">
                <a:effectLst/>
                <a:latin typeface="Söhne"/>
              </a:rPr>
              <a:t>skaicius</a:t>
            </a:r>
            <a:r>
              <a:rPr lang="lt-LT" b="0" i="0" dirty="0">
                <a:effectLst/>
                <a:latin typeface="Söhne"/>
              </a:rPr>
              <a:t> ** </a:t>
            </a:r>
            <a:r>
              <a:rPr lang="lt-LT" b="0" i="0" dirty="0">
                <a:solidFill>
                  <a:srgbClr val="DF3079"/>
                </a:solidFill>
                <a:effectLst/>
                <a:latin typeface="Söhne"/>
              </a:rPr>
              <a:t>2</a:t>
            </a:r>
            <a:r>
              <a:rPr lang="lt-LT" b="0" i="0" dirty="0">
                <a:effectLst/>
                <a:latin typeface="Söhne"/>
              </a:rPr>
              <a:t> </a:t>
            </a:r>
            <a:r>
              <a:rPr lang="lt-LT" b="0" i="0" dirty="0" err="1">
                <a:solidFill>
                  <a:srgbClr val="E9950C"/>
                </a:solidFill>
                <a:effectLst/>
                <a:latin typeface="Söhne"/>
              </a:rPr>
              <a:t>print</a:t>
            </a:r>
            <a:r>
              <a:rPr lang="lt-LT" b="0" i="0" dirty="0">
                <a:effectLst/>
                <a:latin typeface="Söhne"/>
              </a:rPr>
              <a:t>(kvadratas) kvadratas(</a:t>
            </a:r>
            <a:r>
              <a:rPr lang="lt-LT" b="0" i="0" dirty="0">
                <a:solidFill>
                  <a:srgbClr val="DF3079"/>
                </a:solidFill>
                <a:effectLst/>
                <a:latin typeface="Söhne"/>
              </a:rPr>
              <a:t>2</a:t>
            </a:r>
            <a:r>
              <a:rPr lang="lt-LT" b="0" i="0" dirty="0">
                <a:effectLst/>
                <a:latin typeface="Söhne"/>
              </a:rPr>
              <a:t>) </a:t>
            </a:r>
          </a:p>
          <a:p>
            <a:pPr algn="l"/>
            <a:endParaRPr lang="lt-LT" b="0" i="0" dirty="0">
              <a:effectLst/>
              <a:latin typeface="Söhne"/>
            </a:endParaRPr>
          </a:p>
          <a:p>
            <a:pPr algn="l"/>
            <a:r>
              <a:rPr lang="lt-LT" b="0" i="0" dirty="0">
                <a:effectLst/>
                <a:latin typeface="Söhne"/>
              </a:rPr>
              <a:t>Ši funkcija priima vieną argumentą - </a:t>
            </a:r>
            <a:r>
              <a:rPr lang="lt-LT" b="0" i="0" dirty="0" err="1">
                <a:effectLst/>
                <a:latin typeface="Söhne"/>
              </a:rPr>
              <a:t>skaicius</a:t>
            </a:r>
            <a:r>
              <a:rPr lang="lt-LT" b="0" i="0" dirty="0">
                <a:effectLst/>
                <a:latin typeface="Söhne"/>
              </a:rPr>
              <a:t>. Ji apskaičiuoja kvadratą, kelia argumentą kvadratu ir spausdina rezultatą. Šiuo atveju iškviečiame funkciją su argumentu 2, ir rezultatas bus:</a:t>
            </a:r>
          </a:p>
          <a:p>
            <a:pPr algn="l"/>
            <a:r>
              <a:rPr lang="lt-LT" b="0" i="0" dirty="0">
                <a:effectLst/>
                <a:latin typeface="Söhne"/>
              </a:rPr>
              <a:t>4 </a:t>
            </a:r>
          </a:p>
          <a:p>
            <a:pPr algn="l"/>
            <a:endParaRPr lang="lt-LT" b="0" i="0" dirty="0">
              <a:effectLst/>
              <a:latin typeface="Söhne"/>
            </a:endParaRPr>
          </a:p>
          <a:p>
            <a:pPr algn="l"/>
            <a:r>
              <a:rPr lang="lt-LT" b="0" i="0" dirty="0">
                <a:effectLst/>
                <a:latin typeface="Söhne"/>
              </a:rPr>
              <a:t>Tai leidžia mums kurti funkcijas, kurios gali atlikti įvairius veiksmus su perduotais argumentais ir grąžinti rezultatus pagal poreikį.</a:t>
            </a:r>
          </a:p>
          <a:p>
            <a:pPr algn="l"/>
            <a:r>
              <a:rPr lang="lt-LT" b="0" i="0" dirty="0">
                <a:effectLst/>
                <a:latin typeface="Söhne"/>
              </a:rPr>
              <a:t>Išvada: Funkcijos su argumentais leidžia mums kurti universalias ir pakartotinai panaudojamas funkcijas, kurios gali atlikti veiksmus su perduotais argumentais. Tai suteikia mums daugiau lankstumo ir efektyvumo programavime, padidina mūsų kodo skaitymą ir suprantamumą, bei palengvina darbą su įvairiais duomenimis. Funkcijų naudojimas su argumentais padeda organizuoti kodą, padidina jo </a:t>
            </a:r>
            <a:r>
              <a:rPr lang="lt-LT" b="0" i="0" dirty="0" err="1">
                <a:effectLst/>
                <a:latin typeface="Söhne"/>
              </a:rPr>
              <a:t>perpanaudojamumą</a:t>
            </a:r>
            <a:r>
              <a:rPr lang="lt-LT" b="0" i="0" dirty="0">
                <a:effectLst/>
                <a:latin typeface="Söhne"/>
              </a:rPr>
              <a:t> ir padaro jį tvarkingesnį bei lengviau prieinamą.</a:t>
            </a:r>
          </a:p>
          <a:p>
            <a:br>
              <a:rPr lang="lt-LT" dirty="0"/>
            </a:br>
            <a:endParaRPr lang="en-LT" dirty="0"/>
          </a:p>
        </p:txBody>
      </p:sp>
      <p:sp>
        <p:nvSpPr>
          <p:cNvPr id="4" name="Slide Number Placeholder 3"/>
          <p:cNvSpPr>
            <a:spLocks noGrp="1"/>
          </p:cNvSpPr>
          <p:nvPr>
            <p:ph type="sldNum" sz="quarter" idx="5"/>
          </p:nvPr>
        </p:nvSpPr>
        <p:spPr/>
        <p:txBody>
          <a:bodyPr/>
          <a:lstStyle/>
          <a:p>
            <a:fld id="{B83A85B5-8788-D14D-A6AC-5E44B268AD9F}" type="slidenum">
              <a:rPr lang="en-LT" smtClean="0"/>
              <a:t>4</a:t>
            </a:fld>
            <a:endParaRPr lang="en-LT"/>
          </a:p>
        </p:txBody>
      </p:sp>
    </p:spTree>
    <p:extLst>
      <p:ext uri="{BB962C8B-B14F-4D97-AF65-F5344CB8AC3E}">
        <p14:creationId xmlns:p14="http://schemas.microsoft.com/office/powerpoint/2010/main" val="19731346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effectLst/>
                <a:latin typeface="Söhne"/>
              </a:rPr>
              <a:t>Šiame skyrelyje tęsime žinių gilinimą apie funkcijas su grąžinimo reikšme </a:t>
            </a:r>
            <a:r>
              <a:rPr lang="lt-LT" b="0" i="0" dirty="0" err="1">
                <a:effectLst/>
                <a:latin typeface="Söhne"/>
              </a:rPr>
              <a:t>Python</a:t>
            </a:r>
            <a:r>
              <a:rPr lang="lt-LT" b="0" i="0" dirty="0">
                <a:effectLst/>
                <a:latin typeface="Söhne"/>
              </a:rPr>
              <a:t> pradedančiųjų kursui.</a:t>
            </a:r>
          </a:p>
          <a:p>
            <a:pPr algn="l"/>
            <a:endParaRPr lang="lt-LT" b="0" i="0" dirty="0">
              <a:effectLst/>
              <a:latin typeface="Söhne"/>
            </a:endParaRPr>
          </a:p>
          <a:p>
            <a:pPr algn="l"/>
            <a:r>
              <a:rPr lang="lt-LT" b="0" i="0" dirty="0">
                <a:effectLst/>
                <a:latin typeface="Söhne"/>
              </a:rPr>
              <a:t>Funkcijos su grąžinimo reikšme leidžia mums atlikti tam tikrus veiksmus ir grąžinti rezultatą, kuris gali būti naudojamas toliau kodo vykdyme.</a:t>
            </a:r>
          </a:p>
          <a:p>
            <a:pPr algn="l"/>
            <a:endParaRPr lang="lt-LT" b="0" i="0" dirty="0">
              <a:effectLst/>
              <a:latin typeface="Söhne"/>
            </a:endParaRPr>
          </a:p>
          <a:p>
            <a:pPr algn="l"/>
            <a:r>
              <a:rPr lang="lt-LT" b="0" i="0" dirty="0">
                <a:effectLst/>
                <a:latin typeface="Söhne"/>
              </a:rPr>
              <a:t>Pateiksime pavyzdį:</a:t>
            </a:r>
          </a:p>
          <a:p>
            <a:pPr algn="l"/>
            <a:r>
              <a:rPr lang="lt-LT" b="0" i="0" dirty="0" err="1">
                <a:solidFill>
                  <a:srgbClr val="2E95D3"/>
                </a:solidFill>
                <a:effectLst/>
                <a:latin typeface="Söhne"/>
              </a:rPr>
              <a:t>def</a:t>
            </a:r>
            <a:r>
              <a:rPr lang="lt-LT" b="0" i="0" dirty="0">
                <a:effectLst/>
                <a:latin typeface="Söhne"/>
              </a:rPr>
              <a:t> </a:t>
            </a:r>
            <a:r>
              <a:rPr lang="lt-LT" b="0" i="0" dirty="0">
                <a:solidFill>
                  <a:srgbClr val="F22C3D"/>
                </a:solidFill>
                <a:effectLst/>
                <a:latin typeface="Söhne"/>
              </a:rPr>
              <a:t>kvadratu</a:t>
            </a:r>
            <a:r>
              <a:rPr lang="lt-LT" b="0" i="0" dirty="0">
                <a:effectLst/>
                <a:latin typeface="Söhne"/>
              </a:rPr>
              <a:t>(</a:t>
            </a:r>
            <a:r>
              <a:rPr lang="lt-LT" b="0" i="0" dirty="0" err="1">
                <a:effectLst/>
                <a:latin typeface="Söhne"/>
              </a:rPr>
              <a:t>skaicius</a:t>
            </a:r>
            <a:r>
              <a:rPr lang="lt-LT" b="0" i="0" dirty="0">
                <a:effectLst/>
                <a:latin typeface="Söhne"/>
              </a:rPr>
              <a:t>): rezultatas = </a:t>
            </a:r>
            <a:r>
              <a:rPr lang="lt-LT" b="0" i="0" dirty="0" err="1">
                <a:effectLst/>
                <a:latin typeface="Söhne"/>
              </a:rPr>
              <a:t>skaicius</a:t>
            </a:r>
            <a:r>
              <a:rPr lang="lt-LT" b="0" i="0" dirty="0">
                <a:effectLst/>
                <a:latin typeface="Söhne"/>
              </a:rPr>
              <a:t> ** </a:t>
            </a:r>
            <a:r>
              <a:rPr lang="lt-LT" b="0" i="0" dirty="0">
                <a:solidFill>
                  <a:srgbClr val="DF3079"/>
                </a:solidFill>
                <a:effectLst/>
                <a:latin typeface="Söhne"/>
              </a:rPr>
              <a:t>2</a:t>
            </a:r>
            <a:r>
              <a:rPr lang="lt-LT" b="0" i="0" dirty="0">
                <a:effectLst/>
                <a:latin typeface="Söhne"/>
              </a:rPr>
              <a:t> </a:t>
            </a:r>
            <a:r>
              <a:rPr lang="lt-LT" b="0" i="0" dirty="0" err="1">
                <a:solidFill>
                  <a:srgbClr val="2E95D3"/>
                </a:solidFill>
                <a:effectLst/>
                <a:latin typeface="Söhne"/>
              </a:rPr>
              <a:t>return</a:t>
            </a:r>
            <a:r>
              <a:rPr lang="lt-LT" b="0" i="0" dirty="0">
                <a:effectLst/>
                <a:latin typeface="Söhne"/>
              </a:rPr>
              <a:t> rezultatas daugyba = kvadratu(</a:t>
            </a:r>
            <a:r>
              <a:rPr lang="lt-LT" b="0" i="0" dirty="0">
                <a:solidFill>
                  <a:srgbClr val="DF3079"/>
                </a:solidFill>
                <a:effectLst/>
                <a:latin typeface="Söhne"/>
              </a:rPr>
              <a:t>3</a:t>
            </a:r>
            <a:r>
              <a:rPr lang="lt-LT" b="0" i="0" dirty="0">
                <a:effectLst/>
                <a:latin typeface="Söhne"/>
              </a:rPr>
              <a:t>) * </a:t>
            </a:r>
            <a:r>
              <a:rPr lang="lt-LT" b="0" i="0" dirty="0">
                <a:solidFill>
                  <a:srgbClr val="DF3079"/>
                </a:solidFill>
                <a:effectLst/>
                <a:latin typeface="Söhne"/>
              </a:rPr>
              <a:t>2</a:t>
            </a:r>
            <a:r>
              <a:rPr lang="lt-LT" b="0" i="0" dirty="0">
                <a:effectLst/>
                <a:latin typeface="Söhne"/>
              </a:rPr>
              <a:t> </a:t>
            </a:r>
            <a:r>
              <a:rPr lang="lt-LT" b="0" i="0" dirty="0" err="1">
                <a:solidFill>
                  <a:srgbClr val="E9950C"/>
                </a:solidFill>
                <a:effectLst/>
                <a:latin typeface="Söhne"/>
              </a:rPr>
              <a:t>print</a:t>
            </a:r>
            <a:r>
              <a:rPr lang="lt-LT" b="0" i="0" dirty="0">
                <a:effectLst/>
                <a:latin typeface="Söhne"/>
              </a:rPr>
              <a:t>(daugyba) </a:t>
            </a:r>
            <a:r>
              <a:rPr lang="lt-LT" b="0" i="0" dirty="0" err="1">
                <a:solidFill>
                  <a:srgbClr val="E9950C"/>
                </a:solidFill>
                <a:effectLst/>
                <a:latin typeface="Söhne"/>
              </a:rPr>
              <a:t>print</a:t>
            </a:r>
            <a:r>
              <a:rPr lang="lt-LT" b="0" i="0" dirty="0">
                <a:effectLst/>
                <a:latin typeface="Söhne"/>
              </a:rPr>
              <a:t>(kvadratu(</a:t>
            </a:r>
            <a:r>
              <a:rPr lang="lt-LT" b="0" i="0" dirty="0">
                <a:solidFill>
                  <a:srgbClr val="DF3079"/>
                </a:solidFill>
                <a:effectLst/>
                <a:latin typeface="Söhne"/>
              </a:rPr>
              <a:t>3</a:t>
            </a:r>
            <a:r>
              <a:rPr lang="lt-LT" b="0" i="0" dirty="0">
                <a:effectLst/>
                <a:latin typeface="Söhne"/>
              </a:rPr>
              <a:t>)) </a:t>
            </a:r>
          </a:p>
          <a:p>
            <a:pPr algn="l"/>
            <a:endParaRPr lang="lt-LT" b="0" i="0" dirty="0">
              <a:effectLst/>
              <a:latin typeface="Söhne"/>
            </a:endParaRPr>
          </a:p>
          <a:p>
            <a:pPr algn="l"/>
            <a:r>
              <a:rPr lang="lt-LT" b="0" i="0" dirty="0">
                <a:effectLst/>
                <a:latin typeface="Söhne"/>
              </a:rPr>
              <a:t>Šioje funkcijoje kvadratu veikia taip pat kaip ankstesnėje - ji apskaičiuoja kvadratą, bet šįkart grąžina rezultatą su </a:t>
            </a:r>
            <a:r>
              <a:rPr lang="lt-LT" b="0" i="0" dirty="0" err="1">
                <a:effectLst/>
                <a:latin typeface="Söhne"/>
              </a:rPr>
              <a:t>return</a:t>
            </a:r>
            <a:r>
              <a:rPr lang="lt-LT" b="0" i="0" dirty="0">
                <a:effectLst/>
                <a:latin typeface="Söhne"/>
              </a:rPr>
              <a:t> sakinio pagalba.</a:t>
            </a:r>
          </a:p>
          <a:p>
            <a:pPr algn="l"/>
            <a:endParaRPr lang="lt-LT" b="0" i="0" dirty="0">
              <a:effectLst/>
              <a:latin typeface="Söhne"/>
            </a:endParaRPr>
          </a:p>
          <a:p>
            <a:pPr algn="l"/>
            <a:r>
              <a:rPr lang="lt-LT" b="0" i="0" dirty="0">
                <a:effectLst/>
                <a:latin typeface="Söhne"/>
              </a:rPr>
              <a:t>Kai iškviečiame kvadratu(3), ji apskaičiuoja kvadratą ir grąžina rezultatą, kuris yra 9. Šį rezultatą galime priskirti kintamajam daugyba ir jį naudoti toliau skaičiavimuose. Šiuo atveju rezultatas bus 18.</a:t>
            </a:r>
          </a:p>
          <a:p>
            <a:pPr algn="l"/>
            <a:endParaRPr lang="lt-LT" b="0" i="0" dirty="0">
              <a:effectLst/>
              <a:latin typeface="Söhne"/>
            </a:endParaRPr>
          </a:p>
          <a:p>
            <a:pPr algn="l"/>
            <a:r>
              <a:rPr lang="lt-LT" b="0" i="0" dirty="0">
                <a:effectLst/>
                <a:latin typeface="Söhne"/>
              </a:rPr>
              <a:t>Taip pat galime tiesiogiai spausdinti rezultatą naudodami </a:t>
            </a:r>
            <a:r>
              <a:rPr lang="lt-LT" b="0" i="0" dirty="0" err="1">
                <a:effectLst/>
                <a:latin typeface="Söhne"/>
              </a:rPr>
              <a:t>print</a:t>
            </a:r>
            <a:r>
              <a:rPr lang="lt-LT" b="0" i="0" dirty="0">
                <a:effectLst/>
                <a:latin typeface="Söhne"/>
              </a:rPr>
              <a:t>(kvadratu(3)). Tai išspausdins rezultatą 9.</a:t>
            </a:r>
          </a:p>
          <a:p>
            <a:pPr algn="l"/>
            <a:endParaRPr lang="lt-LT" b="0" i="0" dirty="0">
              <a:effectLst/>
              <a:latin typeface="Söhne"/>
            </a:endParaRPr>
          </a:p>
          <a:p>
            <a:pPr algn="l"/>
            <a:r>
              <a:rPr lang="lt-LT" b="0" i="0" dirty="0">
                <a:effectLst/>
                <a:latin typeface="Söhne"/>
              </a:rPr>
              <a:t>Tai suteikia mums galimybę gauti ir naudoti grąžinamąją reikšmę funkcijų kvietimo vietose, padidinant funkcijų naudingumą ir </a:t>
            </a:r>
            <a:r>
              <a:rPr lang="lt-LT" b="0" i="0" dirty="0" err="1">
                <a:effectLst/>
                <a:latin typeface="Söhne"/>
              </a:rPr>
              <a:t>perpanaudojamumą</a:t>
            </a:r>
            <a:r>
              <a:rPr lang="lt-LT" b="0" i="0" dirty="0">
                <a:effectLst/>
                <a:latin typeface="Söhne"/>
              </a:rPr>
              <a:t>.</a:t>
            </a:r>
          </a:p>
          <a:p>
            <a:pPr algn="l"/>
            <a:endParaRPr lang="lt-LT" b="0" i="0" dirty="0">
              <a:effectLst/>
              <a:latin typeface="Söhne"/>
            </a:endParaRPr>
          </a:p>
          <a:p>
            <a:pPr algn="l"/>
            <a:r>
              <a:rPr lang="lt-LT" b="0" i="0" dirty="0">
                <a:effectLst/>
                <a:latin typeface="Söhne"/>
              </a:rPr>
              <a:t>Išvada: Funkcijos su grąžinimo reikšme leidžia mums atlikti tam tikrus veiksmus ir grąžinti rezultatą, kuris gali būti naudojamas toliau programos vykdyme. Tai padeda mums organizuoti kodą ir panaudoti funkcijų rezultatus skaičiavimuose ar kituose procesuose. Grąžinamoji reikšmė leidžia mums atlikti sudėtingesnes užduotis ir padidinti mūsų programos lankstumą bei efektyvumą.</a:t>
            </a:r>
          </a:p>
          <a:p>
            <a:br>
              <a:rPr lang="lt-LT" dirty="0"/>
            </a:br>
            <a:endParaRPr lang="en-LT" dirty="0"/>
          </a:p>
        </p:txBody>
      </p:sp>
      <p:sp>
        <p:nvSpPr>
          <p:cNvPr id="4" name="Slide Number Placeholder 3"/>
          <p:cNvSpPr>
            <a:spLocks noGrp="1"/>
          </p:cNvSpPr>
          <p:nvPr>
            <p:ph type="sldNum" sz="quarter" idx="5"/>
          </p:nvPr>
        </p:nvSpPr>
        <p:spPr/>
        <p:txBody>
          <a:bodyPr/>
          <a:lstStyle/>
          <a:p>
            <a:fld id="{B83A85B5-8788-D14D-A6AC-5E44B268AD9F}" type="slidenum">
              <a:rPr lang="en-LT" smtClean="0"/>
              <a:t>5</a:t>
            </a:fld>
            <a:endParaRPr lang="en-LT"/>
          </a:p>
        </p:txBody>
      </p:sp>
    </p:spTree>
    <p:extLst>
      <p:ext uri="{BB962C8B-B14F-4D97-AF65-F5344CB8AC3E}">
        <p14:creationId xmlns:p14="http://schemas.microsoft.com/office/powerpoint/2010/main" val="24641891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effectLst/>
                <a:latin typeface="Söhne"/>
              </a:rPr>
              <a:t>Šiame skyrelyje tęsime žinių gilinimą apie funkcijas su grąžinimo reikšme </a:t>
            </a:r>
            <a:r>
              <a:rPr lang="lt-LT" b="0" i="0" dirty="0" err="1">
                <a:effectLst/>
                <a:latin typeface="Söhne"/>
              </a:rPr>
              <a:t>Python</a:t>
            </a:r>
            <a:r>
              <a:rPr lang="lt-LT" b="0" i="0" dirty="0">
                <a:effectLst/>
                <a:latin typeface="Söhne"/>
              </a:rPr>
              <a:t> pradedančiųjų kursui.</a:t>
            </a:r>
          </a:p>
          <a:p>
            <a:pPr algn="l"/>
            <a:endParaRPr lang="lt-LT" b="0" i="0" dirty="0">
              <a:effectLst/>
              <a:latin typeface="Söhne"/>
            </a:endParaRPr>
          </a:p>
          <a:p>
            <a:pPr algn="l"/>
            <a:r>
              <a:rPr lang="lt-LT" b="0" i="0" dirty="0">
                <a:effectLst/>
                <a:latin typeface="Söhne"/>
              </a:rPr>
              <a:t>Funkcijos su grąžinimo reikšme leidžia mums atlikti tam tikrus veiksmus ir grąžinti rezultatą, kuris gali būti naudojamas toliau kodo vykdyme.</a:t>
            </a:r>
          </a:p>
          <a:p>
            <a:pPr algn="l"/>
            <a:endParaRPr lang="lt-LT" b="0" i="0" dirty="0">
              <a:effectLst/>
              <a:latin typeface="Söhne"/>
            </a:endParaRPr>
          </a:p>
          <a:p>
            <a:pPr algn="l"/>
            <a:r>
              <a:rPr lang="lt-LT" b="0" i="0" dirty="0">
                <a:effectLst/>
                <a:latin typeface="Söhne"/>
              </a:rPr>
              <a:t>Pateiksime pavyzdį:</a:t>
            </a:r>
          </a:p>
          <a:p>
            <a:pPr algn="l"/>
            <a:r>
              <a:rPr lang="lt-LT" b="0" i="0" dirty="0" err="1">
                <a:solidFill>
                  <a:srgbClr val="2E95D3"/>
                </a:solidFill>
                <a:effectLst/>
                <a:latin typeface="Söhne"/>
              </a:rPr>
              <a:t>def</a:t>
            </a:r>
            <a:r>
              <a:rPr lang="lt-LT" b="0" i="0" dirty="0">
                <a:effectLst/>
                <a:latin typeface="Söhne"/>
              </a:rPr>
              <a:t> </a:t>
            </a:r>
            <a:r>
              <a:rPr lang="lt-LT" b="0" i="0" dirty="0">
                <a:solidFill>
                  <a:srgbClr val="F22C3D"/>
                </a:solidFill>
                <a:effectLst/>
                <a:latin typeface="Söhne"/>
              </a:rPr>
              <a:t>kvadratu</a:t>
            </a:r>
            <a:r>
              <a:rPr lang="lt-LT" b="0" i="0" dirty="0">
                <a:effectLst/>
                <a:latin typeface="Söhne"/>
              </a:rPr>
              <a:t>(</a:t>
            </a:r>
            <a:r>
              <a:rPr lang="lt-LT" b="0" i="0" dirty="0" err="1">
                <a:effectLst/>
                <a:latin typeface="Söhne"/>
              </a:rPr>
              <a:t>skaicius</a:t>
            </a:r>
            <a:r>
              <a:rPr lang="lt-LT" b="0" i="0" dirty="0">
                <a:effectLst/>
                <a:latin typeface="Söhne"/>
              </a:rPr>
              <a:t>): rezultatas = </a:t>
            </a:r>
            <a:r>
              <a:rPr lang="lt-LT" b="0" i="0" dirty="0" err="1">
                <a:effectLst/>
                <a:latin typeface="Söhne"/>
              </a:rPr>
              <a:t>skaicius</a:t>
            </a:r>
            <a:r>
              <a:rPr lang="lt-LT" b="0" i="0" dirty="0">
                <a:effectLst/>
                <a:latin typeface="Söhne"/>
              </a:rPr>
              <a:t> ** </a:t>
            </a:r>
            <a:r>
              <a:rPr lang="lt-LT" b="0" i="0" dirty="0">
                <a:solidFill>
                  <a:srgbClr val="DF3079"/>
                </a:solidFill>
                <a:effectLst/>
                <a:latin typeface="Söhne"/>
              </a:rPr>
              <a:t>2</a:t>
            </a:r>
            <a:r>
              <a:rPr lang="lt-LT" b="0" i="0" dirty="0">
                <a:effectLst/>
                <a:latin typeface="Söhne"/>
              </a:rPr>
              <a:t> </a:t>
            </a:r>
            <a:r>
              <a:rPr lang="lt-LT" b="0" i="0" dirty="0" err="1">
                <a:solidFill>
                  <a:srgbClr val="2E95D3"/>
                </a:solidFill>
                <a:effectLst/>
                <a:latin typeface="Söhne"/>
              </a:rPr>
              <a:t>return</a:t>
            </a:r>
            <a:r>
              <a:rPr lang="lt-LT" b="0" i="0" dirty="0">
                <a:effectLst/>
                <a:latin typeface="Söhne"/>
              </a:rPr>
              <a:t> rezultatas daugyba = kvadratu(</a:t>
            </a:r>
            <a:r>
              <a:rPr lang="lt-LT" b="0" i="0" dirty="0">
                <a:solidFill>
                  <a:srgbClr val="DF3079"/>
                </a:solidFill>
                <a:effectLst/>
                <a:latin typeface="Söhne"/>
              </a:rPr>
              <a:t>3</a:t>
            </a:r>
            <a:r>
              <a:rPr lang="lt-LT" b="0" i="0" dirty="0">
                <a:effectLst/>
                <a:latin typeface="Söhne"/>
              </a:rPr>
              <a:t>) * </a:t>
            </a:r>
            <a:r>
              <a:rPr lang="lt-LT" b="0" i="0" dirty="0">
                <a:solidFill>
                  <a:srgbClr val="DF3079"/>
                </a:solidFill>
                <a:effectLst/>
                <a:latin typeface="Söhne"/>
              </a:rPr>
              <a:t>2</a:t>
            </a:r>
            <a:r>
              <a:rPr lang="lt-LT" b="0" i="0" dirty="0">
                <a:effectLst/>
                <a:latin typeface="Söhne"/>
              </a:rPr>
              <a:t> </a:t>
            </a:r>
            <a:r>
              <a:rPr lang="lt-LT" b="0" i="0" dirty="0" err="1">
                <a:solidFill>
                  <a:srgbClr val="E9950C"/>
                </a:solidFill>
                <a:effectLst/>
                <a:latin typeface="Söhne"/>
              </a:rPr>
              <a:t>print</a:t>
            </a:r>
            <a:r>
              <a:rPr lang="lt-LT" b="0" i="0" dirty="0">
                <a:effectLst/>
                <a:latin typeface="Söhne"/>
              </a:rPr>
              <a:t>(daugyba) </a:t>
            </a:r>
            <a:r>
              <a:rPr lang="lt-LT" b="0" i="0" dirty="0" err="1">
                <a:solidFill>
                  <a:srgbClr val="E9950C"/>
                </a:solidFill>
                <a:effectLst/>
                <a:latin typeface="Söhne"/>
              </a:rPr>
              <a:t>print</a:t>
            </a:r>
            <a:r>
              <a:rPr lang="lt-LT" b="0" i="0" dirty="0">
                <a:effectLst/>
                <a:latin typeface="Söhne"/>
              </a:rPr>
              <a:t>(kvadratu(</a:t>
            </a:r>
            <a:r>
              <a:rPr lang="lt-LT" b="0" i="0" dirty="0">
                <a:solidFill>
                  <a:srgbClr val="DF3079"/>
                </a:solidFill>
                <a:effectLst/>
                <a:latin typeface="Söhne"/>
              </a:rPr>
              <a:t>3</a:t>
            </a:r>
            <a:r>
              <a:rPr lang="lt-LT" b="0" i="0" dirty="0">
                <a:effectLst/>
                <a:latin typeface="Söhne"/>
              </a:rPr>
              <a:t>)) </a:t>
            </a:r>
          </a:p>
          <a:p>
            <a:pPr algn="l"/>
            <a:endParaRPr lang="lt-LT" b="0" i="0" dirty="0">
              <a:effectLst/>
              <a:latin typeface="Söhne"/>
            </a:endParaRPr>
          </a:p>
          <a:p>
            <a:pPr algn="l"/>
            <a:r>
              <a:rPr lang="lt-LT" b="0" i="0" dirty="0">
                <a:effectLst/>
                <a:latin typeface="Söhne"/>
              </a:rPr>
              <a:t>Šioje funkcijoje kvadratu veikia taip pat kaip ankstesnėje - ji apskaičiuoja kvadratą, bet šįkart grąžina rezultatą su </a:t>
            </a:r>
            <a:r>
              <a:rPr lang="lt-LT" b="0" i="0" dirty="0" err="1">
                <a:effectLst/>
                <a:latin typeface="Söhne"/>
              </a:rPr>
              <a:t>return</a:t>
            </a:r>
            <a:r>
              <a:rPr lang="lt-LT" b="0" i="0" dirty="0">
                <a:effectLst/>
                <a:latin typeface="Söhne"/>
              </a:rPr>
              <a:t> sakinio pagalba.</a:t>
            </a:r>
          </a:p>
          <a:p>
            <a:pPr algn="l"/>
            <a:endParaRPr lang="lt-LT" b="0" i="0" dirty="0">
              <a:effectLst/>
              <a:latin typeface="Söhne"/>
            </a:endParaRPr>
          </a:p>
          <a:p>
            <a:pPr algn="l"/>
            <a:r>
              <a:rPr lang="lt-LT" b="0" i="0" dirty="0">
                <a:effectLst/>
                <a:latin typeface="Söhne"/>
              </a:rPr>
              <a:t>Kai iškviečiame kvadratu(3), ji apskaičiuoja kvadratą ir grąžina rezultatą, kuris yra 9. Šį rezultatą galime priskirti kintamajam daugyba ir jį naudoti toliau skaičiavimuose. Šiuo atveju rezultatas bus 18.</a:t>
            </a:r>
          </a:p>
          <a:p>
            <a:pPr algn="l"/>
            <a:endParaRPr lang="lt-LT" b="0" i="0" dirty="0">
              <a:effectLst/>
              <a:latin typeface="Söhne"/>
            </a:endParaRPr>
          </a:p>
          <a:p>
            <a:pPr algn="l"/>
            <a:r>
              <a:rPr lang="lt-LT" b="0" i="0" dirty="0">
                <a:effectLst/>
                <a:latin typeface="Söhne"/>
              </a:rPr>
              <a:t>Taip pat galime tiesiogiai spausdinti rezultatą naudodami </a:t>
            </a:r>
            <a:r>
              <a:rPr lang="lt-LT" b="0" i="0" dirty="0" err="1">
                <a:effectLst/>
                <a:latin typeface="Söhne"/>
              </a:rPr>
              <a:t>print</a:t>
            </a:r>
            <a:r>
              <a:rPr lang="lt-LT" b="0" i="0" dirty="0">
                <a:effectLst/>
                <a:latin typeface="Söhne"/>
              </a:rPr>
              <a:t>(kvadratu(3)). Tai išspausdins rezultatą 9.</a:t>
            </a:r>
          </a:p>
          <a:p>
            <a:pPr algn="l"/>
            <a:endParaRPr lang="lt-LT" b="0" i="0" dirty="0">
              <a:effectLst/>
              <a:latin typeface="Söhne"/>
            </a:endParaRPr>
          </a:p>
          <a:p>
            <a:pPr algn="l"/>
            <a:r>
              <a:rPr lang="lt-LT" b="0" i="0" dirty="0">
                <a:effectLst/>
                <a:latin typeface="Söhne"/>
              </a:rPr>
              <a:t>Tai suteikia mums galimybę gauti ir naudoti grąžinamąją reikšmę funkcijų kvietimo vietose, padidinant funkcijų naudingumą ir </a:t>
            </a:r>
            <a:r>
              <a:rPr lang="lt-LT" b="0" i="0" dirty="0" err="1">
                <a:effectLst/>
                <a:latin typeface="Söhne"/>
              </a:rPr>
              <a:t>perpanaudojamumą</a:t>
            </a:r>
            <a:r>
              <a:rPr lang="lt-LT" b="0" i="0" dirty="0">
                <a:effectLst/>
                <a:latin typeface="Söhne"/>
              </a:rPr>
              <a:t>.</a:t>
            </a:r>
          </a:p>
          <a:p>
            <a:pPr algn="l"/>
            <a:endParaRPr lang="lt-LT" b="0" i="0" dirty="0">
              <a:effectLst/>
              <a:latin typeface="Söhne"/>
            </a:endParaRPr>
          </a:p>
          <a:p>
            <a:pPr algn="l"/>
            <a:r>
              <a:rPr lang="lt-LT" b="0" i="0" dirty="0">
                <a:effectLst/>
                <a:latin typeface="Söhne"/>
              </a:rPr>
              <a:t>Išvada: Funkcijos su grąžinimo reikšme leidžia mums atlikti tam tikrus veiksmus ir grąžinti rezultatą, kuris gali būti naudojamas toliau programos vykdyme. Tai padeda mums organizuoti kodą ir panaudoti funkcijų rezultatus skaičiavimuose ar kituose procesuose. Grąžinamoji reikšmė leidžia mums atlikti sudėtingesnes užduotis ir padidinti mūsų programos lankstumą bei efektyvumą.</a:t>
            </a:r>
          </a:p>
          <a:p>
            <a:br>
              <a:rPr lang="lt-LT" dirty="0"/>
            </a:br>
            <a:endParaRPr lang="en-LT" dirty="0"/>
          </a:p>
        </p:txBody>
      </p:sp>
      <p:sp>
        <p:nvSpPr>
          <p:cNvPr id="4" name="Slide Number Placeholder 3"/>
          <p:cNvSpPr>
            <a:spLocks noGrp="1"/>
          </p:cNvSpPr>
          <p:nvPr>
            <p:ph type="sldNum" sz="quarter" idx="5"/>
          </p:nvPr>
        </p:nvSpPr>
        <p:spPr/>
        <p:txBody>
          <a:bodyPr/>
          <a:lstStyle/>
          <a:p>
            <a:fld id="{B83A85B5-8788-D14D-A6AC-5E44B268AD9F}" type="slidenum">
              <a:rPr lang="en-LT" smtClean="0"/>
              <a:t>6</a:t>
            </a:fld>
            <a:endParaRPr lang="en-LT"/>
          </a:p>
        </p:txBody>
      </p:sp>
    </p:spTree>
    <p:extLst>
      <p:ext uri="{BB962C8B-B14F-4D97-AF65-F5344CB8AC3E}">
        <p14:creationId xmlns:p14="http://schemas.microsoft.com/office/powerpoint/2010/main" val="27054468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Funkcijos su keliais argumentais leidžia mums perduoti ir naudoti daugiau nei vieną reikšmę funkcijoje. Tai leidžia mums atlikti sudėtingesnes operacijas, kurios priklauso nuo daugiau nei vieno parametro.</a:t>
            </a:r>
          </a:p>
          <a:p>
            <a:pPr algn="l"/>
            <a:endParaRPr lang="lt-LT" b="0" i="0" dirty="0">
              <a:solidFill>
                <a:srgbClr val="374151"/>
              </a:solidFill>
              <a:effectLst/>
              <a:latin typeface="Söhne"/>
            </a:endParaRPr>
          </a:p>
          <a:p>
            <a:pPr algn="l"/>
            <a:r>
              <a:rPr lang="lt-LT" b="0" i="0" dirty="0">
                <a:solidFill>
                  <a:srgbClr val="374151"/>
                </a:solidFill>
                <a:effectLst/>
                <a:latin typeface="Söhne"/>
              </a:rPr>
              <a:t>Pateiksime pavyzdį:</a:t>
            </a:r>
          </a:p>
          <a:p>
            <a:r>
              <a:rPr lang="lt-LT" dirty="0" err="1">
                <a:solidFill>
                  <a:srgbClr val="2E95D3"/>
                </a:solidFill>
                <a:effectLst/>
              </a:rPr>
              <a:t>def</a:t>
            </a:r>
            <a:r>
              <a:rPr lang="lt-LT" dirty="0">
                <a:effectLst/>
              </a:rPr>
              <a:t> </a:t>
            </a:r>
            <a:r>
              <a:rPr lang="lt-LT" dirty="0" err="1">
                <a:solidFill>
                  <a:srgbClr val="F22C3D"/>
                </a:solidFill>
                <a:effectLst/>
              </a:rPr>
              <a:t>skaiciu_suma</a:t>
            </a:r>
            <a:r>
              <a:rPr lang="lt-LT" dirty="0">
                <a:effectLst/>
              </a:rPr>
              <a:t>(skaicius1, skaicius2, skaicius3): suma = skaicius1 + skaicius2 daugyba = suma * skaicius3 </a:t>
            </a:r>
            <a:r>
              <a:rPr lang="lt-LT" dirty="0" err="1">
                <a:solidFill>
                  <a:srgbClr val="2E95D3"/>
                </a:solidFill>
                <a:effectLst/>
              </a:rPr>
              <a:t>return</a:t>
            </a:r>
            <a:r>
              <a:rPr lang="lt-LT" dirty="0">
                <a:effectLst/>
              </a:rPr>
              <a:t> daugyba </a:t>
            </a:r>
            <a:r>
              <a:rPr lang="lt-LT" dirty="0" err="1">
                <a:solidFill>
                  <a:srgbClr val="E9950C"/>
                </a:solidFill>
                <a:effectLst/>
              </a:rPr>
              <a:t>print</a:t>
            </a:r>
            <a:r>
              <a:rPr lang="lt-LT" dirty="0">
                <a:effectLst/>
              </a:rPr>
              <a:t>(</a:t>
            </a:r>
            <a:r>
              <a:rPr lang="lt-LT" dirty="0" err="1">
                <a:effectLst/>
              </a:rPr>
              <a:t>skaiciu_suma</a:t>
            </a:r>
            <a:r>
              <a:rPr lang="lt-LT" dirty="0">
                <a:effectLst/>
              </a:rPr>
              <a:t>(</a:t>
            </a:r>
            <a:r>
              <a:rPr lang="lt-LT" dirty="0">
                <a:solidFill>
                  <a:srgbClr val="DF3079"/>
                </a:solidFill>
                <a:effectLst/>
              </a:rPr>
              <a:t>2</a:t>
            </a:r>
            <a:r>
              <a:rPr lang="lt-LT" dirty="0">
                <a:effectLst/>
              </a:rPr>
              <a:t>, </a:t>
            </a:r>
            <a:r>
              <a:rPr lang="lt-LT" dirty="0">
                <a:solidFill>
                  <a:srgbClr val="DF3079"/>
                </a:solidFill>
                <a:effectLst/>
              </a:rPr>
              <a:t>5</a:t>
            </a:r>
            <a:r>
              <a:rPr lang="lt-LT" dirty="0">
                <a:effectLst/>
              </a:rPr>
              <a:t>, </a:t>
            </a:r>
            <a:r>
              <a:rPr lang="lt-LT" dirty="0">
                <a:solidFill>
                  <a:srgbClr val="DF3079"/>
                </a:solidFill>
                <a:effectLst/>
              </a:rPr>
              <a:t>20</a:t>
            </a:r>
            <a:r>
              <a:rPr lang="lt-LT" dirty="0">
                <a:effectLst/>
              </a:rPr>
              <a:t>)) </a:t>
            </a:r>
          </a:p>
          <a:p>
            <a:pPr algn="l"/>
            <a:endParaRPr lang="lt-LT" b="0" i="0" dirty="0">
              <a:solidFill>
                <a:srgbClr val="374151"/>
              </a:solidFill>
              <a:effectLst/>
              <a:latin typeface="Söhne"/>
            </a:endParaRPr>
          </a:p>
          <a:p>
            <a:pPr algn="l"/>
            <a:r>
              <a:rPr lang="lt-LT" b="0" i="0" dirty="0">
                <a:solidFill>
                  <a:srgbClr val="374151"/>
                </a:solidFill>
                <a:effectLst/>
                <a:latin typeface="Söhne"/>
              </a:rPr>
              <a:t>Šioje funkcijoje </a:t>
            </a:r>
            <a:r>
              <a:rPr lang="lt-LT" b="0" i="0" dirty="0" err="1">
                <a:solidFill>
                  <a:srgbClr val="374151"/>
                </a:solidFill>
                <a:effectLst/>
                <a:latin typeface="Söhne"/>
              </a:rPr>
              <a:t>skaiciu_suma</a:t>
            </a:r>
            <a:r>
              <a:rPr lang="lt-LT" b="0" i="0" dirty="0">
                <a:solidFill>
                  <a:srgbClr val="374151"/>
                </a:solidFill>
                <a:effectLst/>
                <a:latin typeface="Söhne"/>
              </a:rPr>
              <a:t> yra trys argumentai: skaicius1, skaicius2 ir skaicius3. Ji atlieka sudėtį tarp skaicius1 ir skaicius2, ir tada šią sumą padaugina iš skaicius3. Grąžinamas rezultatas yra 140.</a:t>
            </a:r>
          </a:p>
          <a:p>
            <a:pPr algn="l"/>
            <a:endParaRPr lang="lt-LT" b="0" i="0" dirty="0">
              <a:solidFill>
                <a:srgbClr val="374151"/>
              </a:solidFill>
              <a:effectLst/>
              <a:latin typeface="Söhne"/>
            </a:endParaRPr>
          </a:p>
          <a:p>
            <a:pPr algn="l"/>
            <a:r>
              <a:rPr lang="lt-LT" b="0" i="0" dirty="0">
                <a:solidFill>
                  <a:srgbClr val="374151"/>
                </a:solidFill>
                <a:effectLst/>
                <a:latin typeface="Söhne"/>
              </a:rPr>
              <a:t>Kai iškviečiame funkciją </a:t>
            </a:r>
            <a:r>
              <a:rPr lang="lt-LT" b="0" i="0" dirty="0" err="1">
                <a:solidFill>
                  <a:srgbClr val="374151"/>
                </a:solidFill>
                <a:effectLst/>
                <a:latin typeface="Söhne"/>
              </a:rPr>
              <a:t>skaiciu_suma</a:t>
            </a:r>
            <a:r>
              <a:rPr lang="lt-LT" b="0" i="0" dirty="0">
                <a:solidFill>
                  <a:srgbClr val="374151"/>
                </a:solidFill>
                <a:effectLst/>
                <a:latin typeface="Söhne"/>
              </a:rPr>
              <a:t>(2, 5, 20), perduodami tris argumentus, ji atlieka reikiamus veiksmus ir grąžina rezultatą, kuris yra 140. Šis rezultatas išspausdinamas naudojant </a:t>
            </a:r>
            <a:r>
              <a:rPr lang="lt-LT" b="0" i="0" dirty="0" err="1">
                <a:solidFill>
                  <a:srgbClr val="374151"/>
                </a:solidFill>
                <a:effectLst/>
                <a:latin typeface="Söhne"/>
              </a:rPr>
              <a:t>print</a:t>
            </a:r>
            <a:r>
              <a:rPr lang="lt-LT" b="0" i="0" dirty="0">
                <a:solidFill>
                  <a:srgbClr val="374151"/>
                </a:solidFill>
                <a:effectLst/>
                <a:latin typeface="Söhne"/>
              </a:rPr>
              <a:t>() funkciją.</a:t>
            </a:r>
          </a:p>
          <a:p>
            <a:pPr algn="l"/>
            <a:endParaRPr lang="lt-LT" b="0" i="0" dirty="0">
              <a:solidFill>
                <a:srgbClr val="374151"/>
              </a:solidFill>
              <a:effectLst/>
              <a:latin typeface="Söhne"/>
            </a:endParaRPr>
          </a:p>
          <a:p>
            <a:pPr algn="l"/>
            <a:r>
              <a:rPr lang="lt-LT" b="0" i="0" dirty="0">
                <a:solidFill>
                  <a:srgbClr val="374151"/>
                </a:solidFill>
                <a:effectLst/>
                <a:latin typeface="Söhne"/>
              </a:rPr>
              <a:t>Tai leidžia mums kurti funkcijas, kurios gali atlikti sudėtingesnes operacijas, priklausančias nuo kelių parametrų. Taip pat galime lengvai keisti argumentų reikšmes, kad atliktume skirtingas skaičiavimo operacijas su tais pačiais veiksmų žingsniais.</a:t>
            </a:r>
          </a:p>
          <a:p>
            <a:pPr algn="l"/>
            <a:endParaRPr lang="lt-LT" b="0" i="0" dirty="0">
              <a:solidFill>
                <a:srgbClr val="374151"/>
              </a:solidFill>
              <a:effectLst/>
              <a:latin typeface="Söhne"/>
            </a:endParaRPr>
          </a:p>
          <a:p>
            <a:pPr algn="l"/>
            <a:r>
              <a:rPr lang="lt-LT" b="0" i="0" dirty="0">
                <a:solidFill>
                  <a:srgbClr val="374151"/>
                </a:solidFill>
                <a:effectLst/>
                <a:latin typeface="Söhne"/>
              </a:rPr>
              <a:t>Išvada: Funkcijos su keliais argumentais leidžia mums atlikti sudėtingesnes operacijas, priklausančias nuo daugiau nei vieno parametro. Tai padeda mums kurti universalias ir pakartotinai panaudojamas funkcijas, kurios gali atlikti veiksmus su įvairiomis reikšmėmis. </a:t>
            </a:r>
            <a:r>
              <a:rPr lang="lt-LT" b="0" i="0" dirty="0" err="1">
                <a:solidFill>
                  <a:srgbClr val="374151"/>
                </a:solidFill>
                <a:effectLst/>
                <a:latin typeface="Söhne"/>
              </a:rPr>
              <a:t>Daugiaargumentės</a:t>
            </a:r>
            <a:r>
              <a:rPr lang="lt-LT" b="0" i="0" dirty="0">
                <a:solidFill>
                  <a:srgbClr val="374151"/>
                </a:solidFill>
                <a:effectLst/>
                <a:latin typeface="Söhne"/>
              </a:rPr>
              <a:t> funkcijos suteikia mums daugiau lankstumo ir galimybių pritaikyti jas įvairioms situacijoms.</a:t>
            </a:r>
          </a:p>
          <a:p>
            <a:endParaRPr lang="en-LT" dirty="0"/>
          </a:p>
        </p:txBody>
      </p:sp>
      <p:sp>
        <p:nvSpPr>
          <p:cNvPr id="4" name="Slide Number Placeholder 3"/>
          <p:cNvSpPr>
            <a:spLocks noGrp="1"/>
          </p:cNvSpPr>
          <p:nvPr>
            <p:ph type="sldNum" sz="quarter" idx="5"/>
          </p:nvPr>
        </p:nvSpPr>
        <p:spPr/>
        <p:txBody>
          <a:bodyPr/>
          <a:lstStyle/>
          <a:p>
            <a:fld id="{B83A85B5-8788-D14D-A6AC-5E44B268AD9F}" type="slidenum">
              <a:rPr lang="en-LT" smtClean="0"/>
              <a:t>7</a:t>
            </a:fld>
            <a:endParaRPr lang="en-LT"/>
          </a:p>
        </p:txBody>
      </p:sp>
    </p:spTree>
    <p:extLst>
      <p:ext uri="{BB962C8B-B14F-4D97-AF65-F5344CB8AC3E}">
        <p14:creationId xmlns:p14="http://schemas.microsoft.com/office/powerpoint/2010/main" val="39932919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effectLst/>
                <a:latin typeface="Söhne"/>
              </a:rPr>
              <a:t>Funkcijos su nereikalingais argumentais leidžia mums nurodyti numatytąsias reikšmes tam tikriems argumentams. Tai leidžia funkcijai veikti ir be nurodytų reikšmių, taip suteikiant lankstumą ir paprastumą naudojant funkciją.</a:t>
            </a:r>
          </a:p>
          <a:p>
            <a:pPr algn="l"/>
            <a:endParaRPr lang="lt-LT" b="0" i="0" dirty="0">
              <a:effectLst/>
              <a:latin typeface="Söhne"/>
            </a:endParaRPr>
          </a:p>
          <a:p>
            <a:pPr algn="l"/>
            <a:r>
              <a:rPr lang="lt-LT" b="0" i="0" dirty="0">
                <a:effectLst/>
                <a:latin typeface="Söhne"/>
              </a:rPr>
              <a:t>Pateiksime pavyzdį:</a:t>
            </a:r>
          </a:p>
          <a:p>
            <a:pPr algn="l"/>
            <a:r>
              <a:rPr lang="lt-LT" b="0" i="0" dirty="0" err="1">
                <a:solidFill>
                  <a:srgbClr val="2E95D3"/>
                </a:solidFill>
                <a:effectLst/>
                <a:latin typeface="Söhne"/>
              </a:rPr>
              <a:t>def</a:t>
            </a:r>
            <a:r>
              <a:rPr lang="lt-LT" b="0" i="0" dirty="0">
                <a:effectLst/>
                <a:latin typeface="Söhne"/>
              </a:rPr>
              <a:t> </a:t>
            </a:r>
            <a:r>
              <a:rPr lang="lt-LT" b="0" i="0" dirty="0" err="1">
                <a:solidFill>
                  <a:srgbClr val="F22C3D"/>
                </a:solidFill>
                <a:effectLst/>
                <a:latin typeface="Söhne"/>
              </a:rPr>
              <a:t>skaiciu_suma</a:t>
            </a:r>
            <a:r>
              <a:rPr lang="lt-LT" b="0" i="0" dirty="0">
                <a:effectLst/>
                <a:latin typeface="Söhne"/>
              </a:rPr>
              <a:t>(skaicius1, skaicius2, skaicius3=</a:t>
            </a:r>
            <a:r>
              <a:rPr lang="lt-LT" b="0" i="0" dirty="0">
                <a:solidFill>
                  <a:srgbClr val="DF3079"/>
                </a:solidFill>
                <a:effectLst/>
                <a:latin typeface="Söhne"/>
              </a:rPr>
              <a:t>1</a:t>
            </a:r>
            <a:r>
              <a:rPr lang="lt-LT" b="0" i="0" dirty="0">
                <a:effectLst/>
                <a:latin typeface="Söhne"/>
              </a:rPr>
              <a:t>): rezultatas = (skaicius1 + skaicius2) * skaicius3 </a:t>
            </a:r>
            <a:r>
              <a:rPr lang="lt-LT" b="0" i="0" dirty="0" err="1">
                <a:solidFill>
                  <a:srgbClr val="2E95D3"/>
                </a:solidFill>
                <a:effectLst/>
                <a:latin typeface="Söhne"/>
              </a:rPr>
              <a:t>return</a:t>
            </a:r>
            <a:r>
              <a:rPr lang="lt-LT" b="0" i="0" dirty="0">
                <a:effectLst/>
                <a:latin typeface="Söhne"/>
              </a:rPr>
              <a:t> rezultatas </a:t>
            </a:r>
            <a:r>
              <a:rPr lang="lt-LT" b="0" i="0" dirty="0" err="1">
                <a:solidFill>
                  <a:srgbClr val="E9950C"/>
                </a:solidFill>
                <a:effectLst/>
                <a:latin typeface="Söhne"/>
              </a:rPr>
              <a:t>print</a:t>
            </a:r>
            <a:r>
              <a:rPr lang="lt-LT" b="0" i="0" dirty="0">
                <a:effectLst/>
                <a:latin typeface="Söhne"/>
              </a:rPr>
              <a:t>(</a:t>
            </a:r>
            <a:r>
              <a:rPr lang="lt-LT" b="0" i="0" dirty="0" err="1">
                <a:effectLst/>
                <a:latin typeface="Söhne"/>
              </a:rPr>
              <a:t>skaiciu_suma</a:t>
            </a:r>
            <a:r>
              <a:rPr lang="lt-LT" b="0" i="0" dirty="0">
                <a:effectLst/>
                <a:latin typeface="Söhne"/>
              </a:rPr>
              <a:t>(</a:t>
            </a:r>
            <a:r>
              <a:rPr lang="lt-LT" b="0" i="0" dirty="0">
                <a:solidFill>
                  <a:srgbClr val="DF3079"/>
                </a:solidFill>
                <a:effectLst/>
                <a:latin typeface="Söhne"/>
              </a:rPr>
              <a:t>2</a:t>
            </a:r>
            <a:r>
              <a:rPr lang="lt-LT" b="0" i="0" dirty="0">
                <a:effectLst/>
                <a:latin typeface="Söhne"/>
              </a:rPr>
              <a:t>, </a:t>
            </a:r>
            <a:r>
              <a:rPr lang="lt-LT" b="0" i="0" dirty="0">
                <a:solidFill>
                  <a:srgbClr val="DF3079"/>
                </a:solidFill>
                <a:effectLst/>
                <a:latin typeface="Söhne"/>
              </a:rPr>
              <a:t>5</a:t>
            </a:r>
            <a:r>
              <a:rPr lang="lt-LT" b="0" i="0" dirty="0">
                <a:effectLst/>
                <a:latin typeface="Söhne"/>
              </a:rPr>
              <a:t>, </a:t>
            </a:r>
            <a:r>
              <a:rPr lang="lt-LT" b="0" i="0" dirty="0">
                <a:solidFill>
                  <a:srgbClr val="DF3079"/>
                </a:solidFill>
                <a:effectLst/>
                <a:latin typeface="Söhne"/>
              </a:rPr>
              <a:t>4</a:t>
            </a:r>
            <a:r>
              <a:rPr lang="lt-LT" b="0" i="0" dirty="0">
                <a:effectLst/>
                <a:latin typeface="Söhne"/>
              </a:rPr>
              <a:t>)) </a:t>
            </a:r>
            <a:r>
              <a:rPr lang="lt-LT" b="0" i="0" dirty="0" err="1">
                <a:solidFill>
                  <a:srgbClr val="E9950C"/>
                </a:solidFill>
                <a:effectLst/>
                <a:latin typeface="Söhne"/>
              </a:rPr>
              <a:t>print</a:t>
            </a:r>
            <a:r>
              <a:rPr lang="lt-LT" b="0" i="0" dirty="0">
                <a:effectLst/>
                <a:latin typeface="Söhne"/>
              </a:rPr>
              <a:t>(</a:t>
            </a:r>
            <a:r>
              <a:rPr lang="lt-LT" b="0" i="0" dirty="0" err="1">
                <a:effectLst/>
                <a:latin typeface="Söhne"/>
              </a:rPr>
              <a:t>skaiciu_suma</a:t>
            </a:r>
            <a:r>
              <a:rPr lang="lt-LT" b="0" i="0" dirty="0">
                <a:effectLst/>
                <a:latin typeface="Söhne"/>
              </a:rPr>
              <a:t>(</a:t>
            </a:r>
            <a:r>
              <a:rPr lang="lt-LT" b="0" i="0" dirty="0">
                <a:solidFill>
                  <a:srgbClr val="DF3079"/>
                </a:solidFill>
                <a:effectLst/>
                <a:latin typeface="Söhne"/>
              </a:rPr>
              <a:t>2</a:t>
            </a:r>
            <a:r>
              <a:rPr lang="lt-LT" b="0" i="0" dirty="0">
                <a:effectLst/>
                <a:latin typeface="Söhne"/>
              </a:rPr>
              <a:t>, </a:t>
            </a:r>
            <a:r>
              <a:rPr lang="lt-LT" b="0" i="0" dirty="0">
                <a:solidFill>
                  <a:srgbClr val="DF3079"/>
                </a:solidFill>
                <a:effectLst/>
                <a:latin typeface="Söhne"/>
              </a:rPr>
              <a:t>5</a:t>
            </a:r>
            <a:r>
              <a:rPr lang="lt-LT" b="0" i="0" dirty="0">
                <a:effectLst/>
                <a:latin typeface="Söhne"/>
              </a:rPr>
              <a:t>)) </a:t>
            </a:r>
          </a:p>
          <a:p>
            <a:pPr algn="l"/>
            <a:endParaRPr lang="lt-LT" b="0" i="0" dirty="0">
              <a:effectLst/>
              <a:latin typeface="Söhne"/>
            </a:endParaRPr>
          </a:p>
          <a:p>
            <a:pPr algn="l"/>
            <a:r>
              <a:rPr lang="lt-LT" b="0" i="0" dirty="0">
                <a:effectLst/>
                <a:latin typeface="Söhne"/>
              </a:rPr>
              <a:t>Šioje funkcijoje </a:t>
            </a:r>
            <a:r>
              <a:rPr lang="lt-LT" b="0" i="0" dirty="0" err="1">
                <a:effectLst/>
                <a:latin typeface="Söhne"/>
              </a:rPr>
              <a:t>skaiciu_suma</a:t>
            </a:r>
            <a:r>
              <a:rPr lang="lt-LT" b="0" i="0" dirty="0">
                <a:effectLst/>
                <a:latin typeface="Söhne"/>
              </a:rPr>
              <a:t> yra trys argumentai: skaicius1, skaicius2 ir skaicius3. Tačiau skaicius3 turi numatytąją reikšmę 1. Tai reiškia, kad jei nenurodome trečiojo argumento, jis automatiškai priims reikšmę 1.</a:t>
            </a:r>
          </a:p>
          <a:p>
            <a:pPr algn="l"/>
            <a:endParaRPr lang="lt-LT" b="0" i="0" dirty="0">
              <a:effectLst/>
              <a:latin typeface="Söhne"/>
            </a:endParaRPr>
          </a:p>
          <a:p>
            <a:pPr algn="l"/>
            <a:r>
              <a:rPr lang="lt-LT" b="0" i="0" dirty="0">
                <a:effectLst/>
                <a:latin typeface="Söhne"/>
              </a:rPr>
              <a:t>Kai iškviečiame </a:t>
            </a:r>
            <a:r>
              <a:rPr lang="lt-LT" b="0" i="0" dirty="0" err="1">
                <a:effectLst/>
                <a:latin typeface="Söhne"/>
              </a:rPr>
              <a:t>skaiciu_suma</a:t>
            </a:r>
            <a:r>
              <a:rPr lang="lt-LT" b="0" i="0" dirty="0">
                <a:effectLst/>
                <a:latin typeface="Söhne"/>
              </a:rPr>
              <a:t>(2, 5, 4), visi trys argumentai yra perduodami ir funkcija atlieka reikiamus veiksmus. Rezultatas yra (2 + 5) * 4 = 28.</a:t>
            </a:r>
          </a:p>
          <a:p>
            <a:pPr algn="l"/>
            <a:endParaRPr lang="lt-LT" b="0" i="0" dirty="0">
              <a:effectLst/>
              <a:latin typeface="Söhne"/>
            </a:endParaRPr>
          </a:p>
          <a:p>
            <a:pPr algn="l"/>
            <a:r>
              <a:rPr lang="lt-LT" b="0" i="0" dirty="0">
                <a:effectLst/>
                <a:latin typeface="Söhne"/>
              </a:rPr>
              <a:t>Kai iškviečiame </a:t>
            </a:r>
            <a:r>
              <a:rPr lang="lt-LT" b="0" i="0" dirty="0" err="1">
                <a:effectLst/>
                <a:latin typeface="Söhne"/>
              </a:rPr>
              <a:t>skaiciu_suma</a:t>
            </a:r>
            <a:r>
              <a:rPr lang="lt-LT" b="0" i="0" dirty="0">
                <a:effectLst/>
                <a:latin typeface="Söhne"/>
              </a:rPr>
              <a:t>(2, 5), nepateikę trečiojo argumento, jis automatiškai priima numatytąją reikšmę 1. Taigi, funkcija atlieka veiksmus (2 + 5) * 1 = 7.</a:t>
            </a:r>
          </a:p>
          <a:p>
            <a:pPr algn="l"/>
            <a:endParaRPr lang="lt-LT" b="0" i="0" dirty="0">
              <a:effectLst/>
              <a:latin typeface="Söhne"/>
            </a:endParaRPr>
          </a:p>
          <a:p>
            <a:pPr algn="l"/>
            <a:r>
              <a:rPr lang="lt-LT" b="0" i="0" dirty="0">
                <a:effectLst/>
                <a:latin typeface="Söhne"/>
              </a:rPr>
              <a:t>Tai leidžia mums kurti funkcijas, kurios gali veikti su skirtingu argumentų skaičiumi, tačiau tuo pačiu laikyti numatytąsias reikšmes, jei tam tikri argumentai nėra perduodami. Tai padidina funkcijų pritaikomumą ir paprastumą naudojant jas.</a:t>
            </a:r>
          </a:p>
          <a:p>
            <a:pPr algn="l"/>
            <a:endParaRPr lang="lt-LT" b="0" i="0" dirty="0">
              <a:effectLst/>
              <a:latin typeface="Söhne"/>
            </a:endParaRPr>
          </a:p>
          <a:p>
            <a:pPr algn="l"/>
            <a:r>
              <a:rPr lang="lt-LT" b="0" i="0" dirty="0">
                <a:effectLst/>
                <a:latin typeface="Söhne"/>
              </a:rPr>
              <a:t>Išvada: Funkcijos su nereikalingais argumentais leidžia mums nurodyti numatytąsias reikšmes tam tikriems argumentams. Tai suteikia mums galimybę naudoti funkciją su skirtingu argumentų skaičiumi, o tuo pačiu metu pasinaudoti numatytosiomis reikšmėmis, jei tam tikri argumentai nėra perduodami. Tai padeda mums kurti lankstesnes ir lengviau naudojamas funkcijas, kurios gali atitikti įvairias situacijas ir reikalavimus.</a:t>
            </a:r>
          </a:p>
          <a:p>
            <a:br>
              <a:rPr lang="lt-LT" dirty="0"/>
            </a:br>
            <a:endParaRPr lang="en-LT" dirty="0"/>
          </a:p>
        </p:txBody>
      </p:sp>
      <p:sp>
        <p:nvSpPr>
          <p:cNvPr id="4" name="Slide Number Placeholder 3"/>
          <p:cNvSpPr>
            <a:spLocks noGrp="1"/>
          </p:cNvSpPr>
          <p:nvPr>
            <p:ph type="sldNum" sz="quarter" idx="5"/>
          </p:nvPr>
        </p:nvSpPr>
        <p:spPr/>
        <p:txBody>
          <a:bodyPr/>
          <a:lstStyle/>
          <a:p>
            <a:fld id="{B83A85B5-8788-D14D-A6AC-5E44B268AD9F}" type="slidenum">
              <a:rPr lang="en-LT" smtClean="0"/>
              <a:t>8</a:t>
            </a:fld>
            <a:endParaRPr lang="en-LT"/>
          </a:p>
        </p:txBody>
      </p:sp>
    </p:spTree>
    <p:extLst>
      <p:ext uri="{BB962C8B-B14F-4D97-AF65-F5344CB8AC3E}">
        <p14:creationId xmlns:p14="http://schemas.microsoft.com/office/powerpoint/2010/main" val="19966595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Funkcijos su papildomais nereikalingais argumentais leidžia mums nurodyti numatytąsias reikšmes tam tikriems argumentams ir tuo pačiu suteikia galimybę pereiti nuo numatytų reikšmių, jei to reikalauja situacija.</a:t>
            </a:r>
          </a:p>
          <a:p>
            <a:pPr algn="l"/>
            <a:endParaRPr lang="lt-LT" b="0" i="0" dirty="0">
              <a:solidFill>
                <a:srgbClr val="374151"/>
              </a:solidFill>
              <a:effectLst/>
              <a:latin typeface="Söhne"/>
            </a:endParaRPr>
          </a:p>
          <a:p>
            <a:pPr algn="l"/>
            <a:r>
              <a:rPr lang="lt-LT" b="0" i="0" dirty="0">
                <a:solidFill>
                  <a:srgbClr val="374151"/>
                </a:solidFill>
                <a:effectLst/>
                <a:latin typeface="Söhne"/>
              </a:rPr>
              <a:t>Pateiksime pavyzdį:</a:t>
            </a:r>
          </a:p>
          <a:p>
            <a:r>
              <a:rPr lang="lt-LT" dirty="0" err="1">
                <a:solidFill>
                  <a:srgbClr val="2E95D3"/>
                </a:solidFill>
                <a:effectLst/>
              </a:rPr>
              <a:t>def</a:t>
            </a:r>
            <a:r>
              <a:rPr lang="lt-LT" dirty="0">
                <a:effectLst/>
              </a:rPr>
              <a:t> </a:t>
            </a:r>
            <a:r>
              <a:rPr lang="lt-LT" dirty="0" err="1">
                <a:solidFill>
                  <a:srgbClr val="F22C3D"/>
                </a:solidFill>
                <a:effectLst/>
              </a:rPr>
              <a:t>skaiciu_suma</a:t>
            </a:r>
            <a:r>
              <a:rPr lang="lt-LT" dirty="0">
                <a:effectLst/>
              </a:rPr>
              <a:t>(skaicius1=</a:t>
            </a:r>
            <a:r>
              <a:rPr lang="lt-LT" dirty="0">
                <a:solidFill>
                  <a:srgbClr val="DF3079"/>
                </a:solidFill>
                <a:effectLst/>
              </a:rPr>
              <a:t>10</a:t>
            </a:r>
            <a:r>
              <a:rPr lang="lt-LT" dirty="0">
                <a:effectLst/>
              </a:rPr>
              <a:t>, skaicius2=</a:t>
            </a:r>
            <a:r>
              <a:rPr lang="lt-LT" dirty="0">
                <a:solidFill>
                  <a:srgbClr val="DF3079"/>
                </a:solidFill>
                <a:effectLst/>
              </a:rPr>
              <a:t>10</a:t>
            </a:r>
            <a:r>
              <a:rPr lang="lt-LT" dirty="0">
                <a:effectLst/>
              </a:rPr>
              <a:t>, skaicius3=</a:t>
            </a:r>
            <a:r>
              <a:rPr lang="lt-LT" dirty="0">
                <a:solidFill>
                  <a:srgbClr val="DF3079"/>
                </a:solidFill>
                <a:effectLst/>
              </a:rPr>
              <a:t>1</a:t>
            </a:r>
            <a:r>
              <a:rPr lang="lt-LT" dirty="0">
                <a:effectLst/>
              </a:rPr>
              <a:t>): rezultatas = (skaicius1 + skaicius2) * skaicius3 </a:t>
            </a:r>
            <a:r>
              <a:rPr lang="lt-LT" dirty="0" err="1">
                <a:solidFill>
                  <a:srgbClr val="2E95D3"/>
                </a:solidFill>
                <a:effectLst/>
              </a:rPr>
              <a:t>return</a:t>
            </a:r>
            <a:r>
              <a:rPr lang="lt-LT" dirty="0">
                <a:effectLst/>
              </a:rPr>
              <a:t> rezultatas </a:t>
            </a:r>
            <a:r>
              <a:rPr lang="lt-LT" dirty="0" err="1">
                <a:solidFill>
                  <a:srgbClr val="E9950C"/>
                </a:solidFill>
                <a:effectLst/>
              </a:rPr>
              <a:t>print</a:t>
            </a:r>
            <a:r>
              <a:rPr lang="lt-LT" dirty="0">
                <a:effectLst/>
              </a:rPr>
              <a:t>(</a:t>
            </a:r>
            <a:r>
              <a:rPr lang="lt-LT" dirty="0" err="1">
                <a:effectLst/>
              </a:rPr>
              <a:t>skaiciu_suma</a:t>
            </a:r>
            <a:r>
              <a:rPr lang="lt-LT" dirty="0">
                <a:effectLst/>
              </a:rPr>
              <a:t>()) </a:t>
            </a:r>
            <a:r>
              <a:rPr lang="lt-LT" dirty="0" err="1">
                <a:solidFill>
                  <a:srgbClr val="E9950C"/>
                </a:solidFill>
                <a:effectLst/>
              </a:rPr>
              <a:t>print</a:t>
            </a:r>
            <a:r>
              <a:rPr lang="lt-LT" dirty="0">
                <a:effectLst/>
              </a:rPr>
              <a:t>(</a:t>
            </a:r>
            <a:r>
              <a:rPr lang="lt-LT" dirty="0" err="1">
                <a:effectLst/>
              </a:rPr>
              <a:t>skaiciu_suma</a:t>
            </a:r>
            <a:r>
              <a:rPr lang="lt-LT" dirty="0">
                <a:effectLst/>
              </a:rPr>
              <a:t>(</a:t>
            </a:r>
            <a:r>
              <a:rPr lang="lt-LT" dirty="0">
                <a:solidFill>
                  <a:srgbClr val="DF3079"/>
                </a:solidFill>
                <a:effectLst/>
              </a:rPr>
              <a:t>2</a:t>
            </a:r>
            <a:r>
              <a:rPr lang="lt-LT" dirty="0">
                <a:effectLst/>
              </a:rPr>
              <a:t>)) </a:t>
            </a:r>
            <a:r>
              <a:rPr lang="lt-LT" dirty="0" err="1">
                <a:solidFill>
                  <a:srgbClr val="E9950C"/>
                </a:solidFill>
                <a:effectLst/>
              </a:rPr>
              <a:t>print</a:t>
            </a:r>
            <a:r>
              <a:rPr lang="lt-LT" dirty="0">
                <a:effectLst/>
              </a:rPr>
              <a:t>(</a:t>
            </a:r>
            <a:r>
              <a:rPr lang="lt-LT" dirty="0" err="1">
                <a:effectLst/>
              </a:rPr>
              <a:t>skaiciu_suma</a:t>
            </a:r>
            <a:r>
              <a:rPr lang="lt-LT" dirty="0">
                <a:effectLst/>
              </a:rPr>
              <a:t>(</a:t>
            </a:r>
            <a:r>
              <a:rPr lang="lt-LT" dirty="0">
                <a:solidFill>
                  <a:srgbClr val="DF3079"/>
                </a:solidFill>
                <a:effectLst/>
              </a:rPr>
              <a:t>2</a:t>
            </a:r>
            <a:r>
              <a:rPr lang="lt-LT" dirty="0">
                <a:effectLst/>
              </a:rPr>
              <a:t>, </a:t>
            </a:r>
            <a:r>
              <a:rPr lang="lt-LT" dirty="0">
                <a:solidFill>
                  <a:srgbClr val="DF3079"/>
                </a:solidFill>
                <a:effectLst/>
              </a:rPr>
              <a:t>5</a:t>
            </a:r>
            <a:r>
              <a:rPr lang="lt-LT" dirty="0">
                <a:effectLst/>
              </a:rPr>
              <a:t>)) </a:t>
            </a:r>
            <a:r>
              <a:rPr lang="lt-LT" dirty="0" err="1">
                <a:solidFill>
                  <a:srgbClr val="E9950C"/>
                </a:solidFill>
                <a:effectLst/>
              </a:rPr>
              <a:t>print</a:t>
            </a:r>
            <a:r>
              <a:rPr lang="lt-LT" dirty="0">
                <a:effectLst/>
              </a:rPr>
              <a:t>(</a:t>
            </a:r>
            <a:r>
              <a:rPr lang="lt-LT" dirty="0" err="1">
                <a:effectLst/>
              </a:rPr>
              <a:t>skaiciu_suma</a:t>
            </a:r>
            <a:r>
              <a:rPr lang="lt-LT" dirty="0">
                <a:effectLst/>
              </a:rPr>
              <a:t>(</a:t>
            </a:r>
            <a:r>
              <a:rPr lang="lt-LT" dirty="0">
                <a:solidFill>
                  <a:srgbClr val="DF3079"/>
                </a:solidFill>
                <a:effectLst/>
              </a:rPr>
              <a:t>2</a:t>
            </a:r>
            <a:r>
              <a:rPr lang="lt-LT" dirty="0">
                <a:effectLst/>
              </a:rPr>
              <a:t>, </a:t>
            </a:r>
            <a:r>
              <a:rPr lang="lt-LT" dirty="0">
                <a:solidFill>
                  <a:srgbClr val="DF3079"/>
                </a:solidFill>
                <a:effectLst/>
              </a:rPr>
              <a:t>5</a:t>
            </a:r>
            <a:r>
              <a:rPr lang="lt-LT" dirty="0">
                <a:effectLst/>
              </a:rPr>
              <a:t>, </a:t>
            </a:r>
            <a:r>
              <a:rPr lang="lt-LT" dirty="0">
                <a:solidFill>
                  <a:srgbClr val="DF3079"/>
                </a:solidFill>
                <a:effectLst/>
              </a:rPr>
              <a:t>4</a:t>
            </a:r>
            <a:r>
              <a:rPr lang="lt-LT" dirty="0">
                <a:effectLst/>
              </a:rPr>
              <a:t>)) </a:t>
            </a:r>
          </a:p>
          <a:p>
            <a:pPr algn="l"/>
            <a:endParaRPr lang="lt-LT" b="0" i="0" dirty="0">
              <a:solidFill>
                <a:srgbClr val="374151"/>
              </a:solidFill>
              <a:effectLst/>
              <a:latin typeface="Söhne"/>
            </a:endParaRPr>
          </a:p>
          <a:p>
            <a:pPr algn="l"/>
            <a:r>
              <a:rPr lang="lt-LT" b="0" i="0" dirty="0">
                <a:solidFill>
                  <a:srgbClr val="374151"/>
                </a:solidFill>
                <a:effectLst/>
                <a:latin typeface="Söhne"/>
              </a:rPr>
              <a:t>Šioje funkcijoje </a:t>
            </a:r>
            <a:r>
              <a:rPr lang="lt-LT" b="0" i="0" dirty="0" err="1">
                <a:solidFill>
                  <a:srgbClr val="374151"/>
                </a:solidFill>
                <a:effectLst/>
                <a:latin typeface="Söhne"/>
              </a:rPr>
              <a:t>skaiciu_suma</a:t>
            </a:r>
            <a:r>
              <a:rPr lang="lt-LT" b="0" i="0" dirty="0">
                <a:solidFill>
                  <a:srgbClr val="374151"/>
                </a:solidFill>
                <a:effectLst/>
                <a:latin typeface="Söhne"/>
              </a:rPr>
              <a:t> yra trys argumentai: skaicius1, skaicius2 ir skaicius3. Visi šie argumentai turi numatytąsias reikšmes. Jei nenurodomi jokie argumentai, funkcija naudoja numatytąsias reikšmes: skaicius1 = 10, skaicius2 = 10 ir skaicius3 = 1.</a:t>
            </a:r>
          </a:p>
          <a:p>
            <a:pPr algn="l"/>
            <a:endParaRPr lang="lt-LT" b="0" i="0" dirty="0">
              <a:solidFill>
                <a:srgbClr val="374151"/>
              </a:solidFill>
              <a:effectLst/>
              <a:latin typeface="Söhne"/>
            </a:endParaRPr>
          </a:p>
          <a:p>
            <a:pPr algn="l"/>
            <a:r>
              <a:rPr lang="lt-LT" b="0" i="0" dirty="0">
                <a:solidFill>
                  <a:srgbClr val="374151"/>
                </a:solidFill>
                <a:effectLst/>
                <a:latin typeface="Söhne"/>
              </a:rPr>
              <a:t>Kai iškviečiame </a:t>
            </a:r>
            <a:r>
              <a:rPr lang="lt-LT" b="0" i="0" dirty="0" err="1">
                <a:solidFill>
                  <a:srgbClr val="374151"/>
                </a:solidFill>
                <a:effectLst/>
                <a:latin typeface="Söhne"/>
              </a:rPr>
              <a:t>skaiciu_suma</a:t>
            </a:r>
            <a:r>
              <a:rPr lang="lt-LT" b="0" i="0" dirty="0">
                <a:solidFill>
                  <a:srgbClr val="374151"/>
                </a:solidFill>
                <a:effectLst/>
                <a:latin typeface="Söhne"/>
              </a:rPr>
              <a:t>() be jokių argumentų, funkcija naudoja numatytąsias reikšmes ir grąžina (10 + 10) * 1 = 20.</a:t>
            </a:r>
          </a:p>
          <a:p>
            <a:pPr algn="l"/>
            <a:endParaRPr lang="lt-LT" b="0" i="0" dirty="0">
              <a:solidFill>
                <a:srgbClr val="374151"/>
              </a:solidFill>
              <a:effectLst/>
              <a:latin typeface="Söhne"/>
            </a:endParaRPr>
          </a:p>
          <a:p>
            <a:pPr algn="l"/>
            <a:r>
              <a:rPr lang="lt-LT" b="0" i="0" dirty="0">
                <a:solidFill>
                  <a:srgbClr val="374151"/>
                </a:solidFill>
                <a:effectLst/>
                <a:latin typeface="Söhne"/>
              </a:rPr>
              <a:t>Kai iškviečiame </a:t>
            </a:r>
            <a:r>
              <a:rPr lang="lt-LT" b="0" i="0" dirty="0" err="1">
                <a:solidFill>
                  <a:srgbClr val="374151"/>
                </a:solidFill>
                <a:effectLst/>
                <a:latin typeface="Söhne"/>
              </a:rPr>
              <a:t>skaiciu_suma</a:t>
            </a:r>
            <a:r>
              <a:rPr lang="lt-LT" b="0" i="0" dirty="0">
                <a:solidFill>
                  <a:srgbClr val="374151"/>
                </a:solidFill>
                <a:effectLst/>
                <a:latin typeface="Söhne"/>
              </a:rPr>
              <a:t>(2), pakeičiame tik pirmąjį argumentą, ir funkcija grąžina (2 + 10) * 1 = 12.</a:t>
            </a:r>
          </a:p>
          <a:p>
            <a:pPr algn="l"/>
            <a:endParaRPr lang="lt-LT" b="0" i="0" dirty="0">
              <a:solidFill>
                <a:srgbClr val="374151"/>
              </a:solidFill>
              <a:effectLst/>
              <a:latin typeface="Söhne"/>
            </a:endParaRPr>
          </a:p>
          <a:p>
            <a:pPr algn="l"/>
            <a:r>
              <a:rPr lang="lt-LT" b="0" i="0" dirty="0">
                <a:solidFill>
                  <a:srgbClr val="374151"/>
                </a:solidFill>
                <a:effectLst/>
                <a:latin typeface="Söhne"/>
              </a:rPr>
              <a:t>Kai iškviečiame </a:t>
            </a:r>
            <a:r>
              <a:rPr lang="lt-LT" b="0" i="0" dirty="0" err="1">
                <a:solidFill>
                  <a:srgbClr val="374151"/>
                </a:solidFill>
                <a:effectLst/>
                <a:latin typeface="Söhne"/>
              </a:rPr>
              <a:t>skaiciu_suma</a:t>
            </a:r>
            <a:r>
              <a:rPr lang="lt-LT" b="0" i="0" dirty="0">
                <a:solidFill>
                  <a:srgbClr val="374151"/>
                </a:solidFill>
                <a:effectLst/>
                <a:latin typeface="Söhne"/>
              </a:rPr>
              <a:t>(2, 5), pakeičiame pirmąjį ir antrąjį argumentus, ir funkcija grąžina (2 + 5) * 1 = 7.</a:t>
            </a:r>
          </a:p>
          <a:p>
            <a:pPr algn="l"/>
            <a:endParaRPr lang="lt-LT" b="0" i="0" dirty="0">
              <a:solidFill>
                <a:srgbClr val="374151"/>
              </a:solidFill>
              <a:effectLst/>
              <a:latin typeface="Söhne"/>
            </a:endParaRPr>
          </a:p>
          <a:p>
            <a:pPr algn="l"/>
            <a:r>
              <a:rPr lang="lt-LT" b="0" i="0" dirty="0">
                <a:solidFill>
                  <a:srgbClr val="374151"/>
                </a:solidFill>
                <a:effectLst/>
                <a:latin typeface="Söhne"/>
              </a:rPr>
              <a:t>Kai iškviečiame </a:t>
            </a:r>
            <a:r>
              <a:rPr lang="lt-LT" b="0" i="0" dirty="0" err="1">
                <a:solidFill>
                  <a:srgbClr val="374151"/>
                </a:solidFill>
                <a:effectLst/>
                <a:latin typeface="Söhne"/>
              </a:rPr>
              <a:t>skaiciu_suma</a:t>
            </a:r>
            <a:r>
              <a:rPr lang="lt-LT" b="0" i="0" dirty="0">
                <a:solidFill>
                  <a:srgbClr val="374151"/>
                </a:solidFill>
                <a:effectLst/>
                <a:latin typeface="Söhne"/>
              </a:rPr>
              <a:t>(2, 5, 4), pakeičiame visus tris argumentus, ir funkcija grąžina (2 + 5) * 4 = 28.</a:t>
            </a:r>
          </a:p>
          <a:p>
            <a:pPr algn="l"/>
            <a:endParaRPr lang="lt-LT" b="0" i="0" dirty="0">
              <a:solidFill>
                <a:srgbClr val="374151"/>
              </a:solidFill>
              <a:effectLst/>
              <a:latin typeface="Söhne"/>
            </a:endParaRPr>
          </a:p>
          <a:p>
            <a:pPr algn="l"/>
            <a:r>
              <a:rPr lang="lt-LT" b="0" i="0" dirty="0">
                <a:solidFill>
                  <a:srgbClr val="374151"/>
                </a:solidFill>
                <a:effectLst/>
                <a:latin typeface="Söhne"/>
              </a:rPr>
              <a:t>Tai leidžia mums turėti funkciją, kuri gali būti naudojama su įvairiomis argumentų kombinacijomis, o tuo pačiu metu palaiko numatytąsias reikšmes ten, kur jos nėra pakeistos.</a:t>
            </a:r>
          </a:p>
          <a:p>
            <a:pPr algn="l"/>
            <a:endParaRPr lang="lt-LT" b="0" i="0" dirty="0">
              <a:solidFill>
                <a:srgbClr val="374151"/>
              </a:solidFill>
              <a:effectLst/>
              <a:latin typeface="Söhne"/>
            </a:endParaRPr>
          </a:p>
          <a:p>
            <a:pPr algn="l"/>
            <a:r>
              <a:rPr lang="lt-LT" b="0" i="0" dirty="0">
                <a:solidFill>
                  <a:srgbClr val="374151"/>
                </a:solidFill>
                <a:effectLst/>
                <a:latin typeface="Söhne"/>
              </a:rPr>
              <a:t>Tokios funkcijos naudojimas yra patogus, kai norime turėti numatytąsias reikšmes tam tikriems argumentams, bet tuo pačiu suteikti galimybę juos pakeisti, jei tai reikia. Tai leidžia mums kurti daugiau lankstumo ir pritaikomumo turinčias funkcijas.</a:t>
            </a:r>
          </a:p>
          <a:p>
            <a:pPr algn="l"/>
            <a:endParaRPr lang="lt-LT" b="0" i="0" dirty="0">
              <a:solidFill>
                <a:srgbClr val="374151"/>
              </a:solidFill>
              <a:effectLst/>
              <a:latin typeface="Söhne"/>
            </a:endParaRPr>
          </a:p>
          <a:p>
            <a:pPr algn="l"/>
            <a:r>
              <a:rPr lang="lt-LT" b="0" i="0" dirty="0">
                <a:solidFill>
                  <a:srgbClr val="374151"/>
                </a:solidFill>
                <a:effectLst/>
                <a:latin typeface="Söhne"/>
              </a:rPr>
              <a:t>Pavyzdžiuose matome, kaip galime naudoti funkciją </a:t>
            </a:r>
            <a:r>
              <a:rPr lang="lt-LT" b="0" i="0" dirty="0" err="1">
                <a:solidFill>
                  <a:srgbClr val="374151"/>
                </a:solidFill>
                <a:effectLst/>
                <a:latin typeface="Söhne"/>
              </a:rPr>
              <a:t>skaiciu_suma</a:t>
            </a:r>
            <a:r>
              <a:rPr lang="lt-LT" b="0" i="0" dirty="0">
                <a:solidFill>
                  <a:srgbClr val="374151"/>
                </a:solidFill>
                <a:effectLst/>
                <a:latin typeface="Söhne"/>
              </a:rPr>
              <a:t> su skirtingomis argumentų kombinacijomis. Galime ją iškviesti be argumentų, pakeisti tik vieną ar du argumentus, arba pakeisti visus tris argumentus. Tai leidžia mums gauti įvairius rezultatus pagal mūsų poreikius.</a:t>
            </a:r>
          </a:p>
          <a:p>
            <a:pPr algn="l"/>
            <a:endParaRPr lang="lt-LT" b="0" i="0" dirty="0">
              <a:solidFill>
                <a:srgbClr val="374151"/>
              </a:solidFill>
              <a:effectLst/>
              <a:latin typeface="Söhne"/>
            </a:endParaRPr>
          </a:p>
          <a:p>
            <a:pPr algn="l"/>
            <a:r>
              <a:rPr lang="lt-LT" b="0" i="0" dirty="0">
                <a:solidFill>
                  <a:srgbClr val="374151"/>
                </a:solidFill>
                <a:effectLst/>
                <a:latin typeface="Söhne"/>
              </a:rPr>
              <a:t>Išvada: Funkcijos su papildomais nereikalingais argumentais leidžia mums turėti numatytąsias reikšmes tam tikriems argumentams, tačiau suteikia galimybę juos pakeisti, jei to reikia. Tai padidina funkcijų lankstumą ir pritaikomumą, leidžiant mums kurti funkcijas, kurios atitinka įvairias situacijas ir poreikius.</a:t>
            </a:r>
            <a:endParaRPr lang="en-LT" dirty="0"/>
          </a:p>
        </p:txBody>
      </p:sp>
      <p:sp>
        <p:nvSpPr>
          <p:cNvPr id="4" name="Slide Number Placeholder 3"/>
          <p:cNvSpPr>
            <a:spLocks noGrp="1"/>
          </p:cNvSpPr>
          <p:nvPr>
            <p:ph type="sldNum" sz="quarter" idx="5"/>
          </p:nvPr>
        </p:nvSpPr>
        <p:spPr/>
        <p:txBody>
          <a:bodyPr/>
          <a:lstStyle/>
          <a:p>
            <a:fld id="{B83A85B5-8788-D14D-A6AC-5E44B268AD9F}" type="slidenum">
              <a:rPr lang="en-LT" smtClean="0"/>
              <a:t>9</a:t>
            </a:fld>
            <a:endParaRPr lang="en-LT"/>
          </a:p>
        </p:txBody>
      </p:sp>
    </p:spTree>
    <p:extLst>
      <p:ext uri="{BB962C8B-B14F-4D97-AF65-F5344CB8AC3E}">
        <p14:creationId xmlns:p14="http://schemas.microsoft.com/office/powerpoint/2010/main" val="2289793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30" name="PlaceHolder 2"/>
          <p:cNvSpPr>
            <a:spLocks noGrp="1"/>
          </p:cNvSpPr>
          <p:nvPr>
            <p:ph type="body"/>
          </p:nvPr>
        </p:nvSpPr>
        <p:spPr>
          <a:xfrm>
            <a:off x="480240" y="46080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
        <p:nvSpPr>
          <p:cNvPr id="31" name="PlaceHolder 3"/>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33"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34"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35"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36" name="PlaceHolder 5"/>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38" name="PlaceHolder 2"/>
          <p:cNvSpPr>
            <a:spLocks noGrp="1"/>
          </p:cNvSpPr>
          <p:nvPr>
            <p:ph type="body"/>
          </p:nvPr>
        </p:nvSpPr>
        <p:spPr>
          <a:xfrm>
            <a:off x="48024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39" name="PlaceHolder 3"/>
          <p:cNvSpPr>
            <a:spLocks noGrp="1"/>
          </p:cNvSpPr>
          <p:nvPr>
            <p:ph type="body"/>
          </p:nvPr>
        </p:nvSpPr>
        <p:spPr>
          <a:xfrm>
            <a:off x="237888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40" name="PlaceHolder 4"/>
          <p:cNvSpPr>
            <a:spLocks noGrp="1"/>
          </p:cNvSpPr>
          <p:nvPr>
            <p:ph type="body"/>
          </p:nvPr>
        </p:nvSpPr>
        <p:spPr>
          <a:xfrm>
            <a:off x="427752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41" name="PlaceHolder 5"/>
          <p:cNvSpPr>
            <a:spLocks noGrp="1"/>
          </p:cNvSpPr>
          <p:nvPr>
            <p:ph type="body"/>
          </p:nvPr>
        </p:nvSpPr>
        <p:spPr>
          <a:xfrm>
            <a:off x="48024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42" name="PlaceHolder 6"/>
          <p:cNvSpPr>
            <a:spLocks noGrp="1"/>
          </p:cNvSpPr>
          <p:nvPr>
            <p:ph type="body"/>
          </p:nvPr>
        </p:nvSpPr>
        <p:spPr>
          <a:xfrm>
            <a:off x="237888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43" name="PlaceHolder 7"/>
          <p:cNvSpPr>
            <a:spLocks noGrp="1"/>
          </p:cNvSpPr>
          <p:nvPr>
            <p:ph type="body"/>
          </p:nvPr>
        </p:nvSpPr>
        <p:spPr>
          <a:xfrm>
            <a:off x="427752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52" name="PlaceHolder 2"/>
          <p:cNvSpPr>
            <a:spLocks noGrp="1"/>
          </p:cNvSpPr>
          <p:nvPr>
            <p:ph type="subTitle"/>
          </p:nvPr>
        </p:nvSpPr>
        <p:spPr>
          <a:xfrm>
            <a:off x="480240" y="459360"/>
            <a:ext cx="561492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54" name="PlaceHolder 2"/>
          <p:cNvSpPr>
            <a:spLocks noGrp="1"/>
          </p:cNvSpPr>
          <p:nvPr>
            <p:ph type="body"/>
          </p:nvPr>
        </p:nvSpPr>
        <p:spPr>
          <a:xfrm>
            <a:off x="480240" y="460800"/>
            <a:ext cx="5614920" cy="4528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56"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57"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480240" y="4373640"/>
            <a:ext cx="2342880" cy="1243188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61"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62"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63"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9" name="PlaceHolder 2"/>
          <p:cNvSpPr>
            <a:spLocks noGrp="1"/>
          </p:cNvSpPr>
          <p:nvPr>
            <p:ph type="subTitle"/>
          </p:nvPr>
        </p:nvSpPr>
        <p:spPr>
          <a:xfrm>
            <a:off x="480240" y="459360"/>
            <a:ext cx="561492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65"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66"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67" name="PlaceHolder 4"/>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69"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70"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71" name="PlaceHolder 4"/>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73" name="PlaceHolder 2"/>
          <p:cNvSpPr>
            <a:spLocks noGrp="1"/>
          </p:cNvSpPr>
          <p:nvPr>
            <p:ph type="body"/>
          </p:nvPr>
        </p:nvSpPr>
        <p:spPr>
          <a:xfrm>
            <a:off x="480240" y="46080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
        <p:nvSpPr>
          <p:cNvPr id="74" name="PlaceHolder 3"/>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76"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77"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78"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79" name="PlaceHolder 5"/>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81" name="PlaceHolder 2"/>
          <p:cNvSpPr>
            <a:spLocks noGrp="1"/>
          </p:cNvSpPr>
          <p:nvPr>
            <p:ph type="body"/>
          </p:nvPr>
        </p:nvSpPr>
        <p:spPr>
          <a:xfrm>
            <a:off x="48024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82" name="PlaceHolder 3"/>
          <p:cNvSpPr>
            <a:spLocks noGrp="1"/>
          </p:cNvSpPr>
          <p:nvPr>
            <p:ph type="body"/>
          </p:nvPr>
        </p:nvSpPr>
        <p:spPr>
          <a:xfrm>
            <a:off x="237888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83" name="PlaceHolder 4"/>
          <p:cNvSpPr>
            <a:spLocks noGrp="1"/>
          </p:cNvSpPr>
          <p:nvPr>
            <p:ph type="body"/>
          </p:nvPr>
        </p:nvSpPr>
        <p:spPr>
          <a:xfrm>
            <a:off x="427752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84" name="PlaceHolder 5"/>
          <p:cNvSpPr>
            <a:spLocks noGrp="1"/>
          </p:cNvSpPr>
          <p:nvPr>
            <p:ph type="body"/>
          </p:nvPr>
        </p:nvSpPr>
        <p:spPr>
          <a:xfrm>
            <a:off x="48024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85" name="PlaceHolder 6"/>
          <p:cNvSpPr>
            <a:spLocks noGrp="1"/>
          </p:cNvSpPr>
          <p:nvPr>
            <p:ph type="body"/>
          </p:nvPr>
        </p:nvSpPr>
        <p:spPr>
          <a:xfrm>
            <a:off x="237888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86" name="PlaceHolder 7"/>
          <p:cNvSpPr>
            <a:spLocks noGrp="1"/>
          </p:cNvSpPr>
          <p:nvPr>
            <p:ph type="body"/>
          </p:nvPr>
        </p:nvSpPr>
        <p:spPr>
          <a:xfrm>
            <a:off x="427752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0"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01" name="PlaceHolder 2"/>
          <p:cNvSpPr>
            <a:spLocks noGrp="1"/>
          </p:cNvSpPr>
          <p:nvPr>
            <p:ph type="subTitle"/>
          </p:nvPr>
        </p:nvSpPr>
        <p:spPr>
          <a:xfrm>
            <a:off x="480240" y="459360"/>
            <a:ext cx="561492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03" name="PlaceHolder 2"/>
          <p:cNvSpPr>
            <a:spLocks noGrp="1"/>
          </p:cNvSpPr>
          <p:nvPr>
            <p:ph type="body"/>
          </p:nvPr>
        </p:nvSpPr>
        <p:spPr>
          <a:xfrm>
            <a:off x="480240" y="460800"/>
            <a:ext cx="5614920" cy="4528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05"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106"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7"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1" name="PlaceHolder 2"/>
          <p:cNvSpPr>
            <a:spLocks noGrp="1"/>
          </p:cNvSpPr>
          <p:nvPr>
            <p:ph type="body"/>
          </p:nvPr>
        </p:nvSpPr>
        <p:spPr>
          <a:xfrm>
            <a:off x="480240" y="460800"/>
            <a:ext cx="5614920" cy="4528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8" name="PlaceHolder 1"/>
          <p:cNvSpPr>
            <a:spLocks noGrp="1"/>
          </p:cNvSpPr>
          <p:nvPr>
            <p:ph type="subTitle"/>
          </p:nvPr>
        </p:nvSpPr>
        <p:spPr>
          <a:xfrm>
            <a:off x="480240" y="4373640"/>
            <a:ext cx="2342880" cy="1243188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10"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11"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112"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14"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115"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16" name="PlaceHolder 4"/>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18"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19"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20" name="PlaceHolder 4"/>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22" name="PlaceHolder 2"/>
          <p:cNvSpPr>
            <a:spLocks noGrp="1"/>
          </p:cNvSpPr>
          <p:nvPr>
            <p:ph type="body"/>
          </p:nvPr>
        </p:nvSpPr>
        <p:spPr>
          <a:xfrm>
            <a:off x="480240" y="46080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
        <p:nvSpPr>
          <p:cNvPr id="123" name="PlaceHolder 3"/>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25"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26"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27"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28" name="PlaceHolder 5"/>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30" name="PlaceHolder 2"/>
          <p:cNvSpPr>
            <a:spLocks noGrp="1"/>
          </p:cNvSpPr>
          <p:nvPr>
            <p:ph type="body"/>
          </p:nvPr>
        </p:nvSpPr>
        <p:spPr>
          <a:xfrm>
            <a:off x="48024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31" name="PlaceHolder 3"/>
          <p:cNvSpPr>
            <a:spLocks noGrp="1"/>
          </p:cNvSpPr>
          <p:nvPr>
            <p:ph type="body"/>
          </p:nvPr>
        </p:nvSpPr>
        <p:spPr>
          <a:xfrm>
            <a:off x="237888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32" name="PlaceHolder 4"/>
          <p:cNvSpPr>
            <a:spLocks noGrp="1"/>
          </p:cNvSpPr>
          <p:nvPr>
            <p:ph type="body"/>
          </p:nvPr>
        </p:nvSpPr>
        <p:spPr>
          <a:xfrm>
            <a:off x="427752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33" name="PlaceHolder 5"/>
          <p:cNvSpPr>
            <a:spLocks noGrp="1"/>
          </p:cNvSpPr>
          <p:nvPr>
            <p:ph type="body"/>
          </p:nvPr>
        </p:nvSpPr>
        <p:spPr>
          <a:xfrm>
            <a:off x="48024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34" name="PlaceHolder 6"/>
          <p:cNvSpPr>
            <a:spLocks noGrp="1"/>
          </p:cNvSpPr>
          <p:nvPr>
            <p:ph type="body"/>
          </p:nvPr>
        </p:nvSpPr>
        <p:spPr>
          <a:xfrm>
            <a:off x="237888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35" name="PlaceHolder 7"/>
          <p:cNvSpPr>
            <a:spLocks noGrp="1"/>
          </p:cNvSpPr>
          <p:nvPr>
            <p:ph type="body"/>
          </p:nvPr>
        </p:nvSpPr>
        <p:spPr>
          <a:xfrm>
            <a:off x="427752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48"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49" name="PlaceHolder 2"/>
          <p:cNvSpPr>
            <a:spLocks noGrp="1"/>
          </p:cNvSpPr>
          <p:nvPr>
            <p:ph type="subTitle"/>
          </p:nvPr>
        </p:nvSpPr>
        <p:spPr>
          <a:xfrm>
            <a:off x="480240" y="459360"/>
            <a:ext cx="561492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51" name="PlaceHolder 2"/>
          <p:cNvSpPr>
            <a:spLocks noGrp="1"/>
          </p:cNvSpPr>
          <p:nvPr>
            <p:ph type="body"/>
          </p:nvPr>
        </p:nvSpPr>
        <p:spPr>
          <a:xfrm>
            <a:off x="480240" y="460800"/>
            <a:ext cx="5614920" cy="4528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3"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14"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53"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154"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5"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6" name="PlaceHolder 1"/>
          <p:cNvSpPr>
            <a:spLocks noGrp="1"/>
          </p:cNvSpPr>
          <p:nvPr>
            <p:ph type="subTitle"/>
          </p:nvPr>
        </p:nvSpPr>
        <p:spPr>
          <a:xfrm>
            <a:off x="480240" y="4373640"/>
            <a:ext cx="2342880" cy="1243188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58"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59"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160"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62"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163"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64" name="PlaceHolder 4"/>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66"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67"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68" name="PlaceHolder 4"/>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70" name="PlaceHolder 2"/>
          <p:cNvSpPr>
            <a:spLocks noGrp="1"/>
          </p:cNvSpPr>
          <p:nvPr>
            <p:ph type="body"/>
          </p:nvPr>
        </p:nvSpPr>
        <p:spPr>
          <a:xfrm>
            <a:off x="480240" y="46080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
        <p:nvSpPr>
          <p:cNvPr id="171" name="PlaceHolder 3"/>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73"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74"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75"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76" name="PlaceHolder 5"/>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78" name="PlaceHolder 2"/>
          <p:cNvSpPr>
            <a:spLocks noGrp="1"/>
          </p:cNvSpPr>
          <p:nvPr>
            <p:ph type="body"/>
          </p:nvPr>
        </p:nvSpPr>
        <p:spPr>
          <a:xfrm>
            <a:off x="48024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79" name="PlaceHolder 3"/>
          <p:cNvSpPr>
            <a:spLocks noGrp="1"/>
          </p:cNvSpPr>
          <p:nvPr>
            <p:ph type="body"/>
          </p:nvPr>
        </p:nvSpPr>
        <p:spPr>
          <a:xfrm>
            <a:off x="237888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80" name="PlaceHolder 4"/>
          <p:cNvSpPr>
            <a:spLocks noGrp="1"/>
          </p:cNvSpPr>
          <p:nvPr>
            <p:ph type="body"/>
          </p:nvPr>
        </p:nvSpPr>
        <p:spPr>
          <a:xfrm>
            <a:off x="427752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81" name="PlaceHolder 5"/>
          <p:cNvSpPr>
            <a:spLocks noGrp="1"/>
          </p:cNvSpPr>
          <p:nvPr>
            <p:ph type="body"/>
          </p:nvPr>
        </p:nvSpPr>
        <p:spPr>
          <a:xfrm>
            <a:off x="48024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82" name="PlaceHolder 6"/>
          <p:cNvSpPr>
            <a:spLocks noGrp="1"/>
          </p:cNvSpPr>
          <p:nvPr>
            <p:ph type="body"/>
          </p:nvPr>
        </p:nvSpPr>
        <p:spPr>
          <a:xfrm>
            <a:off x="237888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83" name="PlaceHolder 7"/>
          <p:cNvSpPr>
            <a:spLocks noGrp="1"/>
          </p:cNvSpPr>
          <p:nvPr>
            <p:ph type="body"/>
          </p:nvPr>
        </p:nvSpPr>
        <p:spPr>
          <a:xfrm>
            <a:off x="427752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91"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92" name="PlaceHolder 2"/>
          <p:cNvSpPr>
            <a:spLocks noGrp="1"/>
          </p:cNvSpPr>
          <p:nvPr>
            <p:ph type="subTitle"/>
          </p:nvPr>
        </p:nvSpPr>
        <p:spPr>
          <a:xfrm>
            <a:off x="480240" y="459360"/>
            <a:ext cx="561492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94" name="PlaceHolder 2"/>
          <p:cNvSpPr>
            <a:spLocks noGrp="1"/>
          </p:cNvSpPr>
          <p:nvPr>
            <p:ph type="body"/>
          </p:nvPr>
        </p:nvSpPr>
        <p:spPr>
          <a:xfrm>
            <a:off x="480240" y="460800"/>
            <a:ext cx="5614920" cy="4528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96"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197"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8"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9" name="PlaceHolder 1"/>
          <p:cNvSpPr>
            <a:spLocks noGrp="1"/>
          </p:cNvSpPr>
          <p:nvPr>
            <p:ph type="subTitle"/>
          </p:nvPr>
        </p:nvSpPr>
        <p:spPr>
          <a:xfrm>
            <a:off x="480240" y="4373640"/>
            <a:ext cx="2342880" cy="1243188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01"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02"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203"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05"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206"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07" name="PlaceHolder 4"/>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09"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10"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11" name="PlaceHolder 4"/>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13" name="PlaceHolder 2"/>
          <p:cNvSpPr>
            <a:spLocks noGrp="1"/>
          </p:cNvSpPr>
          <p:nvPr>
            <p:ph type="body"/>
          </p:nvPr>
        </p:nvSpPr>
        <p:spPr>
          <a:xfrm>
            <a:off x="480240" y="46080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
        <p:nvSpPr>
          <p:cNvPr id="214" name="PlaceHolder 3"/>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16"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17"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18"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19" name="PlaceHolder 5"/>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480240" y="4373640"/>
            <a:ext cx="2342880" cy="1243188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21" name="PlaceHolder 2"/>
          <p:cNvSpPr>
            <a:spLocks noGrp="1"/>
          </p:cNvSpPr>
          <p:nvPr>
            <p:ph type="body"/>
          </p:nvPr>
        </p:nvSpPr>
        <p:spPr>
          <a:xfrm>
            <a:off x="48024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22" name="PlaceHolder 3"/>
          <p:cNvSpPr>
            <a:spLocks noGrp="1"/>
          </p:cNvSpPr>
          <p:nvPr>
            <p:ph type="body"/>
          </p:nvPr>
        </p:nvSpPr>
        <p:spPr>
          <a:xfrm>
            <a:off x="237888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23" name="PlaceHolder 4"/>
          <p:cNvSpPr>
            <a:spLocks noGrp="1"/>
          </p:cNvSpPr>
          <p:nvPr>
            <p:ph type="body"/>
          </p:nvPr>
        </p:nvSpPr>
        <p:spPr>
          <a:xfrm>
            <a:off x="4277520" y="46080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24" name="PlaceHolder 5"/>
          <p:cNvSpPr>
            <a:spLocks noGrp="1"/>
          </p:cNvSpPr>
          <p:nvPr>
            <p:ph type="body"/>
          </p:nvPr>
        </p:nvSpPr>
        <p:spPr>
          <a:xfrm>
            <a:off x="48024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25" name="PlaceHolder 6"/>
          <p:cNvSpPr>
            <a:spLocks noGrp="1"/>
          </p:cNvSpPr>
          <p:nvPr>
            <p:ph type="body"/>
          </p:nvPr>
        </p:nvSpPr>
        <p:spPr>
          <a:xfrm>
            <a:off x="237888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26" name="PlaceHolder 7"/>
          <p:cNvSpPr>
            <a:spLocks noGrp="1"/>
          </p:cNvSpPr>
          <p:nvPr>
            <p:ph type="body"/>
          </p:nvPr>
        </p:nvSpPr>
        <p:spPr>
          <a:xfrm>
            <a:off x="4277520" y="697680"/>
            <a:ext cx="180792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8"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19" name="PlaceHolder 3"/>
          <p:cNvSpPr>
            <a:spLocks noGrp="1"/>
          </p:cNvSpPr>
          <p:nvPr>
            <p:ph type="body"/>
          </p:nvPr>
        </p:nvSpPr>
        <p:spPr>
          <a:xfrm>
            <a:off x="335772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20" name="PlaceHolder 4"/>
          <p:cNvSpPr>
            <a:spLocks noGrp="1"/>
          </p:cNvSpPr>
          <p:nvPr>
            <p:ph type="body"/>
          </p:nvPr>
        </p:nvSpPr>
        <p:spPr>
          <a:xfrm>
            <a:off x="48024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2" name="PlaceHolder 2"/>
          <p:cNvSpPr>
            <a:spLocks noGrp="1"/>
          </p:cNvSpPr>
          <p:nvPr>
            <p:ph type="body"/>
          </p:nvPr>
        </p:nvSpPr>
        <p:spPr>
          <a:xfrm>
            <a:off x="480240" y="460800"/>
            <a:ext cx="2739960" cy="452880"/>
          </a:xfrm>
          <a:prstGeom prst="rect">
            <a:avLst/>
          </a:prstGeom>
        </p:spPr>
        <p:txBody>
          <a:bodyPr lIns="0" tIns="0" rIns="0" bIns="0">
            <a:normAutofit fontScale="49000"/>
          </a:bodyPr>
          <a:lstStyle/>
          <a:p>
            <a:endParaRPr lang="en-US" sz="2800" b="0" strike="noStrike" spc="-1">
              <a:solidFill>
                <a:srgbClr val="000000"/>
              </a:solidFill>
              <a:latin typeface="Arial"/>
            </a:endParaRPr>
          </a:p>
        </p:txBody>
      </p:sp>
      <p:sp>
        <p:nvSpPr>
          <p:cNvPr id="23"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4" name="PlaceHolder 4"/>
          <p:cNvSpPr>
            <a:spLocks noGrp="1"/>
          </p:cNvSpPr>
          <p:nvPr>
            <p:ph type="body"/>
          </p:nvPr>
        </p:nvSpPr>
        <p:spPr>
          <a:xfrm>
            <a:off x="3357720" y="69768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80240" y="4373640"/>
            <a:ext cx="2342880" cy="268164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6" name="PlaceHolder 2"/>
          <p:cNvSpPr>
            <a:spLocks noGrp="1"/>
          </p:cNvSpPr>
          <p:nvPr>
            <p:ph type="body"/>
          </p:nvPr>
        </p:nvSpPr>
        <p:spPr>
          <a:xfrm>
            <a:off x="48024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7" name="PlaceHolder 3"/>
          <p:cNvSpPr>
            <a:spLocks noGrp="1"/>
          </p:cNvSpPr>
          <p:nvPr>
            <p:ph type="body"/>
          </p:nvPr>
        </p:nvSpPr>
        <p:spPr>
          <a:xfrm>
            <a:off x="3357720" y="460800"/>
            <a:ext cx="2739960" cy="216000"/>
          </a:xfrm>
          <a:prstGeom prst="rect">
            <a:avLst/>
          </a:prstGeom>
        </p:spPr>
        <p:txBody>
          <a:bodyPr lIns="0" tIns="0" rIns="0" bIns="0">
            <a:normAutofit fontScale="16000"/>
          </a:bodyPr>
          <a:lstStyle/>
          <a:p>
            <a:endParaRPr lang="en-US" sz="2800" b="0" strike="noStrike" spc="-1">
              <a:solidFill>
                <a:srgbClr val="000000"/>
              </a:solidFill>
              <a:latin typeface="Arial"/>
            </a:endParaRPr>
          </a:p>
        </p:txBody>
      </p:sp>
      <p:sp>
        <p:nvSpPr>
          <p:cNvPr id="28" name="PlaceHolder 4"/>
          <p:cNvSpPr>
            <a:spLocks noGrp="1"/>
          </p:cNvSpPr>
          <p:nvPr>
            <p:ph type="body"/>
          </p:nvPr>
        </p:nvSpPr>
        <p:spPr>
          <a:xfrm>
            <a:off x="480240" y="697680"/>
            <a:ext cx="5614920" cy="216000"/>
          </a:xfrm>
          <a:prstGeom prst="rect">
            <a:avLst/>
          </a:prstGeom>
        </p:spPr>
        <p:txBody>
          <a:bodyPr lIns="0" tIns="0" rIns="0" bIns="0">
            <a:normAutofit fontScale="45000"/>
          </a:bodyPr>
          <a:lstStyle/>
          <a:p>
            <a:endParaRPr lang="en-US" sz="28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8" name="Group 1"/>
          <p:cNvGrpSpPr/>
          <p:nvPr/>
        </p:nvGrpSpPr>
        <p:grpSpPr>
          <a:xfrm>
            <a:off x="11078640" y="458640"/>
            <a:ext cx="632160" cy="680040"/>
            <a:chOff x="11078640" y="458640"/>
            <a:chExt cx="632160" cy="680040"/>
          </a:xfrm>
        </p:grpSpPr>
        <p:sp>
          <p:nvSpPr>
            <p:cNvPr id="9" name="CustomShape 2"/>
            <p:cNvSpPr/>
            <p:nvPr/>
          </p:nvSpPr>
          <p:spPr>
            <a:xfrm>
              <a:off x="11078640" y="458640"/>
              <a:ext cx="632160" cy="68004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2" name="CustomShape 3"/>
            <p:cNvSpPr/>
            <p:nvPr/>
          </p:nvSpPr>
          <p:spPr>
            <a:xfrm>
              <a:off x="114771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3" name="CustomShape 4"/>
            <p:cNvSpPr/>
            <p:nvPr/>
          </p:nvSpPr>
          <p:spPr>
            <a:xfrm>
              <a:off x="112593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4" name="CustomShape 5"/>
            <p:cNvSpPr/>
            <p:nvPr/>
          </p:nvSpPr>
          <p:spPr>
            <a:xfrm>
              <a:off x="11175120" y="546480"/>
              <a:ext cx="439560" cy="43452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pic>
        <p:nvPicPr>
          <p:cNvPr id="5" name="Graphic 7"/>
          <p:cNvPicPr/>
          <p:nvPr/>
        </p:nvPicPr>
        <p:blipFill>
          <a:blip r:embed="rId14"/>
          <a:stretch/>
        </p:blipFill>
        <p:spPr>
          <a:xfrm>
            <a:off x="475200" y="458640"/>
            <a:ext cx="2333520" cy="682200"/>
          </a:xfrm>
          <a:prstGeom prst="rect">
            <a:avLst/>
          </a:prstGeom>
          <a:ln w="12600">
            <a:noFill/>
          </a:ln>
        </p:spPr>
      </p:pic>
      <p:sp>
        <p:nvSpPr>
          <p:cNvPr id="6" name="PlaceHolder 6"/>
          <p:cNvSpPr>
            <a:spLocks noGrp="1"/>
          </p:cNvSpPr>
          <p:nvPr>
            <p:ph type="title"/>
          </p:nvPr>
        </p:nvSpPr>
        <p:spPr>
          <a:xfrm>
            <a:off x="480240" y="4373640"/>
            <a:ext cx="2342880" cy="2681640"/>
          </a:xfrm>
          <a:prstGeom prst="rect">
            <a:avLst/>
          </a:prstGeom>
        </p:spPr>
        <p:txBody>
          <a:bodyPr lIns="0" tIns="0" rIns="0" bIns="0" anchor="ctr">
            <a:spAutoFit/>
          </a:bodyPr>
          <a:lstStyle/>
          <a:p>
            <a:r>
              <a:rPr lang="en-US" sz="4400" b="0" strike="noStrike" spc="-1">
                <a:solidFill>
                  <a:srgbClr val="000000"/>
                </a:solidFill>
                <a:latin typeface="Arial"/>
              </a:rPr>
              <a:t>Click to edit the title text format</a:t>
            </a:r>
          </a:p>
        </p:txBody>
      </p:sp>
      <p:sp>
        <p:nvSpPr>
          <p:cNvPr id="7" name="PlaceHolder 7"/>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44" name="Group 1"/>
          <p:cNvGrpSpPr/>
          <p:nvPr/>
        </p:nvGrpSpPr>
        <p:grpSpPr>
          <a:xfrm>
            <a:off x="11078640" y="458640"/>
            <a:ext cx="632160" cy="680040"/>
            <a:chOff x="11078640" y="458640"/>
            <a:chExt cx="632160" cy="680040"/>
          </a:xfrm>
        </p:grpSpPr>
        <p:sp>
          <p:nvSpPr>
            <p:cNvPr id="45" name="CustomShape 2"/>
            <p:cNvSpPr/>
            <p:nvPr/>
          </p:nvSpPr>
          <p:spPr>
            <a:xfrm>
              <a:off x="11078640" y="458640"/>
              <a:ext cx="632160" cy="68004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46" name="CustomShape 3"/>
            <p:cNvSpPr/>
            <p:nvPr/>
          </p:nvSpPr>
          <p:spPr>
            <a:xfrm>
              <a:off x="114771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47" name="CustomShape 4"/>
            <p:cNvSpPr/>
            <p:nvPr/>
          </p:nvSpPr>
          <p:spPr>
            <a:xfrm>
              <a:off x="112593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48" name="CustomShape 5"/>
            <p:cNvSpPr/>
            <p:nvPr/>
          </p:nvSpPr>
          <p:spPr>
            <a:xfrm>
              <a:off x="11175120" y="546480"/>
              <a:ext cx="439560" cy="43452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49" name="PlaceHolder 6"/>
          <p:cNvSpPr>
            <a:spLocks noGrp="1"/>
          </p:cNvSpPr>
          <p:nvPr>
            <p:ph type="title"/>
          </p:nvPr>
        </p:nvSpPr>
        <p:spPr>
          <a:xfrm>
            <a:off x="480240" y="4373640"/>
            <a:ext cx="2342880" cy="2681640"/>
          </a:xfrm>
          <a:prstGeom prst="rect">
            <a:avLst/>
          </a:prstGeom>
        </p:spPr>
        <p:txBody>
          <a:bodyPr lIns="0" tIns="0" rIns="0" bIns="0" anchor="ctr">
            <a:spAutoFit/>
          </a:bodyPr>
          <a:lstStyle/>
          <a:p>
            <a:r>
              <a:rPr lang="en-US" sz="4400" b="0" strike="noStrike" spc="-1">
                <a:solidFill>
                  <a:srgbClr val="000000"/>
                </a:solidFill>
                <a:latin typeface="Arial"/>
              </a:rPr>
              <a:t>Click to edit the title text format</a:t>
            </a:r>
          </a:p>
        </p:txBody>
      </p:sp>
      <p:sp>
        <p:nvSpPr>
          <p:cNvPr id="50" name="PlaceHolder 7"/>
          <p:cNvSpPr>
            <a:spLocks noGrp="1"/>
          </p:cNvSpPr>
          <p:nvPr>
            <p:ph type="body"/>
          </p:nvPr>
        </p:nvSpPr>
        <p:spPr>
          <a:xfrm>
            <a:off x="480240" y="460800"/>
            <a:ext cx="5614920" cy="452880"/>
          </a:xfrm>
          <a:prstGeom prst="rect">
            <a:avLst/>
          </a:prstGeom>
        </p:spPr>
        <p:txBody>
          <a:bodyPr lIns="0" tIns="0" rIns="0" bIns="0">
            <a:normAutofit fontScale="4000"/>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87" name="Group 1"/>
          <p:cNvGrpSpPr/>
          <p:nvPr/>
        </p:nvGrpSpPr>
        <p:grpSpPr>
          <a:xfrm>
            <a:off x="11078640" y="458640"/>
            <a:ext cx="632160" cy="680040"/>
            <a:chOff x="11078640" y="458640"/>
            <a:chExt cx="632160" cy="680040"/>
          </a:xfrm>
        </p:grpSpPr>
        <p:sp>
          <p:nvSpPr>
            <p:cNvPr id="88" name="CustomShape 2"/>
            <p:cNvSpPr/>
            <p:nvPr/>
          </p:nvSpPr>
          <p:spPr>
            <a:xfrm>
              <a:off x="11078640" y="458640"/>
              <a:ext cx="632160" cy="68004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89" name="CustomShape 3"/>
            <p:cNvSpPr/>
            <p:nvPr/>
          </p:nvSpPr>
          <p:spPr>
            <a:xfrm>
              <a:off x="114771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90" name="CustomShape 4"/>
            <p:cNvSpPr/>
            <p:nvPr/>
          </p:nvSpPr>
          <p:spPr>
            <a:xfrm>
              <a:off x="112593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91" name="CustomShape 5"/>
            <p:cNvSpPr/>
            <p:nvPr/>
          </p:nvSpPr>
          <p:spPr>
            <a:xfrm>
              <a:off x="11175120" y="546480"/>
              <a:ext cx="439560" cy="43452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92" name="CustomShape 6"/>
          <p:cNvSpPr/>
          <p:nvPr/>
        </p:nvSpPr>
        <p:spPr>
          <a:xfrm>
            <a:off x="-159120" y="-119160"/>
            <a:ext cx="6254280" cy="7380720"/>
          </a:xfrm>
          <a:custGeom>
            <a:avLst/>
            <a:gdLst/>
            <a:ahLst/>
            <a:cxnLst/>
            <a:rect l="l" t="t" r="r" b="b"/>
            <a:pathLst>
              <a:path w="21600" h="21600">
                <a:moveTo>
                  <a:pt x="458" y="155"/>
                </a:moveTo>
                <a:lnTo>
                  <a:pt x="21600" y="155"/>
                </a:lnTo>
                <a:lnTo>
                  <a:pt x="19953" y="21600"/>
                </a:lnTo>
                <a:lnTo>
                  <a:pt x="0" y="21212"/>
                </a:lnTo>
                <a:cubicBezTo>
                  <a:pt x="15" y="14141"/>
                  <a:pt x="31" y="7071"/>
                  <a:pt x="46" y="0"/>
                </a:cubicBezTo>
                <a:lnTo>
                  <a:pt x="458" y="155"/>
                </a:lnTo>
                <a:close/>
              </a:path>
            </a:pathLst>
          </a:custGeom>
          <a:solidFill>
            <a:srgbClr val="191919"/>
          </a:solidFill>
          <a:ln w="12600">
            <a:noFill/>
          </a:ln>
        </p:spPr>
        <p:style>
          <a:lnRef idx="0">
            <a:scrgbClr r="0" g="0" b="0"/>
          </a:lnRef>
          <a:fillRef idx="0">
            <a:scrgbClr r="0" g="0" b="0"/>
          </a:fillRef>
          <a:effectRef idx="0">
            <a:scrgbClr r="0" g="0" b="0"/>
          </a:effectRef>
          <a:fontRef idx="minor"/>
        </p:style>
      </p:sp>
      <p:grpSp>
        <p:nvGrpSpPr>
          <p:cNvPr id="93" name="Group 7"/>
          <p:cNvGrpSpPr/>
          <p:nvPr/>
        </p:nvGrpSpPr>
        <p:grpSpPr>
          <a:xfrm>
            <a:off x="11078640" y="458640"/>
            <a:ext cx="632160" cy="680040"/>
            <a:chOff x="11078640" y="458640"/>
            <a:chExt cx="632160" cy="680040"/>
          </a:xfrm>
        </p:grpSpPr>
        <p:sp>
          <p:nvSpPr>
            <p:cNvPr id="94" name="CustomShape 8"/>
            <p:cNvSpPr/>
            <p:nvPr/>
          </p:nvSpPr>
          <p:spPr>
            <a:xfrm>
              <a:off x="11078640" y="458640"/>
              <a:ext cx="632160" cy="68004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95" name="CustomShape 9"/>
            <p:cNvSpPr/>
            <p:nvPr/>
          </p:nvSpPr>
          <p:spPr>
            <a:xfrm>
              <a:off x="114771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96" name="CustomShape 10"/>
            <p:cNvSpPr/>
            <p:nvPr/>
          </p:nvSpPr>
          <p:spPr>
            <a:xfrm>
              <a:off x="112593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97" name="CustomShape 11"/>
            <p:cNvSpPr/>
            <p:nvPr/>
          </p:nvSpPr>
          <p:spPr>
            <a:xfrm>
              <a:off x="11175120" y="546480"/>
              <a:ext cx="439560" cy="43452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98" name="PlaceHolder 12"/>
          <p:cNvSpPr>
            <a:spLocks noGrp="1"/>
          </p:cNvSpPr>
          <p:nvPr>
            <p:ph type="title"/>
          </p:nvPr>
        </p:nvSpPr>
        <p:spPr>
          <a:xfrm>
            <a:off x="480240" y="4373640"/>
            <a:ext cx="2342880" cy="2681640"/>
          </a:xfrm>
          <a:prstGeom prst="rect">
            <a:avLst/>
          </a:prstGeom>
        </p:spPr>
        <p:txBody>
          <a:bodyPr lIns="0" tIns="0" rIns="0" bIns="0" anchor="ctr">
            <a:spAutoFit/>
          </a:bodyPr>
          <a:lstStyle/>
          <a:p>
            <a:r>
              <a:rPr lang="en-US" sz="4400" b="0" strike="noStrike" spc="-1">
                <a:solidFill>
                  <a:srgbClr val="000000"/>
                </a:solidFill>
                <a:latin typeface="Arial"/>
              </a:rPr>
              <a:t>Click to edit the title text format</a:t>
            </a:r>
          </a:p>
        </p:txBody>
      </p:sp>
      <p:sp>
        <p:nvSpPr>
          <p:cNvPr id="99" name="PlaceHolder 13"/>
          <p:cNvSpPr>
            <a:spLocks noGrp="1"/>
          </p:cNvSpPr>
          <p:nvPr>
            <p:ph type="body"/>
          </p:nvPr>
        </p:nvSpPr>
        <p:spPr>
          <a:xfrm>
            <a:off x="480240" y="460800"/>
            <a:ext cx="5614920" cy="452880"/>
          </a:xfrm>
          <a:prstGeom prst="rect">
            <a:avLst/>
          </a:prstGeom>
        </p:spPr>
        <p:txBody>
          <a:bodyPr lIns="0" tIns="0" rIns="0" bIns="0" anchor="ctr">
            <a:normAutofit fontScale="4000"/>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191919"/>
        </a:solidFill>
        <a:effectLst/>
      </p:bgPr>
    </p:bg>
    <p:spTree>
      <p:nvGrpSpPr>
        <p:cNvPr id="1" name=""/>
        <p:cNvGrpSpPr/>
        <p:nvPr/>
      </p:nvGrpSpPr>
      <p:grpSpPr>
        <a:xfrm>
          <a:off x="0" y="0"/>
          <a:ext cx="0" cy="0"/>
          <a:chOff x="0" y="0"/>
          <a:chExt cx="0" cy="0"/>
        </a:xfrm>
      </p:grpSpPr>
      <p:grpSp>
        <p:nvGrpSpPr>
          <p:cNvPr id="136" name="Group 1"/>
          <p:cNvGrpSpPr/>
          <p:nvPr/>
        </p:nvGrpSpPr>
        <p:grpSpPr>
          <a:xfrm>
            <a:off x="11078640" y="458640"/>
            <a:ext cx="632160" cy="680040"/>
            <a:chOff x="11078640" y="458640"/>
            <a:chExt cx="632160" cy="680040"/>
          </a:xfrm>
        </p:grpSpPr>
        <p:sp>
          <p:nvSpPr>
            <p:cNvPr id="137" name="CustomShape 2"/>
            <p:cNvSpPr/>
            <p:nvPr/>
          </p:nvSpPr>
          <p:spPr>
            <a:xfrm>
              <a:off x="11078640" y="458640"/>
              <a:ext cx="632160" cy="68004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38" name="CustomShape 3"/>
            <p:cNvSpPr/>
            <p:nvPr/>
          </p:nvSpPr>
          <p:spPr>
            <a:xfrm>
              <a:off x="114771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39" name="CustomShape 4"/>
            <p:cNvSpPr/>
            <p:nvPr/>
          </p:nvSpPr>
          <p:spPr>
            <a:xfrm>
              <a:off x="112593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40" name="CustomShape 5"/>
            <p:cNvSpPr/>
            <p:nvPr/>
          </p:nvSpPr>
          <p:spPr>
            <a:xfrm>
              <a:off x="11175120" y="546480"/>
              <a:ext cx="439560" cy="43452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grpSp>
        <p:nvGrpSpPr>
          <p:cNvPr id="141" name="Group 6"/>
          <p:cNvGrpSpPr/>
          <p:nvPr/>
        </p:nvGrpSpPr>
        <p:grpSpPr>
          <a:xfrm>
            <a:off x="11078640" y="458640"/>
            <a:ext cx="632160" cy="680040"/>
            <a:chOff x="11078640" y="458640"/>
            <a:chExt cx="632160" cy="680040"/>
          </a:xfrm>
        </p:grpSpPr>
        <p:sp>
          <p:nvSpPr>
            <p:cNvPr id="142" name="CustomShape 7"/>
            <p:cNvSpPr/>
            <p:nvPr/>
          </p:nvSpPr>
          <p:spPr>
            <a:xfrm>
              <a:off x="11220120" y="846720"/>
              <a:ext cx="132120" cy="106200"/>
            </a:xfrm>
            <a:custGeom>
              <a:avLst/>
              <a:gdLst/>
              <a:ahLst/>
              <a:cxnLst/>
              <a:rect l="l" t="t" r="r" b="b"/>
              <a:pathLst>
                <a:path w="21600" h="2160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43" name="CustomShape 8"/>
            <p:cNvSpPr/>
            <p:nvPr/>
          </p:nvSpPr>
          <p:spPr>
            <a:xfrm>
              <a:off x="11216880" y="710280"/>
              <a:ext cx="356400" cy="122760"/>
            </a:xfrm>
            <a:custGeom>
              <a:avLst/>
              <a:gdLst/>
              <a:ahLst/>
              <a:cxnLst/>
              <a:rect l="l" t="t" r="r" b="b"/>
              <a:pathLst>
                <a:path w="21600" h="2073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44" name="CustomShape 9"/>
            <p:cNvSpPr/>
            <p:nvPr/>
          </p:nvSpPr>
          <p:spPr>
            <a:xfrm>
              <a:off x="11437560" y="846720"/>
              <a:ext cx="132120" cy="106200"/>
            </a:xfrm>
            <a:custGeom>
              <a:avLst/>
              <a:gdLst/>
              <a:ahLst/>
              <a:cxnLst/>
              <a:rect l="l" t="t" r="r" b="b"/>
              <a:pathLst>
                <a:path w="21600" h="2160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45" name="CustomShape 10"/>
            <p:cNvSpPr/>
            <p:nvPr/>
          </p:nvSpPr>
          <p:spPr>
            <a:xfrm>
              <a:off x="11078640" y="458640"/>
              <a:ext cx="632160" cy="68004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600">
              <a:noFill/>
            </a:ln>
          </p:spPr>
          <p:style>
            <a:lnRef idx="0">
              <a:scrgbClr r="0" g="0" b="0"/>
            </a:lnRef>
            <a:fillRef idx="0">
              <a:scrgbClr r="0" g="0" b="0"/>
            </a:fillRef>
            <a:effectRef idx="0">
              <a:scrgbClr r="0" g="0" b="0"/>
            </a:effectRef>
            <a:fontRef idx="minor"/>
          </p:style>
        </p:sp>
      </p:grpSp>
      <p:sp>
        <p:nvSpPr>
          <p:cNvPr id="146" name="PlaceHolder 11"/>
          <p:cNvSpPr>
            <a:spLocks noGrp="1"/>
          </p:cNvSpPr>
          <p:nvPr>
            <p:ph type="title"/>
          </p:nvPr>
        </p:nvSpPr>
        <p:spPr>
          <a:xfrm>
            <a:off x="480240" y="4373640"/>
            <a:ext cx="2342880" cy="2681640"/>
          </a:xfrm>
          <a:prstGeom prst="rect">
            <a:avLst/>
          </a:prstGeom>
        </p:spPr>
        <p:txBody>
          <a:bodyPr lIns="0" tIns="0" rIns="0" bIns="0" anchor="ctr">
            <a:spAutoFit/>
          </a:bodyPr>
          <a:lstStyle/>
          <a:p>
            <a:r>
              <a:rPr lang="en-US" sz="4400" b="0" strike="noStrike" spc="-1">
                <a:solidFill>
                  <a:srgbClr val="000000"/>
                </a:solidFill>
                <a:latin typeface="Arial"/>
              </a:rPr>
              <a:t>Click to edit the title text format</a:t>
            </a:r>
          </a:p>
        </p:txBody>
      </p:sp>
      <p:sp>
        <p:nvSpPr>
          <p:cNvPr id="147" name="PlaceHolder 12"/>
          <p:cNvSpPr>
            <a:spLocks noGrp="1"/>
          </p:cNvSpPr>
          <p:nvPr>
            <p:ph type="body"/>
          </p:nvPr>
        </p:nvSpPr>
        <p:spPr>
          <a:xfrm>
            <a:off x="480240" y="460800"/>
            <a:ext cx="5614920" cy="452880"/>
          </a:xfrm>
          <a:prstGeom prst="rect">
            <a:avLst/>
          </a:prstGeom>
        </p:spPr>
        <p:txBody>
          <a:bodyPr lIns="0" tIns="0" rIns="0" bIns="0" anchor="ctr">
            <a:normAutofit fontScale="4000"/>
          </a:bodyPr>
          <a:lstStyle/>
          <a:p>
            <a:pPr marL="432000" indent="-324000">
              <a:spcBef>
                <a:spcPts val="1417"/>
              </a:spcBef>
              <a:buClr>
                <a:srgbClr val="FFFFFF"/>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US" sz="2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US" sz="2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US" sz="2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US" sz="2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US" sz="2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184" name="Group 1"/>
          <p:cNvGrpSpPr/>
          <p:nvPr/>
        </p:nvGrpSpPr>
        <p:grpSpPr>
          <a:xfrm>
            <a:off x="11078640" y="458640"/>
            <a:ext cx="632160" cy="680040"/>
            <a:chOff x="11078640" y="458640"/>
            <a:chExt cx="632160" cy="680040"/>
          </a:xfrm>
        </p:grpSpPr>
        <p:sp>
          <p:nvSpPr>
            <p:cNvPr id="185" name="CustomShape 2"/>
            <p:cNvSpPr/>
            <p:nvPr/>
          </p:nvSpPr>
          <p:spPr>
            <a:xfrm>
              <a:off x="11078640" y="458640"/>
              <a:ext cx="632160" cy="68004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86" name="CustomShape 3"/>
            <p:cNvSpPr/>
            <p:nvPr/>
          </p:nvSpPr>
          <p:spPr>
            <a:xfrm>
              <a:off x="114771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87" name="CustomShape 4"/>
            <p:cNvSpPr/>
            <p:nvPr/>
          </p:nvSpPr>
          <p:spPr>
            <a:xfrm>
              <a:off x="112593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88" name="CustomShape 5"/>
            <p:cNvSpPr/>
            <p:nvPr/>
          </p:nvSpPr>
          <p:spPr>
            <a:xfrm>
              <a:off x="11175120" y="546480"/>
              <a:ext cx="439560" cy="43452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189" name="PlaceHolder 6"/>
          <p:cNvSpPr>
            <a:spLocks noGrp="1"/>
          </p:cNvSpPr>
          <p:nvPr>
            <p:ph type="title"/>
          </p:nvPr>
        </p:nvSpPr>
        <p:spPr>
          <a:xfrm>
            <a:off x="480240" y="4373640"/>
            <a:ext cx="2342880" cy="2681640"/>
          </a:xfrm>
          <a:prstGeom prst="rect">
            <a:avLst/>
          </a:prstGeom>
        </p:spPr>
        <p:txBody>
          <a:bodyPr lIns="0" tIns="0" rIns="0" bIns="0" anchor="ctr">
            <a:spAutoFit/>
          </a:bodyPr>
          <a:lstStyle/>
          <a:p>
            <a:r>
              <a:rPr lang="en-US" sz="4400" b="0" strike="noStrike" spc="-1">
                <a:solidFill>
                  <a:srgbClr val="000000"/>
                </a:solidFill>
                <a:latin typeface="Arial"/>
              </a:rPr>
              <a:t>Click to edit the title text format</a:t>
            </a:r>
          </a:p>
        </p:txBody>
      </p:sp>
      <p:sp>
        <p:nvSpPr>
          <p:cNvPr id="190" name="PlaceHolder 7"/>
          <p:cNvSpPr>
            <a:spLocks noGrp="1"/>
          </p:cNvSpPr>
          <p:nvPr>
            <p:ph type="body"/>
          </p:nvPr>
        </p:nvSpPr>
        <p:spPr>
          <a:xfrm>
            <a:off x="480240" y="460800"/>
            <a:ext cx="5614920" cy="452880"/>
          </a:xfrm>
          <a:prstGeom prst="rect">
            <a:avLst/>
          </a:prstGeom>
        </p:spPr>
        <p:txBody>
          <a:bodyPr lIns="0" tIns="0" rIns="0" bIns="0">
            <a:normAutofit fontScale="4000"/>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5.xml"/><Relationship Id="rId5" Type="http://schemas.openxmlformats.org/officeDocument/2006/relationships/image" Target="../media/image130.png"/><Relationship Id="rId4" Type="http://schemas.openxmlformats.org/officeDocument/2006/relationships/customXml" Target="../ink/ink1.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5.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5.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5.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github.com/aurimas13/Python-Beginner-Course"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7.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7.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7.xml"/></Relationships>
</file>

<file path=ppt/slides/_rels/slide23.xml.rels><?xml version="1.0" encoding="UTF-8" standalone="yes"?>
<Relationships xmlns="http://schemas.openxmlformats.org/package/2006/relationships"><Relationship Id="rId3" Type="http://schemas.openxmlformats.org/officeDocument/2006/relationships/hyperlink" Target="https://codingbat.com/python" TargetMode="External"/><Relationship Id="rId2" Type="http://schemas.openxmlformats.org/officeDocument/2006/relationships/hyperlink" Target="https://lt.wikipedia.org/wiki/Asmens_kodas" TargetMode="External"/><Relationship Id="rId1" Type="http://schemas.openxmlformats.org/officeDocument/2006/relationships/slideLayout" Target="../slideLayouts/slideLayout4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5.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CustomShape 1"/>
          <p:cNvSpPr/>
          <p:nvPr/>
        </p:nvSpPr>
        <p:spPr>
          <a:xfrm>
            <a:off x="3273120" y="2618280"/>
            <a:ext cx="7049520" cy="2386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normAutofit/>
          </a:bodyPr>
          <a:lstStyle/>
          <a:p>
            <a:pPr>
              <a:lnSpc>
                <a:spcPct val="90000"/>
              </a:lnSpc>
            </a:pPr>
            <a:r>
              <a:rPr lang="lt-LT" sz="4400" b="1" strike="noStrike" spc="-1" dirty="0">
                <a:solidFill>
                  <a:srgbClr val="000000"/>
                </a:solidFill>
                <a:latin typeface="Arial"/>
                <a:ea typeface="Arial"/>
              </a:rPr>
              <a:t>4 paskaita.</a:t>
            </a:r>
            <a:br>
              <a:rPr dirty="0"/>
            </a:br>
            <a:r>
              <a:rPr lang="lt-LT" sz="4400" b="1" dirty="0" err="1"/>
              <a:t>GitHub</a:t>
            </a:r>
            <a:r>
              <a:rPr lang="lt-LT" sz="4400" b="1" dirty="0"/>
              <a:t> ir</a:t>
            </a:r>
            <a:r>
              <a:rPr lang="lt-LT" sz="4400" dirty="0"/>
              <a:t> </a:t>
            </a:r>
            <a:r>
              <a:rPr lang="lt-LT" sz="4400" b="1" strike="noStrike" spc="-1" dirty="0">
                <a:solidFill>
                  <a:srgbClr val="000000"/>
                </a:solidFill>
                <a:latin typeface="Arial"/>
                <a:ea typeface="DejaVu Sans"/>
              </a:rPr>
              <a:t>Funkcijos</a:t>
            </a:r>
            <a:endParaRPr lang="lt-LT" sz="4400" b="0" strike="noStrike" spc="-1" dirty="0">
              <a:latin typeface="Arial"/>
            </a:endParaRPr>
          </a:p>
        </p:txBody>
      </p:sp>
      <p:pic>
        <p:nvPicPr>
          <p:cNvPr id="230" name="Picture Placeholder 14"/>
          <p:cNvPicPr/>
          <p:nvPr/>
        </p:nvPicPr>
        <p:blipFill>
          <a:blip r:embed="rId3"/>
          <a:stretch/>
        </p:blipFill>
        <p:spPr>
          <a:xfrm>
            <a:off x="14449320" y="-1709640"/>
            <a:ext cx="1834560" cy="1834560"/>
          </a:xfrm>
          <a:prstGeom prst="rect">
            <a:avLst/>
          </a:prstGeom>
          <a:ln w="12600">
            <a:noFill/>
          </a:ln>
        </p:spPr>
      </p:pic>
      <p:grpSp>
        <p:nvGrpSpPr>
          <p:cNvPr id="231" name="Group 4"/>
          <p:cNvGrpSpPr/>
          <p:nvPr/>
        </p:nvGrpSpPr>
        <p:grpSpPr>
          <a:xfrm>
            <a:off x="9866160" y="2715120"/>
            <a:ext cx="1834560" cy="463680"/>
            <a:chOff x="9866160" y="2715120"/>
            <a:chExt cx="1834560" cy="463680"/>
          </a:xfrm>
        </p:grpSpPr>
        <p:sp>
          <p:nvSpPr>
            <p:cNvPr id="232" name="CustomShape 5"/>
            <p:cNvSpPr/>
            <p:nvPr/>
          </p:nvSpPr>
          <p:spPr>
            <a:xfrm>
              <a:off x="9866160" y="2715120"/>
              <a:ext cx="1834560" cy="463680"/>
            </a:xfrm>
            <a:prstGeom prst="roundRect">
              <a:avLst>
                <a:gd name="adj" fmla="val 50000"/>
              </a:avLst>
            </a:prstGeom>
            <a:solidFill>
              <a:schemeClr val="accent2"/>
            </a:solidFill>
            <a:ln w="12600">
              <a:noFill/>
            </a:ln>
          </p:spPr>
          <p:style>
            <a:lnRef idx="0">
              <a:scrgbClr r="0" g="0" b="0"/>
            </a:lnRef>
            <a:fillRef idx="0">
              <a:scrgbClr r="0" g="0" b="0"/>
            </a:fillRef>
            <a:effectRef idx="0">
              <a:scrgbClr r="0" g="0" b="0"/>
            </a:effectRef>
            <a:fontRef idx="minor"/>
          </p:style>
        </p:sp>
        <p:sp>
          <p:nvSpPr>
            <p:cNvPr id="233" name="CustomShape 6"/>
            <p:cNvSpPr/>
            <p:nvPr/>
          </p:nvSpPr>
          <p:spPr>
            <a:xfrm>
              <a:off x="9979920" y="2779920"/>
              <a:ext cx="1607040" cy="33372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1600" b="1" strike="noStrike" spc="-1">
                  <a:solidFill>
                    <a:srgbClr val="000000"/>
                  </a:solidFill>
                  <a:latin typeface="Arial"/>
                  <a:ea typeface="Arial"/>
                </a:rPr>
                <a:t>1 LYGIS</a:t>
              </a:r>
              <a:endParaRPr lang="lt-LT" sz="1600" b="0" strike="noStrike" spc="-1">
                <a:latin typeface="Arial"/>
              </a:endParaRPr>
            </a:p>
          </p:txBody>
        </p:sp>
      </p:grpSp>
      <p:pic>
        <p:nvPicPr>
          <p:cNvPr id="234" name="Picture 4"/>
          <p:cNvPicPr/>
          <p:nvPr/>
        </p:nvPicPr>
        <p:blipFill>
          <a:blip r:embed="rId4"/>
          <a:stretch/>
        </p:blipFill>
        <p:spPr>
          <a:xfrm>
            <a:off x="9920160" y="406080"/>
            <a:ext cx="1951920" cy="1951920"/>
          </a:xfrm>
          <a:prstGeom prst="rect">
            <a:avLst/>
          </a:prstGeom>
          <a:ln>
            <a:noFill/>
          </a:ln>
        </p:spPr>
      </p:pic>
      <p:sp>
        <p:nvSpPr>
          <p:cNvPr id="2" name="CustomShape 3">
            <a:extLst>
              <a:ext uri="{FF2B5EF4-FFF2-40B4-BE49-F238E27FC236}">
                <a16:creationId xmlns:a16="http://schemas.microsoft.com/office/drawing/2014/main" id="{AEB82588-9E89-BED9-078E-B77F9035B5EA}"/>
              </a:ext>
            </a:extLst>
          </p:cNvPr>
          <p:cNvSpPr/>
          <p:nvPr/>
        </p:nvSpPr>
        <p:spPr>
          <a:xfrm>
            <a:off x="495720" y="5940790"/>
            <a:ext cx="2267280" cy="367878"/>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spAutoFit/>
          </a:bodyPr>
          <a:lstStyle/>
          <a:p>
            <a:pPr>
              <a:lnSpc>
                <a:spcPct val="100000"/>
              </a:lnSpc>
            </a:pPr>
            <a:r>
              <a:rPr lang="lt-LT" b="1" strike="noStrike" spc="-1" dirty="0">
                <a:solidFill>
                  <a:srgbClr val="000000"/>
                </a:solidFill>
                <a:latin typeface="Arial"/>
                <a:ea typeface="Arial"/>
              </a:rPr>
              <a:t>2023</a:t>
            </a:r>
            <a:endParaRPr lang="lt-LT" b="0" strike="noStrike" spc="-1" dirty="0">
              <a:latin typeface="Arial"/>
            </a:endParaRPr>
          </a:p>
        </p:txBody>
      </p:sp>
      <p:sp>
        <p:nvSpPr>
          <p:cNvPr id="3" name="TextBox 2">
            <a:extLst>
              <a:ext uri="{FF2B5EF4-FFF2-40B4-BE49-F238E27FC236}">
                <a16:creationId xmlns:a16="http://schemas.microsoft.com/office/drawing/2014/main" id="{E433A74C-D540-A747-3747-280AD0C6708F}"/>
              </a:ext>
            </a:extLst>
          </p:cNvPr>
          <p:cNvSpPr txBox="1"/>
          <p:nvPr/>
        </p:nvSpPr>
        <p:spPr>
          <a:xfrm>
            <a:off x="3273120" y="5939336"/>
            <a:ext cx="3689856" cy="369332"/>
          </a:xfrm>
          <a:prstGeom prst="rect">
            <a:avLst/>
          </a:prstGeom>
          <a:noFill/>
        </p:spPr>
        <p:txBody>
          <a:bodyPr wrap="none" rtlCol="0">
            <a:spAutoFit/>
          </a:bodyPr>
          <a:lstStyle/>
          <a:p>
            <a:r>
              <a:rPr lang="en-LT" b="1" dirty="0">
                <a:latin typeface="Arial" panose="020B0604020202020204" pitchFamily="34" charset="0"/>
                <a:cs typeface="Arial" panose="020B0604020202020204" pitchFamily="34" charset="0"/>
              </a:rPr>
              <a:t>Aurimas Aleksandras Nausėdas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4 paskaita. Funkcijos</a:t>
            </a:r>
            <a:endParaRPr lang="lt-LT" sz="1300" b="0" strike="noStrike" spc="-1">
              <a:latin typeface="Arial"/>
            </a:endParaRPr>
          </a:p>
        </p:txBody>
      </p:sp>
      <p:sp>
        <p:nvSpPr>
          <p:cNvPr id="273" name="CustomShape 2"/>
          <p:cNvSpPr/>
          <p:nvPr/>
        </p:nvSpPr>
        <p:spPr>
          <a:xfrm>
            <a:off x="6217920" y="3427920"/>
            <a:ext cx="5832720" cy="11296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100000"/>
              </a:lnSpc>
            </a:pPr>
            <a:r>
              <a:rPr lang="lt-LT" sz="3000" b="1" strike="noStrike" spc="-1">
                <a:solidFill>
                  <a:srgbClr val="000000"/>
                </a:solidFill>
                <a:latin typeface="Arial"/>
                <a:ea typeface="DejaVu Sans"/>
              </a:rPr>
              <a:t>Kaip priskirti konkretų argumentą (-us)</a:t>
            </a:r>
            <a:endParaRPr lang="lt-LT" sz="3000" b="0" strike="noStrike" spc="-1">
              <a:latin typeface="Arial"/>
            </a:endParaRPr>
          </a:p>
          <a:p>
            <a:pPr>
              <a:lnSpc>
                <a:spcPct val="100000"/>
              </a:lnSpc>
            </a:pPr>
            <a:endParaRPr lang="lt-LT" sz="3000" b="0" strike="noStrike" spc="-1">
              <a:latin typeface="Arial"/>
            </a:endParaRPr>
          </a:p>
          <a:p>
            <a:pPr>
              <a:lnSpc>
                <a:spcPct val="100000"/>
              </a:lnSpc>
            </a:pPr>
            <a:endParaRPr lang="lt-LT" sz="3000" b="0" strike="noStrike" spc="-1">
              <a:latin typeface="Arial"/>
            </a:endParaRPr>
          </a:p>
          <a:p>
            <a:pPr>
              <a:lnSpc>
                <a:spcPct val="100000"/>
              </a:lnSpc>
            </a:pPr>
            <a:endParaRPr lang="lt-LT" sz="3000" b="0" strike="noStrike" spc="-1">
              <a:latin typeface="Arial"/>
            </a:endParaRPr>
          </a:p>
          <a:p>
            <a:pPr>
              <a:lnSpc>
                <a:spcPct val="90000"/>
              </a:lnSpc>
            </a:pPr>
            <a:endParaRPr lang="lt-LT" sz="3000" b="0" strike="noStrike" spc="-1">
              <a:latin typeface="Arial"/>
            </a:endParaRPr>
          </a:p>
        </p:txBody>
      </p:sp>
      <p:pic>
        <p:nvPicPr>
          <p:cNvPr id="274" name="Picture 3"/>
          <p:cNvPicPr/>
          <p:nvPr/>
        </p:nvPicPr>
        <p:blipFill>
          <a:blip r:embed="rId3"/>
          <a:stretch/>
        </p:blipFill>
        <p:spPr>
          <a:xfrm>
            <a:off x="281880" y="2886480"/>
            <a:ext cx="5244480" cy="2234880"/>
          </a:xfrm>
          <a:prstGeom prst="rect">
            <a:avLst/>
          </a:prstGeom>
          <a:ln>
            <a:noFill/>
          </a:ln>
        </p:spPr>
      </p:pic>
      <p:sp>
        <p:nvSpPr>
          <p:cNvPr id="2" name="TextBox 1">
            <a:extLst>
              <a:ext uri="{FF2B5EF4-FFF2-40B4-BE49-F238E27FC236}">
                <a16:creationId xmlns:a16="http://schemas.microsoft.com/office/drawing/2014/main" id="{7B341DF1-D58F-E4DE-53F5-814DAC5A7179}"/>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7</a:t>
            </a:r>
            <a:endParaRPr lang="en-LT" b="1" dirty="0">
              <a:latin typefac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4 paskaita. Funkcijos</a:t>
            </a:r>
            <a:endParaRPr lang="lt-LT" sz="1300" b="0" strike="noStrike" spc="-1">
              <a:latin typeface="Arial"/>
            </a:endParaRPr>
          </a:p>
        </p:txBody>
      </p:sp>
      <p:sp>
        <p:nvSpPr>
          <p:cNvPr id="276" name="CustomShape 2"/>
          <p:cNvSpPr/>
          <p:nvPr/>
        </p:nvSpPr>
        <p:spPr>
          <a:xfrm>
            <a:off x="6217920" y="3427920"/>
            <a:ext cx="5832720" cy="11296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100000"/>
              </a:lnSpc>
            </a:pPr>
            <a:r>
              <a:rPr lang="lt-LT" sz="3000" b="1" strike="noStrike" spc="-1">
                <a:solidFill>
                  <a:srgbClr val="000000"/>
                </a:solidFill>
                <a:latin typeface="Arial"/>
                <a:ea typeface="DejaVu Sans"/>
              </a:rPr>
              <a:t>Funkcijos su neribotais argumentais</a:t>
            </a:r>
            <a:endParaRPr lang="lt-LT" sz="3000" b="0" strike="noStrike" spc="-1">
              <a:latin typeface="Arial"/>
            </a:endParaRPr>
          </a:p>
          <a:p>
            <a:pPr>
              <a:lnSpc>
                <a:spcPct val="100000"/>
              </a:lnSpc>
            </a:pPr>
            <a:endParaRPr lang="lt-LT" sz="3000" b="0" strike="noStrike" spc="-1">
              <a:latin typeface="Arial"/>
            </a:endParaRPr>
          </a:p>
          <a:p>
            <a:pPr>
              <a:lnSpc>
                <a:spcPct val="100000"/>
              </a:lnSpc>
            </a:pPr>
            <a:endParaRPr lang="lt-LT" sz="3000" b="0" strike="noStrike" spc="-1">
              <a:latin typeface="Arial"/>
            </a:endParaRPr>
          </a:p>
          <a:p>
            <a:pPr>
              <a:lnSpc>
                <a:spcPct val="100000"/>
              </a:lnSpc>
            </a:pPr>
            <a:endParaRPr lang="lt-LT" sz="3000" b="0" strike="noStrike" spc="-1">
              <a:latin typeface="Arial"/>
            </a:endParaRPr>
          </a:p>
          <a:p>
            <a:pPr>
              <a:lnSpc>
                <a:spcPct val="90000"/>
              </a:lnSpc>
            </a:pPr>
            <a:endParaRPr lang="lt-LT" sz="3000" b="0" strike="noStrike" spc="-1">
              <a:latin typeface="Arial"/>
            </a:endParaRPr>
          </a:p>
        </p:txBody>
      </p:sp>
      <p:pic>
        <p:nvPicPr>
          <p:cNvPr id="277" name="Picture 3"/>
          <p:cNvPicPr/>
          <p:nvPr/>
        </p:nvPicPr>
        <p:blipFill>
          <a:blip r:embed="rId3"/>
          <a:stretch/>
        </p:blipFill>
        <p:spPr>
          <a:xfrm>
            <a:off x="784800" y="2018160"/>
            <a:ext cx="4238640" cy="3957120"/>
          </a:xfrm>
          <a:prstGeom prst="rect">
            <a:avLst/>
          </a:prstGeom>
          <a:ln>
            <a:noFill/>
          </a:ln>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04880914-8669-6798-D5BF-338EE53FD116}"/>
                  </a:ext>
                </a:extLst>
              </p14:cNvPr>
              <p14:cNvContentPartPr/>
              <p14:nvPr/>
            </p14:nvContentPartPr>
            <p14:xfrm>
              <a:off x="2363056" y="2208944"/>
              <a:ext cx="9524" cy="9524"/>
            </p14:xfrm>
          </p:contentPart>
        </mc:Choice>
        <mc:Fallback xmlns="">
          <p:pic>
            <p:nvPicPr>
              <p:cNvPr id="2" name="Ink 1">
                <a:extLst>
                  <a:ext uri="{FF2B5EF4-FFF2-40B4-BE49-F238E27FC236}">
                    <a16:creationId xmlns:a16="http://schemas.microsoft.com/office/drawing/2014/main" id="{04880914-8669-6798-D5BF-338EE53FD116}"/>
                  </a:ext>
                </a:extLst>
              </p:cNvPr>
              <p:cNvPicPr/>
              <p:nvPr/>
            </p:nvPicPr>
            <p:blipFill>
              <a:blip r:embed="rId5"/>
              <a:stretch>
                <a:fillRect/>
              </a:stretch>
            </p:blipFill>
            <p:spPr>
              <a:xfrm>
                <a:off x="1886856" y="1732744"/>
                <a:ext cx="952400" cy="952400"/>
              </a:xfrm>
              <a:prstGeom prst="rect">
                <a:avLst/>
              </a:prstGeom>
            </p:spPr>
          </p:pic>
        </mc:Fallback>
      </mc:AlternateContent>
      <p:sp>
        <p:nvSpPr>
          <p:cNvPr id="3" name="TextBox 2">
            <a:extLst>
              <a:ext uri="{FF2B5EF4-FFF2-40B4-BE49-F238E27FC236}">
                <a16:creationId xmlns:a16="http://schemas.microsoft.com/office/drawing/2014/main" id="{ECC2A25C-95E3-7192-2177-A286809401B6}"/>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8</a:t>
            </a:r>
            <a:endParaRPr lang="en-LT" b="1" dirty="0">
              <a:latin typeface=""/>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4 paskaita. Funkcijos</a:t>
            </a:r>
            <a:endParaRPr lang="lt-LT" sz="1300" b="0" strike="noStrike" spc="-1">
              <a:latin typeface="Arial"/>
            </a:endParaRPr>
          </a:p>
        </p:txBody>
      </p:sp>
      <p:sp>
        <p:nvSpPr>
          <p:cNvPr id="279" name="CustomShape 2"/>
          <p:cNvSpPr/>
          <p:nvPr/>
        </p:nvSpPr>
        <p:spPr>
          <a:xfrm>
            <a:off x="6217920" y="3427920"/>
            <a:ext cx="5832720" cy="11296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100000"/>
              </a:lnSpc>
            </a:pPr>
            <a:r>
              <a:rPr lang="lt-LT" sz="3000" b="1" strike="noStrike" spc="-1">
                <a:solidFill>
                  <a:srgbClr val="000000"/>
                </a:solidFill>
                <a:latin typeface="Arial"/>
                <a:ea typeface="Arial"/>
              </a:rPr>
              <a:t>Funkcijos su neribotais argumentais 2</a:t>
            </a:r>
            <a:endParaRPr lang="lt-LT" sz="3000" b="0" strike="noStrike" spc="-1">
              <a:latin typeface="Arial"/>
            </a:endParaRPr>
          </a:p>
          <a:p>
            <a:pPr>
              <a:lnSpc>
                <a:spcPct val="100000"/>
              </a:lnSpc>
            </a:pPr>
            <a:endParaRPr lang="lt-LT" sz="3000" b="0" strike="noStrike" spc="-1">
              <a:latin typeface="Arial"/>
            </a:endParaRPr>
          </a:p>
          <a:p>
            <a:pPr>
              <a:lnSpc>
                <a:spcPct val="100000"/>
              </a:lnSpc>
            </a:pPr>
            <a:endParaRPr lang="lt-LT" sz="3000" b="0" strike="noStrike" spc="-1">
              <a:latin typeface="Arial"/>
            </a:endParaRPr>
          </a:p>
          <a:p>
            <a:pPr>
              <a:lnSpc>
                <a:spcPct val="100000"/>
              </a:lnSpc>
            </a:pPr>
            <a:endParaRPr lang="lt-LT" sz="3000" b="0" strike="noStrike" spc="-1">
              <a:latin typeface="Arial"/>
            </a:endParaRPr>
          </a:p>
          <a:p>
            <a:pPr>
              <a:lnSpc>
                <a:spcPct val="100000"/>
              </a:lnSpc>
            </a:pPr>
            <a:endParaRPr lang="lt-LT" sz="3000" b="0" strike="noStrike" spc="-1">
              <a:latin typeface="Arial"/>
            </a:endParaRPr>
          </a:p>
          <a:p>
            <a:pPr>
              <a:lnSpc>
                <a:spcPct val="90000"/>
              </a:lnSpc>
            </a:pPr>
            <a:endParaRPr lang="lt-LT" sz="3000" b="0" strike="noStrike" spc="-1">
              <a:latin typeface="Arial"/>
            </a:endParaRPr>
          </a:p>
        </p:txBody>
      </p:sp>
      <p:pic>
        <p:nvPicPr>
          <p:cNvPr id="280" name="Picture 3"/>
          <p:cNvPicPr/>
          <p:nvPr/>
        </p:nvPicPr>
        <p:blipFill>
          <a:blip r:embed="rId3"/>
          <a:stretch/>
        </p:blipFill>
        <p:spPr>
          <a:xfrm>
            <a:off x="310680" y="3153600"/>
            <a:ext cx="5258880" cy="1671480"/>
          </a:xfrm>
          <a:prstGeom prst="rect">
            <a:avLst/>
          </a:prstGeom>
          <a:ln>
            <a:noFill/>
          </a:ln>
        </p:spPr>
      </p:pic>
      <p:sp>
        <p:nvSpPr>
          <p:cNvPr id="2" name="TextBox 1">
            <a:extLst>
              <a:ext uri="{FF2B5EF4-FFF2-40B4-BE49-F238E27FC236}">
                <a16:creationId xmlns:a16="http://schemas.microsoft.com/office/drawing/2014/main" id="{530CC48D-A668-5654-82E5-250DD811D8E0}"/>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9</a:t>
            </a:r>
            <a:endParaRPr lang="en-LT" b="1" dirty="0">
              <a:latin typeface=""/>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4 paskaita. Funkcijos</a:t>
            </a:r>
            <a:endParaRPr lang="lt-LT" sz="1300" b="0" strike="noStrike" spc="-1">
              <a:latin typeface="Arial"/>
            </a:endParaRPr>
          </a:p>
        </p:txBody>
      </p:sp>
      <p:sp>
        <p:nvSpPr>
          <p:cNvPr id="282" name="CustomShape 2"/>
          <p:cNvSpPr/>
          <p:nvPr/>
        </p:nvSpPr>
        <p:spPr>
          <a:xfrm>
            <a:off x="6217920" y="3427920"/>
            <a:ext cx="5832720" cy="11296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100000"/>
              </a:lnSpc>
            </a:pPr>
            <a:r>
              <a:rPr lang="lt-LT" sz="3000" b="1" strike="noStrike" spc="-1">
                <a:solidFill>
                  <a:srgbClr val="000000"/>
                </a:solidFill>
                <a:latin typeface="Arial"/>
                <a:ea typeface="DejaVu Sans"/>
              </a:rPr>
              <a:t>Funkcijos su įprastais ir neribotais argumentais</a:t>
            </a:r>
            <a:endParaRPr lang="lt-LT" sz="3000" b="0" strike="noStrike" spc="-1">
              <a:latin typeface="Arial"/>
            </a:endParaRPr>
          </a:p>
          <a:p>
            <a:pPr>
              <a:lnSpc>
                <a:spcPct val="100000"/>
              </a:lnSpc>
            </a:pPr>
            <a:endParaRPr lang="lt-LT" sz="3000" b="0" strike="noStrike" spc="-1">
              <a:latin typeface="Arial"/>
            </a:endParaRPr>
          </a:p>
          <a:p>
            <a:pPr>
              <a:lnSpc>
                <a:spcPct val="100000"/>
              </a:lnSpc>
            </a:pPr>
            <a:endParaRPr lang="lt-LT" sz="3000" b="0" strike="noStrike" spc="-1">
              <a:latin typeface="Arial"/>
            </a:endParaRPr>
          </a:p>
          <a:p>
            <a:pPr>
              <a:lnSpc>
                <a:spcPct val="100000"/>
              </a:lnSpc>
            </a:pPr>
            <a:endParaRPr lang="lt-LT" sz="3000" b="0" strike="noStrike" spc="-1">
              <a:latin typeface="Arial"/>
            </a:endParaRPr>
          </a:p>
          <a:p>
            <a:pPr>
              <a:lnSpc>
                <a:spcPct val="90000"/>
              </a:lnSpc>
            </a:pPr>
            <a:endParaRPr lang="lt-LT" sz="3000" b="0" strike="noStrike" spc="-1">
              <a:latin typeface="Arial"/>
            </a:endParaRPr>
          </a:p>
        </p:txBody>
      </p:sp>
      <p:pic>
        <p:nvPicPr>
          <p:cNvPr id="283" name="Picture 3"/>
          <p:cNvPicPr/>
          <p:nvPr/>
        </p:nvPicPr>
        <p:blipFill>
          <a:blip r:embed="rId3"/>
          <a:stretch/>
        </p:blipFill>
        <p:spPr>
          <a:xfrm>
            <a:off x="209880" y="3269520"/>
            <a:ext cx="5402520" cy="1440360"/>
          </a:xfrm>
          <a:prstGeom prst="rect">
            <a:avLst/>
          </a:prstGeom>
          <a:ln>
            <a:noFill/>
          </a:ln>
        </p:spPr>
      </p:pic>
      <p:sp>
        <p:nvSpPr>
          <p:cNvPr id="2" name="TextBox 1">
            <a:extLst>
              <a:ext uri="{FF2B5EF4-FFF2-40B4-BE49-F238E27FC236}">
                <a16:creationId xmlns:a16="http://schemas.microsoft.com/office/drawing/2014/main" id="{CA8F9515-84CD-F48B-52EC-697F6ADC22D3}"/>
              </a:ext>
            </a:extLst>
          </p:cNvPr>
          <p:cNvSpPr txBox="1"/>
          <p:nvPr/>
        </p:nvSpPr>
        <p:spPr>
          <a:xfrm>
            <a:off x="11485950" y="6105075"/>
            <a:ext cx="639919" cy="584775"/>
          </a:xfrm>
          <a:prstGeom prst="rect">
            <a:avLst/>
          </a:prstGeom>
          <a:noFill/>
        </p:spPr>
        <p:txBody>
          <a:bodyPr wrap="none" rtlCol="0">
            <a:spAutoFit/>
          </a:bodyPr>
          <a:lstStyle/>
          <a:p>
            <a:r>
              <a:rPr lang="en-LT" sz="3200" b="1" dirty="0">
                <a:latin typeface=""/>
              </a:rPr>
              <a:t>10</a:t>
            </a:r>
            <a:endParaRPr lang="en-LT" b="1" dirty="0">
              <a:latin typeface=""/>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4 paskaita. Funkcijos</a:t>
            </a:r>
            <a:endParaRPr lang="lt-LT" sz="1300" b="0" strike="noStrike" spc="-1">
              <a:latin typeface="Arial"/>
            </a:endParaRPr>
          </a:p>
        </p:txBody>
      </p:sp>
      <p:sp>
        <p:nvSpPr>
          <p:cNvPr id="285" name="CustomShape 2"/>
          <p:cNvSpPr/>
          <p:nvPr/>
        </p:nvSpPr>
        <p:spPr>
          <a:xfrm>
            <a:off x="6217920" y="3427920"/>
            <a:ext cx="5832720" cy="11296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100000"/>
              </a:lnSpc>
            </a:pPr>
            <a:r>
              <a:rPr lang="lt-LT" sz="3000" b="1" strike="noStrike" spc="-1">
                <a:solidFill>
                  <a:srgbClr val="000000"/>
                </a:solidFill>
                <a:latin typeface="Arial"/>
                <a:ea typeface="DejaVu Sans"/>
              </a:rPr>
              <a:t>Funkcijos su įprastais ir neribotais argumentais 2</a:t>
            </a:r>
            <a:endParaRPr lang="lt-LT" sz="3000" b="0" strike="noStrike" spc="-1">
              <a:latin typeface="Arial"/>
            </a:endParaRPr>
          </a:p>
          <a:p>
            <a:pPr>
              <a:lnSpc>
                <a:spcPct val="100000"/>
              </a:lnSpc>
            </a:pPr>
            <a:endParaRPr lang="lt-LT" sz="3000" b="0" strike="noStrike" spc="-1">
              <a:latin typeface="Arial"/>
            </a:endParaRPr>
          </a:p>
          <a:p>
            <a:pPr>
              <a:lnSpc>
                <a:spcPct val="100000"/>
              </a:lnSpc>
            </a:pPr>
            <a:endParaRPr lang="lt-LT" sz="3000" b="0" strike="noStrike" spc="-1">
              <a:latin typeface="Arial"/>
            </a:endParaRPr>
          </a:p>
          <a:p>
            <a:pPr>
              <a:lnSpc>
                <a:spcPct val="100000"/>
              </a:lnSpc>
            </a:pPr>
            <a:endParaRPr lang="lt-LT" sz="3000" b="0" strike="noStrike" spc="-1">
              <a:latin typeface="Arial"/>
            </a:endParaRPr>
          </a:p>
          <a:p>
            <a:pPr>
              <a:lnSpc>
                <a:spcPct val="90000"/>
              </a:lnSpc>
            </a:pPr>
            <a:endParaRPr lang="lt-LT" sz="3000" b="0" strike="noStrike" spc="-1">
              <a:latin typeface="Arial"/>
            </a:endParaRPr>
          </a:p>
        </p:txBody>
      </p:sp>
      <p:pic>
        <p:nvPicPr>
          <p:cNvPr id="286" name="Picture 3"/>
          <p:cNvPicPr/>
          <p:nvPr/>
        </p:nvPicPr>
        <p:blipFill>
          <a:blip r:embed="rId3"/>
          <a:stretch/>
        </p:blipFill>
        <p:spPr>
          <a:xfrm>
            <a:off x="325080" y="2645640"/>
            <a:ext cx="5244480" cy="2788200"/>
          </a:xfrm>
          <a:prstGeom prst="rect">
            <a:avLst/>
          </a:prstGeom>
          <a:ln>
            <a:noFill/>
          </a:ln>
        </p:spPr>
      </p:pic>
      <p:sp>
        <p:nvSpPr>
          <p:cNvPr id="2" name="TextBox 1">
            <a:extLst>
              <a:ext uri="{FF2B5EF4-FFF2-40B4-BE49-F238E27FC236}">
                <a16:creationId xmlns:a16="http://schemas.microsoft.com/office/drawing/2014/main" id="{47125AD0-0538-350E-D02B-DC9BD52BA4D9}"/>
              </a:ext>
            </a:extLst>
          </p:cNvPr>
          <p:cNvSpPr txBox="1"/>
          <p:nvPr/>
        </p:nvSpPr>
        <p:spPr>
          <a:xfrm>
            <a:off x="11485950" y="6105075"/>
            <a:ext cx="617285" cy="584775"/>
          </a:xfrm>
          <a:prstGeom prst="rect">
            <a:avLst/>
          </a:prstGeom>
          <a:noFill/>
        </p:spPr>
        <p:txBody>
          <a:bodyPr wrap="none" rtlCol="0">
            <a:spAutoFit/>
          </a:bodyPr>
          <a:lstStyle/>
          <a:p>
            <a:r>
              <a:rPr lang="en-LT" sz="3200" b="1" dirty="0">
                <a:latin typeface=""/>
              </a:rPr>
              <a:t>11</a:t>
            </a:r>
            <a:endParaRPr lang="en-LT" b="1" dirty="0">
              <a:latin typeface=""/>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4 paskaita. Funkcijos</a:t>
            </a:r>
            <a:endParaRPr lang="lt-LT" sz="1300" b="0" strike="noStrike" spc="-1">
              <a:latin typeface="Arial"/>
            </a:endParaRPr>
          </a:p>
        </p:txBody>
      </p:sp>
      <p:sp>
        <p:nvSpPr>
          <p:cNvPr id="288" name="CustomShape 2"/>
          <p:cNvSpPr/>
          <p:nvPr/>
        </p:nvSpPr>
        <p:spPr>
          <a:xfrm>
            <a:off x="6217920" y="3427920"/>
            <a:ext cx="5832720" cy="5691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100000"/>
              </a:lnSpc>
            </a:pPr>
            <a:r>
              <a:rPr lang="lt-LT" sz="3000" b="1" strike="noStrike" spc="-1">
                <a:solidFill>
                  <a:srgbClr val="000000"/>
                </a:solidFill>
                <a:latin typeface="Arial"/>
                <a:ea typeface="DejaVu Sans"/>
              </a:rPr>
              <a:t>Globalūs ir lokalūs kintamieji</a:t>
            </a:r>
            <a:endParaRPr lang="lt-LT" sz="3000" b="0" strike="noStrike" spc="-1">
              <a:latin typeface="Arial"/>
            </a:endParaRPr>
          </a:p>
          <a:p>
            <a:pPr>
              <a:lnSpc>
                <a:spcPct val="100000"/>
              </a:lnSpc>
            </a:pPr>
            <a:endParaRPr lang="lt-LT" sz="3000" b="0" strike="noStrike" spc="-1">
              <a:latin typeface="Arial"/>
            </a:endParaRPr>
          </a:p>
          <a:p>
            <a:pPr>
              <a:lnSpc>
                <a:spcPct val="100000"/>
              </a:lnSpc>
            </a:pPr>
            <a:endParaRPr lang="lt-LT" sz="3000" b="0" strike="noStrike" spc="-1">
              <a:latin typeface="Arial"/>
            </a:endParaRPr>
          </a:p>
          <a:p>
            <a:pPr>
              <a:lnSpc>
                <a:spcPct val="100000"/>
              </a:lnSpc>
            </a:pPr>
            <a:endParaRPr lang="lt-LT" sz="3000" b="0" strike="noStrike" spc="-1">
              <a:latin typeface="Arial"/>
            </a:endParaRPr>
          </a:p>
          <a:p>
            <a:pPr>
              <a:lnSpc>
                <a:spcPct val="100000"/>
              </a:lnSpc>
            </a:pPr>
            <a:endParaRPr lang="lt-LT" sz="3000" b="0" strike="noStrike" spc="-1">
              <a:latin typeface="Arial"/>
            </a:endParaRPr>
          </a:p>
          <a:p>
            <a:pPr>
              <a:lnSpc>
                <a:spcPct val="90000"/>
              </a:lnSpc>
            </a:pPr>
            <a:endParaRPr lang="lt-LT" sz="3000" b="0" strike="noStrike" spc="-1">
              <a:latin typeface="Arial"/>
            </a:endParaRPr>
          </a:p>
        </p:txBody>
      </p:sp>
      <p:pic>
        <p:nvPicPr>
          <p:cNvPr id="289" name="Picture 3"/>
          <p:cNvPicPr/>
          <p:nvPr/>
        </p:nvPicPr>
        <p:blipFill>
          <a:blip r:embed="rId3"/>
          <a:stretch/>
        </p:blipFill>
        <p:spPr>
          <a:xfrm>
            <a:off x="483120" y="1923840"/>
            <a:ext cx="4784400" cy="3599280"/>
          </a:xfrm>
          <a:prstGeom prst="rect">
            <a:avLst/>
          </a:prstGeom>
          <a:ln>
            <a:noFill/>
          </a:ln>
        </p:spPr>
      </p:pic>
      <p:sp>
        <p:nvSpPr>
          <p:cNvPr id="2" name="TextBox 1">
            <a:extLst>
              <a:ext uri="{FF2B5EF4-FFF2-40B4-BE49-F238E27FC236}">
                <a16:creationId xmlns:a16="http://schemas.microsoft.com/office/drawing/2014/main" id="{64F08A75-4EAB-0291-846B-BE6B56E47F85}"/>
              </a:ext>
            </a:extLst>
          </p:cNvPr>
          <p:cNvSpPr txBox="1"/>
          <p:nvPr/>
        </p:nvSpPr>
        <p:spPr>
          <a:xfrm>
            <a:off x="11485950" y="6105075"/>
            <a:ext cx="639919" cy="584775"/>
          </a:xfrm>
          <a:prstGeom prst="rect">
            <a:avLst/>
          </a:prstGeom>
          <a:noFill/>
        </p:spPr>
        <p:txBody>
          <a:bodyPr wrap="none" rtlCol="0">
            <a:spAutoFit/>
          </a:bodyPr>
          <a:lstStyle/>
          <a:p>
            <a:r>
              <a:rPr lang="en-LT" sz="3200" b="1" dirty="0">
                <a:latin typeface=""/>
              </a:rPr>
              <a:t>12</a:t>
            </a:r>
            <a:endParaRPr lang="en-LT" b="1" dirty="0">
              <a:latin typeface=""/>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4 paskaita. Funkcijos</a:t>
            </a:r>
            <a:endParaRPr lang="lt-LT" sz="1300" b="0" strike="noStrike" spc="-1">
              <a:latin typeface="Arial"/>
            </a:endParaRPr>
          </a:p>
        </p:txBody>
      </p:sp>
      <p:sp>
        <p:nvSpPr>
          <p:cNvPr id="291" name="CustomShape 2"/>
          <p:cNvSpPr/>
          <p:nvPr/>
        </p:nvSpPr>
        <p:spPr>
          <a:xfrm>
            <a:off x="6217920" y="3427920"/>
            <a:ext cx="5832720" cy="11296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100000"/>
              </a:lnSpc>
            </a:pPr>
            <a:r>
              <a:rPr lang="lt-LT" sz="3000" b="1" strike="noStrike" spc="-1">
                <a:solidFill>
                  <a:srgbClr val="000000"/>
                </a:solidFill>
                <a:latin typeface="Arial"/>
                <a:ea typeface="DejaVu Sans"/>
              </a:rPr>
              <a:t>Funkcijos komentavimas (Dostring)</a:t>
            </a:r>
            <a:endParaRPr lang="lt-LT" sz="3000" b="0" strike="noStrike" spc="-1">
              <a:latin typeface="Arial"/>
            </a:endParaRPr>
          </a:p>
          <a:p>
            <a:pPr>
              <a:lnSpc>
                <a:spcPct val="100000"/>
              </a:lnSpc>
            </a:pPr>
            <a:endParaRPr lang="lt-LT" sz="3000" b="0" strike="noStrike" spc="-1">
              <a:latin typeface="Arial"/>
            </a:endParaRPr>
          </a:p>
          <a:p>
            <a:pPr>
              <a:lnSpc>
                <a:spcPct val="100000"/>
              </a:lnSpc>
            </a:pPr>
            <a:endParaRPr lang="lt-LT" sz="3000" b="0" strike="noStrike" spc="-1">
              <a:latin typeface="Arial"/>
            </a:endParaRPr>
          </a:p>
          <a:p>
            <a:pPr>
              <a:lnSpc>
                <a:spcPct val="100000"/>
              </a:lnSpc>
            </a:pPr>
            <a:endParaRPr lang="lt-LT" sz="3000" b="0" strike="noStrike" spc="-1">
              <a:latin typeface="Arial"/>
            </a:endParaRPr>
          </a:p>
          <a:p>
            <a:pPr>
              <a:lnSpc>
                <a:spcPct val="100000"/>
              </a:lnSpc>
            </a:pPr>
            <a:endParaRPr lang="lt-LT" sz="3000" b="0" strike="noStrike" spc="-1">
              <a:latin typeface="Arial"/>
            </a:endParaRPr>
          </a:p>
          <a:p>
            <a:pPr>
              <a:lnSpc>
                <a:spcPct val="90000"/>
              </a:lnSpc>
            </a:pPr>
            <a:endParaRPr lang="lt-LT" sz="3000" b="0" strike="noStrike" spc="-1">
              <a:latin typeface="Arial"/>
            </a:endParaRPr>
          </a:p>
        </p:txBody>
      </p:sp>
      <p:pic>
        <p:nvPicPr>
          <p:cNvPr id="292" name="Picture 3"/>
          <p:cNvPicPr/>
          <p:nvPr/>
        </p:nvPicPr>
        <p:blipFill>
          <a:blip r:embed="rId3"/>
          <a:stretch/>
        </p:blipFill>
        <p:spPr>
          <a:xfrm>
            <a:off x="698760" y="1305360"/>
            <a:ext cx="4295520" cy="2320560"/>
          </a:xfrm>
          <a:prstGeom prst="rect">
            <a:avLst/>
          </a:prstGeom>
          <a:ln>
            <a:noFill/>
          </a:ln>
        </p:spPr>
      </p:pic>
      <p:pic>
        <p:nvPicPr>
          <p:cNvPr id="293" name="Picture 4"/>
          <p:cNvPicPr/>
          <p:nvPr/>
        </p:nvPicPr>
        <p:blipFill>
          <a:blip r:embed="rId4"/>
          <a:stretch/>
        </p:blipFill>
        <p:spPr>
          <a:xfrm>
            <a:off x="698760" y="3989520"/>
            <a:ext cx="4381920" cy="2085120"/>
          </a:xfrm>
          <a:prstGeom prst="rect">
            <a:avLst/>
          </a:prstGeom>
          <a:ln>
            <a:noFill/>
          </a:ln>
        </p:spPr>
      </p:pic>
      <p:sp>
        <p:nvSpPr>
          <p:cNvPr id="2" name="TextBox 1">
            <a:extLst>
              <a:ext uri="{FF2B5EF4-FFF2-40B4-BE49-F238E27FC236}">
                <a16:creationId xmlns:a16="http://schemas.microsoft.com/office/drawing/2014/main" id="{45AC11BF-208A-5AC0-5208-14D08B266DA3}"/>
              </a:ext>
            </a:extLst>
          </p:cNvPr>
          <p:cNvSpPr txBox="1"/>
          <p:nvPr/>
        </p:nvSpPr>
        <p:spPr>
          <a:xfrm>
            <a:off x="11485950" y="6105075"/>
            <a:ext cx="639919" cy="584775"/>
          </a:xfrm>
          <a:prstGeom prst="rect">
            <a:avLst/>
          </a:prstGeom>
          <a:noFill/>
        </p:spPr>
        <p:txBody>
          <a:bodyPr wrap="none" rtlCol="0">
            <a:spAutoFit/>
          </a:bodyPr>
          <a:lstStyle/>
          <a:p>
            <a:r>
              <a:rPr lang="en-LT" sz="3200" b="1" dirty="0">
                <a:latin typeface=""/>
              </a:rPr>
              <a:t>13</a:t>
            </a:r>
            <a:endParaRPr lang="en-LT" b="1" dirty="0">
              <a:latin typeface=""/>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4 paskaita. Funkcijos</a:t>
            </a:r>
            <a:endParaRPr lang="lt-LT" sz="1300" b="0" strike="noStrike" spc="-1">
              <a:latin typeface="Arial"/>
            </a:endParaRPr>
          </a:p>
        </p:txBody>
      </p:sp>
      <p:sp>
        <p:nvSpPr>
          <p:cNvPr id="295" name="CustomShape 2"/>
          <p:cNvSpPr/>
          <p:nvPr/>
        </p:nvSpPr>
        <p:spPr>
          <a:xfrm>
            <a:off x="6103080" y="2723400"/>
            <a:ext cx="6235200" cy="11296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100000"/>
              </a:lnSpc>
            </a:pPr>
            <a:r>
              <a:rPr lang="lt-LT" sz="3000" b="1" strike="noStrike" spc="-1">
                <a:solidFill>
                  <a:srgbClr val="000000"/>
                </a:solidFill>
                <a:latin typeface="Arial"/>
                <a:ea typeface="DejaVu Sans"/>
              </a:rPr>
              <a:t>Anoniminės (Lambda) funkcijos</a:t>
            </a:r>
            <a:endParaRPr lang="lt-LT" sz="3000" b="0" strike="noStrike" spc="-1">
              <a:latin typeface="Arial"/>
            </a:endParaRPr>
          </a:p>
          <a:p>
            <a:pPr>
              <a:lnSpc>
                <a:spcPct val="100000"/>
              </a:lnSpc>
            </a:pPr>
            <a:endParaRPr lang="lt-LT" sz="3000" b="0" strike="noStrike" spc="-1">
              <a:latin typeface="Arial"/>
            </a:endParaRPr>
          </a:p>
          <a:p>
            <a:pPr>
              <a:lnSpc>
                <a:spcPct val="100000"/>
              </a:lnSpc>
            </a:pPr>
            <a:endParaRPr lang="lt-LT" sz="3000" b="0" strike="noStrike" spc="-1">
              <a:latin typeface="Arial"/>
            </a:endParaRPr>
          </a:p>
          <a:p>
            <a:pPr>
              <a:lnSpc>
                <a:spcPct val="100000"/>
              </a:lnSpc>
            </a:pPr>
            <a:endParaRPr lang="lt-LT" sz="3000" b="0" strike="noStrike" spc="-1">
              <a:latin typeface="Arial"/>
            </a:endParaRPr>
          </a:p>
          <a:p>
            <a:pPr>
              <a:lnSpc>
                <a:spcPct val="100000"/>
              </a:lnSpc>
            </a:pPr>
            <a:endParaRPr lang="lt-LT" sz="3000" b="0" strike="noStrike" spc="-1">
              <a:latin typeface="Arial"/>
            </a:endParaRPr>
          </a:p>
          <a:p>
            <a:pPr>
              <a:lnSpc>
                <a:spcPct val="90000"/>
              </a:lnSpc>
            </a:pPr>
            <a:endParaRPr lang="lt-LT" sz="3000" b="0" strike="noStrike" spc="-1">
              <a:latin typeface="Arial"/>
            </a:endParaRPr>
          </a:p>
        </p:txBody>
      </p:sp>
      <p:sp>
        <p:nvSpPr>
          <p:cNvPr id="296" name="CustomShape 3"/>
          <p:cNvSpPr/>
          <p:nvPr/>
        </p:nvSpPr>
        <p:spPr>
          <a:xfrm>
            <a:off x="6099840" y="3425400"/>
            <a:ext cx="5778720" cy="173952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rmAutofit/>
          </a:bodyPr>
          <a:lstStyle/>
          <a:p>
            <a:pPr>
              <a:lnSpc>
                <a:spcPct val="90000"/>
              </a:lnSpc>
              <a:spcBef>
                <a:spcPts val="1001"/>
              </a:spcBef>
            </a:pPr>
            <a:r>
              <a:rPr lang="lt-LT" sz="1600" b="0" strike="noStrike" spc="-1">
                <a:solidFill>
                  <a:srgbClr val="000000"/>
                </a:solidFill>
                <a:latin typeface="Arial"/>
                <a:ea typeface="Arial"/>
              </a:rPr>
              <a:t>Tai supaprastinta funkcija, paprastai naudojama tik kartą, visas kodas telpa vienoje eilutėje.</a:t>
            </a:r>
            <a:endParaRPr lang="lt-LT" sz="1600" b="0" strike="noStrike" spc="-1">
              <a:latin typeface="Arial"/>
            </a:endParaRPr>
          </a:p>
        </p:txBody>
      </p:sp>
      <p:pic>
        <p:nvPicPr>
          <p:cNvPr id="297" name="Picture 3"/>
          <p:cNvPicPr/>
          <p:nvPr/>
        </p:nvPicPr>
        <p:blipFill>
          <a:blip r:embed="rId3"/>
          <a:stretch/>
        </p:blipFill>
        <p:spPr>
          <a:xfrm>
            <a:off x="1949760" y="1159920"/>
            <a:ext cx="1792080" cy="767160"/>
          </a:xfrm>
          <a:prstGeom prst="rect">
            <a:avLst/>
          </a:prstGeom>
          <a:ln>
            <a:noFill/>
          </a:ln>
        </p:spPr>
      </p:pic>
      <p:pic>
        <p:nvPicPr>
          <p:cNvPr id="298" name="Picture 4"/>
          <p:cNvPicPr/>
          <p:nvPr/>
        </p:nvPicPr>
        <p:blipFill>
          <a:blip r:embed="rId4"/>
          <a:stretch/>
        </p:blipFill>
        <p:spPr>
          <a:xfrm>
            <a:off x="1583640" y="2208960"/>
            <a:ext cx="2534040" cy="666720"/>
          </a:xfrm>
          <a:prstGeom prst="rect">
            <a:avLst/>
          </a:prstGeom>
          <a:ln>
            <a:noFill/>
          </a:ln>
        </p:spPr>
      </p:pic>
      <p:pic>
        <p:nvPicPr>
          <p:cNvPr id="299" name="Picture 5"/>
          <p:cNvPicPr/>
          <p:nvPr/>
        </p:nvPicPr>
        <p:blipFill>
          <a:blip r:embed="rId5"/>
          <a:stretch/>
        </p:blipFill>
        <p:spPr>
          <a:xfrm>
            <a:off x="1447560" y="3247920"/>
            <a:ext cx="2806560" cy="941760"/>
          </a:xfrm>
          <a:prstGeom prst="rect">
            <a:avLst/>
          </a:prstGeom>
          <a:ln>
            <a:noFill/>
          </a:ln>
        </p:spPr>
      </p:pic>
      <p:pic>
        <p:nvPicPr>
          <p:cNvPr id="300" name="Picture 6"/>
          <p:cNvPicPr/>
          <p:nvPr/>
        </p:nvPicPr>
        <p:blipFill>
          <a:blip r:embed="rId6"/>
          <a:stretch/>
        </p:blipFill>
        <p:spPr>
          <a:xfrm>
            <a:off x="964080" y="4546080"/>
            <a:ext cx="3762000" cy="1650240"/>
          </a:xfrm>
          <a:prstGeom prst="rect">
            <a:avLst/>
          </a:prstGeom>
          <a:ln>
            <a:noFill/>
          </a:ln>
        </p:spPr>
      </p:pic>
      <p:sp>
        <p:nvSpPr>
          <p:cNvPr id="2" name="TextBox 1">
            <a:extLst>
              <a:ext uri="{FF2B5EF4-FFF2-40B4-BE49-F238E27FC236}">
                <a16:creationId xmlns:a16="http://schemas.microsoft.com/office/drawing/2014/main" id="{351BC52D-F187-7734-EEC9-CE290C0E5809}"/>
              </a:ext>
            </a:extLst>
          </p:cNvPr>
          <p:cNvSpPr txBox="1"/>
          <p:nvPr/>
        </p:nvSpPr>
        <p:spPr>
          <a:xfrm>
            <a:off x="11485950" y="6105075"/>
            <a:ext cx="639919" cy="584775"/>
          </a:xfrm>
          <a:prstGeom prst="rect">
            <a:avLst/>
          </a:prstGeom>
          <a:noFill/>
        </p:spPr>
        <p:txBody>
          <a:bodyPr wrap="none" rtlCol="0">
            <a:spAutoFit/>
          </a:bodyPr>
          <a:lstStyle/>
          <a:p>
            <a:r>
              <a:rPr lang="en-LT" sz="3200" b="1" dirty="0">
                <a:latin typeface=""/>
              </a:rPr>
              <a:t>14</a:t>
            </a:r>
            <a:endParaRPr lang="en-LT" b="1" dirty="0">
              <a:latin typeface=""/>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4 paskaita. Funkcijos</a:t>
            </a:r>
            <a:endParaRPr lang="lt-LT" sz="1300" b="0" strike="noStrike" spc="-1">
              <a:latin typeface="Arial"/>
            </a:endParaRPr>
          </a:p>
        </p:txBody>
      </p:sp>
      <p:sp>
        <p:nvSpPr>
          <p:cNvPr id="302" name="CustomShape 2"/>
          <p:cNvSpPr/>
          <p:nvPr/>
        </p:nvSpPr>
        <p:spPr>
          <a:xfrm>
            <a:off x="6103080" y="3298680"/>
            <a:ext cx="5832720" cy="11296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100000"/>
              </a:lnSpc>
            </a:pPr>
            <a:r>
              <a:rPr lang="lt-LT" sz="3000" b="1" strike="noStrike" spc="-1">
                <a:solidFill>
                  <a:srgbClr val="000000"/>
                </a:solidFill>
                <a:latin typeface="Arial"/>
                <a:ea typeface="DejaVu Sans"/>
              </a:rPr>
              <a:t>Anoniminės (Lambda) funkcijos 2</a:t>
            </a:r>
            <a:endParaRPr lang="lt-LT" sz="3000" b="0" strike="noStrike" spc="-1">
              <a:latin typeface="Arial"/>
            </a:endParaRPr>
          </a:p>
          <a:p>
            <a:pPr>
              <a:lnSpc>
                <a:spcPct val="100000"/>
              </a:lnSpc>
            </a:pPr>
            <a:endParaRPr lang="lt-LT" sz="3000" b="0" strike="noStrike" spc="-1">
              <a:latin typeface="Arial"/>
            </a:endParaRPr>
          </a:p>
          <a:p>
            <a:pPr>
              <a:lnSpc>
                <a:spcPct val="100000"/>
              </a:lnSpc>
            </a:pPr>
            <a:endParaRPr lang="lt-LT" sz="3000" b="0" strike="noStrike" spc="-1">
              <a:latin typeface="Arial"/>
            </a:endParaRPr>
          </a:p>
          <a:p>
            <a:pPr>
              <a:lnSpc>
                <a:spcPct val="100000"/>
              </a:lnSpc>
            </a:pPr>
            <a:endParaRPr lang="lt-LT" sz="3000" b="0" strike="noStrike" spc="-1">
              <a:latin typeface="Arial"/>
            </a:endParaRPr>
          </a:p>
          <a:p>
            <a:pPr>
              <a:lnSpc>
                <a:spcPct val="100000"/>
              </a:lnSpc>
            </a:pPr>
            <a:endParaRPr lang="lt-LT" sz="3000" b="0" strike="noStrike" spc="-1">
              <a:latin typeface="Arial"/>
            </a:endParaRPr>
          </a:p>
          <a:p>
            <a:pPr>
              <a:lnSpc>
                <a:spcPct val="90000"/>
              </a:lnSpc>
            </a:pPr>
            <a:endParaRPr lang="lt-LT" sz="3000" b="0" strike="noStrike" spc="-1">
              <a:latin typeface="Arial"/>
            </a:endParaRPr>
          </a:p>
        </p:txBody>
      </p:sp>
      <p:pic>
        <p:nvPicPr>
          <p:cNvPr id="303" name="Picture 7"/>
          <p:cNvPicPr/>
          <p:nvPr/>
        </p:nvPicPr>
        <p:blipFill>
          <a:blip r:embed="rId3"/>
          <a:stretch/>
        </p:blipFill>
        <p:spPr>
          <a:xfrm>
            <a:off x="267480" y="2940840"/>
            <a:ext cx="5215680" cy="717120"/>
          </a:xfrm>
          <a:prstGeom prst="rect">
            <a:avLst/>
          </a:prstGeom>
          <a:ln>
            <a:noFill/>
          </a:ln>
        </p:spPr>
      </p:pic>
      <p:pic>
        <p:nvPicPr>
          <p:cNvPr id="304" name="Picture 8"/>
          <p:cNvPicPr/>
          <p:nvPr/>
        </p:nvPicPr>
        <p:blipFill>
          <a:blip r:embed="rId4"/>
          <a:stretch/>
        </p:blipFill>
        <p:spPr>
          <a:xfrm>
            <a:off x="267480" y="4124160"/>
            <a:ext cx="5215680" cy="852120"/>
          </a:xfrm>
          <a:prstGeom prst="rect">
            <a:avLst/>
          </a:prstGeom>
          <a:ln>
            <a:noFill/>
          </a:ln>
        </p:spPr>
      </p:pic>
      <p:sp>
        <p:nvSpPr>
          <p:cNvPr id="2" name="TextBox 1">
            <a:extLst>
              <a:ext uri="{FF2B5EF4-FFF2-40B4-BE49-F238E27FC236}">
                <a16:creationId xmlns:a16="http://schemas.microsoft.com/office/drawing/2014/main" id="{1D32CE99-4BC1-9E04-89C6-55E3E6C757C7}"/>
              </a:ext>
            </a:extLst>
          </p:cNvPr>
          <p:cNvSpPr txBox="1"/>
          <p:nvPr/>
        </p:nvSpPr>
        <p:spPr>
          <a:xfrm>
            <a:off x="11485950" y="6105075"/>
            <a:ext cx="639919" cy="584775"/>
          </a:xfrm>
          <a:prstGeom prst="rect">
            <a:avLst/>
          </a:prstGeom>
          <a:noFill/>
        </p:spPr>
        <p:txBody>
          <a:bodyPr wrap="none" rtlCol="0">
            <a:spAutoFit/>
          </a:bodyPr>
          <a:lstStyle/>
          <a:p>
            <a:r>
              <a:rPr lang="en-LT" sz="3200" b="1" dirty="0">
                <a:latin typeface=""/>
              </a:rPr>
              <a:t>15</a:t>
            </a:r>
            <a:endParaRPr lang="en-LT" b="1" dirty="0">
              <a:latin typeface=""/>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rIns="45720">
            <a:normAutofit/>
          </a:bodyPr>
          <a:lstStyle/>
          <a:p>
            <a:pPr>
              <a:lnSpc>
                <a:spcPct val="90000"/>
              </a:lnSpc>
              <a:spcBef>
                <a:spcPts val="1001"/>
              </a:spcBef>
            </a:pPr>
            <a:r>
              <a:rPr lang="lt-LT" sz="1300" b="0" strike="noStrike" spc="-1">
                <a:solidFill>
                  <a:srgbClr val="FEFFFF"/>
                </a:solidFill>
                <a:latin typeface="Arial"/>
                <a:ea typeface="Arial"/>
              </a:rPr>
              <a:t>4 paskaita. Funkcijos</a:t>
            </a:r>
            <a:endParaRPr lang="lt-LT" sz="1300" b="0" strike="noStrike" spc="-1">
              <a:latin typeface="Arial"/>
            </a:endParaRPr>
          </a:p>
        </p:txBody>
      </p:sp>
      <p:grpSp>
        <p:nvGrpSpPr>
          <p:cNvPr id="306" name="Group 2"/>
          <p:cNvGrpSpPr/>
          <p:nvPr/>
        </p:nvGrpSpPr>
        <p:grpSpPr>
          <a:xfrm>
            <a:off x="479880" y="898200"/>
            <a:ext cx="1834560" cy="463680"/>
            <a:chOff x="479880" y="898200"/>
            <a:chExt cx="1834560" cy="463680"/>
          </a:xfrm>
        </p:grpSpPr>
        <p:sp>
          <p:nvSpPr>
            <p:cNvPr id="307" name="CustomShape 3"/>
            <p:cNvSpPr/>
            <p:nvPr/>
          </p:nvSpPr>
          <p:spPr>
            <a:xfrm>
              <a:off x="479880" y="898200"/>
              <a:ext cx="1834560" cy="463680"/>
            </a:xfrm>
            <a:prstGeom prst="roundRect">
              <a:avLst>
                <a:gd name="adj" fmla="val 50000"/>
              </a:avLst>
            </a:prstGeom>
            <a:solidFill>
              <a:schemeClr val="accent3"/>
            </a:solidFill>
            <a:ln w="12600">
              <a:noFill/>
            </a:ln>
          </p:spPr>
          <p:style>
            <a:lnRef idx="0">
              <a:scrgbClr r="0" g="0" b="0"/>
            </a:lnRef>
            <a:fillRef idx="0">
              <a:scrgbClr r="0" g="0" b="0"/>
            </a:fillRef>
            <a:effectRef idx="0">
              <a:scrgbClr r="0" g="0" b="0"/>
            </a:effectRef>
            <a:fontRef idx="minor"/>
          </p:style>
        </p:sp>
        <p:sp>
          <p:nvSpPr>
            <p:cNvPr id="308" name="CustomShape 4"/>
            <p:cNvSpPr/>
            <p:nvPr/>
          </p:nvSpPr>
          <p:spPr>
            <a:xfrm>
              <a:off x="593640" y="962640"/>
              <a:ext cx="1607040" cy="3340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1600" b="1" strike="noStrike" spc="-1">
                  <a:solidFill>
                    <a:srgbClr val="FEFFFF"/>
                  </a:solidFill>
                  <a:latin typeface="Arial"/>
                  <a:ea typeface="Arial"/>
                </a:rPr>
                <a:t>Užduotis nr. 1</a:t>
              </a:r>
              <a:endParaRPr lang="lt-LT" sz="1600" b="0" strike="noStrike" spc="-1">
                <a:latin typeface="Arial"/>
              </a:endParaRPr>
            </a:p>
          </p:txBody>
        </p:sp>
      </p:grpSp>
      <p:pic>
        <p:nvPicPr>
          <p:cNvPr id="309" name="Picture Placeholder 2"/>
          <p:cNvPicPr/>
          <p:nvPr/>
        </p:nvPicPr>
        <p:blipFill>
          <a:blip r:embed="rId2"/>
          <a:stretch/>
        </p:blipFill>
        <p:spPr>
          <a:xfrm>
            <a:off x="480240" y="1441440"/>
            <a:ext cx="11231280" cy="5227560"/>
          </a:xfrm>
          <a:prstGeom prst="rect">
            <a:avLst/>
          </a:prstGeom>
          <a:ln w="12600">
            <a:noFill/>
          </a:ln>
        </p:spPr>
      </p:pic>
      <p:sp>
        <p:nvSpPr>
          <p:cNvPr id="310" name="CustomShape 5"/>
          <p:cNvSpPr/>
          <p:nvPr/>
        </p:nvSpPr>
        <p:spPr>
          <a:xfrm>
            <a:off x="594000" y="1832400"/>
            <a:ext cx="10718640" cy="4564080"/>
          </a:xfrm>
          <a:prstGeom prst="rect">
            <a:avLst/>
          </a:prstGeom>
          <a:noFill/>
          <a:ln w="12600">
            <a:noFill/>
          </a:ln>
        </p:spPr>
        <p:style>
          <a:lnRef idx="0">
            <a:scrgbClr r="0" g="0" b="0"/>
          </a:lnRef>
          <a:fillRef idx="0">
            <a:scrgbClr r="0" g="0" b="0"/>
          </a:fillRef>
          <a:effectRef idx="0">
            <a:scrgbClr r="0" g="0" b="0"/>
          </a:effectRef>
          <a:fontRef idx="minor"/>
        </p:style>
        <p:txBody>
          <a:bodyPr>
            <a:noAutofit/>
          </a:bodyPr>
          <a:lstStyle/>
          <a:p>
            <a:pPr>
              <a:lnSpc>
                <a:spcPct val="100000"/>
              </a:lnSpc>
            </a:pPr>
            <a:r>
              <a:rPr lang="lt-LT" sz="1600" b="0" strike="noStrike" spc="-1" dirty="0">
                <a:solidFill>
                  <a:srgbClr val="000000"/>
                </a:solidFill>
                <a:latin typeface="Arial"/>
                <a:ea typeface="Arial"/>
              </a:rPr>
              <a:t>Sukurkite ir išsibandykite funkcijas, kurios:</a:t>
            </a:r>
            <a:endParaRPr lang="lt-LT" sz="1600" b="0" strike="noStrike" spc="-1" dirty="0">
              <a:latin typeface="Arial"/>
            </a:endParaRPr>
          </a:p>
          <a:p>
            <a:pPr marL="343080" indent="-342720">
              <a:lnSpc>
                <a:spcPct val="100000"/>
              </a:lnSpc>
              <a:buClr>
                <a:srgbClr val="000000"/>
              </a:buClr>
              <a:buFont typeface="StarSymbol"/>
              <a:buAutoNum type="arabicPeriod"/>
            </a:pPr>
            <a:r>
              <a:rPr lang="lt-LT" sz="1600" b="0" strike="noStrike" spc="-1" dirty="0">
                <a:solidFill>
                  <a:srgbClr val="000000"/>
                </a:solidFill>
                <a:latin typeface="Arial"/>
                <a:ea typeface="Arial"/>
              </a:rPr>
              <a:t>Gražinti trijų paduotų skaičių sumą.</a:t>
            </a:r>
            <a:endParaRPr lang="lt-LT" sz="1600" b="0" strike="noStrike" spc="-1" dirty="0">
              <a:latin typeface="Arial"/>
            </a:endParaRPr>
          </a:p>
          <a:p>
            <a:pPr marL="343080" indent="-342720">
              <a:lnSpc>
                <a:spcPct val="100000"/>
              </a:lnSpc>
              <a:buClr>
                <a:srgbClr val="000000"/>
              </a:buClr>
              <a:buFont typeface="StarSymbol"/>
              <a:buAutoNum type="arabicPeriod"/>
            </a:pPr>
            <a:r>
              <a:rPr lang="lt-LT" sz="1600" b="0" strike="noStrike" spc="-1" dirty="0">
                <a:solidFill>
                  <a:srgbClr val="000000"/>
                </a:solidFill>
                <a:latin typeface="Arial"/>
                <a:ea typeface="Arial"/>
              </a:rPr>
              <a:t>Gražintų paduoto sąrašo iš skaičių, sumą.</a:t>
            </a:r>
            <a:endParaRPr lang="lt-LT" sz="1600" b="0" strike="noStrike" spc="-1" dirty="0">
              <a:latin typeface="Arial"/>
            </a:endParaRPr>
          </a:p>
          <a:p>
            <a:pPr marL="343080" indent="-342720">
              <a:lnSpc>
                <a:spcPct val="100000"/>
              </a:lnSpc>
              <a:buClr>
                <a:srgbClr val="000000"/>
              </a:buClr>
              <a:buFont typeface="StarSymbol"/>
              <a:buAutoNum type="arabicPeriod"/>
            </a:pPr>
            <a:r>
              <a:rPr lang="lt-LT" sz="1600" b="0" strike="noStrike" spc="-1" dirty="0">
                <a:solidFill>
                  <a:srgbClr val="000000"/>
                </a:solidFill>
                <a:latin typeface="Arial"/>
                <a:ea typeface="Arial"/>
              </a:rPr>
              <a:t>Atspausdintų didžiausią iš kelių paduotų skaičių (panaudojant *</a:t>
            </a:r>
            <a:r>
              <a:rPr lang="lt-LT" sz="1600" b="0" strike="noStrike" spc="-1" dirty="0" err="1">
                <a:solidFill>
                  <a:srgbClr val="000000"/>
                </a:solidFill>
                <a:latin typeface="Arial"/>
                <a:ea typeface="Arial"/>
              </a:rPr>
              <a:t>args</a:t>
            </a:r>
            <a:r>
              <a:rPr lang="lt-LT" sz="1600" b="0" strike="noStrike" spc="-1" dirty="0">
                <a:solidFill>
                  <a:srgbClr val="000000"/>
                </a:solidFill>
                <a:latin typeface="Arial"/>
                <a:ea typeface="Arial"/>
              </a:rPr>
              <a:t>).</a:t>
            </a:r>
            <a:endParaRPr lang="lt-LT" sz="1600" b="0" strike="noStrike" spc="-1" dirty="0">
              <a:latin typeface="Arial"/>
            </a:endParaRPr>
          </a:p>
          <a:p>
            <a:pPr marL="343080" indent="-342720">
              <a:lnSpc>
                <a:spcPct val="100000"/>
              </a:lnSpc>
              <a:buClr>
                <a:srgbClr val="000000"/>
              </a:buClr>
              <a:buFont typeface="StarSymbol"/>
              <a:buAutoNum type="arabicPeriod"/>
            </a:pPr>
            <a:r>
              <a:rPr lang="lt-LT" sz="1600" b="0" strike="noStrike" spc="-1" dirty="0">
                <a:solidFill>
                  <a:srgbClr val="000000"/>
                </a:solidFill>
                <a:latin typeface="Arial"/>
                <a:ea typeface="Arial"/>
              </a:rPr>
              <a:t>Gražintų paduotą stringą atbulai.</a:t>
            </a:r>
            <a:endParaRPr lang="lt-LT" sz="1600" b="0" strike="noStrike" spc="-1" dirty="0">
              <a:latin typeface="Arial"/>
            </a:endParaRPr>
          </a:p>
          <a:p>
            <a:pPr marL="343080" indent="-342720">
              <a:lnSpc>
                <a:spcPct val="100000"/>
              </a:lnSpc>
              <a:buClr>
                <a:srgbClr val="000000"/>
              </a:buClr>
              <a:buFont typeface="StarSymbol"/>
              <a:buAutoNum type="arabicPeriod"/>
            </a:pPr>
            <a:r>
              <a:rPr lang="lt-LT" sz="1600" b="0" strike="noStrike" spc="-1" dirty="0">
                <a:solidFill>
                  <a:srgbClr val="000000"/>
                </a:solidFill>
                <a:latin typeface="Arial"/>
                <a:ea typeface="Arial"/>
              </a:rPr>
              <a:t>Atspausdintų, kiek paduotame </a:t>
            </a:r>
            <a:r>
              <a:rPr lang="lt-LT" sz="1600" b="0" strike="noStrike" spc="-1" dirty="0" err="1">
                <a:solidFill>
                  <a:srgbClr val="000000"/>
                </a:solidFill>
                <a:latin typeface="Arial"/>
                <a:ea typeface="Arial"/>
              </a:rPr>
              <a:t>stringe</a:t>
            </a:r>
            <a:r>
              <a:rPr lang="lt-LT" sz="1600" b="0" strike="noStrike" spc="-1" dirty="0">
                <a:solidFill>
                  <a:srgbClr val="000000"/>
                </a:solidFill>
                <a:latin typeface="Arial"/>
                <a:ea typeface="Arial"/>
              </a:rPr>
              <a:t> yra žodžių, didžiųjų ir mažųjų raidžių, skaičių.</a:t>
            </a:r>
            <a:endParaRPr lang="lt-LT" sz="1600" b="0" strike="noStrike" spc="-1" dirty="0">
              <a:latin typeface="Arial"/>
            </a:endParaRPr>
          </a:p>
          <a:p>
            <a:pPr marL="343080" indent="-342720">
              <a:lnSpc>
                <a:spcPct val="100000"/>
              </a:lnSpc>
              <a:buClr>
                <a:srgbClr val="000000"/>
              </a:buClr>
              <a:buFont typeface="StarSymbol"/>
              <a:buAutoNum type="arabicPeriod"/>
            </a:pPr>
            <a:r>
              <a:rPr lang="lt-LT" sz="1600" b="0" strike="noStrike" spc="-1" dirty="0">
                <a:solidFill>
                  <a:srgbClr val="000000"/>
                </a:solidFill>
                <a:latin typeface="Arial"/>
                <a:ea typeface="Arial"/>
              </a:rPr>
              <a:t>Gražintų sąrašą tik su unikaliais paduoto sąrašo elementais.</a:t>
            </a:r>
            <a:endParaRPr lang="lt-LT" sz="1600" b="0" strike="noStrike" spc="-1" dirty="0">
              <a:latin typeface="Arial"/>
            </a:endParaRPr>
          </a:p>
          <a:p>
            <a:pPr marL="343080" indent="-342720">
              <a:lnSpc>
                <a:spcPct val="100000"/>
              </a:lnSpc>
              <a:buClr>
                <a:srgbClr val="000000"/>
              </a:buClr>
              <a:buFont typeface="StarSymbol"/>
              <a:buAutoNum type="arabicPeriod"/>
            </a:pPr>
            <a:r>
              <a:rPr lang="lt-LT" sz="1600" b="0" strike="noStrike" spc="-1" dirty="0">
                <a:solidFill>
                  <a:srgbClr val="000000"/>
                </a:solidFill>
                <a:latin typeface="Arial"/>
                <a:ea typeface="Arial"/>
              </a:rPr>
              <a:t>Gražintų, ar paduotas skaičius yra pirminis.</a:t>
            </a:r>
            <a:endParaRPr lang="lt-LT" sz="1600" b="0" strike="noStrike" spc="-1" dirty="0">
              <a:latin typeface="Arial"/>
            </a:endParaRPr>
          </a:p>
          <a:p>
            <a:pPr marL="343080" indent="-342720">
              <a:lnSpc>
                <a:spcPct val="100000"/>
              </a:lnSpc>
              <a:buClr>
                <a:srgbClr val="000000"/>
              </a:buClr>
              <a:buFont typeface="StarSymbol"/>
              <a:buAutoNum type="arabicPeriod"/>
            </a:pPr>
            <a:r>
              <a:rPr lang="lt-LT" sz="1600" b="0" strike="noStrike" spc="-1" dirty="0">
                <a:solidFill>
                  <a:srgbClr val="000000"/>
                </a:solidFill>
                <a:latin typeface="Arial"/>
                <a:ea typeface="Arial"/>
              </a:rPr>
              <a:t>Išrikiuotų paduoto </a:t>
            </a:r>
            <a:r>
              <a:rPr lang="lt-LT" sz="1600" b="0" strike="noStrike" spc="-1" dirty="0" err="1">
                <a:solidFill>
                  <a:srgbClr val="000000"/>
                </a:solidFill>
                <a:latin typeface="Arial"/>
                <a:ea typeface="Arial"/>
              </a:rPr>
              <a:t>stringo</a:t>
            </a:r>
            <a:r>
              <a:rPr lang="lt-LT" sz="1600" b="0" strike="noStrike" spc="-1" dirty="0">
                <a:solidFill>
                  <a:srgbClr val="000000"/>
                </a:solidFill>
                <a:latin typeface="Arial"/>
                <a:ea typeface="Arial"/>
              </a:rPr>
              <a:t> žodžius nuo paskutinio iki pirmojo</a:t>
            </a:r>
            <a:endParaRPr lang="lt-LT" sz="1600" b="0" strike="noStrike" spc="-1" dirty="0">
              <a:latin typeface="Arial"/>
            </a:endParaRPr>
          </a:p>
          <a:p>
            <a:pPr marL="343080" indent="-342720">
              <a:lnSpc>
                <a:spcPct val="100000"/>
              </a:lnSpc>
              <a:buClr>
                <a:srgbClr val="000000"/>
              </a:buClr>
              <a:buFont typeface="StarSymbol"/>
              <a:buAutoNum type="arabicPeriod"/>
            </a:pPr>
            <a:r>
              <a:rPr lang="lt-LT" sz="1600" b="0" strike="noStrike" spc="-1" dirty="0">
                <a:solidFill>
                  <a:srgbClr val="000000"/>
                </a:solidFill>
                <a:latin typeface="Arial"/>
                <a:ea typeface="Arial"/>
              </a:rPr>
              <a:t>Gražina, ar paduoti metai yra keliamieji, ar ne.</a:t>
            </a:r>
            <a:endParaRPr lang="lt-LT" sz="1600" b="0" strike="noStrike" spc="-1" dirty="0">
              <a:latin typeface="Arial"/>
            </a:endParaRPr>
          </a:p>
          <a:p>
            <a:pPr marL="343080" indent="-342720">
              <a:lnSpc>
                <a:spcPct val="100000"/>
              </a:lnSpc>
              <a:buClr>
                <a:srgbClr val="000000"/>
              </a:buClr>
              <a:buFont typeface="StarSymbol"/>
              <a:buAutoNum type="arabicPeriod"/>
            </a:pPr>
            <a:r>
              <a:rPr lang="lt-LT" sz="1600" b="0" strike="noStrike" spc="-1" dirty="0">
                <a:solidFill>
                  <a:srgbClr val="000000"/>
                </a:solidFill>
                <a:latin typeface="Arial"/>
                <a:ea typeface="Arial"/>
              </a:rPr>
              <a:t>Atspausdina, kiek nuo paduotos sukakties praėjo metų, mėnesių, dienų, valandų, minučių, sekundžių.</a:t>
            </a:r>
            <a:endParaRPr lang="lt-LT" sz="1600" b="0" strike="noStrike" spc="-1" dirty="0">
              <a:latin typeface="Arial"/>
            </a:endParaRPr>
          </a:p>
          <a:p>
            <a:pPr>
              <a:lnSpc>
                <a:spcPct val="90000"/>
              </a:lnSpc>
              <a:spcBef>
                <a:spcPts val="1001"/>
              </a:spcBef>
            </a:pPr>
            <a:endParaRPr lang="lt-LT" sz="1600" b="0" strike="noStrike" spc="-1" dirty="0">
              <a:latin typeface="Arial"/>
            </a:endParaRPr>
          </a:p>
          <a:p>
            <a:pPr>
              <a:lnSpc>
                <a:spcPct val="90000"/>
              </a:lnSpc>
              <a:spcBef>
                <a:spcPts val="1001"/>
              </a:spcBef>
            </a:pPr>
            <a:endParaRPr lang="lt-LT" sz="1600" b="0" strike="noStrike" spc="-1" dirty="0">
              <a:latin typeface="Arial"/>
            </a:endParaRPr>
          </a:p>
          <a:p>
            <a:pPr>
              <a:lnSpc>
                <a:spcPct val="90000"/>
              </a:lnSpc>
              <a:spcBef>
                <a:spcPts val="1001"/>
              </a:spcBef>
            </a:pPr>
            <a:endParaRPr lang="lt-LT" sz="1600" b="0" strike="noStrike" spc="-1" dirty="0">
              <a:latin typeface="Arial"/>
            </a:endParaRPr>
          </a:p>
        </p:txBody>
      </p:sp>
      <p:sp>
        <p:nvSpPr>
          <p:cNvPr id="4" name="TextBox 3">
            <a:extLst>
              <a:ext uri="{FF2B5EF4-FFF2-40B4-BE49-F238E27FC236}">
                <a16:creationId xmlns:a16="http://schemas.microsoft.com/office/drawing/2014/main" id="{82CCA156-B620-FC3A-05DE-1182411D2190}"/>
              </a:ext>
            </a:extLst>
          </p:cNvPr>
          <p:cNvSpPr txBox="1"/>
          <p:nvPr/>
        </p:nvSpPr>
        <p:spPr>
          <a:xfrm>
            <a:off x="11485950" y="6105075"/>
            <a:ext cx="639919" cy="584775"/>
          </a:xfrm>
          <a:prstGeom prst="rect">
            <a:avLst/>
          </a:prstGeom>
          <a:noFill/>
        </p:spPr>
        <p:txBody>
          <a:bodyPr wrap="none" rtlCol="0">
            <a:spAutoFit/>
          </a:bodyPr>
          <a:lstStyle/>
          <a:p>
            <a:r>
              <a:rPr lang="en-LT" sz="3200" b="1" dirty="0">
                <a:solidFill>
                  <a:schemeClr val="bg1"/>
                </a:solidFill>
                <a:latin typeface=""/>
              </a:rPr>
              <a:t>16</a:t>
            </a:r>
            <a:endParaRPr lang="en-LT" b="1" dirty="0">
              <a:solidFill>
                <a:schemeClr val="bg1"/>
              </a:solidFill>
              <a:latin typefac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artoon character holding an apple&#10;&#10;Description automatically generated with medium confidence">
            <a:extLst>
              <a:ext uri="{FF2B5EF4-FFF2-40B4-BE49-F238E27FC236}">
                <a16:creationId xmlns:a16="http://schemas.microsoft.com/office/drawing/2014/main" id="{52E5FE4F-1895-1634-7987-C27D283E49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6440" y="1365807"/>
            <a:ext cx="8699120" cy="4819084"/>
          </a:xfrm>
          <a:prstGeom prst="rect">
            <a:avLst/>
          </a:prstGeom>
        </p:spPr>
      </p:pic>
      <p:sp>
        <p:nvSpPr>
          <p:cNvPr id="6" name="TextBox 5">
            <a:extLst>
              <a:ext uri="{FF2B5EF4-FFF2-40B4-BE49-F238E27FC236}">
                <a16:creationId xmlns:a16="http://schemas.microsoft.com/office/drawing/2014/main" id="{F0707B87-1198-6381-6A9A-4AC676C81AB9}"/>
              </a:ext>
            </a:extLst>
          </p:cNvPr>
          <p:cNvSpPr txBox="1"/>
          <p:nvPr/>
        </p:nvSpPr>
        <p:spPr>
          <a:xfrm>
            <a:off x="335865" y="6234989"/>
            <a:ext cx="11520270" cy="338554"/>
          </a:xfrm>
          <a:prstGeom prst="rect">
            <a:avLst/>
          </a:prstGeom>
          <a:noFill/>
        </p:spPr>
        <p:txBody>
          <a:bodyPr wrap="none" rtlCol="0">
            <a:spAutoFit/>
          </a:bodyPr>
          <a:lstStyle/>
          <a:p>
            <a:r>
              <a:rPr lang="lt-LT" sz="1600" b="0" strike="noStrike" spc="-1" dirty="0" err="1">
                <a:solidFill>
                  <a:srgbClr val="000000"/>
                </a:solidFill>
                <a:latin typeface="Arial" panose="020B0604020202020204" pitchFamily="34" charset="0"/>
                <a:ea typeface="Arial"/>
                <a:cs typeface="Arial" panose="020B0604020202020204" pitchFamily="34" charset="0"/>
              </a:rPr>
              <a:t>Python</a:t>
            </a:r>
            <a:r>
              <a:rPr lang="lt-LT" sz="1600" b="0" strike="noStrike" spc="-1" dirty="0">
                <a:solidFill>
                  <a:srgbClr val="000000"/>
                </a:solidFill>
                <a:latin typeface="Arial" panose="020B0604020202020204" pitchFamily="34" charset="0"/>
                <a:ea typeface="Arial"/>
                <a:cs typeface="Arial" panose="020B0604020202020204" pitchFamily="34" charset="0"/>
              </a:rPr>
              <a:t> pradedančiųjų kurso </a:t>
            </a:r>
            <a:r>
              <a:rPr lang="lt-LT" sz="1600" b="0" strike="noStrike" spc="-1" dirty="0" err="1">
                <a:solidFill>
                  <a:srgbClr val="000000"/>
                </a:solidFill>
                <a:latin typeface="Arial" panose="020B0604020202020204" pitchFamily="34" charset="0"/>
                <a:ea typeface="Arial"/>
                <a:cs typeface="Arial" panose="020B0604020202020204" pitchFamily="34" charset="0"/>
              </a:rPr>
              <a:t>pasakitos</a:t>
            </a:r>
            <a:r>
              <a:rPr lang="lt-LT" sz="1600" b="0" strike="noStrike" spc="-1" dirty="0">
                <a:solidFill>
                  <a:srgbClr val="000000"/>
                </a:solidFill>
                <a:latin typeface="Arial" panose="020B0604020202020204" pitchFamily="34" charset="0"/>
                <a:ea typeface="Arial"/>
                <a:cs typeface="Arial" panose="020B0604020202020204" pitchFamily="34" charset="0"/>
              </a:rPr>
              <a:t> ir šiek tiek daugiau medžiagos - </a:t>
            </a:r>
            <a:r>
              <a:rPr lang="lt-LT" sz="1600" b="0" i="0" u="sng" dirty="0">
                <a:effectLst/>
                <a:latin typeface="Arial" panose="020B0604020202020204" pitchFamily="34" charset="0"/>
                <a:cs typeface="Arial" panose="020B0604020202020204" pitchFamily="34" charset="0"/>
                <a:hlinkClick r:id="rId4"/>
              </a:rPr>
              <a:t>https://github.com/aurimas13/Python-Beginner-Course</a:t>
            </a:r>
            <a:endParaRPr lang="en-LT"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953932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rIns="45720">
            <a:normAutofit/>
          </a:bodyPr>
          <a:lstStyle/>
          <a:p>
            <a:pPr>
              <a:lnSpc>
                <a:spcPct val="90000"/>
              </a:lnSpc>
              <a:spcBef>
                <a:spcPts val="1001"/>
              </a:spcBef>
            </a:pPr>
            <a:r>
              <a:rPr lang="lt-LT" sz="1300" b="0" strike="noStrike" spc="-1">
                <a:solidFill>
                  <a:srgbClr val="FEFFFF"/>
                </a:solidFill>
                <a:latin typeface="Arial"/>
                <a:ea typeface="Arial"/>
              </a:rPr>
              <a:t>4 paskaita. Funkcijos</a:t>
            </a:r>
            <a:endParaRPr lang="lt-LT" sz="1300" b="0" strike="noStrike" spc="-1">
              <a:latin typeface="Arial"/>
            </a:endParaRPr>
          </a:p>
        </p:txBody>
      </p:sp>
      <p:grpSp>
        <p:nvGrpSpPr>
          <p:cNvPr id="312" name="Group 2"/>
          <p:cNvGrpSpPr/>
          <p:nvPr/>
        </p:nvGrpSpPr>
        <p:grpSpPr>
          <a:xfrm>
            <a:off x="479880" y="898200"/>
            <a:ext cx="1834560" cy="463680"/>
            <a:chOff x="479880" y="898200"/>
            <a:chExt cx="1834560" cy="463680"/>
          </a:xfrm>
        </p:grpSpPr>
        <p:sp>
          <p:nvSpPr>
            <p:cNvPr id="313" name="CustomShape 3"/>
            <p:cNvSpPr/>
            <p:nvPr/>
          </p:nvSpPr>
          <p:spPr>
            <a:xfrm>
              <a:off x="479880" y="898200"/>
              <a:ext cx="1834560" cy="463680"/>
            </a:xfrm>
            <a:prstGeom prst="roundRect">
              <a:avLst>
                <a:gd name="adj" fmla="val 50000"/>
              </a:avLst>
            </a:prstGeom>
            <a:solidFill>
              <a:schemeClr val="accent3"/>
            </a:solidFill>
            <a:ln w="12600">
              <a:noFill/>
            </a:ln>
          </p:spPr>
          <p:style>
            <a:lnRef idx="0">
              <a:scrgbClr r="0" g="0" b="0"/>
            </a:lnRef>
            <a:fillRef idx="0">
              <a:scrgbClr r="0" g="0" b="0"/>
            </a:fillRef>
            <a:effectRef idx="0">
              <a:scrgbClr r="0" g="0" b="0"/>
            </a:effectRef>
            <a:fontRef idx="minor"/>
          </p:style>
        </p:sp>
        <p:sp>
          <p:nvSpPr>
            <p:cNvPr id="314" name="CustomShape 4"/>
            <p:cNvSpPr/>
            <p:nvPr/>
          </p:nvSpPr>
          <p:spPr>
            <a:xfrm>
              <a:off x="593640" y="962280"/>
              <a:ext cx="1607040" cy="33516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1600" b="1" strike="noStrike" spc="-1">
                  <a:solidFill>
                    <a:srgbClr val="FEFFFF"/>
                  </a:solidFill>
                  <a:latin typeface="Arial"/>
                  <a:ea typeface="Arial"/>
                </a:rPr>
                <a:t>Užduotis nr. 2</a:t>
              </a:r>
              <a:endParaRPr lang="lt-LT" sz="1600" b="0" strike="noStrike" spc="-1">
                <a:latin typeface="Arial"/>
              </a:endParaRPr>
            </a:p>
          </p:txBody>
        </p:sp>
      </p:grpSp>
      <p:pic>
        <p:nvPicPr>
          <p:cNvPr id="315" name="Picture Placeholder 2"/>
          <p:cNvPicPr/>
          <p:nvPr/>
        </p:nvPicPr>
        <p:blipFill>
          <a:blip r:embed="rId2"/>
          <a:stretch/>
        </p:blipFill>
        <p:spPr>
          <a:xfrm>
            <a:off x="480240" y="1441440"/>
            <a:ext cx="11231280" cy="5227560"/>
          </a:xfrm>
          <a:prstGeom prst="rect">
            <a:avLst/>
          </a:prstGeom>
          <a:ln w="12600">
            <a:noFill/>
          </a:ln>
        </p:spPr>
      </p:pic>
      <p:sp>
        <p:nvSpPr>
          <p:cNvPr id="316" name="CustomShape 5"/>
          <p:cNvSpPr/>
          <p:nvPr/>
        </p:nvSpPr>
        <p:spPr>
          <a:xfrm>
            <a:off x="594000" y="1832400"/>
            <a:ext cx="10718640" cy="4564080"/>
          </a:xfrm>
          <a:prstGeom prst="rect">
            <a:avLst/>
          </a:prstGeom>
          <a:noFill/>
          <a:ln w="12600">
            <a:noFill/>
          </a:ln>
        </p:spPr>
        <p:style>
          <a:lnRef idx="0">
            <a:scrgbClr r="0" g="0" b="0"/>
          </a:lnRef>
          <a:fillRef idx="0">
            <a:scrgbClr r="0" g="0" b="0"/>
          </a:fillRef>
          <a:effectRef idx="0">
            <a:scrgbClr r="0" g="0" b="0"/>
          </a:effectRef>
          <a:fontRef idx="minor"/>
        </p:style>
        <p:txBody>
          <a:bodyPr>
            <a:noAutofit/>
          </a:bodyPr>
          <a:lstStyle/>
          <a:p>
            <a:pPr marL="343080" indent="-342720">
              <a:lnSpc>
                <a:spcPct val="100000"/>
              </a:lnSpc>
              <a:buClr>
                <a:srgbClr val="000000"/>
              </a:buClr>
              <a:buFont typeface="StarSymbol"/>
              <a:buAutoNum type="arabicPeriod"/>
            </a:pPr>
            <a:r>
              <a:rPr lang="lt-LT" sz="1600" b="0" strike="noStrike" spc="-1" dirty="0">
                <a:solidFill>
                  <a:srgbClr val="000000"/>
                </a:solidFill>
                <a:latin typeface="Arial"/>
                <a:ea typeface="Arial"/>
              </a:rPr>
              <a:t>Sukurti funkciją, kuri patikrintų, ar paduotas Lietuvos piliečio asmens kodas yra </a:t>
            </a:r>
            <a:r>
              <a:rPr lang="lt-LT" sz="1600" b="0" strike="noStrike" spc="-1" dirty="0" err="1">
                <a:solidFill>
                  <a:srgbClr val="000000"/>
                </a:solidFill>
                <a:latin typeface="Arial"/>
                <a:ea typeface="Arial"/>
              </a:rPr>
              <a:t>validus</a:t>
            </a:r>
            <a:r>
              <a:rPr lang="lt-LT" sz="1600" b="0" strike="noStrike" spc="-1" dirty="0">
                <a:solidFill>
                  <a:srgbClr val="000000"/>
                </a:solidFill>
                <a:latin typeface="Arial"/>
                <a:ea typeface="Arial"/>
              </a:rPr>
              <a:t>.</a:t>
            </a:r>
            <a:endParaRPr lang="lt-LT" sz="1600" b="0" strike="noStrike" spc="-1" dirty="0">
              <a:latin typeface="Arial"/>
            </a:endParaRPr>
          </a:p>
          <a:p>
            <a:pPr marL="343080" indent="-342720">
              <a:lnSpc>
                <a:spcPct val="100000"/>
              </a:lnSpc>
              <a:buClr>
                <a:srgbClr val="000000"/>
              </a:buClr>
              <a:buFont typeface="StarSymbol"/>
              <a:buAutoNum type="arabicPeriod"/>
            </a:pPr>
            <a:r>
              <a:rPr lang="lt-LT" sz="1600" b="0" strike="noStrike" spc="-1" dirty="0">
                <a:solidFill>
                  <a:srgbClr val="000000"/>
                </a:solidFill>
                <a:latin typeface="Arial"/>
                <a:ea typeface="Arial"/>
              </a:rPr>
              <a:t>Padaryti, kad programa sugeneruotų teisingą asmens kodą (panaudojus anksčiau sukurtą funkciją) pagal įvestą lytį, gimimo datą ir eilės numerį).</a:t>
            </a:r>
            <a:endParaRPr lang="lt-LT" sz="1600" b="0" strike="noStrike" spc="-1" dirty="0">
              <a:latin typeface="Arial"/>
            </a:endParaRPr>
          </a:p>
          <a:p>
            <a:pPr>
              <a:lnSpc>
                <a:spcPct val="100000"/>
              </a:lnSpc>
            </a:pPr>
            <a:endParaRPr lang="lt-LT" sz="1600" b="0" strike="noStrike" spc="-1" dirty="0">
              <a:latin typeface="Arial"/>
            </a:endParaRPr>
          </a:p>
          <a:p>
            <a:pPr>
              <a:lnSpc>
                <a:spcPct val="90000"/>
              </a:lnSpc>
              <a:spcBef>
                <a:spcPts val="1001"/>
              </a:spcBef>
            </a:pPr>
            <a:endParaRPr lang="lt-LT" sz="1600" b="0" strike="noStrike" spc="-1" dirty="0">
              <a:latin typeface="Arial"/>
            </a:endParaRPr>
          </a:p>
          <a:p>
            <a:pPr>
              <a:lnSpc>
                <a:spcPct val="90000"/>
              </a:lnSpc>
              <a:spcBef>
                <a:spcPts val="1001"/>
              </a:spcBef>
            </a:pPr>
            <a:endParaRPr lang="lt-LT" sz="1600" b="0" strike="noStrike" spc="-1" dirty="0">
              <a:latin typeface="Arial"/>
            </a:endParaRPr>
          </a:p>
          <a:p>
            <a:pPr>
              <a:lnSpc>
                <a:spcPct val="90000"/>
              </a:lnSpc>
              <a:spcBef>
                <a:spcPts val="1001"/>
              </a:spcBef>
            </a:pPr>
            <a:endParaRPr lang="lt-LT" sz="1600" b="0" strike="noStrike" spc="-1" dirty="0">
              <a:latin typeface="Arial"/>
            </a:endParaRPr>
          </a:p>
        </p:txBody>
      </p:sp>
      <p:sp>
        <p:nvSpPr>
          <p:cNvPr id="2" name="TextBox 1">
            <a:extLst>
              <a:ext uri="{FF2B5EF4-FFF2-40B4-BE49-F238E27FC236}">
                <a16:creationId xmlns:a16="http://schemas.microsoft.com/office/drawing/2014/main" id="{E820A825-F376-CB1F-F701-5499BDD6A358}"/>
              </a:ext>
            </a:extLst>
          </p:cNvPr>
          <p:cNvSpPr txBox="1"/>
          <p:nvPr/>
        </p:nvSpPr>
        <p:spPr>
          <a:xfrm>
            <a:off x="11485950" y="6105075"/>
            <a:ext cx="639919" cy="584775"/>
          </a:xfrm>
          <a:prstGeom prst="rect">
            <a:avLst/>
          </a:prstGeom>
          <a:noFill/>
        </p:spPr>
        <p:txBody>
          <a:bodyPr wrap="none" rtlCol="0">
            <a:spAutoFit/>
          </a:bodyPr>
          <a:lstStyle/>
          <a:p>
            <a:r>
              <a:rPr lang="en-LT" sz="3200" b="1" dirty="0">
                <a:solidFill>
                  <a:schemeClr val="bg1"/>
                </a:solidFill>
                <a:latin typeface=""/>
              </a:rPr>
              <a:t>17</a:t>
            </a:r>
            <a:endParaRPr lang="en-LT" b="1" dirty="0">
              <a:solidFill>
                <a:schemeClr val="bg1"/>
              </a:solidFill>
              <a:latin typeface=""/>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rIns="45720">
            <a:normAutofit/>
          </a:bodyPr>
          <a:lstStyle/>
          <a:p>
            <a:pPr>
              <a:lnSpc>
                <a:spcPct val="90000"/>
              </a:lnSpc>
              <a:spcBef>
                <a:spcPts val="1001"/>
              </a:spcBef>
            </a:pPr>
            <a:r>
              <a:rPr lang="lt-LT" sz="1300" b="0" strike="noStrike" spc="-1">
                <a:solidFill>
                  <a:srgbClr val="FEFFFF"/>
                </a:solidFill>
                <a:latin typeface="Arial"/>
                <a:ea typeface="Arial"/>
              </a:rPr>
              <a:t>4 paskaita. Funkcijos</a:t>
            </a:r>
            <a:endParaRPr lang="lt-LT" sz="1300" b="0" strike="noStrike" spc="-1">
              <a:latin typeface="Arial"/>
            </a:endParaRPr>
          </a:p>
        </p:txBody>
      </p:sp>
      <p:grpSp>
        <p:nvGrpSpPr>
          <p:cNvPr id="318" name="Group 2"/>
          <p:cNvGrpSpPr/>
          <p:nvPr/>
        </p:nvGrpSpPr>
        <p:grpSpPr>
          <a:xfrm>
            <a:off x="479880" y="898200"/>
            <a:ext cx="1834560" cy="463680"/>
            <a:chOff x="479880" y="898200"/>
            <a:chExt cx="1834560" cy="463680"/>
          </a:xfrm>
        </p:grpSpPr>
        <p:sp>
          <p:nvSpPr>
            <p:cNvPr id="319" name="CustomShape 3"/>
            <p:cNvSpPr/>
            <p:nvPr/>
          </p:nvSpPr>
          <p:spPr>
            <a:xfrm>
              <a:off x="479880" y="898200"/>
              <a:ext cx="1834560" cy="463680"/>
            </a:xfrm>
            <a:prstGeom prst="roundRect">
              <a:avLst>
                <a:gd name="adj" fmla="val 50000"/>
              </a:avLst>
            </a:prstGeom>
            <a:solidFill>
              <a:schemeClr val="accent3"/>
            </a:solidFill>
            <a:ln w="12600">
              <a:noFill/>
            </a:ln>
          </p:spPr>
          <p:style>
            <a:lnRef idx="0">
              <a:scrgbClr r="0" g="0" b="0"/>
            </a:lnRef>
            <a:fillRef idx="0">
              <a:scrgbClr r="0" g="0" b="0"/>
            </a:fillRef>
            <a:effectRef idx="0">
              <a:scrgbClr r="0" g="0" b="0"/>
            </a:effectRef>
            <a:fontRef idx="minor"/>
          </p:style>
        </p:sp>
        <p:sp>
          <p:nvSpPr>
            <p:cNvPr id="320" name="CustomShape 4"/>
            <p:cNvSpPr/>
            <p:nvPr/>
          </p:nvSpPr>
          <p:spPr>
            <a:xfrm>
              <a:off x="593640" y="962280"/>
              <a:ext cx="1607040" cy="33516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1600" b="1" strike="noStrike" spc="-1">
                  <a:solidFill>
                    <a:srgbClr val="FEFFFF"/>
                  </a:solidFill>
                  <a:latin typeface="Arial"/>
                  <a:ea typeface="Arial"/>
                </a:rPr>
                <a:t>Užduotis nr. 3</a:t>
              </a:r>
              <a:endParaRPr lang="lt-LT" sz="1600" b="0" strike="noStrike" spc="-1">
                <a:latin typeface="Arial"/>
              </a:endParaRPr>
            </a:p>
          </p:txBody>
        </p:sp>
      </p:grpSp>
      <p:pic>
        <p:nvPicPr>
          <p:cNvPr id="321" name="Picture Placeholder 2"/>
          <p:cNvPicPr/>
          <p:nvPr/>
        </p:nvPicPr>
        <p:blipFill>
          <a:blip r:embed="rId2"/>
          <a:stretch/>
        </p:blipFill>
        <p:spPr>
          <a:xfrm>
            <a:off x="480240" y="1441440"/>
            <a:ext cx="11231280" cy="5227560"/>
          </a:xfrm>
          <a:prstGeom prst="rect">
            <a:avLst/>
          </a:prstGeom>
          <a:ln w="12600">
            <a:noFill/>
          </a:ln>
        </p:spPr>
      </p:pic>
      <p:sp>
        <p:nvSpPr>
          <p:cNvPr id="322" name="CustomShape 5"/>
          <p:cNvSpPr/>
          <p:nvPr/>
        </p:nvSpPr>
        <p:spPr>
          <a:xfrm>
            <a:off x="594000" y="1832400"/>
            <a:ext cx="10718640" cy="4564080"/>
          </a:xfrm>
          <a:prstGeom prst="rect">
            <a:avLst/>
          </a:prstGeom>
          <a:noFill/>
          <a:ln w="12600">
            <a:noFill/>
          </a:ln>
        </p:spPr>
        <p:style>
          <a:lnRef idx="0">
            <a:scrgbClr r="0" g="0" b="0"/>
          </a:lnRef>
          <a:fillRef idx="0">
            <a:scrgbClr r="0" g="0" b="0"/>
          </a:fillRef>
          <a:effectRef idx="0">
            <a:scrgbClr r="0" g="0" b="0"/>
          </a:effectRef>
          <a:fontRef idx="minor"/>
        </p:style>
        <p:txBody>
          <a:bodyPr>
            <a:noAutofit/>
          </a:bodyPr>
          <a:lstStyle/>
          <a:p>
            <a:pPr marL="343080" indent="-342720">
              <a:lnSpc>
                <a:spcPct val="100000"/>
              </a:lnSpc>
              <a:buClr>
                <a:srgbClr val="000000"/>
              </a:buClr>
              <a:buFont typeface="StarSymbol"/>
              <a:buAutoNum type="arabicPeriod"/>
            </a:pPr>
            <a:r>
              <a:rPr lang="lt-LT" sz="1600" b="0" strike="noStrike" spc="-1" dirty="0">
                <a:solidFill>
                  <a:srgbClr val="000000"/>
                </a:solidFill>
                <a:latin typeface="Arial"/>
                <a:ea typeface="Arial"/>
              </a:rPr>
              <a:t>Sukurti funkciją, kuri grąžintų </a:t>
            </a:r>
            <a:r>
              <a:rPr lang="lt-LT" sz="1600" b="0" strike="noStrike" spc="-1" dirty="0" err="1">
                <a:solidFill>
                  <a:srgbClr val="000000"/>
                </a:solidFill>
                <a:latin typeface="Arial"/>
                <a:ea typeface="Arial"/>
              </a:rPr>
              <a:t>True</a:t>
            </a:r>
            <a:r>
              <a:rPr lang="lt-LT" sz="1600" b="0" strike="noStrike" spc="-1" dirty="0">
                <a:solidFill>
                  <a:srgbClr val="000000"/>
                </a:solidFill>
                <a:latin typeface="Arial"/>
                <a:ea typeface="Arial"/>
              </a:rPr>
              <a:t> reikšmę, jei įvesto skaičiaus pirma skaitmenų pusė yra lygi </a:t>
            </a:r>
            <a:r>
              <a:rPr lang="lt-LT" sz="1600" b="0" strike="noStrike" spc="-1" dirty="0" err="1">
                <a:solidFill>
                  <a:srgbClr val="000000"/>
                </a:solidFill>
                <a:latin typeface="Arial"/>
                <a:ea typeface="Arial"/>
              </a:rPr>
              <a:t>antrąjai</a:t>
            </a:r>
            <a:r>
              <a:rPr lang="lt-LT" sz="1600" b="0" strike="noStrike" spc="-1" dirty="0">
                <a:solidFill>
                  <a:srgbClr val="000000"/>
                </a:solidFill>
                <a:latin typeface="Arial"/>
                <a:ea typeface="Arial"/>
              </a:rPr>
              <a:t>, priešingu atveju grąžintų </a:t>
            </a:r>
            <a:r>
              <a:rPr lang="lt-LT" sz="1600" b="0" strike="noStrike" spc="-1" dirty="0" err="1">
                <a:solidFill>
                  <a:srgbClr val="000000"/>
                </a:solidFill>
                <a:latin typeface="Arial"/>
                <a:ea typeface="Arial"/>
              </a:rPr>
              <a:t>False</a:t>
            </a:r>
            <a:r>
              <a:rPr lang="lt-LT" sz="1600" b="0" strike="noStrike" spc="-1" dirty="0">
                <a:solidFill>
                  <a:srgbClr val="000000"/>
                </a:solidFill>
                <a:latin typeface="Arial"/>
                <a:ea typeface="Arial"/>
              </a:rPr>
              <a:t>.</a:t>
            </a:r>
            <a:endParaRPr lang="lt-LT" sz="1600" b="0" strike="noStrike" spc="-1" dirty="0">
              <a:latin typeface="Arial"/>
            </a:endParaRPr>
          </a:p>
          <a:p>
            <a:pPr marL="343080" indent="-342720">
              <a:lnSpc>
                <a:spcPct val="100000"/>
              </a:lnSpc>
              <a:buClr>
                <a:srgbClr val="000000"/>
              </a:buClr>
              <a:buFont typeface="StarSymbol"/>
              <a:buAutoNum type="arabicPeriod"/>
            </a:pPr>
            <a:r>
              <a:rPr lang="lt-LT" sz="1600" b="0" strike="noStrike" spc="-1" dirty="0">
                <a:solidFill>
                  <a:srgbClr val="000000"/>
                </a:solidFill>
                <a:latin typeface="Arial"/>
                <a:ea typeface="Arial"/>
              </a:rPr>
              <a:t>Parašyti funkciją, kuri grąžintų, kiekvieno elemento gretimą skaičių. </a:t>
            </a:r>
            <a:r>
              <a:rPr lang="lt-LT" sz="1600" b="0" strike="noStrike" spc="-1" dirty="0" err="1">
                <a:solidFill>
                  <a:srgbClr val="000000"/>
                </a:solidFill>
                <a:latin typeface="Arial"/>
                <a:ea typeface="Arial"/>
              </a:rPr>
              <a:t>Pvz</a:t>
            </a:r>
            <a:r>
              <a:rPr lang="lt-LT" sz="1600" b="0" strike="noStrike" spc="-1" dirty="0">
                <a:solidFill>
                  <a:srgbClr val="000000"/>
                </a:solidFill>
                <a:latin typeface="Arial"/>
                <a:ea typeface="Arial"/>
              </a:rPr>
              <a:t>:</a:t>
            </a:r>
            <a:endParaRPr lang="lt-LT" sz="1600" b="0" strike="noStrike" spc="-1" dirty="0">
              <a:latin typeface="Arial"/>
            </a:endParaRPr>
          </a:p>
          <a:p>
            <a:pPr>
              <a:lnSpc>
                <a:spcPct val="100000"/>
              </a:lnSpc>
            </a:pPr>
            <a:r>
              <a:rPr lang="lt-LT" sz="1600" b="0" strike="noStrike" spc="-1" dirty="0">
                <a:solidFill>
                  <a:srgbClr val="000000"/>
                </a:solidFill>
                <a:latin typeface="Arial"/>
                <a:ea typeface="DejaVu Sans"/>
              </a:rPr>
              <a:t>      </a:t>
            </a:r>
            <a:r>
              <a:rPr lang="lt-LT" sz="1600" b="0" strike="noStrike" spc="-1" dirty="0" err="1">
                <a:solidFill>
                  <a:srgbClr val="000000"/>
                </a:solidFill>
                <a:latin typeface="Arial"/>
                <a:ea typeface="DejaVu Sans"/>
              </a:rPr>
              <a:t>Input</a:t>
            </a:r>
            <a:r>
              <a:rPr lang="lt-LT" sz="1600" b="0" strike="noStrike" spc="-1" dirty="0">
                <a:solidFill>
                  <a:srgbClr val="000000"/>
                </a:solidFill>
                <a:latin typeface="Arial"/>
                <a:ea typeface="DejaVu Sans"/>
              </a:rPr>
              <a:t>: 5678</a:t>
            </a:r>
            <a:endParaRPr lang="lt-LT" sz="1600" b="0" strike="noStrike" spc="-1" dirty="0">
              <a:latin typeface="Arial"/>
            </a:endParaRPr>
          </a:p>
          <a:p>
            <a:pPr>
              <a:lnSpc>
                <a:spcPct val="100000"/>
              </a:lnSpc>
            </a:pPr>
            <a:r>
              <a:rPr lang="lt-LT" sz="1600" b="0" strike="noStrike" spc="-1" dirty="0">
                <a:solidFill>
                  <a:srgbClr val="000000"/>
                </a:solidFill>
                <a:latin typeface="Arial"/>
                <a:ea typeface="DejaVu Sans"/>
              </a:rPr>
              <a:t>      </a:t>
            </a:r>
            <a:r>
              <a:rPr lang="lt-LT" sz="1600" b="0" strike="noStrike" spc="-1" dirty="0" err="1">
                <a:solidFill>
                  <a:srgbClr val="000000"/>
                </a:solidFill>
                <a:latin typeface="Arial"/>
                <a:ea typeface="DejaVu Sans"/>
              </a:rPr>
              <a:t>Output</a:t>
            </a:r>
            <a:r>
              <a:rPr lang="lt-LT" sz="1600" b="0" strike="noStrike" spc="-1" dirty="0">
                <a:solidFill>
                  <a:srgbClr val="000000"/>
                </a:solidFill>
                <a:latin typeface="Arial"/>
                <a:ea typeface="DejaVu Sans"/>
              </a:rPr>
              <a:t>: 5 – 46, 6 – 57, 7 – 68, 8 - 79</a:t>
            </a:r>
            <a:endParaRPr lang="lt-LT" sz="1600" b="0" strike="noStrike" spc="-1" dirty="0">
              <a:latin typeface="Arial"/>
            </a:endParaRPr>
          </a:p>
          <a:p>
            <a:pPr>
              <a:lnSpc>
                <a:spcPct val="100000"/>
              </a:lnSpc>
            </a:pPr>
            <a:endParaRPr lang="lt-LT" sz="1600" b="0" strike="noStrike" spc="-1" dirty="0">
              <a:latin typeface="Arial"/>
            </a:endParaRPr>
          </a:p>
          <a:p>
            <a:pPr>
              <a:lnSpc>
                <a:spcPct val="90000"/>
              </a:lnSpc>
              <a:spcBef>
                <a:spcPts val="1001"/>
              </a:spcBef>
            </a:pPr>
            <a:endParaRPr lang="lt-LT" sz="1600" b="0" strike="noStrike" spc="-1" dirty="0">
              <a:latin typeface="Arial"/>
            </a:endParaRPr>
          </a:p>
          <a:p>
            <a:pPr>
              <a:lnSpc>
                <a:spcPct val="90000"/>
              </a:lnSpc>
              <a:spcBef>
                <a:spcPts val="1001"/>
              </a:spcBef>
            </a:pPr>
            <a:endParaRPr lang="lt-LT" sz="1600" b="0" strike="noStrike" spc="-1" dirty="0">
              <a:latin typeface="Arial"/>
            </a:endParaRPr>
          </a:p>
          <a:p>
            <a:pPr>
              <a:lnSpc>
                <a:spcPct val="90000"/>
              </a:lnSpc>
              <a:spcBef>
                <a:spcPts val="1001"/>
              </a:spcBef>
            </a:pPr>
            <a:endParaRPr lang="lt-LT" sz="1600" b="0" strike="noStrike" spc="-1" dirty="0">
              <a:latin typeface="Arial"/>
            </a:endParaRPr>
          </a:p>
        </p:txBody>
      </p:sp>
      <p:sp>
        <p:nvSpPr>
          <p:cNvPr id="2" name="TextBox 1">
            <a:extLst>
              <a:ext uri="{FF2B5EF4-FFF2-40B4-BE49-F238E27FC236}">
                <a16:creationId xmlns:a16="http://schemas.microsoft.com/office/drawing/2014/main" id="{C55C5119-B617-863C-09A8-61F23E97058E}"/>
              </a:ext>
            </a:extLst>
          </p:cNvPr>
          <p:cNvSpPr txBox="1"/>
          <p:nvPr/>
        </p:nvSpPr>
        <p:spPr>
          <a:xfrm>
            <a:off x="11485950" y="6105075"/>
            <a:ext cx="639919" cy="584775"/>
          </a:xfrm>
          <a:prstGeom prst="rect">
            <a:avLst/>
          </a:prstGeom>
          <a:noFill/>
        </p:spPr>
        <p:txBody>
          <a:bodyPr wrap="none" rtlCol="0">
            <a:spAutoFit/>
          </a:bodyPr>
          <a:lstStyle/>
          <a:p>
            <a:r>
              <a:rPr lang="en-LT" sz="3200" b="1" dirty="0">
                <a:solidFill>
                  <a:schemeClr val="bg1"/>
                </a:solidFill>
                <a:latin typeface=""/>
              </a:rPr>
              <a:t>18</a:t>
            </a:r>
            <a:endParaRPr lang="en-LT" b="1" dirty="0">
              <a:solidFill>
                <a:schemeClr val="bg1"/>
              </a:solidFill>
              <a:latin typeface=""/>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rIns="45720">
            <a:normAutofit/>
          </a:bodyPr>
          <a:lstStyle/>
          <a:p>
            <a:pPr>
              <a:lnSpc>
                <a:spcPct val="90000"/>
              </a:lnSpc>
              <a:spcBef>
                <a:spcPts val="1001"/>
              </a:spcBef>
            </a:pPr>
            <a:r>
              <a:rPr lang="lt-LT" sz="1300" b="0" strike="noStrike" spc="-1">
                <a:solidFill>
                  <a:srgbClr val="FEFFFF"/>
                </a:solidFill>
                <a:latin typeface="Arial"/>
                <a:ea typeface="Arial"/>
              </a:rPr>
              <a:t>4 paskaita. Funkcijos</a:t>
            </a:r>
            <a:endParaRPr lang="lt-LT" sz="1300" b="0" strike="noStrike" spc="-1">
              <a:latin typeface="Arial"/>
            </a:endParaRPr>
          </a:p>
          <a:p>
            <a:pPr>
              <a:lnSpc>
                <a:spcPct val="90000"/>
              </a:lnSpc>
              <a:spcBef>
                <a:spcPts val="1001"/>
              </a:spcBef>
            </a:pPr>
            <a:endParaRPr lang="lt-LT" sz="1300" b="0" strike="noStrike" spc="-1">
              <a:latin typeface="Arial"/>
            </a:endParaRPr>
          </a:p>
        </p:txBody>
      </p:sp>
      <p:grpSp>
        <p:nvGrpSpPr>
          <p:cNvPr id="324" name="Group 2"/>
          <p:cNvGrpSpPr/>
          <p:nvPr/>
        </p:nvGrpSpPr>
        <p:grpSpPr>
          <a:xfrm>
            <a:off x="480240" y="914400"/>
            <a:ext cx="1834560" cy="463680"/>
            <a:chOff x="480240" y="914400"/>
            <a:chExt cx="1834560" cy="463680"/>
          </a:xfrm>
        </p:grpSpPr>
        <p:sp>
          <p:nvSpPr>
            <p:cNvPr id="325" name="CustomShape 3"/>
            <p:cNvSpPr/>
            <p:nvPr/>
          </p:nvSpPr>
          <p:spPr>
            <a:xfrm>
              <a:off x="480240" y="914400"/>
              <a:ext cx="1834560" cy="463680"/>
            </a:xfrm>
            <a:prstGeom prst="roundRect">
              <a:avLst>
                <a:gd name="adj" fmla="val 50000"/>
              </a:avLst>
            </a:prstGeom>
            <a:solidFill>
              <a:schemeClr val="accent2"/>
            </a:solidFill>
            <a:ln w="12600">
              <a:noFill/>
            </a:ln>
          </p:spPr>
          <p:style>
            <a:lnRef idx="0">
              <a:scrgbClr r="0" g="0" b="0"/>
            </a:lnRef>
            <a:fillRef idx="0">
              <a:scrgbClr r="0" g="0" b="0"/>
            </a:fillRef>
            <a:effectRef idx="0">
              <a:scrgbClr r="0" g="0" b="0"/>
            </a:effectRef>
            <a:fontRef idx="minor"/>
          </p:style>
        </p:sp>
        <p:sp>
          <p:nvSpPr>
            <p:cNvPr id="326" name="CustomShape 4"/>
            <p:cNvSpPr/>
            <p:nvPr/>
          </p:nvSpPr>
          <p:spPr>
            <a:xfrm>
              <a:off x="594000" y="978840"/>
              <a:ext cx="1607040" cy="3340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1600" b="1" strike="noStrike" spc="-1">
                  <a:solidFill>
                    <a:srgbClr val="000000"/>
                  </a:solidFill>
                  <a:latin typeface="Arial"/>
                  <a:ea typeface="Arial"/>
                </a:rPr>
                <a:t>Namų darbas</a:t>
              </a:r>
              <a:endParaRPr lang="lt-LT" sz="1600" b="0" strike="noStrike" spc="-1">
                <a:latin typeface="Arial"/>
              </a:endParaRPr>
            </a:p>
          </p:txBody>
        </p:sp>
      </p:grpSp>
      <p:pic>
        <p:nvPicPr>
          <p:cNvPr id="327" name="Picture Placeholder 2"/>
          <p:cNvPicPr/>
          <p:nvPr/>
        </p:nvPicPr>
        <p:blipFill>
          <a:blip r:embed="rId2"/>
          <a:stretch/>
        </p:blipFill>
        <p:spPr>
          <a:xfrm>
            <a:off x="479880" y="1441440"/>
            <a:ext cx="11231280" cy="5227560"/>
          </a:xfrm>
          <a:prstGeom prst="rect">
            <a:avLst/>
          </a:prstGeom>
          <a:ln w="12600">
            <a:noFill/>
          </a:ln>
        </p:spPr>
      </p:pic>
      <p:sp>
        <p:nvSpPr>
          <p:cNvPr id="328" name="CustomShape 5"/>
          <p:cNvSpPr/>
          <p:nvPr/>
        </p:nvSpPr>
        <p:spPr>
          <a:xfrm>
            <a:off x="594000" y="1832400"/>
            <a:ext cx="10718640" cy="4564080"/>
          </a:xfrm>
          <a:prstGeom prst="rect">
            <a:avLst/>
          </a:prstGeom>
          <a:noFill/>
          <a:ln w="1260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spcBef>
                <a:spcPts val="1001"/>
              </a:spcBef>
            </a:pPr>
            <a:r>
              <a:rPr lang="lt-LT" sz="1400" b="0" strike="noStrike" spc="-1">
                <a:solidFill>
                  <a:srgbClr val="000000"/>
                </a:solidFill>
                <a:latin typeface="Arial"/>
                <a:ea typeface="Arial"/>
              </a:rPr>
              <a:t>Užbaigti klasėje nepadarytas užduotis</a:t>
            </a:r>
            <a:endParaRPr lang="lt-LT" sz="1400" b="0" strike="noStrike" spc="-1">
              <a:latin typeface="Arial"/>
            </a:endParaRPr>
          </a:p>
        </p:txBody>
      </p:sp>
      <p:sp>
        <p:nvSpPr>
          <p:cNvPr id="2" name="TextBox 1">
            <a:extLst>
              <a:ext uri="{FF2B5EF4-FFF2-40B4-BE49-F238E27FC236}">
                <a16:creationId xmlns:a16="http://schemas.microsoft.com/office/drawing/2014/main" id="{148E878D-B04A-B1E3-AC17-DB1D18083C78}"/>
              </a:ext>
            </a:extLst>
          </p:cNvPr>
          <p:cNvSpPr txBox="1"/>
          <p:nvPr/>
        </p:nvSpPr>
        <p:spPr>
          <a:xfrm>
            <a:off x="11485950" y="6105075"/>
            <a:ext cx="639919" cy="584775"/>
          </a:xfrm>
          <a:prstGeom prst="rect">
            <a:avLst/>
          </a:prstGeom>
          <a:noFill/>
        </p:spPr>
        <p:txBody>
          <a:bodyPr wrap="none" rtlCol="0">
            <a:spAutoFit/>
          </a:bodyPr>
          <a:lstStyle/>
          <a:p>
            <a:r>
              <a:rPr lang="en-LT" sz="3200" b="1" dirty="0">
                <a:solidFill>
                  <a:schemeClr val="bg1"/>
                </a:solidFill>
                <a:latin typeface=""/>
              </a:rPr>
              <a:t>19</a:t>
            </a:r>
            <a:endParaRPr lang="en-LT" b="1" dirty="0">
              <a:solidFill>
                <a:schemeClr val="bg1"/>
              </a:solidFill>
              <a:latin typeface=""/>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rIns="45720">
            <a:normAutofit/>
          </a:bodyPr>
          <a:lstStyle/>
          <a:p>
            <a:pPr>
              <a:lnSpc>
                <a:spcPct val="90000"/>
              </a:lnSpc>
              <a:spcBef>
                <a:spcPts val="1001"/>
              </a:spcBef>
            </a:pPr>
            <a:r>
              <a:rPr lang="lt-LT" sz="1300" b="0" strike="noStrike" spc="-1">
                <a:solidFill>
                  <a:srgbClr val="000000"/>
                </a:solidFill>
                <a:latin typeface="Arial"/>
                <a:ea typeface="Arial"/>
              </a:rPr>
              <a:t>4 paskaita. Funkcijos</a:t>
            </a:r>
            <a:endParaRPr lang="lt-LT" sz="1300" b="0" strike="noStrike" spc="-1">
              <a:latin typeface="Arial"/>
            </a:endParaRPr>
          </a:p>
          <a:p>
            <a:pPr>
              <a:lnSpc>
                <a:spcPct val="90000"/>
              </a:lnSpc>
              <a:spcBef>
                <a:spcPts val="1001"/>
              </a:spcBef>
            </a:pPr>
            <a:endParaRPr lang="lt-LT" sz="1300" b="0" strike="noStrike" spc="-1">
              <a:latin typeface="Arial"/>
            </a:endParaRPr>
          </a:p>
        </p:txBody>
      </p:sp>
      <p:sp>
        <p:nvSpPr>
          <p:cNvPr id="330" name="CustomShape 2"/>
          <p:cNvSpPr/>
          <p:nvPr/>
        </p:nvSpPr>
        <p:spPr>
          <a:xfrm>
            <a:off x="3276000" y="2394060"/>
            <a:ext cx="3750120" cy="329040"/>
          </a:xfrm>
          <a:prstGeom prst="rect">
            <a:avLst/>
          </a:prstGeom>
          <a:noFill/>
          <a:ln w="12600">
            <a:noFill/>
          </a:ln>
        </p:spPr>
        <p:style>
          <a:lnRef idx="0">
            <a:scrgbClr r="0" g="0" b="0"/>
          </a:lnRef>
          <a:fillRef idx="0">
            <a:scrgbClr r="0" g="0" b="0"/>
          </a:fillRef>
          <a:effectRef idx="0">
            <a:scrgbClr r="0" g="0" b="0"/>
          </a:effectRef>
          <a:fontRef idx="minor"/>
        </p:style>
        <p:txBody>
          <a:bodyPr lIns="45720" rIns="45720">
            <a:normAutofit/>
          </a:bodyPr>
          <a:lstStyle/>
          <a:p>
            <a:pPr>
              <a:lnSpc>
                <a:spcPct val="90000"/>
              </a:lnSpc>
              <a:spcBef>
                <a:spcPts val="1001"/>
              </a:spcBef>
            </a:pPr>
            <a:r>
              <a:rPr lang="lt-LT" sz="1600" b="1" strike="noStrike" spc="-1" dirty="0">
                <a:solidFill>
                  <a:srgbClr val="000000"/>
                </a:solidFill>
                <a:latin typeface="Arial"/>
                <a:ea typeface="DejaVu Sans"/>
              </a:rPr>
              <a:t>Asmens kodas</a:t>
            </a:r>
            <a:endParaRPr lang="lt-LT" sz="1600" b="0" strike="noStrike" spc="-1" dirty="0">
              <a:latin typeface="Arial"/>
            </a:endParaRPr>
          </a:p>
        </p:txBody>
      </p:sp>
      <p:sp>
        <p:nvSpPr>
          <p:cNvPr id="331" name="CustomShape 3"/>
          <p:cNvSpPr/>
          <p:nvPr/>
        </p:nvSpPr>
        <p:spPr>
          <a:xfrm>
            <a:off x="3276000" y="2743620"/>
            <a:ext cx="3750120" cy="503640"/>
          </a:xfrm>
          <a:prstGeom prst="rect">
            <a:avLst/>
          </a:prstGeom>
          <a:noFill/>
          <a:ln w="12600">
            <a:noFill/>
          </a:ln>
        </p:spPr>
        <p:style>
          <a:lnRef idx="0">
            <a:scrgbClr r="0" g="0" b="0"/>
          </a:lnRef>
          <a:fillRef idx="0">
            <a:scrgbClr r="0" g="0" b="0"/>
          </a:fillRef>
          <a:effectRef idx="0">
            <a:scrgbClr r="0" g="0" b="0"/>
          </a:effectRef>
          <a:fontRef idx="minor"/>
        </p:style>
        <p:txBody>
          <a:bodyPr lIns="45720" rIns="45720">
            <a:normAutofit/>
          </a:bodyPr>
          <a:lstStyle/>
          <a:p>
            <a:pPr>
              <a:lnSpc>
                <a:spcPct val="90000"/>
              </a:lnSpc>
              <a:spcBef>
                <a:spcPts val="1001"/>
              </a:spcBef>
            </a:pPr>
            <a:r>
              <a:rPr lang="lt-LT" sz="1600" b="0" strike="noStrike" spc="-1">
                <a:solidFill>
                  <a:srgbClr val="000000"/>
                </a:solidFill>
                <a:latin typeface="Arial"/>
                <a:ea typeface="DejaVu Sans"/>
              </a:rPr>
              <a:t>Info apie asmens kodo sudarymą </a:t>
            </a:r>
            <a:endParaRPr lang="lt-LT" sz="1600" b="0" strike="noStrike" spc="-1">
              <a:latin typeface="Arial"/>
            </a:endParaRPr>
          </a:p>
        </p:txBody>
      </p:sp>
      <p:sp>
        <p:nvSpPr>
          <p:cNvPr id="332" name="CustomShape 4"/>
          <p:cNvSpPr/>
          <p:nvPr/>
        </p:nvSpPr>
        <p:spPr>
          <a:xfrm>
            <a:off x="480240" y="5032080"/>
            <a:ext cx="2342880" cy="13644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b">
            <a:noAutofit/>
          </a:bodyPr>
          <a:lstStyle/>
          <a:p>
            <a:pPr>
              <a:lnSpc>
                <a:spcPct val="90000"/>
              </a:lnSpc>
            </a:pPr>
            <a:r>
              <a:rPr lang="lt-LT" sz="3000" b="1" strike="noStrike" spc="-1">
                <a:solidFill>
                  <a:srgbClr val="000000"/>
                </a:solidFill>
                <a:latin typeface="Arial"/>
                <a:ea typeface="Arial"/>
              </a:rPr>
              <a:t>Naudinga informacija</a:t>
            </a:r>
            <a:endParaRPr lang="lt-LT" sz="3000" b="0" strike="noStrike" spc="-1">
              <a:latin typeface="Arial"/>
            </a:endParaRPr>
          </a:p>
        </p:txBody>
      </p:sp>
      <p:sp>
        <p:nvSpPr>
          <p:cNvPr id="333" name="CustomShape 5"/>
          <p:cNvSpPr/>
          <p:nvPr/>
        </p:nvSpPr>
        <p:spPr>
          <a:xfrm>
            <a:off x="7497720" y="2394060"/>
            <a:ext cx="4207320" cy="790560"/>
          </a:xfrm>
          <a:prstGeom prst="rect">
            <a:avLst/>
          </a:prstGeom>
          <a:noFill/>
          <a:ln w="12600">
            <a:noFill/>
          </a:ln>
        </p:spPr>
        <p:style>
          <a:lnRef idx="0">
            <a:scrgbClr r="0" g="0" b="0"/>
          </a:lnRef>
          <a:fillRef idx="0">
            <a:scrgbClr r="0" g="0" b="0"/>
          </a:fillRef>
          <a:effectRef idx="0">
            <a:scrgbClr r="0" g="0" b="0"/>
          </a:effectRef>
          <a:fontRef idx="minor"/>
        </p:style>
        <p:txBody>
          <a:bodyPr lIns="45720" rIns="45720">
            <a:normAutofit/>
          </a:bodyPr>
          <a:lstStyle/>
          <a:p>
            <a:pPr>
              <a:lnSpc>
                <a:spcPct val="90000"/>
              </a:lnSpc>
              <a:spcBef>
                <a:spcPts val="1001"/>
              </a:spcBef>
            </a:pPr>
            <a:r>
              <a:rPr lang="lt-LT" sz="1600" b="1" u="sng" strike="noStrike" spc="-1">
                <a:solidFill>
                  <a:srgbClr val="0000FF"/>
                </a:solidFill>
                <a:uFillTx/>
                <a:latin typeface="Arial"/>
                <a:ea typeface="Arial"/>
                <a:hlinkClick r:id="rId2"/>
              </a:rPr>
              <a:t>https://lt.wikipedia.org/wiki/Asmens_kodas</a:t>
            </a:r>
            <a:endParaRPr lang="lt-LT" sz="1600" b="0" strike="noStrike" spc="-1">
              <a:latin typeface="Arial"/>
            </a:endParaRPr>
          </a:p>
        </p:txBody>
      </p:sp>
      <p:sp>
        <p:nvSpPr>
          <p:cNvPr id="334" name="CustomShape 6"/>
          <p:cNvSpPr/>
          <p:nvPr/>
        </p:nvSpPr>
        <p:spPr>
          <a:xfrm>
            <a:off x="3276000" y="3208800"/>
            <a:ext cx="3750120" cy="329040"/>
          </a:xfrm>
          <a:prstGeom prst="rect">
            <a:avLst/>
          </a:prstGeom>
          <a:noFill/>
          <a:ln w="12600">
            <a:noFill/>
          </a:ln>
        </p:spPr>
        <p:style>
          <a:lnRef idx="0">
            <a:scrgbClr r="0" g="0" b="0"/>
          </a:lnRef>
          <a:fillRef idx="0">
            <a:scrgbClr r="0" g="0" b="0"/>
          </a:fillRef>
          <a:effectRef idx="0">
            <a:scrgbClr r="0" g="0" b="0"/>
          </a:effectRef>
          <a:fontRef idx="minor"/>
        </p:style>
        <p:txBody>
          <a:bodyPr lIns="45720" rIns="45720">
            <a:normAutofit/>
          </a:bodyPr>
          <a:lstStyle/>
          <a:p>
            <a:pPr>
              <a:lnSpc>
                <a:spcPct val="90000"/>
              </a:lnSpc>
              <a:spcBef>
                <a:spcPts val="1001"/>
              </a:spcBef>
            </a:pPr>
            <a:r>
              <a:rPr lang="lt-LT" sz="1600" b="1" strike="noStrike" spc="-1">
                <a:solidFill>
                  <a:srgbClr val="000000"/>
                </a:solidFill>
                <a:latin typeface="Arial"/>
                <a:ea typeface="DejaVu Sans"/>
              </a:rPr>
              <a:t>Codingbat</a:t>
            </a:r>
            <a:endParaRPr lang="lt-LT" sz="1600" b="0" strike="noStrike" spc="-1">
              <a:latin typeface="Arial"/>
            </a:endParaRPr>
          </a:p>
        </p:txBody>
      </p:sp>
      <p:sp>
        <p:nvSpPr>
          <p:cNvPr id="335" name="CustomShape 7"/>
          <p:cNvSpPr/>
          <p:nvPr/>
        </p:nvSpPr>
        <p:spPr>
          <a:xfrm>
            <a:off x="3276000" y="3558360"/>
            <a:ext cx="3750120" cy="503640"/>
          </a:xfrm>
          <a:prstGeom prst="rect">
            <a:avLst/>
          </a:prstGeom>
          <a:noFill/>
          <a:ln w="12600">
            <a:noFill/>
          </a:ln>
        </p:spPr>
        <p:style>
          <a:lnRef idx="0">
            <a:scrgbClr r="0" g="0" b="0"/>
          </a:lnRef>
          <a:fillRef idx="0">
            <a:scrgbClr r="0" g="0" b="0"/>
          </a:fillRef>
          <a:effectRef idx="0">
            <a:scrgbClr r="0" g="0" b="0"/>
          </a:effectRef>
          <a:fontRef idx="minor"/>
        </p:style>
        <p:txBody>
          <a:bodyPr lIns="45720" rIns="45720">
            <a:normAutofit/>
          </a:bodyPr>
          <a:lstStyle/>
          <a:p>
            <a:pPr>
              <a:lnSpc>
                <a:spcPct val="90000"/>
              </a:lnSpc>
              <a:spcBef>
                <a:spcPts val="1001"/>
              </a:spcBef>
            </a:pPr>
            <a:r>
              <a:rPr lang="lt-LT" sz="1600" b="0" strike="noStrike" spc="-1">
                <a:solidFill>
                  <a:srgbClr val="000000"/>
                </a:solidFill>
                <a:latin typeface="Arial"/>
                <a:ea typeface="DejaVu Sans"/>
              </a:rPr>
              <a:t>Užduotys Python praktikai</a:t>
            </a:r>
            <a:endParaRPr lang="lt-LT" sz="1600" b="0" strike="noStrike" spc="-1">
              <a:latin typeface="Arial"/>
            </a:endParaRPr>
          </a:p>
        </p:txBody>
      </p:sp>
      <p:sp>
        <p:nvSpPr>
          <p:cNvPr id="336" name="CustomShape 8"/>
          <p:cNvSpPr/>
          <p:nvPr/>
        </p:nvSpPr>
        <p:spPr>
          <a:xfrm>
            <a:off x="7497720" y="3208800"/>
            <a:ext cx="4207320" cy="790560"/>
          </a:xfrm>
          <a:prstGeom prst="rect">
            <a:avLst/>
          </a:prstGeom>
          <a:noFill/>
          <a:ln w="12600">
            <a:noFill/>
          </a:ln>
        </p:spPr>
        <p:style>
          <a:lnRef idx="0">
            <a:scrgbClr r="0" g="0" b="0"/>
          </a:lnRef>
          <a:fillRef idx="0">
            <a:scrgbClr r="0" g="0" b="0"/>
          </a:fillRef>
          <a:effectRef idx="0">
            <a:scrgbClr r="0" g="0" b="0"/>
          </a:effectRef>
          <a:fontRef idx="minor"/>
        </p:style>
        <p:txBody>
          <a:bodyPr lIns="45720" rIns="45720">
            <a:normAutofit/>
          </a:bodyPr>
          <a:lstStyle/>
          <a:p>
            <a:pPr>
              <a:lnSpc>
                <a:spcPct val="90000"/>
              </a:lnSpc>
              <a:spcBef>
                <a:spcPts val="1001"/>
              </a:spcBef>
            </a:pPr>
            <a:r>
              <a:rPr lang="lt-LT" sz="1600" b="1" u="sng" strike="noStrike" spc="-1">
                <a:solidFill>
                  <a:srgbClr val="0000FF"/>
                </a:solidFill>
                <a:uFillTx/>
                <a:latin typeface="Arial"/>
                <a:ea typeface="Arial"/>
                <a:hlinkClick r:id="rId3"/>
              </a:rPr>
              <a:t>codingbat.com</a:t>
            </a:r>
            <a:endParaRPr lang="lt-LT" sz="1600" b="0" strike="noStrike" spc="-1">
              <a:latin typeface="Arial"/>
            </a:endParaRPr>
          </a:p>
        </p:txBody>
      </p:sp>
      <p:sp>
        <p:nvSpPr>
          <p:cNvPr id="2" name="TextShape 5">
            <a:extLst>
              <a:ext uri="{FF2B5EF4-FFF2-40B4-BE49-F238E27FC236}">
                <a16:creationId xmlns:a16="http://schemas.microsoft.com/office/drawing/2014/main" id="{FE36ADD8-D05F-6C83-EC4F-C1B1C7C8C197}"/>
              </a:ext>
            </a:extLst>
          </p:cNvPr>
          <p:cNvSpPr txBox="1"/>
          <p:nvPr/>
        </p:nvSpPr>
        <p:spPr>
          <a:xfrm>
            <a:off x="7545111" y="1641600"/>
            <a:ext cx="4113497" cy="790920"/>
          </a:xfrm>
          <a:prstGeom prst="rect">
            <a:avLst/>
          </a:prstGeom>
          <a:noFill/>
          <a:ln w="12600">
            <a:noFill/>
          </a:ln>
        </p:spPr>
        <p:txBody>
          <a:bodyPr lIns="45720" tIns="45000" rIns="45720" bIns="45000">
            <a:noAutofit/>
          </a:bodyPr>
          <a:lstStyle/>
          <a:p>
            <a:pPr>
              <a:lnSpc>
                <a:spcPct val="90000"/>
              </a:lnSpc>
              <a:spcBef>
                <a:spcPts val="1001"/>
              </a:spcBef>
            </a:pPr>
            <a:r>
              <a:rPr lang="lt-LT" sz="1600" b="1" u="sng" strike="noStrike" spc="-1" dirty="0">
                <a:solidFill>
                  <a:srgbClr val="0000FF"/>
                </a:solidFill>
                <a:uFillTx/>
                <a:latin typeface="Arial"/>
                <a:ea typeface="Arial"/>
              </a:rPr>
              <a:t>https://</a:t>
            </a:r>
            <a:r>
              <a:rPr lang="lt-LT" sz="1600" b="1" u="sng" strike="noStrike" spc="-1" dirty="0" err="1">
                <a:solidFill>
                  <a:srgbClr val="0000FF"/>
                </a:solidFill>
                <a:uFillTx/>
                <a:latin typeface="Arial"/>
                <a:ea typeface="Arial"/>
              </a:rPr>
              <a:t>github.com</a:t>
            </a:r>
            <a:r>
              <a:rPr lang="lt-LT" sz="1600" b="1" u="sng" strike="noStrike" spc="-1" dirty="0">
                <a:solidFill>
                  <a:srgbClr val="0000FF"/>
                </a:solidFill>
                <a:uFillTx/>
                <a:latin typeface="Arial"/>
                <a:ea typeface="Arial"/>
              </a:rPr>
              <a:t>/aurimas13/</a:t>
            </a:r>
            <a:r>
              <a:rPr lang="lt-LT" sz="1600" b="1" u="sng" strike="noStrike" spc="-1" dirty="0" err="1">
                <a:solidFill>
                  <a:srgbClr val="0000FF"/>
                </a:solidFill>
                <a:uFillTx/>
                <a:latin typeface="Arial"/>
                <a:ea typeface="Arial"/>
              </a:rPr>
              <a:t>Python-Beginner-Course</a:t>
            </a:r>
            <a:r>
              <a:rPr lang="lt-LT" sz="1600" b="1" u="sng" strike="noStrike" spc="-1" dirty="0">
                <a:solidFill>
                  <a:srgbClr val="0000FF"/>
                </a:solidFill>
                <a:uFillTx/>
                <a:latin typeface="Arial"/>
                <a:ea typeface="Arial"/>
              </a:rPr>
              <a:t>/</a:t>
            </a:r>
            <a:r>
              <a:rPr lang="lt-LT" sz="1600" b="1" u="sng" strike="noStrike" spc="-1" dirty="0" err="1">
                <a:solidFill>
                  <a:srgbClr val="0000FF"/>
                </a:solidFill>
                <a:uFillTx/>
                <a:latin typeface="Arial"/>
                <a:ea typeface="Arial"/>
              </a:rPr>
              <a:t>tree</a:t>
            </a:r>
            <a:r>
              <a:rPr lang="lt-LT" sz="1600" b="1" u="sng" strike="noStrike" spc="-1" dirty="0">
                <a:solidFill>
                  <a:srgbClr val="0000FF"/>
                </a:solidFill>
                <a:uFillTx/>
                <a:latin typeface="Arial"/>
                <a:ea typeface="Arial"/>
              </a:rPr>
              <a:t>/</a:t>
            </a:r>
            <a:r>
              <a:rPr lang="lt-LT" sz="1600" b="1" u="sng" strike="noStrike" spc="-1" dirty="0" err="1">
                <a:solidFill>
                  <a:srgbClr val="0000FF"/>
                </a:solidFill>
                <a:uFillTx/>
                <a:latin typeface="Arial"/>
                <a:ea typeface="Arial"/>
              </a:rPr>
              <a:t>main</a:t>
            </a:r>
            <a:r>
              <a:rPr lang="lt-LT" sz="1600" b="1" u="sng" strike="noStrike" spc="-1" dirty="0">
                <a:solidFill>
                  <a:srgbClr val="0000FF"/>
                </a:solidFill>
                <a:uFillTx/>
                <a:latin typeface="Arial"/>
                <a:ea typeface="Arial"/>
              </a:rPr>
              <a:t>/</a:t>
            </a:r>
            <a:r>
              <a:rPr lang="lt-LT" sz="1600" b="1" u="sng" strike="noStrike" spc="-1" dirty="0" err="1">
                <a:solidFill>
                  <a:srgbClr val="0000FF"/>
                </a:solidFill>
                <a:uFillTx/>
                <a:latin typeface="Arial"/>
                <a:ea typeface="Arial"/>
              </a:rPr>
              <a:t>Programs</a:t>
            </a:r>
            <a:endParaRPr lang="lt-LT" sz="1600" b="0" strike="noStrike" spc="-1" dirty="0">
              <a:solidFill>
                <a:srgbClr val="000000"/>
              </a:solidFill>
              <a:latin typeface="Arial"/>
            </a:endParaRPr>
          </a:p>
        </p:txBody>
      </p:sp>
      <p:sp>
        <p:nvSpPr>
          <p:cNvPr id="3" name="TextShape 2">
            <a:extLst>
              <a:ext uri="{FF2B5EF4-FFF2-40B4-BE49-F238E27FC236}">
                <a16:creationId xmlns:a16="http://schemas.microsoft.com/office/drawing/2014/main" id="{0D054B0E-56AC-9F5D-F4DA-E3B38F0FB3BA}"/>
              </a:ext>
            </a:extLst>
          </p:cNvPr>
          <p:cNvSpPr txBox="1"/>
          <p:nvPr/>
        </p:nvSpPr>
        <p:spPr>
          <a:xfrm>
            <a:off x="3287700" y="1641600"/>
            <a:ext cx="3750120" cy="663420"/>
          </a:xfrm>
          <a:prstGeom prst="rect">
            <a:avLst/>
          </a:prstGeom>
          <a:noFill/>
          <a:ln w="12600">
            <a:noFill/>
          </a:ln>
        </p:spPr>
        <p:txBody>
          <a:bodyPr lIns="45720" tIns="45000" rIns="45720" bIns="45000">
            <a:noAutofit/>
          </a:bodyPr>
          <a:lstStyle/>
          <a:p>
            <a:pPr>
              <a:lnSpc>
                <a:spcPct val="90000"/>
              </a:lnSpc>
              <a:spcBef>
                <a:spcPts val="1001"/>
              </a:spcBef>
            </a:pPr>
            <a:r>
              <a:rPr lang="lt-LT" sz="1600" b="1" strike="noStrike" spc="-1" dirty="0">
                <a:solidFill>
                  <a:srgbClr val="000000"/>
                </a:solidFill>
                <a:latin typeface="Arial"/>
                <a:ea typeface="Arial"/>
              </a:rPr>
              <a:t>Išspręsti paskaitos uždaviniai </a:t>
            </a:r>
            <a:r>
              <a:rPr lang="lt-LT" sz="1600" strike="noStrike" spc="-1" dirty="0">
                <a:solidFill>
                  <a:srgbClr val="000000"/>
                </a:solidFill>
                <a:latin typeface="Arial"/>
                <a:ea typeface="Arial"/>
              </a:rPr>
              <a:t>(įkelti </a:t>
            </a:r>
            <a:r>
              <a:rPr lang="lt-LT" sz="1600" spc="-1" dirty="0">
                <a:solidFill>
                  <a:srgbClr val="000000"/>
                </a:solidFill>
                <a:latin typeface="Arial"/>
                <a:ea typeface="Arial"/>
              </a:rPr>
              <a:t>pirmadienį)</a:t>
            </a:r>
            <a:endParaRPr lang="lt-LT" sz="1600" strike="noStrike" spc="-1" dirty="0">
              <a:solidFill>
                <a:srgbClr val="000000"/>
              </a:solid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spcBef>
                <a:spcPts val="1001"/>
              </a:spcBef>
            </a:pPr>
            <a:r>
              <a:rPr lang="lt-LT" sz="1300" b="0" strike="noStrike" spc="-1">
                <a:solidFill>
                  <a:srgbClr val="000000"/>
                </a:solidFill>
                <a:latin typeface="Arial"/>
                <a:ea typeface="Arial"/>
              </a:rPr>
              <a:t>4 paskaita. Funkcijos</a:t>
            </a:r>
            <a:endParaRPr lang="lt-LT" sz="1300" b="0" strike="noStrike" spc="-1">
              <a:latin typeface="Arial"/>
            </a:endParaRPr>
          </a:p>
        </p:txBody>
      </p:sp>
      <p:sp>
        <p:nvSpPr>
          <p:cNvPr id="236" name="CustomShape 2"/>
          <p:cNvSpPr/>
          <p:nvPr/>
        </p:nvSpPr>
        <p:spPr>
          <a:xfrm>
            <a:off x="480240" y="1371600"/>
            <a:ext cx="5153040" cy="13644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pPr>
            <a:r>
              <a:rPr lang="lt-LT" sz="3000" b="1" strike="noStrike" spc="-1">
                <a:solidFill>
                  <a:srgbClr val="000000"/>
                </a:solidFill>
                <a:latin typeface="Arial"/>
                <a:ea typeface="Arial"/>
              </a:rPr>
              <a:t>Šiandien išmoksite</a:t>
            </a:r>
            <a:endParaRPr lang="lt-LT" sz="3000" b="0" strike="noStrike" spc="-1">
              <a:latin typeface="Arial"/>
            </a:endParaRPr>
          </a:p>
        </p:txBody>
      </p:sp>
      <p:sp>
        <p:nvSpPr>
          <p:cNvPr id="237" name="CustomShape 3"/>
          <p:cNvSpPr/>
          <p:nvPr/>
        </p:nvSpPr>
        <p:spPr>
          <a:xfrm>
            <a:off x="1398600" y="3329280"/>
            <a:ext cx="4235040" cy="4590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DejaVu Sans"/>
              </a:rPr>
              <a:t>Kas yra funkcijos</a:t>
            </a:r>
            <a:endParaRPr lang="lt-LT" sz="1600" b="0" strike="noStrike" spc="-1">
              <a:latin typeface="Arial"/>
            </a:endParaRPr>
          </a:p>
        </p:txBody>
      </p:sp>
      <p:sp>
        <p:nvSpPr>
          <p:cNvPr id="238" name="CustomShape 4"/>
          <p:cNvSpPr/>
          <p:nvPr/>
        </p:nvSpPr>
        <p:spPr>
          <a:xfrm>
            <a:off x="1398600" y="4563720"/>
            <a:ext cx="4235040" cy="3430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DejaVu Sans"/>
              </a:rPr>
              <a:t>Kas yra lambda funkcijos</a:t>
            </a:r>
            <a:endParaRPr lang="lt-LT" sz="1600" b="0" strike="noStrike" spc="-1">
              <a:latin typeface="Arial"/>
            </a:endParaRPr>
          </a:p>
        </p:txBody>
      </p:sp>
      <p:sp>
        <p:nvSpPr>
          <p:cNvPr id="239" name="CustomShape 5"/>
          <p:cNvSpPr/>
          <p:nvPr/>
        </p:nvSpPr>
        <p:spPr>
          <a:xfrm>
            <a:off x="1398600" y="5697000"/>
            <a:ext cx="4456080" cy="3304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rmAutofit/>
          </a:bodyPr>
          <a:lstStyle/>
          <a:p>
            <a:pPr>
              <a:lnSpc>
                <a:spcPct val="90000"/>
              </a:lnSpc>
              <a:spcBef>
                <a:spcPts val="1001"/>
              </a:spcBef>
            </a:pPr>
            <a:r>
              <a:rPr lang="lt-LT" sz="1600" b="0" strike="noStrike" spc="-1">
                <a:solidFill>
                  <a:srgbClr val="000000"/>
                </a:solidFill>
                <a:latin typeface="Arial"/>
                <a:ea typeface="DejaVu Sans"/>
              </a:rPr>
              <a:t>Atlikti veiksmus naudojant funkcijas</a:t>
            </a:r>
            <a:endParaRPr lang="lt-LT" sz="1600" b="0" strike="noStrike" spc="-1">
              <a:latin typeface="Arial"/>
            </a:endParaRPr>
          </a:p>
        </p:txBody>
      </p:sp>
      <p:grpSp>
        <p:nvGrpSpPr>
          <p:cNvPr id="240" name="Group 6"/>
          <p:cNvGrpSpPr/>
          <p:nvPr/>
        </p:nvGrpSpPr>
        <p:grpSpPr>
          <a:xfrm>
            <a:off x="480240" y="3180600"/>
            <a:ext cx="730800" cy="730800"/>
            <a:chOff x="480240" y="3180600"/>
            <a:chExt cx="730800" cy="730800"/>
          </a:xfrm>
        </p:grpSpPr>
        <p:sp>
          <p:nvSpPr>
            <p:cNvPr id="241" name="CustomShape 7"/>
            <p:cNvSpPr/>
            <p:nvPr/>
          </p:nvSpPr>
          <p:spPr>
            <a:xfrm>
              <a:off x="480240" y="3180600"/>
              <a:ext cx="730800" cy="730800"/>
            </a:xfrm>
            <a:prstGeom prst="ellipse">
              <a:avLst/>
            </a:prstGeom>
            <a:solidFill>
              <a:srgbClr val="191919"/>
            </a:solidFill>
            <a:ln w="12600">
              <a:noFill/>
            </a:ln>
          </p:spPr>
          <p:style>
            <a:lnRef idx="0">
              <a:scrgbClr r="0" g="0" b="0"/>
            </a:lnRef>
            <a:fillRef idx="0">
              <a:scrgbClr r="0" g="0" b="0"/>
            </a:fillRef>
            <a:effectRef idx="0">
              <a:scrgbClr r="0" g="0" b="0"/>
            </a:effectRef>
            <a:fontRef idx="minor"/>
          </p:style>
        </p:sp>
        <p:sp>
          <p:nvSpPr>
            <p:cNvPr id="242" name="CustomShape 8"/>
            <p:cNvSpPr/>
            <p:nvPr/>
          </p:nvSpPr>
          <p:spPr>
            <a:xfrm>
              <a:off x="633240" y="3348000"/>
              <a:ext cx="425160" cy="3952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2000" b="0" strike="noStrike" spc="-1">
                  <a:solidFill>
                    <a:srgbClr val="FEFFFF"/>
                  </a:solidFill>
                  <a:latin typeface="Arial"/>
                  <a:ea typeface="Arial"/>
                </a:rPr>
                <a:t>01</a:t>
              </a:r>
              <a:endParaRPr lang="lt-LT" sz="2000" b="0" strike="noStrike" spc="-1">
                <a:latin typeface="Arial"/>
              </a:endParaRPr>
            </a:p>
          </p:txBody>
        </p:sp>
      </p:grpSp>
      <p:grpSp>
        <p:nvGrpSpPr>
          <p:cNvPr id="243" name="Group 9"/>
          <p:cNvGrpSpPr/>
          <p:nvPr/>
        </p:nvGrpSpPr>
        <p:grpSpPr>
          <a:xfrm>
            <a:off x="480240" y="4369680"/>
            <a:ext cx="730800" cy="730800"/>
            <a:chOff x="480240" y="4369680"/>
            <a:chExt cx="730800" cy="730800"/>
          </a:xfrm>
        </p:grpSpPr>
        <p:sp>
          <p:nvSpPr>
            <p:cNvPr id="244" name="CustomShape 10"/>
            <p:cNvSpPr/>
            <p:nvPr/>
          </p:nvSpPr>
          <p:spPr>
            <a:xfrm>
              <a:off x="480240" y="4369680"/>
              <a:ext cx="730800" cy="730800"/>
            </a:xfrm>
            <a:prstGeom prst="ellipse">
              <a:avLst/>
            </a:prstGeom>
            <a:solidFill>
              <a:srgbClr val="191919"/>
            </a:solidFill>
            <a:ln w="12600">
              <a:noFill/>
            </a:ln>
          </p:spPr>
          <p:style>
            <a:lnRef idx="0">
              <a:scrgbClr r="0" g="0" b="0"/>
            </a:lnRef>
            <a:fillRef idx="0">
              <a:scrgbClr r="0" g="0" b="0"/>
            </a:fillRef>
            <a:effectRef idx="0">
              <a:scrgbClr r="0" g="0" b="0"/>
            </a:effectRef>
            <a:fontRef idx="minor"/>
          </p:style>
        </p:sp>
        <p:sp>
          <p:nvSpPr>
            <p:cNvPr id="245" name="CustomShape 11"/>
            <p:cNvSpPr/>
            <p:nvPr/>
          </p:nvSpPr>
          <p:spPr>
            <a:xfrm>
              <a:off x="633240" y="4537440"/>
              <a:ext cx="425160" cy="3952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2000" b="0" strike="noStrike" spc="-1">
                  <a:solidFill>
                    <a:srgbClr val="FEFFFF"/>
                  </a:solidFill>
                  <a:latin typeface="Arial"/>
                  <a:ea typeface="Arial"/>
                </a:rPr>
                <a:t>02</a:t>
              </a:r>
              <a:endParaRPr lang="lt-LT" sz="2000" b="0" strike="noStrike" spc="-1">
                <a:latin typeface="Arial"/>
              </a:endParaRPr>
            </a:p>
          </p:txBody>
        </p:sp>
      </p:grpSp>
      <p:grpSp>
        <p:nvGrpSpPr>
          <p:cNvPr id="246" name="Group 12"/>
          <p:cNvGrpSpPr/>
          <p:nvPr/>
        </p:nvGrpSpPr>
        <p:grpSpPr>
          <a:xfrm>
            <a:off x="480240" y="5496840"/>
            <a:ext cx="730800" cy="730800"/>
            <a:chOff x="480240" y="5496840"/>
            <a:chExt cx="730800" cy="730800"/>
          </a:xfrm>
        </p:grpSpPr>
        <p:sp>
          <p:nvSpPr>
            <p:cNvPr id="247" name="CustomShape 13"/>
            <p:cNvSpPr/>
            <p:nvPr/>
          </p:nvSpPr>
          <p:spPr>
            <a:xfrm>
              <a:off x="480240" y="5496840"/>
              <a:ext cx="730800" cy="730800"/>
            </a:xfrm>
            <a:prstGeom prst="ellipse">
              <a:avLst/>
            </a:prstGeom>
            <a:solidFill>
              <a:srgbClr val="191919"/>
            </a:solidFill>
            <a:ln w="12600">
              <a:noFill/>
            </a:ln>
          </p:spPr>
          <p:style>
            <a:lnRef idx="0">
              <a:scrgbClr r="0" g="0" b="0"/>
            </a:lnRef>
            <a:fillRef idx="0">
              <a:scrgbClr r="0" g="0" b="0"/>
            </a:fillRef>
            <a:effectRef idx="0">
              <a:scrgbClr r="0" g="0" b="0"/>
            </a:effectRef>
            <a:fontRef idx="minor"/>
          </p:style>
        </p:sp>
        <p:sp>
          <p:nvSpPr>
            <p:cNvPr id="248" name="CustomShape 14"/>
            <p:cNvSpPr/>
            <p:nvPr/>
          </p:nvSpPr>
          <p:spPr>
            <a:xfrm>
              <a:off x="633240" y="5664600"/>
              <a:ext cx="425160" cy="3952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2000" b="0" strike="noStrike" spc="-1">
                  <a:solidFill>
                    <a:srgbClr val="FEFFFF"/>
                  </a:solidFill>
                  <a:latin typeface="Arial"/>
                  <a:ea typeface="Arial"/>
                </a:rPr>
                <a:t>03</a:t>
              </a:r>
              <a:endParaRPr lang="lt-LT" sz="2000" b="0" strike="noStrike" spc="-1">
                <a:latin typeface="Arial"/>
              </a:endParaRPr>
            </a:p>
          </p:txBody>
        </p:sp>
      </p:grpSp>
      <p:sp>
        <p:nvSpPr>
          <p:cNvPr id="249" name="CustomShape 15"/>
          <p:cNvSpPr/>
          <p:nvPr/>
        </p:nvSpPr>
        <p:spPr>
          <a:xfrm>
            <a:off x="7638480" y="3367800"/>
            <a:ext cx="4456080" cy="3304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rmAutofit/>
          </a:bodyPr>
          <a:lstStyle/>
          <a:p>
            <a:pPr>
              <a:lnSpc>
                <a:spcPct val="90000"/>
              </a:lnSpc>
              <a:spcBef>
                <a:spcPts val="1001"/>
              </a:spcBef>
            </a:pPr>
            <a:r>
              <a:rPr lang="lt-LT" sz="1600" b="0" strike="noStrike" spc="-1">
                <a:solidFill>
                  <a:srgbClr val="000000"/>
                </a:solidFill>
                <a:latin typeface="Arial"/>
                <a:ea typeface="DejaVu Sans"/>
              </a:rPr>
              <a:t>Iš funkcijos grąžinti norimą reikšmę</a:t>
            </a:r>
            <a:endParaRPr lang="lt-LT" sz="1600" b="0" strike="noStrike" spc="-1">
              <a:latin typeface="Arial"/>
            </a:endParaRPr>
          </a:p>
        </p:txBody>
      </p:sp>
      <p:grpSp>
        <p:nvGrpSpPr>
          <p:cNvPr id="250" name="Group 16"/>
          <p:cNvGrpSpPr/>
          <p:nvPr/>
        </p:nvGrpSpPr>
        <p:grpSpPr>
          <a:xfrm>
            <a:off x="6720120" y="3180600"/>
            <a:ext cx="730800" cy="730800"/>
            <a:chOff x="6720120" y="3180600"/>
            <a:chExt cx="730800" cy="730800"/>
          </a:xfrm>
        </p:grpSpPr>
        <p:sp>
          <p:nvSpPr>
            <p:cNvPr id="251" name="CustomShape 17"/>
            <p:cNvSpPr/>
            <p:nvPr/>
          </p:nvSpPr>
          <p:spPr>
            <a:xfrm>
              <a:off x="6720120" y="3180600"/>
              <a:ext cx="730800" cy="730800"/>
            </a:xfrm>
            <a:prstGeom prst="ellipse">
              <a:avLst/>
            </a:prstGeom>
            <a:solidFill>
              <a:srgbClr val="191919"/>
            </a:solidFill>
            <a:ln w="12600">
              <a:noFill/>
            </a:ln>
          </p:spPr>
          <p:style>
            <a:lnRef idx="0">
              <a:scrgbClr r="0" g="0" b="0"/>
            </a:lnRef>
            <a:fillRef idx="0">
              <a:scrgbClr r="0" g="0" b="0"/>
            </a:fillRef>
            <a:effectRef idx="0">
              <a:scrgbClr r="0" g="0" b="0"/>
            </a:effectRef>
            <a:fontRef idx="minor"/>
          </p:style>
        </p:sp>
        <p:sp>
          <p:nvSpPr>
            <p:cNvPr id="252" name="CustomShape 18"/>
            <p:cNvSpPr/>
            <p:nvPr/>
          </p:nvSpPr>
          <p:spPr>
            <a:xfrm>
              <a:off x="6873120" y="3347280"/>
              <a:ext cx="425160" cy="397080"/>
            </a:xfrm>
            <a:prstGeom prst="rect">
              <a:avLst/>
            </a:prstGeom>
            <a:noFill/>
            <a:ln w="12600">
              <a:noFill/>
            </a:ln>
          </p:spPr>
          <p:style>
            <a:lnRef idx="0">
              <a:scrgbClr r="0" g="0" b="0"/>
            </a:lnRef>
            <a:fillRef idx="0">
              <a:scrgbClr r="0" g="0" b="0"/>
            </a:fillRef>
            <a:effectRef idx="0">
              <a:scrgbClr r="0" g="0" b="0"/>
            </a:effectRef>
            <a:fontRef idx="minor"/>
          </p:style>
          <p:txBody>
            <a:bodyPr lIns="45720" rIns="45720" anchor="ctr">
              <a:spAutoFit/>
            </a:bodyPr>
            <a:lstStyle/>
            <a:p>
              <a:pPr algn="ctr">
                <a:lnSpc>
                  <a:spcPct val="100000"/>
                </a:lnSpc>
              </a:pPr>
              <a:r>
                <a:rPr lang="lt-LT" sz="2000" b="0" strike="noStrike" spc="-1">
                  <a:solidFill>
                    <a:srgbClr val="FEFFFF"/>
                  </a:solidFill>
                  <a:latin typeface="Arial"/>
                  <a:ea typeface="DejaVu Sans"/>
                </a:rPr>
                <a:t>04</a:t>
              </a:r>
              <a:endParaRPr lang="lt-LT" sz="2000" b="0" strike="noStrike" spc="-1">
                <a:latin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4 paskaita. Funkcijos</a:t>
            </a:r>
            <a:endParaRPr lang="lt-LT" sz="1300" b="0" strike="noStrike" spc="-1">
              <a:latin typeface="Arial"/>
            </a:endParaRPr>
          </a:p>
        </p:txBody>
      </p:sp>
      <p:sp>
        <p:nvSpPr>
          <p:cNvPr id="254" name="CustomShape 2"/>
          <p:cNvSpPr/>
          <p:nvPr/>
        </p:nvSpPr>
        <p:spPr>
          <a:xfrm>
            <a:off x="6217920" y="3456720"/>
            <a:ext cx="5703480" cy="102924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100000"/>
              </a:lnSpc>
            </a:pPr>
            <a:r>
              <a:rPr lang="lt-LT" sz="3000" b="1" strike="noStrike" spc="-1">
                <a:solidFill>
                  <a:srgbClr val="000000"/>
                </a:solidFill>
                <a:latin typeface="Arial"/>
                <a:ea typeface="DejaVu Sans"/>
              </a:rPr>
              <a:t>Funkcijos su argumentais</a:t>
            </a:r>
            <a:endParaRPr lang="lt-LT" sz="3000" b="0" strike="noStrike" spc="-1">
              <a:latin typeface="Arial"/>
            </a:endParaRPr>
          </a:p>
          <a:p>
            <a:pPr>
              <a:lnSpc>
                <a:spcPct val="90000"/>
              </a:lnSpc>
            </a:pPr>
            <a:endParaRPr lang="lt-LT" sz="3000" b="0" strike="noStrike" spc="-1">
              <a:latin typeface="Arial"/>
            </a:endParaRPr>
          </a:p>
        </p:txBody>
      </p:sp>
      <p:pic>
        <p:nvPicPr>
          <p:cNvPr id="255" name="Picture 3"/>
          <p:cNvPicPr/>
          <p:nvPr/>
        </p:nvPicPr>
        <p:blipFill>
          <a:blip r:embed="rId3"/>
          <a:stretch/>
        </p:blipFill>
        <p:spPr>
          <a:xfrm>
            <a:off x="1037880" y="1063080"/>
            <a:ext cx="3401640" cy="2819520"/>
          </a:xfrm>
          <a:prstGeom prst="rect">
            <a:avLst/>
          </a:prstGeom>
          <a:ln>
            <a:noFill/>
          </a:ln>
        </p:spPr>
      </p:pic>
      <p:pic>
        <p:nvPicPr>
          <p:cNvPr id="256" name="Picture 4"/>
          <p:cNvPicPr/>
          <p:nvPr/>
        </p:nvPicPr>
        <p:blipFill>
          <a:blip r:embed="rId4"/>
          <a:stretch/>
        </p:blipFill>
        <p:spPr>
          <a:xfrm>
            <a:off x="1042200" y="4338720"/>
            <a:ext cx="3407400" cy="1918440"/>
          </a:xfrm>
          <a:prstGeom prst="rect">
            <a:avLst/>
          </a:prstGeom>
          <a:ln>
            <a:noFill/>
          </a:ln>
        </p:spPr>
      </p:pic>
      <p:sp>
        <p:nvSpPr>
          <p:cNvPr id="2" name="TextBox 1">
            <a:extLst>
              <a:ext uri="{FF2B5EF4-FFF2-40B4-BE49-F238E27FC236}">
                <a16:creationId xmlns:a16="http://schemas.microsoft.com/office/drawing/2014/main" id="{D64B1238-A682-971A-EF49-4E6F5F303D35}"/>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1</a:t>
            </a:r>
            <a:endParaRPr lang="en-LT" b="1" dirty="0">
              <a:latin typefac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4 paskaita. Funkcijos</a:t>
            </a:r>
            <a:endParaRPr lang="lt-LT" sz="1300" b="0" strike="noStrike" spc="-1">
              <a:latin typeface="Arial"/>
            </a:endParaRPr>
          </a:p>
        </p:txBody>
      </p:sp>
      <p:sp>
        <p:nvSpPr>
          <p:cNvPr id="258" name="CustomShape 2"/>
          <p:cNvSpPr/>
          <p:nvPr/>
        </p:nvSpPr>
        <p:spPr>
          <a:xfrm>
            <a:off x="6361560" y="3430080"/>
            <a:ext cx="5832720" cy="6984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100000"/>
              </a:lnSpc>
            </a:pPr>
            <a:r>
              <a:rPr lang="lt-LT" sz="3000" b="1" strike="noStrike" spc="-1">
                <a:solidFill>
                  <a:srgbClr val="000000"/>
                </a:solidFill>
                <a:latin typeface="Arial"/>
                <a:ea typeface="DejaVu Sans"/>
              </a:rPr>
              <a:t>Funkcijos be return trūkumas</a:t>
            </a:r>
            <a:endParaRPr lang="lt-LT" sz="3000" b="0" strike="noStrike" spc="-1">
              <a:latin typeface="Arial"/>
            </a:endParaRPr>
          </a:p>
          <a:p>
            <a:pPr>
              <a:lnSpc>
                <a:spcPct val="100000"/>
              </a:lnSpc>
            </a:pPr>
            <a:endParaRPr lang="lt-LT" sz="3000" b="0" strike="noStrike" spc="-1">
              <a:latin typeface="Arial"/>
            </a:endParaRPr>
          </a:p>
          <a:p>
            <a:pPr>
              <a:lnSpc>
                <a:spcPct val="90000"/>
              </a:lnSpc>
            </a:pPr>
            <a:endParaRPr lang="lt-LT" sz="3000" b="0" strike="noStrike" spc="-1">
              <a:latin typeface="Arial"/>
            </a:endParaRPr>
          </a:p>
        </p:txBody>
      </p:sp>
      <p:pic>
        <p:nvPicPr>
          <p:cNvPr id="259" name="Picture 3"/>
          <p:cNvPicPr/>
          <p:nvPr/>
        </p:nvPicPr>
        <p:blipFill>
          <a:blip r:embed="rId3"/>
          <a:stretch/>
        </p:blipFill>
        <p:spPr>
          <a:xfrm>
            <a:off x="296280" y="2437920"/>
            <a:ext cx="5172480" cy="2700720"/>
          </a:xfrm>
          <a:prstGeom prst="rect">
            <a:avLst/>
          </a:prstGeom>
          <a:ln>
            <a:noFill/>
          </a:ln>
        </p:spPr>
      </p:pic>
      <p:sp>
        <p:nvSpPr>
          <p:cNvPr id="2" name="TextBox 1">
            <a:extLst>
              <a:ext uri="{FF2B5EF4-FFF2-40B4-BE49-F238E27FC236}">
                <a16:creationId xmlns:a16="http://schemas.microsoft.com/office/drawing/2014/main" id="{B8F71424-8BB0-C696-6F88-6446C35B0E43}"/>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2</a:t>
            </a:r>
            <a:endParaRPr lang="en-LT" b="1" dirty="0">
              <a:latin typefac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4 paskaita. Funkcijos</a:t>
            </a:r>
            <a:endParaRPr lang="lt-LT" sz="1300" b="0" strike="noStrike" spc="-1">
              <a:latin typeface="Arial"/>
            </a:endParaRPr>
          </a:p>
        </p:txBody>
      </p:sp>
      <p:sp>
        <p:nvSpPr>
          <p:cNvPr id="261" name="CustomShape 2"/>
          <p:cNvSpPr/>
          <p:nvPr/>
        </p:nvSpPr>
        <p:spPr>
          <a:xfrm>
            <a:off x="6361560" y="3114720"/>
            <a:ext cx="5832720" cy="117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100000"/>
              </a:lnSpc>
            </a:pPr>
            <a:r>
              <a:rPr lang="lt-LT" sz="3000" b="1" strike="noStrike" spc="-1">
                <a:solidFill>
                  <a:srgbClr val="000000"/>
                </a:solidFill>
                <a:latin typeface="Arial"/>
                <a:ea typeface="DejaVu Sans"/>
              </a:rPr>
              <a:t>Funkcijos su grąžinama reikšme (return)</a:t>
            </a:r>
            <a:endParaRPr lang="lt-LT" sz="3000" b="0" strike="noStrike" spc="-1">
              <a:latin typeface="Arial"/>
            </a:endParaRPr>
          </a:p>
          <a:p>
            <a:pPr>
              <a:lnSpc>
                <a:spcPct val="100000"/>
              </a:lnSpc>
            </a:pPr>
            <a:endParaRPr lang="lt-LT" sz="3000" b="0" strike="noStrike" spc="-1">
              <a:latin typeface="Arial"/>
            </a:endParaRPr>
          </a:p>
          <a:p>
            <a:pPr>
              <a:lnSpc>
                <a:spcPct val="90000"/>
              </a:lnSpc>
            </a:pPr>
            <a:endParaRPr lang="lt-LT" sz="3000" b="0" strike="noStrike" spc="-1">
              <a:latin typeface="Arial"/>
            </a:endParaRPr>
          </a:p>
        </p:txBody>
      </p:sp>
      <p:pic>
        <p:nvPicPr>
          <p:cNvPr id="262" name="Picture 7"/>
          <p:cNvPicPr/>
          <p:nvPr/>
        </p:nvPicPr>
        <p:blipFill>
          <a:blip r:embed="rId3"/>
          <a:stretch/>
        </p:blipFill>
        <p:spPr>
          <a:xfrm>
            <a:off x="419760" y="2216160"/>
            <a:ext cx="4997160" cy="2971440"/>
          </a:xfrm>
          <a:prstGeom prst="rect">
            <a:avLst/>
          </a:prstGeom>
          <a:ln>
            <a:noFill/>
          </a:ln>
        </p:spPr>
      </p:pic>
      <p:sp>
        <p:nvSpPr>
          <p:cNvPr id="2" name="TextBox 1">
            <a:extLst>
              <a:ext uri="{FF2B5EF4-FFF2-40B4-BE49-F238E27FC236}">
                <a16:creationId xmlns:a16="http://schemas.microsoft.com/office/drawing/2014/main" id="{2D1B7557-DCCF-8747-2951-10C7CFA0561B}"/>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3</a:t>
            </a:r>
            <a:endParaRPr lang="en-LT" b="1" dirty="0">
              <a:latin typefac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4 paskaita. Funkcijos</a:t>
            </a:r>
            <a:endParaRPr lang="lt-LT" sz="1300" b="0" strike="noStrike" spc="-1">
              <a:latin typeface="Arial"/>
            </a:endParaRPr>
          </a:p>
        </p:txBody>
      </p:sp>
      <p:sp>
        <p:nvSpPr>
          <p:cNvPr id="264" name="CustomShape 2"/>
          <p:cNvSpPr/>
          <p:nvPr/>
        </p:nvSpPr>
        <p:spPr>
          <a:xfrm>
            <a:off x="6217920" y="3427920"/>
            <a:ext cx="5832720" cy="11296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100000"/>
              </a:lnSpc>
            </a:pPr>
            <a:r>
              <a:rPr lang="lt-LT" sz="3000" b="1" strike="noStrike" spc="-1">
                <a:solidFill>
                  <a:srgbClr val="000000"/>
                </a:solidFill>
                <a:latin typeface="Arial"/>
                <a:ea typeface="DejaVu Sans"/>
              </a:rPr>
              <a:t>Funkcijos su keliais argumentais</a:t>
            </a:r>
            <a:endParaRPr lang="lt-LT" sz="3000" b="0" strike="noStrike" spc="-1">
              <a:latin typeface="Arial"/>
            </a:endParaRPr>
          </a:p>
          <a:p>
            <a:pPr>
              <a:lnSpc>
                <a:spcPct val="100000"/>
              </a:lnSpc>
            </a:pPr>
            <a:endParaRPr lang="lt-LT" sz="3000" b="0" strike="noStrike" spc="-1">
              <a:latin typeface="Arial"/>
            </a:endParaRPr>
          </a:p>
          <a:p>
            <a:pPr>
              <a:lnSpc>
                <a:spcPct val="90000"/>
              </a:lnSpc>
            </a:pPr>
            <a:endParaRPr lang="lt-LT" sz="3000" b="0" strike="noStrike" spc="-1">
              <a:latin typeface="Arial"/>
            </a:endParaRPr>
          </a:p>
        </p:txBody>
      </p:sp>
      <p:pic>
        <p:nvPicPr>
          <p:cNvPr id="265" name="Picture 3"/>
          <p:cNvPicPr/>
          <p:nvPr/>
        </p:nvPicPr>
        <p:blipFill>
          <a:blip r:embed="rId3"/>
          <a:stretch/>
        </p:blipFill>
        <p:spPr>
          <a:xfrm>
            <a:off x="353520" y="2997360"/>
            <a:ext cx="5028840" cy="1970280"/>
          </a:xfrm>
          <a:prstGeom prst="rect">
            <a:avLst/>
          </a:prstGeom>
          <a:ln>
            <a:noFill/>
          </a:ln>
        </p:spPr>
      </p:pic>
      <p:sp>
        <p:nvSpPr>
          <p:cNvPr id="2" name="TextBox 1">
            <a:extLst>
              <a:ext uri="{FF2B5EF4-FFF2-40B4-BE49-F238E27FC236}">
                <a16:creationId xmlns:a16="http://schemas.microsoft.com/office/drawing/2014/main" id="{0760B8E3-C6FA-0F61-9AC4-449A3809667B}"/>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4</a:t>
            </a:r>
            <a:endParaRPr lang="en-LT" b="1" dirty="0">
              <a:latin typefac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4 paskaita. Funkcijos</a:t>
            </a:r>
            <a:endParaRPr lang="lt-LT" sz="1300" b="0" strike="noStrike" spc="-1">
              <a:latin typeface="Arial"/>
            </a:endParaRPr>
          </a:p>
        </p:txBody>
      </p:sp>
      <p:sp>
        <p:nvSpPr>
          <p:cNvPr id="267" name="CustomShape 2"/>
          <p:cNvSpPr/>
          <p:nvPr/>
        </p:nvSpPr>
        <p:spPr>
          <a:xfrm>
            <a:off x="6217920" y="3427920"/>
            <a:ext cx="5832720" cy="11296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100000"/>
              </a:lnSpc>
            </a:pPr>
            <a:r>
              <a:rPr lang="lt-LT" sz="3000" b="1" strike="noStrike" spc="-1">
                <a:solidFill>
                  <a:srgbClr val="000000"/>
                </a:solidFill>
                <a:latin typeface="Arial"/>
                <a:ea typeface="DejaVu Sans"/>
              </a:rPr>
              <a:t>Funkcijos su nebūtinais argumentais 1</a:t>
            </a:r>
            <a:endParaRPr lang="lt-LT" sz="3000" b="0" strike="noStrike" spc="-1">
              <a:latin typeface="Arial"/>
            </a:endParaRPr>
          </a:p>
          <a:p>
            <a:pPr>
              <a:lnSpc>
                <a:spcPct val="100000"/>
              </a:lnSpc>
            </a:pPr>
            <a:endParaRPr lang="lt-LT" sz="3000" b="0" strike="noStrike" spc="-1">
              <a:latin typeface="Arial"/>
            </a:endParaRPr>
          </a:p>
          <a:p>
            <a:pPr>
              <a:lnSpc>
                <a:spcPct val="100000"/>
              </a:lnSpc>
            </a:pPr>
            <a:endParaRPr lang="lt-LT" sz="3000" b="0" strike="noStrike" spc="-1">
              <a:latin typeface="Arial"/>
            </a:endParaRPr>
          </a:p>
          <a:p>
            <a:pPr>
              <a:lnSpc>
                <a:spcPct val="90000"/>
              </a:lnSpc>
            </a:pPr>
            <a:endParaRPr lang="lt-LT" sz="3000" b="0" strike="noStrike" spc="-1">
              <a:latin typeface="Arial"/>
            </a:endParaRPr>
          </a:p>
        </p:txBody>
      </p:sp>
      <p:pic>
        <p:nvPicPr>
          <p:cNvPr id="268" name="Picture 3"/>
          <p:cNvPicPr/>
          <p:nvPr/>
        </p:nvPicPr>
        <p:blipFill>
          <a:blip r:embed="rId3"/>
          <a:stretch/>
        </p:blipFill>
        <p:spPr>
          <a:xfrm>
            <a:off x="396720" y="2712960"/>
            <a:ext cx="5086440" cy="2653920"/>
          </a:xfrm>
          <a:prstGeom prst="rect">
            <a:avLst/>
          </a:prstGeom>
          <a:ln>
            <a:noFill/>
          </a:ln>
        </p:spPr>
      </p:pic>
      <p:sp>
        <p:nvSpPr>
          <p:cNvPr id="2" name="TextBox 1">
            <a:extLst>
              <a:ext uri="{FF2B5EF4-FFF2-40B4-BE49-F238E27FC236}">
                <a16:creationId xmlns:a16="http://schemas.microsoft.com/office/drawing/2014/main" id="{D02F473C-8A90-F229-3DB5-D1562BEA6855}"/>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5</a:t>
            </a:r>
            <a:endParaRPr lang="en-LT" b="1" dirty="0">
              <a:latin typefac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4 paskaita. Funkcijos</a:t>
            </a:r>
            <a:endParaRPr lang="lt-LT" sz="1300" b="0" strike="noStrike" spc="-1">
              <a:latin typeface="Arial"/>
            </a:endParaRPr>
          </a:p>
        </p:txBody>
      </p:sp>
      <p:sp>
        <p:nvSpPr>
          <p:cNvPr id="270" name="CustomShape 2"/>
          <p:cNvSpPr/>
          <p:nvPr/>
        </p:nvSpPr>
        <p:spPr>
          <a:xfrm>
            <a:off x="6217920" y="3427920"/>
            <a:ext cx="5832720" cy="11296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100000"/>
              </a:lnSpc>
            </a:pPr>
            <a:r>
              <a:rPr lang="lt-LT" sz="3000" b="1" strike="noStrike" spc="-1">
                <a:solidFill>
                  <a:srgbClr val="000000"/>
                </a:solidFill>
                <a:latin typeface="Arial"/>
                <a:ea typeface="DejaVu Sans"/>
              </a:rPr>
              <a:t>Funkcijos su nebūtinais argumentais 2</a:t>
            </a:r>
            <a:endParaRPr lang="lt-LT" sz="3000" b="0" strike="noStrike" spc="-1">
              <a:latin typeface="Arial"/>
            </a:endParaRPr>
          </a:p>
          <a:p>
            <a:pPr>
              <a:lnSpc>
                <a:spcPct val="100000"/>
              </a:lnSpc>
            </a:pPr>
            <a:endParaRPr lang="lt-LT" sz="3000" b="0" strike="noStrike" spc="-1">
              <a:latin typeface="Arial"/>
            </a:endParaRPr>
          </a:p>
          <a:p>
            <a:pPr>
              <a:lnSpc>
                <a:spcPct val="100000"/>
              </a:lnSpc>
            </a:pPr>
            <a:endParaRPr lang="lt-LT" sz="3000" b="0" strike="noStrike" spc="-1">
              <a:latin typeface="Arial"/>
            </a:endParaRPr>
          </a:p>
          <a:p>
            <a:pPr>
              <a:lnSpc>
                <a:spcPct val="90000"/>
              </a:lnSpc>
            </a:pPr>
            <a:endParaRPr lang="lt-LT" sz="3000" b="0" strike="noStrike" spc="-1">
              <a:latin typeface="Arial"/>
            </a:endParaRPr>
          </a:p>
        </p:txBody>
      </p:sp>
      <p:pic>
        <p:nvPicPr>
          <p:cNvPr id="271" name="Picture 3"/>
          <p:cNvPicPr/>
          <p:nvPr/>
        </p:nvPicPr>
        <p:blipFill>
          <a:blip r:embed="rId3"/>
          <a:stretch/>
        </p:blipFill>
        <p:spPr>
          <a:xfrm>
            <a:off x="325080" y="2705760"/>
            <a:ext cx="5201280" cy="2855520"/>
          </a:xfrm>
          <a:prstGeom prst="rect">
            <a:avLst/>
          </a:prstGeom>
          <a:ln>
            <a:noFill/>
          </a:ln>
        </p:spPr>
      </p:pic>
      <p:sp>
        <p:nvSpPr>
          <p:cNvPr id="2" name="TextBox 1">
            <a:extLst>
              <a:ext uri="{FF2B5EF4-FFF2-40B4-BE49-F238E27FC236}">
                <a16:creationId xmlns:a16="http://schemas.microsoft.com/office/drawing/2014/main" id="{D07683BE-E684-9666-DB84-3A11F4AB9DE7}"/>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6</a:t>
            </a:r>
            <a:endParaRPr lang="en-LT" b="1" dirty="0">
              <a:latin typeface=""/>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ACC98F71C7CEB499EFDC29467EAFC60" ma:contentTypeVersion="4" ma:contentTypeDescription="Create a new document." ma:contentTypeScope="" ma:versionID="1b603e3d1fae27ba48417e9b4473873b">
  <xsd:schema xmlns:xsd="http://www.w3.org/2001/XMLSchema" xmlns:xs="http://www.w3.org/2001/XMLSchema" xmlns:p="http://schemas.microsoft.com/office/2006/metadata/properties" xmlns:ns2="e94fbb91-2895-466f-9cdd-164826e0ab54" xmlns:ns3="62f0fa9f-d35e-4a7f-aed7-55df17063d92" targetNamespace="http://schemas.microsoft.com/office/2006/metadata/properties" ma:root="true" ma:fieldsID="c26caae4013b136b651f3e9e939e87d5" ns2:_="" ns3:_="">
    <xsd:import namespace="e94fbb91-2895-466f-9cdd-164826e0ab54"/>
    <xsd:import namespace="62f0fa9f-d35e-4a7f-aed7-55df17063d9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4fbb91-2895-466f-9cdd-164826e0ab5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2f0fa9f-d35e-4a7f-aed7-55df17063d9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C5D392E-81A2-4371-A12D-051CB516E0D0}">
  <ds:schemaRefs>
    <ds:schemaRef ds:uri="http://schemas.microsoft.com/sharepoint/v3/contenttype/forms"/>
  </ds:schemaRefs>
</ds:datastoreItem>
</file>

<file path=customXml/itemProps2.xml><?xml version="1.0" encoding="utf-8"?>
<ds:datastoreItem xmlns:ds="http://schemas.openxmlformats.org/officeDocument/2006/customXml" ds:itemID="{1BAF0CDF-C5EE-48F7-AEBA-81A5B13DF2F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4fbb91-2895-466f-9cdd-164826e0ab54"/>
    <ds:schemaRef ds:uri="62f0fa9f-d35e-4a7f-aed7-55df17063d9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11685C1-BA87-40DA-890B-AB4D24362F65}">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17954</TotalTime>
  <Words>5765</Words>
  <Application>Microsoft Macintosh PowerPoint</Application>
  <PresentationFormat>Widescreen</PresentationFormat>
  <Paragraphs>430</Paragraphs>
  <Slides>23</Slides>
  <Notes>18</Notes>
  <HiddenSlides>0</HiddenSlides>
  <MMClips>0</MMClips>
  <ScaleCrop>false</ScaleCrop>
  <HeadingPairs>
    <vt:vector size="6" baseType="variant">
      <vt:variant>
        <vt:lpstr>Fonts Used</vt:lpstr>
      </vt:variant>
      <vt:variant>
        <vt:i4>6</vt:i4>
      </vt:variant>
      <vt:variant>
        <vt:lpstr>Theme</vt:lpstr>
      </vt:variant>
      <vt:variant>
        <vt:i4>5</vt:i4>
      </vt:variant>
      <vt:variant>
        <vt:lpstr>Slide Titles</vt:lpstr>
      </vt:variant>
      <vt:variant>
        <vt:i4>23</vt:i4>
      </vt:variant>
    </vt:vector>
  </HeadingPairs>
  <TitlesOfParts>
    <vt:vector size="34" baseType="lpstr">
      <vt:lpstr>Arial</vt:lpstr>
      <vt:lpstr>Calibri</vt:lpstr>
      <vt:lpstr>Söhne</vt:lpstr>
      <vt:lpstr>StarSymbol</vt:lpstr>
      <vt:lpstr>Symbol</vt:lpstr>
      <vt:lpstr>Wingdings</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Aurimas Aleksandras Nausedas</cp:lastModifiedBy>
  <cp:revision>388</cp:revision>
  <dcterms:modified xsi:type="dcterms:W3CDTF">2023-06-15T17:22:15Z</dcterms:modified>
  <dc:language>lt-LT</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22</vt:i4>
  </property>
  <property fmtid="{D5CDD505-2E9C-101B-9397-08002B2CF9AE}" pid="12" name="ContentTypeId">
    <vt:lpwstr>0x0101009ACC98F71C7CEB499EFDC29467EAFC60</vt:lpwstr>
  </property>
</Properties>
</file>