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Lst>
  <p:notesMasterIdLst>
    <p:notesMasterId r:id="rId3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41"/>
    <p:restoredTop sz="44772"/>
  </p:normalViewPr>
  <p:slideViewPr>
    <p:cSldViewPr snapToGrid="0">
      <p:cViewPr varScale="1">
        <p:scale>
          <a:sx n="54" d="100"/>
          <a:sy n="54" d="100"/>
        </p:scale>
        <p:origin x="3248"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notesMaster" Target="notesMasters/notesMaster1.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4A07A4E-96E9-824F-A2C1-8B5A05C3AB9B}" type="datetimeFigureOut">
              <a:rPr lang="en-LT" smtClean="0"/>
              <a:t>2023-07-15</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C609F99-D68F-3642-9C26-32669C7ECCED}" type="slidenum">
              <a:rPr lang="en-LT" smtClean="0"/>
              <a:t>‹#›</a:t>
            </a:fld>
            <a:endParaRPr lang="en-LT"/>
          </a:p>
        </p:txBody>
      </p:sp>
    </p:spTree>
    <p:extLst>
      <p:ext uri="{BB962C8B-B14F-4D97-AF65-F5344CB8AC3E}">
        <p14:creationId xmlns:p14="http://schemas.microsoft.com/office/powerpoint/2010/main" val="2947969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Dabar pakalbesime apie grafines sasajos kurima ir ()</a:t>
            </a:r>
          </a:p>
        </p:txBody>
      </p:sp>
      <p:sp>
        <p:nvSpPr>
          <p:cNvPr id="4" name="Slide Number Placeholder 3"/>
          <p:cNvSpPr>
            <a:spLocks noGrp="1"/>
          </p:cNvSpPr>
          <p:nvPr>
            <p:ph type="sldNum" sz="quarter" idx="5"/>
          </p:nvPr>
        </p:nvSpPr>
        <p:spPr/>
        <p:txBody>
          <a:bodyPr/>
          <a:lstStyle/>
          <a:p>
            <a:fld id="{FC609F99-D68F-3642-9C26-32669C7ECCED}" type="slidenum">
              <a:rPr lang="en-LT" smtClean="0"/>
              <a:t>1</a:t>
            </a:fld>
            <a:endParaRPr lang="en-LT"/>
          </a:p>
        </p:txBody>
      </p:sp>
    </p:spTree>
    <p:extLst>
      <p:ext uri="{BB962C8B-B14F-4D97-AF65-F5344CB8AC3E}">
        <p14:creationId xmlns:p14="http://schemas.microsoft.com/office/powerpoint/2010/main" val="3730264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Dabar puikiai iliustruojame, kaip sąveikauti su vartotojo įvesties duomenimis GUI programoje naudojant </a:t>
            </a:r>
            <a:r>
              <a:rPr lang="lt-LT" dirty="0" err="1"/>
              <a:t>Tkinter</a:t>
            </a:r>
            <a:r>
              <a:rPr lang="lt-LT" dirty="0"/>
              <a:t>. </a:t>
            </a:r>
            <a:r>
              <a:rPr lang="lt-LT" dirty="0" err="1"/>
              <a:t>Cia</a:t>
            </a:r>
            <a:r>
              <a:rPr lang="lt-LT" dirty="0"/>
              <a:t> parodyta, kaip užfiksuoti, rodyti ir sąveikauti su duomenimis, kuriuos naudotojas įvedė per GUI. Išskaidykime kodą:</a:t>
            </a:r>
          </a:p>
          <a:p>
            <a:endParaRPr lang="lt-LT" dirty="0"/>
          </a:p>
          <a:p>
            <a:r>
              <a:rPr lang="lt-LT" dirty="0" err="1"/>
              <a:t>from</a:t>
            </a:r>
            <a:r>
              <a:rPr lang="lt-LT" dirty="0"/>
              <a:t> </a:t>
            </a:r>
            <a:r>
              <a:rPr lang="lt-LT" dirty="0" err="1"/>
              <a:t>tkinter</a:t>
            </a:r>
            <a:r>
              <a:rPr lang="lt-LT" dirty="0"/>
              <a:t> </a:t>
            </a:r>
            <a:r>
              <a:rPr lang="lt-LT" dirty="0" err="1"/>
              <a:t>import</a:t>
            </a:r>
            <a:r>
              <a:rPr lang="lt-LT" dirty="0"/>
              <a:t> *</a:t>
            </a:r>
          </a:p>
          <a:p>
            <a:r>
              <a:rPr lang="lt-LT" dirty="0"/>
              <a:t>Ši eilutė importuoja viską iš </a:t>
            </a:r>
            <a:r>
              <a:rPr lang="lt-LT" dirty="0" err="1"/>
              <a:t>Tkinter</a:t>
            </a:r>
            <a:r>
              <a:rPr lang="lt-LT" dirty="0"/>
              <a:t> bibliotekos, kaip mes jau žinome.</a:t>
            </a:r>
          </a:p>
          <a:p>
            <a:endParaRPr lang="lt-LT" dirty="0"/>
          </a:p>
          <a:p>
            <a:r>
              <a:rPr lang="lt-LT" dirty="0"/>
              <a:t>langas = </a:t>
            </a:r>
            <a:r>
              <a:rPr lang="lt-LT" dirty="0" err="1"/>
              <a:t>Tk</a:t>
            </a:r>
            <a:r>
              <a:rPr lang="lt-LT" dirty="0"/>
              <a:t>()</a:t>
            </a:r>
          </a:p>
          <a:p>
            <a:r>
              <a:rPr lang="lt-LT" dirty="0"/>
              <a:t>Čia sukuriame pagrindinį programos langą.</a:t>
            </a:r>
          </a:p>
          <a:p>
            <a:endParaRPr lang="lt-LT" dirty="0"/>
          </a:p>
          <a:p>
            <a:r>
              <a:rPr lang="lt-LT" dirty="0" err="1"/>
              <a:t>def</a:t>
            </a:r>
            <a:r>
              <a:rPr lang="lt-LT" dirty="0"/>
              <a:t> spausdinti():</a:t>
            </a:r>
          </a:p>
          <a:p>
            <a:r>
              <a:rPr lang="lt-LT" dirty="0"/>
              <a:t>     </a:t>
            </a:r>
            <a:r>
              <a:rPr lang="lt-LT" dirty="0" err="1"/>
              <a:t>ivesta</a:t>
            </a:r>
            <a:r>
              <a:rPr lang="lt-LT" dirty="0"/>
              <a:t> = laukas1.get()</a:t>
            </a:r>
          </a:p>
          <a:p>
            <a:r>
              <a:rPr lang="lt-LT" dirty="0"/>
              <a:t>     rezultatas["tekstas"] = </a:t>
            </a:r>
            <a:r>
              <a:rPr lang="lt-LT" dirty="0" err="1"/>
              <a:t>ivesta</a:t>
            </a:r>
            <a:endParaRPr lang="lt-LT" dirty="0"/>
          </a:p>
          <a:p>
            <a:r>
              <a:rPr lang="lt-LT" dirty="0"/>
              <a:t>Šioje funkcijoje pirmiausia gauname tekstą, kurį vartotojas įvedė į įrašo valdiklį 'laukas1' naudodami </a:t>
            </a:r>
            <a:r>
              <a:rPr lang="lt-LT" dirty="0" err="1"/>
              <a:t>get</a:t>
            </a:r>
            <a:r>
              <a:rPr lang="lt-LT" dirty="0"/>
              <a:t>() metodą. Tada atnaujiname etiketės valdiklio „rezultatas“ tekstą, kad būtų rodomas šis tekstas, naudodami žodyno stiliaus naujinimą, kad pakeistume etiketės „teksto“ ypatybę.</a:t>
            </a:r>
          </a:p>
          <a:p>
            <a:endParaRPr lang="lt-LT" dirty="0"/>
          </a:p>
          <a:p>
            <a:r>
              <a:rPr lang="lt-LT" dirty="0"/>
              <a:t>uzrasas1 = </a:t>
            </a:r>
            <a:r>
              <a:rPr lang="lt-LT" dirty="0" err="1"/>
              <a:t>Label</a:t>
            </a:r>
            <a:r>
              <a:rPr lang="lt-LT" dirty="0"/>
              <a:t>(langas, </a:t>
            </a:r>
            <a:r>
              <a:rPr lang="lt-LT" dirty="0" err="1"/>
              <a:t>text</a:t>
            </a:r>
            <a:r>
              <a:rPr lang="lt-LT" dirty="0"/>
              <a:t>="Įrašykite žodį")</a:t>
            </a:r>
          </a:p>
          <a:p>
            <a:r>
              <a:rPr lang="lt-LT" dirty="0"/>
              <a:t>laukas1 = </a:t>
            </a:r>
            <a:r>
              <a:rPr lang="lt-LT" dirty="0" err="1"/>
              <a:t>Entry</a:t>
            </a:r>
            <a:r>
              <a:rPr lang="lt-LT" dirty="0"/>
              <a:t>(langas)</a:t>
            </a:r>
          </a:p>
          <a:p>
            <a:r>
              <a:rPr lang="lt-LT" dirty="0"/>
              <a:t>mygtukas = </a:t>
            </a:r>
            <a:r>
              <a:rPr lang="lt-LT" dirty="0" err="1"/>
              <a:t>Button</a:t>
            </a:r>
            <a:r>
              <a:rPr lang="lt-LT" dirty="0"/>
              <a:t>(langas, </a:t>
            </a:r>
            <a:r>
              <a:rPr lang="lt-LT" dirty="0" err="1"/>
              <a:t>text</a:t>
            </a:r>
            <a:r>
              <a:rPr lang="lt-LT" dirty="0"/>
              <a:t>="Įvesti", </a:t>
            </a:r>
            <a:r>
              <a:rPr lang="lt-LT" dirty="0" err="1"/>
              <a:t>command</a:t>
            </a:r>
            <a:r>
              <a:rPr lang="lt-LT" dirty="0"/>
              <a:t>=spausdinti)</a:t>
            </a:r>
          </a:p>
          <a:p>
            <a:r>
              <a:rPr lang="lt-LT" dirty="0"/>
              <a:t>rezultatas = </a:t>
            </a:r>
            <a:r>
              <a:rPr lang="lt-LT" dirty="0" err="1"/>
              <a:t>Label</a:t>
            </a:r>
            <a:r>
              <a:rPr lang="lt-LT" dirty="0"/>
              <a:t>(langas, </a:t>
            </a:r>
            <a:r>
              <a:rPr lang="lt-LT" dirty="0" err="1"/>
              <a:t>text</a:t>
            </a:r>
            <a:r>
              <a:rPr lang="lt-LT" dirty="0"/>
              <a:t>="")</a:t>
            </a:r>
          </a:p>
          <a:p>
            <a:r>
              <a:rPr lang="lt-LT" dirty="0"/>
              <a:t>Čia sukuriame savo valdiklius: dvi etiketes (viena skirta instrukcijoms, kita – rezultatams), įvesties laukas, skirtas vartotojui įvesti tekstą, ir mygtukas, kuris paspaudus suaktyvina funkciją „spausdinti“.</a:t>
            </a:r>
          </a:p>
          <a:p>
            <a:endParaRPr lang="lt-LT" dirty="0"/>
          </a:p>
          <a:p>
            <a:r>
              <a:rPr lang="lt-LT" dirty="0"/>
              <a:t>pitonas</a:t>
            </a:r>
          </a:p>
          <a:p>
            <a:r>
              <a:rPr lang="lt-LT" dirty="0"/>
              <a:t>Nukopijuokite kodą</a:t>
            </a:r>
          </a:p>
          <a:p>
            <a:r>
              <a:rPr lang="lt-LT" dirty="0"/>
              <a:t>uzrasas1.grid(</a:t>
            </a:r>
            <a:r>
              <a:rPr lang="lt-LT" dirty="0" err="1"/>
              <a:t>row</a:t>
            </a:r>
            <a:r>
              <a:rPr lang="lt-LT" dirty="0"/>
              <a:t>=0, </a:t>
            </a:r>
            <a:r>
              <a:rPr lang="lt-LT" dirty="0" err="1"/>
              <a:t>column</a:t>
            </a:r>
            <a:r>
              <a:rPr lang="lt-LT" dirty="0"/>
              <a:t>=0)</a:t>
            </a:r>
          </a:p>
          <a:p>
            <a:r>
              <a:rPr lang="lt-LT" dirty="0"/>
              <a:t>laukas1.grid(</a:t>
            </a:r>
            <a:r>
              <a:rPr lang="lt-LT" dirty="0" err="1"/>
              <a:t>row</a:t>
            </a:r>
            <a:r>
              <a:rPr lang="lt-LT" dirty="0"/>
              <a:t>=0, </a:t>
            </a:r>
            <a:r>
              <a:rPr lang="lt-LT" dirty="0" err="1"/>
              <a:t>column</a:t>
            </a:r>
            <a:r>
              <a:rPr lang="lt-LT" dirty="0"/>
              <a:t>=1)</a:t>
            </a:r>
          </a:p>
          <a:p>
            <a:r>
              <a:rPr lang="lt-LT" dirty="0" err="1"/>
              <a:t>mygtukas.grid</a:t>
            </a:r>
            <a:r>
              <a:rPr lang="lt-LT" dirty="0"/>
              <a:t>(</a:t>
            </a:r>
            <a:r>
              <a:rPr lang="lt-LT" dirty="0" err="1"/>
              <a:t>row</a:t>
            </a:r>
            <a:r>
              <a:rPr lang="lt-LT" dirty="0"/>
              <a:t>=0, </a:t>
            </a:r>
            <a:r>
              <a:rPr lang="lt-LT" dirty="0" err="1"/>
              <a:t>column</a:t>
            </a:r>
            <a:r>
              <a:rPr lang="lt-LT" dirty="0"/>
              <a:t>=2)</a:t>
            </a:r>
          </a:p>
          <a:p>
            <a:r>
              <a:rPr lang="lt-LT" dirty="0" err="1"/>
              <a:t>rezultatas.tinklelis</a:t>
            </a:r>
            <a:r>
              <a:rPr lang="lt-LT" dirty="0"/>
              <a:t>(</a:t>
            </a:r>
            <a:r>
              <a:rPr lang="lt-LT" dirty="0" err="1"/>
              <a:t>row</a:t>
            </a:r>
            <a:r>
              <a:rPr lang="lt-LT" dirty="0"/>
              <a:t>=1, </a:t>
            </a:r>
            <a:r>
              <a:rPr lang="lt-LT" dirty="0" err="1"/>
              <a:t>column</a:t>
            </a:r>
            <a:r>
              <a:rPr lang="lt-LT" dirty="0"/>
              <a:t>=3)</a:t>
            </a:r>
          </a:p>
          <a:p>
            <a:r>
              <a:rPr lang="lt-LT" dirty="0"/>
              <a:t>Mes išdėstome savo valdiklius tinklelio išdėstymu. Atkreipkite dėmesį, kad naudojami parametrai „eilutė“, „stulpelis“ ir „stulpelio ilgis“, kad nurodytumėte, kur turi būti nukreiptas kiekvienas valdiklis.</a:t>
            </a:r>
          </a:p>
          <a:p>
            <a:endParaRPr lang="lt-LT" dirty="0"/>
          </a:p>
          <a:p>
            <a:r>
              <a:rPr lang="lt-LT" dirty="0"/>
              <a:t>pitonas</a:t>
            </a:r>
          </a:p>
          <a:p>
            <a:r>
              <a:rPr lang="lt-LT" dirty="0"/>
              <a:t>Nukopijuokite kodą</a:t>
            </a:r>
          </a:p>
          <a:p>
            <a:r>
              <a:rPr lang="lt-LT" dirty="0" err="1"/>
              <a:t>langas.mainloop</a:t>
            </a:r>
            <a:r>
              <a:rPr lang="lt-LT" dirty="0"/>
              <a:t>()</a:t>
            </a:r>
          </a:p>
          <a:p>
            <a:r>
              <a:rPr lang="lt-LT" dirty="0"/>
              <a:t>Galiausiai, kaip įprasta, pradedame </a:t>
            </a:r>
            <a:r>
              <a:rPr lang="lt-LT" dirty="0" err="1"/>
              <a:t>Tkinter</a:t>
            </a:r>
            <a:r>
              <a:rPr lang="lt-LT" dirty="0"/>
              <a:t> įvykių kilpą.</a:t>
            </a:r>
          </a:p>
          <a:p>
            <a:endParaRPr lang="lt-LT" dirty="0"/>
          </a:p>
          <a:p>
            <a:r>
              <a:rPr lang="lt-LT" dirty="0"/>
              <a:t>Paleidus programą, atsidaro langas su etikete, raginančia vartotoją įvesti žodį, įvesties lauką žodžiui įvesti ir mygtuku, pažymėtu "Įvesti". Kai vartotojas įveda žodį ir spusteli mygtuką, jo įvestas žodis rodomas ekrane.</a:t>
            </a:r>
          </a:p>
          <a:p>
            <a:endParaRPr lang="lt-LT" dirty="0"/>
          </a:p>
          <a:p>
            <a:r>
              <a:rPr lang="lt-LT" dirty="0"/>
              <a:t>Šis interaktyvus vartotojo įvesties priėmimo, apdorojimo (šiuo atveju tiesiog gavimo) ir GUI atnaujinimo procesas yra esminis reaguojančių, dinamiškų GUI programų kūrimo aspektas. Kai mokysitės, pamatysite sudėtingesnius ir įdomesnius šio proceso panaudojimo būdus.</a:t>
            </a:r>
          </a:p>
          <a:p>
            <a:endParaRPr lang="lt-LT" dirty="0"/>
          </a:p>
        </p:txBody>
      </p:sp>
      <p:sp>
        <p:nvSpPr>
          <p:cNvPr id="4" name="Slide Number Placeholder 3"/>
          <p:cNvSpPr>
            <a:spLocks noGrp="1"/>
          </p:cNvSpPr>
          <p:nvPr>
            <p:ph type="sldNum" sz="quarter" idx="5"/>
          </p:nvPr>
        </p:nvSpPr>
        <p:spPr/>
        <p:txBody>
          <a:bodyPr/>
          <a:lstStyle/>
          <a:p>
            <a:fld id="{FC609F99-D68F-3642-9C26-32669C7ECCED}" type="slidenum">
              <a:rPr lang="en-LT" smtClean="0"/>
              <a:t>10</a:t>
            </a:fld>
            <a:endParaRPr lang="en-LT"/>
          </a:p>
        </p:txBody>
      </p:sp>
    </p:spTree>
    <p:extLst>
      <p:ext uri="{BB962C8B-B14F-4D97-AF65-F5344CB8AC3E}">
        <p14:creationId xmlns:p14="http://schemas.microsoft.com/office/powerpoint/2010/main" val="2057481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įdomi renginių tvarkymo dalis </a:t>
            </a:r>
            <a:r>
              <a:rPr lang="lt-LT" dirty="0" err="1"/>
              <a:t>Tkinteryje</a:t>
            </a:r>
            <a:r>
              <a:rPr lang="lt-LT" dirty="0"/>
              <a:t>. Kaip galbūt pastebėjote, ankstesniuose pavyzdžiuose mes visada įtraukėme parametrą „įvykis“ į savo funkcijas, kurias naudojome įvykiams tvarkyti. Šis parametras nurodo įvykį, kuris suaktyvino funkciją. Jame yra duomenų apie įvykį, pvz., pelės padėtis paspaudimo metu arba klavišas, paspaustas per klaviatūros įvykį. Tačiau gali būti atvejų, kai norime iškviesti funkciją, kuri nepriima įvykio argumento. Aptarkime, kaip tai tvarkoma kode, kurį bendrinate.</a:t>
            </a:r>
          </a:p>
          <a:p>
            <a:endParaRPr lang="lt-LT" dirty="0"/>
          </a:p>
          <a:p>
            <a:r>
              <a:rPr lang="lt-LT" dirty="0" err="1"/>
              <a:t>from</a:t>
            </a:r>
            <a:r>
              <a:rPr lang="lt-LT" dirty="0"/>
              <a:t> </a:t>
            </a:r>
            <a:r>
              <a:rPr lang="lt-LT" dirty="0" err="1"/>
              <a:t>tkinter</a:t>
            </a:r>
            <a:r>
              <a:rPr lang="lt-LT" dirty="0"/>
              <a:t> </a:t>
            </a:r>
            <a:r>
              <a:rPr lang="lt-LT" dirty="0" err="1"/>
              <a:t>import</a:t>
            </a:r>
            <a:r>
              <a:rPr lang="lt-LT" dirty="0"/>
              <a:t> *</a:t>
            </a:r>
          </a:p>
          <a:p>
            <a:r>
              <a:rPr lang="lt-LT" dirty="0"/>
              <a:t>Pradedame, kaip įprasta, importuodami viską iš </a:t>
            </a:r>
            <a:r>
              <a:rPr lang="lt-LT" dirty="0" err="1"/>
              <a:t>Tkinter</a:t>
            </a:r>
            <a:r>
              <a:rPr lang="lt-LT" dirty="0"/>
              <a:t> bibliotekos.</a:t>
            </a:r>
          </a:p>
          <a:p>
            <a:endParaRPr lang="lt-LT" dirty="0"/>
          </a:p>
          <a:p>
            <a:r>
              <a:rPr lang="lt-LT" dirty="0"/>
              <a:t>langas = </a:t>
            </a:r>
            <a:r>
              <a:rPr lang="lt-LT" dirty="0" err="1"/>
              <a:t>Tk</a:t>
            </a:r>
            <a:r>
              <a:rPr lang="lt-LT" dirty="0"/>
              <a:t>()</a:t>
            </a:r>
          </a:p>
          <a:p>
            <a:r>
              <a:rPr lang="lt-LT" dirty="0"/>
              <a:t>Ši eilutė sukuria pagrindinį mūsų programos langą.</a:t>
            </a:r>
          </a:p>
          <a:p>
            <a:endParaRPr lang="lt-LT" dirty="0"/>
          </a:p>
          <a:p>
            <a:r>
              <a:rPr lang="lt-LT" dirty="0" err="1"/>
              <a:t>def</a:t>
            </a:r>
            <a:r>
              <a:rPr lang="lt-LT" dirty="0"/>
              <a:t> spausdinti():</a:t>
            </a:r>
          </a:p>
          <a:p>
            <a:r>
              <a:rPr lang="lt-LT" dirty="0"/>
              <a:t>     spausdinti („Spausdina!“)</a:t>
            </a:r>
          </a:p>
          <a:p>
            <a:r>
              <a:rPr lang="lt-LT" dirty="0"/>
              <a:t>Čia apibrėžiame funkciją „spausdinti“, kuri nepriima įvykio argumento. Viskas, ką ji daro, tai atspausdina "Spausdina!" į pultą, kai skambina.</a:t>
            </a:r>
          </a:p>
          <a:p>
            <a:endParaRPr lang="lt-LT" dirty="0"/>
          </a:p>
          <a:p>
            <a:r>
              <a:rPr lang="lt-LT" dirty="0"/>
              <a:t>mygtukas = </a:t>
            </a:r>
            <a:r>
              <a:rPr lang="lt-LT" dirty="0" err="1"/>
              <a:t>Button</a:t>
            </a:r>
            <a:r>
              <a:rPr lang="lt-LT" dirty="0"/>
              <a:t>(langas, </a:t>
            </a:r>
            <a:r>
              <a:rPr lang="lt-LT" dirty="0" err="1"/>
              <a:t>text</a:t>
            </a:r>
            <a:r>
              <a:rPr lang="lt-LT" dirty="0"/>
              <a:t>="Spausdinti", </a:t>
            </a:r>
            <a:r>
              <a:rPr lang="lt-LT" dirty="0" err="1"/>
              <a:t>command</a:t>
            </a:r>
            <a:r>
              <a:rPr lang="lt-LT" dirty="0"/>
              <a:t>=spausdinti)</a:t>
            </a:r>
          </a:p>
          <a:p>
            <a:r>
              <a:rPr lang="lt-LT" dirty="0"/>
              <a:t>Šioje eilutėje sukuriamas mygtukas su tekstu „Spausdinti“. Argumentas „komanda“ nustatytas į mūsų funkciją „spausdinti“, taigi, paspaudus mygtuką, iškviečiama mūsų funkcija.</a:t>
            </a:r>
          </a:p>
          <a:p>
            <a:endParaRPr lang="lt-LT" dirty="0"/>
          </a:p>
          <a:p>
            <a:r>
              <a:rPr lang="lt-LT" dirty="0" err="1"/>
              <a:t>langas.bind</a:t>
            </a:r>
            <a:r>
              <a:rPr lang="lt-LT" dirty="0"/>
              <a:t>("&lt;</a:t>
            </a:r>
            <a:r>
              <a:rPr lang="lt-LT" dirty="0" err="1"/>
              <a:t>Return</a:t>
            </a:r>
            <a:r>
              <a:rPr lang="lt-LT" dirty="0"/>
              <a:t>&gt;", lambda </a:t>
            </a:r>
            <a:r>
              <a:rPr lang="lt-LT" dirty="0" err="1"/>
              <a:t>event</a:t>
            </a:r>
            <a:r>
              <a:rPr lang="lt-LT" dirty="0"/>
              <a:t>: spausdinti())</a:t>
            </a:r>
          </a:p>
          <a:p>
            <a:r>
              <a:rPr lang="lt-LT" dirty="0"/>
              <a:t>Štai čia viskas darosi įdomiai. Ši eilutė susieja ENTER klavišo paspaudimą su mūsų funkcija. Bet kadangi mūsų funkcija nenaudoja įvykio argumento, turime naudoti lambda funkciją, kad ją iškviestume. Lambda funkcija yra maža, anoniminė funkcija, kuri apibrėžiama skrydžio metu. Šiuo atveju reikia „įvykio“ argumento, bet su juo nieko nedaro; ji tiesiog vadina mūsų funkciją „spausdinti“.</a:t>
            </a:r>
          </a:p>
          <a:p>
            <a:endParaRPr lang="lt-LT" dirty="0"/>
          </a:p>
          <a:p>
            <a:r>
              <a:rPr lang="lt-LT" dirty="0" err="1"/>
              <a:t>mygtukas.pack</a:t>
            </a:r>
            <a:r>
              <a:rPr lang="lt-LT" dirty="0"/>
              <a:t>()</a:t>
            </a:r>
          </a:p>
          <a:p>
            <a:r>
              <a:rPr lang="lt-LT" dirty="0"/>
              <a:t>Tada mes įdedame mygtuką lange naudodami </a:t>
            </a:r>
            <a:r>
              <a:rPr lang="lt-LT" dirty="0" err="1"/>
              <a:t>pack</a:t>
            </a:r>
            <a:r>
              <a:rPr lang="lt-LT" dirty="0"/>
              <a:t>() metodą.</a:t>
            </a:r>
          </a:p>
          <a:p>
            <a:endParaRPr lang="lt-LT" dirty="0"/>
          </a:p>
          <a:p>
            <a:r>
              <a:rPr lang="lt-LT" dirty="0" err="1"/>
              <a:t>langas.mainloop</a:t>
            </a:r>
            <a:r>
              <a:rPr lang="lt-LT" dirty="0"/>
              <a:t>()</a:t>
            </a:r>
          </a:p>
          <a:p>
            <a:r>
              <a:rPr lang="lt-LT" dirty="0"/>
              <a:t>Galiausiai ši eilutė inicijuoja įvykio kilpą.</a:t>
            </a:r>
          </a:p>
          <a:p>
            <a:endParaRPr lang="lt-LT" dirty="0"/>
          </a:p>
          <a:p>
            <a:r>
              <a:rPr lang="lt-LT" dirty="0"/>
              <a:t>Su šiuo kodu, paspaudus mygtuką arba klavišą ENTER, atsiras "Spausdina!" atspausdinti į konsolę. Tai parodo, kad „</a:t>
            </a:r>
            <a:r>
              <a:rPr lang="lt-LT" dirty="0" err="1"/>
              <a:t>Tkinter</a:t>
            </a:r>
            <a:r>
              <a:rPr lang="lt-LT" dirty="0"/>
              <a:t>“ įvykiais pagrįstos funkcijos gali būti lanksčios naudojant lambda funkciją ir valdyti situacijas, kai iškviečiamai funkcijai nereikia įvykio argumento. Toks lankstumas yra galingas įrankis kuriant interaktyvias GUI programas.</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11</a:t>
            </a:fld>
            <a:endParaRPr lang="en-LT"/>
          </a:p>
        </p:txBody>
      </p:sp>
    </p:spTree>
    <p:extLst>
      <p:ext uri="{BB962C8B-B14F-4D97-AF65-F5344CB8AC3E}">
        <p14:creationId xmlns:p14="http://schemas.microsoft.com/office/powerpoint/2010/main" val="3432499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Slinkimo juostos pridėjimas prie sąrašo laukelio </a:t>
            </a:r>
            <a:r>
              <a:rPr lang="lt-LT" dirty="0" err="1"/>
              <a:t>Tkinter</a:t>
            </a:r>
            <a:r>
              <a:rPr lang="lt-LT" dirty="0"/>
              <a:t> programoje. Tai įprastas reikalavimas dirbant su valdikliais, kuriuose gali būti daugiau duomenų, nei gali būti rodoma valdiklio matomoje srityje. Supraskime kodą išsamiai:</a:t>
            </a:r>
          </a:p>
          <a:p>
            <a:endParaRPr lang="lt-LT" dirty="0"/>
          </a:p>
          <a:p>
            <a:r>
              <a:rPr lang="lt-LT" dirty="0" err="1"/>
              <a:t>from</a:t>
            </a:r>
            <a:r>
              <a:rPr lang="lt-LT" dirty="0"/>
              <a:t> </a:t>
            </a:r>
            <a:r>
              <a:rPr lang="lt-LT" dirty="0" err="1"/>
              <a:t>tkinter</a:t>
            </a:r>
            <a:r>
              <a:rPr lang="lt-LT" dirty="0"/>
              <a:t> </a:t>
            </a:r>
            <a:r>
              <a:rPr lang="lt-LT" dirty="0" err="1"/>
              <a:t>import</a:t>
            </a:r>
            <a:r>
              <a:rPr lang="lt-LT" dirty="0"/>
              <a:t> *</a:t>
            </a:r>
          </a:p>
          <a:p>
            <a:r>
              <a:rPr lang="lt-LT" dirty="0"/>
              <a:t>Įprastas importo pareiškimas, kai importuojame viską iš </a:t>
            </a:r>
            <a:r>
              <a:rPr lang="lt-LT" dirty="0" err="1"/>
              <a:t>Tkinter</a:t>
            </a:r>
            <a:r>
              <a:rPr lang="lt-LT" dirty="0"/>
              <a:t> bibliotekos.</a:t>
            </a:r>
          </a:p>
          <a:p>
            <a:endParaRPr lang="lt-LT" dirty="0"/>
          </a:p>
          <a:p>
            <a:r>
              <a:rPr lang="lt-LT" dirty="0"/>
              <a:t>langas = </a:t>
            </a:r>
            <a:r>
              <a:rPr lang="lt-LT" dirty="0" err="1"/>
              <a:t>Tk</a:t>
            </a:r>
            <a:r>
              <a:rPr lang="lt-LT" dirty="0"/>
              <a:t>()</a:t>
            </a:r>
          </a:p>
          <a:p>
            <a:r>
              <a:rPr lang="lt-LT" dirty="0"/>
              <a:t>Ši eilutė inicijuoja mūsų pagrindinį programos langą.</a:t>
            </a:r>
          </a:p>
          <a:p>
            <a:endParaRPr lang="lt-LT" dirty="0"/>
          </a:p>
          <a:p>
            <a:r>
              <a:rPr lang="lt-LT" dirty="0"/>
              <a:t>masyvas = range (1, 200)</a:t>
            </a:r>
          </a:p>
          <a:p>
            <a:r>
              <a:rPr lang="lt-LT" dirty="0"/>
              <a:t>Čia mes sukuriame skaičių seką nuo 1 iki 199, naudodami funkciją diapazonas ().</a:t>
            </a:r>
          </a:p>
          <a:p>
            <a:endParaRPr lang="lt-LT" dirty="0"/>
          </a:p>
          <a:p>
            <a:r>
              <a:rPr lang="lt-LT" dirty="0" err="1"/>
              <a:t>scrollbaras</a:t>
            </a:r>
            <a:r>
              <a:rPr lang="lt-LT" dirty="0"/>
              <a:t> = </a:t>
            </a:r>
            <a:r>
              <a:rPr lang="lt-LT" dirty="0" err="1"/>
              <a:t>scrollbar</a:t>
            </a:r>
            <a:r>
              <a:rPr lang="lt-LT" dirty="0"/>
              <a:t>(langas)</a:t>
            </a:r>
          </a:p>
          <a:p>
            <a:r>
              <a:rPr lang="lt-LT" dirty="0"/>
              <a:t>Ši eilutė inicijuoja slinkties juostos valdiklį. Parametras „langas“ nurodo, kad ši slinkties juosta yra pagrindinio lango antrinė dalis.</a:t>
            </a:r>
          </a:p>
          <a:p>
            <a:endParaRPr lang="lt-LT" dirty="0"/>
          </a:p>
          <a:p>
            <a:r>
              <a:rPr lang="lt-LT" dirty="0"/>
              <a:t>pitonas</a:t>
            </a:r>
          </a:p>
          <a:p>
            <a:r>
              <a:rPr lang="lt-LT" dirty="0"/>
              <a:t>Nukopijuokite kodą</a:t>
            </a:r>
          </a:p>
          <a:p>
            <a:r>
              <a:rPr lang="lt-LT" dirty="0"/>
              <a:t>boksas = </a:t>
            </a:r>
            <a:r>
              <a:rPr lang="lt-LT" dirty="0" err="1"/>
              <a:t>Listbox</a:t>
            </a:r>
            <a:r>
              <a:rPr lang="lt-LT" dirty="0"/>
              <a:t>(langas, </a:t>
            </a:r>
            <a:r>
              <a:rPr lang="lt-LT" dirty="0" err="1"/>
              <a:t>yscrollcommand</a:t>
            </a:r>
            <a:r>
              <a:rPr lang="lt-LT" dirty="0"/>
              <a:t>=</a:t>
            </a:r>
            <a:r>
              <a:rPr lang="lt-LT" dirty="0" err="1"/>
              <a:t>scrollbaras.set</a:t>
            </a:r>
            <a:r>
              <a:rPr lang="lt-LT" dirty="0"/>
              <a:t>)</a:t>
            </a:r>
          </a:p>
          <a:p>
            <a:r>
              <a:rPr lang="lt-LT" dirty="0"/>
              <a:t>Tada sukuriame sąrašo laukelį, kaip ir ankstesniame pavyzdyje. Nauja dalis čia yra „</a:t>
            </a:r>
            <a:r>
              <a:rPr lang="lt-LT" dirty="0" err="1"/>
              <a:t>yscrollcommand</a:t>
            </a:r>
            <a:r>
              <a:rPr lang="lt-LT" dirty="0"/>
              <a:t>“ parametras. Šis parametras nustatytas į mūsų slinkties juostos metodą </a:t>
            </a:r>
            <a:r>
              <a:rPr lang="lt-LT" dirty="0" err="1"/>
              <a:t>set</a:t>
            </a:r>
            <a:r>
              <a:rPr lang="lt-LT" dirty="0"/>
              <a:t>(). Tai reiškia, kad kaskart slenkant sąrašo laukeliu, jis atitinkamai atnaujins slinkties juostos padėtį.</a:t>
            </a:r>
          </a:p>
          <a:p>
            <a:endParaRPr lang="lt-LT" dirty="0"/>
          </a:p>
          <a:p>
            <a:r>
              <a:rPr lang="lt-LT" dirty="0" err="1"/>
              <a:t>scrollbaras.config</a:t>
            </a:r>
            <a:r>
              <a:rPr lang="lt-LT" dirty="0"/>
              <a:t>(</a:t>
            </a:r>
            <a:r>
              <a:rPr lang="lt-LT" dirty="0" err="1"/>
              <a:t>command</a:t>
            </a:r>
            <a:r>
              <a:rPr lang="lt-LT" dirty="0"/>
              <a:t>=</a:t>
            </a:r>
            <a:r>
              <a:rPr lang="lt-LT" dirty="0" err="1"/>
              <a:t>boksas.yview</a:t>
            </a:r>
            <a:r>
              <a:rPr lang="lt-LT" dirty="0"/>
              <a:t>)</a:t>
            </a:r>
          </a:p>
          <a:p>
            <a:r>
              <a:rPr lang="lt-LT" dirty="0"/>
              <a:t>Ši eilutė yra ankstesnės atitikmuo. Konfigūruojame slinkties juostą taip, kad ją perkėlus būtų atnaujintas sąrašo laukelio vaizdas. Sąrašo laukelio metodas </a:t>
            </a:r>
            <a:r>
              <a:rPr lang="lt-LT" dirty="0" err="1"/>
              <a:t>yview</a:t>
            </a:r>
            <a:r>
              <a:rPr lang="lt-LT" dirty="0"/>
              <a:t>() naudojamas vertikaliai slinkti. Šios dvi eilutės sukuria dvipusį ryšį tarp slinkties juostos ir sąrašo laukelio.</a:t>
            </a:r>
          </a:p>
          <a:p>
            <a:endParaRPr lang="lt-LT" dirty="0"/>
          </a:p>
          <a:p>
            <a:r>
              <a:rPr lang="lt-LT" dirty="0" err="1"/>
              <a:t>boksas.insert</a:t>
            </a:r>
            <a:r>
              <a:rPr lang="lt-LT" dirty="0"/>
              <a:t>(END, *masyvas)</a:t>
            </a:r>
          </a:p>
          <a:p>
            <a:r>
              <a:rPr lang="lt-LT" dirty="0"/>
              <a:t>Ši eilutė yra identiška ankstesniam pavyzdžiui. Mes įterpiame savo skaičių seką į sąrašo laukelį.</a:t>
            </a:r>
          </a:p>
          <a:p>
            <a:endParaRPr lang="lt-LT" dirty="0"/>
          </a:p>
          <a:p>
            <a:r>
              <a:rPr lang="lt-LT" dirty="0" err="1"/>
              <a:t>scrollbaras.pack</a:t>
            </a:r>
            <a:r>
              <a:rPr lang="lt-LT" dirty="0"/>
              <a:t>(</a:t>
            </a:r>
            <a:r>
              <a:rPr lang="lt-LT" dirty="0" err="1"/>
              <a:t>side</a:t>
            </a:r>
            <a:r>
              <a:rPr lang="lt-LT" dirty="0"/>
              <a:t> = RIGHT, </a:t>
            </a:r>
            <a:r>
              <a:rPr lang="lt-LT" dirty="0" err="1"/>
              <a:t>fill</a:t>
            </a:r>
            <a:r>
              <a:rPr lang="lt-LT" dirty="0"/>
              <a:t> = Y)</a:t>
            </a:r>
          </a:p>
          <a:p>
            <a:r>
              <a:rPr lang="lt-LT" dirty="0"/>
              <a:t>Dešinėje lango pusėje dedame slinkties juostą ir užpildome vertikalią erdvę.</a:t>
            </a:r>
          </a:p>
          <a:p>
            <a:endParaRPr lang="lt-LT" dirty="0"/>
          </a:p>
          <a:p>
            <a:r>
              <a:rPr lang="lt-LT" dirty="0" err="1"/>
              <a:t>boksas.pack</a:t>
            </a:r>
            <a:r>
              <a:rPr lang="lt-LT" dirty="0"/>
              <a:t>(</a:t>
            </a:r>
            <a:r>
              <a:rPr lang="lt-LT" dirty="0" err="1"/>
              <a:t>side</a:t>
            </a:r>
            <a:r>
              <a:rPr lang="lt-LT" dirty="0"/>
              <a:t>=LEFT)</a:t>
            </a:r>
          </a:p>
          <a:p>
            <a:r>
              <a:rPr lang="lt-LT" dirty="0"/>
              <a:t>Tada mes supakuojame sąrašo dėžutę į kairę. Dėl šio išdėstymo slinkties juosta bus dešinėje sąrašo laukelio pusėje.</a:t>
            </a:r>
          </a:p>
          <a:p>
            <a:endParaRPr lang="lt-LT" dirty="0"/>
          </a:p>
          <a:p>
            <a:r>
              <a:rPr lang="lt-LT" dirty="0" err="1"/>
              <a:t>langas.mainloop</a:t>
            </a:r>
            <a:r>
              <a:rPr lang="lt-LT" dirty="0"/>
              <a:t>()</a:t>
            </a:r>
          </a:p>
          <a:p>
            <a:r>
              <a:rPr lang="lt-LT" dirty="0"/>
              <a:t>Galiausiai pradedame savo programos įvykių kilpą.</a:t>
            </a:r>
          </a:p>
          <a:p>
            <a:endParaRPr lang="lt-LT" dirty="0"/>
          </a:p>
          <a:p>
            <a:r>
              <a:rPr lang="lt-LT" dirty="0"/>
              <a:t>Kai šis kodas bus paleistas, jis atidarys langą su sąrašo langeliu kairėje ir slinkties juosta dešinėje. Sąrašo laukelis užpildytas skaičiais nuo 1 iki 199. Slinkties juosta leidžia vartotojui slinkti per šiuos skaičius, jei jie netelpa matomoje sąrašo laukelio srityje. Ryšys tarp sąrašo dėžutės ir slinkties juostos reiškia, kad slinkdami vieną iš jų, bus perkelta kita, o tai užtikrina sklandų vartotojo patirtį. Ši galimybė pridėti slinkties juostas prie skirtingų valdiklių yra esminis įgūdis kuriant sudėtingas </a:t>
            </a:r>
            <a:r>
              <a:rPr lang="lt-LT" dirty="0" err="1"/>
              <a:t>Tkinter</a:t>
            </a:r>
            <a:r>
              <a:rPr lang="lt-LT" dirty="0"/>
              <a:t> GUI.</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12</a:t>
            </a:fld>
            <a:endParaRPr lang="en-LT"/>
          </a:p>
        </p:txBody>
      </p:sp>
    </p:spTree>
    <p:extLst>
      <p:ext uri="{BB962C8B-B14F-4D97-AF65-F5344CB8AC3E}">
        <p14:creationId xmlns:p14="http://schemas.microsoft.com/office/powerpoint/2010/main" val="785653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Šis scenarijus parodo, kaip gauti duomenis iš pasirinkto elemento </a:t>
            </a:r>
            <a:r>
              <a:rPr lang="lt-LT" dirty="0" err="1"/>
              <a:t>Tkinter</a:t>
            </a:r>
            <a:r>
              <a:rPr lang="lt-LT" dirty="0"/>
              <a:t> sąrašo laukelyje. Panagrinėkime šį kodą po gabalėlio:</a:t>
            </a:r>
          </a:p>
          <a:p>
            <a:endParaRPr lang="lt-LT" dirty="0"/>
          </a:p>
          <a:p>
            <a:r>
              <a:rPr lang="lt-LT" dirty="0" err="1"/>
              <a:t>from</a:t>
            </a:r>
            <a:r>
              <a:rPr lang="lt-LT" dirty="0"/>
              <a:t> </a:t>
            </a:r>
            <a:r>
              <a:rPr lang="lt-LT" dirty="0" err="1"/>
              <a:t>tkinter</a:t>
            </a:r>
            <a:r>
              <a:rPr lang="lt-LT" dirty="0"/>
              <a:t> </a:t>
            </a:r>
            <a:r>
              <a:rPr lang="lt-LT" dirty="0" err="1"/>
              <a:t>import</a:t>
            </a:r>
            <a:r>
              <a:rPr lang="lt-LT" dirty="0"/>
              <a:t> *</a:t>
            </a:r>
          </a:p>
          <a:p>
            <a:r>
              <a:rPr lang="lt-LT" dirty="0"/>
              <a:t>Ši eilutė importuoja viską iš </a:t>
            </a:r>
            <a:r>
              <a:rPr lang="lt-LT" dirty="0" err="1"/>
              <a:t>Tkinter</a:t>
            </a:r>
            <a:r>
              <a:rPr lang="lt-LT" dirty="0"/>
              <a:t> bibliotekos.</a:t>
            </a:r>
          </a:p>
          <a:p>
            <a:endParaRPr lang="lt-LT" dirty="0"/>
          </a:p>
          <a:p>
            <a:r>
              <a:rPr lang="lt-LT" dirty="0"/>
              <a:t>langas = </a:t>
            </a:r>
            <a:r>
              <a:rPr lang="lt-LT" dirty="0" err="1"/>
              <a:t>Tk</a:t>
            </a:r>
            <a:r>
              <a:rPr lang="lt-LT" dirty="0"/>
              <a:t>()</a:t>
            </a:r>
          </a:p>
          <a:p>
            <a:r>
              <a:rPr lang="lt-LT" dirty="0"/>
              <a:t>Čia sukuriame pagrindinį programos langą.</a:t>
            </a:r>
          </a:p>
          <a:p>
            <a:endParaRPr lang="lt-LT" dirty="0"/>
          </a:p>
          <a:p>
            <a:r>
              <a:rPr lang="lt-LT" dirty="0" err="1"/>
              <a:t>sarasas</a:t>
            </a:r>
            <a:r>
              <a:rPr lang="lt-LT" dirty="0"/>
              <a:t> = diapazonas (1, 200)</a:t>
            </a:r>
          </a:p>
          <a:p>
            <a:r>
              <a:rPr lang="lt-LT" dirty="0"/>
              <a:t>Sugeneruojame skaičių seką nuo 1 iki 199, naudodami funkciją range(). Tai bus duomenys, kuriuos užpildysime sąrašo laukelyje.</a:t>
            </a:r>
          </a:p>
          <a:p>
            <a:endParaRPr lang="lt-LT" dirty="0"/>
          </a:p>
          <a:p>
            <a:r>
              <a:rPr lang="lt-LT" dirty="0" err="1"/>
              <a:t>def</a:t>
            </a:r>
            <a:r>
              <a:rPr lang="lt-LT" dirty="0"/>
              <a:t> spausdinti():</a:t>
            </a:r>
          </a:p>
          <a:p>
            <a:r>
              <a:rPr lang="lt-LT" dirty="0"/>
              <a:t>     pasirinkta = </a:t>
            </a:r>
            <a:r>
              <a:rPr lang="lt-LT" dirty="0" err="1"/>
              <a:t>sarasas</a:t>
            </a:r>
            <a:r>
              <a:rPr lang="lt-LT" dirty="0"/>
              <a:t>[</a:t>
            </a:r>
            <a:r>
              <a:rPr lang="lt-LT" dirty="0" err="1"/>
              <a:t>boksas.curselection</a:t>
            </a:r>
            <a:r>
              <a:rPr lang="lt-LT" dirty="0"/>
              <a:t>()[0]]</a:t>
            </a:r>
          </a:p>
          <a:p>
            <a:r>
              <a:rPr lang="lt-LT" dirty="0"/>
              <a:t>     </a:t>
            </a:r>
            <a:r>
              <a:rPr lang="lt-LT" dirty="0" err="1"/>
              <a:t>uzrasas</a:t>
            </a:r>
            <a:r>
              <a:rPr lang="lt-LT" dirty="0"/>
              <a:t>["tekstas"] = pasirinkta</a:t>
            </a:r>
          </a:p>
          <a:p>
            <a:r>
              <a:rPr lang="lt-LT" dirty="0"/>
              <a:t>Tai funkcija, kurią iškviesime spustelėjus mygtuką. </a:t>
            </a:r>
            <a:r>
              <a:rPr lang="lt-LT" dirty="0" err="1"/>
              <a:t>curselection</a:t>
            </a:r>
            <a:r>
              <a:rPr lang="lt-LT" dirty="0"/>
              <a:t>() yra sąrašo metodas, kuris grąžina visų pasirinktų parinkčių indeksų rinkinį. Kadangi leidžiame tik vieną pasirinkimą, paimame pirmąjį (ir vienintelį) šios eilutės elementą (</a:t>
            </a:r>
            <a:r>
              <a:rPr lang="lt-LT" dirty="0" err="1"/>
              <a:t>curselection</a:t>
            </a:r>
            <a:r>
              <a:rPr lang="lt-LT" dirty="0"/>
              <a:t>()[0]) ir naudojame šį indeksą atitinkamam elementui iš mūsų duomenų sąrašo gauti. Tada šie pasirinkti duomenys rodomi etiketėje.</a:t>
            </a:r>
          </a:p>
          <a:p>
            <a:endParaRPr lang="lt-LT" dirty="0"/>
          </a:p>
          <a:p>
            <a:r>
              <a:rPr lang="lt-LT" dirty="0"/>
              <a:t>mygtukas = Mygtukas(langas, </a:t>
            </a:r>
            <a:r>
              <a:rPr lang="lt-LT" dirty="0" err="1"/>
              <a:t>text</a:t>
            </a:r>
            <a:r>
              <a:rPr lang="lt-LT" dirty="0"/>
              <a:t>="Spausdinti", </a:t>
            </a:r>
            <a:r>
              <a:rPr lang="lt-LT" dirty="0" err="1"/>
              <a:t>command</a:t>
            </a:r>
            <a:r>
              <a:rPr lang="lt-LT" dirty="0"/>
              <a:t>=spausdinti)</a:t>
            </a:r>
          </a:p>
          <a:p>
            <a:r>
              <a:rPr lang="lt-LT" dirty="0"/>
              <a:t>Čia sukuriame mygtuką „Spausdinti“, kurį paspaudus bus iškviesta spausdinti() funkcija.</a:t>
            </a:r>
          </a:p>
          <a:p>
            <a:endParaRPr lang="lt-LT" dirty="0"/>
          </a:p>
          <a:p>
            <a:r>
              <a:rPr lang="lt-LT" dirty="0" err="1"/>
              <a:t>uzrasas</a:t>
            </a:r>
            <a:r>
              <a:rPr lang="lt-LT" dirty="0"/>
              <a:t> = Etiketė(langas, </a:t>
            </a:r>
            <a:r>
              <a:rPr lang="lt-LT" dirty="0" err="1"/>
              <a:t>text</a:t>
            </a:r>
            <a:r>
              <a:rPr lang="lt-LT" dirty="0"/>
              <a:t>="Nieko")</a:t>
            </a:r>
          </a:p>
          <a:p>
            <a:r>
              <a:rPr lang="lt-LT" dirty="0"/>
              <a:t>Sukuriame etiketę, kurioje bus rodomas pasirinktas numeris. Iš pradžių nustatytas „Nieko“, kuris lietuviškai reiškia „nieko“.</a:t>
            </a:r>
          </a:p>
          <a:p>
            <a:endParaRPr lang="lt-LT" dirty="0"/>
          </a:p>
          <a:p>
            <a:r>
              <a:rPr lang="lt-LT" dirty="0"/>
              <a:t>boksas = </a:t>
            </a:r>
            <a:r>
              <a:rPr lang="lt-LT" dirty="0" err="1"/>
              <a:t>Listbox</a:t>
            </a:r>
            <a:r>
              <a:rPr lang="lt-LT" dirty="0"/>
              <a:t>(langas, </a:t>
            </a:r>
            <a:r>
              <a:rPr lang="lt-LT" dirty="0" err="1"/>
              <a:t>selectmode</a:t>
            </a:r>
            <a:r>
              <a:rPr lang="lt-LT" dirty="0"/>
              <a:t>=SINGLE)</a:t>
            </a:r>
          </a:p>
          <a:p>
            <a:r>
              <a:rPr lang="lt-LT" dirty="0"/>
              <a:t>Tada sukuriame sąrašo laukelį. Argumentas </a:t>
            </a:r>
            <a:r>
              <a:rPr lang="lt-LT" dirty="0" err="1"/>
              <a:t>selectmode</a:t>
            </a:r>
            <a:r>
              <a:rPr lang="lt-LT" dirty="0"/>
              <a:t>=SINGLE reiškia, kad vartotojas vienu metu gali pasirinkti tik vieną parinktį.</a:t>
            </a:r>
          </a:p>
          <a:p>
            <a:endParaRPr lang="lt-LT" dirty="0"/>
          </a:p>
          <a:p>
            <a:r>
              <a:rPr lang="lt-LT" dirty="0" err="1"/>
              <a:t>boksas.insert</a:t>
            </a:r>
            <a:r>
              <a:rPr lang="lt-LT" dirty="0"/>
              <a:t>(END, *</a:t>
            </a:r>
            <a:r>
              <a:rPr lang="lt-LT" dirty="0" err="1"/>
              <a:t>sarasas</a:t>
            </a:r>
            <a:r>
              <a:rPr lang="lt-LT" dirty="0"/>
              <a:t>)</a:t>
            </a:r>
          </a:p>
          <a:p>
            <a:r>
              <a:rPr lang="lt-LT" dirty="0"/>
              <a:t>Sąrašo laukelį užpildome savo duomenų seka.</a:t>
            </a:r>
          </a:p>
          <a:p>
            <a:endParaRPr lang="lt-LT" dirty="0"/>
          </a:p>
          <a:p>
            <a:r>
              <a:rPr lang="lt-LT" dirty="0" err="1"/>
              <a:t>boksas.pack</a:t>
            </a:r>
            <a:r>
              <a:rPr lang="lt-LT" dirty="0"/>
              <a:t>(</a:t>
            </a:r>
            <a:r>
              <a:rPr lang="lt-LT" dirty="0" err="1"/>
              <a:t>side</a:t>
            </a:r>
            <a:r>
              <a:rPr lang="lt-LT" dirty="0"/>
              <a:t>=LEFT)</a:t>
            </a:r>
          </a:p>
          <a:p>
            <a:r>
              <a:rPr lang="lt-LT" dirty="0" err="1"/>
              <a:t>mygtukas.pack</a:t>
            </a:r>
            <a:r>
              <a:rPr lang="lt-LT" dirty="0"/>
              <a:t>()</a:t>
            </a:r>
          </a:p>
          <a:p>
            <a:r>
              <a:rPr lang="lt-LT" dirty="0" err="1"/>
              <a:t>uzrasas.pack</a:t>
            </a:r>
            <a:r>
              <a:rPr lang="lt-LT" dirty="0"/>
              <a:t>()</a:t>
            </a:r>
          </a:p>
          <a:p>
            <a:r>
              <a:rPr lang="lt-LT" dirty="0"/>
              <a:t>Mes išdėstome savo valdiklius lange. Sąrašo laukelis supakuotas kairėje, o mygtukas ir etiketė supakuoti iš viršaus į apačią jų kūrimo tvarka.</a:t>
            </a:r>
          </a:p>
          <a:p>
            <a:endParaRPr lang="lt-LT" dirty="0"/>
          </a:p>
          <a:p>
            <a:r>
              <a:rPr lang="lt-LT" dirty="0" err="1"/>
              <a:t>langas.mainloop</a:t>
            </a:r>
            <a:r>
              <a:rPr lang="lt-LT" dirty="0"/>
              <a:t>()</a:t>
            </a:r>
          </a:p>
          <a:p>
            <a:r>
              <a:rPr lang="lt-LT" dirty="0"/>
              <a:t>Galiausiai pradedame pagrindinę mūsų programos įvykių kilpą.</a:t>
            </a:r>
          </a:p>
          <a:p>
            <a:endParaRPr lang="lt-LT" dirty="0"/>
          </a:p>
          <a:p>
            <a:r>
              <a:rPr lang="lt-LT" dirty="0"/>
              <a:t>Kai ši programa paleidžiama, ji atidaro langą su sąrašu kairėje pusėje, mygtuku su užrašu "Spausdinti" centre ir etikete "Nieko" po mygtuku. Kai vartotojas sąrašo laukelyje pasirenka elementą ir spusteli mygtuką, etiketė bus atnaujinta, kad būtų rodomas pasirinktas skaičius. Šis scenarijus iliustruoja, kaip sąveikauti su sąrašo langeliu ir naudoti jo pasirinkimą kitose </a:t>
            </a:r>
            <a:r>
              <a:rPr lang="lt-LT" dirty="0" err="1"/>
              <a:t>Tkinter</a:t>
            </a:r>
            <a:r>
              <a:rPr lang="lt-LT" dirty="0"/>
              <a:t> GUI dalyse.</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13</a:t>
            </a:fld>
            <a:endParaRPr lang="en-LT"/>
          </a:p>
        </p:txBody>
      </p:sp>
    </p:spTree>
    <p:extLst>
      <p:ext uri="{BB962C8B-B14F-4D97-AF65-F5344CB8AC3E}">
        <p14:creationId xmlns:p14="http://schemas.microsoft.com/office/powerpoint/2010/main" val="228254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Jūsų pateiktame scenarijuje parodyta, kaip sukurti meniu „</a:t>
            </a:r>
            <a:r>
              <a:rPr lang="lt-LT" dirty="0" err="1"/>
              <a:t>Tkinter</a:t>
            </a:r>
            <a:r>
              <a:rPr lang="lt-LT" dirty="0"/>
              <a:t>“ programoje. Meniu yra labai paplitę grafinėse vartotojo sąsajose ir naudojami įvairioms komandoms struktūriškai pateikti. Pereikime per kodą:</a:t>
            </a:r>
          </a:p>
          <a:p>
            <a:endParaRPr lang="lt-LT" dirty="0"/>
          </a:p>
          <a:p>
            <a:r>
              <a:rPr lang="lt-LT" dirty="0" err="1"/>
              <a:t>from</a:t>
            </a:r>
            <a:r>
              <a:rPr lang="lt-LT" dirty="0"/>
              <a:t> </a:t>
            </a:r>
            <a:r>
              <a:rPr lang="lt-LT" dirty="0" err="1"/>
              <a:t>tkinter</a:t>
            </a:r>
            <a:r>
              <a:rPr lang="lt-LT" dirty="0"/>
              <a:t> </a:t>
            </a:r>
            <a:r>
              <a:rPr lang="lt-LT" dirty="0" err="1"/>
              <a:t>import</a:t>
            </a:r>
            <a:r>
              <a:rPr lang="lt-LT" dirty="0"/>
              <a:t> *</a:t>
            </a:r>
          </a:p>
          <a:p>
            <a:r>
              <a:rPr lang="lt-LT" dirty="0"/>
              <a:t>Ši eilutė importuoja visas klases ir funkcijas iš </a:t>
            </a:r>
            <a:r>
              <a:rPr lang="lt-LT" dirty="0" err="1"/>
              <a:t>tkinter</a:t>
            </a:r>
            <a:r>
              <a:rPr lang="lt-LT" dirty="0"/>
              <a:t> modulio.</a:t>
            </a:r>
          </a:p>
          <a:p>
            <a:endParaRPr lang="lt-LT" dirty="0"/>
          </a:p>
          <a:p>
            <a:r>
              <a:rPr lang="lt-LT" dirty="0"/>
              <a:t>langas = </a:t>
            </a:r>
            <a:r>
              <a:rPr lang="lt-LT" dirty="0" err="1"/>
              <a:t>Tk</a:t>
            </a:r>
            <a:r>
              <a:rPr lang="lt-LT" dirty="0"/>
              <a:t>()</a:t>
            </a:r>
          </a:p>
          <a:p>
            <a:r>
              <a:rPr lang="lt-LT" dirty="0"/>
              <a:t>Ši eilutė sukuria pagrindinį programos langą.</a:t>
            </a:r>
          </a:p>
          <a:p>
            <a:endParaRPr lang="lt-LT" dirty="0"/>
          </a:p>
          <a:p>
            <a:r>
              <a:rPr lang="lt-LT" dirty="0"/>
              <a:t>meniu = Meniu(langas)</a:t>
            </a:r>
          </a:p>
          <a:p>
            <a:r>
              <a:rPr lang="lt-LT" dirty="0"/>
              <a:t>Čia mes kuriame meniu objektą. Argumentas „langas“ reiškia, kad šis meniu yra prijungtas prie mūsų pagrindinio lango.</a:t>
            </a:r>
          </a:p>
          <a:p>
            <a:endParaRPr lang="lt-LT" dirty="0"/>
          </a:p>
          <a:p>
            <a:r>
              <a:rPr lang="lt-LT" dirty="0" err="1"/>
              <a:t>langas.config</a:t>
            </a:r>
            <a:r>
              <a:rPr lang="lt-LT" dirty="0"/>
              <a:t>(menu=meniu)</a:t>
            </a:r>
          </a:p>
          <a:p>
            <a:r>
              <a:rPr lang="lt-LT" dirty="0"/>
              <a:t>Šioje eilutėje mūsų naujai sukurtas meniu nustatomas kaip pagrindinis programos lango meniu.</a:t>
            </a:r>
          </a:p>
          <a:p>
            <a:endParaRPr lang="lt-LT" dirty="0"/>
          </a:p>
          <a:p>
            <a:r>
              <a:rPr lang="lt-LT" dirty="0" err="1"/>
              <a:t>submeniu</a:t>
            </a:r>
            <a:r>
              <a:rPr lang="lt-LT" dirty="0"/>
              <a:t> = meniu (meniu, nuplėšimas = 0)</a:t>
            </a:r>
          </a:p>
          <a:p>
            <a:r>
              <a:rPr lang="lt-LT" dirty="0"/>
              <a:t>Dabar mes kuriame </a:t>
            </a:r>
            <a:r>
              <a:rPr lang="lt-LT" dirty="0" err="1"/>
              <a:t>submeniu</a:t>
            </a:r>
            <a:r>
              <a:rPr lang="lt-LT" dirty="0"/>
              <a:t>. Argumentas „meniu“ rodo, kad šis meniu yra pagrindinio meniu dalis. Parinktis </a:t>
            </a:r>
            <a:r>
              <a:rPr lang="lt-LT" dirty="0" err="1"/>
              <a:t>tearoff</a:t>
            </a:r>
            <a:r>
              <a:rPr lang="lt-LT" dirty="0"/>
              <a:t>=0 išjungia galimybę atskirti meniu nuo atskiro lango – ši funkcija nenaudojama dažnai ir gali suklaidinti vartotojus, todėl dažniausiai išjungiama.</a:t>
            </a:r>
          </a:p>
          <a:p>
            <a:endParaRPr lang="lt-LT" dirty="0"/>
          </a:p>
          <a:p>
            <a:r>
              <a:rPr lang="lt-LT" dirty="0" err="1"/>
              <a:t>meniu.add_cascade</a:t>
            </a:r>
            <a:r>
              <a:rPr lang="lt-LT" dirty="0"/>
              <a:t>(</a:t>
            </a:r>
            <a:r>
              <a:rPr lang="lt-LT" dirty="0" err="1"/>
              <a:t>label</a:t>
            </a:r>
            <a:r>
              <a:rPr lang="lt-LT" dirty="0"/>
              <a:t>="Meniu", menu=</a:t>
            </a:r>
            <a:r>
              <a:rPr lang="lt-LT" dirty="0" err="1"/>
              <a:t>submeniu</a:t>
            </a:r>
            <a:r>
              <a:rPr lang="lt-LT" dirty="0"/>
              <a:t>)</a:t>
            </a:r>
          </a:p>
          <a:p>
            <a:r>
              <a:rPr lang="lt-LT" dirty="0"/>
              <a:t>Ši eilutė prideda išskleidžiamąjį meniu prie mūsų pagrindinio meniu. Parinktis „Etiketė“ nustato tekstą, kuris bus rodomas pagrindiniame meniu, o „meniu“ sujungia šį išskleidžiamąjį meniu su </a:t>
            </a:r>
            <a:r>
              <a:rPr lang="lt-LT" dirty="0" err="1"/>
              <a:t>submeniu</a:t>
            </a:r>
            <a:r>
              <a:rPr lang="lt-LT" dirty="0"/>
              <a:t>.</a:t>
            </a:r>
          </a:p>
          <a:p>
            <a:endParaRPr lang="lt-LT" dirty="0"/>
          </a:p>
          <a:p>
            <a:r>
              <a:rPr lang="lt-LT" dirty="0" err="1"/>
              <a:t>submeniu.add_command</a:t>
            </a:r>
            <a:r>
              <a:rPr lang="lt-LT" dirty="0"/>
              <a:t>(</a:t>
            </a:r>
            <a:r>
              <a:rPr lang="lt-LT" dirty="0" err="1"/>
              <a:t>label</a:t>
            </a:r>
            <a:r>
              <a:rPr lang="lt-LT" dirty="0"/>
              <a:t>="Pirmas")</a:t>
            </a:r>
          </a:p>
          <a:p>
            <a:r>
              <a:rPr lang="lt-LT" dirty="0" err="1"/>
              <a:t>submeniu.add_command</a:t>
            </a:r>
            <a:r>
              <a:rPr lang="lt-LT" dirty="0"/>
              <a:t>(</a:t>
            </a:r>
            <a:r>
              <a:rPr lang="lt-LT" dirty="0" err="1"/>
              <a:t>label</a:t>
            </a:r>
            <a:r>
              <a:rPr lang="lt-LT" dirty="0"/>
              <a:t>="Antras")</a:t>
            </a:r>
          </a:p>
          <a:p>
            <a:r>
              <a:rPr lang="lt-LT" dirty="0"/>
              <a:t>Čia į savo </a:t>
            </a:r>
            <a:r>
              <a:rPr lang="lt-LT" dirty="0" err="1"/>
              <a:t>submeniu</a:t>
            </a:r>
            <a:r>
              <a:rPr lang="lt-LT" dirty="0"/>
              <a:t> pridedame dvi komandas. Tikroje programoje šias komandas tikriausiai pridėtumėte prie funkcijų, kurios iškviečiamos, kai vartotojas pasirenka šias parinktis. Tai galite padaryti pridėdami parametrą '</a:t>
            </a:r>
            <a:r>
              <a:rPr lang="lt-LT" dirty="0" err="1"/>
              <a:t>command</a:t>
            </a:r>
            <a:r>
              <a:rPr lang="lt-LT" dirty="0"/>
              <a:t>', pavyzdžiui: </a:t>
            </a:r>
            <a:r>
              <a:rPr lang="lt-LT" dirty="0" err="1"/>
              <a:t>submeniu.add_command</a:t>
            </a:r>
            <a:r>
              <a:rPr lang="lt-LT" dirty="0"/>
              <a:t>(</a:t>
            </a:r>
            <a:r>
              <a:rPr lang="lt-LT" dirty="0" err="1"/>
              <a:t>label</a:t>
            </a:r>
            <a:r>
              <a:rPr lang="lt-LT" dirty="0"/>
              <a:t>="Pirmas", </a:t>
            </a:r>
            <a:r>
              <a:rPr lang="lt-LT" dirty="0" err="1"/>
              <a:t>command</a:t>
            </a:r>
            <a:r>
              <a:rPr lang="lt-LT" dirty="0"/>
              <a:t>=</a:t>
            </a:r>
            <a:r>
              <a:rPr lang="lt-LT" dirty="0" err="1"/>
              <a:t>my_function</a:t>
            </a:r>
            <a:r>
              <a:rPr lang="lt-LT" dirty="0"/>
              <a:t>).</a:t>
            </a:r>
          </a:p>
          <a:p>
            <a:endParaRPr lang="lt-LT" dirty="0"/>
          </a:p>
          <a:p>
            <a:r>
              <a:rPr lang="lt-LT" dirty="0" err="1"/>
              <a:t>langas.mainloop</a:t>
            </a:r>
            <a:r>
              <a:rPr lang="lt-LT" dirty="0"/>
              <a:t>()</a:t>
            </a:r>
          </a:p>
          <a:p>
            <a:r>
              <a:rPr lang="lt-LT" dirty="0"/>
              <a:t>Galiausiai pradedame pagrindinę mūsų programos įvykių kilpą.</a:t>
            </a:r>
          </a:p>
          <a:p>
            <a:endParaRPr lang="lt-LT" dirty="0"/>
          </a:p>
          <a:p>
            <a:r>
              <a:rPr lang="lt-LT" dirty="0"/>
              <a:t>Kai paleisite šį scenarijų, pamatysite langą su meniu juosta viršuje, kuriame yra vienas išskleidžiamasis meniu, pažymėtas „Meniu“. Kai paspausite tai, pamatysite </a:t>
            </a:r>
            <a:r>
              <a:rPr lang="lt-LT" dirty="0" err="1"/>
              <a:t>submeniu</a:t>
            </a:r>
            <a:r>
              <a:rPr lang="lt-LT" dirty="0"/>
              <a:t>, kuriame yra dvi parinktys: „Pirmas“ ir „Antras“. Šis scenarijus suteikia pagrindinį supratimą apie tai, kaip kurti ir naudoti meniu </a:t>
            </a:r>
            <a:r>
              <a:rPr lang="lt-LT" dirty="0" err="1"/>
              <a:t>Tkinter</a:t>
            </a:r>
            <a:r>
              <a:rPr lang="lt-LT" dirty="0"/>
              <a:t> programose. Galite pridėti tiek parinkčių ir </a:t>
            </a:r>
            <a:r>
              <a:rPr lang="lt-LT" dirty="0" err="1"/>
              <a:t>submeniu</a:t>
            </a:r>
            <a:r>
              <a:rPr lang="lt-LT" dirty="0"/>
              <a:t>, kiek jums reikia, ir galite juos pridėti prie bet kurios norimos funkcijos, suteikdami daug lankstumo kuriant programos vartotojo sąsają.</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14</a:t>
            </a:fld>
            <a:endParaRPr lang="en-LT"/>
          </a:p>
        </p:txBody>
      </p:sp>
    </p:spTree>
    <p:extLst>
      <p:ext uri="{BB962C8B-B14F-4D97-AF65-F5344CB8AC3E}">
        <p14:creationId xmlns:p14="http://schemas.microsoft.com/office/powerpoint/2010/main" val="889290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Šis </a:t>
            </a:r>
            <a:r>
              <a:rPr lang="lt-LT" dirty="0" err="1"/>
              <a:t>Python</a:t>
            </a:r>
            <a:r>
              <a:rPr lang="lt-LT" dirty="0"/>
              <a:t> </a:t>
            </a:r>
            <a:r>
              <a:rPr lang="lt-LT" dirty="0" err="1"/>
              <a:t>skriptas</a:t>
            </a:r>
            <a:r>
              <a:rPr lang="lt-LT" dirty="0"/>
              <a:t> yra ankstesnio scenarijaus tęsinys ir iliustruoja, kaip pridėti funkcijų prie meniu parinkčių naudojant komandas. Išskirkime kodą, kad jį suprastume aiškiau:</a:t>
            </a:r>
          </a:p>
          <a:p>
            <a:endParaRPr lang="lt-LT" dirty="0"/>
          </a:p>
          <a:p>
            <a:r>
              <a:rPr lang="lt-LT" dirty="0" err="1"/>
              <a:t>from</a:t>
            </a:r>
            <a:r>
              <a:rPr lang="lt-LT" dirty="0"/>
              <a:t> </a:t>
            </a:r>
            <a:r>
              <a:rPr lang="lt-LT" dirty="0" err="1"/>
              <a:t>tkinter</a:t>
            </a:r>
            <a:r>
              <a:rPr lang="lt-LT" dirty="0"/>
              <a:t> </a:t>
            </a:r>
            <a:r>
              <a:rPr lang="lt-LT" dirty="0" err="1"/>
              <a:t>import</a:t>
            </a:r>
            <a:r>
              <a:rPr lang="lt-LT" dirty="0"/>
              <a:t> *</a:t>
            </a:r>
          </a:p>
          <a:p>
            <a:r>
              <a:rPr lang="lt-LT" dirty="0"/>
              <a:t>Pradedame importuodami viską iš </a:t>
            </a:r>
            <a:r>
              <a:rPr lang="lt-LT" dirty="0" err="1"/>
              <a:t>tkinter</a:t>
            </a:r>
            <a:r>
              <a:rPr lang="lt-LT" dirty="0"/>
              <a:t> bibliotekos, kuri suteikia mums įrankius grafinei vartotojo sąsajai sukurti.</a:t>
            </a:r>
          </a:p>
          <a:p>
            <a:endParaRPr lang="lt-LT" dirty="0"/>
          </a:p>
          <a:p>
            <a:r>
              <a:rPr lang="lt-LT" dirty="0"/>
              <a:t>langas = </a:t>
            </a:r>
            <a:r>
              <a:rPr lang="lt-LT" dirty="0" err="1"/>
              <a:t>Tk</a:t>
            </a:r>
            <a:r>
              <a:rPr lang="lt-LT" dirty="0"/>
              <a:t>()</a:t>
            </a:r>
          </a:p>
          <a:p>
            <a:r>
              <a:rPr lang="lt-LT" dirty="0"/>
              <a:t>Čia sukuriame pagrindinį mūsų programos langą.</a:t>
            </a:r>
          </a:p>
          <a:p>
            <a:endParaRPr lang="lt-LT" dirty="0"/>
          </a:p>
          <a:p>
            <a:r>
              <a:rPr lang="lt-LT" dirty="0"/>
              <a:t>meniu = Menu(langas)</a:t>
            </a:r>
          </a:p>
          <a:p>
            <a:r>
              <a:rPr lang="lt-LT" dirty="0" err="1"/>
              <a:t>langas.config</a:t>
            </a:r>
            <a:r>
              <a:rPr lang="lt-LT" dirty="0"/>
              <a:t>(menu=meniu)</a:t>
            </a:r>
          </a:p>
          <a:p>
            <a:r>
              <a:rPr lang="lt-LT" dirty="0"/>
              <a:t>Tada sukuriame pagrindinį meniu ir susiejame jį su programos langu.</a:t>
            </a:r>
          </a:p>
          <a:p>
            <a:endParaRPr lang="lt-LT" dirty="0"/>
          </a:p>
          <a:p>
            <a:r>
              <a:rPr lang="lt-LT" dirty="0" err="1"/>
              <a:t>submeniu</a:t>
            </a:r>
            <a:r>
              <a:rPr lang="lt-LT" dirty="0"/>
              <a:t> = Menu(meniu, </a:t>
            </a:r>
            <a:r>
              <a:rPr lang="lt-LT" dirty="0" err="1"/>
              <a:t>tearoff</a:t>
            </a:r>
            <a:r>
              <a:rPr lang="lt-LT" dirty="0"/>
              <a:t> = 0)</a:t>
            </a:r>
          </a:p>
          <a:p>
            <a:r>
              <a:rPr lang="lt-LT" dirty="0"/>
              <a:t>Tada sukuriame </a:t>
            </a:r>
            <a:r>
              <a:rPr lang="lt-LT" dirty="0" err="1"/>
              <a:t>submeniu</a:t>
            </a:r>
            <a:r>
              <a:rPr lang="lt-LT" dirty="0"/>
              <a:t> ir prijungiame jį prie pagrindinio meniu. Nuplėšimo parinktis nustatyta į 0, o tai reiškia, kad </a:t>
            </a:r>
            <a:r>
              <a:rPr lang="lt-LT" dirty="0" err="1"/>
              <a:t>submeniu</a:t>
            </a:r>
            <a:r>
              <a:rPr lang="lt-LT" dirty="0"/>
              <a:t> negalima atskirti į atskirą langą.</a:t>
            </a:r>
          </a:p>
          <a:p>
            <a:endParaRPr lang="lt-LT" dirty="0"/>
          </a:p>
          <a:p>
            <a:r>
              <a:rPr lang="lt-LT" dirty="0" err="1"/>
              <a:t>def</a:t>
            </a:r>
            <a:r>
              <a:rPr lang="lt-LT" dirty="0"/>
              <a:t> antras():</a:t>
            </a:r>
          </a:p>
          <a:p>
            <a:r>
              <a:rPr lang="lt-LT" dirty="0"/>
              <a:t>     spausdinti („Antras!“)</a:t>
            </a:r>
          </a:p>
          <a:p>
            <a:r>
              <a:rPr lang="lt-LT" dirty="0"/>
              <a:t>Čia apibrėžiame funkciją, kuri bus vykdoma pasirinkus meniu parinktį. Ši funkcija tiesiog išspausdina "Antras!" prie konsolės.</a:t>
            </a:r>
          </a:p>
          <a:p>
            <a:endParaRPr lang="lt-LT" dirty="0"/>
          </a:p>
          <a:p>
            <a:r>
              <a:rPr lang="lt-LT" dirty="0" err="1"/>
              <a:t>meniu.add_cascade</a:t>
            </a:r>
            <a:r>
              <a:rPr lang="lt-LT" dirty="0"/>
              <a:t>(</a:t>
            </a:r>
            <a:r>
              <a:rPr lang="lt-LT" dirty="0" err="1"/>
              <a:t>label</a:t>
            </a:r>
            <a:r>
              <a:rPr lang="lt-LT" dirty="0"/>
              <a:t>="Meniu", menu=</a:t>
            </a:r>
            <a:r>
              <a:rPr lang="lt-LT" dirty="0" err="1"/>
              <a:t>submeniu</a:t>
            </a:r>
            <a:r>
              <a:rPr lang="lt-LT" dirty="0"/>
              <a:t>)</a:t>
            </a:r>
          </a:p>
          <a:p>
            <a:r>
              <a:rPr lang="lt-LT" dirty="0"/>
              <a:t>Tada prie pagrindinio meniu pridedame išskleidžiamąjį meniu. Išskleidžiamąjį meniu sudaro </a:t>
            </a:r>
            <a:r>
              <a:rPr lang="lt-LT" dirty="0" err="1"/>
              <a:t>submeniu</a:t>
            </a:r>
            <a:r>
              <a:rPr lang="lt-LT" dirty="0"/>
              <a:t>, kurį sukūrėme anksčiau.</a:t>
            </a:r>
          </a:p>
          <a:p>
            <a:endParaRPr lang="lt-LT" dirty="0"/>
          </a:p>
          <a:p>
            <a:r>
              <a:rPr lang="lt-LT" dirty="0" err="1"/>
              <a:t>submeniu.add_command</a:t>
            </a:r>
            <a:r>
              <a:rPr lang="lt-LT" dirty="0"/>
              <a:t>(</a:t>
            </a:r>
            <a:r>
              <a:rPr lang="lt-LT" dirty="0" err="1"/>
              <a:t>label</a:t>
            </a:r>
            <a:r>
              <a:rPr lang="lt-LT" dirty="0"/>
              <a:t>="Pirmas")</a:t>
            </a:r>
          </a:p>
          <a:p>
            <a:r>
              <a:rPr lang="lt-LT" dirty="0" err="1"/>
              <a:t>submeniu.add_command</a:t>
            </a:r>
            <a:r>
              <a:rPr lang="lt-LT" dirty="0"/>
              <a:t>(</a:t>
            </a:r>
            <a:r>
              <a:rPr lang="lt-LT" dirty="0" err="1"/>
              <a:t>label</a:t>
            </a:r>
            <a:r>
              <a:rPr lang="lt-LT" dirty="0"/>
              <a:t>="Antras", </a:t>
            </a:r>
            <a:r>
              <a:rPr lang="lt-LT" dirty="0" err="1"/>
              <a:t>command</a:t>
            </a:r>
            <a:r>
              <a:rPr lang="lt-LT" dirty="0"/>
              <a:t>=antras)</a:t>
            </a:r>
          </a:p>
          <a:p>
            <a:r>
              <a:rPr lang="lt-LT" dirty="0"/>
              <a:t>Į </a:t>
            </a:r>
            <a:r>
              <a:rPr lang="lt-LT" dirty="0" err="1"/>
              <a:t>submeniu</a:t>
            </a:r>
            <a:r>
              <a:rPr lang="lt-LT" dirty="0"/>
              <a:t> pridedamos dvi parinktys. Pirmasis variantas pažymėtas „Pirmas“, o antrasis – „Antras“. Funkciją antras() pridedame prie meniu parinkties „Antras“, naudodami komandos argumentą. Tai reiškia, kad kiekvieną kartą, kai pasirenkama parinktis „Antras“, bus vykdoma antras() funkcija.</a:t>
            </a:r>
          </a:p>
          <a:p>
            <a:endParaRPr lang="lt-LT" dirty="0"/>
          </a:p>
          <a:p>
            <a:r>
              <a:rPr lang="lt-LT" dirty="0" err="1"/>
              <a:t>langas.mainloop</a:t>
            </a:r>
            <a:r>
              <a:rPr lang="lt-LT" dirty="0"/>
              <a:t>()</a:t>
            </a:r>
          </a:p>
          <a:p>
            <a:r>
              <a:rPr lang="lt-LT" dirty="0"/>
              <a:t>Galiausiai įeiname į pagrindinę programos įvykių kilpą.</a:t>
            </a:r>
          </a:p>
          <a:p>
            <a:endParaRPr lang="lt-LT" dirty="0"/>
          </a:p>
          <a:p>
            <a:r>
              <a:rPr lang="lt-LT" dirty="0"/>
              <a:t>Kai paleisite šį scenarijų, atsidarys langas su meniu juosta. Meniu juostoje paspaudus parinktį „Meniu“, atsidarys </a:t>
            </a:r>
            <a:r>
              <a:rPr lang="lt-LT" dirty="0" err="1"/>
              <a:t>submeniu</a:t>
            </a:r>
            <a:r>
              <a:rPr lang="lt-LT" dirty="0"/>
              <a:t>, kuriame yra parinktys „Pirmas“ ir „Antras“. Jei pasirinksite "Antras", žodis "Antras!" bus atspausdintas konsolėje, parodydamas, kad funkcija sėkmingai įvykdyta.</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15</a:t>
            </a:fld>
            <a:endParaRPr lang="en-LT"/>
          </a:p>
        </p:txBody>
      </p:sp>
    </p:spTree>
    <p:extLst>
      <p:ext uri="{BB962C8B-B14F-4D97-AF65-F5344CB8AC3E}">
        <p14:creationId xmlns:p14="http://schemas.microsoft.com/office/powerpoint/2010/main" val="3596950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a:t>
            </a:r>
            <a:r>
              <a:rPr lang="lt-LT" dirty="0" err="1"/>
              <a:t>Tkinter</a:t>
            </a:r>
            <a:r>
              <a:rPr lang="lt-LT" dirty="0"/>
              <a:t>“ taip pat turime galimybę sukurti meniu juostą, kurioje gali būti įvairių meniu. Kiekvienas iš šių meniu gali turėti kelis meniu elementus. Šiuo atveju turime tris meniu: „Meniu“, „Meniu 2“ ir „Meniu 3“.</a:t>
            </a:r>
          </a:p>
          <a:p>
            <a:endParaRPr lang="lt-LT" dirty="0"/>
          </a:p>
          <a:p>
            <a:r>
              <a:rPr lang="lt-LT" dirty="0"/>
              <a:t>Peržiūrėkime tokios meniu juostos „</a:t>
            </a:r>
            <a:r>
              <a:rPr lang="lt-LT" dirty="0" err="1"/>
              <a:t>Tkinter</a:t>
            </a:r>
            <a:r>
              <a:rPr lang="lt-LT" dirty="0"/>
              <a:t>“ kūrimo procesą:</a:t>
            </a:r>
          </a:p>
          <a:p>
            <a:endParaRPr lang="lt-LT" dirty="0"/>
          </a:p>
          <a:p>
            <a:r>
              <a:rPr lang="lt-LT" dirty="0"/>
              <a:t>Pirmiausia sukuriame </a:t>
            </a:r>
            <a:r>
              <a:rPr lang="lt-LT" dirty="0" err="1"/>
              <a:t>Tk</a:t>
            </a:r>
            <a:r>
              <a:rPr lang="lt-LT" dirty="0"/>
              <a:t> klasės egzempliorių, kuris yra pagrindinis mūsų langas: langas = </a:t>
            </a:r>
            <a:r>
              <a:rPr lang="lt-LT" dirty="0" err="1"/>
              <a:t>Tk</a:t>
            </a:r>
            <a:r>
              <a:rPr lang="lt-LT" dirty="0"/>
              <a:t>().</a:t>
            </a:r>
          </a:p>
          <a:p>
            <a:r>
              <a:rPr lang="lt-LT" dirty="0"/>
              <a:t>Toliau sukuriame Meniu klasės egzempliorių: meniu = Meniu(langas). Tai bus mūsų pagrindinė meniu juosta.</a:t>
            </a:r>
          </a:p>
          <a:p>
            <a:r>
              <a:rPr lang="lt-LT" dirty="0"/>
              <a:t>Tada sukonfigūruojame langas egzempliorių, kad meniu būtų naudojamas meniu: </a:t>
            </a:r>
            <a:r>
              <a:rPr lang="lt-LT" dirty="0" err="1"/>
              <a:t>langas.config</a:t>
            </a:r>
            <a:r>
              <a:rPr lang="lt-LT" dirty="0"/>
              <a:t>(menu=meniu).</a:t>
            </a:r>
          </a:p>
          <a:p>
            <a:r>
              <a:rPr lang="lt-LT" dirty="0"/>
              <a:t>Dabar galime pradėti pridėti </a:t>
            </a:r>
            <a:r>
              <a:rPr lang="lt-LT" dirty="0" err="1"/>
              <a:t>submeniu</a:t>
            </a:r>
            <a:r>
              <a:rPr lang="lt-LT" dirty="0"/>
              <a:t>. Kiekvienas </a:t>
            </a:r>
            <a:r>
              <a:rPr lang="lt-LT" dirty="0" err="1"/>
              <a:t>submeniu</a:t>
            </a:r>
            <a:r>
              <a:rPr lang="lt-LT" dirty="0"/>
              <a:t> vėl yra Menu klasės egzempliorius, o nuplėšimo parinktis nustatyta į 0, kad jo nebūtų galima nuimti. Tai darome trims meniu: </a:t>
            </a:r>
            <a:r>
              <a:rPr lang="lt-LT" dirty="0" err="1"/>
              <a:t>submeniu</a:t>
            </a:r>
            <a:r>
              <a:rPr lang="lt-LT" dirty="0"/>
              <a:t> = meniu (meniu, nuplėšimas = 0), submeniu2 = meniu (meniu, nuplėšiamas = 0) ir submeniu3 = meniu (meniu, nuplėšiamas = 0).</a:t>
            </a:r>
          </a:p>
          <a:p>
            <a:r>
              <a:rPr lang="lt-LT" dirty="0"/>
              <a:t>Tada šiuos </a:t>
            </a:r>
            <a:r>
              <a:rPr lang="lt-LT" dirty="0" err="1"/>
              <a:t>submeniu</a:t>
            </a:r>
            <a:r>
              <a:rPr lang="lt-LT" dirty="0"/>
              <a:t> pridedame prie pagrindinio meniu naudodami </a:t>
            </a:r>
            <a:r>
              <a:rPr lang="lt-LT" dirty="0" err="1"/>
              <a:t>add_cascade</a:t>
            </a:r>
            <a:r>
              <a:rPr lang="lt-LT" dirty="0"/>
              <a:t>. Tai leidžia sukurti išskleidžiamąjį efektą: </a:t>
            </a:r>
            <a:r>
              <a:rPr lang="lt-LT" dirty="0" err="1"/>
              <a:t>meniu.add_cascade</a:t>
            </a:r>
            <a:r>
              <a:rPr lang="lt-LT" dirty="0"/>
              <a:t>(</a:t>
            </a:r>
            <a:r>
              <a:rPr lang="lt-LT" dirty="0" err="1"/>
              <a:t>label</a:t>
            </a:r>
            <a:r>
              <a:rPr lang="lt-LT" dirty="0"/>
              <a:t>="Meniu", menu=</a:t>
            </a:r>
            <a:r>
              <a:rPr lang="lt-LT" dirty="0" err="1"/>
              <a:t>submeniu</a:t>
            </a:r>
            <a:r>
              <a:rPr lang="lt-LT" dirty="0"/>
              <a:t>).</a:t>
            </a:r>
          </a:p>
          <a:p>
            <a:r>
              <a:rPr lang="lt-LT" dirty="0"/>
              <a:t>Tada galime pradėti įtraukti elementus į savo </a:t>
            </a:r>
            <a:r>
              <a:rPr lang="lt-LT" dirty="0" err="1"/>
              <a:t>submeniu</a:t>
            </a:r>
            <a:r>
              <a:rPr lang="lt-LT" dirty="0"/>
              <a:t> naudodami </a:t>
            </a:r>
            <a:r>
              <a:rPr lang="lt-LT" dirty="0" err="1"/>
              <a:t>add_command</a:t>
            </a:r>
            <a:r>
              <a:rPr lang="lt-LT" dirty="0"/>
              <a:t>. Tai leidžia prie konkrečių parinkčių pridėti veiksmus: </a:t>
            </a:r>
            <a:r>
              <a:rPr lang="lt-LT" dirty="0" err="1"/>
              <a:t>submeniu.add_command</a:t>
            </a:r>
            <a:r>
              <a:rPr lang="lt-LT" dirty="0"/>
              <a:t>(</a:t>
            </a:r>
            <a:r>
              <a:rPr lang="lt-LT" dirty="0" err="1"/>
              <a:t>label</a:t>
            </a:r>
            <a:r>
              <a:rPr lang="lt-LT" dirty="0"/>
              <a:t>="Pirmas").</a:t>
            </a:r>
          </a:p>
          <a:p>
            <a:r>
              <a:rPr lang="lt-LT" dirty="0"/>
              <a:t>Norėdami vizualiai atskirti meniu elementus, naudojame </a:t>
            </a:r>
            <a:r>
              <a:rPr lang="lt-LT" dirty="0" err="1"/>
              <a:t>add_separator</a:t>
            </a:r>
            <a:r>
              <a:rPr lang="lt-LT" dirty="0"/>
              <a:t>(). Taip tarp meniu elementų pridedama horizontali linija.</a:t>
            </a:r>
          </a:p>
          <a:p>
            <a:r>
              <a:rPr lang="lt-LT" dirty="0"/>
              <a:t>Galiausiai įvedame pagrindinio įvykio kilpą naudodami </a:t>
            </a:r>
            <a:r>
              <a:rPr lang="lt-LT" dirty="0" err="1"/>
              <a:t>langas.mainloop</a:t>
            </a:r>
            <a:r>
              <a:rPr lang="lt-LT" dirty="0"/>
              <a:t>(). Tai būtina bet kuriai </a:t>
            </a:r>
            <a:r>
              <a:rPr lang="lt-LT" dirty="0" err="1"/>
              <a:t>Tkinter</a:t>
            </a:r>
            <a:r>
              <a:rPr lang="lt-LT" dirty="0"/>
              <a:t> programai, nes ji tvarko visas vartotojo sąveikas, kol programa uždaroma.</a:t>
            </a:r>
          </a:p>
          <a:p>
            <a:r>
              <a:rPr lang="lt-LT" dirty="0"/>
              <a:t>Atminkite, kad galite pridėti tiek </a:t>
            </a:r>
            <a:r>
              <a:rPr lang="lt-LT" dirty="0" err="1"/>
              <a:t>submeniu</a:t>
            </a:r>
            <a:r>
              <a:rPr lang="lt-LT" dirty="0"/>
              <a:t> ir </a:t>
            </a:r>
            <a:r>
              <a:rPr lang="lt-LT" dirty="0" err="1"/>
              <a:t>submeniu</a:t>
            </a:r>
            <a:r>
              <a:rPr lang="lt-LT" dirty="0"/>
              <a:t> elementų, kiek norite, taip pat prie šių meniu elementų galite pridėti komandas, kad spustelėjus jie atliktų veiksmus. Dėl to </a:t>
            </a:r>
            <a:r>
              <a:rPr lang="lt-LT" dirty="0" err="1"/>
              <a:t>Tkinter</a:t>
            </a:r>
            <a:r>
              <a:rPr lang="lt-LT" dirty="0"/>
              <a:t> meniu funkcijos yra gana galingos ir lanksčios įvairioms GUI programoms.</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16</a:t>
            </a:fld>
            <a:endParaRPr lang="en-LT"/>
          </a:p>
        </p:txBody>
      </p:sp>
    </p:spTree>
    <p:extLst>
      <p:ext uri="{BB962C8B-B14F-4D97-AF65-F5344CB8AC3E}">
        <p14:creationId xmlns:p14="http://schemas.microsoft.com/office/powerpoint/2010/main" val="2186451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Dabar pažiūrėkime, kaip sukurti būsenos juostą. Būsenos juosta yra horizontali sritis lango apačioje, kuri naudojama įvairiai būsenos informacijai, pvz., esamai operacijos būsenai, žymeklio pozicijai ir kt., rodyti.</a:t>
            </a:r>
          </a:p>
          <a:p>
            <a:endParaRPr lang="lt-LT" dirty="0"/>
          </a:p>
          <a:p>
            <a:r>
              <a:rPr lang="lt-LT" dirty="0"/>
              <a:t>Šiame scenarijuje mes sukursime paprastą pagrindinio lango būsenos juostą.</a:t>
            </a:r>
          </a:p>
          <a:p>
            <a:endParaRPr lang="lt-LT" dirty="0"/>
          </a:p>
          <a:p>
            <a:r>
              <a:rPr lang="lt-LT" dirty="0" err="1"/>
              <a:t>from</a:t>
            </a:r>
            <a:r>
              <a:rPr lang="lt-LT" dirty="0"/>
              <a:t> </a:t>
            </a:r>
            <a:r>
              <a:rPr lang="lt-LT" dirty="0" err="1"/>
              <a:t>tkinter</a:t>
            </a:r>
            <a:r>
              <a:rPr lang="lt-LT" dirty="0"/>
              <a:t> </a:t>
            </a:r>
            <a:r>
              <a:rPr lang="lt-LT" dirty="0" err="1"/>
              <a:t>import</a:t>
            </a:r>
            <a:r>
              <a:rPr lang="lt-LT" dirty="0"/>
              <a:t> *</a:t>
            </a:r>
          </a:p>
          <a:p>
            <a:r>
              <a:rPr lang="lt-LT" dirty="0"/>
              <a:t>langas = </a:t>
            </a:r>
            <a:r>
              <a:rPr lang="lt-LT" dirty="0" err="1"/>
              <a:t>Tk</a:t>
            </a:r>
            <a:r>
              <a:rPr lang="lt-LT" dirty="0"/>
              <a:t>()</a:t>
            </a:r>
          </a:p>
          <a:p>
            <a:r>
              <a:rPr lang="lt-LT" dirty="0"/>
              <a:t>Kaip ir anksčiau, pradedame importuodami </a:t>
            </a:r>
            <a:r>
              <a:rPr lang="lt-LT" dirty="0" err="1"/>
              <a:t>tkinter</a:t>
            </a:r>
            <a:r>
              <a:rPr lang="lt-LT" dirty="0"/>
              <a:t> modulį ir inicijuodami pagrindinį langą.</a:t>
            </a:r>
          </a:p>
          <a:p>
            <a:endParaRPr lang="lt-LT" dirty="0"/>
          </a:p>
          <a:p>
            <a:r>
              <a:rPr lang="lt-LT" dirty="0"/>
              <a:t>status = </a:t>
            </a:r>
            <a:r>
              <a:rPr lang="lt-LT" dirty="0" err="1"/>
              <a:t>Label</a:t>
            </a:r>
            <a:r>
              <a:rPr lang="lt-LT" dirty="0"/>
              <a:t>(langas, </a:t>
            </a:r>
            <a:r>
              <a:rPr lang="lt-LT" dirty="0" err="1"/>
              <a:t>text</a:t>
            </a:r>
            <a:r>
              <a:rPr lang="lt-LT" dirty="0"/>
              <a:t>="Nieko nedaro...", </a:t>
            </a:r>
            <a:r>
              <a:rPr lang="lt-LT" dirty="0" err="1"/>
              <a:t>bd</a:t>
            </a:r>
            <a:r>
              <a:rPr lang="lt-LT" dirty="0"/>
              <a:t>=1, </a:t>
            </a:r>
            <a:r>
              <a:rPr lang="lt-LT" dirty="0" err="1"/>
              <a:t>relief</a:t>
            </a:r>
            <a:r>
              <a:rPr lang="lt-LT" dirty="0"/>
              <a:t>=NUSKENTAS, </a:t>
            </a:r>
            <a:r>
              <a:rPr lang="lt-LT" dirty="0" err="1"/>
              <a:t>anchor</a:t>
            </a:r>
            <a:r>
              <a:rPr lang="lt-LT" dirty="0"/>
              <a:t>=</a:t>
            </a:r>
            <a:r>
              <a:rPr lang="lt-LT" dirty="0" err="1"/>
              <a:t>W</a:t>
            </a:r>
            <a:r>
              <a:rPr lang="lt-LT" dirty="0"/>
              <a:t>)</a:t>
            </a:r>
          </a:p>
          <a:p>
            <a:r>
              <a:rPr lang="lt-LT" dirty="0"/>
              <a:t>Tada sukuriame etiketės valdiklį, kuris yra mūsų būsenos juosta. Tekstas „Nieko nedaro...“ bus pradinis būsenos pranešimas, rodomas juostoje. Parametrai </a:t>
            </a:r>
            <a:r>
              <a:rPr lang="lt-LT" dirty="0" err="1"/>
              <a:t>bd</a:t>
            </a:r>
            <a:r>
              <a:rPr lang="lt-LT" dirty="0"/>
              <a:t>=1 ir </a:t>
            </a:r>
            <a:r>
              <a:rPr lang="lt-LT" dirty="0" err="1"/>
              <a:t>relief</a:t>
            </a:r>
            <a:r>
              <a:rPr lang="lt-LT" dirty="0"/>
              <a:t>=SUNKEN suteikia būsenos juostai nuskendusio krašto efektą, padedantį išsiskirti iš kitų valdiklių. Parinktis </a:t>
            </a:r>
            <a:r>
              <a:rPr lang="lt-LT" dirty="0" err="1"/>
              <a:t>anchor</a:t>
            </a:r>
            <a:r>
              <a:rPr lang="lt-LT" dirty="0"/>
              <a:t>=</a:t>
            </a:r>
            <a:r>
              <a:rPr lang="lt-LT" dirty="0" err="1"/>
              <a:t>W</a:t>
            </a:r>
            <a:r>
              <a:rPr lang="lt-LT" dirty="0"/>
              <a:t> sulygiuoja tekstą į kairę (vakarus).</a:t>
            </a:r>
          </a:p>
          <a:p>
            <a:endParaRPr lang="lt-LT" dirty="0"/>
          </a:p>
          <a:p>
            <a:r>
              <a:rPr lang="lt-LT" dirty="0" err="1"/>
              <a:t>status.pack</a:t>
            </a:r>
            <a:r>
              <a:rPr lang="lt-LT" dirty="0"/>
              <a:t> (</a:t>
            </a:r>
            <a:r>
              <a:rPr lang="lt-LT" dirty="0" err="1"/>
              <a:t>side</a:t>
            </a:r>
            <a:r>
              <a:rPr lang="lt-LT" dirty="0"/>
              <a:t> = APAČIAS, </a:t>
            </a:r>
            <a:r>
              <a:rPr lang="lt-LT" dirty="0" err="1"/>
              <a:t>fill</a:t>
            </a:r>
            <a:r>
              <a:rPr lang="lt-LT" dirty="0"/>
              <a:t> = X)</a:t>
            </a:r>
          </a:p>
          <a:p>
            <a:r>
              <a:rPr lang="lt-LT" dirty="0"/>
              <a:t>Naudojame </a:t>
            </a:r>
            <a:r>
              <a:rPr lang="lt-LT" dirty="0" err="1"/>
              <a:t>pack</a:t>
            </a:r>
            <a:r>
              <a:rPr lang="lt-LT" dirty="0"/>
              <a:t>() geometrijos tvarkyklę, kad pridėtume būsenos juostą prie lango. Parinktis </a:t>
            </a:r>
            <a:r>
              <a:rPr lang="lt-LT" dirty="0" err="1"/>
              <a:t>side</a:t>
            </a:r>
            <a:r>
              <a:rPr lang="lt-LT" dirty="0"/>
              <a:t>=BOTTOM rodoma lango apačioje, o </a:t>
            </a:r>
            <a:r>
              <a:rPr lang="lt-LT" dirty="0" err="1"/>
              <a:t>fill</a:t>
            </a:r>
            <a:r>
              <a:rPr lang="lt-LT" dirty="0"/>
              <a:t>=X užpildo visą lango plotį. Taip užtikrinama, kad nepaisant lango pločio, būsenos juosta visada išsitemps, kad ją užpildytų.</a:t>
            </a:r>
          </a:p>
          <a:p>
            <a:endParaRPr lang="lt-LT" dirty="0"/>
          </a:p>
          <a:p>
            <a:r>
              <a:rPr lang="lt-LT" dirty="0" err="1"/>
              <a:t>langas.mainloop</a:t>
            </a:r>
            <a:r>
              <a:rPr lang="lt-LT" dirty="0"/>
              <a:t>()</a:t>
            </a:r>
          </a:p>
          <a:p>
            <a:r>
              <a:rPr lang="lt-LT" dirty="0"/>
              <a:t>Galiausiai, mes iškviečiame funkciją </a:t>
            </a:r>
            <a:r>
              <a:rPr lang="lt-LT" dirty="0" err="1"/>
              <a:t>mainloop</a:t>
            </a:r>
            <a:r>
              <a:rPr lang="lt-LT" dirty="0"/>
              <a:t>(), kad pradėtume įvykio kilpą.</a:t>
            </a:r>
          </a:p>
          <a:p>
            <a:endParaRPr lang="lt-LT" dirty="0"/>
          </a:p>
          <a:p>
            <a:r>
              <a:rPr lang="lt-LT" dirty="0"/>
              <a:t>Rezultatas yra paprastas langas su būsenos juosta apačioje, kurioje rodomas tekstas „Nieko nedaro...“. Tai esminis žingsnis kuriant interaktyvesnes ir informatyvesnes GUI programas. Sudėtingesnėje programoje galite atnaujinti šią būsenos juostą, kad atspindėtų dabartinę programos būseną, pvz., ar ji neveikia, apdorojama ar baigta užduotis.</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17</a:t>
            </a:fld>
            <a:endParaRPr lang="en-LT"/>
          </a:p>
        </p:txBody>
      </p:sp>
    </p:spTree>
    <p:extLst>
      <p:ext uri="{BB962C8B-B14F-4D97-AF65-F5344CB8AC3E}">
        <p14:creationId xmlns:p14="http://schemas.microsoft.com/office/powerpoint/2010/main" val="1212929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Šiame scenarijuje prie GUI pridedame naują elementą – mygtuką, kuris sąveikaus su būsenos juosta. Pasinerkime į šio scenarijaus detales.</a:t>
            </a:r>
          </a:p>
          <a:p>
            <a:endParaRPr lang="lt-LT" dirty="0"/>
          </a:p>
          <a:p>
            <a:r>
              <a:rPr lang="lt-LT" dirty="0" err="1"/>
              <a:t>from</a:t>
            </a:r>
            <a:r>
              <a:rPr lang="lt-LT" dirty="0"/>
              <a:t> </a:t>
            </a:r>
            <a:r>
              <a:rPr lang="lt-LT" dirty="0" err="1"/>
              <a:t>tkinter</a:t>
            </a:r>
            <a:r>
              <a:rPr lang="lt-LT" dirty="0"/>
              <a:t> </a:t>
            </a:r>
            <a:r>
              <a:rPr lang="lt-LT" dirty="0" err="1"/>
              <a:t>import</a:t>
            </a:r>
            <a:r>
              <a:rPr lang="lt-LT" dirty="0"/>
              <a:t> *</a:t>
            </a:r>
          </a:p>
          <a:p>
            <a:r>
              <a:rPr lang="lt-LT" dirty="0"/>
              <a:t>langas = </a:t>
            </a:r>
            <a:r>
              <a:rPr lang="lt-LT" dirty="0" err="1"/>
              <a:t>Tk</a:t>
            </a:r>
            <a:r>
              <a:rPr lang="lt-LT" dirty="0"/>
              <a:t>()</a:t>
            </a:r>
          </a:p>
          <a:p>
            <a:r>
              <a:rPr lang="lt-LT" dirty="0"/>
              <a:t>Kaip įprasta, pradedame importuodami </a:t>
            </a:r>
            <a:r>
              <a:rPr lang="lt-LT" dirty="0" err="1"/>
              <a:t>tkinter</a:t>
            </a:r>
            <a:r>
              <a:rPr lang="lt-LT" dirty="0"/>
              <a:t> modulį ir inicijuodami pagrindinį langą.</a:t>
            </a:r>
          </a:p>
          <a:p>
            <a:endParaRPr lang="lt-LT" dirty="0"/>
          </a:p>
          <a:p>
            <a:r>
              <a:rPr lang="lt-LT" dirty="0" err="1"/>
              <a:t>def</a:t>
            </a:r>
            <a:r>
              <a:rPr lang="lt-LT" dirty="0"/>
              <a:t> daryti ():</a:t>
            </a:r>
          </a:p>
          <a:p>
            <a:r>
              <a:rPr lang="lt-LT" dirty="0"/>
              <a:t>     status["</a:t>
            </a:r>
            <a:r>
              <a:rPr lang="lt-LT" dirty="0" err="1"/>
              <a:t>text</a:t>
            </a:r>
            <a:r>
              <a:rPr lang="lt-LT" dirty="0"/>
              <a:t>"] = "Dabar daro"</a:t>
            </a:r>
          </a:p>
          <a:p>
            <a:r>
              <a:rPr lang="lt-LT" dirty="0"/>
              <a:t>Čia mes apibrėžėme funkciją daryti(). Kai iškviečiama, ši funkcija pakeičia tekstą mūsų būsenos juostoje į „Dabar daro“.</a:t>
            </a:r>
          </a:p>
          <a:p>
            <a:endParaRPr lang="lt-LT" dirty="0"/>
          </a:p>
          <a:p>
            <a:r>
              <a:rPr lang="lt-LT" dirty="0"/>
              <a:t>mygtukas = Mygtukas (langas, </a:t>
            </a:r>
            <a:r>
              <a:rPr lang="lt-LT" dirty="0" err="1"/>
              <a:t>text</a:t>
            </a:r>
            <a:r>
              <a:rPr lang="lt-LT" dirty="0"/>
              <a:t>="Daryti", </a:t>
            </a:r>
            <a:r>
              <a:rPr lang="lt-LT" dirty="0" err="1"/>
              <a:t>command</a:t>
            </a:r>
            <a:r>
              <a:rPr lang="lt-LT" dirty="0"/>
              <a:t>=daryti)</a:t>
            </a:r>
          </a:p>
          <a:p>
            <a:r>
              <a:rPr lang="lt-LT" dirty="0"/>
              <a:t>Tada sukuriame mygtuko valdiklį. Mygtuko etiketė yra „Daryti“, o komandos parametrą priskyrėme funkcijai daryti(). Tai reiškia, kad paspaudus šį mygtuką, bus iškviesta daryti() funkcija, būsenos juostos tekstas pakeičiamas į „Dabar daro“.</a:t>
            </a:r>
          </a:p>
          <a:p>
            <a:endParaRPr lang="lt-LT" dirty="0"/>
          </a:p>
          <a:p>
            <a:r>
              <a:rPr lang="lt-LT" dirty="0"/>
              <a:t>status = </a:t>
            </a:r>
            <a:r>
              <a:rPr lang="lt-LT" dirty="0" err="1"/>
              <a:t>Label</a:t>
            </a:r>
            <a:r>
              <a:rPr lang="lt-LT" dirty="0"/>
              <a:t>(langas, </a:t>
            </a:r>
            <a:r>
              <a:rPr lang="lt-LT" dirty="0" err="1"/>
              <a:t>text</a:t>
            </a:r>
            <a:r>
              <a:rPr lang="lt-LT" dirty="0"/>
              <a:t>="Nieko nedaro...", </a:t>
            </a:r>
            <a:r>
              <a:rPr lang="lt-LT" dirty="0" err="1"/>
              <a:t>bd</a:t>
            </a:r>
            <a:r>
              <a:rPr lang="lt-LT" dirty="0"/>
              <a:t>=1, </a:t>
            </a:r>
            <a:r>
              <a:rPr lang="lt-LT" dirty="0" err="1"/>
              <a:t>relief</a:t>
            </a:r>
            <a:r>
              <a:rPr lang="lt-LT" dirty="0"/>
              <a:t>=NUSKENTAS, </a:t>
            </a:r>
            <a:r>
              <a:rPr lang="lt-LT" dirty="0" err="1"/>
              <a:t>anchor</a:t>
            </a:r>
            <a:r>
              <a:rPr lang="lt-LT" dirty="0"/>
              <a:t>=</a:t>
            </a:r>
            <a:r>
              <a:rPr lang="lt-LT" dirty="0" err="1"/>
              <a:t>W</a:t>
            </a:r>
            <a:r>
              <a:rPr lang="lt-LT" dirty="0"/>
              <a:t>)</a:t>
            </a:r>
          </a:p>
          <a:p>
            <a:r>
              <a:rPr lang="lt-LT" dirty="0"/>
              <a:t>Po to sukuriame būsenos juostą, kaip ir anksčiau. Šis etiketės valdiklis yra mūsų būsenos juosta su pradiniu būsenos pranešimu „Nieko nedaro...“. Būsenos juosta atrodo įdubusi dėl parametrų </a:t>
            </a:r>
            <a:r>
              <a:rPr lang="lt-LT" dirty="0" err="1"/>
              <a:t>bd</a:t>
            </a:r>
            <a:r>
              <a:rPr lang="lt-LT" dirty="0"/>
              <a:t>=1 ir </a:t>
            </a:r>
            <a:r>
              <a:rPr lang="lt-LT" dirty="0" err="1"/>
              <a:t>relief</a:t>
            </a:r>
            <a:r>
              <a:rPr lang="lt-LT" dirty="0"/>
              <a:t>=SUNKEN, o </a:t>
            </a:r>
            <a:r>
              <a:rPr lang="lt-LT" dirty="0" err="1"/>
              <a:t>anchor</a:t>
            </a:r>
            <a:r>
              <a:rPr lang="lt-LT" dirty="0"/>
              <a:t>=</a:t>
            </a:r>
            <a:r>
              <a:rPr lang="lt-LT" dirty="0" err="1"/>
              <a:t>W</a:t>
            </a:r>
            <a:r>
              <a:rPr lang="lt-LT" dirty="0"/>
              <a:t> sulygiuoja tekstą į kairę (vakarus).</a:t>
            </a:r>
          </a:p>
          <a:p>
            <a:endParaRPr lang="lt-LT" dirty="0"/>
          </a:p>
          <a:p>
            <a:r>
              <a:rPr lang="lt-LT" dirty="0" err="1"/>
              <a:t>status.pack</a:t>
            </a:r>
            <a:r>
              <a:rPr lang="lt-LT" dirty="0"/>
              <a:t> (</a:t>
            </a:r>
            <a:r>
              <a:rPr lang="lt-LT" dirty="0" err="1"/>
              <a:t>side</a:t>
            </a:r>
            <a:r>
              <a:rPr lang="lt-LT" dirty="0"/>
              <a:t> = APAČIAS, </a:t>
            </a:r>
            <a:r>
              <a:rPr lang="lt-LT" dirty="0" err="1"/>
              <a:t>fill</a:t>
            </a:r>
            <a:r>
              <a:rPr lang="lt-LT" dirty="0"/>
              <a:t> = X)</a:t>
            </a:r>
          </a:p>
          <a:p>
            <a:r>
              <a:rPr lang="lt-LT" dirty="0" err="1"/>
              <a:t>mygtukas.pack</a:t>
            </a:r>
            <a:r>
              <a:rPr lang="lt-LT" dirty="0"/>
              <a:t>()</a:t>
            </a:r>
          </a:p>
          <a:p>
            <a:r>
              <a:rPr lang="lt-LT" dirty="0"/>
              <a:t>Tada mes supakuojame savo valdiklius ant lango. Būsenos juosta pereina į apačią ir tęsiasi, kad užpildytų lango plotį dėl </a:t>
            </a:r>
            <a:r>
              <a:rPr lang="lt-LT" dirty="0" err="1"/>
              <a:t>side</a:t>
            </a:r>
            <a:r>
              <a:rPr lang="lt-LT" dirty="0"/>
              <a:t>=BOTTOM, </a:t>
            </a:r>
            <a:r>
              <a:rPr lang="lt-LT" dirty="0" err="1"/>
              <a:t>fill</a:t>
            </a:r>
            <a:r>
              <a:rPr lang="lt-LT" dirty="0"/>
              <a:t>=X, o mygtukas rodomas virš būsenos juostos.</a:t>
            </a:r>
          </a:p>
          <a:p>
            <a:endParaRPr lang="lt-LT" dirty="0"/>
          </a:p>
          <a:p>
            <a:r>
              <a:rPr lang="lt-LT" dirty="0" err="1"/>
              <a:t>langas.mainloop</a:t>
            </a:r>
            <a:r>
              <a:rPr lang="lt-LT" dirty="0"/>
              <a:t>()</a:t>
            </a:r>
          </a:p>
          <a:p>
            <a:r>
              <a:rPr lang="lt-LT" dirty="0"/>
              <a:t>Galiausiai inicijuojame įvykio kilpą su </a:t>
            </a:r>
            <a:r>
              <a:rPr lang="lt-LT" dirty="0" err="1"/>
              <a:t>mainloop</a:t>
            </a:r>
            <a:r>
              <a:rPr lang="lt-LT" dirty="0"/>
              <a:t> ().</a:t>
            </a:r>
          </a:p>
          <a:p>
            <a:endParaRPr lang="lt-LT" dirty="0"/>
          </a:p>
          <a:p>
            <a:r>
              <a:rPr lang="lt-LT" dirty="0"/>
              <a:t>Kai paleisite šį scenarijų, atsiras langas su mygtuku „Daryti“ ir būsenos juosta su „Nieko nedaro...“. Kai spustelėsite mygtuką, būsenos juostos tekstas pasikeis į „Dabar daro“, parodydamas pagrindinę dviejų GUI elementų sąveiką. Tai pristato įvykiais pagrįsto programavimo koncepciją, kuri yra pagrindinis funkcinių ir interaktyvių grafinių vartotojo sąsajų kūrimo aspektas.</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18</a:t>
            </a:fld>
            <a:endParaRPr lang="en-LT"/>
          </a:p>
        </p:txBody>
      </p:sp>
    </p:spTree>
    <p:extLst>
      <p:ext uri="{BB962C8B-B14F-4D97-AF65-F5344CB8AC3E}">
        <p14:creationId xmlns:p14="http://schemas.microsoft.com/office/powerpoint/2010/main" val="1910105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Čia dar kartą peržiūrime „</a:t>
            </a:r>
            <a:r>
              <a:rPr lang="lt-LT" dirty="0" err="1"/>
              <a:t>Tkinter</a:t>
            </a:r>
            <a:r>
              <a:rPr lang="lt-LT" dirty="0"/>
              <a:t>“ tinklelio išdėstymo tvarkyklės naudojimą ir tai, kaip ją galima pritaikyti būsenos juostai. Naudojama sintaksė šiek tiek skiriasi nuo paketo metodo, tačiau ji suteikia mums daugiau galimybių valdyti valdiklių padėtį labiau struktūrizuotame, į lentelę panašiame išdėstyme.</a:t>
            </a:r>
          </a:p>
          <a:p>
            <a:endParaRPr lang="lt-LT" dirty="0"/>
          </a:p>
          <a:p>
            <a:r>
              <a:rPr lang="lt-LT" dirty="0"/>
              <a:t>Tinklelio metodas pirminiame valdiklyje valdiklius išdėsto į lentelę panašią struktūrą. Aptarkime parametrus, kuriuos naudojame šiame scenarijuje:</a:t>
            </a:r>
          </a:p>
          <a:p>
            <a:endParaRPr lang="lt-LT" dirty="0"/>
          </a:p>
          <a:p>
            <a:r>
              <a:rPr lang="lt-LT" dirty="0" err="1"/>
              <a:t>status.grid</a:t>
            </a:r>
            <a:r>
              <a:rPr lang="lt-LT" dirty="0"/>
              <a:t>(</a:t>
            </a:r>
            <a:r>
              <a:rPr lang="lt-LT" dirty="0" err="1"/>
              <a:t>row</a:t>
            </a:r>
            <a:r>
              <a:rPr lang="lt-LT" dirty="0"/>
              <a:t> = 2, </a:t>
            </a:r>
            <a:r>
              <a:rPr lang="lt-LT" dirty="0" err="1"/>
              <a:t>columnspan</a:t>
            </a:r>
            <a:r>
              <a:rPr lang="lt-LT" dirty="0"/>
              <a:t>= 3, </a:t>
            </a:r>
            <a:r>
              <a:rPr lang="lt-LT" dirty="0" err="1"/>
              <a:t>sticky</a:t>
            </a:r>
            <a:r>
              <a:rPr lang="lt-LT" dirty="0"/>
              <a:t> = W+E)</a:t>
            </a:r>
          </a:p>
          <a:p>
            <a:r>
              <a:rPr lang="lt-LT" dirty="0"/>
              <a:t>Čia mes naudojame tinklelio metodą būsenos valdiklyje, kuris yra mūsų būsenos juosta.</a:t>
            </a:r>
          </a:p>
          <a:p>
            <a:endParaRPr lang="lt-LT" dirty="0"/>
          </a:p>
          <a:p>
            <a:r>
              <a:rPr lang="lt-LT" dirty="0" err="1"/>
              <a:t>row</a:t>
            </a:r>
            <a:r>
              <a:rPr lang="lt-LT" dirty="0"/>
              <a:t>=2 įkelia būsenos juostą į trečią tinklelio eilutę (tinklelio eilutės ir stulpeliai prasideda nuo 0, o ne nuo 1).</a:t>
            </a:r>
          </a:p>
          <a:p>
            <a:endParaRPr lang="lt-LT" dirty="0"/>
          </a:p>
          <a:p>
            <a:r>
              <a:rPr lang="lt-LT" dirty="0" err="1"/>
              <a:t>columnspan</a:t>
            </a:r>
            <a:r>
              <a:rPr lang="lt-LT" dirty="0"/>
              <a:t>=3 nurodo </a:t>
            </a:r>
            <a:r>
              <a:rPr lang="lt-LT" dirty="0" err="1"/>
              <a:t>tkinter</a:t>
            </a:r>
            <a:r>
              <a:rPr lang="lt-LT" dirty="0"/>
              <a:t> leisti būsenos valdikliui aprėpti 3 stulpelius. Tai leidžia mūsų būsenos juostai ištempti per 3 stulpelius tinklelyje, suteikiant jai daugiau vietos.</a:t>
            </a:r>
          </a:p>
          <a:p>
            <a:endParaRPr lang="lt-LT" dirty="0"/>
          </a:p>
          <a:p>
            <a:r>
              <a:rPr lang="lt-LT" dirty="0" err="1"/>
              <a:t>sticky</a:t>
            </a:r>
            <a:r>
              <a:rPr lang="lt-LT" dirty="0"/>
              <a:t>=W+E užtikrina, kad valdiklis prilimpa arba išsiplečia, kad užpildytų tinklelio langelį tiek iš vakarų (kairėje), tiek iš rytų (dešinėje). Tai reiškia, kad būsenos juosta bus ištempta horizontaliai, kad užpildytų langelį iš kairės į dešinę, bet ne vertikaliai. Tai idealiai tinka būsenos juostai, kuri turėtų išsitiesti per visą lango plotį, bet neužimti jokios papildomos vertikalios vietos.</a:t>
            </a:r>
          </a:p>
          <a:p>
            <a:endParaRPr lang="lt-LT" dirty="0"/>
          </a:p>
          <a:p>
            <a:r>
              <a:rPr lang="lt-LT" dirty="0"/>
              <a:t>Būsenos juostai naudodami tinklelio metodą, galite pasiekti lankstesnį išdėstymą, ypač kai jūsų GUI yra keli valdikliai, kuriuos reikia išdėstyti struktūriškiau. Jūs netgi galite maišyti paketą ir tinklelį toje pačioje programoje, jei jie nenaudojami tame pačiame pirminiame valdiklyje. Pasirinkimas tarp paketo ar tinklelio dažnai priklausys nuo konkrečių jūsų programos dizaino poreikių.</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19</a:t>
            </a:fld>
            <a:endParaRPr lang="en-LT"/>
          </a:p>
        </p:txBody>
      </p:sp>
    </p:spTree>
    <p:extLst>
      <p:ext uri="{BB962C8B-B14F-4D97-AF65-F5344CB8AC3E}">
        <p14:creationId xmlns:p14="http://schemas.microsoft.com/office/powerpoint/2010/main" val="349974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LT" dirty="0"/>
              <a:t>iandien susipazinsime su Tkinter biblioteka, kaip kurti paprastus GUI objektus ir norimus GUI layout’us o pradekime nuo ()</a:t>
            </a:r>
          </a:p>
        </p:txBody>
      </p:sp>
      <p:sp>
        <p:nvSpPr>
          <p:cNvPr id="4" name="Slide Number Placeholder 3"/>
          <p:cNvSpPr>
            <a:spLocks noGrp="1"/>
          </p:cNvSpPr>
          <p:nvPr>
            <p:ph type="sldNum" sz="quarter" idx="5"/>
          </p:nvPr>
        </p:nvSpPr>
        <p:spPr/>
        <p:txBody>
          <a:bodyPr/>
          <a:lstStyle/>
          <a:p>
            <a:fld id="{FC609F99-D68F-3642-9C26-32669C7ECCED}" type="slidenum">
              <a:rPr lang="en-LT" smtClean="0"/>
              <a:t>2</a:t>
            </a:fld>
            <a:endParaRPr lang="en-LT"/>
          </a:p>
        </p:txBody>
      </p:sp>
    </p:spTree>
    <p:extLst>
      <p:ext uri="{BB962C8B-B14F-4D97-AF65-F5344CB8AC3E}">
        <p14:creationId xmlns:p14="http://schemas.microsoft.com/office/powerpoint/2010/main" val="876323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Jūsų pateiktame scenarijuje pridedame </a:t>
            </a:r>
            <a:r>
              <a:rPr lang="lt-LT" dirty="0" err="1"/>
              <a:t>tkinter</a:t>
            </a:r>
            <a:r>
              <a:rPr lang="lt-LT" dirty="0"/>
              <a:t> GUI funkcijų, kad būtų galima atidaryti žiniatinklio nuorodas naršyklėje. Nauja koncepcija, kurią pristatome čia, yra žiniatinklio naršyklės modulis, kuris suteikia aukšto lygio sąsają, leidžiančią vartotojams rodyti žiniatinklio dokumentus. Išskirkime scenarijų, kad jį geriau suprastume:</a:t>
            </a:r>
          </a:p>
          <a:p>
            <a:endParaRPr lang="lt-LT" dirty="0"/>
          </a:p>
          <a:p>
            <a:r>
              <a:rPr lang="lt-LT" dirty="0"/>
              <a:t>Funkcija </a:t>
            </a:r>
            <a:r>
              <a:rPr lang="lt-LT" dirty="0" err="1"/>
              <a:t>webbrowser.open_new</a:t>
            </a:r>
            <a:r>
              <a:rPr lang="lt-LT" dirty="0"/>
              <a:t>(</a:t>
            </a:r>
            <a:r>
              <a:rPr lang="lt-LT" dirty="0" err="1"/>
              <a:t>url</a:t>
            </a:r>
            <a:r>
              <a:rPr lang="lt-LT" dirty="0"/>
              <a:t>) atidaro </a:t>
            </a:r>
            <a:r>
              <a:rPr lang="lt-LT" dirty="0" err="1"/>
              <a:t>url</a:t>
            </a:r>
            <a:r>
              <a:rPr lang="lt-LT" dirty="0"/>
              <a:t> naujame žiniatinklio naršyklės lange, jei sistemoje sukonfigūruota naršyklė. Jei ne, jei įmanoma, jis gali atidaryti URL naujame skirtuke.</a:t>
            </a:r>
          </a:p>
          <a:p>
            <a:endParaRPr lang="lt-LT" dirty="0"/>
          </a:p>
          <a:p>
            <a:r>
              <a:rPr lang="lt-LT" dirty="0"/>
              <a:t>Pirmiausia importuojame reikiamus modulius:</a:t>
            </a:r>
          </a:p>
          <a:p>
            <a:endParaRPr lang="lt-LT" dirty="0"/>
          </a:p>
          <a:p>
            <a:r>
              <a:rPr lang="lt-LT" dirty="0" err="1"/>
              <a:t>from</a:t>
            </a:r>
            <a:r>
              <a:rPr lang="lt-LT" dirty="0"/>
              <a:t> </a:t>
            </a:r>
            <a:r>
              <a:rPr lang="lt-LT" dirty="0" err="1"/>
              <a:t>tkinter</a:t>
            </a:r>
            <a:r>
              <a:rPr lang="lt-LT" dirty="0"/>
              <a:t> </a:t>
            </a:r>
            <a:r>
              <a:rPr lang="lt-LT" dirty="0" err="1"/>
              <a:t>import</a:t>
            </a:r>
            <a:r>
              <a:rPr lang="lt-LT" dirty="0"/>
              <a:t> *</a:t>
            </a:r>
          </a:p>
          <a:p>
            <a:r>
              <a:rPr lang="lt-LT" dirty="0" err="1"/>
              <a:t>Import</a:t>
            </a:r>
            <a:r>
              <a:rPr lang="lt-LT" dirty="0"/>
              <a:t> </a:t>
            </a:r>
            <a:r>
              <a:rPr lang="lt-LT" dirty="0" err="1"/>
              <a:t>webbrowser</a:t>
            </a:r>
            <a:endParaRPr lang="lt-LT" dirty="0"/>
          </a:p>
          <a:p>
            <a:r>
              <a:rPr lang="lt-LT" dirty="0"/>
              <a:t>Tada apibrėžiame atgalinio skambinimo funkciją (</a:t>
            </a:r>
            <a:r>
              <a:rPr lang="lt-LT" dirty="0" err="1"/>
              <a:t>url</a:t>
            </a:r>
            <a:r>
              <a:rPr lang="lt-LT" dirty="0"/>
              <a:t>), kuri kaip įvestį paima URL ir atidaro šį URL naujame žiniatinklio naršyklės lange:</a:t>
            </a:r>
          </a:p>
          <a:p>
            <a:endParaRPr lang="lt-LT" dirty="0"/>
          </a:p>
          <a:p>
            <a:r>
              <a:rPr lang="lt-LT" dirty="0" err="1"/>
              <a:t>def</a:t>
            </a:r>
            <a:r>
              <a:rPr lang="lt-LT" dirty="0"/>
              <a:t> </a:t>
            </a:r>
            <a:r>
              <a:rPr lang="lt-LT" dirty="0" err="1"/>
              <a:t>callback</a:t>
            </a:r>
            <a:r>
              <a:rPr lang="lt-LT" dirty="0"/>
              <a:t>(</a:t>
            </a:r>
            <a:r>
              <a:rPr lang="lt-LT" dirty="0" err="1"/>
              <a:t>url</a:t>
            </a:r>
            <a:r>
              <a:rPr lang="lt-LT" dirty="0"/>
              <a:t>):</a:t>
            </a:r>
          </a:p>
          <a:p>
            <a:r>
              <a:rPr lang="lt-LT" dirty="0"/>
              <a:t>     </a:t>
            </a:r>
            <a:r>
              <a:rPr lang="lt-LT" dirty="0" err="1"/>
              <a:t>webbrowser.open_new</a:t>
            </a:r>
            <a:r>
              <a:rPr lang="lt-LT" dirty="0"/>
              <a:t>(</a:t>
            </a:r>
            <a:r>
              <a:rPr lang="lt-LT" dirty="0" err="1"/>
              <a:t>url</a:t>
            </a:r>
            <a:r>
              <a:rPr lang="lt-LT" dirty="0"/>
              <a:t>)</a:t>
            </a:r>
          </a:p>
          <a:p>
            <a:r>
              <a:rPr lang="lt-LT" dirty="0"/>
              <a:t>Tada sukuriame naują </a:t>
            </a:r>
            <a:r>
              <a:rPr lang="lt-LT" dirty="0" err="1"/>
              <a:t>Tkinter</a:t>
            </a:r>
            <a:r>
              <a:rPr lang="lt-LT" dirty="0"/>
              <a:t> langą su </a:t>
            </a:r>
            <a:r>
              <a:rPr lang="lt-LT" dirty="0" err="1"/>
              <a:t>root</a:t>
            </a:r>
            <a:r>
              <a:rPr lang="lt-LT" dirty="0"/>
              <a:t> = </a:t>
            </a:r>
            <a:r>
              <a:rPr lang="lt-LT" dirty="0" err="1"/>
              <a:t>Tk</a:t>
            </a:r>
            <a:r>
              <a:rPr lang="lt-LT" dirty="0"/>
              <a:t> ().</a:t>
            </a:r>
          </a:p>
          <a:p>
            <a:endParaRPr lang="lt-LT" dirty="0"/>
          </a:p>
          <a:p>
            <a:r>
              <a:rPr lang="lt-LT" dirty="0"/>
              <a:t>Kita kodo dalis sukuria etiketę, kuri atrodo ir veikia kaip hipersaitas. Etiketės valdiklis naudojamas su parametrais tekstas (rodomas tekstas), </a:t>
            </a:r>
            <a:r>
              <a:rPr lang="lt-LT" dirty="0" err="1"/>
              <a:t>fg</a:t>
            </a:r>
            <a:r>
              <a:rPr lang="lt-LT" dirty="0"/>
              <a:t> (teksto priekinio plano spalva) ir žymekliu (žymekliu, kuris pasirodo, kai pelė yra virš etiketės):</a:t>
            </a:r>
          </a:p>
          <a:p>
            <a:endParaRPr lang="lt-LT" dirty="0"/>
          </a:p>
          <a:p>
            <a:r>
              <a:rPr lang="lt-LT" dirty="0"/>
              <a:t>link1 = </a:t>
            </a:r>
            <a:r>
              <a:rPr lang="lt-LT" dirty="0" err="1"/>
              <a:t>Label</a:t>
            </a:r>
            <a:r>
              <a:rPr lang="lt-LT" dirty="0"/>
              <a:t>(</a:t>
            </a:r>
            <a:r>
              <a:rPr lang="lt-LT" dirty="0" err="1"/>
              <a:t>root</a:t>
            </a:r>
            <a:r>
              <a:rPr lang="lt-LT" dirty="0"/>
              <a:t>, </a:t>
            </a:r>
            <a:r>
              <a:rPr lang="lt-LT" dirty="0" err="1"/>
              <a:t>text</a:t>
            </a:r>
            <a:r>
              <a:rPr lang="lt-LT" dirty="0"/>
              <a:t>="Google hipersaitas", </a:t>
            </a:r>
            <a:r>
              <a:rPr lang="lt-LT" dirty="0" err="1"/>
              <a:t>fg</a:t>
            </a:r>
            <a:r>
              <a:rPr lang="lt-LT" dirty="0"/>
              <a:t>="mėlyna", </a:t>
            </a:r>
            <a:r>
              <a:rPr lang="lt-LT" dirty="0" err="1"/>
              <a:t>cursor</a:t>
            </a:r>
            <a:r>
              <a:rPr lang="lt-LT" dirty="0"/>
              <a:t>=“hand2")</a:t>
            </a:r>
          </a:p>
          <a:p>
            <a:r>
              <a:rPr lang="lt-LT" dirty="0"/>
              <a:t>link1.pack()</a:t>
            </a:r>
          </a:p>
          <a:p>
            <a:r>
              <a:rPr lang="lt-LT" dirty="0"/>
              <a:t>Vėliau kairiuoju pelės mygtuko paspaudimu („&lt;Button-1&gt;“) ant etiketės susiejame atgalinio skambinimo funkciją. Šiuo atveju mes naudojame lambda funkciją, kad perduotume konkretų URL, kurį norime atidaryti:</a:t>
            </a:r>
          </a:p>
          <a:p>
            <a:endParaRPr lang="lt-LT" dirty="0"/>
          </a:p>
          <a:p>
            <a:r>
              <a:rPr lang="lt-LT" dirty="0"/>
              <a:t>link1.bind("&lt;Button-1&gt;", lambda e: </a:t>
            </a:r>
            <a:r>
              <a:rPr lang="lt-LT" dirty="0" err="1"/>
              <a:t>callback</a:t>
            </a:r>
            <a:r>
              <a:rPr lang="lt-LT" dirty="0"/>
              <a:t>("http://</a:t>
            </a:r>
            <a:r>
              <a:rPr lang="lt-LT" dirty="0" err="1"/>
              <a:t>www.google.com</a:t>
            </a:r>
            <a:r>
              <a:rPr lang="lt-LT" dirty="0"/>
              <a:t>"))</a:t>
            </a:r>
          </a:p>
          <a:p>
            <a:r>
              <a:rPr lang="lt-LT" dirty="0"/>
              <a:t>Tą patį procesą kartojame su antrąja nuoroda:</a:t>
            </a:r>
          </a:p>
          <a:p>
            <a:endParaRPr lang="lt-LT" dirty="0"/>
          </a:p>
          <a:p>
            <a:r>
              <a:rPr lang="lt-LT" dirty="0"/>
              <a:t>pitonas</a:t>
            </a:r>
          </a:p>
          <a:p>
            <a:r>
              <a:rPr lang="lt-LT" dirty="0"/>
              <a:t>Nukopijuokite kodą</a:t>
            </a:r>
          </a:p>
          <a:p>
            <a:r>
              <a:rPr lang="lt-LT" dirty="0"/>
              <a:t>link2 = Etiketė (</a:t>
            </a:r>
            <a:r>
              <a:rPr lang="lt-LT" dirty="0" err="1"/>
              <a:t>root</a:t>
            </a:r>
            <a:r>
              <a:rPr lang="lt-LT" dirty="0"/>
              <a:t>, </a:t>
            </a:r>
            <a:r>
              <a:rPr lang="lt-LT" dirty="0" err="1"/>
              <a:t>text</a:t>
            </a:r>
            <a:r>
              <a:rPr lang="lt-LT" dirty="0"/>
              <a:t>="</a:t>
            </a:r>
            <a:r>
              <a:rPr lang="lt-LT" dirty="0" err="1"/>
              <a:t>Ecosia</a:t>
            </a:r>
            <a:r>
              <a:rPr lang="lt-LT" dirty="0"/>
              <a:t> hipersaitas", </a:t>
            </a:r>
            <a:r>
              <a:rPr lang="lt-LT" dirty="0" err="1"/>
              <a:t>fg</a:t>
            </a:r>
            <a:r>
              <a:rPr lang="lt-LT" dirty="0"/>
              <a:t>="mėlyna", </a:t>
            </a:r>
            <a:r>
              <a:rPr lang="lt-LT" dirty="0" err="1"/>
              <a:t>cursor</a:t>
            </a:r>
            <a:r>
              <a:rPr lang="lt-LT" dirty="0"/>
              <a:t>=“hand2")</a:t>
            </a:r>
          </a:p>
          <a:p>
            <a:r>
              <a:rPr lang="lt-LT" dirty="0"/>
              <a:t>link2.pack()</a:t>
            </a:r>
          </a:p>
          <a:p>
            <a:r>
              <a:rPr lang="lt-LT" dirty="0"/>
              <a:t>link2.bind("&lt;Button-1&gt;", lambda e: </a:t>
            </a:r>
            <a:r>
              <a:rPr lang="lt-LT" dirty="0" err="1"/>
              <a:t>callback</a:t>
            </a:r>
            <a:r>
              <a:rPr lang="lt-LT" dirty="0"/>
              <a:t>("http://</a:t>
            </a:r>
            <a:r>
              <a:rPr lang="lt-LT" dirty="0" err="1"/>
              <a:t>www.ecosia.org</a:t>
            </a:r>
            <a:r>
              <a:rPr lang="lt-LT" dirty="0"/>
              <a:t>"))</a:t>
            </a:r>
          </a:p>
          <a:p>
            <a:endParaRPr lang="lt-LT" dirty="0"/>
          </a:p>
          <a:p>
            <a:r>
              <a:rPr lang="lt-LT" dirty="0"/>
              <a:t>Galiausiai </a:t>
            </a:r>
            <a:r>
              <a:rPr lang="lt-LT" dirty="0" err="1"/>
              <a:t>Tkinter</a:t>
            </a:r>
            <a:r>
              <a:rPr lang="lt-LT" dirty="0"/>
              <a:t> įvykio kilpą pradedame su </a:t>
            </a:r>
            <a:r>
              <a:rPr lang="lt-LT" dirty="0" err="1"/>
              <a:t>root.mainloop</a:t>
            </a:r>
            <a:r>
              <a:rPr lang="lt-LT" dirty="0"/>
              <a:t>().</a:t>
            </a:r>
          </a:p>
          <a:p>
            <a:endParaRPr lang="lt-LT" dirty="0"/>
          </a:p>
          <a:p>
            <a:r>
              <a:rPr lang="lt-LT" dirty="0"/>
              <a:t>Šiame pavyzdyje, kai paleisite kodą, pamatysite dvi nuorodas: vieną skirtą „Google“, kitą – „</a:t>
            </a:r>
            <a:r>
              <a:rPr lang="lt-LT" dirty="0" err="1"/>
              <a:t>Ecosia</a:t>
            </a:r>
            <a:r>
              <a:rPr lang="lt-LT" dirty="0"/>
              <a:t>“. Kai spustelėsite vieną iš jų, numatytoji žiniatinklio naršyklė atidarys tą URL naujame lange. Šiame scenarijuje pateikiamas paprastas pavyzdys, kaip naudoti žiniatinklio naršyklės modulį su </a:t>
            </a:r>
            <a:r>
              <a:rPr lang="lt-LT" dirty="0" err="1"/>
              <a:t>tkinter</a:t>
            </a:r>
            <a:r>
              <a:rPr lang="lt-LT" dirty="0"/>
              <a:t> kuriant spustelėjamus hipersaitus programoje.</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20</a:t>
            </a:fld>
            <a:endParaRPr lang="en-LT"/>
          </a:p>
        </p:txBody>
      </p:sp>
    </p:spTree>
    <p:extLst>
      <p:ext uri="{BB962C8B-B14F-4D97-AF65-F5344CB8AC3E}">
        <p14:creationId xmlns:p14="http://schemas.microsoft.com/office/powerpoint/2010/main" val="3667517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 </a:t>
            </a:r>
            <a:r>
              <a:rPr lang="lt-LT" dirty="0"/>
              <a:t>Šiame pavyzdyje mes įkeliame vaizdą į </a:t>
            </a:r>
            <a:r>
              <a:rPr lang="lt-LT" dirty="0" err="1"/>
              <a:t>tkinter</a:t>
            </a:r>
            <a:r>
              <a:rPr lang="lt-LT" dirty="0"/>
              <a:t> programą naudodami PIL (pagalvės) biblioteką. PIL yra galinga biblioteka, palaikanti daugelio skirtingų vaizdo failų formatų atidarymą, manipuliavimą ir išsaugojimą. Išskaidykime scenarijų:</a:t>
            </a:r>
          </a:p>
          <a:p>
            <a:endParaRPr lang="lt-LT" dirty="0"/>
          </a:p>
          <a:p>
            <a:r>
              <a:rPr lang="lt-LT" dirty="0"/>
              <a:t>Pirmiausia importuojame reikalingas bibliotekas:</a:t>
            </a:r>
          </a:p>
          <a:p>
            <a:endParaRPr lang="lt-LT" dirty="0"/>
          </a:p>
          <a:p>
            <a:r>
              <a:rPr lang="lt-LT" dirty="0" err="1"/>
              <a:t>from</a:t>
            </a:r>
            <a:r>
              <a:rPr lang="lt-LT" dirty="0"/>
              <a:t> </a:t>
            </a:r>
            <a:r>
              <a:rPr lang="lt-LT" dirty="0" err="1"/>
              <a:t>tkinter</a:t>
            </a:r>
            <a:r>
              <a:rPr lang="lt-LT" dirty="0"/>
              <a:t> </a:t>
            </a:r>
            <a:r>
              <a:rPr lang="lt-LT" dirty="0" err="1"/>
              <a:t>import</a:t>
            </a:r>
            <a:r>
              <a:rPr lang="lt-LT" dirty="0"/>
              <a:t> *</a:t>
            </a:r>
          </a:p>
          <a:p>
            <a:r>
              <a:rPr lang="lt-LT" dirty="0" err="1"/>
              <a:t>from</a:t>
            </a:r>
            <a:r>
              <a:rPr lang="lt-LT" dirty="0"/>
              <a:t> PIL </a:t>
            </a:r>
            <a:r>
              <a:rPr lang="lt-LT" dirty="0" err="1"/>
              <a:t>import</a:t>
            </a:r>
            <a:r>
              <a:rPr lang="lt-LT" dirty="0"/>
              <a:t> </a:t>
            </a:r>
            <a:r>
              <a:rPr lang="lt-LT" dirty="0" err="1"/>
              <a:t>ImageTk</a:t>
            </a:r>
            <a:r>
              <a:rPr lang="lt-LT" dirty="0"/>
              <a:t>, </a:t>
            </a:r>
            <a:r>
              <a:rPr lang="lt-LT" dirty="0" err="1"/>
              <a:t>Image</a:t>
            </a:r>
            <a:endParaRPr lang="lt-LT" dirty="0"/>
          </a:p>
          <a:p>
            <a:r>
              <a:rPr lang="lt-LT" dirty="0" err="1"/>
              <a:t>import</a:t>
            </a:r>
            <a:r>
              <a:rPr lang="lt-LT" dirty="0"/>
              <a:t> </a:t>
            </a:r>
            <a:r>
              <a:rPr lang="lt-LT" dirty="0" err="1"/>
              <a:t>os</a:t>
            </a:r>
            <a:endParaRPr lang="lt-LT" dirty="0"/>
          </a:p>
          <a:p>
            <a:endParaRPr lang="lt-LT" dirty="0"/>
          </a:p>
          <a:p>
            <a:r>
              <a:rPr lang="lt-LT" dirty="0"/>
              <a:t>OS modulis suteikia galimybę naudoti nuo operacinės sistemos priklausančias funkcijas, tačiau jos iš tikrųjų nenaudojamos jūsų scenarijuje, todėl galime jį pašalinti.</a:t>
            </a:r>
          </a:p>
          <a:p>
            <a:endParaRPr lang="lt-LT" dirty="0"/>
          </a:p>
          <a:p>
            <a:r>
              <a:rPr lang="lt-LT" dirty="0"/>
              <a:t>Tada sukuriame naują </a:t>
            </a:r>
            <a:r>
              <a:rPr lang="lt-LT" dirty="0" err="1"/>
              <a:t>Tkinter</a:t>
            </a:r>
            <a:r>
              <a:rPr lang="lt-LT" dirty="0"/>
              <a:t> langą su </a:t>
            </a:r>
            <a:r>
              <a:rPr lang="lt-LT" dirty="0" err="1"/>
              <a:t>root</a:t>
            </a:r>
            <a:r>
              <a:rPr lang="lt-LT" dirty="0"/>
              <a:t> = </a:t>
            </a:r>
            <a:r>
              <a:rPr lang="lt-LT" dirty="0" err="1"/>
              <a:t>Tk</a:t>
            </a:r>
            <a:r>
              <a:rPr lang="lt-LT" dirty="0"/>
              <a:t> ().</a:t>
            </a:r>
          </a:p>
          <a:p>
            <a:endParaRPr lang="lt-LT" dirty="0"/>
          </a:p>
          <a:p>
            <a:r>
              <a:rPr lang="lt-LT" dirty="0"/>
              <a:t>Ši kodo eilutė atidaro vaizdo failą ir konvertuoja jį į formatą, kurį gali naudoti </a:t>
            </a:r>
            <a:r>
              <a:rPr lang="lt-LT" dirty="0" err="1"/>
              <a:t>tkinter</a:t>
            </a:r>
            <a:r>
              <a:rPr lang="lt-LT" dirty="0"/>
              <a:t>:</a:t>
            </a:r>
          </a:p>
          <a:p>
            <a:endParaRPr lang="lt-LT" dirty="0"/>
          </a:p>
          <a:p>
            <a:r>
              <a:rPr lang="lt-LT" dirty="0" err="1"/>
              <a:t>img</a:t>
            </a:r>
            <a:r>
              <a:rPr lang="lt-LT" dirty="0"/>
              <a:t> = </a:t>
            </a:r>
            <a:r>
              <a:rPr lang="lt-LT" dirty="0" err="1"/>
              <a:t>ImageTk.PhotoImage</a:t>
            </a:r>
            <a:r>
              <a:rPr lang="lt-LT" dirty="0"/>
              <a:t>(</a:t>
            </a:r>
            <a:r>
              <a:rPr lang="lt-LT" dirty="0" err="1"/>
              <a:t>Image.open</a:t>
            </a:r>
            <a:r>
              <a:rPr lang="lt-LT" dirty="0"/>
              <a:t>("</a:t>
            </a:r>
            <a:r>
              <a:rPr lang="lt-LT" dirty="0" err="1"/>
              <a:t>paveiksliukas.JPG</a:t>
            </a:r>
            <a:r>
              <a:rPr lang="lt-LT" dirty="0"/>
              <a:t>"))</a:t>
            </a:r>
          </a:p>
          <a:p>
            <a:r>
              <a:rPr lang="lt-LT" dirty="0" err="1"/>
              <a:t>Image.open</a:t>
            </a:r>
            <a:r>
              <a:rPr lang="lt-LT" dirty="0"/>
              <a:t>("</a:t>
            </a:r>
            <a:r>
              <a:rPr lang="lt-LT" dirty="0" err="1"/>
              <a:t>paveiksliukas.JPG</a:t>
            </a:r>
            <a:r>
              <a:rPr lang="lt-LT" dirty="0"/>
              <a:t>") atidaro vaizdo failą esamame darbiniame kataloge, o </a:t>
            </a:r>
            <a:r>
              <a:rPr lang="lt-LT" dirty="0" err="1"/>
              <a:t>ImageTk.PhotoImage</a:t>
            </a:r>
            <a:r>
              <a:rPr lang="lt-LT" dirty="0"/>
              <a:t>() konvertuoja vaizdo objektą į su </a:t>
            </a:r>
            <a:r>
              <a:rPr lang="lt-LT" dirty="0" err="1"/>
              <a:t>tkinter</a:t>
            </a:r>
            <a:r>
              <a:rPr lang="lt-LT" dirty="0"/>
              <a:t> suderinamą nuotraukos vaizdą.</a:t>
            </a:r>
          </a:p>
          <a:p>
            <a:endParaRPr lang="lt-LT" dirty="0"/>
          </a:p>
          <a:p>
            <a:r>
              <a:rPr lang="lt-LT" dirty="0"/>
              <a:t>Tada sukuriame etiketės valdiklį ir nustatome jo vaizdo parametrą į savo vaizdą:</a:t>
            </a:r>
          </a:p>
          <a:p>
            <a:endParaRPr lang="lt-LT" dirty="0"/>
          </a:p>
          <a:p>
            <a:r>
              <a:rPr lang="lt-LT" dirty="0" err="1"/>
              <a:t>panel</a:t>
            </a:r>
            <a:r>
              <a:rPr lang="lt-LT" dirty="0"/>
              <a:t> = </a:t>
            </a:r>
            <a:r>
              <a:rPr lang="lt-LT" dirty="0" err="1"/>
              <a:t>Label</a:t>
            </a:r>
            <a:r>
              <a:rPr lang="lt-LT" dirty="0"/>
              <a:t> (</a:t>
            </a:r>
            <a:r>
              <a:rPr lang="lt-LT" dirty="0" err="1"/>
              <a:t>root</a:t>
            </a:r>
            <a:r>
              <a:rPr lang="lt-LT" dirty="0"/>
              <a:t>, </a:t>
            </a:r>
            <a:r>
              <a:rPr lang="lt-LT" dirty="0" err="1"/>
              <a:t>image</a:t>
            </a:r>
            <a:r>
              <a:rPr lang="lt-LT" dirty="0"/>
              <a:t> = </a:t>
            </a:r>
            <a:r>
              <a:rPr lang="lt-LT" dirty="0" err="1"/>
              <a:t>img</a:t>
            </a:r>
            <a:r>
              <a:rPr lang="lt-LT" dirty="0"/>
              <a:t>)</a:t>
            </a:r>
          </a:p>
          <a:p>
            <a:r>
              <a:rPr lang="lt-LT" dirty="0"/>
              <a:t>Etiketės valdiklis naudojamas tekstui arba vaizdams rodyti.</a:t>
            </a:r>
          </a:p>
          <a:p>
            <a:endParaRPr lang="lt-LT" dirty="0"/>
          </a:p>
          <a:p>
            <a:r>
              <a:rPr lang="lt-LT" dirty="0"/>
              <a:t>Tada supakuojame etiketę ant lango. </a:t>
            </a:r>
            <a:r>
              <a:rPr lang="lt-LT" dirty="0" err="1"/>
              <a:t>Pack</a:t>
            </a:r>
            <a:r>
              <a:rPr lang="lt-LT" dirty="0"/>
              <a:t>() metodas suskirsto valdiklius į blokus prieš įdėdamas juos į pagrindinį valdiklį. </a:t>
            </a:r>
            <a:r>
              <a:rPr lang="lt-LT" dirty="0" err="1"/>
              <a:t>side</a:t>
            </a:r>
            <a:r>
              <a:rPr lang="lt-LT" dirty="0"/>
              <a:t> = "apačioje" įdeda valdiklį pirminio valdiklio apačioje. užpildyti = „abu“ išplečia valdiklį horizontaliai ir vertikaliai, kad užpildytų bet kokią erdvę, kuri kitaip nenaudojama pirminiame valdiklio elemente. </a:t>
            </a:r>
            <a:r>
              <a:rPr lang="lt-LT" dirty="0" err="1"/>
              <a:t>expand</a:t>
            </a:r>
            <a:r>
              <a:rPr lang="lt-LT" dirty="0"/>
              <a:t> = "taip" leidžia valdikliui išplėsti pradinį dydį, jei pakeičiamas pirminio valdiklio dydis:</a:t>
            </a:r>
          </a:p>
          <a:p>
            <a:endParaRPr lang="lt-LT" dirty="0"/>
          </a:p>
          <a:p>
            <a:r>
              <a:rPr lang="lt-LT" dirty="0"/>
              <a:t>pitonas</a:t>
            </a:r>
          </a:p>
          <a:p>
            <a:r>
              <a:rPr lang="lt-LT" dirty="0"/>
              <a:t>Nukopijuokite kodą</a:t>
            </a:r>
          </a:p>
          <a:p>
            <a:r>
              <a:rPr lang="lt-LT" dirty="0" err="1"/>
              <a:t>panel.pack</a:t>
            </a:r>
            <a:r>
              <a:rPr lang="lt-LT" dirty="0"/>
              <a:t>(šonas = "apačia", užpildymas = "abu", išplėsti = "taip")</a:t>
            </a:r>
          </a:p>
          <a:p>
            <a:r>
              <a:rPr lang="lt-LT" dirty="0"/>
              <a:t>Galiausiai </a:t>
            </a:r>
            <a:r>
              <a:rPr lang="lt-LT" dirty="0" err="1"/>
              <a:t>Tkinter</a:t>
            </a:r>
            <a:r>
              <a:rPr lang="lt-LT" dirty="0"/>
              <a:t> įvykių kilpą pradedame su </a:t>
            </a:r>
            <a:r>
              <a:rPr lang="lt-LT" dirty="0" err="1"/>
              <a:t>root.mainloop</a:t>
            </a:r>
            <a:r>
              <a:rPr lang="lt-LT" dirty="0"/>
              <a:t>().</a:t>
            </a:r>
          </a:p>
          <a:p>
            <a:endParaRPr lang="lt-LT" dirty="0"/>
          </a:p>
          <a:p>
            <a:r>
              <a:rPr lang="lt-LT" dirty="0"/>
              <a:t>Scenarijus atidaro </a:t>
            </a:r>
            <a:r>
              <a:rPr lang="lt-LT" dirty="0" err="1"/>
              <a:t>tkinter</a:t>
            </a:r>
            <a:r>
              <a:rPr lang="lt-LT" dirty="0"/>
              <a:t> langą, kuriame rodomas vaizdas "</a:t>
            </a:r>
            <a:r>
              <a:rPr lang="lt-LT" dirty="0" err="1"/>
              <a:t>paveiksliukas.JPG</a:t>
            </a:r>
            <a:r>
              <a:rPr lang="lt-LT" dirty="0"/>
              <a:t>". Jei pakeisite lango dydį, vaizdas išsiplės arba susitrauks pagal poreikį, užpildydamas langą dėl užpildymo ir išplėtimo parinkčių, kurias nustatome pakuodami vaizdą.</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21</a:t>
            </a:fld>
            <a:endParaRPr lang="en-LT"/>
          </a:p>
        </p:txBody>
      </p:sp>
    </p:spTree>
    <p:extLst>
      <p:ext uri="{BB962C8B-B14F-4D97-AF65-F5344CB8AC3E}">
        <p14:creationId xmlns:p14="http://schemas.microsoft.com/office/powerpoint/2010/main" val="2465579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a:t>
            </a:r>
            <a:r>
              <a:rPr lang="lt-LT" dirty="0" err="1"/>
              <a:t>StringVar</a:t>
            </a:r>
            <a:r>
              <a:rPr lang="lt-LT" dirty="0"/>
              <a:t>“, „</a:t>
            </a:r>
            <a:r>
              <a:rPr lang="lt-LT" dirty="0" err="1"/>
              <a:t>IntVar</a:t>
            </a:r>
            <a:r>
              <a:rPr lang="lt-LT" dirty="0"/>
              <a:t>“ ir kitų „</a:t>
            </a:r>
            <a:r>
              <a:rPr lang="lt-LT" dirty="0" err="1"/>
              <a:t>tkinter</a:t>
            </a:r>
            <a:r>
              <a:rPr lang="lt-LT" dirty="0"/>
              <a:t> </a:t>
            </a:r>
            <a:r>
              <a:rPr lang="lt-LT" dirty="0" err="1"/>
              <a:t>Variable</a:t>
            </a:r>
            <a:r>
              <a:rPr lang="lt-LT" dirty="0"/>
              <a:t>“ klasių naudojimas yra esminė duomenų srauto ir valdymo „</a:t>
            </a:r>
            <a:r>
              <a:rPr lang="lt-LT" dirty="0" err="1"/>
              <a:t>tkinter</a:t>
            </a:r>
            <a:r>
              <a:rPr lang="lt-LT" dirty="0"/>
              <a:t>“ programoje dalis. Šie kintamieji yra </a:t>
            </a:r>
            <a:r>
              <a:rPr lang="lt-LT" dirty="0" err="1"/>
              <a:t>tkinter</a:t>
            </a:r>
            <a:r>
              <a:rPr lang="lt-LT" dirty="0"/>
              <a:t> specifinės </a:t>
            </a:r>
            <a:r>
              <a:rPr lang="lt-LT" dirty="0" err="1"/>
              <a:t>Python</a:t>
            </a:r>
            <a:r>
              <a:rPr lang="lt-LT" dirty="0"/>
              <a:t> kintamųjų versijos, kurias galima naudoti kaip įprastus </a:t>
            </a:r>
            <a:r>
              <a:rPr lang="lt-LT" dirty="0" err="1"/>
              <a:t>Python</a:t>
            </a:r>
            <a:r>
              <a:rPr lang="lt-LT" dirty="0"/>
              <a:t> kintamuosius, bet taip pat turi specialius metodus .</a:t>
            </a:r>
            <a:r>
              <a:rPr lang="lt-LT" dirty="0" err="1"/>
              <a:t>get</a:t>
            </a:r>
            <a:r>
              <a:rPr lang="lt-LT" dirty="0"/>
              <a:t>() ir .</a:t>
            </a:r>
            <a:r>
              <a:rPr lang="lt-LT" dirty="0" err="1"/>
              <a:t>set</a:t>
            </a:r>
            <a:r>
              <a:rPr lang="lt-LT" dirty="0"/>
              <a:t>() reikšmėms gauti ir priskirti.</a:t>
            </a:r>
          </a:p>
          <a:p>
            <a:endParaRPr lang="lt-LT" dirty="0"/>
          </a:p>
          <a:p>
            <a:r>
              <a:rPr lang="lt-LT" dirty="0" err="1"/>
              <a:t>StringVar</a:t>
            </a:r>
            <a:r>
              <a:rPr lang="lt-LT" dirty="0"/>
              <a:t>() metodas yra </a:t>
            </a:r>
            <a:r>
              <a:rPr lang="lt-LT" dirty="0" err="1"/>
              <a:t>tkinter</a:t>
            </a:r>
            <a:r>
              <a:rPr lang="lt-LT" dirty="0"/>
              <a:t> klasė, suteikianti galimybę stebėti kintamuosius </a:t>
            </a:r>
            <a:r>
              <a:rPr lang="lt-LT" dirty="0" err="1"/>
              <a:t>tkinter</a:t>
            </a:r>
            <a:r>
              <a:rPr lang="lt-LT" dirty="0"/>
              <a:t> ir grafinės vartotojo sąsajos (GUI) elementų pakeitimus. Šie specialūs kintamieji skirti naudoti su įvairiais </a:t>
            </a:r>
            <a:r>
              <a:rPr lang="lt-LT" dirty="0" err="1"/>
              <a:t>tkinter</a:t>
            </a:r>
            <a:r>
              <a:rPr lang="lt-LT" dirty="0"/>
              <a:t> valdikliais, tokiais kaip etiketė, įrašas, parinkties meniu, tikrinimo mygtukas ir radijo mygtukas.</a:t>
            </a:r>
          </a:p>
          <a:p>
            <a:endParaRPr lang="lt-LT" dirty="0"/>
          </a:p>
          <a:p>
            <a:r>
              <a:rPr lang="lt-LT" dirty="0"/>
              <a:t>Štai scenarijaus suskirstymas:</a:t>
            </a:r>
          </a:p>
          <a:p>
            <a:endParaRPr lang="lt-LT" dirty="0"/>
          </a:p>
          <a:p>
            <a:r>
              <a:rPr lang="lt-LT" dirty="0" err="1"/>
              <a:t>from</a:t>
            </a:r>
            <a:r>
              <a:rPr lang="lt-LT" dirty="0"/>
              <a:t> </a:t>
            </a:r>
            <a:r>
              <a:rPr lang="lt-LT" dirty="0" err="1"/>
              <a:t>tkinter</a:t>
            </a:r>
            <a:r>
              <a:rPr lang="lt-LT" dirty="0"/>
              <a:t> </a:t>
            </a:r>
            <a:r>
              <a:rPr lang="lt-LT" dirty="0" err="1"/>
              <a:t>import</a:t>
            </a:r>
            <a:r>
              <a:rPr lang="lt-LT" dirty="0"/>
              <a:t> *</a:t>
            </a:r>
          </a:p>
          <a:p>
            <a:r>
              <a:rPr lang="lt-LT" dirty="0"/>
              <a:t>langas = </a:t>
            </a:r>
            <a:r>
              <a:rPr lang="lt-LT" dirty="0" err="1"/>
              <a:t>Tk</a:t>
            </a:r>
            <a:r>
              <a:rPr lang="lt-LT" dirty="0"/>
              <a:t>()</a:t>
            </a:r>
          </a:p>
          <a:p>
            <a:r>
              <a:rPr lang="lt-LT" dirty="0"/>
              <a:t>kintamasis = </a:t>
            </a:r>
            <a:r>
              <a:rPr lang="lt-LT" dirty="0" err="1"/>
              <a:t>StringVar</a:t>
            </a:r>
            <a:r>
              <a:rPr lang="lt-LT" dirty="0"/>
              <a:t>()</a:t>
            </a:r>
          </a:p>
          <a:p>
            <a:r>
              <a:rPr lang="lt-LT" dirty="0" err="1"/>
              <a:t>kintamasis.set</a:t>
            </a:r>
            <a:r>
              <a:rPr lang="lt-LT" dirty="0"/>
              <a:t>("")</a:t>
            </a:r>
          </a:p>
          <a:p>
            <a:r>
              <a:rPr lang="lt-LT" dirty="0"/>
              <a:t>Sukuriamas </a:t>
            </a:r>
            <a:r>
              <a:rPr lang="lt-LT" dirty="0" err="1"/>
              <a:t>StringVar</a:t>
            </a:r>
            <a:r>
              <a:rPr lang="lt-LT" dirty="0"/>
              <a:t> tipo kintamasis kintamasis ir nustatomas į tuščią eilutę.</a:t>
            </a:r>
          </a:p>
          <a:p>
            <a:endParaRPr lang="lt-LT" dirty="0"/>
          </a:p>
          <a:p>
            <a:r>
              <a:rPr lang="lt-LT" dirty="0" err="1"/>
              <a:t>def</a:t>
            </a:r>
            <a:r>
              <a:rPr lang="lt-LT" dirty="0"/>
              <a:t> funkcija():</a:t>
            </a:r>
          </a:p>
          <a:p>
            <a:r>
              <a:rPr lang="lt-LT" dirty="0"/>
              <a:t>     </a:t>
            </a:r>
            <a:r>
              <a:rPr lang="lt-LT" dirty="0" err="1"/>
              <a:t>kintamasis.set</a:t>
            </a:r>
            <a:r>
              <a:rPr lang="lt-LT" dirty="0"/>
              <a:t>("Naujas tekstas")</a:t>
            </a:r>
          </a:p>
          <a:p>
            <a:r>
              <a:rPr lang="lt-LT" dirty="0"/>
              <a:t>     spausdinti(</a:t>
            </a:r>
            <a:r>
              <a:rPr lang="lt-LT" dirty="0" err="1"/>
              <a:t>kintamasis.get</a:t>
            </a:r>
            <a:r>
              <a:rPr lang="lt-LT" dirty="0"/>
              <a:t>())</a:t>
            </a:r>
          </a:p>
          <a:p>
            <a:r>
              <a:rPr lang="lt-LT" dirty="0"/>
              <a:t>Ši funkcija nustato kintamasis į "Naujas tekstas" ir atspausdina jo reikšmę naudojant .</a:t>
            </a:r>
            <a:r>
              <a:rPr lang="lt-LT" dirty="0" err="1"/>
              <a:t>get</a:t>
            </a:r>
            <a:r>
              <a:rPr lang="lt-LT" dirty="0"/>
              <a:t>() metodą.</a:t>
            </a:r>
          </a:p>
          <a:p>
            <a:endParaRPr lang="lt-LT" dirty="0"/>
          </a:p>
          <a:p>
            <a:r>
              <a:rPr lang="lt-LT" dirty="0"/>
              <a:t>Pavyzdžiui, jei naudotumėte etikečių valdiklį, kad parodytumėte kintamo kintamasis reikšmę </a:t>
            </a:r>
            <a:r>
              <a:rPr lang="lt-LT" dirty="0" err="1"/>
              <a:t>tkinter</a:t>
            </a:r>
            <a:r>
              <a:rPr lang="lt-LT" dirty="0"/>
              <a:t> GUI, atliktumėte kažką panašaus:</a:t>
            </a:r>
          </a:p>
          <a:p>
            <a:endParaRPr lang="lt-LT" dirty="0"/>
          </a:p>
          <a:p>
            <a:r>
              <a:rPr lang="lt-LT" dirty="0"/>
              <a:t>etikete = Etiketė(langas, </a:t>
            </a:r>
            <a:r>
              <a:rPr lang="lt-LT" dirty="0" err="1"/>
              <a:t>textvariable</a:t>
            </a:r>
            <a:r>
              <a:rPr lang="lt-LT" dirty="0"/>
              <a:t>=kintamasis)</a:t>
            </a:r>
          </a:p>
          <a:p>
            <a:r>
              <a:rPr lang="lt-LT" dirty="0"/>
              <a:t>Daugelio </a:t>
            </a:r>
            <a:r>
              <a:rPr lang="lt-LT" dirty="0" err="1"/>
              <a:t>tkinter</a:t>
            </a:r>
            <a:r>
              <a:rPr lang="lt-LT" dirty="0"/>
              <a:t> valdiklių parinktis </a:t>
            </a:r>
            <a:r>
              <a:rPr lang="lt-LT" dirty="0" err="1"/>
              <a:t>textvariable</a:t>
            </a:r>
            <a:r>
              <a:rPr lang="lt-LT" dirty="0"/>
              <a:t> nurodo stebėtiną kintamąjį. Kaskart pakeitus kintamąjį, valdiklio ekranas automatiškai atnaujinamas, kad atspindėtų naują reikšmę.</a:t>
            </a:r>
          </a:p>
          <a:p>
            <a:endParaRPr lang="lt-LT" dirty="0"/>
          </a:p>
          <a:p>
            <a:r>
              <a:rPr lang="lt-LT" dirty="0"/>
              <a:t>Apibendrinant, kai kuriate GUI programą naudodami „</a:t>
            </a:r>
            <a:r>
              <a:rPr lang="lt-LT" dirty="0" err="1"/>
              <a:t>tkinter</a:t>
            </a:r>
            <a:r>
              <a:rPr lang="lt-LT" dirty="0"/>
              <a:t>“ ir jums reikia kintamųjų, sąveikaujančių su valdikliais, naudokite „</a:t>
            </a:r>
            <a:r>
              <a:rPr lang="lt-LT" dirty="0" err="1"/>
              <a:t>StringVar</a:t>
            </a:r>
            <a:r>
              <a:rPr lang="lt-LT" dirty="0"/>
              <a:t>“, „</a:t>
            </a:r>
            <a:r>
              <a:rPr lang="lt-LT" dirty="0" err="1"/>
              <a:t>IntVar</a:t>
            </a:r>
            <a:r>
              <a:rPr lang="lt-LT" dirty="0"/>
              <a:t>“ ir kitas „</a:t>
            </a:r>
            <a:r>
              <a:rPr lang="lt-LT" dirty="0" err="1"/>
              <a:t>tkinter</a:t>
            </a:r>
            <a:r>
              <a:rPr lang="lt-LT" dirty="0"/>
              <a:t>“ kintamųjų klases, nes jos suteikia papildomų funkcijų, palyginti su standartiniais „</a:t>
            </a:r>
            <a:r>
              <a:rPr lang="lt-LT" dirty="0" err="1"/>
              <a:t>Python</a:t>
            </a:r>
            <a:r>
              <a:rPr lang="lt-LT" dirty="0"/>
              <a:t>“ kintamaisiais.</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22</a:t>
            </a:fld>
            <a:endParaRPr lang="en-LT"/>
          </a:p>
        </p:txBody>
      </p:sp>
    </p:spTree>
    <p:extLst>
      <p:ext uri="{BB962C8B-B14F-4D97-AF65-F5344CB8AC3E}">
        <p14:creationId xmlns:p14="http://schemas.microsoft.com/office/powerpoint/2010/main" val="3200209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a:t>
            </a:r>
            <a:r>
              <a:rPr lang="lt-LT" dirty="0" err="1"/>
              <a:t>Tkinter</a:t>
            </a:r>
            <a:r>
              <a:rPr lang="lt-LT" dirty="0"/>
              <a:t>“ leidžia mūsų programoje sukurti kelis langus. Šiame pavyzdyje turime pagrindinį langą ir antrą langą, kurį galima atidaryti iš pagrindinio lango. Čia taikoma koncepcija yra </a:t>
            </a:r>
            <a:r>
              <a:rPr lang="lt-LT" dirty="0" err="1"/>
              <a:t>Object</a:t>
            </a:r>
            <a:r>
              <a:rPr lang="lt-LT" dirty="0"/>
              <a:t> </a:t>
            </a:r>
            <a:r>
              <a:rPr lang="lt-LT" dirty="0" err="1"/>
              <a:t>Oriented</a:t>
            </a:r>
            <a:r>
              <a:rPr lang="lt-LT" dirty="0"/>
              <a:t> </a:t>
            </a:r>
            <a:r>
              <a:rPr lang="lt-LT" dirty="0" err="1"/>
              <a:t>Programming</a:t>
            </a:r>
            <a:r>
              <a:rPr lang="lt-LT" dirty="0"/>
              <a:t> (OOP), kur mes apibrėžiame dvi klases Demo1 ir Demo2, kurių kiekviena reiškia skirtingą langą mūsų programoje.</a:t>
            </a:r>
          </a:p>
          <a:p>
            <a:endParaRPr lang="lt-LT" dirty="0"/>
          </a:p>
          <a:p>
            <a:r>
              <a:rPr lang="lt-LT" dirty="0"/>
              <a:t>Pirmos klasės Demo1 yra pagrindinis langas. Taikant __</a:t>
            </a:r>
            <a:r>
              <a:rPr lang="lt-LT" dirty="0" err="1"/>
              <a:t>init</a:t>
            </a:r>
            <a:r>
              <a:rPr lang="lt-LT" dirty="0"/>
              <a:t>__ metodą, sukuriamas rėmelis ir prie šio rėmelio pridedamas mygtukas pavadinimu „Naujas langas“. Paspaudus šį mygtuką, iškviečiamas </a:t>
            </a:r>
            <a:r>
              <a:rPr lang="lt-LT" dirty="0" err="1"/>
              <a:t>new_window</a:t>
            </a:r>
            <a:r>
              <a:rPr lang="lt-LT" dirty="0"/>
              <a:t> metodas, kuris sukuria naują aukščiausio lygio langą (</a:t>
            </a:r>
            <a:r>
              <a:rPr lang="lt-LT" dirty="0" err="1"/>
              <a:t>Toplevel</a:t>
            </a:r>
            <a:r>
              <a:rPr lang="lt-LT" dirty="0"/>
              <a:t>) ir susieja jį su Demo2.</a:t>
            </a:r>
          </a:p>
          <a:p>
            <a:endParaRPr lang="lt-LT" dirty="0"/>
          </a:p>
          <a:p>
            <a:r>
              <a:rPr lang="lt-LT" dirty="0"/>
              <a:t>Antroji klasė Demo2 yra mūsų antrinis langas. Jį taip pat sudaro rėmelis, tačiau šį kartą mygtukas pavadintas „Baigti“. Kai paspaudžiamas šis mygtukas, jis suaktyvina </a:t>
            </a:r>
            <a:r>
              <a:rPr lang="lt-LT" dirty="0" err="1"/>
              <a:t>close_windows</a:t>
            </a:r>
            <a:r>
              <a:rPr lang="lt-LT" dirty="0"/>
              <a:t> metodą, kuris sunaikina langą.</a:t>
            </a:r>
          </a:p>
          <a:p>
            <a:endParaRPr lang="lt-LT" dirty="0"/>
          </a:p>
          <a:p>
            <a:r>
              <a:rPr lang="lt-LT" dirty="0" err="1"/>
              <a:t>import</a:t>
            </a:r>
            <a:r>
              <a:rPr lang="lt-LT" dirty="0"/>
              <a:t> </a:t>
            </a:r>
            <a:r>
              <a:rPr lang="lt-LT" dirty="0" err="1"/>
              <a:t>tkinter</a:t>
            </a:r>
            <a:r>
              <a:rPr lang="lt-LT" dirty="0"/>
              <a:t> </a:t>
            </a:r>
            <a:r>
              <a:rPr lang="lt-LT" dirty="0" err="1"/>
              <a:t>as</a:t>
            </a:r>
            <a:r>
              <a:rPr lang="lt-LT" dirty="0"/>
              <a:t> </a:t>
            </a:r>
            <a:r>
              <a:rPr lang="lt-LT" dirty="0" err="1"/>
              <a:t>tk</a:t>
            </a:r>
            <a:endParaRPr lang="lt-LT" dirty="0"/>
          </a:p>
          <a:p>
            <a:endParaRPr lang="lt-LT" dirty="0"/>
          </a:p>
          <a:p>
            <a:r>
              <a:rPr lang="lt-LT" dirty="0" err="1"/>
              <a:t>Class</a:t>
            </a:r>
            <a:r>
              <a:rPr lang="lt-LT" dirty="0"/>
              <a:t> Demo1:</a:t>
            </a:r>
          </a:p>
          <a:p>
            <a:r>
              <a:rPr lang="lt-LT" dirty="0"/>
              <a:t>     </a:t>
            </a:r>
            <a:r>
              <a:rPr lang="lt-LT" dirty="0" err="1"/>
              <a:t>def</a:t>
            </a:r>
            <a:r>
              <a:rPr lang="lt-LT" dirty="0"/>
              <a:t> __</a:t>
            </a:r>
            <a:r>
              <a:rPr lang="lt-LT" dirty="0" err="1"/>
              <a:t>init</a:t>
            </a:r>
            <a:r>
              <a:rPr lang="lt-LT" dirty="0"/>
              <a:t>__(</a:t>
            </a:r>
            <a:r>
              <a:rPr lang="lt-LT" dirty="0" err="1"/>
              <a:t>self</a:t>
            </a:r>
            <a:r>
              <a:rPr lang="lt-LT" dirty="0"/>
              <a:t>, </a:t>
            </a:r>
            <a:r>
              <a:rPr lang="lt-LT" dirty="0" err="1"/>
              <a:t>master</a:t>
            </a:r>
            <a:r>
              <a:rPr lang="lt-LT" dirty="0"/>
              <a:t>):</a:t>
            </a:r>
          </a:p>
          <a:p>
            <a:r>
              <a:rPr lang="lt-LT" dirty="0"/>
              <a:t>         </a:t>
            </a:r>
            <a:r>
              <a:rPr lang="lt-LT" dirty="0" err="1"/>
              <a:t>self.master</a:t>
            </a:r>
            <a:r>
              <a:rPr lang="lt-LT" dirty="0"/>
              <a:t> = </a:t>
            </a:r>
            <a:r>
              <a:rPr lang="lt-LT" dirty="0" err="1"/>
              <a:t>master</a:t>
            </a:r>
            <a:endParaRPr lang="lt-LT" dirty="0"/>
          </a:p>
          <a:p>
            <a:r>
              <a:rPr lang="lt-LT" dirty="0"/>
              <a:t>         </a:t>
            </a:r>
            <a:r>
              <a:rPr lang="lt-LT" dirty="0" err="1"/>
              <a:t>self.frame</a:t>
            </a:r>
            <a:r>
              <a:rPr lang="lt-LT" dirty="0"/>
              <a:t> = </a:t>
            </a:r>
            <a:r>
              <a:rPr lang="lt-LT" dirty="0" err="1"/>
              <a:t>tk.Frame</a:t>
            </a:r>
            <a:r>
              <a:rPr lang="lt-LT" dirty="0"/>
              <a:t>(</a:t>
            </a:r>
            <a:r>
              <a:rPr lang="lt-LT" dirty="0" err="1"/>
              <a:t>self.master</a:t>
            </a:r>
            <a:r>
              <a:rPr lang="lt-LT" dirty="0"/>
              <a:t>)</a:t>
            </a:r>
          </a:p>
          <a:p>
            <a:r>
              <a:rPr lang="lt-LT" dirty="0"/>
              <a:t>         self.button1 = </a:t>
            </a:r>
            <a:r>
              <a:rPr lang="lt-LT" dirty="0" err="1"/>
              <a:t>tk.Button</a:t>
            </a:r>
            <a:r>
              <a:rPr lang="lt-LT" dirty="0"/>
              <a:t>(</a:t>
            </a:r>
            <a:r>
              <a:rPr lang="lt-LT" dirty="0" err="1"/>
              <a:t>self.frame</a:t>
            </a:r>
            <a:r>
              <a:rPr lang="lt-LT" dirty="0"/>
              <a:t>, </a:t>
            </a:r>
            <a:r>
              <a:rPr lang="lt-LT" dirty="0" err="1"/>
              <a:t>text</a:t>
            </a:r>
            <a:r>
              <a:rPr lang="lt-LT" dirty="0"/>
              <a:t>='Naujas langas', </a:t>
            </a:r>
            <a:r>
              <a:rPr lang="lt-LT" dirty="0" err="1"/>
              <a:t>width</a:t>
            </a:r>
            <a:r>
              <a:rPr lang="lt-LT" dirty="0"/>
              <a:t>=25, </a:t>
            </a:r>
            <a:r>
              <a:rPr lang="lt-LT" dirty="0" err="1"/>
              <a:t>command</a:t>
            </a:r>
            <a:r>
              <a:rPr lang="lt-LT" dirty="0"/>
              <a:t>=</a:t>
            </a:r>
            <a:r>
              <a:rPr lang="lt-LT" dirty="0" err="1"/>
              <a:t>self.new_window</a:t>
            </a:r>
            <a:r>
              <a:rPr lang="lt-LT" dirty="0"/>
              <a:t>)</a:t>
            </a:r>
          </a:p>
          <a:p>
            <a:r>
              <a:rPr lang="lt-LT" dirty="0"/>
              <a:t>         self.button1.pack()</a:t>
            </a:r>
          </a:p>
          <a:p>
            <a:r>
              <a:rPr lang="lt-LT" dirty="0"/>
              <a:t>         </a:t>
            </a:r>
            <a:r>
              <a:rPr lang="lt-LT" dirty="0" err="1"/>
              <a:t>self.frame.pack</a:t>
            </a:r>
            <a:r>
              <a:rPr lang="lt-LT" dirty="0"/>
              <a:t>()</a:t>
            </a:r>
          </a:p>
          <a:p>
            <a:r>
              <a:rPr lang="lt-LT" dirty="0"/>
              <a:t>        </a:t>
            </a:r>
          </a:p>
          <a:p>
            <a:r>
              <a:rPr lang="lt-LT" dirty="0"/>
              <a:t>     </a:t>
            </a:r>
            <a:r>
              <a:rPr lang="lt-LT" dirty="0" err="1"/>
              <a:t>def</a:t>
            </a:r>
            <a:r>
              <a:rPr lang="lt-LT" dirty="0"/>
              <a:t> </a:t>
            </a:r>
            <a:r>
              <a:rPr lang="lt-LT" dirty="0" err="1"/>
              <a:t>new_window</a:t>
            </a:r>
            <a:r>
              <a:rPr lang="lt-LT" dirty="0"/>
              <a:t>(</a:t>
            </a:r>
            <a:r>
              <a:rPr lang="lt-LT" dirty="0" err="1"/>
              <a:t>self</a:t>
            </a:r>
            <a:r>
              <a:rPr lang="lt-LT" dirty="0"/>
              <a:t>):</a:t>
            </a:r>
          </a:p>
          <a:p>
            <a:r>
              <a:rPr lang="lt-LT" dirty="0"/>
              <a:t>         </a:t>
            </a:r>
            <a:r>
              <a:rPr lang="lt-LT" dirty="0" err="1"/>
              <a:t>self.newwindow</a:t>
            </a:r>
            <a:r>
              <a:rPr lang="lt-LT" dirty="0"/>
              <a:t> = </a:t>
            </a:r>
            <a:r>
              <a:rPr lang="lt-LT" dirty="0" err="1"/>
              <a:t>tk.Toplevel</a:t>
            </a:r>
            <a:r>
              <a:rPr lang="lt-LT" dirty="0"/>
              <a:t>(</a:t>
            </a:r>
            <a:r>
              <a:rPr lang="lt-LT" dirty="0" err="1"/>
              <a:t>self.master</a:t>
            </a:r>
            <a:r>
              <a:rPr lang="lt-LT" dirty="0"/>
              <a:t>)</a:t>
            </a:r>
          </a:p>
          <a:p>
            <a:r>
              <a:rPr lang="lt-LT" dirty="0"/>
              <a:t>         </a:t>
            </a:r>
            <a:r>
              <a:rPr lang="lt-LT" dirty="0" err="1"/>
              <a:t>self.app</a:t>
            </a:r>
            <a:r>
              <a:rPr lang="lt-LT" dirty="0"/>
              <a:t> = Demo2 (</a:t>
            </a:r>
            <a:r>
              <a:rPr lang="lt-LT" dirty="0" err="1"/>
              <a:t>self.newwindow</a:t>
            </a:r>
            <a:r>
              <a:rPr lang="lt-LT" dirty="0"/>
              <a:t>)</a:t>
            </a:r>
          </a:p>
          <a:p>
            <a:endParaRPr lang="lt-LT" dirty="0"/>
          </a:p>
          <a:p>
            <a:r>
              <a:rPr lang="lt-LT" dirty="0" err="1"/>
              <a:t>Class</a:t>
            </a:r>
            <a:r>
              <a:rPr lang="lt-LT" dirty="0"/>
              <a:t> Demo2:</a:t>
            </a:r>
          </a:p>
          <a:p>
            <a:r>
              <a:rPr lang="lt-LT" dirty="0"/>
              <a:t>     </a:t>
            </a:r>
            <a:r>
              <a:rPr lang="lt-LT" dirty="0" err="1"/>
              <a:t>def</a:t>
            </a:r>
            <a:r>
              <a:rPr lang="lt-LT" dirty="0"/>
              <a:t> __</a:t>
            </a:r>
            <a:r>
              <a:rPr lang="lt-LT" dirty="0" err="1"/>
              <a:t>init</a:t>
            </a:r>
            <a:r>
              <a:rPr lang="lt-LT" dirty="0"/>
              <a:t>__(</a:t>
            </a:r>
            <a:r>
              <a:rPr lang="lt-LT" dirty="0" err="1"/>
              <a:t>self</a:t>
            </a:r>
            <a:r>
              <a:rPr lang="lt-LT" dirty="0"/>
              <a:t>, </a:t>
            </a:r>
            <a:r>
              <a:rPr lang="lt-LT" dirty="0" err="1"/>
              <a:t>master</a:t>
            </a:r>
            <a:r>
              <a:rPr lang="lt-LT" dirty="0"/>
              <a:t>):</a:t>
            </a:r>
          </a:p>
          <a:p>
            <a:r>
              <a:rPr lang="lt-LT" dirty="0"/>
              <a:t>         </a:t>
            </a:r>
            <a:r>
              <a:rPr lang="lt-LT" dirty="0" err="1"/>
              <a:t>self.master</a:t>
            </a:r>
            <a:r>
              <a:rPr lang="lt-LT" dirty="0"/>
              <a:t> = </a:t>
            </a:r>
            <a:r>
              <a:rPr lang="lt-LT" dirty="0" err="1"/>
              <a:t>master</a:t>
            </a:r>
            <a:endParaRPr lang="lt-LT" dirty="0"/>
          </a:p>
          <a:p>
            <a:r>
              <a:rPr lang="lt-LT" dirty="0"/>
              <a:t>         </a:t>
            </a:r>
            <a:r>
              <a:rPr lang="lt-LT" dirty="0" err="1"/>
              <a:t>self.frame</a:t>
            </a:r>
            <a:r>
              <a:rPr lang="lt-LT" dirty="0"/>
              <a:t> = </a:t>
            </a:r>
            <a:r>
              <a:rPr lang="lt-LT" dirty="0" err="1"/>
              <a:t>tk.Frame</a:t>
            </a:r>
            <a:r>
              <a:rPr lang="lt-LT" dirty="0"/>
              <a:t>(</a:t>
            </a:r>
            <a:r>
              <a:rPr lang="lt-LT" dirty="0" err="1"/>
              <a:t>self.master</a:t>
            </a:r>
            <a:r>
              <a:rPr lang="lt-LT" dirty="0"/>
              <a:t>)</a:t>
            </a:r>
          </a:p>
          <a:p>
            <a:r>
              <a:rPr lang="lt-LT" dirty="0"/>
              <a:t>         </a:t>
            </a:r>
            <a:r>
              <a:rPr lang="lt-LT" dirty="0" err="1"/>
              <a:t>self.quitButton</a:t>
            </a:r>
            <a:r>
              <a:rPr lang="lt-LT" dirty="0"/>
              <a:t> = </a:t>
            </a:r>
            <a:r>
              <a:rPr lang="lt-LT" dirty="0" err="1"/>
              <a:t>tk.Button</a:t>
            </a:r>
            <a:r>
              <a:rPr lang="lt-LT" dirty="0"/>
              <a:t>(</a:t>
            </a:r>
            <a:r>
              <a:rPr lang="lt-LT" dirty="0" err="1"/>
              <a:t>self.frame</a:t>
            </a:r>
            <a:r>
              <a:rPr lang="lt-LT" dirty="0"/>
              <a:t>, </a:t>
            </a:r>
            <a:r>
              <a:rPr lang="lt-LT" dirty="0" err="1"/>
              <a:t>text</a:t>
            </a:r>
            <a:r>
              <a:rPr lang="lt-LT" dirty="0"/>
              <a:t>='</a:t>
            </a:r>
            <a:r>
              <a:rPr lang="lt-LT" dirty="0" err="1"/>
              <a:t>Quit</a:t>
            </a:r>
            <a:r>
              <a:rPr lang="lt-LT" dirty="0"/>
              <a:t>', </a:t>
            </a:r>
            <a:r>
              <a:rPr lang="lt-LT" dirty="0" err="1"/>
              <a:t>width</a:t>
            </a:r>
            <a:r>
              <a:rPr lang="lt-LT" dirty="0"/>
              <a:t>=25, </a:t>
            </a:r>
            <a:r>
              <a:rPr lang="lt-LT" dirty="0" err="1"/>
              <a:t>command</a:t>
            </a:r>
            <a:r>
              <a:rPr lang="lt-LT" dirty="0"/>
              <a:t>=</a:t>
            </a:r>
            <a:r>
              <a:rPr lang="lt-LT" dirty="0" err="1"/>
              <a:t>self.close_windows</a:t>
            </a:r>
            <a:r>
              <a:rPr lang="lt-LT" dirty="0"/>
              <a:t>)</a:t>
            </a:r>
          </a:p>
          <a:p>
            <a:r>
              <a:rPr lang="lt-LT" dirty="0"/>
              <a:t>         </a:t>
            </a:r>
            <a:r>
              <a:rPr lang="lt-LT" dirty="0" err="1"/>
              <a:t>self.quitButton.pack</a:t>
            </a:r>
            <a:r>
              <a:rPr lang="lt-LT" dirty="0"/>
              <a:t>()</a:t>
            </a:r>
          </a:p>
          <a:p>
            <a:r>
              <a:rPr lang="lt-LT" dirty="0"/>
              <a:t>         </a:t>
            </a:r>
            <a:r>
              <a:rPr lang="lt-LT" dirty="0" err="1"/>
              <a:t>self.frame.pack</a:t>
            </a:r>
            <a:r>
              <a:rPr lang="lt-LT" dirty="0"/>
              <a:t>()</a:t>
            </a:r>
          </a:p>
          <a:p>
            <a:r>
              <a:rPr lang="lt-LT" dirty="0"/>
              <a:t>        </a:t>
            </a:r>
          </a:p>
          <a:p>
            <a:r>
              <a:rPr lang="lt-LT" dirty="0"/>
              <a:t>     </a:t>
            </a:r>
            <a:r>
              <a:rPr lang="lt-LT" dirty="0" err="1"/>
              <a:t>def</a:t>
            </a:r>
            <a:r>
              <a:rPr lang="lt-LT" dirty="0"/>
              <a:t> </a:t>
            </a:r>
            <a:r>
              <a:rPr lang="lt-LT" dirty="0" err="1"/>
              <a:t>close_windows</a:t>
            </a:r>
            <a:r>
              <a:rPr lang="lt-LT" dirty="0"/>
              <a:t>(</a:t>
            </a:r>
            <a:r>
              <a:rPr lang="lt-LT" dirty="0" err="1"/>
              <a:t>self</a:t>
            </a:r>
            <a:r>
              <a:rPr lang="lt-LT" dirty="0"/>
              <a:t>):</a:t>
            </a:r>
          </a:p>
          <a:p>
            <a:r>
              <a:rPr lang="lt-LT" dirty="0"/>
              <a:t>         </a:t>
            </a:r>
            <a:r>
              <a:rPr lang="lt-LT" dirty="0" err="1"/>
              <a:t>self.master.destroy</a:t>
            </a:r>
            <a:r>
              <a:rPr lang="lt-LT" dirty="0"/>
              <a:t>()</a:t>
            </a:r>
          </a:p>
          <a:p>
            <a:endParaRPr lang="lt-LT" dirty="0"/>
          </a:p>
          <a:p>
            <a:r>
              <a:rPr lang="lt-LT" dirty="0" err="1"/>
              <a:t>def</a:t>
            </a:r>
            <a:r>
              <a:rPr lang="lt-LT" dirty="0"/>
              <a:t> </a:t>
            </a:r>
            <a:r>
              <a:rPr lang="lt-LT" dirty="0" err="1"/>
              <a:t>main</a:t>
            </a:r>
            <a:r>
              <a:rPr lang="lt-LT" dirty="0"/>
              <a:t> ():</a:t>
            </a:r>
          </a:p>
          <a:p>
            <a:r>
              <a:rPr lang="lt-LT" dirty="0"/>
              <a:t>     </a:t>
            </a:r>
            <a:r>
              <a:rPr lang="lt-LT" dirty="0" err="1"/>
              <a:t>root</a:t>
            </a:r>
            <a:r>
              <a:rPr lang="lt-LT" dirty="0"/>
              <a:t> = </a:t>
            </a:r>
            <a:r>
              <a:rPr lang="lt-LT" dirty="0" err="1"/>
              <a:t>tk.Tk</a:t>
            </a:r>
            <a:r>
              <a:rPr lang="lt-LT" dirty="0"/>
              <a:t>()</a:t>
            </a:r>
          </a:p>
          <a:p>
            <a:r>
              <a:rPr lang="lt-LT" dirty="0"/>
              <a:t>     </a:t>
            </a:r>
            <a:r>
              <a:rPr lang="lt-LT" dirty="0" err="1"/>
              <a:t>app</a:t>
            </a:r>
            <a:r>
              <a:rPr lang="lt-LT" dirty="0"/>
              <a:t> = Demo1 (</a:t>
            </a:r>
            <a:r>
              <a:rPr lang="lt-LT" dirty="0" err="1"/>
              <a:t>root</a:t>
            </a:r>
            <a:r>
              <a:rPr lang="lt-LT" dirty="0"/>
              <a:t>)</a:t>
            </a:r>
          </a:p>
          <a:p>
            <a:r>
              <a:rPr lang="lt-LT" dirty="0"/>
              <a:t>     </a:t>
            </a:r>
            <a:r>
              <a:rPr lang="lt-LT" dirty="0" err="1"/>
              <a:t>root.mainloop</a:t>
            </a:r>
            <a:r>
              <a:rPr lang="lt-LT" dirty="0"/>
              <a:t>()</a:t>
            </a:r>
          </a:p>
          <a:p>
            <a:endParaRPr lang="lt-LT" dirty="0"/>
          </a:p>
          <a:p>
            <a:r>
              <a:rPr lang="lt-LT" dirty="0" err="1"/>
              <a:t>if</a:t>
            </a:r>
            <a:r>
              <a:rPr lang="lt-LT" dirty="0"/>
              <a:t> __name__ == '__</a:t>
            </a:r>
            <a:r>
              <a:rPr lang="lt-LT" dirty="0" err="1"/>
              <a:t>main</a:t>
            </a:r>
            <a:r>
              <a:rPr lang="lt-LT" dirty="0"/>
              <a:t>__':</a:t>
            </a:r>
          </a:p>
          <a:p>
            <a:r>
              <a:rPr lang="lt-LT" dirty="0"/>
              <a:t>     </a:t>
            </a:r>
            <a:r>
              <a:rPr lang="lt-LT" dirty="0" err="1"/>
              <a:t>main</a:t>
            </a:r>
            <a:r>
              <a:rPr lang="lt-LT" dirty="0"/>
              <a:t>()</a:t>
            </a:r>
          </a:p>
          <a:p>
            <a:endParaRPr lang="lt-LT" dirty="0"/>
          </a:p>
          <a:p>
            <a:r>
              <a:rPr lang="lt-LT" dirty="0"/>
              <a:t>Apibendrinant galima pasakyti, kad kelių langų kūrimo </a:t>
            </a:r>
            <a:r>
              <a:rPr lang="lt-LT" dirty="0" err="1"/>
              <a:t>Tkinter</a:t>
            </a:r>
            <a:r>
              <a:rPr lang="lt-LT" dirty="0"/>
              <a:t> procesas apima kiekvieno lango atskiros klasės sukūrimą ir </a:t>
            </a:r>
            <a:r>
              <a:rPr lang="lt-LT" dirty="0" err="1"/>
              <a:t>Toplevel</a:t>
            </a:r>
            <a:r>
              <a:rPr lang="lt-LT" dirty="0"/>
              <a:t>() naudojimą naujiems langams sukurti. Tai leidžia mums turėti gerai struktūrizuotą programą su atskiromis klasėmis, tvarkančiomis kiekvieno lango funkcijas.</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23</a:t>
            </a:fld>
            <a:endParaRPr lang="en-LT"/>
          </a:p>
        </p:txBody>
      </p:sp>
    </p:spTree>
    <p:extLst>
      <p:ext uri="{BB962C8B-B14F-4D97-AF65-F5344CB8AC3E}">
        <p14:creationId xmlns:p14="http://schemas.microsoft.com/office/powerpoint/2010/main" val="335660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Sveiki, visi! Džiaugiuosi matydamas tiek daug veidų, norinčių sužinoti apie </a:t>
            </a:r>
            <a:r>
              <a:rPr lang="lt-LT" dirty="0" err="1"/>
              <a:t>Python</a:t>
            </a:r>
            <a:r>
              <a:rPr lang="lt-LT" dirty="0"/>
              <a:t> ir jo gebėjimą kurti grafines vartotojo sąsajas arba GUI mūsų kasdienine kalba. Tiems, kurie gali būti tikri, GUI yra vartotojo sąsajos tipas, leidžiantis vartotojams bendrauti su elektroniniais įrenginiais naudojant grafines piktogramas ir vaizdinius indikatorius. GUI naudojamos visais skaitmeninio gyvenimo aspektais – nuo programinės įrangos iki tinklalapių ir net išmaniuosiuose telefonuose.</a:t>
            </a:r>
          </a:p>
          <a:p>
            <a:endParaRPr lang="lt-LT" dirty="0"/>
          </a:p>
          <a:p>
            <a:r>
              <a:rPr lang="lt-LT" dirty="0"/>
              <a:t>Šiandien mes mokysimės apie GUI programavimą naudojant </a:t>
            </a:r>
            <a:r>
              <a:rPr lang="lt-LT" dirty="0" err="1"/>
              <a:t>Python</a:t>
            </a:r>
            <a:r>
              <a:rPr lang="lt-LT" dirty="0"/>
              <a:t>. </a:t>
            </a:r>
            <a:r>
              <a:rPr lang="lt-LT" dirty="0" err="1"/>
              <a:t>Python</a:t>
            </a:r>
            <a:r>
              <a:rPr lang="lt-LT" dirty="0"/>
              <a:t> yra nuostabi kalba, kurią ne tik lengva išmokti, bet ir galinga, joje yra daug bibliotekų, todėl ji yra populiarus pasirinkimas atliekant įvairias užduotis, įskaitant GUI kūrimą.</a:t>
            </a:r>
          </a:p>
          <a:p>
            <a:endParaRPr lang="lt-LT" dirty="0"/>
          </a:p>
          <a:p>
            <a:r>
              <a:rPr lang="lt-LT" dirty="0"/>
              <a:t>Bet ką tiksliai turime omenyje, kai kalbame apie GUI </a:t>
            </a:r>
            <a:r>
              <a:rPr lang="lt-LT" dirty="0" err="1"/>
              <a:t>Python</a:t>
            </a:r>
            <a:r>
              <a:rPr lang="lt-LT" dirty="0"/>
              <a:t>? „</a:t>
            </a:r>
            <a:r>
              <a:rPr lang="lt-LT" dirty="0" err="1"/>
              <a:t>Python</a:t>
            </a:r>
            <a:r>
              <a:rPr lang="lt-LT" dirty="0"/>
              <a:t>“ yra keletas bibliotekų, skirtų kurti GUI, pvz., „</a:t>
            </a:r>
            <a:r>
              <a:rPr lang="lt-LT" dirty="0" err="1"/>
              <a:t>Tkinter</a:t>
            </a:r>
            <a:r>
              <a:rPr lang="lt-LT" dirty="0"/>
              <a:t>“, „</a:t>
            </a:r>
            <a:r>
              <a:rPr lang="lt-LT" dirty="0" err="1"/>
              <a:t>PyQt</a:t>
            </a:r>
            <a:r>
              <a:rPr lang="lt-LT" dirty="0"/>
              <a:t>“ ir „</a:t>
            </a:r>
            <a:r>
              <a:rPr lang="lt-LT" dirty="0" err="1"/>
              <a:t>wxPython</a:t>
            </a:r>
            <a:r>
              <a:rPr lang="lt-LT" dirty="0"/>
              <a:t>“. Mūsų kurse daugiausia dėmesio skirsime „</a:t>
            </a:r>
            <a:r>
              <a:rPr lang="lt-LT" dirty="0" err="1"/>
              <a:t>Tkinter</a:t>
            </a:r>
            <a:r>
              <a:rPr lang="lt-LT" dirty="0"/>
              <a:t>“, nes tai paprasta naudoti, patikima biblioteka, kuri standartiškai pateikiama kartu su </a:t>
            </a:r>
            <a:r>
              <a:rPr lang="lt-LT" dirty="0" err="1"/>
              <a:t>Python</a:t>
            </a:r>
            <a:r>
              <a:rPr lang="lt-LT" dirty="0"/>
              <a:t>, todėl tai puiki vieta pradėti.</a:t>
            </a:r>
          </a:p>
          <a:p>
            <a:endParaRPr lang="lt-LT" dirty="0"/>
          </a:p>
          <a:p>
            <a:r>
              <a:rPr lang="lt-LT" dirty="0"/>
              <a:t>Norint suprasti GUI programavimą, svarbu susipažinti su kai kuriais pagrindiniais GUI objektais. Šie objektai, taip pat žinomi kaip valdikliai, yra pagrindiniai bet kurios sąsajos elementai. Jie apima:</a:t>
            </a:r>
          </a:p>
          <a:p>
            <a:endParaRPr lang="lt-LT" dirty="0"/>
          </a:p>
          <a:p>
            <a:r>
              <a:rPr lang="lt-LT" dirty="0" err="1"/>
              <a:t>Label</a:t>
            </a:r>
            <a:r>
              <a:rPr lang="lt-LT" dirty="0"/>
              <a:t> arba </a:t>
            </a:r>
            <a:r>
              <a:rPr lang="lt-LT" dirty="0" err="1"/>
              <a:t>uzrasa</a:t>
            </a:r>
            <a:r>
              <a:rPr lang="lt-LT" dirty="0"/>
              <a:t>: tai valdiklis, naudojamas tekstui ar vaizdams rodyti. Etiketės paprastai nesąveikauja su vartotoju; jie tik tam, kad parodytų informaciją.</a:t>
            </a:r>
          </a:p>
          <a:p>
            <a:endParaRPr lang="lt-LT" dirty="0"/>
          </a:p>
          <a:p>
            <a:r>
              <a:rPr lang="lt-LT" dirty="0" err="1"/>
              <a:t>Button</a:t>
            </a:r>
            <a:r>
              <a:rPr lang="lt-LT" dirty="0"/>
              <a:t> arba mygtukas: kaip rodo pavadinimas, mygtukas yra tai, ką spustelite! Mygtukai paprastai atlieka funkciją, kai juos spusteli vartotojas.</a:t>
            </a:r>
          </a:p>
          <a:p>
            <a:endParaRPr lang="lt-LT" dirty="0"/>
          </a:p>
          <a:p>
            <a:r>
              <a:rPr lang="lt-LT" dirty="0" err="1"/>
              <a:t>Entry</a:t>
            </a:r>
            <a:r>
              <a:rPr lang="lt-LT" dirty="0"/>
              <a:t> arba įrašas: šis valdiklis naudojamas vienos eilutės teksto įvedimo laukams, kuriuose vartotojas gali įvesti tekstą.</a:t>
            </a:r>
          </a:p>
          <a:p>
            <a:endParaRPr lang="lt-LT" dirty="0"/>
          </a:p>
          <a:p>
            <a:r>
              <a:rPr lang="lt-LT" dirty="0"/>
              <a:t>Menu arba Meniu: naudojamas parinkčių, kurias vartotojas gali pasirinkti, sąrašui pateikti.</a:t>
            </a:r>
          </a:p>
          <a:p>
            <a:endParaRPr lang="lt-LT" dirty="0"/>
          </a:p>
          <a:p>
            <a:r>
              <a:rPr lang="lt-LT" dirty="0" err="1"/>
              <a:t>Fram</a:t>
            </a:r>
            <a:r>
              <a:rPr lang="lt-LT" dirty="0"/>
              <a:t> arba rėmelis: rėmeliai iš esmės yra konteineriai, kuriuose galima tvarkyti ir sugrupuoti kitus valdiklius.</a:t>
            </a:r>
          </a:p>
          <a:p>
            <a:endParaRPr lang="lt-LT" dirty="0"/>
          </a:p>
          <a:p>
            <a:r>
              <a:rPr lang="lt-LT" dirty="0" err="1"/>
              <a:t>Checkbutton</a:t>
            </a:r>
            <a:r>
              <a:rPr lang="lt-LT" dirty="0"/>
              <a:t> arba varnele: šis valdiklis leidžia vartotojui pasirinkti parinktį arba panaikinti jos pasirinkimą. Iš esmės tai yra langelis, kurį galima pažymėti arba atžymėti.</a:t>
            </a:r>
          </a:p>
          <a:p>
            <a:endParaRPr lang="lt-LT" dirty="0"/>
          </a:p>
          <a:p>
            <a:r>
              <a:rPr lang="lt-LT" dirty="0"/>
              <a:t>Sąrašas arba </a:t>
            </a:r>
            <a:r>
              <a:rPr lang="lt-LT" dirty="0" err="1"/>
              <a:t>Listbox</a:t>
            </a:r>
            <a:r>
              <a:rPr lang="lt-LT" dirty="0"/>
              <a:t>: Šis valdiklis naudojamas sąrašui, iš kurio vartotojas gali pasirinkti vieną ar kelias parinktis, rodyti.</a:t>
            </a:r>
          </a:p>
          <a:p>
            <a:endParaRPr lang="lt-LT" dirty="0"/>
          </a:p>
          <a:p>
            <a:r>
              <a:rPr lang="lt-LT" dirty="0"/>
              <a:t>Sąrašo slinkimo juosta arba </a:t>
            </a:r>
            <a:r>
              <a:rPr lang="lt-LT" dirty="0" err="1"/>
              <a:t>Schoolbar</a:t>
            </a:r>
            <a:r>
              <a:rPr lang="lt-LT" dirty="0"/>
              <a:t>: Šis valdiklis pridedamas prie kitų valdiklių, pvz., sąrašų laukelių ar teksto laukų, kad vartotojas galėtų slinkti ir pasiekti visą turinį, jei jis netelpa į valdiklio matomą sritį.</a:t>
            </a:r>
          </a:p>
          <a:p>
            <a:endParaRPr lang="lt-LT" dirty="0"/>
          </a:p>
          <a:p>
            <a:r>
              <a:rPr lang="lt-LT" dirty="0"/>
              <a:t>Per ateinančias kelias savaites mes išsamiai išnagrinėsime, kaip veikia kiekvienas iš šių GUI objektų, kaip juos koduoti „</a:t>
            </a:r>
            <a:r>
              <a:rPr lang="lt-LT" dirty="0" err="1"/>
              <a:t>Python</a:t>
            </a:r>
            <a:r>
              <a:rPr lang="lt-LT" dirty="0"/>
              <a:t>“ ir kaip juos panaudoti kuriant patrauklią ir intuityvią vartotojo sąsają. Šio kurso pabaigoje turėsite tvirtus GUI kūrimo pagrindus </a:t>
            </a:r>
            <a:r>
              <a:rPr lang="lt-LT" dirty="0" err="1"/>
              <a:t>Python</a:t>
            </a:r>
            <a:r>
              <a:rPr lang="lt-LT" dirty="0"/>
              <a:t>, o tai atvers daug įdomių durų jūsų programavimo kelionei.</a:t>
            </a:r>
          </a:p>
          <a:p>
            <a:endParaRPr lang="lt-LT" dirty="0"/>
          </a:p>
          <a:p>
            <a:r>
              <a:rPr lang="lt-LT" dirty="0"/>
              <a:t>Taigi, </a:t>
            </a:r>
            <a:r>
              <a:rPr lang="lt-LT" dirty="0" err="1"/>
              <a:t>prisisegkime</a:t>
            </a:r>
            <a:r>
              <a:rPr lang="lt-LT" dirty="0"/>
              <a:t> ir pradėkime nuo šio jaudinančio </a:t>
            </a:r>
            <a:r>
              <a:rPr lang="lt-LT" dirty="0" err="1"/>
              <a:t>Python</a:t>
            </a:r>
            <a:r>
              <a:rPr lang="lt-LT" dirty="0"/>
              <a:t> GUI programavimo nuotykio!</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3</a:t>
            </a:fld>
            <a:endParaRPr lang="en-LT"/>
          </a:p>
        </p:txBody>
      </p:sp>
    </p:spTree>
    <p:extLst>
      <p:ext uri="{BB962C8B-B14F-4D97-AF65-F5344CB8AC3E}">
        <p14:creationId xmlns:p14="http://schemas.microsoft.com/office/powerpoint/2010/main" val="1354696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 </a:t>
            </a:r>
            <a:r>
              <a:rPr lang="lt-LT" dirty="0"/>
              <a:t>Dabar, kai suprantame pagrindinius grafinės vartotojo sąsajos arba GUI blokus, pritaikykime šias žinias praktikoje su labai minimaliu GUI programos pavyzdžiu, naudojant </a:t>
            </a:r>
            <a:r>
              <a:rPr lang="lt-LT" dirty="0" err="1"/>
              <a:t>Python</a:t>
            </a:r>
            <a:r>
              <a:rPr lang="lt-LT" dirty="0"/>
              <a:t> ir </a:t>
            </a:r>
            <a:r>
              <a:rPr lang="lt-LT" dirty="0" err="1"/>
              <a:t>Tkinter</a:t>
            </a:r>
            <a:r>
              <a:rPr lang="lt-LT" dirty="0"/>
              <a:t> biblioteką.</a:t>
            </a:r>
          </a:p>
          <a:p>
            <a:endParaRPr lang="lt-LT" dirty="0"/>
          </a:p>
          <a:p>
            <a:r>
              <a:rPr lang="lt-LT" dirty="0"/>
              <a:t>Paaiškinsiu kiekvieną kodo eilutę, kad būtų geriau suprasti:</a:t>
            </a:r>
          </a:p>
          <a:p>
            <a:r>
              <a:rPr lang="lt-LT" dirty="0" err="1"/>
              <a:t>from</a:t>
            </a:r>
            <a:r>
              <a:rPr lang="lt-LT" dirty="0"/>
              <a:t> </a:t>
            </a:r>
            <a:r>
              <a:rPr lang="lt-LT" dirty="0" err="1"/>
              <a:t>tkinter</a:t>
            </a:r>
            <a:r>
              <a:rPr lang="lt-LT" dirty="0"/>
              <a:t> </a:t>
            </a:r>
            <a:r>
              <a:rPr lang="lt-LT" dirty="0" err="1"/>
              <a:t>import</a:t>
            </a:r>
            <a:r>
              <a:rPr lang="lt-LT" dirty="0"/>
              <a:t> *</a:t>
            </a:r>
          </a:p>
          <a:p>
            <a:r>
              <a:rPr lang="lt-LT" dirty="0"/>
              <a:t>Taip mes importuojame visas funkcijas iš </a:t>
            </a:r>
            <a:r>
              <a:rPr lang="lt-LT" dirty="0" err="1"/>
              <a:t>Tkinter</a:t>
            </a:r>
            <a:r>
              <a:rPr lang="lt-LT" dirty="0"/>
              <a:t> bibliotekos į mūsų </a:t>
            </a:r>
            <a:r>
              <a:rPr lang="lt-LT" dirty="0" err="1"/>
              <a:t>Python</a:t>
            </a:r>
            <a:r>
              <a:rPr lang="lt-LT" dirty="0"/>
              <a:t> scenarijų. </a:t>
            </a:r>
            <a:r>
              <a:rPr lang="lt-LT" dirty="0" err="1"/>
              <a:t>Tkinter</a:t>
            </a:r>
            <a:r>
              <a:rPr lang="lt-LT" dirty="0"/>
              <a:t> yra galinga biblioteka, leidžianti kurti langus ir įvairius kitus GUI objektus ar valdiklius. Žvaigždutė (*) čia reiškia, kad importuojame viską iš </a:t>
            </a:r>
            <a:r>
              <a:rPr lang="lt-LT" dirty="0" err="1"/>
              <a:t>tkinter</a:t>
            </a:r>
            <a:r>
              <a:rPr lang="lt-LT" dirty="0"/>
              <a:t>.</a:t>
            </a:r>
          </a:p>
          <a:p>
            <a:endParaRPr lang="lt-LT" dirty="0"/>
          </a:p>
          <a:p>
            <a:r>
              <a:rPr lang="lt-LT" dirty="0"/>
              <a:t>pitonas</a:t>
            </a:r>
          </a:p>
          <a:p>
            <a:r>
              <a:rPr lang="lt-LT" dirty="0"/>
              <a:t>langas = </a:t>
            </a:r>
            <a:r>
              <a:rPr lang="lt-LT" dirty="0" err="1"/>
              <a:t>Tk</a:t>
            </a:r>
            <a:r>
              <a:rPr lang="lt-LT" dirty="0"/>
              <a:t>()</a:t>
            </a:r>
          </a:p>
          <a:p>
            <a:r>
              <a:rPr lang="lt-LT" dirty="0"/>
              <a:t>Čia mes kuriame pagrindinį programos langą. „</a:t>
            </a:r>
            <a:r>
              <a:rPr lang="lt-LT" dirty="0" err="1"/>
              <a:t>Tk</a:t>
            </a:r>
            <a:r>
              <a:rPr lang="lt-LT" dirty="0"/>
              <a:t>()“ yra funkcija, kuri sukuria aukščiausio lygio langą – pagrindinį konteinerį, kuriame bus visi kiti valdikliai. Šį langą saugome kintamajame 'langas'.</a:t>
            </a:r>
          </a:p>
          <a:p>
            <a:endParaRPr lang="lt-LT" dirty="0"/>
          </a:p>
          <a:p>
            <a:r>
              <a:rPr lang="lt-LT" dirty="0" err="1"/>
              <a:t>langas.geometry</a:t>
            </a:r>
            <a:r>
              <a:rPr lang="lt-LT" dirty="0"/>
              <a:t>("250x200")</a:t>
            </a:r>
          </a:p>
          <a:p>
            <a:r>
              <a:rPr lang="lt-LT" dirty="0"/>
              <a:t>Šia eilute apibrėžiame programos lango dydį. Eilutė "250x200" žymi lango plotį (250 pikselių) ir aukštį (200 pikselių).</a:t>
            </a:r>
          </a:p>
          <a:p>
            <a:r>
              <a:rPr lang="lt-LT" dirty="0" err="1"/>
              <a:t>uzrasas</a:t>
            </a:r>
            <a:r>
              <a:rPr lang="lt-LT" dirty="0"/>
              <a:t> = Etiketė (langas, </a:t>
            </a:r>
            <a:r>
              <a:rPr lang="lt-LT" dirty="0" err="1"/>
              <a:t>text</a:t>
            </a:r>
            <a:r>
              <a:rPr lang="lt-LT" dirty="0"/>
              <a:t>="Tiesiog tekstas")</a:t>
            </a:r>
          </a:p>
          <a:p>
            <a:r>
              <a:rPr lang="lt-LT" dirty="0"/>
              <a:t>Čia sukuriame etiketės valdiklį. Etiketė yra valdiklis, rodantis tekstą arba vaizdus. Funkcija </a:t>
            </a:r>
            <a:r>
              <a:rPr lang="lt-LT" dirty="0" err="1"/>
              <a:t>Label</a:t>
            </a:r>
            <a:r>
              <a:rPr lang="lt-LT" dirty="0"/>
              <a:t> turi du parametrus: pirminį valdiklį (šiuo atveju „langas“) ir tekstą, kurį norite rodyti. Šiuo atveju rodomas tekstas „Tiesiog tekstas“. Tada šis etiketės valdiklis priskiriamas kintamajam „</a:t>
            </a:r>
            <a:r>
              <a:rPr lang="lt-LT" dirty="0" err="1"/>
              <a:t>uzrasas</a:t>
            </a:r>
            <a:r>
              <a:rPr lang="lt-LT" dirty="0"/>
              <a:t>“.</a:t>
            </a:r>
          </a:p>
          <a:p>
            <a:endParaRPr lang="lt-LT" dirty="0"/>
          </a:p>
          <a:p>
            <a:r>
              <a:rPr lang="lt-LT" dirty="0" err="1"/>
              <a:t>uzrasas.pack</a:t>
            </a:r>
            <a:r>
              <a:rPr lang="lt-LT" dirty="0"/>
              <a:t>()</a:t>
            </a:r>
          </a:p>
          <a:p>
            <a:r>
              <a:rPr lang="lt-LT" dirty="0" err="1"/>
              <a:t>Pack</a:t>
            </a:r>
            <a:r>
              <a:rPr lang="lt-LT" dirty="0"/>
              <a:t>() metodas yra paprastas būdas įdėti valdiklius lange. Jis automatiškai efektyviai nustato valdiklio padėtį ir dydį. Čia ji naudojama mūsų „</a:t>
            </a:r>
            <a:r>
              <a:rPr lang="lt-LT" dirty="0" err="1"/>
              <a:t>užrasų</a:t>
            </a:r>
            <a:r>
              <a:rPr lang="lt-LT" dirty="0"/>
              <a:t>“ etiketei užklijuoti ant mūsų „lango“ lango.</a:t>
            </a:r>
          </a:p>
          <a:p>
            <a:endParaRPr lang="lt-LT" dirty="0"/>
          </a:p>
          <a:p>
            <a:r>
              <a:rPr lang="lt-LT" dirty="0" err="1"/>
              <a:t>langas.mainloop</a:t>
            </a:r>
            <a:r>
              <a:rPr lang="lt-LT" dirty="0"/>
              <a:t>()</a:t>
            </a:r>
          </a:p>
          <a:p>
            <a:r>
              <a:rPr lang="lt-LT" dirty="0"/>
              <a:t>Galiausiai ši kodo eilutė inicijuoja mūsų GUI įvykių kilpą. Įvykių ciklas yra nesibaigiantis ciklas, kuris laukia įvykių ir apdoroja juos, kai jie įvyksta. Tai labai svarbu, nes langas pasirodo ekrane ir leidžia vartotojams sąveikauti su viduje esančiais valdikliais.</a:t>
            </a:r>
          </a:p>
          <a:p>
            <a:endParaRPr lang="lt-LT" dirty="0"/>
          </a:p>
          <a:p>
            <a:r>
              <a:rPr lang="lt-LT" dirty="0"/>
              <a:t>Tai yra pagrindinis pavyzdys, kaip GUI programa veikia </a:t>
            </a:r>
            <a:r>
              <a:rPr lang="lt-LT" dirty="0" err="1"/>
              <a:t>Python</a:t>
            </a:r>
            <a:r>
              <a:rPr lang="lt-LT" dirty="0"/>
              <a:t>. Rodomas langas su tekstu „Tiesiog tekstas“. Vykdydami šį kursą išmoksime sukurti sudėtingesnes sąsajas su papildomais GUI elementais. Pamatysime, kaip bendrauti su vartotoju, kaip reaguoti į vartotojo įvykius ir dar daugiau. Tačiau principai išlieka tie patys. Taigi, tęskime savo kelionę į </a:t>
            </a:r>
            <a:r>
              <a:rPr lang="lt-LT" dirty="0" err="1"/>
              <a:t>Python</a:t>
            </a:r>
            <a:r>
              <a:rPr lang="lt-LT" dirty="0"/>
              <a:t> GUI programavimą!</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4</a:t>
            </a:fld>
            <a:endParaRPr lang="en-LT"/>
          </a:p>
        </p:txBody>
      </p:sp>
    </p:spTree>
    <p:extLst>
      <p:ext uri="{BB962C8B-B14F-4D97-AF65-F5344CB8AC3E}">
        <p14:creationId xmlns:p14="http://schemas.microsoft.com/office/powerpoint/2010/main" val="232596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Puiku, pereikime prie išsamesnio pavyzdžio, kuris padės suprasti rėmelių naudojimą ir paketo funkciją valdikliams nustatyti ir formatuoti. Pateiktame kodo fragmente sukursime keturis mygtukus ir sudėliosime juos į du rėmelius pagrindiniame lange.</a:t>
            </a:r>
          </a:p>
          <a:p>
            <a:endParaRPr lang="lt-LT" dirty="0"/>
          </a:p>
          <a:p>
            <a:r>
              <a:rPr lang="lt-LT" dirty="0"/>
              <a:t>Išskaidykime kodą:</a:t>
            </a:r>
          </a:p>
          <a:p>
            <a:r>
              <a:rPr lang="lt-LT" dirty="0" err="1"/>
              <a:t>from</a:t>
            </a:r>
            <a:r>
              <a:rPr lang="lt-LT" dirty="0"/>
              <a:t> </a:t>
            </a:r>
            <a:r>
              <a:rPr lang="lt-LT" dirty="0" err="1"/>
              <a:t>tkinter</a:t>
            </a:r>
            <a:r>
              <a:rPr lang="lt-LT" dirty="0"/>
              <a:t> </a:t>
            </a:r>
            <a:r>
              <a:rPr lang="lt-LT" dirty="0" err="1"/>
              <a:t>import</a:t>
            </a:r>
            <a:r>
              <a:rPr lang="lt-LT" dirty="0"/>
              <a:t> *</a:t>
            </a:r>
          </a:p>
          <a:p>
            <a:r>
              <a:rPr lang="lt-LT" dirty="0"/>
              <a:t>Kaip jau aptarėme anksčiau, ši eilutė importuoja viską iš </a:t>
            </a:r>
            <a:r>
              <a:rPr lang="lt-LT" dirty="0" err="1"/>
              <a:t>tkinter</a:t>
            </a:r>
            <a:r>
              <a:rPr lang="lt-LT" dirty="0"/>
              <a:t> bibliotekos, kad galėtume naudoti savo scenarijuje.</a:t>
            </a:r>
          </a:p>
          <a:p>
            <a:endParaRPr lang="lt-LT" dirty="0"/>
          </a:p>
          <a:p>
            <a:r>
              <a:rPr lang="lt-LT" dirty="0"/>
              <a:t>langas = </a:t>
            </a:r>
            <a:r>
              <a:rPr lang="lt-LT" dirty="0" err="1"/>
              <a:t>Tk</a:t>
            </a:r>
            <a:r>
              <a:rPr lang="lt-LT" dirty="0"/>
              <a:t>()</a:t>
            </a:r>
          </a:p>
          <a:p>
            <a:r>
              <a:rPr lang="lt-LT" dirty="0"/>
              <a:t>Čia kuriame pagrindinį programos langą.</a:t>
            </a:r>
          </a:p>
          <a:p>
            <a:endParaRPr lang="lt-LT" dirty="0"/>
          </a:p>
          <a:p>
            <a:r>
              <a:rPr lang="lt-LT" dirty="0" err="1"/>
              <a:t>virsutinis</a:t>
            </a:r>
            <a:r>
              <a:rPr lang="lt-LT" dirty="0"/>
              <a:t> = Rėmas (langas)</a:t>
            </a:r>
          </a:p>
          <a:p>
            <a:r>
              <a:rPr lang="lt-LT" dirty="0"/>
              <a:t>apatinis = Rėmas (langas)</a:t>
            </a:r>
          </a:p>
          <a:p>
            <a:r>
              <a:rPr lang="lt-LT" dirty="0"/>
              <a:t>Toliau kuriame du rėmelio valdiklius. Rėmeliai, šiame kontekste dažnai vadinami „</a:t>
            </a:r>
            <a:r>
              <a:rPr lang="lt-LT" dirty="0" err="1"/>
              <a:t>virsutinis</a:t>
            </a:r>
            <a:r>
              <a:rPr lang="lt-LT" dirty="0"/>
              <a:t>“ ir „apatinis“, yra konteinerio valdikliai. Konteinerio valdiklis naudojamas kitiems valdikliams tvarkyti. Čia mes kuriame du rėmelius pagrindiniame lange „langas“.</a:t>
            </a:r>
          </a:p>
          <a:p>
            <a:endParaRPr lang="lt-LT" dirty="0"/>
          </a:p>
          <a:p>
            <a:r>
              <a:rPr lang="lt-LT" dirty="0"/>
              <a:t>mygtukas1 = </a:t>
            </a:r>
            <a:r>
              <a:rPr lang="lt-LT" dirty="0" err="1"/>
              <a:t>Button</a:t>
            </a:r>
            <a:r>
              <a:rPr lang="lt-LT" dirty="0"/>
              <a:t>(</a:t>
            </a:r>
            <a:r>
              <a:rPr lang="lt-LT" dirty="0" err="1"/>
              <a:t>virsutinis</a:t>
            </a:r>
            <a:r>
              <a:rPr lang="lt-LT" dirty="0"/>
              <a:t>, </a:t>
            </a:r>
            <a:r>
              <a:rPr lang="lt-LT" dirty="0" err="1"/>
              <a:t>text</a:t>
            </a:r>
            <a:r>
              <a:rPr lang="lt-LT" dirty="0"/>
              <a:t>="1 mygtukas")</a:t>
            </a:r>
          </a:p>
          <a:p>
            <a:r>
              <a:rPr lang="lt-LT" dirty="0"/>
              <a:t>mygtukas2 = </a:t>
            </a:r>
            <a:r>
              <a:rPr lang="lt-LT" dirty="0" err="1"/>
              <a:t>Button</a:t>
            </a:r>
            <a:r>
              <a:rPr lang="lt-LT" dirty="0"/>
              <a:t> (</a:t>
            </a:r>
            <a:r>
              <a:rPr lang="lt-LT" dirty="0" err="1"/>
              <a:t>virsutinis</a:t>
            </a:r>
            <a:r>
              <a:rPr lang="lt-LT" dirty="0"/>
              <a:t>, </a:t>
            </a:r>
            <a:r>
              <a:rPr lang="lt-LT" dirty="0" err="1"/>
              <a:t>text</a:t>
            </a:r>
            <a:r>
              <a:rPr lang="lt-LT" dirty="0"/>
              <a:t>="2 mygtukas")</a:t>
            </a:r>
          </a:p>
          <a:p>
            <a:r>
              <a:rPr lang="lt-LT" dirty="0"/>
              <a:t>mygtukas3 = </a:t>
            </a:r>
            <a:r>
              <a:rPr lang="lt-LT" dirty="0" err="1"/>
              <a:t>Button</a:t>
            </a:r>
            <a:r>
              <a:rPr lang="lt-LT" dirty="0"/>
              <a:t> (</a:t>
            </a:r>
            <a:r>
              <a:rPr lang="lt-LT" dirty="0" err="1"/>
              <a:t>virsutinis</a:t>
            </a:r>
            <a:r>
              <a:rPr lang="lt-LT" dirty="0"/>
              <a:t>, </a:t>
            </a:r>
            <a:r>
              <a:rPr lang="lt-LT" dirty="0" err="1"/>
              <a:t>text</a:t>
            </a:r>
            <a:r>
              <a:rPr lang="lt-LT" dirty="0"/>
              <a:t>="3 mygtukas")</a:t>
            </a:r>
          </a:p>
          <a:p>
            <a:r>
              <a:rPr lang="lt-LT" dirty="0"/>
              <a:t>mygtukas4 = </a:t>
            </a:r>
            <a:r>
              <a:rPr lang="lt-LT" dirty="0" err="1"/>
              <a:t>Button</a:t>
            </a:r>
            <a:r>
              <a:rPr lang="lt-LT" dirty="0"/>
              <a:t> (apatinis, </a:t>
            </a:r>
            <a:r>
              <a:rPr lang="lt-LT" dirty="0" err="1"/>
              <a:t>text</a:t>
            </a:r>
            <a:r>
              <a:rPr lang="lt-LT" dirty="0"/>
              <a:t>="4 mygtukas")</a:t>
            </a:r>
          </a:p>
          <a:p>
            <a:r>
              <a:rPr lang="lt-LT" dirty="0"/>
              <a:t>Čia kuriame keturis mygtukų valdiklius, kurių kiekvienas turi skirtingas etiketes. Pirmieji trys mygtukai priskiriami „</a:t>
            </a:r>
            <a:r>
              <a:rPr lang="lt-LT" dirty="0" err="1"/>
              <a:t>virsutinio</a:t>
            </a:r>
            <a:r>
              <a:rPr lang="lt-LT" dirty="0"/>
              <a:t>“ rėmeliui, o ketvirtasis – „apatinio“ rėmeliui.</a:t>
            </a:r>
          </a:p>
          <a:p>
            <a:endParaRPr lang="lt-LT" dirty="0"/>
          </a:p>
          <a:p>
            <a:r>
              <a:rPr lang="lt-LT" dirty="0" err="1"/>
              <a:t>virsutinis.pack</a:t>
            </a:r>
            <a:r>
              <a:rPr lang="lt-LT" dirty="0"/>
              <a:t>()</a:t>
            </a:r>
          </a:p>
          <a:p>
            <a:r>
              <a:rPr lang="lt-LT" dirty="0" err="1"/>
              <a:t>apatinis.pack</a:t>
            </a:r>
            <a:r>
              <a:rPr lang="lt-LT" dirty="0"/>
              <a:t>(</a:t>
            </a:r>
            <a:r>
              <a:rPr lang="lt-LT" dirty="0" err="1"/>
              <a:t>side</a:t>
            </a:r>
            <a:r>
              <a:rPr lang="lt-LT" dirty="0"/>
              <a:t>=BOTTOM)</a:t>
            </a:r>
          </a:p>
          <a:p>
            <a:r>
              <a:rPr lang="lt-LT" dirty="0"/>
              <a:t>Toliau mes naudojame pakuotės metodą, kad tvarkytume rėmelius pagrindiniame lange. Pagal numatytuosius nustatymus paketas () talpina valdiklius lango viršuje. „Apatinio“ atveju nurodėme, kad norime, kad jis būtų supakuotas lango apačioje, naudodami argumentą „</a:t>
            </a:r>
            <a:r>
              <a:rPr lang="lt-LT" dirty="0" err="1"/>
              <a:t>side</a:t>
            </a:r>
            <a:r>
              <a:rPr lang="lt-LT" dirty="0"/>
              <a:t>=BOTTOM“.</a:t>
            </a:r>
          </a:p>
          <a:p>
            <a:endParaRPr lang="lt-LT" dirty="0"/>
          </a:p>
          <a:p>
            <a:r>
              <a:rPr lang="lt-LT" dirty="0"/>
              <a:t>mygtukas1.pack(</a:t>
            </a:r>
            <a:r>
              <a:rPr lang="lt-LT" dirty="0" err="1"/>
              <a:t>side</a:t>
            </a:r>
            <a:r>
              <a:rPr lang="lt-LT" dirty="0"/>
              <a:t>=LEFT)</a:t>
            </a:r>
          </a:p>
          <a:p>
            <a:r>
              <a:rPr lang="lt-LT" dirty="0"/>
              <a:t>mygtukas2.pack(</a:t>
            </a:r>
            <a:r>
              <a:rPr lang="lt-LT" dirty="0" err="1"/>
              <a:t>side</a:t>
            </a:r>
            <a:r>
              <a:rPr lang="lt-LT" dirty="0"/>
              <a:t>=LEFT)</a:t>
            </a:r>
          </a:p>
          <a:p>
            <a:r>
              <a:rPr lang="lt-LT" dirty="0"/>
              <a:t>mygtukas3.pack(</a:t>
            </a:r>
            <a:r>
              <a:rPr lang="lt-LT" dirty="0" err="1"/>
              <a:t>side</a:t>
            </a:r>
            <a:r>
              <a:rPr lang="lt-LT" dirty="0"/>
              <a:t>=LEFT)</a:t>
            </a:r>
          </a:p>
          <a:p>
            <a:r>
              <a:rPr lang="lt-LT" dirty="0"/>
              <a:t>mygtukas4.pack (puse = APAČIA, užpildykite = Y)</a:t>
            </a:r>
          </a:p>
          <a:p>
            <a:endParaRPr lang="lt-LT" dirty="0"/>
          </a:p>
          <a:p>
            <a:r>
              <a:rPr lang="lt-LT" dirty="0"/>
              <a:t>Šios eilutės įdeda mygtukų valdiklius į rėmelius. Mygtukus „</a:t>
            </a:r>
            <a:r>
              <a:rPr lang="lt-LT" dirty="0" err="1"/>
              <a:t>virsutinio</a:t>
            </a:r>
            <a:r>
              <a:rPr lang="lt-LT" dirty="0"/>
              <a:t>“ rėmelyje vieną po kito pakuojame į kairę pusę. Mygtukui „apatinio“ rėmelyje pakuojame jį apačioje. Argumentas „</a:t>
            </a:r>
            <a:r>
              <a:rPr lang="lt-LT" dirty="0" err="1"/>
              <a:t>fill</a:t>
            </a:r>
            <a:r>
              <a:rPr lang="lt-LT" dirty="0"/>
              <a:t>=Y“ reiškia, kad mygtukas išsitemps vertikaliai, kad užpildytų bet kokią papildomą erdvę rėmelyje.</a:t>
            </a:r>
          </a:p>
          <a:p>
            <a:endParaRPr lang="lt-LT" dirty="0"/>
          </a:p>
          <a:p>
            <a:r>
              <a:rPr lang="lt-LT" dirty="0" err="1"/>
              <a:t>langas.mainloop</a:t>
            </a:r>
            <a:r>
              <a:rPr lang="lt-LT" dirty="0"/>
              <a:t>()</a:t>
            </a:r>
          </a:p>
          <a:p>
            <a:r>
              <a:rPr lang="lt-LT" dirty="0"/>
              <a:t>Galiausiai ši eilutė pradeda mūsų GUI įvykių kilpą.</a:t>
            </a:r>
          </a:p>
          <a:p>
            <a:endParaRPr lang="lt-LT" dirty="0"/>
          </a:p>
          <a:p>
            <a:r>
              <a:rPr lang="lt-LT" dirty="0"/>
              <a:t>Šiame pavyzdyje matome, kaip metodas </a:t>
            </a:r>
            <a:r>
              <a:rPr lang="lt-LT" dirty="0" err="1"/>
              <a:t>pack</a:t>
            </a:r>
            <a:r>
              <a:rPr lang="lt-LT" dirty="0"/>
              <a:t>() ir </a:t>
            </a:r>
            <a:r>
              <a:rPr lang="lt-LT" dirty="0" err="1"/>
              <a:t>Frame</a:t>
            </a:r>
            <a:r>
              <a:rPr lang="lt-LT" dirty="0"/>
              <a:t> valdikliai gali padėti mums valdyti GUI programų išdėstymą. </a:t>
            </a:r>
            <a:r>
              <a:rPr lang="lt-LT" dirty="0" err="1"/>
              <a:t>Pack</a:t>
            </a:r>
            <a:r>
              <a:rPr lang="lt-LT" dirty="0"/>
              <a:t>() metodas suteikia greitą ir paprastą būdą valdyti valdiklių padėtį ir dydį, o rėmeliai leidžia grupuoti ir valdyti kitus valdiklius kartu. Kitose sesijose toliau tyrinėsime, kaip panaudoti šiuos ir kitus įrankius kuriant sudėtingesnes ir interaktyvesnes </a:t>
            </a:r>
            <a:r>
              <a:rPr lang="lt-LT" dirty="0" err="1"/>
              <a:t>Python</a:t>
            </a:r>
            <a:r>
              <a:rPr lang="lt-LT" dirty="0"/>
              <a:t> GUI.</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5</a:t>
            </a:fld>
            <a:endParaRPr lang="en-LT"/>
          </a:p>
        </p:txBody>
      </p:sp>
    </p:spTree>
    <p:extLst>
      <p:ext uri="{BB962C8B-B14F-4D97-AF65-F5344CB8AC3E}">
        <p14:creationId xmlns:p14="http://schemas.microsoft.com/office/powerpoint/2010/main" val="1839052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Puiku, dabar atkreipkime dėmesį į kitą svarbų „</a:t>
            </a:r>
            <a:r>
              <a:rPr lang="lt-LT" dirty="0" err="1"/>
              <a:t>Tkinter</a:t>
            </a:r>
            <a:r>
              <a:rPr lang="lt-LT" dirty="0"/>
              <a:t>“ aspektą – </a:t>
            </a:r>
            <a:r>
              <a:rPr lang="lt-LT" dirty="0" err="1"/>
              <a:t>grid</a:t>
            </a:r>
            <a:r>
              <a:rPr lang="lt-LT" dirty="0"/>
              <a:t>() metodą, leidžiantį išdėstyti valdiklius labiau lentelėse, panašiai kaip tinklelis.</a:t>
            </a:r>
          </a:p>
          <a:p>
            <a:endParaRPr lang="lt-LT" dirty="0"/>
          </a:p>
          <a:p>
            <a:r>
              <a:rPr lang="lt-LT" dirty="0"/>
              <a:t>Kodas, kurį bendrinote, sukurs formą su etiketėmis, įvesties laukais ir žymimuoju laukeliu. Štai kaip tai veikia:</a:t>
            </a:r>
          </a:p>
          <a:p>
            <a:r>
              <a:rPr lang="lt-LT" dirty="0" err="1"/>
              <a:t>from</a:t>
            </a:r>
            <a:r>
              <a:rPr lang="lt-LT" dirty="0"/>
              <a:t> </a:t>
            </a:r>
            <a:r>
              <a:rPr lang="lt-LT" dirty="0" err="1"/>
              <a:t>tkinter</a:t>
            </a:r>
            <a:r>
              <a:rPr lang="lt-LT" dirty="0"/>
              <a:t> </a:t>
            </a:r>
            <a:r>
              <a:rPr lang="lt-LT" dirty="0" err="1"/>
              <a:t>import</a:t>
            </a:r>
            <a:r>
              <a:rPr lang="lt-LT" dirty="0"/>
              <a:t> *</a:t>
            </a:r>
          </a:p>
          <a:p>
            <a:r>
              <a:rPr lang="lt-LT" dirty="0"/>
              <a:t>Ši eilutė importuoja </a:t>
            </a:r>
            <a:r>
              <a:rPr lang="lt-LT" dirty="0" err="1"/>
              <a:t>Tkinter</a:t>
            </a:r>
            <a:r>
              <a:rPr lang="lt-LT" dirty="0"/>
              <a:t> biblioteką, kurią naudosime kurdami savo GUI.</a:t>
            </a:r>
          </a:p>
          <a:p>
            <a:r>
              <a:rPr lang="lt-LT" dirty="0"/>
              <a:t>langas = </a:t>
            </a:r>
            <a:r>
              <a:rPr lang="lt-LT" dirty="0" err="1"/>
              <a:t>Tk</a:t>
            </a:r>
            <a:r>
              <a:rPr lang="lt-LT" dirty="0"/>
              <a:t>()</a:t>
            </a:r>
          </a:p>
          <a:p>
            <a:r>
              <a:rPr lang="lt-LT" dirty="0"/>
              <a:t>Taip sukuriamas mūsų pagrindinis langas.</a:t>
            </a:r>
          </a:p>
          <a:p>
            <a:endParaRPr lang="lt-LT" dirty="0"/>
          </a:p>
          <a:p>
            <a:r>
              <a:rPr lang="lt-LT" dirty="0"/>
              <a:t>uzrasas1 = </a:t>
            </a:r>
            <a:r>
              <a:rPr lang="lt-LT" dirty="0" err="1"/>
              <a:t>Label</a:t>
            </a:r>
            <a:r>
              <a:rPr lang="lt-LT" dirty="0"/>
              <a:t> (langas, </a:t>
            </a:r>
            <a:r>
              <a:rPr lang="lt-LT" dirty="0" err="1"/>
              <a:t>text</a:t>
            </a:r>
            <a:r>
              <a:rPr lang="lt-LT" dirty="0"/>
              <a:t>="Vardas")</a:t>
            </a:r>
          </a:p>
          <a:p>
            <a:r>
              <a:rPr lang="lt-LT" dirty="0"/>
              <a:t>laukas1 = </a:t>
            </a:r>
            <a:r>
              <a:rPr lang="lt-LT" dirty="0" err="1"/>
              <a:t>Entry</a:t>
            </a:r>
            <a:r>
              <a:rPr lang="lt-LT" dirty="0"/>
              <a:t>(langas)</a:t>
            </a:r>
          </a:p>
          <a:p>
            <a:r>
              <a:rPr lang="lt-LT" dirty="0"/>
              <a:t>uzrasas2 = </a:t>
            </a:r>
            <a:r>
              <a:rPr lang="lt-LT" dirty="0" err="1"/>
              <a:t>Label</a:t>
            </a:r>
            <a:r>
              <a:rPr lang="lt-LT" dirty="0"/>
              <a:t> (langas, </a:t>
            </a:r>
            <a:r>
              <a:rPr lang="lt-LT" dirty="0" err="1"/>
              <a:t>text</a:t>
            </a:r>
            <a:r>
              <a:rPr lang="lt-LT" dirty="0"/>
              <a:t>="Pavardė")</a:t>
            </a:r>
          </a:p>
          <a:p>
            <a:r>
              <a:rPr lang="lt-LT" dirty="0"/>
              <a:t>laukas2 = </a:t>
            </a:r>
            <a:r>
              <a:rPr lang="lt-LT" dirty="0" err="1"/>
              <a:t>Entry</a:t>
            </a:r>
            <a:r>
              <a:rPr lang="lt-LT" dirty="0"/>
              <a:t> (langas)</a:t>
            </a:r>
          </a:p>
          <a:p>
            <a:r>
              <a:rPr lang="lt-LT" dirty="0"/>
              <a:t>varnele = </a:t>
            </a:r>
            <a:r>
              <a:rPr lang="lt-LT" dirty="0" err="1"/>
              <a:t>Checkbutton</a:t>
            </a:r>
            <a:r>
              <a:rPr lang="lt-LT" dirty="0"/>
              <a:t>(langas, </a:t>
            </a:r>
            <a:r>
              <a:rPr lang="lt-LT" dirty="0" err="1"/>
              <a:t>text</a:t>
            </a:r>
            <a:r>
              <a:rPr lang="lt-LT" dirty="0"/>
              <a:t>="Pažymėk varnelę")</a:t>
            </a:r>
          </a:p>
          <a:p>
            <a:r>
              <a:rPr lang="lt-LT" dirty="0"/>
              <a:t>Čia sukuriame savo valdiklius: dvi etiketes („uzrasas1“ ir „uzrasas2“) su tekstu, du teksto įvesties laukus („laukas1“ ir „laukas2“) ir žymimąjį laukelį („varnele“).</a:t>
            </a:r>
          </a:p>
          <a:p>
            <a:endParaRPr lang="lt-LT" dirty="0"/>
          </a:p>
          <a:p>
            <a:r>
              <a:rPr lang="lt-LT" dirty="0"/>
              <a:t>uzrasas1.grid(eilutė=0, stulpelis=0, lipnus=E)</a:t>
            </a:r>
          </a:p>
          <a:p>
            <a:r>
              <a:rPr lang="lt-LT" dirty="0"/>
              <a:t>laukas1.grid(eilutė=0, stulpelis=1)</a:t>
            </a:r>
          </a:p>
          <a:p>
            <a:r>
              <a:rPr lang="lt-LT" dirty="0"/>
              <a:t>uzrasas2.grid(eilutė=1, stulpelis=0, lipnus=E)</a:t>
            </a:r>
          </a:p>
          <a:p>
            <a:r>
              <a:rPr lang="lt-LT" dirty="0"/>
              <a:t>laukas2.grid(eilutė=1, stulpelis=1)</a:t>
            </a:r>
          </a:p>
          <a:p>
            <a:r>
              <a:rPr lang="lt-LT" dirty="0" err="1"/>
              <a:t>varnele.grid</a:t>
            </a:r>
            <a:r>
              <a:rPr lang="lt-LT" dirty="0"/>
              <a:t>(eilutė = 2, stulpelių ilgis = 2)</a:t>
            </a:r>
          </a:p>
          <a:p>
            <a:r>
              <a:rPr lang="lt-LT" dirty="0"/>
              <a:t>Tada mes naudojame </a:t>
            </a:r>
            <a:r>
              <a:rPr lang="lt-LT" dirty="0" err="1"/>
              <a:t>grid</a:t>
            </a:r>
            <a:r>
              <a:rPr lang="lt-LT" dirty="0"/>
              <a:t>() metodą, kad nustatytume savo valdiklius. </a:t>
            </a:r>
            <a:r>
              <a:rPr lang="lt-LT" dirty="0" err="1"/>
              <a:t>Grid</a:t>
            </a:r>
            <a:r>
              <a:rPr lang="lt-LT" dirty="0"/>
              <a:t>() metodas sutvarko valdiklius tinklelio struktūroje lange arba rėmelyje. Čia „eilutė“ reiškia eilutės numerį, o „stulpelis“ reiškia stulpelio numerį tinklelyje. Parinktis „lipni“ nurodo, prie kurios langelio pusės turi prilipti valdiklis. Čia „E“ reiškia, kad valdiklis prilips prie langelio dešinės arba rytinės pusės.</a:t>
            </a:r>
          </a:p>
          <a:p>
            <a:endParaRPr lang="lt-LT" dirty="0"/>
          </a:p>
          <a:p>
            <a:r>
              <a:rPr lang="lt-LT" dirty="0"/>
              <a:t>„uzrasas1“ ir „uzrasas2“ yra dešinėje pirmojo atitinkamų eilučių stulpelio pusėje. „laukas1“ ir „laukas2“ yra antrame atitinkamų eilučių stulpelyje. Žymimasis laukelis „varnele“ yra trečioje eilutėje ir apima du stulpelius dėl parinkties „</a:t>
            </a:r>
            <a:r>
              <a:rPr lang="lt-LT" dirty="0" err="1"/>
              <a:t>columnspan</a:t>
            </a:r>
            <a:r>
              <a:rPr lang="lt-LT" dirty="0"/>
              <a:t>=2“.</a:t>
            </a:r>
          </a:p>
          <a:p>
            <a:endParaRPr lang="lt-LT" dirty="0"/>
          </a:p>
          <a:p>
            <a:r>
              <a:rPr lang="lt-LT" dirty="0" err="1"/>
              <a:t>langas.mainloop</a:t>
            </a:r>
            <a:r>
              <a:rPr lang="lt-LT" dirty="0"/>
              <a:t>()</a:t>
            </a:r>
          </a:p>
          <a:p>
            <a:r>
              <a:rPr lang="lt-LT" dirty="0"/>
              <a:t>Galiausiai pradedame pagrindinio įvykio kilpą, dėl kurios ekrane pasirodo langas.</a:t>
            </a:r>
          </a:p>
          <a:p>
            <a:endParaRPr lang="lt-LT" dirty="0"/>
          </a:p>
          <a:p>
            <a:r>
              <a:rPr lang="lt-LT" dirty="0"/>
              <a:t>Naudodami </a:t>
            </a:r>
            <a:r>
              <a:rPr lang="lt-LT" dirty="0" err="1"/>
              <a:t>grid</a:t>
            </a:r>
            <a:r>
              <a:rPr lang="lt-LT" dirty="0"/>
              <a:t>() metodą valdikliams įdėti, galime turėti struktūriškesnį išdėstymą, palyginti su </a:t>
            </a:r>
            <a:r>
              <a:rPr lang="lt-LT" dirty="0" err="1"/>
              <a:t>pack</a:t>
            </a:r>
            <a:r>
              <a:rPr lang="lt-LT" dirty="0"/>
              <a:t>() metodu. Šis metodas ypač naudingas kuriant formas ar kitus elementus, kur tinkamesnis lentelės išdėstymas.</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6</a:t>
            </a:fld>
            <a:endParaRPr lang="en-LT"/>
          </a:p>
        </p:txBody>
      </p:sp>
    </p:spTree>
    <p:extLst>
      <p:ext uri="{BB962C8B-B14F-4D97-AF65-F5344CB8AC3E}">
        <p14:creationId xmlns:p14="http://schemas.microsoft.com/office/powerpoint/2010/main" val="389988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Gerai, aptarkime įvykių tvarkymo „</a:t>
            </a:r>
            <a:r>
              <a:rPr lang="lt-LT" dirty="0" err="1"/>
              <a:t>Tkinter</a:t>
            </a:r>
            <a:r>
              <a:rPr lang="lt-LT" dirty="0"/>
              <a:t>“ koncepciją, kuri yra apie tai, kad jūsų GUI programa reaguotų į vartotojo sąveiką. Kodas, kurį bendrinote, sukuria paprastą langą su mygtuku, kurį paspaudus išspausdinamas "Spausdina!" konsolėje. Tai yra pagrindinis įvykių tvarkymo pavyzdys. Štai kaip tai veikia:</a:t>
            </a:r>
          </a:p>
          <a:p>
            <a:r>
              <a:rPr lang="lt-LT" dirty="0" err="1"/>
              <a:t>from</a:t>
            </a:r>
            <a:r>
              <a:rPr lang="lt-LT" dirty="0"/>
              <a:t> </a:t>
            </a:r>
            <a:r>
              <a:rPr lang="lt-LT" dirty="0" err="1"/>
              <a:t>tkinter</a:t>
            </a:r>
            <a:r>
              <a:rPr lang="lt-LT" dirty="0"/>
              <a:t> </a:t>
            </a:r>
            <a:r>
              <a:rPr lang="lt-LT" dirty="0" err="1"/>
              <a:t>import</a:t>
            </a:r>
            <a:r>
              <a:rPr lang="lt-LT" dirty="0"/>
              <a:t> *</a:t>
            </a:r>
          </a:p>
          <a:p>
            <a:r>
              <a:rPr lang="lt-LT" dirty="0"/>
              <a:t>Ši eilutė importuoja visas funkcijas ir klases iš </a:t>
            </a:r>
            <a:r>
              <a:rPr lang="lt-LT" dirty="0" err="1"/>
              <a:t>Tkinter</a:t>
            </a:r>
            <a:r>
              <a:rPr lang="lt-LT" dirty="0"/>
              <a:t> bibliotekos.</a:t>
            </a:r>
          </a:p>
          <a:p>
            <a:endParaRPr lang="lt-LT" dirty="0"/>
          </a:p>
          <a:p>
            <a:r>
              <a:rPr lang="lt-LT" dirty="0"/>
              <a:t>langas = </a:t>
            </a:r>
            <a:r>
              <a:rPr lang="lt-LT" dirty="0" err="1"/>
              <a:t>Tk</a:t>
            </a:r>
            <a:r>
              <a:rPr lang="lt-LT" dirty="0"/>
              <a:t>()</a:t>
            </a:r>
          </a:p>
          <a:p>
            <a:r>
              <a:rPr lang="lt-LT" dirty="0"/>
              <a:t>Taip sukuriamas mūsų pagrindinis langas.</a:t>
            </a:r>
          </a:p>
          <a:p>
            <a:endParaRPr lang="lt-LT" dirty="0"/>
          </a:p>
          <a:p>
            <a:r>
              <a:rPr lang="lt-LT" dirty="0" err="1"/>
              <a:t>def</a:t>
            </a:r>
            <a:r>
              <a:rPr lang="lt-LT" dirty="0"/>
              <a:t> spausdinti():</a:t>
            </a:r>
          </a:p>
          <a:p>
            <a:r>
              <a:rPr lang="lt-LT" dirty="0"/>
              <a:t>     spausdinti („Spausdina!“)</a:t>
            </a:r>
          </a:p>
          <a:p>
            <a:r>
              <a:rPr lang="lt-LT" dirty="0"/>
              <a:t>Čia apibrėžiame funkciją pavadinimu 'spausdinti', kuri spausdina tekstą "Spausdina!" kai skambina. Tai veiksmas, kurį norime atlikti spustelėjus mygtuką.</a:t>
            </a:r>
          </a:p>
          <a:p>
            <a:endParaRPr lang="lt-LT" dirty="0"/>
          </a:p>
          <a:p>
            <a:r>
              <a:rPr lang="lt-LT" dirty="0"/>
              <a:t>mygtukas = </a:t>
            </a:r>
            <a:r>
              <a:rPr lang="lt-LT" dirty="0" err="1"/>
              <a:t>Button</a:t>
            </a:r>
            <a:r>
              <a:rPr lang="lt-LT" dirty="0"/>
              <a:t> (langas, </a:t>
            </a:r>
            <a:r>
              <a:rPr lang="lt-LT" dirty="0" err="1"/>
              <a:t>text</a:t>
            </a:r>
            <a:r>
              <a:rPr lang="lt-LT" dirty="0"/>
              <a:t>="Spausdinti", </a:t>
            </a:r>
            <a:r>
              <a:rPr lang="lt-LT" dirty="0" err="1"/>
              <a:t>command</a:t>
            </a:r>
            <a:r>
              <a:rPr lang="lt-LT" dirty="0"/>
              <a:t>=spausdinti)</a:t>
            </a:r>
          </a:p>
          <a:p>
            <a:r>
              <a:rPr lang="lt-LT" dirty="0"/>
              <a:t>Tada sukuriame mygtuko valdiklį. Parametras „tekstas“ nustato ant mygtuko rodomą tekstą. Čia ypač svarbus parametras „komandos“. Nurodoma funkcija, kuri turi būti iškviesta paspaudus mygtuką. Šiuo atveju nustatome funkciją „spausdinti“, kurią apibrėžėme anksčiau. Taigi, paspaudus mygtuką, iškviečiama funkcija 'spausdinti' ir "Spausdina!" yra atspausdintas konsolėje.</a:t>
            </a:r>
          </a:p>
          <a:p>
            <a:endParaRPr lang="lt-LT" dirty="0"/>
          </a:p>
          <a:p>
            <a:r>
              <a:rPr lang="lt-LT" dirty="0" err="1"/>
              <a:t>mygtukas.pack</a:t>
            </a:r>
            <a:r>
              <a:rPr lang="lt-LT" dirty="0"/>
              <a:t>()</a:t>
            </a:r>
          </a:p>
          <a:p>
            <a:r>
              <a:rPr lang="lt-LT" dirty="0" err="1"/>
              <a:t>Pack</a:t>
            </a:r>
            <a:r>
              <a:rPr lang="lt-LT" dirty="0"/>
              <a:t>() metodas įdeda mygtuką į langą.</a:t>
            </a:r>
          </a:p>
          <a:p>
            <a:endParaRPr lang="lt-LT" dirty="0"/>
          </a:p>
          <a:p>
            <a:r>
              <a:rPr lang="lt-LT" dirty="0" err="1"/>
              <a:t>langas.mainloop</a:t>
            </a:r>
            <a:r>
              <a:rPr lang="lt-LT" dirty="0"/>
              <a:t>()</a:t>
            </a:r>
          </a:p>
          <a:p>
            <a:r>
              <a:rPr lang="lt-LT" dirty="0"/>
              <a:t>Galiausiai ši eilutė inicijuoja mūsų GUI įvykių kilpą.</a:t>
            </a:r>
          </a:p>
          <a:p>
            <a:endParaRPr lang="lt-LT" dirty="0"/>
          </a:p>
          <a:p>
            <a:r>
              <a:rPr lang="lt-LT" dirty="0"/>
              <a:t>Tai yra pagrindinis pavyzdys, kaip įvykių tvarkymas veikia GUI programoje. Įvykiai yra programos aptikti veiksmai arba įvykiai, pvz., paspaudimas arba klavišo paspaudimas, ir jie yra pagrindinė bet kokios interaktyvios programinės įrangos dalis. Mūsų atveju įvykis yra mygtuko paspaudimas, o įvykių tvarkytoja yra funkcija „spausdinti“.</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7</a:t>
            </a:fld>
            <a:endParaRPr lang="en-LT"/>
          </a:p>
        </p:txBody>
      </p:sp>
    </p:spTree>
    <p:extLst>
      <p:ext uri="{BB962C8B-B14F-4D97-AF65-F5344CB8AC3E}">
        <p14:creationId xmlns:p14="http://schemas.microsoft.com/office/powerpoint/2010/main" val="3448504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Toliau </a:t>
            </a:r>
            <a:r>
              <a:rPr lang="lt-LT" dirty="0" err="1"/>
              <a:t>klabesime</a:t>
            </a:r>
            <a:r>
              <a:rPr lang="lt-LT" dirty="0"/>
              <a:t> kaip skirtingos funkcijos gali būti suaktyvintos skirtingais vartotojo veiksmais. Tiksliau, mes reaguojame į pelės paspaudimus ir klaviatūros įvestis.</a:t>
            </a:r>
          </a:p>
          <a:p>
            <a:endParaRPr lang="lt-LT" dirty="0"/>
          </a:p>
          <a:p>
            <a:r>
              <a:rPr lang="lt-LT" dirty="0" err="1"/>
              <a:t>from</a:t>
            </a:r>
            <a:r>
              <a:rPr lang="lt-LT" dirty="0"/>
              <a:t> </a:t>
            </a:r>
            <a:r>
              <a:rPr lang="lt-LT" dirty="0" err="1"/>
              <a:t>tkinter</a:t>
            </a:r>
            <a:r>
              <a:rPr lang="lt-LT" dirty="0"/>
              <a:t> </a:t>
            </a:r>
            <a:r>
              <a:rPr lang="lt-LT" dirty="0" err="1"/>
              <a:t>import</a:t>
            </a:r>
            <a:r>
              <a:rPr lang="lt-LT" dirty="0"/>
              <a:t> *</a:t>
            </a:r>
          </a:p>
          <a:p>
            <a:r>
              <a:rPr lang="lt-LT" dirty="0"/>
              <a:t>Kaip visada, pradedame importuodami </a:t>
            </a:r>
            <a:r>
              <a:rPr lang="lt-LT" dirty="0" err="1"/>
              <a:t>Tkinter</a:t>
            </a:r>
            <a:r>
              <a:rPr lang="lt-LT" dirty="0"/>
              <a:t> biblioteką.</a:t>
            </a:r>
          </a:p>
          <a:p>
            <a:endParaRPr lang="lt-LT" dirty="0"/>
          </a:p>
          <a:p>
            <a:r>
              <a:rPr lang="lt-LT" dirty="0"/>
              <a:t>langas = </a:t>
            </a:r>
            <a:r>
              <a:rPr lang="lt-LT" dirty="0" err="1"/>
              <a:t>Tk</a:t>
            </a:r>
            <a:r>
              <a:rPr lang="lt-LT" dirty="0"/>
              <a:t>()</a:t>
            </a:r>
          </a:p>
          <a:p>
            <a:r>
              <a:rPr lang="lt-LT" dirty="0"/>
              <a:t>Taip sukuriamas pagrindinis mūsų programos langas.</a:t>
            </a:r>
          </a:p>
          <a:p>
            <a:r>
              <a:rPr lang="lt-LT" dirty="0" err="1"/>
              <a:t>def</a:t>
            </a:r>
            <a:r>
              <a:rPr lang="lt-LT" dirty="0"/>
              <a:t> spausdinti(</a:t>
            </a:r>
            <a:r>
              <a:rPr lang="lt-LT" dirty="0" err="1"/>
              <a:t>event</a:t>
            </a:r>
            <a:r>
              <a:rPr lang="lt-LT" dirty="0"/>
              <a:t>):</a:t>
            </a:r>
          </a:p>
          <a:p>
            <a:r>
              <a:rPr lang="lt-LT" dirty="0"/>
              <a:t>     </a:t>
            </a:r>
            <a:r>
              <a:rPr lang="lt-LT" dirty="0" err="1"/>
              <a:t>print</a:t>
            </a:r>
            <a:r>
              <a:rPr lang="lt-LT" dirty="0"/>
              <a:t>("Paspaustas kairys pelės mygtukas!")</a:t>
            </a:r>
          </a:p>
          <a:p>
            <a:endParaRPr lang="lt-LT" dirty="0"/>
          </a:p>
          <a:p>
            <a:r>
              <a:rPr lang="lt-LT" dirty="0" err="1"/>
              <a:t>def</a:t>
            </a:r>
            <a:r>
              <a:rPr lang="lt-LT" dirty="0"/>
              <a:t> spausdinti2(</a:t>
            </a:r>
            <a:r>
              <a:rPr lang="lt-LT" dirty="0" err="1"/>
              <a:t>event</a:t>
            </a:r>
            <a:r>
              <a:rPr lang="lt-LT" dirty="0"/>
              <a:t>):</a:t>
            </a:r>
          </a:p>
          <a:p>
            <a:r>
              <a:rPr lang="lt-LT" dirty="0"/>
              <a:t>     </a:t>
            </a:r>
            <a:r>
              <a:rPr lang="lt-LT" dirty="0" err="1"/>
              <a:t>print</a:t>
            </a:r>
            <a:r>
              <a:rPr lang="lt-LT" dirty="0"/>
              <a:t>("Paspaustas dešinys pelės mygtukas!")</a:t>
            </a:r>
          </a:p>
          <a:p>
            <a:endParaRPr lang="lt-LT" dirty="0"/>
          </a:p>
          <a:p>
            <a:r>
              <a:rPr lang="lt-LT" dirty="0" err="1"/>
              <a:t>def</a:t>
            </a:r>
            <a:r>
              <a:rPr lang="lt-LT" dirty="0"/>
              <a:t> spausdinti3(</a:t>
            </a:r>
            <a:r>
              <a:rPr lang="lt-LT" dirty="0" err="1"/>
              <a:t>event</a:t>
            </a:r>
            <a:r>
              <a:rPr lang="lt-LT" dirty="0"/>
              <a:t>):</a:t>
            </a:r>
          </a:p>
          <a:p>
            <a:r>
              <a:rPr lang="lt-LT" dirty="0"/>
              <a:t>     </a:t>
            </a:r>
            <a:r>
              <a:rPr lang="lt-LT" dirty="0" err="1"/>
              <a:t>print</a:t>
            </a:r>
            <a:r>
              <a:rPr lang="lt-LT" dirty="0"/>
              <a:t>("Paspaustas ENTER!")</a:t>
            </a:r>
          </a:p>
          <a:p>
            <a:r>
              <a:rPr lang="lt-LT" dirty="0"/>
              <a:t>Čia apibrėžiame tris funkcijas, skirtas reaguoti į tris skirtingus vartotojo veiksmus: kairiojo pelės paspaudimo, dešiniojo pelės paspaudimo ir klavišo ENTER paspaudimą. Kiekviena funkcija spausdina skirtingą pranešimą.</a:t>
            </a:r>
          </a:p>
          <a:p>
            <a:r>
              <a:rPr lang="lt-LT" dirty="0"/>
              <a:t>mygtukas = </a:t>
            </a:r>
            <a:r>
              <a:rPr lang="lt-LT" dirty="0" err="1"/>
              <a:t>Button</a:t>
            </a:r>
            <a:r>
              <a:rPr lang="lt-LT" dirty="0"/>
              <a:t> (langas, </a:t>
            </a:r>
            <a:r>
              <a:rPr lang="lt-LT" dirty="0" err="1"/>
              <a:t>text</a:t>
            </a:r>
            <a:r>
              <a:rPr lang="lt-LT" dirty="0"/>
              <a:t>="Spausdinti")</a:t>
            </a:r>
          </a:p>
          <a:p>
            <a:r>
              <a:rPr lang="lt-LT" dirty="0"/>
              <a:t>Šioje eilutėje sukuriamas mygtukas su tekstu „Spausdinti“.</a:t>
            </a:r>
          </a:p>
          <a:p>
            <a:endParaRPr lang="lt-LT" dirty="0"/>
          </a:p>
          <a:p>
            <a:r>
              <a:rPr lang="lt-LT" dirty="0"/>
              <a:t>pitonas</a:t>
            </a:r>
          </a:p>
          <a:p>
            <a:r>
              <a:rPr lang="lt-LT" dirty="0"/>
              <a:t>Nukopijuokite kodą</a:t>
            </a:r>
          </a:p>
          <a:p>
            <a:r>
              <a:rPr lang="lt-LT" dirty="0" err="1"/>
              <a:t>mygtukas.bind</a:t>
            </a:r>
            <a:r>
              <a:rPr lang="lt-LT" dirty="0"/>
              <a:t>("&lt;Button-1&gt;", spausdinti)</a:t>
            </a:r>
          </a:p>
          <a:p>
            <a:r>
              <a:rPr lang="lt-LT" dirty="0" err="1"/>
              <a:t>mygtukas.bind</a:t>
            </a:r>
            <a:r>
              <a:rPr lang="lt-LT" dirty="0"/>
              <a:t>("&lt;Button-3&gt;", spausdinti2)</a:t>
            </a:r>
          </a:p>
          <a:p>
            <a:r>
              <a:rPr lang="lt-LT" dirty="0" err="1"/>
              <a:t>langas.bind</a:t>
            </a:r>
            <a:r>
              <a:rPr lang="lt-LT" dirty="0"/>
              <a:t>("&lt;</a:t>
            </a:r>
            <a:r>
              <a:rPr lang="lt-LT" dirty="0" err="1"/>
              <a:t>Return</a:t>
            </a:r>
            <a:r>
              <a:rPr lang="lt-LT" dirty="0"/>
              <a:t>&gt;", spausdinti3)</a:t>
            </a:r>
          </a:p>
          <a:p>
            <a:r>
              <a:rPr lang="lt-LT" dirty="0"/>
              <a:t>Šios linijos susieja skirtingus veiksmus su mūsų apibrėžtomis funkcijomis. Funkcija </a:t>
            </a:r>
            <a:r>
              <a:rPr lang="lt-LT" dirty="0" err="1"/>
              <a:t>bind</a:t>
            </a:r>
            <a:r>
              <a:rPr lang="lt-LT" dirty="0"/>
              <a:t>() naudojama funkcijai susieti su konkrečiu įvykiu. "&lt;Button-1&gt;" reiškia kairiojo pelės mygtuko paspaudimą, o "&lt;Button-3&gt;" reiškia dešiniojo pelės mygtuko paspaudimą. Šie veiksmai yra atitinkamai susieti su funkcijomis „spausdinti“ ir „spausdinti2“.</a:t>
            </a:r>
          </a:p>
          <a:p>
            <a:endParaRPr lang="lt-LT" dirty="0"/>
          </a:p>
          <a:p>
            <a:r>
              <a:rPr lang="lt-LT" dirty="0"/>
              <a:t>Be to, „&lt;</a:t>
            </a:r>
            <a:r>
              <a:rPr lang="lt-LT" dirty="0" err="1"/>
              <a:t>Return</a:t>
            </a:r>
            <a:r>
              <a:rPr lang="lt-LT" dirty="0"/>
              <a:t>&gt;“ reiškia įvykį, kai paspaudžiamas ENTER klavišas, ir jis yra susietas su funkcija „spausdinti3“. Atkreipkite dėmesį, kad klavišo ENTER įvykis yra susietas su visu langu („langas“), o ne su mygtuku.</a:t>
            </a:r>
          </a:p>
          <a:p>
            <a:endParaRPr lang="lt-LT" dirty="0"/>
          </a:p>
          <a:p>
            <a:r>
              <a:rPr lang="lt-LT" dirty="0" err="1"/>
              <a:t>mygtukas.pack</a:t>
            </a:r>
            <a:r>
              <a:rPr lang="lt-LT" dirty="0"/>
              <a:t>()</a:t>
            </a:r>
          </a:p>
          <a:p>
            <a:r>
              <a:rPr lang="lt-LT" dirty="0"/>
              <a:t>Tada mes įdedame mygtuką lange naudodami </a:t>
            </a:r>
            <a:r>
              <a:rPr lang="lt-LT" dirty="0" err="1"/>
              <a:t>pack</a:t>
            </a:r>
            <a:r>
              <a:rPr lang="lt-LT" dirty="0"/>
              <a:t>() metodą.</a:t>
            </a:r>
          </a:p>
          <a:p>
            <a:endParaRPr lang="lt-LT" dirty="0"/>
          </a:p>
          <a:p>
            <a:r>
              <a:rPr lang="lt-LT" dirty="0" err="1"/>
              <a:t>langas.mainloop</a:t>
            </a:r>
            <a:r>
              <a:rPr lang="lt-LT" dirty="0"/>
              <a:t>()</a:t>
            </a:r>
          </a:p>
          <a:p>
            <a:r>
              <a:rPr lang="lt-LT" dirty="0"/>
              <a:t>Galiausiai ši eilutė inicijuoja GUI įvykių ciklą.</a:t>
            </a:r>
          </a:p>
          <a:p>
            <a:endParaRPr lang="lt-LT" dirty="0"/>
          </a:p>
          <a:p>
            <a:r>
              <a:rPr lang="lt-LT" dirty="0"/>
              <a:t>Naudodami šį kodą efektyviai sukūrėme reaguojantį mygtuką, kuris veikia skirtingai, priklausomai nuo vartotojo įvesties. Jei kairiuoju pelės mygtuku spustelėkite mygtuką "Paspaustas kairys pelės mygtukas!" yra atspausdintas. Jei dešiniuoju pelės mygtuku spustelėkite jį, "Paspaustas dešinys pelės mygtukas!" yra atspausdintas. Jei paspausite ENTER klavišą bet kurioje lango vietoje, "Paspaustas ENTER!" yra atspausdintas.</a:t>
            </a:r>
          </a:p>
          <a:p>
            <a:endParaRPr lang="lt-LT" dirty="0"/>
          </a:p>
          <a:p>
            <a:r>
              <a:rPr lang="lt-LT" dirty="0"/>
              <a:t>Toks skirtingų veiksmų susiejimas su skirtingais įvykiais yra esminis interaktyvių programų kūrimo aspektas. Naudodami </a:t>
            </a:r>
            <a:r>
              <a:rPr lang="lt-LT" dirty="0" err="1"/>
              <a:t>Tkinter</a:t>
            </a:r>
            <a:r>
              <a:rPr lang="lt-LT" dirty="0"/>
              <a:t> </a:t>
            </a:r>
            <a:r>
              <a:rPr lang="lt-LT" dirty="0" err="1"/>
              <a:t>bind</a:t>
            </a:r>
            <a:r>
              <a:rPr lang="lt-LT" dirty="0"/>
              <a:t>() metodą, galite priversti savo programas reaguoti į beveik bet kokį vartotojo įvestį, nesvarbu, ar tai būtų pelės paspaudimai, klavišų paspaudimai ar net pelės judesiai. Tęsdami šį kursą išnagrinėsime sudėtingesnius </a:t>
            </a:r>
            <a:r>
              <a:rPr lang="lt-LT" dirty="0" err="1"/>
              <a:t>eventu</a:t>
            </a:r>
            <a:r>
              <a:rPr lang="lt-LT" dirty="0"/>
              <a:t>/</a:t>
            </a:r>
            <a:r>
              <a:rPr lang="lt-LT" dirty="0" err="1"/>
              <a:t>ivykiu</a:t>
            </a:r>
            <a:r>
              <a:rPr lang="lt-LT" dirty="0"/>
              <a:t> tvarkymo būdus, kad sukurtume patrauklesnes ir interaktyvesnes programas.</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8</a:t>
            </a:fld>
            <a:endParaRPr lang="en-LT"/>
          </a:p>
        </p:txBody>
      </p:sp>
    </p:spTree>
    <p:extLst>
      <p:ext uri="{BB962C8B-B14F-4D97-AF65-F5344CB8AC3E}">
        <p14:creationId xmlns:p14="http://schemas.microsoft.com/office/powerpoint/2010/main" val="1533461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įdomi renginių tvarkymo dalis </a:t>
            </a:r>
            <a:r>
              <a:rPr lang="lt-LT" dirty="0" err="1"/>
              <a:t>Tkinteryje</a:t>
            </a:r>
            <a:r>
              <a:rPr lang="lt-LT" dirty="0"/>
              <a:t>. Kaip galbūt pastebėjote, ankstesniuose pavyzdžiuose mes visada įtraukėme parametrą „įvykis“ į savo funkcijas, kurias naudojome įvykiams tvarkyti. Šis parametras nurodo įvykį, kuris suaktyvino funkciją. Jame yra duomenų apie įvykį, pvz., pelės padėtis paspaudimo metu arba klavišas, paspaustas per klaviatūros įvykį. Tačiau gali būti atvejų, kai norime iškviesti funkciją, kuri nepriima įvykio argumento. Aptarkime, kaip tai tvarkoma kode, kurį bendrinate.</a:t>
            </a:r>
          </a:p>
          <a:p>
            <a:endParaRPr lang="lt-LT" dirty="0"/>
          </a:p>
          <a:p>
            <a:r>
              <a:rPr lang="lt-LT" dirty="0" err="1"/>
              <a:t>from</a:t>
            </a:r>
            <a:r>
              <a:rPr lang="lt-LT" dirty="0"/>
              <a:t> </a:t>
            </a:r>
            <a:r>
              <a:rPr lang="lt-LT" dirty="0" err="1"/>
              <a:t>tkinter</a:t>
            </a:r>
            <a:r>
              <a:rPr lang="lt-LT" dirty="0"/>
              <a:t> </a:t>
            </a:r>
            <a:r>
              <a:rPr lang="lt-LT" dirty="0" err="1"/>
              <a:t>import</a:t>
            </a:r>
            <a:r>
              <a:rPr lang="lt-LT" dirty="0"/>
              <a:t> *</a:t>
            </a:r>
          </a:p>
          <a:p>
            <a:r>
              <a:rPr lang="lt-LT" dirty="0"/>
              <a:t>Pradedame, kaip įprasta, importuodami viską iš </a:t>
            </a:r>
            <a:r>
              <a:rPr lang="lt-LT" dirty="0" err="1"/>
              <a:t>Tkinter</a:t>
            </a:r>
            <a:r>
              <a:rPr lang="lt-LT" dirty="0"/>
              <a:t> bibliotekos.</a:t>
            </a:r>
          </a:p>
          <a:p>
            <a:endParaRPr lang="lt-LT" dirty="0"/>
          </a:p>
          <a:p>
            <a:r>
              <a:rPr lang="lt-LT" dirty="0"/>
              <a:t>langas = </a:t>
            </a:r>
            <a:r>
              <a:rPr lang="lt-LT" dirty="0" err="1"/>
              <a:t>Tk</a:t>
            </a:r>
            <a:r>
              <a:rPr lang="lt-LT" dirty="0"/>
              <a:t>()</a:t>
            </a:r>
          </a:p>
          <a:p>
            <a:r>
              <a:rPr lang="lt-LT" dirty="0"/>
              <a:t>Ši eilutė sukuria pagrindinį mūsų programos langą.</a:t>
            </a:r>
          </a:p>
          <a:p>
            <a:endParaRPr lang="lt-LT" dirty="0"/>
          </a:p>
          <a:p>
            <a:r>
              <a:rPr lang="lt-LT" dirty="0" err="1"/>
              <a:t>def</a:t>
            </a:r>
            <a:r>
              <a:rPr lang="lt-LT" dirty="0"/>
              <a:t> spausdinti():</a:t>
            </a:r>
          </a:p>
          <a:p>
            <a:r>
              <a:rPr lang="lt-LT" dirty="0"/>
              <a:t>     spausdinti („Spausdina!“)</a:t>
            </a:r>
          </a:p>
          <a:p>
            <a:r>
              <a:rPr lang="lt-LT" dirty="0"/>
              <a:t>Čia apibrėžiame funkciją „spausdinti“, kuri nepriima įvykio argumento. Viskas, ką ji daro, tai atspausdina "Spausdina!" į pultą, kai skambina.</a:t>
            </a:r>
          </a:p>
          <a:p>
            <a:endParaRPr lang="lt-LT" dirty="0"/>
          </a:p>
          <a:p>
            <a:r>
              <a:rPr lang="lt-LT" dirty="0"/>
              <a:t>mygtukas = </a:t>
            </a:r>
            <a:r>
              <a:rPr lang="lt-LT" dirty="0" err="1"/>
              <a:t>Button</a:t>
            </a:r>
            <a:r>
              <a:rPr lang="lt-LT" dirty="0"/>
              <a:t>(langas, </a:t>
            </a:r>
            <a:r>
              <a:rPr lang="lt-LT" dirty="0" err="1"/>
              <a:t>text</a:t>
            </a:r>
            <a:r>
              <a:rPr lang="lt-LT" dirty="0"/>
              <a:t>="Spausdinti", </a:t>
            </a:r>
            <a:r>
              <a:rPr lang="lt-LT" dirty="0" err="1"/>
              <a:t>command</a:t>
            </a:r>
            <a:r>
              <a:rPr lang="lt-LT" dirty="0"/>
              <a:t>=spausdinti)</a:t>
            </a:r>
          </a:p>
          <a:p>
            <a:r>
              <a:rPr lang="lt-LT" dirty="0"/>
              <a:t>Šioje eilutėje sukuriamas mygtukas su tekstu „Spausdinti“. Argumentas „komanda“ nustatytas į mūsų funkciją „spausdinti“, taigi, paspaudus mygtuką, iškviečiama mūsų funkcija.</a:t>
            </a:r>
          </a:p>
          <a:p>
            <a:endParaRPr lang="lt-LT" dirty="0"/>
          </a:p>
          <a:p>
            <a:r>
              <a:rPr lang="lt-LT" dirty="0" err="1"/>
              <a:t>langas.bind</a:t>
            </a:r>
            <a:r>
              <a:rPr lang="lt-LT" dirty="0"/>
              <a:t>("&lt;</a:t>
            </a:r>
            <a:r>
              <a:rPr lang="lt-LT" dirty="0" err="1"/>
              <a:t>Return</a:t>
            </a:r>
            <a:r>
              <a:rPr lang="lt-LT" dirty="0"/>
              <a:t>&gt;", lambda </a:t>
            </a:r>
            <a:r>
              <a:rPr lang="lt-LT" dirty="0" err="1"/>
              <a:t>event</a:t>
            </a:r>
            <a:r>
              <a:rPr lang="lt-LT" dirty="0"/>
              <a:t>: spausdinti())</a:t>
            </a:r>
          </a:p>
          <a:p>
            <a:r>
              <a:rPr lang="lt-LT" dirty="0"/>
              <a:t>Štai čia viskas darosi įdomiai. Ši eilutė susieja ENTER klavišo paspaudimą su mūsų funkcija. Bet kadangi mūsų funkcija nenaudoja įvykio argumento, turime naudoti lambda funkciją, kad ją iškviestume. Lambda funkcija yra maža, anoniminė funkcija, kuri apibrėžiama skrydžio metu. Šiuo atveju reikia „įvykio“ argumento, bet su juo nieko nedaro; ji tiesiog vadina mūsų funkciją „spausdinti“.</a:t>
            </a:r>
          </a:p>
          <a:p>
            <a:endParaRPr lang="lt-LT" dirty="0"/>
          </a:p>
          <a:p>
            <a:r>
              <a:rPr lang="lt-LT" dirty="0" err="1"/>
              <a:t>mygtukas.pack</a:t>
            </a:r>
            <a:r>
              <a:rPr lang="lt-LT" dirty="0"/>
              <a:t>()</a:t>
            </a:r>
          </a:p>
          <a:p>
            <a:r>
              <a:rPr lang="lt-LT" dirty="0"/>
              <a:t>Tada mes įdedame mygtuką lange naudodami </a:t>
            </a:r>
            <a:r>
              <a:rPr lang="lt-LT" dirty="0" err="1"/>
              <a:t>pack</a:t>
            </a:r>
            <a:r>
              <a:rPr lang="lt-LT" dirty="0"/>
              <a:t>() metodą.</a:t>
            </a:r>
          </a:p>
          <a:p>
            <a:endParaRPr lang="lt-LT" dirty="0"/>
          </a:p>
          <a:p>
            <a:r>
              <a:rPr lang="lt-LT" dirty="0" err="1"/>
              <a:t>langas.mainloop</a:t>
            </a:r>
            <a:r>
              <a:rPr lang="lt-LT" dirty="0"/>
              <a:t>()</a:t>
            </a:r>
          </a:p>
          <a:p>
            <a:r>
              <a:rPr lang="lt-LT" dirty="0"/>
              <a:t>Galiausiai ši eilutė inicijuoja įvykio kilpą.</a:t>
            </a:r>
          </a:p>
          <a:p>
            <a:endParaRPr lang="lt-LT" dirty="0"/>
          </a:p>
          <a:p>
            <a:r>
              <a:rPr lang="lt-LT" dirty="0"/>
              <a:t>Su šiuo kodu, paspaudus mygtuką arba klavišą ENTER, atsiras "Spausdina!" atspausdinti į konsolę. Tai parodo, kad „</a:t>
            </a:r>
            <a:r>
              <a:rPr lang="lt-LT" dirty="0" err="1"/>
              <a:t>Tkinter</a:t>
            </a:r>
            <a:r>
              <a:rPr lang="lt-LT" dirty="0"/>
              <a:t>“ įvykiais pagrįstos funkcijos gali būti lanksčios naudojant lambda funkciją ir valdyti situacijas, kai iškviečiamai funkcijai nereikia įvykio argumento. Toks lankstumas yra galingas įrankis kuriant interaktyvias GUI programas.</a:t>
            </a:r>
            <a:endParaRPr lang="en-LT" dirty="0"/>
          </a:p>
        </p:txBody>
      </p:sp>
      <p:sp>
        <p:nvSpPr>
          <p:cNvPr id="4" name="Slide Number Placeholder 3"/>
          <p:cNvSpPr>
            <a:spLocks noGrp="1"/>
          </p:cNvSpPr>
          <p:nvPr>
            <p:ph type="sldNum" sz="quarter" idx="5"/>
          </p:nvPr>
        </p:nvSpPr>
        <p:spPr/>
        <p:txBody>
          <a:bodyPr/>
          <a:lstStyle/>
          <a:p>
            <a:fld id="{FC609F99-D68F-3642-9C26-32669C7ECCED}" type="slidenum">
              <a:rPr lang="en-LT" smtClean="0"/>
              <a:t>9</a:t>
            </a:fld>
            <a:endParaRPr lang="en-LT"/>
          </a:p>
        </p:txBody>
      </p:sp>
    </p:spTree>
    <p:extLst>
      <p:ext uri="{BB962C8B-B14F-4D97-AF65-F5344CB8AC3E}">
        <p14:creationId xmlns:p14="http://schemas.microsoft.com/office/powerpoint/2010/main" val="3904958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30" name="PlaceHolder 2"/>
          <p:cNvSpPr>
            <a:spLocks noGrp="1"/>
          </p:cNvSpPr>
          <p:nvPr>
            <p:ph type="body"/>
          </p:nvPr>
        </p:nvSpPr>
        <p:spPr>
          <a:xfrm>
            <a:off x="480240" y="460800"/>
            <a:ext cx="5614920" cy="216000"/>
          </a:xfrm>
          <a:prstGeom prst="rect">
            <a:avLst/>
          </a:prstGeom>
        </p:spPr>
        <p:txBody>
          <a:bodyPr lIns="0" tIns="0" rIns="0" bIns="0">
            <a:normAutofit fontScale="32000"/>
          </a:bodyPr>
          <a:lstStyle/>
          <a:p>
            <a:endParaRPr lang="lt-LT" sz="3200" b="0" strike="noStrike" spc="-1">
              <a:latin typeface="Arial"/>
            </a:endParaRPr>
          </a:p>
        </p:txBody>
      </p:sp>
      <p:sp>
        <p:nvSpPr>
          <p:cNvPr id="31" name="PlaceHolder 3"/>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33"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34"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35"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36" name="PlaceHolder 5"/>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38" name="PlaceHolder 2"/>
          <p:cNvSpPr>
            <a:spLocks noGrp="1"/>
          </p:cNvSpPr>
          <p:nvPr>
            <p:ph type="body"/>
          </p:nvPr>
        </p:nvSpPr>
        <p:spPr>
          <a:xfrm>
            <a:off x="48024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39" name="PlaceHolder 3"/>
          <p:cNvSpPr>
            <a:spLocks noGrp="1"/>
          </p:cNvSpPr>
          <p:nvPr>
            <p:ph type="body"/>
          </p:nvPr>
        </p:nvSpPr>
        <p:spPr>
          <a:xfrm>
            <a:off x="237888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40" name="PlaceHolder 4"/>
          <p:cNvSpPr>
            <a:spLocks noGrp="1"/>
          </p:cNvSpPr>
          <p:nvPr>
            <p:ph type="body"/>
          </p:nvPr>
        </p:nvSpPr>
        <p:spPr>
          <a:xfrm>
            <a:off x="427752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41" name="PlaceHolder 5"/>
          <p:cNvSpPr>
            <a:spLocks noGrp="1"/>
          </p:cNvSpPr>
          <p:nvPr>
            <p:ph type="body"/>
          </p:nvPr>
        </p:nvSpPr>
        <p:spPr>
          <a:xfrm>
            <a:off x="48024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42" name="PlaceHolder 6"/>
          <p:cNvSpPr>
            <a:spLocks noGrp="1"/>
          </p:cNvSpPr>
          <p:nvPr>
            <p:ph type="body"/>
          </p:nvPr>
        </p:nvSpPr>
        <p:spPr>
          <a:xfrm>
            <a:off x="237888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43" name="PlaceHolder 7"/>
          <p:cNvSpPr>
            <a:spLocks noGrp="1"/>
          </p:cNvSpPr>
          <p:nvPr>
            <p:ph type="body"/>
          </p:nvPr>
        </p:nvSpPr>
        <p:spPr>
          <a:xfrm>
            <a:off x="4277520" y="697680"/>
            <a:ext cx="1807920" cy="216000"/>
          </a:xfrm>
          <a:prstGeom prst="rect">
            <a:avLst/>
          </a:prstGeom>
        </p:spPr>
        <p:txBody>
          <a:bodyPr lIns="0" tIns="0" rIns="0" bIns="0">
            <a:normAutofit fontScale="5000"/>
          </a:bodyPr>
          <a:lstStyle/>
          <a:p>
            <a:endParaRPr lang="lt-L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5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5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56"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57"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80240" y="5141520"/>
            <a:ext cx="2342880" cy="53096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61"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62"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63"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65"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66"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67" name="PlaceHolder 4"/>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69"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70"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71" name="PlaceHolder 4"/>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73" name="PlaceHolder 2"/>
          <p:cNvSpPr>
            <a:spLocks noGrp="1"/>
          </p:cNvSpPr>
          <p:nvPr>
            <p:ph type="body"/>
          </p:nvPr>
        </p:nvSpPr>
        <p:spPr>
          <a:xfrm>
            <a:off x="480240" y="460800"/>
            <a:ext cx="5614920" cy="216000"/>
          </a:xfrm>
          <a:prstGeom prst="rect">
            <a:avLst/>
          </a:prstGeom>
        </p:spPr>
        <p:txBody>
          <a:bodyPr lIns="0" tIns="0" rIns="0" bIns="0">
            <a:normAutofit fontScale="32000"/>
          </a:bodyPr>
          <a:lstStyle/>
          <a:p>
            <a:endParaRPr lang="lt-LT" sz="3200" b="0" strike="noStrike" spc="-1">
              <a:latin typeface="Arial"/>
            </a:endParaRPr>
          </a:p>
        </p:txBody>
      </p:sp>
      <p:sp>
        <p:nvSpPr>
          <p:cNvPr id="74" name="PlaceHolder 3"/>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76"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77"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78"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79" name="PlaceHolder 5"/>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81" name="PlaceHolder 2"/>
          <p:cNvSpPr>
            <a:spLocks noGrp="1"/>
          </p:cNvSpPr>
          <p:nvPr>
            <p:ph type="body"/>
          </p:nvPr>
        </p:nvSpPr>
        <p:spPr>
          <a:xfrm>
            <a:off x="48024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82" name="PlaceHolder 3"/>
          <p:cNvSpPr>
            <a:spLocks noGrp="1"/>
          </p:cNvSpPr>
          <p:nvPr>
            <p:ph type="body"/>
          </p:nvPr>
        </p:nvSpPr>
        <p:spPr>
          <a:xfrm>
            <a:off x="237888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83" name="PlaceHolder 4"/>
          <p:cNvSpPr>
            <a:spLocks noGrp="1"/>
          </p:cNvSpPr>
          <p:nvPr>
            <p:ph type="body"/>
          </p:nvPr>
        </p:nvSpPr>
        <p:spPr>
          <a:xfrm>
            <a:off x="427752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84" name="PlaceHolder 5"/>
          <p:cNvSpPr>
            <a:spLocks noGrp="1"/>
          </p:cNvSpPr>
          <p:nvPr>
            <p:ph type="body"/>
          </p:nvPr>
        </p:nvSpPr>
        <p:spPr>
          <a:xfrm>
            <a:off x="48024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85" name="PlaceHolder 6"/>
          <p:cNvSpPr>
            <a:spLocks noGrp="1"/>
          </p:cNvSpPr>
          <p:nvPr>
            <p:ph type="body"/>
          </p:nvPr>
        </p:nvSpPr>
        <p:spPr>
          <a:xfrm>
            <a:off x="237888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86" name="PlaceHolder 7"/>
          <p:cNvSpPr>
            <a:spLocks noGrp="1"/>
          </p:cNvSpPr>
          <p:nvPr>
            <p:ph type="body"/>
          </p:nvPr>
        </p:nvSpPr>
        <p:spPr>
          <a:xfrm>
            <a:off x="4277520" y="697680"/>
            <a:ext cx="1807920" cy="216000"/>
          </a:xfrm>
          <a:prstGeom prst="rect">
            <a:avLst/>
          </a:prstGeom>
        </p:spPr>
        <p:txBody>
          <a:bodyPr lIns="0" tIns="0" rIns="0" bIns="0">
            <a:normAutofit fontScale="5000"/>
          </a:bodyPr>
          <a:lstStyle/>
          <a:p>
            <a:endParaRPr lang="lt-LT"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95"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97"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99"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100"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480240" y="5141520"/>
            <a:ext cx="2342880" cy="53096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04"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105"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106"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08"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109"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110" name="PlaceHolder 4"/>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12"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113"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114" name="PlaceHolder 4"/>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16" name="PlaceHolder 2"/>
          <p:cNvSpPr>
            <a:spLocks noGrp="1"/>
          </p:cNvSpPr>
          <p:nvPr>
            <p:ph type="body"/>
          </p:nvPr>
        </p:nvSpPr>
        <p:spPr>
          <a:xfrm>
            <a:off x="480240" y="460800"/>
            <a:ext cx="5614920" cy="216000"/>
          </a:xfrm>
          <a:prstGeom prst="rect">
            <a:avLst/>
          </a:prstGeom>
        </p:spPr>
        <p:txBody>
          <a:bodyPr lIns="0" tIns="0" rIns="0" bIns="0">
            <a:normAutofit fontScale="32000"/>
          </a:bodyPr>
          <a:lstStyle/>
          <a:p>
            <a:endParaRPr lang="lt-LT" sz="3200" b="0" strike="noStrike" spc="-1">
              <a:latin typeface="Arial"/>
            </a:endParaRPr>
          </a:p>
        </p:txBody>
      </p:sp>
      <p:sp>
        <p:nvSpPr>
          <p:cNvPr id="117" name="PlaceHolder 3"/>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19"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120"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121"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122" name="PlaceHolder 5"/>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24" name="PlaceHolder 2"/>
          <p:cNvSpPr>
            <a:spLocks noGrp="1"/>
          </p:cNvSpPr>
          <p:nvPr>
            <p:ph type="body"/>
          </p:nvPr>
        </p:nvSpPr>
        <p:spPr>
          <a:xfrm>
            <a:off x="48024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125" name="PlaceHolder 3"/>
          <p:cNvSpPr>
            <a:spLocks noGrp="1"/>
          </p:cNvSpPr>
          <p:nvPr>
            <p:ph type="body"/>
          </p:nvPr>
        </p:nvSpPr>
        <p:spPr>
          <a:xfrm>
            <a:off x="237888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126" name="PlaceHolder 4"/>
          <p:cNvSpPr>
            <a:spLocks noGrp="1"/>
          </p:cNvSpPr>
          <p:nvPr>
            <p:ph type="body"/>
          </p:nvPr>
        </p:nvSpPr>
        <p:spPr>
          <a:xfrm>
            <a:off x="427752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127" name="PlaceHolder 5"/>
          <p:cNvSpPr>
            <a:spLocks noGrp="1"/>
          </p:cNvSpPr>
          <p:nvPr>
            <p:ph type="body"/>
          </p:nvPr>
        </p:nvSpPr>
        <p:spPr>
          <a:xfrm>
            <a:off x="48024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128" name="PlaceHolder 6"/>
          <p:cNvSpPr>
            <a:spLocks noGrp="1"/>
          </p:cNvSpPr>
          <p:nvPr>
            <p:ph type="body"/>
          </p:nvPr>
        </p:nvSpPr>
        <p:spPr>
          <a:xfrm>
            <a:off x="237888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129" name="PlaceHolder 7"/>
          <p:cNvSpPr>
            <a:spLocks noGrp="1"/>
          </p:cNvSpPr>
          <p:nvPr>
            <p:ph type="body"/>
          </p:nvPr>
        </p:nvSpPr>
        <p:spPr>
          <a:xfrm>
            <a:off x="4277520" y="697680"/>
            <a:ext cx="1807920" cy="216000"/>
          </a:xfrm>
          <a:prstGeom prst="rect">
            <a:avLst/>
          </a:prstGeom>
        </p:spPr>
        <p:txBody>
          <a:bodyPr lIns="0" tIns="0" rIns="0" bIns="0">
            <a:normAutofit fontScale="5000"/>
          </a:bodyPr>
          <a:lstStyle/>
          <a:p>
            <a:endParaRPr lang="lt-LT"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44"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46"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3"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14"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48"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149"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480240" y="5141520"/>
            <a:ext cx="2342880" cy="53096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53"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154"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155"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57"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158"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159" name="PlaceHolder 4"/>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61"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162"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163" name="PlaceHolder 4"/>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65" name="PlaceHolder 2"/>
          <p:cNvSpPr>
            <a:spLocks noGrp="1"/>
          </p:cNvSpPr>
          <p:nvPr>
            <p:ph type="body"/>
          </p:nvPr>
        </p:nvSpPr>
        <p:spPr>
          <a:xfrm>
            <a:off x="480240" y="460800"/>
            <a:ext cx="5614920" cy="216000"/>
          </a:xfrm>
          <a:prstGeom prst="rect">
            <a:avLst/>
          </a:prstGeom>
        </p:spPr>
        <p:txBody>
          <a:bodyPr lIns="0" tIns="0" rIns="0" bIns="0">
            <a:normAutofit fontScale="32000"/>
          </a:bodyPr>
          <a:lstStyle/>
          <a:p>
            <a:endParaRPr lang="lt-LT" sz="3200" b="0" strike="noStrike" spc="-1">
              <a:latin typeface="Arial"/>
            </a:endParaRPr>
          </a:p>
        </p:txBody>
      </p:sp>
      <p:sp>
        <p:nvSpPr>
          <p:cNvPr id="166" name="PlaceHolder 3"/>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68"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169"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170"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171" name="PlaceHolder 5"/>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73" name="PlaceHolder 2"/>
          <p:cNvSpPr>
            <a:spLocks noGrp="1"/>
          </p:cNvSpPr>
          <p:nvPr>
            <p:ph type="body"/>
          </p:nvPr>
        </p:nvSpPr>
        <p:spPr>
          <a:xfrm>
            <a:off x="48024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174" name="PlaceHolder 3"/>
          <p:cNvSpPr>
            <a:spLocks noGrp="1"/>
          </p:cNvSpPr>
          <p:nvPr>
            <p:ph type="body"/>
          </p:nvPr>
        </p:nvSpPr>
        <p:spPr>
          <a:xfrm>
            <a:off x="237888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175" name="PlaceHolder 4"/>
          <p:cNvSpPr>
            <a:spLocks noGrp="1"/>
          </p:cNvSpPr>
          <p:nvPr>
            <p:ph type="body"/>
          </p:nvPr>
        </p:nvSpPr>
        <p:spPr>
          <a:xfrm>
            <a:off x="427752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176" name="PlaceHolder 5"/>
          <p:cNvSpPr>
            <a:spLocks noGrp="1"/>
          </p:cNvSpPr>
          <p:nvPr>
            <p:ph type="body"/>
          </p:nvPr>
        </p:nvSpPr>
        <p:spPr>
          <a:xfrm>
            <a:off x="48024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177" name="PlaceHolder 6"/>
          <p:cNvSpPr>
            <a:spLocks noGrp="1"/>
          </p:cNvSpPr>
          <p:nvPr>
            <p:ph type="body"/>
          </p:nvPr>
        </p:nvSpPr>
        <p:spPr>
          <a:xfrm>
            <a:off x="237888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178" name="PlaceHolder 7"/>
          <p:cNvSpPr>
            <a:spLocks noGrp="1"/>
          </p:cNvSpPr>
          <p:nvPr>
            <p:ph type="body"/>
          </p:nvPr>
        </p:nvSpPr>
        <p:spPr>
          <a:xfrm>
            <a:off x="4277520" y="697680"/>
            <a:ext cx="1807920" cy="216000"/>
          </a:xfrm>
          <a:prstGeom prst="rect">
            <a:avLst/>
          </a:prstGeom>
        </p:spPr>
        <p:txBody>
          <a:bodyPr lIns="0" tIns="0" rIns="0" bIns="0">
            <a:normAutofit fontScale="5000"/>
          </a:bodyPr>
          <a:lstStyle/>
          <a:p>
            <a:endParaRPr lang="lt-LT"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5141520"/>
            <a:ext cx="2342880" cy="53096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32000"/>
          </a:bodyPr>
          <a:lstStyle/>
          <a:p>
            <a:endParaRPr lang="lt-LT" sz="3200" b="0" strike="noStrike" spc="-1">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80240" y="5141520"/>
            <a:ext cx="2342880" cy="53096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5000"/>
          </a:bodyPr>
          <a:lstStyle/>
          <a:p>
            <a:endParaRPr lang="lt-LT"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35"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37"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39"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240"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480240" y="5141520"/>
            <a:ext cx="2342880" cy="53096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44"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45"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246"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48"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249"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50" name="PlaceHolder 4"/>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52"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53"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54" name="PlaceHolder 4"/>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18"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19"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20"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56" name="PlaceHolder 2"/>
          <p:cNvSpPr>
            <a:spLocks noGrp="1"/>
          </p:cNvSpPr>
          <p:nvPr>
            <p:ph type="body"/>
          </p:nvPr>
        </p:nvSpPr>
        <p:spPr>
          <a:xfrm>
            <a:off x="480240" y="460800"/>
            <a:ext cx="5614920" cy="216000"/>
          </a:xfrm>
          <a:prstGeom prst="rect">
            <a:avLst/>
          </a:prstGeom>
        </p:spPr>
        <p:txBody>
          <a:bodyPr lIns="0" tIns="0" rIns="0" bIns="0">
            <a:normAutofit fontScale="32000"/>
          </a:bodyPr>
          <a:lstStyle/>
          <a:p>
            <a:endParaRPr lang="lt-LT" sz="3200" b="0" strike="noStrike" spc="-1">
              <a:latin typeface="Arial"/>
            </a:endParaRPr>
          </a:p>
        </p:txBody>
      </p:sp>
      <p:sp>
        <p:nvSpPr>
          <p:cNvPr id="257" name="PlaceHolder 3"/>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59"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60"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61"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62" name="PlaceHolder 5"/>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64" name="PlaceHolder 2"/>
          <p:cNvSpPr>
            <a:spLocks noGrp="1"/>
          </p:cNvSpPr>
          <p:nvPr>
            <p:ph type="body"/>
          </p:nvPr>
        </p:nvSpPr>
        <p:spPr>
          <a:xfrm>
            <a:off x="48024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5" name="PlaceHolder 3"/>
          <p:cNvSpPr>
            <a:spLocks noGrp="1"/>
          </p:cNvSpPr>
          <p:nvPr>
            <p:ph type="body"/>
          </p:nvPr>
        </p:nvSpPr>
        <p:spPr>
          <a:xfrm>
            <a:off x="237888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6" name="PlaceHolder 4"/>
          <p:cNvSpPr>
            <a:spLocks noGrp="1"/>
          </p:cNvSpPr>
          <p:nvPr>
            <p:ph type="body"/>
          </p:nvPr>
        </p:nvSpPr>
        <p:spPr>
          <a:xfrm>
            <a:off x="427752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7" name="PlaceHolder 5"/>
          <p:cNvSpPr>
            <a:spLocks noGrp="1"/>
          </p:cNvSpPr>
          <p:nvPr>
            <p:ph type="body"/>
          </p:nvPr>
        </p:nvSpPr>
        <p:spPr>
          <a:xfrm>
            <a:off x="48024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8" name="PlaceHolder 6"/>
          <p:cNvSpPr>
            <a:spLocks noGrp="1"/>
          </p:cNvSpPr>
          <p:nvPr>
            <p:ph type="body"/>
          </p:nvPr>
        </p:nvSpPr>
        <p:spPr>
          <a:xfrm>
            <a:off x="237888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9" name="PlaceHolder 7"/>
          <p:cNvSpPr>
            <a:spLocks noGrp="1"/>
          </p:cNvSpPr>
          <p:nvPr>
            <p:ph type="body"/>
          </p:nvPr>
        </p:nvSpPr>
        <p:spPr>
          <a:xfrm>
            <a:off x="4277520" y="697680"/>
            <a:ext cx="1807920" cy="216000"/>
          </a:xfrm>
          <a:prstGeom prst="rect">
            <a:avLst/>
          </a:prstGeom>
        </p:spPr>
        <p:txBody>
          <a:bodyPr lIns="0" tIns="0" rIns="0" bIns="0">
            <a:normAutofit fontScale="5000"/>
          </a:bodyPr>
          <a:lstStyle/>
          <a:p>
            <a:endParaRPr lang="lt-L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2"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23"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4" name="PlaceHolder 4"/>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6"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7"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8" name="PlaceHolder 4"/>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2160" cy="680040"/>
            <a:chOff x="11078640" y="458640"/>
            <a:chExt cx="632160" cy="680040"/>
          </a:xfrm>
        </p:grpSpPr>
        <p:sp>
          <p:nvSpPr>
            <p:cNvPr id="9"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3520" cy="682200"/>
          </a:xfrm>
          <a:prstGeom prst="rect">
            <a:avLst/>
          </a:prstGeom>
          <a:ln w="12600">
            <a:noFill/>
          </a:ln>
        </p:spPr>
      </p:pic>
      <p:sp>
        <p:nvSpPr>
          <p:cNvPr id="6" name="PlaceHolder 6"/>
          <p:cNvSpPr>
            <a:spLocks noGrp="1"/>
          </p:cNvSpPr>
          <p:nvPr>
            <p:ph type="title"/>
          </p:nvPr>
        </p:nvSpPr>
        <p:spPr>
          <a:xfrm>
            <a:off x="480240" y="5141520"/>
            <a:ext cx="2342880" cy="1145160"/>
          </a:xfrm>
          <a:prstGeom prst="rect">
            <a:avLst/>
          </a:prstGeom>
        </p:spPr>
        <p:txBody>
          <a:bodyPr lIns="0" tIns="0" rIns="0" bIns="0" anchor="ctr">
            <a:spAutoFit/>
          </a:bodyPr>
          <a:lstStyle/>
          <a:p>
            <a:r>
              <a:rPr lang="lt-LT" sz="1800" b="0" strike="noStrike" spc="-1">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lt-LT"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lt-LT" sz="2800" b="0" strike="noStrike" spc="-1">
                <a:latin typeface="Arial"/>
              </a:rPr>
              <a:t>Second Outline Level</a:t>
            </a:r>
          </a:p>
          <a:p>
            <a:pPr marL="1296000" lvl="2" indent="-288000">
              <a:spcBef>
                <a:spcPts val="850"/>
              </a:spcBef>
              <a:buClr>
                <a:srgbClr val="000000"/>
              </a:buClr>
              <a:buSzPct val="45000"/>
              <a:buFont typeface="Wingdings" charset="2"/>
              <a:buChar char=""/>
            </a:pPr>
            <a:r>
              <a:rPr lang="lt-LT" sz="2400" b="0" strike="noStrike" spc="-1">
                <a:latin typeface="Arial"/>
              </a:rPr>
              <a:t>Third Outline Level</a:t>
            </a:r>
          </a:p>
          <a:p>
            <a:pPr marL="1728000" lvl="3" indent="-216000">
              <a:spcBef>
                <a:spcPts val="567"/>
              </a:spcBef>
              <a:buClr>
                <a:srgbClr val="000000"/>
              </a:buClr>
              <a:buSzPct val="75000"/>
              <a:buFont typeface="Symbol" charset="2"/>
              <a:buChar char=""/>
            </a:pPr>
            <a:r>
              <a:rPr lang="lt-LT" sz="2000" b="0" strike="noStrike" spc="-1">
                <a:latin typeface="Arial"/>
              </a:rPr>
              <a:t>Fourth Outline Level</a:t>
            </a:r>
          </a:p>
          <a:p>
            <a:pPr marL="2160000" lvl="4" indent="-216000">
              <a:spcBef>
                <a:spcPts val="283"/>
              </a:spcBef>
              <a:buClr>
                <a:srgbClr val="000000"/>
              </a:buClr>
              <a:buSzPct val="45000"/>
              <a:buFont typeface="Wingdings" charset="2"/>
              <a:buChar char=""/>
            </a:pPr>
            <a:r>
              <a:rPr lang="lt-LT" sz="2000" b="0" strike="noStrike" spc="-1">
                <a:latin typeface="Arial"/>
              </a:rPr>
              <a:t>Fifth Outline Level</a:t>
            </a:r>
          </a:p>
          <a:p>
            <a:pPr marL="2592000" lvl="5" indent="-216000">
              <a:spcBef>
                <a:spcPts val="283"/>
              </a:spcBef>
              <a:buClr>
                <a:srgbClr val="000000"/>
              </a:buClr>
              <a:buSzPct val="45000"/>
              <a:buFont typeface="Wingdings" charset="2"/>
              <a:buChar char=""/>
            </a:pPr>
            <a:r>
              <a:rPr lang="lt-LT" sz="2000" b="0" strike="noStrike" spc="-1">
                <a:latin typeface="Arial"/>
              </a:rPr>
              <a:t>Sixth Outline Level</a:t>
            </a:r>
          </a:p>
          <a:p>
            <a:pPr marL="3024000" lvl="6" indent="-216000">
              <a:spcBef>
                <a:spcPts val="283"/>
              </a:spcBef>
              <a:buClr>
                <a:srgbClr val="000000"/>
              </a:buClr>
              <a:buSzPct val="45000"/>
              <a:buFont typeface="Wingdings" charset="2"/>
              <a:buChar char=""/>
            </a:pPr>
            <a:r>
              <a:rPr lang="lt-LT"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2160" cy="680040"/>
            <a:chOff x="11078640" y="458640"/>
            <a:chExt cx="632160" cy="680040"/>
          </a:xfrm>
        </p:grpSpPr>
        <p:sp>
          <p:nvSpPr>
            <p:cNvPr id="4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480240" y="5141520"/>
            <a:ext cx="2342880" cy="1145160"/>
          </a:xfrm>
          <a:prstGeom prst="rect">
            <a:avLst/>
          </a:prstGeom>
        </p:spPr>
        <p:txBody>
          <a:bodyPr lIns="0" tIns="0" rIns="0" bIns="0" anchor="ctr">
            <a:spAutoFit/>
          </a:bodyPr>
          <a:lstStyle/>
          <a:p>
            <a:r>
              <a:rPr lang="lt-LT" sz="1800" b="0" strike="noStrike" spc="-1">
                <a:latin typeface="Arial"/>
              </a:rPr>
              <a:t>Click to edit the title text format</a:t>
            </a:r>
          </a:p>
        </p:txBody>
      </p:sp>
      <p:sp>
        <p:nvSpPr>
          <p:cNvPr id="50" name="PlaceHolder 7"/>
          <p:cNvSpPr>
            <a:spLocks noGrp="1"/>
          </p:cNvSpPr>
          <p:nvPr>
            <p:ph type="body"/>
          </p:nvPr>
        </p:nvSpPr>
        <p:spPr>
          <a:xfrm>
            <a:off x="480240" y="460800"/>
            <a:ext cx="5614920" cy="452880"/>
          </a:xfrm>
          <a:prstGeom prst="rect">
            <a:avLst/>
          </a:prstGeom>
        </p:spPr>
        <p:txBody>
          <a:bodyPr lIns="0" tIns="0" rIns="0" bIns="0">
            <a:normAutofit fontScale="9000"/>
          </a:bodyPr>
          <a:lstStyle/>
          <a:p>
            <a:pPr marL="432000" indent="-324000">
              <a:spcBef>
                <a:spcPts val="1417"/>
              </a:spcBef>
              <a:buClr>
                <a:srgbClr val="000000"/>
              </a:buClr>
              <a:buSzPct val="45000"/>
              <a:buFont typeface="Wingdings" charset="2"/>
              <a:buChar char=""/>
            </a:pPr>
            <a:r>
              <a:rPr lang="lt-LT"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latin typeface="Arial"/>
              </a:rPr>
              <a:t>Second Outline Level</a:t>
            </a:r>
          </a:p>
          <a:p>
            <a:pPr marL="1296000" lvl="2" indent="-288000">
              <a:spcBef>
                <a:spcPts val="850"/>
              </a:spcBef>
              <a:buClr>
                <a:srgbClr val="000000"/>
              </a:buClr>
              <a:buSzPct val="45000"/>
              <a:buFont typeface="Wingdings" charset="2"/>
              <a:buChar char=""/>
            </a:pPr>
            <a:r>
              <a:rPr lang="lt-LT" sz="1800" b="0" strike="noStrike" spc="-1">
                <a:latin typeface="Arial"/>
              </a:rPr>
              <a:t>Third Outline Level</a:t>
            </a:r>
          </a:p>
          <a:p>
            <a:pPr marL="1728000" lvl="3" indent="-216000">
              <a:spcBef>
                <a:spcPts val="567"/>
              </a:spcBef>
              <a:buClr>
                <a:srgbClr val="000000"/>
              </a:buClr>
              <a:buSzPct val="75000"/>
              <a:buFont typeface="Symbol" charset="2"/>
              <a:buChar char=""/>
            </a:pPr>
            <a:r>
              <a:rPr lang="lt-LT" sz="1800" b="0" strike="noStrike" spc="-1">
                <a:latin typeface="Arial"/>
              </a:rPr>
              <a:t>Fourth Outline Level</a:t>
            </a:r>
          </a:p>
          <a:p>
            <a:pPr marL="2160000" lvl="4" indent="-216000">
              <a:spcBef>
                <a:spcPts val="283"/>
              </a:spcBef>
              <a:buClr>
                <a:srgbClr val="000000"/>
              </a:buClr>
              <a:buSzPct val="45000"/>
              <a:buFont typeface="Wingdings" charset="2"/>
              <a:buChar char=""/>
            </a:pPr>
            <a:r>
              <a:rPr lang="lt-LT" sz="1800" b="0" strike="noStrike" spc="-1">
                <a:latin typeface="Arial"/>
              </a:rPr>
              <a:t>Fifth Outline Level</a:t>
            </a:r>
          </a:p>
          <a:p>
            <a:pPr marL="2592000" lvl="5" indent="-216000">
              <a:spcBef>
                <a:spcPts val="283"/>
              </a:spcBef>
              <a:buClr>
                <a:srgbClr val="000000"/>
              </a:buClr>
              <a:buSzPct val="45000"/>
              <a:buFont typeface="Wingdings" charset="2"/>
              <a:buChar char=""/>
            </a:pPr>
            <a:r>
              <a:rPr lang="lt-LT" sz="1800" b="0" strike="noStrike" spc="-1">
                <a:latin typeface="Arial"/>
              </a:rPr>
              <a:t>Sixth Outline Level</a:t>
            </a:r>
          </a:p>
          <a:p>
            <a:pPr marL="3024000" lvl="6" indent="-216000">
              <a:spcBef>
                <a:spcPts val="283"/>
              </a:spcBef>
              <a:buClr>
                <a:srgbClr val="000000"/>
              </a:buClr>
              <a:buSzPct val="45000"/>
              <a:buFont typeface="Wingdings" charset="2"/>
              <a:buChar char=""/>
            </a:pPr>
            <a:r>
              <a:rPr lang="lt-LT"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2160" cy="680040"/>
            <a:chOff x="11078640" y="458640"/>
            <a:chExt cx="632160" cy="680040"/>
          </a:xfrm>
        </p:grpSpPr>
        <p:sp>
          <p:nvSpPr>
            <p:cNvPr id="8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PlaceHolder 6"/>
          <p:cNvSpPr>
            <a:spLocks noGrp="1"/>
          </p:cNvSpPr>
          <p:nvPr>
            <p:ph type="title"/>
          </p:nvPr>
        </p:nvSpPr>
        <p:spPr>
          <a:xfrm>
            <a:off x="480240" y="5141520"/>
            <a:ext cx="2342880" cy="1145160"/>
          </a:xfrm>
          <a:prstGeom prst="rect">
            <a:avLst/>
          </a:prstGeom>
        </p:spPr>
        <p:txBody>
          <a:bodyPr lIns="0" tIns="0" rIns="0" bIns="0" anchor="ctr">
            <a:spAutoFit/>
          </a:bodyPr>
          <a:lstStyle/>
          <a:p>
            <a:r>
              <a:rPr lang="lt-LT" sz="1800" b="0" strike="noStrike" spc="-1">
                <a:latin typeface="Arial"/>
              </a:rPr>
              <a:t>Click to edit the title text format</a:t>
            </a:r>
          </a:p>
        </p:txBody>
      </p:sp>
      <p:sp>
        <p:nvSpPr>
          <p:cNvPr id="93" name="PlaceHolder 7"/>
          <p:cNvSpPr>
            <a:spLocks noGrp="1"/>
          </p:cNvSpPr>
          <p:nvPr>
            <p:ph type="body"/>
          </p:nvPr>
        </p:nvSpPr>
        <p:spPr>
          <a:xfrm>
            <a:off x="480240" y="460800"/>
            <a:ext cx="5614920" cy="452880"/>
          </a:xfrm>
          <a:prstGeom prst="rect">
            <a:avLst/>
          </a:prstGeom>
        </p:spPr>
        <p:txBody>
          <a:bodyPr lIns="0" tIns="0" rIns="0" bIns="0" anchor="b">
            <a:normAutofit fontScale="9000"/>
          </a:bodyPr>
          <a:lstStyle/>
          <a:p>
            <a:pPr marL="432000" indent="-324000">
              <a:spcBef>
                <a:spcPts val="1417"/>
              </a:spcBef>
              <a:buClr>
                <a:srgbClr val="000000"/>
              </a:buClr>
              <a:buSzPct val="45000"/>
              <a:buFont typeface="Wingdings" charset="2"/>
              <a:buChar char=""/>
            </a:pPr>
            <a:r>
              <a:rPr lang="lt-LT"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latin typeface="Arial"/>
              </a:rPr>
              <a:t>Second Outline Level</a:t>
            </a:r>
          </a:p>
          <a:p>
            <a:pPr marL="1296000" lvl="2" indent="-288000">
              <a:spcBef>
                <a:spcPts val="850"/>
              </a:spcBef>
              <a:buClr>
                <a:srgbClr val="000000"/>
              </a:buClr>
              <a:buSzPct val="45000"/>
              <a:buFont typeface="Wingdings" charset="2"/>
              <a:buChar char=""/>
            </a:pPr>
            <a:r>
              <a:rPr lang="lt-LT" sz="1800" b="0" strike="noStrike" spc="-1">
                <a:latin typeface="Arial"/>
              </a:rPr>
              <a:t>Third Outline Level</a:t>
            </a:r>
          </a:p>
          <a:p>
            <a:pPr marL="1728000" lvl="3" indent="-216000">
              <a:spcBef>
                <a:spcPts val="567"/>
              </a:spcBef>
              <a:buClr>
                <a:srgbClr val="000000"/>
              </a:buClr>
              <a:buSzPct val="75000"/>
              <a:buFont typeface="Symbol" charset="2"/>
              <a:buChar char=""/>
            </a:pPr>
            <a:r>
              <a:rPr lang="lt-LT" sz="1800" b="0" strike="noStrike" spc="-1">
                <a:latin typeface="Arial"/>
              </a:rPr>
              <a:t>Fourth Outline Level</a:t>
            </a:r>
          </a:p>
          <a:p>
            <a:pPr marL="2160000" lvl="4" indent="-216000">
              <a:spcBef>
                <a:spcPts val="283"/>
              </a:spcBef>
              <a:buClr>
                <a:srgbClr val="000000"/>
              </a:buClr>
              <a:buSzPct val="45000"/>
              <a:buFont typeface="Wingdings" charset="2"/>
              <a:buChar char=""/>
            </a:pPr>
            <a:r>
              <a:rPr lang="lt-LT" sz="1800" b="0" strike="noStrike" spc="-1">
                <a:latin typeface="Arial"/>
              </a:rPr>
              <a:t>Fifth Outline Level</a:t>
            </a:r>
          </a:p>
          <a:p>
            <a:pPr marL="2592000" lvl="5" indent="-216000">
              <a:spcBef>
                <a:spcPts val="283"/>
              </a:spcBef>
              <a:buClr>
                <a:srgbClr val="000000"/>
              </a:buClr>
              <a:buSzPct val="45000"/>
              <a:buFont typeface="Wingdings" charset="2"/>
              <a:buChar char=""/>
            </a:pPr>
            <a:r>
              <a:rPr lang="lt-LT" sz="1800" b="0" strike="noStrike" spc="-1">
                <a:latin typeface="Arial"/>
              </a:rPr>
              <a:t>Sixth Outline Level</a:t>
            </a:r>
          </a:p>
          <a:p>
            <a:pPr marL="3024000" lvl="6" indent="-216000">
              <a:spcBef>
                <a:spcPts val="283"/>
              </a:spcBef>
              <a:buClr>
                <a:srgbClr val="000000"/>
              </a:buClr>
              <a:buSzPct val="45000"/>
              <a:buFont typeface="Wingdings" charset="2"/>
              <a:buChar char=""/>
            </a:pPr>
            <a:r>
              <a:rPr lang="lt-LT"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30" name="Group 1"/>
          <p:cNvGrpSpPr/>
          <p:nvPr/>
        </p:nvGrpSpPr>
        <p:grpSpPr>
          <a:xfrm>
            <a:off x="11078640" y="458640"/>
            <a:ext cx="632160" cy="680040"/>
            <a:chOff x="11078640" y="458640"/>
            <a:chExt cx="632160" cy="680040"/>
          </a:xfrm>
        </p:grpSpPr>
        <p:sp>
          <p:nvSpPr>
            <p:cNvPr id="131"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2"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3"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4"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35" name="CustomShape 6"/>
          <p:cNvSpPr/>
          <p:nvPr/>
        </p:nvSpPr>
        <p:spPr>
          <a:xfrm>
            <a:off x="-159120" y="-119160"/>
            <a:ext cx="6254280" cy="738072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136" name="Group 7"/>
          <p:cNvGrpSpPr/>
          <p:nvPr/>
        </p:nvGrpSpPr>
        <p:grpSpPr>
          <a:xfrm>
            <a:off x="11078640" y="458640"/>
            <a:ext cx="632160" cy="680040"/>
            <a:chOff x="11078640" y="458640"/>
            <a:chExt cx="632160" cy="680040"/>
          </a:xfrm>
        </p:grpSpPr>
        <p:sp>
          <p:nvSpPr>
            <p:cNvPr id="137" name="CustomShape 8"/>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9"/>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10"/>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11"/>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41" name="PlaceHolder 12"/>
          <p:cNvSpPr>
            <a:spLocks noGrp="1"/>
          </p:cNvSpPr>
          <p:nvPr>
            <p:ph type="title"/>
          </p:nvPr>
        </p:nvSpPr>
        <p:spPr>
          <a:xfrm>
            <a:off x="480240" y="5141520"/>
            <a:ext cx="2342880" cy="1145160"/>
          </a:xfrm>
          <a:prstGeom prst="rect">
            <a:avLst/>
          </a:prstGeom>
        </p:spPr>
        <p:txBody>
          <a:bodyPr lIns="0" tIns="0" rIns="0" bIns="0" anchor="ctr">
            <a:spAutoFit/>
          </a:bodyPr>
          <a:lstStyle/>
          <a:p>
            <a:r>
              <a:rPr lang="lt-LT" sz="1800" b="0" strike="noStrike" spc="-1">
                <a:latin typeface="Arial"/>
              </a:rPr>
              <a:t>Click to edit the title text format</a:t>
            </a:r>
          </a:p>
        </p:txBody>
      </p:sp>
      <p:sp>
        <p:nvSpPr>
          <p:cNvPr id="142" name="PlaceHolder 13"/>
          <p:cNvSpPr>
            <a:spLocks noGrp="1"/>
          </p:cNvSpPr>
          <p:nvPr>
            <p:ph type="body"/>
          </p:nvPr>
        </p:nvSpPr>
        <p:spPr>
          <a:xfrm>
            <a:off x="480240" y="460800"/>
            <a:ext cx="5614920" cy="452880"/>
          </a:xfrm>
          <a:prstGeom prst="rect">
            <a:avLst/>
          </a:prstGeom>
        </p:spPr>
        <p:txBody>
          <a:bodyPr lIns="0" tIns="0" rIns="0" bIns="0" anchor="ctr">
            <a:normAutofit fontScale="9000"/>
          </a:bodyPr>
          <a:lstStyle/>
          <a:p>
            <a:pPr marL="432000" indent="-324000">
              <a:spcBef>
                <a:spcPts val="1417"/>
              </a:spcBef>
              <a:buClr>
                <a:srgbClr val="000000"/>
              </a:buClr>
              <a:buSzPct val="45000"/>
              <a:buFont typeface="Wingdings" charset="2"/>
              <a:buChar char=""/>
            </a:pPr>
            <a:r>
              <a:rPr lang="lt-LT"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latin typeface="Arial"/>
              </a:rPr>
              <a:t>Second Outline Level</a:t>
            </a:r>
          </a:p>
          <a:p>
            <a:pPr marL="1296000" lvl="2" indent="-288000">
              <a:spcBef>
                <a:spcPts val="850"/>
              </a:spcBef>
              <a:buClr>
                <a:srgbClr val="000000"/>
              </a:buClr>
              <a:buSzPct val="45000"/>
              <a:buFont typeface="Wingdings" charset="2"/>
              <a:buChar char=""/>
            </a:pPr>
            <a:r>
              <a:rPr lang="lt-LT" sz="1800" b="0" strike="noStrike" spc="-1">
                <a:latin typeface="Arial"/>
              </a:rPr>
              <a:t>Third Outline Level</a:t>
            </a:r>
          </a:p>
          <a:p>
            <a:pPr marL="1728000" lvl="3" indent="-216000">
              <a:spcBef>
                <a:spcPts val="567"/>
              </a:spcBef>
              <a:buClr>
                <a:srgbClr val="000000"/>
              </a:buClr>
              <a:buSzPct val="75000"/>
              <a:buFont typeface="Symbol" charset="2"/>
              <a:buChar char=""/>
            </a:pPr>
            <a:r>
              <a:rPr lang="lt-LT" sz="1800" b="0" strike="noStrike" spc="-1">
                <a:latin typeface="Arial"/>
              </a:rPr>
              <a:t>Fourth Outline Level</a:t>
            </a:r>
          </a:p>
          <a:p>
            <a:pPr marL="2160000" lvl="4" indent="-216000">
              <a:spcBef>
                <a:spcPts val="283"/>
              </a:spcBef>
              <a:buClr>
                <a:srgbClr val="000000"/>
              </a:buClr>
              <a:buSzPct val="45000"/>
              <a:buFont typeface="Wingdings" charset="2"/>
              <a:buChar char=""/>
            </a:pPr>
            <a:r>
              <a:rPr lang="lt-LT" sz="1800" b="0" strike="noStrike" spc="-1">
                <a:latin typeface="Arial"/>
              </a:rPr>
              <a:t>Fifth Outline Level</a:t>
            </a:r>
          </a:p>
          <a:p>
            <a:pPr marL="2592000" lvl="5" indent="-216000">
              <a:spcBef>
                <a:spcPts val="283"/>
              </a:spcBef>
              <a:buClr>
                <a:srgbClr val="000000"/>
              </a:buClr>
              <a:buSzPct val="45000"/>
              <a:buFont typeface="Wingdings" charset="2"/>
              <a:buChar char=""/>
            </a:pPr>
            <a:r>
              <a:rPr lang="lt-LT" sz="1800" b="0" strike="noStrike" spc="-1">
                <a:latin typeface="Arial"/>
              </a:rPr>
              <a:t>Sixth Outline Level</a:t>
            </a:r>
          </a:p>
          <a:p>
            <a:pPr marL="3024000" lvl="6" indent="-216000">
              <a:spcBef>
                <a:spcPts val="283"/>
              </a:spcBef>
              <a:buClr>
                <a:srgbClr val="000000"/>
              </a:buClr>
              <a:buSzPct val="45000"/>
              <a:buFont typeface="Wingdings" charset="2"/>
              <a:buChar char=""/>
            </a:pPr>
            <a:r>
              <a:rPr lang="lt-LT"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79" name="Group 1"/>
          <p:cNvGrpSpPr/>
          <p:nvPr/>
        </p:nvGrpSpPr>
        <p:grpSpPr>
          <a:xfrm>
            <a:off x="11078640" y="458640"/>
            <a:ext cx="632160" cy="680040"/>
            <a:chOff x="11078640" y="458640"/>
            <a:chExt cx="632160" cy="680040"/>
          </a:xfrm>
        </p:grpSpPr>
        <p:sp>
          <p:nvSpPr>
            <p:cNvPr id="180"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1"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2"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3"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84" name="Group 6"/>
          <p:cNvGrpSpPr/>
          <p:nvPr/>
        </p:nvGrpSpPr>
        <p:grpSpPr>
          <a:xfrm>
            <a:off x="11078640" y="458640"/>
            <a:ext cx="632160" cy="680040"/>
            <a:chOff x="11078640" y="458640"/>
            <a:chExt cx="632160" cy="680040"/>
          </a:xfrm>
        </p:grpSpPr>
        <p:sp>
          <p:nvSpPr>
            <p:cNvPr id="185" name="CustomShape 7"/>
            <p:cNvSpPr/>
            <p:nvPr/>
          </p:nvSpPr>
          <p:spPr>
            <a:xfrm>
              <a:off x="11220120" y="846720"/>
              <a:ext cx="132120" cy="10620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6" name="CustomShape 8"/>
            <p:cNvSpPr/>
            <p:nvPr/>
          </p:nvSpPr>
          <p:spPr>
            <a:xfrm>
              <a:off x="11216880" y="710280"/>
              <a:ext cx="356400" cy="12276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7" name="CustomShape 9"/>
            <p:cNvSpPr/>
            <p:nvPr/>
          </p:nvSpPr>
          <p:spPr>
            <a:xfrm>
              <a:off x="11437560" y="846720"/>
              <a:ext cx="132120" cy="10620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8" name="CustomShape 10"/>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89" name="PlaceHolder 11"/>
          <p:cNvSpPr>
            <a:spLocks noGrp="1"/>
          </p:cNvSpPr>
          <p:nvPr>
            <p:ph type="title"/>
          </p:nvPr>
        </p:nvSpPr>
        <p:spPr>
          <a:xfrm>
            <a:off x="480240" y="5141520"/>
            <a:ext cx="2342880" cy="1145160"/>
          </a:xfrm>
          <a:prstGeom prst="rect">
            <a:avLst/>
          </a:prstGeom>
        </p:spPr>
        <p:txBody>
          <a:bodyPr lIns="0" tIns="0" rIns="0" bIns="0" anchor="ctr">
            <a:spAutoFit/>
          </a:bodyPr>
          <a:lstStyle/>
          <a:p>
            <a:r>
              <a:rPr lang="lt-LT" sz="1800" b="0" strike="noStrike" spc="-1">
                <a:latin typeface="Arial"/>
              </a:rPr>
              <a:t>Click to edit the title text format</a:t>
            </a:r>
          </a:p>
        </p:txBody>
      </p:sp>
      <p:sp>
        <p:nvSpPr>
          <p:cNvPr id="190" name="PlaceHolder 12"/>
          <p:cNvSpPr>
            <a:spLocks noGrp="1"/>
          </p:cNvSpPr>
          <p:nvPr>
            <p:ph type="body"/>
          </p:nvPr>
        </p:nvSpPr>
        <p:spPr>
          <a:xfrm>
            <a:off x="480240" y="460800"/>
            <a:ext cx="5614920" cy="452880"/>
          </a:xfrm>
          <a:prstGeom prst="rect">
            <a:avLst/>
          </a:prstGeom>
        </p:spPr>
        <p:txBody>
          <a:bodyPr lIns="0" tIns="0" rIns="0" bIns="0" anchor="ctr">
            <a:normAutofit fontScale="9000"/>
          </a:bodyPr>
          <a:lstStyle/>
          <a:p>
            <a:pPr marL="432000" indent="-324000">
              <a:spcBef>
                <a:spcPts val="1417"/>
              </a:spcBef>
              <a:buClr>
                <a:srgbClr val="FFFFFF"/>
              </a:buClr>
              <a:buSzPct val="45000"/>
              <a:buFont typeface="Wingdings" charset="2"/>
              <a:buChar char=""/>
            </a:pPr>
            <a:r>
              <a:rPr lang="lt-LT" sz="18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latin typeface="Arial"/>
              </a:rPr>
              <a:t>Second Outline Level</a:t>
            </a:r>
          </a:p>
          <a:p>
            <a:pPr marL="1296000" lvl="2" indent="-288000">
              <a:spcBef>
                <a:spcPts val="850"/>
              </a:spcBef>
              <a:buClr>
                <a:srgbClr val="FFFFFF"/>
              </a:buClr>
              <a:buSzPct val="45000"/>
              <a:buFont typeface="Wingdings" charset="2"/>
              <a:buChar char=""/>
            </a:pPr>
            <a:r>
              <a:rPr lang="lt-LT" sz="1800" b="0" strike="noStrike" spc="-1">
                <a:latin typeface="Arial"/>
              </a:rPr>
              <a:t>Third Outline Level</a:t>
            </a:r>
          </a:p>
          <a:p>
            <a:pPr marL="1728000" lvl="3" indent="-216000">
              <a:spcBef>
                <a:spcPts val="567"/>
              </a:spcBef>
              <a:buClr>
                <a:srgbClr val="FFFFFF"/>
              </a:buClr>
              <a:buSzPct val="75000"/>
              <a:buFont typeface="Symbol" charset="2"/>
              <a:buChar char=""/>
            </a:pPr>
            <a:r>
              <a:rPr lang="lt-LT" sz="1800" b="0" strike="noStrike" spc="-1">
                <a:latin typeface="Arial"/>
              </a:rPr>
              <a:t>Fourth Outline Level</a:t>
            </a:r>
          </a:p>
          <a:p>
            <a:pPr marL="2160000" lvl="4" indent="-216000">
              <a:spcBef>
                <a:spcPts val="283"/>
              </a:spcBef>
              <a:buClr>
                <a:srgbClr val="FFFFFF"/>
              </a:buClr>
              <a:buSzPct val="45000"/>
              <a:buFont typeface="Wingdings" charset="2"/>
              <a:buChar char=""/>
            </a:pPr>
            <a:r>
              <a:rPr lang="lt-LT" sz="1800" b="0" strike="noStrike" spc="-1">
                <a:latin typeface="Arial"/>
              </a:rPr>
              <a:t>Fifth Outline Level</a:t>
            </a:r>
          </a:p>
          <a:p>
            <a:pPr marL="2592000" lvl="5" indent="-216000">
              <a:spcBef>
                <a:spcPts val="283"/>
              </a:spcBef>
              <a:buClr>
                <a:srgbClr val="FFFFFF"/>
              </a:buClr>
              <a:buSzPct val="45000"/>
              <a:buFont typeface="Wingdings" charset="2"/>
              <a:buChar char=""/>
            </a:pPr>
            <a:r>
              <a:rPr lang="lt-LT" sz="1800" b="0" strike="noStrike" spc="-1">
                <a:latin typeface="Arial"/>
              </a:rPr>
              <a:t>Sixth Outline Level</a:t>
            </a:r>
          </a:p>
          <a:p>
            <a:pPr marL="3024000" lvl="6" indent="-216000">
              <a:spcBef>
                <a:spcPts val="283"/>
              </a:spcBef>
              <a:buClr>
                <a:srgbClr val="FFFFFF"/>
              </a:buClr>
              <a:buSzPct val="45000"/>
              <a:buFont typeface="Wingdings" charset="2"/>
              <a:buChar char=""/>
            </a:pPr>
            <a:r>
              <a:rPr lang="lt-LT"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27" name="Group 1"/>
          <p:cNvGrpSpPr/>
          <p:nvPr/>
        </p:nvGrpSpPr>
        <p:grpSpPr>
          <a:xfrm>
            <a:off x="11078640" y="458640"/>
            <a:ext cx="632160" cy="680040"/>
            <a:chOff x="11078640" y="458640"/>
            <a:chExt cx="632160" cy="680040"/>
          </a:xfrm>
        </p:grpSpPr>
        <p:sp>
          <p:nvSpPr>
            <p:cNvPr id="22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2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32" name="PlaceHolder 6"/>
          <p:cNvSpPr>
            <a:spLocks noGrp="1"/>
          </p:cNvSpPr>
          <p:nvPr>
            <p:ph type="title"/>
          </p:nvPr>
        </p:nvSpPr>
        <p:spPr>
          <a:xfrm>
            <a:off x="480240" y="5141520"/>
            <a:ext cx="2342880" cy="1145160"/>
          </a:xfrm>
          <a:prstGeom prst="rect">
            <a:avLst/>
          </a:prstGeom>
        </p:spPr>
        <p:txBody>
          <a:bodyPr lIns="0" tIns="0" rIns="0" bIns="0" anchor="ctr">
            <a:spAutoFit/>
          </a:bodyPr>
          <a:lstStyle/>
          <a:p>
            <a:r>
              <a:rPr lang="lt-LT" sz="1800" b="0" strike="noStrike" spc="-1">
                <a:latin typeface="Arial"/>
              </a:rPr>
              <a:t>Click to edit the title text format</a:t>
            </a:r>
          </a:p>
        </p:txBody>
      </p:sp>
      <p:sp>
        <p:nvSpPr>
          <p:cNvPr id="233" name="PlaceHolder 7"/>
          <p:cNvSpPr>
            <a:spLocks noGrp="1"/>
          </p:cNvSpPr>
          <p:nvPr>
            <p:ph type="body"/>
          </p:nvPr>
        </p:nvSpPr>
        <p:spPr>
          <a:xfrm>
            <a:off x="480240" y="460800"/>
            <a:ext cx="5614920" cy="452880"/>
          </a:xfrm>
          <a:prstGeom prst="rect">
            <a:avLst/>
          </a:prstGeom>
        </p:spPr>
        <p:txBody>
          <a:bodyPr lIns="0" tIns="0" rIns="0" bIns="0">
            <a:normAutofit fontScale="9000"/>
          </a:bodyPr>
          <a:lstStyle/>
          <a:p>
            <a:pPr marL="432000" indent="-324000">
              <a:spcBef>
                <a:spcPts val="1417"/>
              </a:spcBef>
              <a:buClr>
                <a:srgbClr val="000000"/>
              </a:buClr>
              <a:buSzPct val="45000"/>
              <a:buFont typeface="Wingdings" charset="2"/>
              <a:buChar char=""/>
            </a:pPr>
            <a:r>
              <a:rPr lang="lt-LT"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latin typeface="Arial"/>
              </a:rPr>
              <a:t>Second Outline Level</a:t>
            </a:r>
          </a:p>
          <a:p>
            <a:pPr marL="1296000" lvl="2" indent="-288000">
              <a:spcBef>
                <a:spcPts val="850"/>
              </a:spcBef>
              <a:buClr>
                <a:srgbClr val="000000"/>
              </a:buClr>
              <a:buSzPct val="45000"/>
              <a:buFont typeface="Wingdings" charset="2"/>
              <a:buChar char=""/>
            </a:pPr>
            <a:r>
              <a:rPr lang="lt-LT" sz="1800" b="0" strike="noStrike" spc="-1">
                <a:latin typeface="Arial"/>
              </a:rPr>
              <a:t>Third Outline Level</a:t>
            </a:r>
          </a:p>
          <a:p>
            <a:pPr marL="1728000" lvl="3" indent="-216000">
              <a:spcBef>
                <a:spcPts val="567"/>
              </a:spcBef>
              <a:buClr>
                <a:srgbClr val="000000"/>
              </a:buClr>
              <a:buSzPct val="75000"/>
              <a:buFont typeface="Symbol" charset="2"/>
              <a:buChar char=""/>
            </a:pPr>
            <a:r>
              <a:rPr lang="lt-LT" sz="1800" b="0" strike="noStrike" spc="-1">
                <a:latin typeface="Arial"/>
              </a:rPr>
              <a:t>Fourth Outline Level</a:t>
            </a:r>
          </a:p>
          <a:p>
            <a:pPr marL="2160000" lvl="4" indent="-216000">
              <a:spcBef>
                <a:spcPts val="283"/>
              </a:spcBef>
              <a:buClr>
                <a:srgbClr val="000000"/>
              </a:buClr>
              <a:buSzPct val="45000"/>
              <a:buFont typeface="Wingdings" charset="2"/>
              <a:buChar char=""/>
            </a:pPr>
            <a:r>
              <a:rPr lang="lt-LT" sz="1800" b="0" strike="noStrike" spc="-1">
                <a:latin typeface="Arial"/>
              </a:rPr>
              <a:t>Fifth Outline Level</a:t>
            </a:r>
          </a:p>
          <a:p>
            <a:pPr marL="2592000" lvl="5" indent="-216000">
              <a:spcBef>
                <a:spcPts val="283"/>
              </a:spcBef>
              <a:buClr>
                <a:srgbClr val="000000"/>
              </a:buClr>
              <a:buSzPct val="45000"/>
              <a:buFont typeface="Wingdings" charset="2"/>
              <a:buChar char=""/>
            </a:pPr>
            <a:r>
              <a:rPr lang="lt-LT" sz="1800" b="0" strike="noStrike" spc="-1">
                <a:latin typeface="Arial"/>
              </a:rPr>
              <a:t>Sixth Outline Level</a:t>
            </a:r>
          </a:p>
          <a:p>
            <a:pPr marL="3024000" lvl="6" indent="-216000">
              <a:spcBef>
                <a:spcPts val="283"/>
              </a:spcBef>
              <a:buClr>
                <a:srgbClr val="000000"/>
              </a:buClr>
              <a:buSzPct val="45000"/>
              <a:buFont typeface="Wingdings" charset="2"/>
              <a:buChar char=""/>
            </a:pPr>
            <a:r>
              <a:rPr lang="lt-LT"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2" Type="http://schemas.openxmlformats.org/officeDocument/2006/relationships/hyperlink" Target="https://web.archive.org/web/20190515021108id_/http:/infohost.nmt.edu/tcc/help/pubs/tkinter/web/key-names.html" TargetMode="Externa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273120" y="2618280"/>
            <a:ext cx="7049520" cy="2386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4400" b="1" strike="noStrike" spc="-1" dirty="0">
                <a:solidFill>
                  <a:srgbClr val="000000"/>
                </a:solidFill>
                <a:latin typeface="Arial"/>
                <a:ea typeface="Arial"/>
              </a:rPr>
              <a:t>12 paskaita. Grafinės sąsajos (GUI) kūrimas</a:t>
            </a:r>
            <a:endParaRPr lang="lt-LT" sz="4400" b="0" strike="noStrike" spc="-1" dirty="0">
              <a:latin typeface="Arial"/>
            </a:endParaRPr>
          </a:p>
        </p:txBody>
      </p:sp>
      <p:pic>
        <p:nvPicPr>
          <p:cNvPr id="273" name="Picture Placeholder 14"/>
          <p:cNvPicPr/>
          <p:nvPr/>
        </p:nvPicPr>
        <p:blipFill>
          <a:blip r:embed="rId3"/>
          <a:stretch/>
        </p:blipFill>
        <p:spPr>
          <a:xfrm>
            <a:off x="14449320" y="-1709640"/>
            <a:ext cx="1834560" cy="1834560"/>
          </a:xfrm>
          <a:prstGeom prst="rect">
            <a:avLst/>
          </a:prstGeom>
          <a:ln w="12600">
            <a:noFill/>
          </a:ln>
        </p:spPr>
      </p:pic>
      <p:grpSp>
        <p:nvGrpSpPr>
          <p:cNvPr id="274" name="Group 4"/>
          <p:cNvGrpSpPr/>
          <p:nvPr/>
        </p:nvGrpSpPr>
        <p:grpSpPr>
          <a:xfrm>
            <a:off x="9866160" y="2715120"/>
            <a:ext cx="1834560" cy="463680"/>
            <a:chOff x="9866160" y="2715120"/>
            <a:chExt cx="1834560" cy="463680"/>
          </a:xfrm>
        </p:grpSpPr>
        <p:sp>
          <p:nvSpPr>
            <p:cNvPr id="275" name="CustomShape 5"/>
            <p:cNvSpPr/>
            <p:nvPr/>
          </p:nvSpPr>
          <p:spPr>
            <a:xfrm>
              <a:off x="9866160" y="271512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76" name="CustomShape 6"/>
            <p:cNvSpPr/>
            <p:nvPr/>
          </p:nvSpPr>
          <p:spPr>
            <a:xfrm>
              <a:off x="9979920" y="2779920"/>
              <a:ext cx="1607040" cy="333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77" name="Picture 4"/>
          <p:cNvPicPr/>
          <p:nvPr/>
        </p:nvPicPr>
        <p:blipFill>
          <a:blip r:embed="rId4"/>
          <a:stretch/>
        </p:blipFill>
        <p:spPr>
          <a:xfrm>
            <a:off x="9920160" y="406080"/>
            <a:ext cx="1951920" cy="1951920"/>
          </a:xfrm>
          <a:prstGeom prst="rect">
            <a:avLst/>
          </a:prstGeom>
          <a:ln>
            <a:noFill/>
          </a:ln>
        </p:spPr>
      </p:pic>
      <p:sp>
        <p:nvSpPr>
          <p:cNvPr id="2" name="CustomShape 2">
            <a:extLst>
              <a:ext uri="{FF2B5EF4-FFF2-40B4-BE49-F238E27FC236}">
                <a16:creationId xmlns:a16="http://schemas.microsoft.com/office/drawing/2014/main" id="{46B602AC-CBC3-DC5A-F83F-EA91F10A05D5}"/>
              </a:ext>
            </a:extLst>
          </p:cNvPr>
          <p:cNvSpPr/>
          <p:nvPr/>
        </p:nvSpPr>
        <p:spPr>
          <a:xfrm>
            <a:off x="3273120" y="5930280"/>
            <a:ext cx="34070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Aurimas Aleksandras Nausėdas</a:t>
            </a:r>
            <a:endParaRPr lang="lt-LT" sz="1600" b="1" strike="noStrike" spc="-1" dirty="0">
              <a:latin typeface="Arial"/>
            </a:endParaRPr>
          </a:p>
        </p:txBody>
      </p:sp>
      <p:sp>
        <p:nvSpPr>
          <p:cNvPr id="3" name="CustomShape 3">
            <a:extLst>
              <a:ext uri="{FF2B5EF4-FFF2-40B4-BE49-F238E27FC236}">
                <a16:creationId xmlns:a16="http://schemas.microsoft.com/office/drawing/2014/main" id="{9AEFD050-D492-075A-49DA-F8AF2F6128BD}"/>
              </a:ext>
            </a:extLst>
          </p:cNvPr>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268320" y="3001680"/>
            <a:ext cx="564516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Kaip per grafinę sąsają nuskaityti ir atspausdinti duomenis</a:t>
            </a:r>
            <a:endParaRPr lang="lt-LT" sz="3000" b="0" strike="noStrike" spc="-1">
              <a:latin typeface="Arial"/>
            </a:endParaRPr>
          </a:p>
        </p:txBody>
      </p:sp>
      <p:sp>
        <p:nvSpPr>
          <p:cNvPr id="314"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15" name="Picture 4"/>
          <p:cNvPicPr/>
          <p:nvPr/>
        </p:nvPicPr>
        <p:blipFill>
          <a:blip r:embed="rId3"/>
          <a:stretch/>
        </p:blipFill>
        <p:spPr>
          <a:xfrm>
            <a:off x="596160" y="2038680"/>
            <a:ext cx="4662000" cy="3686760"/>
          </a:xfrm>
          <a:prstGeom prst="rect">
            <a:avLst/>
          </a:prstGeom>
          <a:ln>
            <a:noFill/>
          </a:ln>
        </p:spPr>
      </p:pic>
      <p:sp>
        <p:nvSpPr>
          <p:cNvPr id="2" name="TextBox 1">
            <a:extLst>
              <a:ext uri="{FF2B5EF4-FFF2-40B4-BE49-F238E27FC236}">
                <a16:creationId xmlns:a16="http://schemas.microsoft.com/office/drawing/2014/main" id="{34391FA9-4A35-E062-4260-7F60ACAA27D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6143040" y="3300840"/>
            <a:ext cx="564516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Kaip sukurti atvaizduojamą sąrašą</a:t>
            </a:r>
            <a:endParaRPr lang="lt-LT" sz="3000" b="0" strike="noStrike" spc="-1">
              <a:latin typeface="Arial"/>
            </a:endParaRPr>
          </a:p>
        </p:txBody>
      </p:sp>
      <p:sp>
        <p:nvSpPr>
          <p:cNvPr id="317"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18" name="Picture 4"/>
          <p:cNvPicPr/>
          <p:nvPr/>
        </p:nvPicPr>
        <p:blipFill>
          <a:blip r:embed="rId3"/>
          <a:stretch/>
        </p:blipFill>
        <p:spPr>
          <a:xfrm>
            <a:off x="573840" y="2098440"/>
            <a:ext cx="4600080" cy="3248640"/>
          </a:xfrm>
          <a:prstGeom prst="rect">
            <a:avLst/>
          </a:prstGeom>
          <a:ln>
            <a:noFill/>
          </a:ln>
        </p:spPr>
      </p:pic>
      <p:sp>
        <p:nvSpPr>
          <p:cNvPr id="2" name="TextBox 1">
            <a:extLst>
              <a:ext uri="{FF2B5EF4-FFF2-40B4-BE49-F238E27FC236}">
                <a16:creationId xmlns:a16="http://schemas.microsoft.com/office/drawing/2014/main" id="{80FC583F-E591-6607-4C44-47576B1CA479}"/>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6143040" y="3300840"/>
            <a:ext cx="564516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Kaip pridėti sąrašo slinkimo juostą</a:t>
            </a:r>
            <a:endParaRPr lang="lt-LT" sz="3000" b="0" strike="noStrike" spc="-1">
              <a:latin typeface="Arial"/>
            </a:endParaRPr>
          </a:p>
        </p:txBody>
      </p:sp>
      <p:sp>
        <p:nvSpPr>
          <p:cNvPr id="320"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21" name="Picture 4"/>
          <p:cNvPicPr/>
          <p:nvPr/>
        </p:nvPicPr>
        <p:blipFill>
          <a:blip r:embed="rId3"/>
          <a:stretch/>
        </p:blipFill>
        <p:spPr>
          <a:xfrm>
            <a:off x="480240" y="2029680"/>
            <a:ext cx="4710240" cy="3357360"/>
          </a:xfrm>
          <a:prstGeom prst="rect">
            <a:avLst/>
          </a:prstGeom>
          <a:ln>
            <a:noFill/>
          </a:ln>
        </p:spPr>
      </p:pic>
      <p:sp>
        <p:nvSpPr>
          <p:cNvPr id="2" name="TextBox 1">
            <a:extLst>
              <a:ext uri="{FF2B5EF4-FFF2-40B4-BE49-F238E27FC236}">
                <a16:creationId xmlns:a16="http://schemas.microsoft.com/office/drawing/2014/main" id="{B57CDD3D-5F32-3652-7D86-824DAC97183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6143040" y="3300840"/>
            <a:ext cx="564516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Kaip pasiimti duomenis iš pažymėtos sąrašo vietos</a:t>
            </a:r>
            <a:endParaRPr lang="lt-LT" sz="3000" b="0" strike="noStrike" spc="-1">
              <a:latin typeface="Arial"/>
            </a:endParaRPr>
          </a:p>
        </p:txBody>
      </p:sp>
      <p:sp>
        <p:nvSpPr>
          <p:cNvPr id="323"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24" name="Picture 4"/>
          <p:cNvPicPr/>
          <p:nvPr/>
        </p:nvPicPr>
        <p:blipFill>
          <a:blip r:embed="rId3"/>
          <a:stretch/>
        </p:blipFill>
        <p:spPr>
          <a:xfrm>
            <a:off x="663480" y="1927800"/>
            <a:ext cx="4372560" cy="3985200"/>
          </a:xfrm>
          <a:prstGeom prst="rect">
            <a:avLst/>
          </a:prstGeom>
          <a:ln>
            <a:noFill/>
          </a:ln>
        </p:spPr>
      </p:pic>
      <p:sp>
        <p:nvSpPr>
          <p:cNvPr id="2" name="TextBox 1">
            <a:extLst>
              <a:ext uri="{FF2B5EF4-FFF2-40B4-BE49-F238E27FC236}">
                <a16:creationId xmlns:a16="http://schemas.microsoft.com/office/drawing/2014/main" id="{71A83D5E-7AD5-BBDA-5F4A-EBBB8A029F60}"/>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143040" y="3300840"/>
            <a:ext cx="564516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Kaip sukurti meniu</a:t>
            </a:r>
            <a:endParaRPr lang="lt-LT" sz="3000" b="0" strike="noStrike" spc="-1">
              <a:latin typeface="Arial"/>
            </a:endParaRPr>
          </a:p>
        </p:txBody>
      </p:sp>
      <p:sp>
        <p:nvSpPr>
          <p:cNvPr id="326"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27" name="Picture 4"/>
          <p:cNvPicPr/>
          <p:nvPr/>
        </p:nvPicPr>
        <p:blipFill>
          <a:blip r:embed="rId3"/>
          <a:stretch/>
        </p:blipFill>
        <p:spPr>
          <a:xfrm>
            <a:off x="441720" y="2113560"/>
            <a:ext cx="4960800" cy="3054240"/>
          </a:xfrm>
          <a:prstGeom prst="rect">
            <a:avLst/>
          </a:prstGeom>
          <a:ln>
            <a:noFill/>
          </a:ln>
        </p:spPr>
      </p:pic>
      <p:sp>
        <p:nvSpPr>
          <p:cNvPr id="2" name="TextBox 1">
            <a:extLst>
              <a:ext uri="{FF2B5EF4-FFF2-40B4-BE49-F238E27FC236}">
                <a16:creationId xmlns:a16="http://schemas.microsoft.com/office/drawing/2014/main" id="{DFDB70F9-1B65-3963-8CFD-D376D29EEF92}"/>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143040" y="3300840"/>
            <a:ext cx="564516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Kaip meniu punktams priskirti funkcijas</a:t>
            </a:r>
            <a:endParaRPr lang="lt-LT" sz="3000" b="0" strike="noStrike" spc="-1">
              <a:latin typeface="Arial"/>
            </a:endParaRPr>
          </a:p>
        </p:txBody>
      </p:sp>
      <p:sp>
        <p:nvSpPr>
          <p:cNvPr id="329"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30" name="Picture 4"/>
          <p:cNvPicPr/>
          <p:nvPr/>
        </p:nvPicPr>
        <p:blipFill>
          <a:blip r:embed="rId3"/>
          <a:stretch/>
        </p:blipFill>
        <p:spPr>
          <a:xfrm>
            <a:off x="596160" y="1810440"/>
            <a:ext cx="4584960" cy="4056120"/>
          </a:xfrm>
          <a:prstGeom prst="rect">
            <a:avLst/>
          </a:prstGeom>
          <a:ln>
            <a:noFill/>
          </a:ln>
        </p:spPr>
      </p:pic>
      <p:sp>
        <p:nvSpPr>
          <p:cNvPr id="2" name="TextBox 1">
            <a:extLst>
              <a:ext uri="{FF2B5EF4-FFF2-40B4-BE49-F238E27FC236}">
                <a16:creationId xmlns:a16="http://schemas.microsoft.com/office/drawing/2014/main" id="{7FA47933-9DA0-5A4A-1B5E-C9D4F67A6FAD}"/>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6143040" y="3300840"/>
            <a:ext cx="564516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Kaip sukurti daugiau meniu, juos atskirti</a:t>
            </a:r>
            <a:endParaRPr lang="lt-LT" sz="3000" b="0" strike="noStrike" spc="-1">
              <a:latin typeface="Arial"/>
            </a:endParaRPr>
          </a:p>
        </p:txBody>
      </p:sp>
      <p:sp>
        <p:nvSpPr>
          <p:cNvPr id="332"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33" name="Picture 4"/>
          <p:cNvPicPr/>
          <p:nvPr/>
        </p:nvPicPr>
        <p:blipFill>
          <a:blip r:embed="rId3"/>
          <a:stretch/>
        </p:blipFill>
        <p:spPr>
          <a:xfrm>
            <a:off x="798480" y="1231560"/>
            <a:ext cx="4064040" cy="5252400"/>
          </a:xfrm>
          <a:prstGeom prst="rect">
            <a:avLst/>
          </a:prstGeom>
          <a:ln>
            <a:noFill/>
          </a:ln>
        </p:spPr>
      </p:pic>
      <p:sp>
        <p:nvSpPr>
          <p:cNvPr id="2" name="TextBox 1">
            <a:extLst>
              <a:ext uri="{FF2B5EF4-FFF2-40B4-BE49-F238E27FC236}">
                <a16:creationId xmlns:a16="http://schemas.microsoft.com/office/drawing/2014/main" id="{4FD5F351-7E14-0101-D178-F9B36B78B696}"/>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6220080" y="3146400"/>
            <a:ext cx="564516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Statuso juostos (status bar) kūrimas</a:t>
            </a:r>
            <a:endParaRPr lang="lt-LT" sz="3000" b="0" strike="noStrike" spc="-1">
              <a:latin typeface="Arial"/>
            </a:endParaRPr>
          </a:p>
        </p:txBody>
      </p:sp>
      <p:sp>
        <p:nvSpPr>
          <p:cNvPr id="335"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36" name="Picture 4"/>
          <p:cNvPicPr/>
          <p:nvPr/>
        </p:nvPicPr>
        <p:blipFill>
          <a:blip r:embed="rId3"/>
          <a:stretch/>
        </p:blipFill>
        <p:spPr>
          <a:xfrm>
            <a:off x="634680" y="3078000"/>
            <a:ext cx="4739040" cy="1048320"/>
          </a:xfrm>
          <a:prstGeom prst="rect">
            <a:avLst/>
          </a:prstGeom>
          <a:ln>
            <a:noFill/>
          </a:ln>
        </p:spPr>
      </p:pic>
      <p:sp>
        <p:nvSpPr>
          <p:cNvPr id="2" name="TextBox 1">
            <a:extLst>
              <a:ext uri="{FF2B5EF4-FFF2-40B4-BE49-F238E27FC236}">
                <a16:creationId xmlns:a16="http://schemas.microsoft.com/office/drawing/2014/main" id="{283658B0-F4B4-D3EA-F8B5-BC2B20AD2348}"/>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6220080" y="3146400"/>
            <a:ext cx="564516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Statuso juostos (status bar) kūrimas su mygtuku</a:t>
            </a:r>
            <a:endParaRPr lang="lt-LT" sz="3000" b="0" strike="noStrike" spc="-1">
              <a:latin typeface="Arial"/>
            </a:endParaRPr>
          </a:p>
        </p:txBody>
      </p:sp>
      <p:sp>
        <p:nvSpPr>
          <p:cNvPr id="338"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39" name="Picture 4"/>
          <p:cNvPicPr/>
          <p:nvPr/>
        </p:nvPicPr>
        <p:blipFill>
          <a:blip r:embed="rId3"/>
          <a:stretch/>
        </p:blipFill>
        <p:spPr>
          <a:xfrm>
            <a:off x="509400" y="2794680"/>
            <a:ext cx="4932000" cy="2068560"/>
          </a:xfrm>
          <a:prstGeom prst="rect">
            <a:avLst/>
          </a:prstGeom>
          <a:ln>
            <a:noFill/>
          </a:ln>
        </p:spPr>
      </p:pic>
      <p:sp>
        <p:nvSpPr>
          <p:cNvPr id="2" name="TextBox 1">
            <a:extLst>
              <a:ext uri="{FF2B5EF4-FFF2-40B4-BE49-F238E27FC236}">
                <a16:creationId xmlns:a16="http://schemas.microsoft.com/office/drawing/2014/main" id="{E9F2AD0C-9785-11A9-BB7B-A191C8B21C0C}"/>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6220080" y="3146400"/>
            <a:ext cx="564516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Jei statuso juosta formuojama lentelėje</a:t>
            </a:r>
            <a:endParaRPr lang="lt-LT" sz="3000" b="0" strike="noStrike" spc="-1">
              <a:latin typeface="Arial"/>
            </a:endParaRPr>
          </a:p>
        </p:txBody>
      </p:sp>
      <p:sp>
        <p:nvSpPr>
          <p:cNvPr id="341"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42" name="Picture 4"/>
          <p:cNvPicPr/>
          <p:nvPr/>
        </p:nvPicPr>
        <p:blipFill>
          <a:blip r:embed="rId3"/>
          <a:stretch/>
        </p:blipFill>
        <p:spPr>
          <a:xfrm>
            <a:off x="480240" y="3307320"/>
            <a:ext cx="4768200" cy="454680"/>
          </a:xfrm>
          <a:prstGeom prst="rect">
            <a:avLst/>
          </a:prstGeom>
          <a:ln>
            <a:noFill/>
          </a:ln>
        </p:spPr>
      </p:pic>
      <p:sp>
        <p:nvSpPr>
          <p:cNvPr id="2" name="TextBox 1">
            <a:extLst>
              <a:ext uri="{FF2B5EF4-FFF2-40B4-BE49-F238E27FC236}">
                <a16:creationId xmlns:a16="http://schemas.microsoft.com/office/drawing/2014/main" id="{86B09FF4-E087-5FD9-659F-A9CBC97D0E2D}"/>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16</a:t>
            </a:r>
            <a:endParaRPr lang="en-LT" b="1" dirty="0">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000000"/>
                </a:solidFill>
                <a:latin typeface="Arial"/>
                <a:ea typeface="Arial"/>
              </a:rPr>
              <a:t>12 paskaita. Grafinės sąsajos (GUI) kūrimas</a:t>
            </a:r>
            <a:endParaRPr lang="lt-LT" sz="1300" b="0" strike="noStrike" spc="-1">
              <a:latin typeface="Arial"/>
            </a:endParaRPr>
          </a:p>
        </p:txBody>
      </p:sp>
      <p:sp>
        <p:nvSpPr>
          <p:cNvPr id="279" name="CustomShape 2"/>
          <p:cNvSpPr/>
          <p:nvPr/>
        </p:nvSpPr>
        <p:spPr>
          <a:xfrm>
            <a:off x="480240" y="137160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80" name="CustomShape 3"/>
          <p:cNvSpPr/>
          <p:nvPr/>
        </p:nvSpPr>
        <p:spPr>
          <a:xfrm>
            <a:off x="1398600" y="3347640"/>
            <a:ext cx="4235040" cy="360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Arial"/>
              </a:rPr>
              <a:t>Susipažinsime su Tkinter biblioteka </a:t>
            </a:r>
            <a:endParaRPr lang="lt-LT" sz="1600" b="0" strike="noStrike" spc="-1">
              <a:latin typeface="Arial"/>
            </a:endParaRPr>
          </a:p>
        </p:txBody>
      </p:sp>
      <p:sp>
        <p:nvSpPr>
          <p:cNvPr id="281" name="CustomShape 4"/>
          <p:cNvSpPr/>
          <p:nvPr/>
        </p:nvSpPr>
        <p:spPr>
          <a:xfrm>
            <a:off x="1380600" y="4543200"/>
            <a:ext cx="4235040" cy="3524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Arial"/>
              </a:rPr>
              <a:t>Kurti paprastus GUI objektus</a:t>
            </a:r>
            <a:endParaRPr lang="lt-LT" sz="1600" b="0" strike="noStrike" spc="-1">
              <a:latin typeface="Arial"/>
            </a:endParaRPr>
          </a:p>
        </p:txBody>
      </p:sp>
      <p:sp>
        <p:nvSpPr>
          <p:cNvPr id="282" name="CustomShape 5"/>
          <p:cNvSpPr/>
          <p:nvPr/>
        </p:nvSpPr>
        <p:spPr>
          <a:xfrm>
            <a:off x="1398600" y="5688000"/>
            <a:ext cx="4235040" cy="352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Arial"/>
              </a:rPr>
              <a:t>Kurti norimus GUI layout’us</a:t>
            </a:r>
            <a:endParaRPr lang="lt-LT" sz="1600" b="0" strike="noStrike" spc="-1">
              <a:latin typeface="Arial"/>
            </a:endParaRPr>
          </a:p>
        </p:txBody>
      </p:sp>
      <p:grpSp>
        <p:nvGrpSpPr>
          <p:cNvPr id="283" name="Group 6"/>
          <p:cNvGrpSpPr/>
          <p:nvPr/>
        </p:nvGrpSpPr>
        <p:grpSpPr>
          <a:xfrm>
            <a:off x="480240" y="3193560"/>
            <a:ext cx="730800" cy="730800"/>
            <a:chOff x="480240" y="3193560"/>
            <a:chExt cx="730800" cy="730800"/>
          </a:xfrm>
        </p:grpSpPr>
        <p:sp>
          <p:nvSpPr>
            <p:cNvPr id="284" name="CustomShape 7"/>
            <p:cNvSpPr/>
            <p:nvPr/>
          </p:nvSpPr>
          <p:spPr>
            <a:xfrm>
              <a:off x="480240" y="319356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5" name="CustomShape 8"/>
            <p:cNvSpPr/>
            <p:nvPr/>
          </p:nvSpPr>
          <p:spPr>
            <a:xfrm>
              <a:off x="633240" y="336096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86" name="Group 9"/>
          <p:cNvGrpSpPr/>
          <p:nvPr/>
        </p:nvGrpSpPr>
        <p:grpSpPr>
          <a:xfrm>
            <a:off x="480240" y="4403160"/>
            <a:ext cx="730800" cy="730800"/>
            <a:chOff x="480240" y="4403160"/>
            <a:chExt cx="730800" cy="730800"/>
          </a:xfrm>
        </p:grpSpPr>
        <p:sp>
          <p:nvSpPr>
            <p:cNvPr id="287" name="CustomShape 10"/>
            <p:cNvSpPr/>
            <p:nvPr/>
          </p:nvSpPr>
          <p:spPr>
            <a:xfrm>
              <a:off x="480240" y="440316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8" name="CustomShape 11"/>
            <p:cNvSpPr/>
            <p:nvPr/>
          </p:nvSpPr>
          <p:spPr>
            <a:xfrm>
              <a:off x="633240" y="457092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89" name="Group 12"/>
          <p:cNvGrpSpPr/>
          <p:nvPr/>
        </p:nvGrpSpPr>
        <p:grpSpPr>
          <a:xfrm>
            <a:off x="480240" y="5514480"/>
            <a:ext cx="730800" cy="730800"/>
            <a:chOff x="480240" y="5514480"/>
            <a:chExt cx="730800" cy="730800"/>
          </a:xfrm>
        </p:grpSpPr>
        <p:sp>
          <p:nvSpPr>
            <p:cNvPr id="290" name="CustomShape 13"/>
            <p:cNvSpPr/>
            <p:nvPr/>
          </p:nvSpPr>
          <p:spPr>
            <a:xfrm>
              <a:off x="480240" y="551448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91" name="CustomShape 14"/>
            <p:cNvSpPr/>
            <p:nvPr/>
          </p:nvSpPr>
          <p:spPr>
            <a:xfrm>
              <a:off x="633240" y="568224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6220080" y="3146400"/>
            <a:ext cx="564516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Kaip sukurti veikiančią nuorodą</a:t>
            </a:r>
            <a:endParaRPr lang="lt-LT" sz="3000" b="0" strike="noStrike" spc="-1">
              <a:latin typeface="Arial"/>
            </a:endParaRPr>
          </a:p>
        </p:txBody>
      </p:sp>
      <p:sp>
        <p:nvSpPr>
          <p:cNvPr id="344"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45" name="Picture 4"/>
          <p:cNvPicPr/>
          <p:nvPr/>
        </p:nvPicPr>
        <p:blipFill>
          <a:blip r:embed="rId3"/>
          <a:stretch/>
        </p:blipFill>
        <p:spPr>
          <a:xfrm>
            <a:off x="480240" y="2161080"/>
            <a:ext cx="4951440" cy="2766600"/>
          </a:xfrm>
          <a:prstGeom prst="rect">
            <a:avLst/>
          </a:prstGeom>
          <a:ln>
            <a:noFill/>
          </a:ln>
        </p:spPr>
      </p:pic>
      <p:sp>
        <p:nvSpPr>
          <p:cNvPr id="2" name="TextBox 1">
            <a:extLst>
              <a:ext uri="{FF2B5EF4-FFF2-40B4-BE49-F238E27FC236}">
                <a16:creationId xmlns:a16="http://schemas.microsoft.com/office/drawing/2014/main" id="{A7A8B592-E785-B0AD-D7CC-1C48BACE9AF0}"/>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17</a:t>
            </a:r>
            <a:endParaRPr lang="en-LT" b="1" dirty="0">
              <a:latin type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6220080" y="3146400"/>
            <a:ext cx="564516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Kaip atidaryti nuotrauką</a:t>
            </a:r>
            <a:endParaRPr lang="lt-LT" sz="3000" b="0" strike="noStrike" spc="-1">
              <a:latin typeface="Arial"/>
            </a:endParaRPr>
          </a:p>
        </p:txBody>
      </p:sp>
      <p:sp>
        <p:nvSpPr>
          <p:cNvPr id="347"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48" name="Picture 4"/>
          <p:cNvPicPr/>
          <p:nvPr/>
        </p:nvPicPr>
        <p:blipFill>
          <a:blip r:embed="rId3"/>
          <a:stretch/>
        </p:blipFill>
        <p:spPr>
          <a:xfrm>
            <a:off x="480240" y="2531160"/>
            <a:ext cx="4787280" cy="1919880"/>
          </a:xfrm>
          <a:prstGeom prst="rect">
            <a:avLst/>
          </a:prstGeom>
          <a:ln>
            <a:noFill/>
          </a:ln>
        </p:spPr>
      </p:pic>
      <p:sp>
        <p:nvSpPr>
          <p:cNvPr id="2" name="TextBox 1">
            <a:extLst>
              <a:ext uri="{FF2B5EF4-FFF2-40B4-BE49-F238E27FC236}">
                <a16:creationId xmlns:a16="http://schemas.microsoft.com/office/drawing/2014/main" id="{EB836302-FFA6-1B41-8B9C-B703D2D8B282}"/>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18</a:t>
            </a:r>
            <a:endParaRPr lang="en-LT" b="1" dirty="0">
              <a:latin typefac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6258600" y="1670760"/>
            <a:ext cx="564516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Kintamųjų naudojimas Tkinter programoje</a:t>
            </a:r>
            <a:endParaRPr lang="lt-LT" sz="3000" b="0" strike="noStrike" spc="-1">
              <a:latin typeface="Arial"/>
            </a:endParaRPr>
          </a:p>
        </p:txBody>
      </p:sp>
      <p:sp>
        <p:nvSpPr>
          <p:cNvPr id="350"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51" name="Picture 4"/>
          <p:cNvPicPr/>
          <p:nvPr/>
        </p:nvPicPr>
        <p:blipFill>
          <a:blip r:embed="rId3"/>
          <a:stretch/>
        </p:blipFill>
        <p:spPr>
          <a:xfrm>
            <a:off x="624960" y="2089440"/>
            <a:ext cx="4710240" cy="3102840"/>
          </a:xfrm>
          <a:prstGeom prst="rect">
            <a:avLst/>
          </a:prstGeom>
          <a:ln>
            <a:noFill/>
          </a:ln>
        </p:spPr>
      </p:pic>
      <p:sp>
        <p:nvSpPr>
          <p:cNvPr id="352" name="CustomShape 3"/>
          <p:cNvSpPr/>
          <p:nvPr/>
        </p:nvSpPr>
        <p:spPr>
          <a:xfrm>
            <a:off x="6262560" y="2818440"/>
            <a:ext cx="5640840" cy="3610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dirty="0">
                <a:solidFill>
                  <a:srgbClr val="000000"/>
                </a:solidFill>
                <a:latin typeface="Arial"/>
                <a:ea typeface="Arial"/>
              </a:rPr>
              <a:t>Jei kuriant programą su </a:t>
            </a:r>
            <a:r>
              <a:rPr lang="lt-LT" sz="1600" b="0" strike="noStrike" spc="-1" dirty="0" err="1">
                <a:solidFill>
                  <a:srgbClr val="000000"/>
                </a:solidFill>
                <a:latin typeface="Arial"/>
                <a:ea typeface="Arial"/>
              </a:rPr>
              <a:t>Tkinter</a:t>
            </a:r>
            <a:r>
              <a:rPr lang="lt-LT" sz="1600" b="0" strike="noStrike" spc="-1" dirty="0">
                <a:solidFill>
                  <a:srgbClr val="000000"/>
                </a:solidFill>
                <a:latin typeface="Arial"/>
                <a:ea typeface="Arial"/>
              </a:rPr>
              <a:t>, prireiks funkcijose panaudoti kintamąjį, standartiniai kintamieji (pvz. kintamasis = "") nesuveiks. Todėl patartina naudoti </a:t>
            </a:r>
            <a:r>
              <a:rPr lang="lt-LT" sz="1600" b="0" strike="noStrike" spc="-1" dirty="0" err="1">
                <a:solidFill>
                  <a:srgbClr val="000000"/>
                </a:solidFill>
                <a:latin typeface="Arial"/>
                <a:ea typeface="Arial"/>
              </a:rPr>
              <a:t>StringVar</a:t>
            </a: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IntVar</a:t>
            </a:r>
            <a:r>
              <a:rPr lang="lt-LT" sz="1600" b="0" strike="noStrike" spc="-1" dirty="0">
                <a:solidFill>
                  <a:srgbClr val="000000"/>
                </a:solidFill>
                <a:latin typeface="Arial"/>
                <a:ea typeface="Arial"/>
              </a:rPr>
              <a:t> kintamuosius. Jie turi </a:t>
            </a:r>
            <a:r>
              <a:rPr lang="lt-LT" sz="1600" b="0" strike="noStrike" spc="-1" dirty="0" err="1">
                <a:solidFill>
                  <a:srgbClr val="000000"/>
                </a:solidFill>
                <a:latin typeface="Arial"/>
                <a:ea typeface="Arial"/>
              </a:rPr>
              <a:t>set</a:t>
            </a:r>
            <a:r>
              <a:rPr lang="lt-LT" sz="1600" b="0" strike="noStrike" spc="-1" dirty="0">
                <a:solidFill>
                  <a:srgbClr val="000000"/>
                </a:solidFill>
                <a:latin typeface="Arial"/>
                <a:ea typeface="Arial"/>
              </a:rPr>
              <a:t>() (reikšmės nustatymui) ir </a:t>
            </a:r>
            <a:r>
              <a:rPr lang="lt-LT" sz="1600" b="0" strike="noStrike" spc="-1" dirty="0" err="1">
                <a:solidFill>
                  <a:srgbClr val="000000"/>
                </a:solidFill>
                <a:latin typeface="Arial"/>
                <a:ea typeface="Arial"/>
              </a:rPr>
              <a:t>get</a:t>
            </a:r>
            <a:r>
              <a:rPr lang="lt-LT" sz="1600" b="0" strike="noStrike" spc="-1" dirty="0">
                <a:solidFill>
                  <a:srgbClr val="000000"/>
                </a:solidFill>
                <a:latin typeface="Arial"/>
                <a:ea typeface="Arial"/>
              </a:rPr>
              <a:t>() (kintamojo reikšmės gavimui) funkcijas. Atkreipkite dėmesį, kad jos gali būti kviečiamos tik funkcijose.</a:t>
            </a: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4E76B6DB-A2AF-0985-3427-2CA4A4FCCC6B}"/>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19</a:t>
            </a:r>
            <a:endParaRPr lang="en-LT" b="1" dirty="0">
              <a:latin typefac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ustomShape 1"/>
          <p:cNvSpPr/>
          <p:nvPr/>
        </p:nvSpPr>
        <p:spPr>
          <a:xfrm>
            <a:off x="6251862" y="461905"/>
            <a:ext cx="564516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Kaip tkinter programoje padaryti kelis langus</a:t>
            </a:r>
            <a:endParaRPr lang="lt-LT" sz="3000" b="0" strike="noStrike" spc="-1">
              <a:latin typeface="Arial"/>
            </a:endParaRPr>
          </a:p>
        </p:txBody>
      </p:sp>
      <p:sp>
        <p:nvSpPr>
          <p:cNvPr id="354"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55" name="Picture 7"/>
          <p:cNvPicPr/>
          <p:nvPr/>
        </p:nvPicPr>
        <p:blipFill>
          <a:blip r:embed="rId3"/>
          <a:stretch/>
        </p:blipFill>
        <p:spPr>
          <a:xfrm>
            <a:off x="547920" y="1667880"/>
            <a:ext cx="6738889" cy="5191546"/>
          </a:xfrm>
          <a:prstGeom prst="rect">
            <a:avLst/>
          </a:prstGeom>
          <a:ln>
            <a:noFill/>
          </a:ln>
        </p:spPr>
      </p:pic>
      <p:sp>
        <p:nvSpPr>
          <p:cNvPr id="2" name="TextBox 1">
            <a:extLst>
              <a:ext uri="{FF2B5EF4-FFF2-40B4-BE49-F238E27FC236}">
                <a16:creationId xmlns:a16="http://schemas.microsoft.com/office/drawing/2014/main" id="{E03BA692-B908-BA2F-B845-6A69F783D1A7}"/>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20</a:t>
            </a:r>
            <a:endParaRPr lang="en-LT" b="1" dirty="0">
              <a:latin typefac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a:p>
            <a:pPr>
              <a:lnSpc>
                <a:spcPct val="90000"/>
              </a:lnSpc>
              <a:spcBef>
                <a:spcPts val="1001"/>
              </a:spcBef>
            </a:pPr>
            <a:endParaRPr lang="lt-LT" sz="1300" b="0" strike="noStrike" spc="-1">
              <a:latin typeface="Arial"/>
            </a:endParaRPr>
          </a:p>
        </p:txBody>
      </p:sp>
      <p:grpSp>
        <p:nvGrpSpPr>
          <p:cNvPr id="357" name="Group 2"/>
          <p:cNvGrpSpPr/>
          <p:nvPr/>
        </p:nvGrpSpPr>
        <p:grpSpPr>
          <a:xfrm>
            <a:off x="479880" y="898200"/>
            <a:ext cx="1834560" cy="463680"/>
            <a:chOff x="479880" y="898200"/>
            <a:chExt cx="1834560" cy="463680"/>
          </a:xfrm>
        </p:grpSpPr>
        <p:sp>
          <p:nvSpPr>
            <p:cNvPr id="358"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59"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60" name="Picture Placeholder 2"/>
          <p:cNvPicPr/>
          <p:nvPr/>
        </p:nvPicPr>
        <p:blipFill>
          <a:blip r:embed="rId2"/>
          <a:stretch/>
        </p:blipFill>
        <p:spPr>
          <a:xfrm>
            <a:off x="479880" y="1441440"/>
            <a:ext cx="11231280" cy="5227560"/>
          </a:xfrm>
          <a:prstGeom prst="rect">
            <a:avLst/>
          </a:prstGeom>
          <a:ln w="12600">
            <a:noFill/>
          </a:ln>
        </p:spPr>
      </p:pic>
      <p:sp>
        <p:nvSpPr>
          <p:cNvPr id="361" name="CustomShape 5"/>
          <p:cNvSpPr/>
          <p:nvPr/>
        </p:nvSpPr>
        <p:spPr>
          <a:xfrm>
            <a:off x="594000" y="1832400"/>
            <a:ext cx="10718640" cy="169956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endParaRPr lang="lt-LT" sz="1800" b="0" strike="noStrike" spc="-1">
              <a:latin typeface="Arial"/>
            </a:endParaRPr>
          </a:p>
          <a:p>
            <a:pPr>
              <a:lnSpc>
                <a:spcPct val="90000"/>
              </a:lnSpc>
              <a:spcBef>
                <a:spcPts val="1001"/>
              </a:spcBef>
            </a:pPr>
            <a:endParaRPr lang="lt-LT" sz="1800" b="0" strike="noStrike" spc="-1">
              <a:latin typeface="Arial"/>
            </a:endParaRPr>
          </a:p>
        </p:txBody>
      </p:sp>
      <p:sp>
        <p:nvSpPr>
          <p:cNvPr id="362" name="CustomShape 6"/>
          <p:cNvSpPr/>
          <p:nvPr/>
        </p:nvSpPr>
        <p:spPr>
          <a:xfrm>
            <a:off x="706680" y="1719000"/>
            <a:ext cx="10212840" cy="2163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000000"/>
                </a:solidFill>
                <a:latin typeface="Arial"/>
                <a:ea typeface="Arial"/>
              </a:rPr>
              <a:t>Sukurti programą su grafine sąsaja, kuri:</a:t>
            </a:r>
            <a:endParaRPr lang="lt-LT" sz="1300" b="0" strike="noStrike" spc="-1">
              <a:latin typeface="Arial"/>
            </a:endParaRPr>
          </a:p>
          <a:p>
            <a:pPr marL="285840" indent="-285120">
              <a:lnSpc>
                <a:spcPct val="90000"/>
              </a:lnSpc>
              <a:spcBef>
                <a:spcPts val="1001"/>
              </a:spcBef>
              <a:buClr>
                <a:srgbClr val="000000"/>
              </a:buClr>
              <a:buFont typeface="Arial"/>
              <a:buChar char="•"/>
            </a:pPr>
            <a:r>
              <a:rPr lang="lt-LT" sz="1300" b="0" strike="noStrike" spc="-1">
                <a:solidFill>
                  <a:srgbClr val="000000"/>
                </a:solidFill>
                <a:latin typeface="Arial"/>
                <a:ea typeface="Arial"/>
              </a:rPr>
              <a:t>Turėtų laukelį su užrašu "Įveskite vardą", kuriame vartotojas galėtų įvesti vardą</a:t>
            </a:r>
            <a:endParaRPr lang="lt-LT" sz="1300" b="0" strike="noStrike" spc="-1">
              <a:latin typeface="Arial"/>
            </a:endParaRPr>
          </a:p>
          <a:p>
            <a:pPr marL="285840" indent="-285120">
              <a:lnSpc>
                <a:spcPct val="90000"/>
              </a:lnSpc>
              <a:spcBef>
                <a:spcPts val="1001"/>
              </a:spcBef>
              <a:buClr>
                <a:srgbClr val="000000"/>
              </a:buClr>
              <a:buFont typeface="Arial"/>
              <a:buChar char="•"/>
            </a:pPr>
            <a:r>
              <a:rPr lang="lt-LT" sz="1300" b="0" strike="noStrike" spc="-1">
                <a:solidFill>
                  <a:srgbClr val="000000"/>
                </a:solidFill>
                <a:latin typeface="Arial"/>
                <a:ea typeface="Arial"/>
              </a:rPr>
              <a:t>Turėtų mygtuką su užrašu "Patvirtinti", kurį nuspaudus, programa po lauku atspausdintų "Labas, {vardas}!"</a:t>
            </a: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p:txBody>
      </p:sp>
      <p:pic>
        <p:nvPicPr>
          <p:cNvPr id="363" name="Picture 11"/>
          <p:cNvPicPr/>
          <p:nvPr/>
        </p:nvPicPr>
        <p:blipFill>
          <a:blip r:embed="rId3"/>
          <a:stretch/>
        </p:blipFill>
        <p:spPr>
          <a:xfrm>
            <a:off x="3557160" y="3299760"/>
            <a:ext cx="4970520" cy="1762200"/>
          </a:xfrm>
          <a:prstGeom prst="rect">
            <a:avLst/>
          </a:prstGeom>
          <a:ln>
            <a:noFill/>
          </a:ln>
        </p:spPr>
      </p:pic>
      <p:sp>
        <p:nvSpPr>
          <p:cNvPr id="2" name="TextBox 1">
            <a:extLst>
              <a:ext uri="{FF2B5EF4-FFF2-40B4-BE49-F238E27FC236}">
                <a16:creationId xmlns:a16="http://schemas.microsoft.com/office/drawing/2014/main" id="{A425059A-5C26-1254-CF6B-3BBF880F7AB0}"/>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21</a:t>
            </a:r>
            <a:endParaRPr lang="en-LT" b="1" dirty="0">
              <a:solidFill>
                <a:schemeClr val="bg1"/>
              </a:solidFill>
              <a:latin typefac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a:p>
            <a:pPr>
              <a:lnSpc>
                <a:spcPct val="90000"/>
              </a:lnSpc>
              <a:spcBef>
                <a:spcPts val="1001"/>
              </a:spcBef>
            </a:pPr>
            <a:endParaRPr lang="lt-LT" sz="1300" b="0" strike="noStrike" spc="-1">
              <a:latin typeface="Arial"/>
            </a:endParaRPr>
          </a:p>
        </p:txBody>
      </p:sp>
      <p:grpSp>
        <p:nvGrpSpPr>
          <p:cNvPr id="365" name="Group 2"/>
          <p:cNvGrpSpPr/>
          <p:nvPr/>
        </p:nvGrpSpPr>
        <p:grpSpPr>
          <a:xfrm>
            <a:off x="479880" y="898200"/>
            <a:ext cx="1834560" cy="463680"/>
            <a:chOff x="479880" y="898200"/>
            <a:chExt cx="1834560" cy="463680"/>
          </a:xfrm>
        </p:grpSpPr>
        <p:sp>
          <p:nvSpPr>
            <p:cNvPr id="366"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67"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68" name="Picture Placeholder 2"/>
          <p:cNvPicPr/>
          <p:nvPr/>
        </p:nvPicPr>
        <p:blipFill>
          <a:blip r:embed="rId2"/>
          <a:stretch/>
        </p:blipFill>
        <p:spPr>
          <a:xfrm>
            <a:off x="479880" y="1441440"/>
            <a:ext cx="11231280" cy="5227560"/>
          </a:xfrm>
          <a:prstGeom prst="rect">
            <a:avLst/>
          </a:prstGeom>
          <a:ln w="12600">
            <a:noFill/>
          </a:ln>
        </p:spPr>
      </p:pic>
      <p:sp>
        <p:nvSpPr>
          <p:cNvPr id="369" name="CustomShape 5"/>
          <p:cNvSpPr/>
          <p:nvPr/>
        </p:nvSpPr>
        <p:spPr>
          <a:xfrm>
            <a:off x="594000" y="1832400"/>
            <a:ext cx="10718640" cy="169956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endParaRPr lang="lt-LT" sz="1800" b="0" strike="noStrike" spc="-1">
              <a:latin typeface="Arial"/>
            </a:endParaRPr>
          </a:p>
          <a:p>
            <a:pPr>
              <a:lnSpc>
                <a:spcPct val="90000"/>
              </a:lnSpc>
              <a:spcBef>
                <a:spcPts val="1001"/>
              </a:spcBef>
            </a:pPr>
            <a:endParaRPr lang="lt-LT" sz="1800" b="0" strike="noStrike" spc="-1">
              <a:latin typeface="Arial"/>
            </a:endParaRPr>
          </a:p>
        </p:txBody>
      </p:sp>
      <p:sp>
        <p:nvSpPr>
          <p:cNvPr id="370" name="CustomShape 6"/>
          <p:cNvSpPr/>
          <p:nvPr/>
        </p:nvSpPr>
        <p:spPr>
          <a:xfrm>
            <a:off x="706680" y="1719000"/>
            <a:ext cx="10212840" cy="2163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000000"/>
                </a:solidFill>
                <a:latin typeface="Arial"/>
                <a:ea typeface="Arial"/>
              </a:rPr>
              <a:t>Patobulinti 1 užduoties programą, kad ji:</a:t>
            </a:r>
            <a:endParaRPr lang="lt-LT" sz="1300" b="0" strike="noStrike" spc="-1">
              <a:latin typeface="Arial"/>
            </a:endParaRPr>
          </a:p>
          <a:p>
            <a:pPr marL="285840" indent="-285120">
              <a:lnSpc>
                <a:spcPct val="90000"/>
              </a:lnSpc>
              <a:spcBef>
                <a:spcPts val="1001"/>
              </a:spcBef>
              <a:buClr>
                <a:srgbClr val="000000"/>
              </a:buClr>
              <a:buFont typeface="Arial"/>
              <a:buChar char="•"/>
            </a:pPr>
            <a:r>
              <a:rPr lang="lt-LT" sz="1300" b="0" strike="noStrike" spc="-1">
                <a:solidFill>
                  <a:srgbClr val="000000"/>
                </a:solidFill>
                <a:latin typeface="Arial"/>
                <a:ea typeface="Arial"/>
              </a:rPr>
              <a:t>Atspausdintų pasisveikinimą ne tik nuspaudus mygtuką, bet ir paspaudus mygtuką "Enter"</a:t>
            </a: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p:txBody>
      </p:sp>
      <p:sp>
        <p:nvSpPr>
          <p:cNvPr id="2" name="TextBox 1">
            <a:extLst>
              <a:ext uri="{FF2B5EF4-FFF2-40B4-BE49-F238E27FC236}">
                <a16:creationId xmlns:a16="http://schemas.microsoft.com/office/drawing/2014/main" id="{3C1E74F5-EEB1-BD3E-FAEF-CB8625CB55C7}"/>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22</a:t>
            </a:r>
            <a:endParaRPr lang="en-LT" b="1" dirty="0">
              <a:solidFill>
                <a:schemeClr val="bg1"/>
              </a:solidFill>
              <a:latin typefac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1"/>
          <p:cNvSpPr/>
          <p:nvPr/>
        </p:nvSpPr>
        <p:spPr>
          <a:xfrm>
            <a:off x="480240" y="44496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a:p>
            <a:pPr>
              <a:lnSpc>
                <a:spcPct val="90000"/>
              </a:lnSpc>
              <a:spcBef>
                <a:spcPts val="1001"/>
              </a:spcBef>
            </a:pPr>
            <a:endParaRPr lang="lt-LT" sz="1300" b="0" strike="noStrike" spc="-1">
              <a:latin typeface="Arial"/>
            </a:endParaRPr>
          </a:p>
        </p:txBody>
      </p:sp>
      <p:grpSp>
        <p:nvGrpSpPr>
          <p:cNvPr id="372" name="Group 2"/>
          <p:cNvGrpSpPr/>
          <p:nvPr/>
        </p:nvGrpSpPr>
        <p:grpSpPr>
          <a:xfrm>
            <a:off x="479880" y="898200"/>
            <a:ext cx="1834560" cy="463680"/>
            <a:chOff x="479880" y="898200"/>
            <a:chExt cx="1834560" cy="463680"/>
          </a:xfrm>
        </p:grpSpPr>
        <p:sp>
          <p:nvSpPr>
            <p:cNvPr id="373"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74"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3</a:t>
              </a:r>
              <a:endParaRPr lang="lt-LT" sz="1600" b="0" strike="noStrike" spc="-1">
                <a:latin typeface="Arial"/>
              </a:endParaRPr>
            </a:p>
          </p:txBody>
        </p:sp>
      </p:grpSp>
      <p:pic>
        <p:nvPicPr>
          <p:cNvPr id="375" name="Picture Placeholder 2"/>
          <p:cNvPicPr/>
          <p:nvPr/>
        </p:nvPicPr>
        <p:blipFill>
          <a:blip r:embed="rId2"/>
          <a:stretch/>
        </p:blipFill>
        <p:spPr>
          <a:xfrm>
            <a:off x="479880" y="1441440"/>
            <a:ext cx="11231280" cy="5227560"/>
          </a:xfrm>
          <a:prstGeom prst="rect">
            <a:avLst/>
          </a:prstGeom>
          <a:ln w="12600">
            <a:noFill/>
          </a:ln>
        </p:spPr>
      </p:pic>
      <p:sp>
        <p:nvSpPr>
          <p:cNvPr id="376" name="CustomShape 5"/>
          <p:cNvSpPr/>
          <p:nvPr/>
        </p:nvSpPr>
        <p:spPr>
          <a:xfrm>
            <a:off x="594000" y="1832400"/>
            <a:ext cx="10718640" cy="169956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endParaRPr lang="lt-LT" sz="1800" b="0" strike="noStrike" spc="-1">
              <a:latin typeface="Arial"/>
            </a:endParaRPr>
          </a:p>
          <a:p>
            <a:pPr>
              <a:lnSpc>
                <a:spcPct val="90000"/>
              </a:lnSpc>
              <a:spcBef>
                <a:spcPts val="1001"/>
              </a:spcBef>
            </a:pPr>
            <a:endParaRPr lang="lt-LT" sz="1800" b="0" strike="noStrike" spc="-1">
              <a:latin typeface="Arial"/>
            </a:endParaRPr>
          </a:p>
        </p:txBody>
      </p:sp>
      <p:sp>
        <p:nvSpPr>
          <p:cNvPr id="377" name="CustomShape 6"/>
          <p:cNvSpPr/>
          <p:nvPr/>
        </p:nvSpPr>
        <p:spPr>
          <a:xfrm>
            <a:off x="706680" y="1719000"/>
            <a:ext cx="10212840" cy="2163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000000"/>
                </a:solidFill>
                <a:latin typeface="Arial"/>
                <a:ea typeface="Arial"/>
              </a:rPr>
              <a:t>Patobulinti 2 užduoties programą, kad ji turėtų meniu pavadinimu "Meniu", kuriame:</a:t>
            </a:r>
            <a:endParaRPr lang="lt-LT" sz="1300" b="0" strike="noStrike" spc="-1">
              <a:latin typeface="Arial"/>
            </a:endParaRPr>
          </a:p>
          <a:p>
            <a:pPr marL="285840" indent="-285120">
              <a:lnSpc>
                <a:spcPct val="90000"/>
              </a:lnSpc>
              <a:spcBef>
                <a:spcPts val="1001"/>
              </a:spcBef>
              <a:buClr>
                <a:srgbClr val="000000"/>
              </a:buClr>
              <a:buFont typeface="Arial"/>
              <a:buChar char="•"/>
            </a:pPr>
            <a:r>
              <a:rPr lang="lt-LT" sz="1300" b="0" strike="noStrike" spc="-1">
                <a:solidFill>
                  <a:srgbClr val="000000"/>
                </a:solidFill>
                <a:latin typeface="Arial"/>
                <a:ea typeface="Arial"/>
              </a:rPr>
              <a:t>Būtų punktas "Išvalyti", kurį paspaudus išsitrintų tekstas eilutėje, kurioje spausdinamas pasisveikinimo tekstas</a:t>
            </a:r>
            <a:endParaRPr lang="lt-LT" sz="1300" b="0" strike="noStrike" spc="-1">
              <a:latin typeface="Arial"/>
            </a:endParaRPr>
          </a:p>
          <a:p>
            <a:pPr marL="285840" indent="-285120">
              <a:lnSpc>
                <a:spcPct val="90000"/>
              </a:lnSpc>
              <a:spcBef>
                <a:spcPts val="1001"/>
              </a:spcBef>
              <a:buClr>
                <a:srgbClr val="000000"/>
              </a:buClr>
              <a:buFont typeface="Arial"/>
              <a:buChar char="•"/>
            </a:pPr>
            <a:r>
              <a:rPr lang="lt-LT" sz="1300" b="0" strike="noStrike" spc="-1">
                <a:solidFill>
                  <a:srgbClr val="000000"/>
                </a:solidFill>
                <a:latin typeface="Arial"/>
                <a:ea typeface="Arial"/>
              </a:rPr>
              <a:t>Būtų punktas "Atkurti", kurį paspaudus pasisveikinimo teksto eilutėje butų atspausdintas paskutinis atspausdintas tekstas</a:t>
            </a:r>
            <a:endParaRPr lang="lt-LT" sz="1300" b="0" strike="noStrike" spc="-1">
              <a:latin typeface="Arial"/>
            </a:endParaRPr>
          </a:p>
          <a:p>
            <a:pPr marL="285840" indent="-285120">
              <a:lnSpc>
                <a:spcPct val="90000"/>
              </a:lnSpc>
              <a:spcBef>
                <a:spcPts val="1001"/>
              </a:spcBef>
              <a:buClr>
                <a:srgbClr val="000000"/>
              </a:buClr>
              <a:buFont typeface="Arial"/>
              <a:buChar char="•"/>
            </a:pPr>
            <a:r>
              <a:rPr lang="lt-LT" sz="1300" b="0" strike="noStrike" spc="-1">
                <a:solidFill>
                  <a:srgbClr val="000000"/>
                </a:solidFill>
                <a:latin typeface="Arial"/>
                <a:ea typeface="Arial"/>
              </a:rPr>
              <a:t>Būtų punktas "Išeiti", kurį paspaudus užsidarytų programos langas</a:t>
            </a:r>
            <a:endParaRPr lang="lt-LT" sz="1300" b="0" strike="noStrike" spc="-1">
              <a:latin typeface="Arial"/>
            </a:endParaRPr>
          </a:p>
          <a:p>
            <a:pPr marL="285840" indent="-285120">
              <a:lnSpc>
                <a:spcPct val="90000"/>
              </a:lnSpc>
              <a:spcBef>
                <a:spcPts val="1001"/>
              </a:spcBef>
              <a:buClr>
                <a:srgbClr val="000000"/>
              </a:buClr>
              <a:buFont typeface="Arial"/>
              <a:buChar char="•"/>
            </a:pPr>
            <a:r>
              <a:rPr lang="lt-LT" sz="1300" b="0" strike="noStrike" spc="-1">
                <a:solidFill>
                  <a:srgbClr val="000000"/>
                </a:solidFill>
                <a:latin typeface="Arial"/>
                <a:ea typeface="Arial"/>
              </a:rPr>
              <a:t>Tarp menių punktų "Atkurti" ir "Išeiti" būtų atskyrimo brūkšnys</a:t>
            </a: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p:txBody>
      </p:sp>
      <p:pic>
        <p:nvPicPr>
          <p:cNvPr id="378" name="Picture 2"/>
          <p:cNvPicPr/>
          <p:nvPr/>
        </p:nvPicPr>
        <p:blipFill>
          <a:blip r:embed="rId3"/>
          <a:stretch/>
        </p:blipFill>
        <p:spPr>
          <a:xfrm>
            <a:off x="3238920" y="3425760"/>
            <a:ext cx="4941720" cy="2591280"/>
          </a:xfrm>
          <a:prstGeom prst="rect">
            <a:avLst/>
          </a:prstGeom>
          <a:ln>
            <a:noFill/>
          </a:ln>
        </p:spPr>
      </p:pic>
      <p:sp>
        <p:nvSpPr>
          <p:cNvPr id="2" name="TextBox 1">
            <a:extLst>
              <a:ext uri="{FF2B5EF4-FFF2-40B4-BE49-F238E27FC236}">
                <a16:creationId xmlns:a16="http://schemas.microsoft.com/office/drawing/2014/main" id="{1E2D9E70-E1FA-847F-4A1E-929C019923FB}"/>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23</a:t>
            </a:r>
            <a:endParaRPr lang="en-LT" b="1" dirty="0">
              <a:solidFill>
                <a:schemeClr val="bg1"/>
              </a:solidFill>
              <a:latin typefac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a:p>
            <a:pPr>
              <a:lnSpc>
                <a:spcPct val="90000"/>
              </a:lnSpc>
              <a:spcBef>
                <a:spcPts val="1001"/>
              </a:spcBef>
            </a:pPr>
            <a:endParaRPr lang="lt-LT" sz="1300" b="0" strike="noStrike" spc="-1">
              <a:latin typeface="Arial"/>
            </a:endParaRPr>
          </a:p>
        </p:txBody>
      </p:sp>
      <p:grpSp>
        <p:nvGrpSpPr>
          <p:cNvPr id="380" name="Group 2"/>
          <p:cNvGrpSpPr/>
          <p:nvPr/>
        </p:nvGrpSpPr>
        <p:grpSpPr>
          <a:xfrm>
            <a:off x="479880" y="898200"/>
            <a:ext cx="1834560" cy="463680"/>
            <a:chOff x="479880" y="898200"/>
            <a:chExt cx="1834560" cy="463680"/>
          </a:xfrm>
        </p:grpSpPr>
        <p:sp>
          <p:nvSpPr>
            <p:cNvPr id="381"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82"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4</a:t>
              </a:r>
              <a:endParaRPr lang="lt-LT" sz="1600" b="0" strike="noStrike" spc="-1">
                <a:latin typeface="Arial"/>
              </a:endParaRPr>
            </a:p>
          </p:txBody>
        </p:sp>
      </p:grpSp>
      <p:pic>
        <p:nvPicPr>
          <p:cNvPr id="383" name="Picture Placeholder 2"/>
          <p:cNvPicPr/>
          <p:nvPr/>
        </p:nvPicPr>
        <p:blipFill>
          <a:blip r:embed="rId2"/>
          <a:stretch/>
        </p:blipFill>
        <p:spPr>
          <a:xfrm>
            <a:off x="479880" y="1441440"/>
            <a:ext cx="11231280" cy="5227560"/>
          </a:xfrm>
          <a:prstGeom prst="rect">
            <a:avLst/>
          </a:prstGeom>
          <a:ln w="12600">
            <a:noFill/>
          </a:ln>
        </p:spPr>
      </p:pic>
      <p:sp>
        <p:nvSpPr>
          <p:cNvPr id="384" name="CustomShape 5"/>
          <p:cNvSpPr/>
          <p:nvPr/>
        </p:nvSpPr>
        <p:spPr>
          <a:xfrm>
            <a:off x="594000" y="1832400"/>
            <a:ext cx="10718640" cy="169956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endParaRPr lang="lt-LT" sz="1800" b="0" strike="noStrike" spc="-1">
              <a:latin typeface="Arial"/>
            </a:endParaRPr>
          </a:p>
          <a:p>
            <a:pPr>
              <a:lnSpc>
                <a:spcPct val="90000"/>
              </a:lnSpc>
              <a:spcBef>
                <a:spcPts val="1001"/>
              </a:spcBef>
            </a:pPr>
            <a:endParaRPr lang="lt-LT" sz="1800" b="0" strike="noStrike" spc="-1">
              <a:latin typeface="Arial"/>
            </a:endParaRPr>
          </a:p>
        </p:txBody>
      </p:sp>
      <p:sp>
        <p:nvSpPr>
          <p:cNvPr id="385" name="CustomShape 6"/>
          <p:cNvSpPr/>
          <p:nvPr/>
        </p:nvSpPr>
        <p:spPr>
          <a:xfrm>
            <a:off x="706680" y="1719000"/>
            <a:ext cx="10212840" cy="2163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000000"/>
                </a:solidFill>
                <a:latin typeface="Arial"/>
                <a:ea typeface="Arial"/>
              </a:rPr>
              <a:t>Patobulinti 3 užduoties programą, kad ji turėtų statuso juostą apačioje, kurioje:</a:t>
            </a:r>
            <a:endParaRPr lang="lt-LT" sz="1300" b="0" strike="noStrike" spc="-1">
              <a:latin typeface="Arial"/>
            </a:endParaRPr>
          </a:p>
          <a:p>
            <a:pPr marL="285840" indent="-285120">
              <a:lnSpc>
                <a:spcPct val="90000"/>
              </a:lnSpc>
              <a:spcBef>
                <a:spcPts val="1001"/>
              </a:spcBef>
              <a:buClr>
                <a:srgbClr val="000000"/>
              </a:buClr>
              <a:buFont typeface="Arial"/>
              <a:buChar char="•"/>
            </a:pPr>
            <a:r>
              <a:rPr lang="lt-LT" sz="1300" b="0" strike="noStrike" spc="-1">
                <a:solidFill>
                  <a:srgbClr val="000000"/>
                </a:solidFill>
                <a:latin typeface="Arial"/>
                <a:ea typeface="Arial"/>
              </a:rPr>
              <a:t>Būtų rodoma "Sukurta", kai atspausdinamas pasisveikinimo tekstas</a:t>
            </a:r>
            <a:endParaRPr lang="lt-LT" sz="1300" b="0" strike="noStrike" spc="-1">
              <a:latin typeface="Arial"/>
            </a:endParaRPr>
          </a:p>
          <a:p>
            <a:pPr marL="285840" indent="-285120">
              <a:lnSpc>
                <a:spcPct val="90000"/>
              </a:lnSpc>
              <a:spcBef>
                <a:spcPts val="1001"/>
              </a:spcBef>
              <a:buClr>
                <a:srgbClr val="000000"/>
              </a:buClr>
              <a:buFont typeface="Arial"/>
              <a:buChar char="•"/>
            </a:pPr>
            <a:r>
              <a:rPr lang="lt-LT" sz="1300" b="0" strike="noStrike" spc="-1">
                <a:solidFill>
                  <a:srgbClr val="000000"/>
                </a:solidFill>
                <a:latin typeface="Arial"/>
                <a:ea typeface="Arial"/>
              </a:rPr>
              <a:t>Būtų rodoma "Išvalyta", kai ištrinamas pasisveikinimo tekstas</a:t>
            </a:r>
            <a:endParaRPr lang="lt-LT" sz="1300" b="0" strike="noStrike" spc="-1">
              <a:latin typeface="Arial"/>
            </a:endParaRPr>
          </a:p>
          <a:p>
            <a:pPr marL="285840" indent="-285120">
              <a:lnSpc>
                <a:spcPct val="90000"/>
              </a:lnSpc>
              <a:spcBef>
                <a:spcPts val="1001"/>
              </a:spcBef>
              <a:buClr>
                <a:srgbClr val="000000"/>
              </a:buClr>
              <a:buFont typeface="Arial"/>
              <a:buChar char="•"/>
            </a:pPr>
            <a:r>
              <a:rPr lang="lt-LT" sz="1300" b="0" strike="noStrike" spc="-1">
                <a:solidFill>
                  <a:srgbClr val="000000"/>
                </a:solidFill>
                <a:latin typeface="Arial"/>
                <a:ea typeface="Arial"/>
              </a:rPr>
              <a:t>Būtų rodoma "Atkurta", kai atkuriamas paskutinis pasisveikinimo tekstas Nuspaudus klaviatūros mygtuką "Escape", uždarytų programos langą</a:t>
            </a: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p:txBody>
      </p:sp>
      <p:pic>
        <p:nvPicPr>
          <p:cNvPr id="386" name="Picture 4"/>
          <p:cNvPicPr/>
          <p:nvPr/>
        </p:nvPicPr>
        <p:blipFill>
          <a:blip r:embed="rId3"/>
          <a:stretch/>
        </p:blipFill>
        <p:spPr>
          <a:xfrm>
            <a:off x="3287160" y="3736080"/>
            <a:ext cx="4642560" cy="2259360"/>
          </a:xfrm>
          <a:prstGeom prst="rect">
            <a:avLst/>
          </a:prstGeom>
          <a:ln>
            <a:noFill/>
          </a:ln>
        </p:spPr>
      </p:pic>
      <p:sp>
        <p:nvSpPr>
          <p:cNvPr id="2" name="TextBox 1">
            <a:extLst>
              <a:ext uri="{FF2B5EF4-FFF2-40B4-BE49-F238E27FC236}">
                <a16:creationId xmlns:a16="http://schemas.microsoft.com/office/drawing/2014/main" id="{8A96B173-3376-3A1A-953E-03E5BEABDA55}"/>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24</a:t>
            </a:r>
            <a:endParaRPr lang="en-LT" b="1" dirty="0">
              <a:solidFill>
                <a:schemeClr val="bg1"/>
              </a:solidFill>
              <a:latin typefac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a:p>
            <a:pPr>
              <a:lnSpc>
                <a:spcPct val="90000"/>
              </a:lnSpc>
              <a:spcBef>
                <a:spcPts val="1001"/>
              </a:spcBef>
            </a:pPr>
            <a:endParaRPr lang="lt-LT" sz="1300" b="0" strike="noStrike" spc="-1">
              <a:latin typeface="Arial"/>
            </a:endParaRPr>
          </a:p>
        </p:txBody>
      </p:sp>
      <p:grpSp>
        <p:nvGrpSpPr>
          <p:cNvPr id="388" name="Group 2"/>
          <p:cNvGrpSpPr/>
          <p:nvPr/>
        </p:nvGrpSpPr>
        <p:grpSpPr>
          <a:xfrm>
            <a:off x="480240" y="914400"/>
            <a:ext cx="1834560" cy="463680"/>
            <a:chOff x="480240" y="914400"/>
            <a:chExt cx="1834560" cy="463680"/>
          </a:xfrm>
        </p:grpSpPr>
        <p:sp>
          <p:nvSpPr>
            <p:cNvPr id="389" name="CustomShape 3"/>
            <p:cNvSpPr/>
            <p:nvPr/>
          </p:nvSpPr>
          <p:spPr>
            <a:xfrm>
              <a:off x="480240" y="91440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90" name="CustomShape 4"/>
            <p:cNvSpPr/>
            <p:nvPr/>
          </p:nvSpPr>
          <p:spPr>
            <a:xfrm>
              <a:off x="594000" y="9788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91" name="Picture Placeholder 2"/>
          <p:cNvPicPr/>
          <p:nvPr/>
        </p:nvPicPr>
        <p:blipFill>
          <a:blip r:embed="rId2"/>
          <a:stretch/>
        </p:blipFill>
        <p:spPr>
          <a:xfrm>
            <a:off x="479880" y="1441440"/>
            <a:ext cx="11231280" cy="5227560"/>
          </a:xfrm>
          <a:prstGeom prst="rect">
            <a:avLst/>
          </a:prstGeom>
          <a:ln w="12600">
            <a:noFill/>
          </a:ln>
        </p:spPr>
      </p:pic>
      <p:sp>
        <p:nvSpPr>
          <p:cNvPr id="392"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A55F9F4E-6323-FD5C-E290-C6F1BE6FBFD5}"/>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25</a:t>
            </a:r>
            <a:endParaRPr lang="en-LT" b="1" dirty="0">
              <a:solidFill>
                <a:schemeClr val="bg1"/>
              </a:solidFill>
              <a:latin typefac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dirty="0">
                <a:solidFill>
                  <a:srgbClr val="000000"/>
                </a:solidFill>
                <a:latin typeface="Arial"/>
                <a:ea typeface="Arial"/>
              </a:rPr>
              <a:t>12 paskaita. Grafinės sąsajos (GUI) kūrimas</a:t>
            </a:r>
            <a:endParaRPr lang="lt-LT" sz="1300" b="0" strike="noStrike" spc="-1" dirty="0">
              <a:latin typeface="Arial"/>
            </a:endParaRPr>
          </a:p>
        </p:txBody>
      </p:sp>
      <p:sp>
        <p:nvSpPr>
          <p:cNvPr id="394" name="CustomShape 2"/>
          <p:cNvSpPr/>
          <p:nvPr/>
        </p:nvSpPr>
        <p:spPr>
          <a:xfrm>
            <a:off x="3287700" y="215586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1" strike="noStrike" spc="-1" dirty="0" err="1">
                <a:solidFill>
                  <a:srgbClr val="000000"/>
                </a:solidFill>
                <a:latin typeface="Arial"/>
                <a:ea typeface="Arial"/>
              </a:rPr>
              <a:t>Tkinter</a:t>
            </a:r>
            <a:r>
              <a:rPr lang="lt-LT" sz="1600" b="1" strike="noStrike" spc="-1" dirty="0">
                <a:solidFill>
                  <a:srgbClr val="000000"/>
                </a:solidFill>
                <a:latin typeface="Arial"/>
                <a:ea typeface="Arial"/>
              </a:rPr>
              <a:t> </a:t>
            </a:r>
            <a:r>
              <a:rPr lang="lt-LT" sz="1600" b="1" strike="noStrike" spc="-1" dirty="0" err="1">
                <a:solidFill>
                  <a:srgbClr val="000000"/>
                </a:solidFill>
                <a:latin typeface="Arial"/>
                <a:ea typeface="Arial"/>
              </a:rPr>
              <a:t>button</a:t>
            </a:r>
            <a:r>
              <a:rPr lang="lt-LT" sz="1600" b="1" strike="noStrike" spc="-1" dirty="0">
                <a:solidFill>
                  <a:srgbClr val="000000"/>
                </a:solidFill>
                <a:latin typeface="Arial"/>
                <a:ea typeface="Arial"/>
              </a:rPr>
              <a:t> </a:t>
            </a:r>
            <a:r>
              <a:rPr lang="lt-LT" sz="1600" b="1" strike="noStrike" spc="-1" dirty="0" err="1">
                <a:solidFill>
                  <a:srgbClr val="000000"/>
                </a:solidFill>
                <a:latin typeface="Arial"/>
                <a:ea typeface="Arial"/>
              </a:rPr>
              <a:t>names</a:t>
            </a:r>
            <a:endParaRPr lang="lt-LT" sz="1600" b="0" strike="noStrike" spc="-1" dirty="0">
              <a:latin typeface="Arial"/>
            </a:endParaRPr>
          </a:p>
        </p:txBody>
      </p:sp>
      <p:sp>
        <p:nvSpPr>
          <p:cNvPr id="395" name="CustomShape 3"/>
          <p:cNvSpPr/>
          <p:nvPr/>
        </p:nvSpPr>
        <p:spPr>
          <a:xfrm>
            <a:off x="3287700" y="25054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dirty="0" err="1">
                <a:solidFill>
                  <a:srgbClr val="000000"/>
                </a:solidFill>
                <a:latin typeface="Arial"/>
                <a:ea typeface="Arial"/>
              </a:rPr>
              <a:t>Tkinter</a:t>
            </a:r>
            <a:r>
              <a:rPr lang="lt-LT" sz="1600" b="0" strike="noStrike" spc="-1" dirty="0">
                <a:solidFill>
                  <a:srgbClr val="000000"/>
                </a:solidFill>
                <a:latin typeface="Arial"/>
                <a:ea typeface="Arial"/>
              </a:rPr>
              <a:t> bibliotekos mygtukų kodai </a:t>
            </a:r>
            <a:endParaRPr lang="lt-LT" sz="1600" b="0" strike="noStrike" spc="-1" dirty="0">
              <a:latin typeface="Arial"/>
            </a:endParaRPr>
          </a:p>
        </p:txBody>
      </p:sp>
      <p:sp>
        <p:nvSpPr>
          <p:cNvPr id="396"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397" name="CustomShape 5"/>
          <p:cNvSpPr/>
          <p:nvPr/>
        </p:nvSpPr>
        <p:spPr>
          <a:xfrm>
            <a:off x="7509420" y="215586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u="sng" strike="noStrike" spc="-1">
                <a:solidFill>
                  <a:srgbClr val="0000FF"/>
                </a:solidFill>
                <a:uFillTx/>
                <a:latin typeface="Arial"/>
                <a:ea typeface="Arial"/>
                <a:hlinkClick r:id="rId2"/>
              </a:rPr>
              <a:t>https://web.archive.org/</a:t>
            </a:r>
            <a:endParaRPr lang="lt-LT" sz="1600" b="0" strike="noStrike" spc="-1">
              <a:latin typeface="Arial"/>
            </a:endParaRPr>
          </a:p>
        </p:txBody>
      </p:sp>
      <p:sp>
        <p:nvSpPr>
          <p:cNvPr id="398" name="CustomShape 6"/>
          <p:cNvSpPr/>
          <p:nvPr/>
        </p:nvSpPr>
        <p:spPr>
          <a:xfrm>
            <a:off x="3287700" y="293670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1" strike="noStrike" spc="-1">
                <a:solidFill>
                  <a:srgbClr val="000000"/>
                </a:solidFill>
                <a:latin typeface="Arial"/>
                <a:ea typeface="Arial"/>
              </a:rPr>
              <a:t>Tkinter info</a:t>
            </a:r>
            <a:endParaRPr lang="lt-LT" sz="1600" b="0" strike="noStrike" spc="-1">
              <a:latin typeface="Arial"/>
            </a:endParaRPr>
          </a:p>
        </p:txBody>
      </p:sp>
      <p:sp>
        <p:nvSpPr>
          <p:cNvPr id="399" name="CustomShape 7"/>
          <p:cNvSpPr/>
          <p:nvPr/>
        </p:nvSpPr>
        <p:spPr>
          <a:xfrm>
            <a:off x="3287700" y="328626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Arial"/>
              </a:rPr>
              <a:t>Visa informacija apie Tkinter biblioteka</a:t>
            </a:r>
            <a:endParaRPr lang="lt-LT" sz="1600" b="0" strike="noStrike" spc="-1">
              <a:latin typeface="Arial"/>
            </a:endParaRPr>
          </a:p>
        </p:txBody>
      </p:sp>
      <p:sp>
        <p:nvSpPr>
          <p:cNvPr id="400" name="CustomShape 8"/>
          <p:cNvSpPr/>
          <p:nvPr/>
        </p:nvSpPr>
        <p:spPr>
          <a:xfrm>
            <a:off x="7534620" y="294642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u="sng" strike="noStrike" spc="-1">
                <a:solidFill>
                  <a:srgbClr val="0000FF"/>
                </a:solidFill>
                <a:uFillTx/>
                <a:latin typeface="Arial"/>
                <a:ea typeface="Arial"/>
              </a:rPr>
              <a:t>https://www.tutorialspoint.com/python/python_gui_programming.htm</a:t>
            </a:r>
            <a:endParaRPr lang="lt-LT" sz="1600" b="0" strike="noStrike" spc="-1">
              <a:latin typeface="Arial"/>
            </a:endParaRPr>
          </a:p>
        </p:txBody>
      </p:sp>
      <p:sp>
        <p:nvSpPr>
          <p:cNvPr id="4" name="TextShape 5">
            <a:extLst>
              <a:ext uri="{FF2B5EF4-FFF2-40B4-BE49-F238E27FC236}">
                <a16:creationId xmlns:a16="http://schemas.microsoft.com/office/drawing/2014/main" id="{8BC9358B-42AC-93A2-728A-45B8DE57A91A}"/>
              </a:ext>
            </a:extLst>
          </p:cNvPr>
          <p:cNvSpPr txBox="1"/>
          <p:nvPr/>
        </p:nvSpPr>
        <p:spPr>
          <a:xfrm>
            <a:off x="7509420" y="1364940"/>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5" name="TextShape 2">
            <a:extLst>
              <a:ext uri="{FF2B5EF4-FFF2-40B4-BE49-F238E27FC236}">
                <a16:creationId xmlns:a16="http://schemas.microsoft.com/office/drawing/2014/main" id="{82B78F6C-DA54-02FA-E3F4-7AADD83B76B7}"/>
              </a:ext>
            </a:extLst>
          </p:cNvPr>
          <p:cNvSpPr txBox="1"/>
          <p:nvPr/>
        </p:nvSpPr>
        <p:spPr>
          <a:xfrm>
            <a:off x="3287700" y="1366403"/>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ketvirtadienį)</a:t>
            </a:r>
            <a:endParaRPr lang="lt-LT" sz="160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1371600"/>
            <a:ext cx="5614920" cy="4100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Grafinės sąsajos objektai</a:t>
            </a:r>
            <a:br/>
            <a:br/>
            <a:endParaRPr lang="lt-LT" sz="3000" b="0" strike="noStrike" spc="-1">
              <a:latin typeface="Arial"/>
            </a:endParaRPr>
          </a:p>
        </p:txBody>
      </p:sp>
      <p:sp>
        <p:nvSpPr>
          <p:cNvPr id="293"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000000"/>
                </a:solidFill>
                <a:latin typeface="Arial"/>
                <a:ea typeface="Arial"/>
              </a:rPr>
              <a:t>12 paskaita. Grafinės sąsajos (GUI) kūrimas</a:t>
            </a: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p:txBody>
      </p:sp>
      <p:sp>
        <p:nvSpPr>
          <p:cNvPr id="294" name="CustomShape 3"/>
          <p:cNvSpPr/>
          <p:nvPr/>
        </p:nvSpPr>
        <p:spPr>
          <a:xfrm>
            <a:off x="6561360" y="1371600"/>
            <a:ext cx="5148720" cy="5066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marL="216000" indent="-21600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Label</a:t>
            </a:r>
            <a:r>
              <a:rPr lang="lt-LT" sz="1600" b="0" strike="noStrike" spc="-1" dirty="0">
                <a:solidFill>
                  <a:srgbClr val="000000"/>
                </a:solidFill>
                <a:latin typeface="Arial"/>
                <a:ea typeface="Arial"/>
              </a:rPr>
              <a:t> – užrašas (kortelė)</a:t>
            </a:r>
            <a:endParaRPr lang="lt-LT" sz="1600" b="0" strike="noStrike" spc="-1" dirty="0">
              <a:latin typeface="Arial"/>
            </a:endParaRPr>
          </a:p>
          <a:p>
            <a:pPr marL="216000" indent="-21600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Button</a:t>
            </a:r>
            <a:r>
              <a:rPr lang="lt-LT" sz="1600" b="0" strike="noStrike" spc="-1" dirty="0">
                <a:solidFill>
                  <a:srgbClr val="000000"/>
                </a:solidFill>
                <a:latin typeface="Arial"/>
                <a:ea typeface="Arial"/>
              </a:rPr>
              <a:t> – mygtukas</a:t>
            </a:r>
            <a:endParaRPr lang="lt-LT" sz="1600" b="0" strike="noStrike" spc="-1" dirty="0">
              <a:latin typeface="Arial"/>
            </a:endParaRPr>
          </a:p>
          <a:p>
            <a:pPr marL="216000" indent="-21600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Entry</a:t>
            </a:r>
            <a:r>
              <a:rPr lang="lt-LT" sz="1600" b="0" strike="noStrike" spc="-1" dirty="0">
                <a:solidFill>
                  <a:srgbClr val="000000"/>
                </a:solidFill>
                <a:latin typeface="Arial"/>
                <a:ea typeface="Arial"/>
              </a:rPr>
              <a:t> – laukelis</a:t>
            </a:r>
            <a:endParaRPr lang="lt-LT" sz="1600" b="0" strike="noStrike" spc="-1" dirty="0">
              <a:latin typeface="Arial"/>
            </a:endParaRPr>
          </a:p>
          <a:p>
            <a:pPr marL="216000" indent="-21600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 Menu – meniu</a:t>
            </a:r>
            <a:endParaRPr lang="lt-LT" sz="1600" b="0" strike="noStrike" spc="-1" dirty="0">
              <a:latin typeface="Arial"/>
            </a:endParaRPr>
          </a:p>
          <a:p>
            <a:pPr marL="216000" indent="-21600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Frame</a:t>
            </a:r>
            <a:r>
              <a:rPr lang="lt-LT" sz="1600" b="0" strike="noStrike" spc="-1" dirty="0">
                <a:solidFill>
                  <a:srgbClr val="000000"/>
                </a:solidFill>
                <a:latin typeface="Arial"/>
                <a:ea typeface="Arial"/>
              </a:rPr>
              <a:t> – rėmelis</a:t>
            </a:r>
            <a:endParaRPr lang="lt-LT" sz="1600" b="0" strike="noStrike" spc="-1" dirty="0">
              <a:latin typeface="Arial"/>
            </a:endParaRPr>
          </a:p>
          <a:p>
            <a:pPr marL="216000" indent="-21600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Checkbutton</a:t>
            </a:r>
            <a:r>
              <a:rPr lang="lt-LT" sz="1600" b="0" strike="noStrike" spc="-1" dirty="0">
                <a:solidFill>
                  <a:srgbClr val="000000"/>
                </a:solidFill>
                <a:latin typeface="Arial"/>
                <a:ea typeface="Arial"/>
              </a:rPr>
              <a:t> – varnelė</a:t>
            </a:r>
            <a:endParaRPr lang="lt-LT" sz="1600" b="0" strike="noStrike" spc="-1" dirty="0">
              <a:latin typeface="Arial"/>
            </a:endParaRPr>
          </a:p>
          <a:p>
            <a:pPr marL="216000" indent="-21600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Listbox</a:t>
            </a:r>
            <a:r>
              <a:rPr lang="lt-LT" sz="1600" b="0" strike="noStrike" spc="-1" dirty="0">
                <a:solidFill>
                  <a:srgbClr val="000000"/>
                </a:solidFill>
                <a:latin typeface="Arial"/>
                <a:ea typeface="Arial"/>
              </a:rPr>
              <a:t> – sąrašas</a:t>
            </a:r>
            <a:endParaRPr lang="lt-LT" sz="1600" b="0" strike="noStrike" spc="-1" dirty="0">
              <a:latin typeface="Arial"/>
            </a:endParaRPr>
          </a:p>
          <a:p>
            <a:pPr marL="216000" indent="-216000">
              <a:lnSpc>
                <a:spcPct val="100000"/>
              </a:lnSpc>
              <a:spcBef>
                <a:spcPts val="1001"/>
              </a:spcBef>
              <a:buClr>
                <a:srgbClr val="000000"/>
              </a:buClr>
              <a:buFont typeface="Arial"/>
              <a:buChar char="•"/>
            </a:pPr>
            <a:r>
              <a:rPr lang="lt-LT" sz="1600" b="0" strike="noStrike" spc="-1" dirty="0">
                <a:solidFill>
                  <a:srgbClr val="000000"/>
                </a:solidFill>
                <a:latin typeface="Arial"/>
                <a:ea typeface="Arial"/>
              </a:rPr>
              <a:t> </a:t>
            </a:r>
            <a:r>
              <a:rPr lang="lt-LT" sz="1600" b="0" strike="noStrike" spc="-1" dirty="0" err="1">
                <a:solidFill>
                  <a:srgbClr val="000000"/>
                </a:solidFill>
                <a:latin typeface="Arial"/>
                <a:ea typeface="Arial"/>
              </a:rPr>
              <a:t>Scrollbar</a:t>
            </a:r>
            <a:r>
              <a:rPr lang="lt-LT" sz="1600" b="0" strike="noStrike" spc="-1" dirty="0">
                <a:solidFill>
                  <a:srgbClr val="000000"/>
                </a:solidFill>
                <a:latin typeface="Arial"/>
                <a:ea typeface="Arial"/>
              </a:rPr>
              <a:t> – sąrašo slinkimo juosta</a:t>
            </a:r>
            <a:endParaRPr lang="lt-LT" sz="1600" b="0" strike="noStrike" spc="-1" dirty="0">
              <a:latin typeface="Arial"/>
            </a:endParaRPr>
          </a:p>
          <a:p>
            <a:pPr>
              <a:lnSpc>
                <a:spcPct val="100000"/>
              </a:lnSpc>
              <a:spcBef>
                <a:spcPts val="1001"/>
              </a:spcBef>
            </a:pPr>
            <a:endParaRPr lang="lt-LT" sz="1600" b="0" strike="noStrike" spc="-1" dirty="0">
              <a:latin typeface="Arial"/>
            </a:endParaRPr>
          </a:p>
          <a:p>
            <a:pPr>
              <a:lnSpc>
                <a:spcPct val="100000"/>
              </a:lnSpc>
              <a:spcBef>
                <a:spcPts val="1001"/>
              </a:spcBef>
            </a:pPr>
            <a:endParaRPr lang="lt-LT" sz="16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6490080" y="315612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Minimali programa</a:t>
            </a:r>
            <a:endParaRPr lang="lt-LT" sz="3000" b="0" strike="noStrike" spc="-1">
              <a:latin typeface="Arial"/>
            </a:endParaRPr>
          </a:p>
        </p:txBody>
      </p:sp>
      <p:sp>
        <p:nvSpPr>
          <p:cNvPr id="296"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297" name="Picture 4"/>
          <p:cNvPicPr/>
          <p:nvPr/>
        </p:nvPicPr>
        <p:blipFill>
          <a:blip r:embed="rId3"/>
          <a:stretch/>
        </p:blipFill>
        <p:spPr>
          <a:xfrm>
            <a:off x="432000" y="2543760"/>
            <a:ext cx="4777560" cy="2039760"/>
          </a:xfrm>
          <a:prstGeom prst="rect">
            <a:avLst/>
          </a:prstGeom>
          <a:ln>
            <a:noFill/>
          </a:ln>
        </p:spPr>
      </p:pic>
      <p:sp>
        <p:nvSpPr>
          <p:cNvPr id="2" name="TextBox 1">
            <a:extLst>
              <a:ext uri="{FF2B5EF4-FFF2-40B4-BE49-F238E27FC236}">
                <a16:creationId xmlns:a16="http://schemas.microsoft.com/office/drawing/2014/main" id="{2BA33FB2-9ADB-EA2E-E5DF-C2CB606B65B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438600" y="309600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Grafinių objektų formavimas rėmeliuose (su pack funkcija)</a:t>
            </a:r>
            <a:endParaRPr lang="lt-LT" sz="3000" b="0" strike="noStrike" spc="-1">
              <a:latin typeface="Arial"/>
            </a:endParaRPr>
          </a:p>
        </p:txBody>
      </p:sp>
      <p:sp>
        <p:nvSpPr>
          <p:cNvPr id="299"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00" name="Picture 4"/>
          <p:cNvPicPr/>
          <p:nvPr/>
        </p:nvPicPr>
        <p:blipFill>
          <a:blip r:embed="rId3"/>
          <a:stretch/>
        </p:blipFill>
        <p:spPr>
          <a:xfrm>
            <a:off x="750600" y="1829520"/>
            <a:ext cx="4295520" cy="4278960"/>
          </a:xfrm>
          <a:prstGeom prst="rect">
            <a:avLst/>
          </a:prstGeom>
          <a:ln>
            <a:noFill/>
          </a:ln>
        </p:spPr>
      </p:pic>
      <p:sp>
        <p:nvSpPr>
          <p:cNvPr id="2" name="TextBox 1">
            <a:extLst>
              <a:ext uri="{FF2B5EF4-FFF2-40B4-BE49-F238E27FC236}">
                <a16:creationId xmlns:a16="http://schemas.microsoft.com/office/drawing/2014/main" id="{479D8D2F-63F5-45FC-C36C-BB2FA3E213F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490080" y="315612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Grafinių objektų formavimas lentelėje (su grid funkcija)</a:t>
            </a:r>
            <a:endParaRPr lang="lt-LT" sz="3000" b="0" strike="noStrike" spc="-1">
              <a:latin typeface="Arial"/>
            </a:endParaRPr>
          </a:p>
        </p:txBody>
      </p:sp>
      <p:sp>
        <p:nvSpPr>
          <p:cNvPr id="302"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03" name="Picture 4"/>
          <p:cNvPicPr/>
          <p:nvPr/>
        </p:nvPicPr>
        <p:blipFill>
          <a:blip r:embed="rId3"/>
          <a:stretch/>
        </p:blipFill>
        <p:spPr>
          <a:xfrm>
            <a:off x="528480" y="1948320"/>
            <a:ext cx="4729320" cy="3780360"/>
          </a:xfrm>
          <a:prstGeom prst="rect">
            <a:avLst/>
          </a:prstGeom>
          <a:ln>
            <a:noFill/>
          </a:ln>
        </p:spPr>
      </p:pic>
      <p:sp>
        <p:nvSpPr>
          <p:cNvPr id="2" name="TextBox 1">
            <a:extLst>
              <a:ext uri="{FF2B5EF4-FFF2-40B4-BE49-F238E27FC236}">
                <a16:creationId xmlns:a16="http://schemas.microsoft.com/office/drawing/2014/main" id="{5A149229-EFCB-41DE-0879-3FEB98A1EA8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6490080" y="315612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Kaip įdėti funkciją paleidžiantį mygtuką</a:t>
            </a:r>
            <a:endParaRPr lang="lt-LT" sz="3000" b="0" strike="noStrike" spc="-1">
              <a:latin typeface="Arial"/>
            </a:endParaRPr>
          </a:p>
        </p:txBody>
      </p:sp>
      <p:sp>
        <p:nvSpPr>
          <p:cNvPr id="305"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06" name="Picture 4"/>
          <p:cNvPicPr/>
          <p:nvPr/>
        </p:nvPicPr>
        <p:blipFill>
          <a:blip r:embed="rId3"/>
          <a:stretch/>
        </p:blipFill>
        <p:spPr>
          <a:xfrm>
            <a:off x="451440" y="2436120"/>
            <a:ext cx="4893480" cy="2158560"/>
          </a:xfrm>
          <a:prstGeom prst="rect">
            <a:avLst/>
          </a:prstGeom>
          <a:ln>
            <a:noFill/>
          </a:ln>
        </p:spPr>
      </p:pic>
      <p:sp>
        <p:nvSpPr>
          <p:cNvPr id="2" name="TextBox 1">
            <a:extLst>
              <a:ext uri="{FF2B5EF4-FFF2-40B4-BE49-F238E27FC236}">
                <a16:creationId xmlns:a16="http://schemas.microsoft.com/office/drawing/2014/main" id="{2396C73B-70B9-8E80-F132-8553C79165C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490080" y="300168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Kaip esant skirtingiems vartotojo veiksmams, paleisti skirtingas funkcijas</a:t>
            </a:r>
            <a:endParaRPr lang="lt-LT" sz="3000" b="0" strike="noStrike" spc="-1">
              <a:latin typeface="Arial"/>
            </a:endParaRPr>
          </a:p>
        </p:txBody>
      </p:sp>
      <p:sp>
        <p:nvSpPr>
          <p:cNvPr id="308"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09" name="Picture 4"/>
          <p:cNvPicPr/>
          <p:nvPr/>
        </p:nvPicPr>
        <p:blipFill>
          <a:blip r:embed="rId3"/>
          <a:stretch/>
        </p:blipFill>
        <p:spPr>
          <a:xfrm>
            <a:off x="740880" y="1429560"/>
            <a:ext cx="4247280" cy="4905000"/>
          </a:xfrm>
          <a:prstGeom prst="rect">
            <a:avLst/>
          </a:prstGeom>
          <a:ln>
            <a:noFill/>
          </a:ln>
        </p:spPr>
      </p:pic>
      <p:sp>
        <p:nvSpPr>
          <p:cNvPr id="2" name="TextBox 1">
            <a:extLst>
              <a:ext uri="{FF2B5EF4-FFF2-40B4-BE49-F238E27FC236}">
                <a16:creationId xmlns:a16="http://schemas.microsoft.com/office/drawing/2014/main" id="{D0B6C11E-9F73-335C-2B66-8388160F5E2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6297120" y="2992320"/>
            <a:ext cx="566460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Arial"/>
              </a:rPr>
              <a:t>Kaip per bind iškviesti funkciją be "event" argumento</a:t>
            </a:r>
            <a:endParaRPr lang="lt-LT" sz="3000" b="0" strike="noStrike" spc="-1">
              <a:latin typeface="Arial"/>
            </a:endParaRPr>
          </a:p>
        </p:txBody>
      </p:sp>
      <p:sp>
        <p:nvSpPr>
          <p:cNvPr id="311" name="CustomShape 2"/>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12 paskaita. Grafinės sąsajos (GUI) kūrimas</a:t>
            </a:r>
            <a:endParaRPr lang="lt-LT" sz="1300" b="0" strike="noStrike" spc="-1">
              <a:latin typeface="Arial"/>
            </a:endParaRPr>
          </a:p>
        </p:txBody>
      </p:sp>
      <p:pic>
        <p:nvPicPr>
          <p:cNvPr id="312" name="Picture 4"/>
          <p:cNvPicPr/>
          <p:nvPr/>
        </p:nvPicPr>
        <p:blipFill>
          <a:blip r:embed="rId3"/>
          <a:stretch/>
        </p:blipFill>
        <p:spPr>
          <a:xfrm>
            <a:off x="480240" y="2448000"/>
            <a:ext cx="4912560" cy="2269800"/>
          </a:xfrm>
          <a:prstGeom prst="rect">
            <a:avLst/>
          </a:prstGeom>
          <a:ln>
            <a:noFill/>
          </a:ln>
        </p:spPr>
      </p:pic>
      <p:sp>
        <p:nvSpPr>
          <p:cNvPr id="2" name="TextBox 1">
            <a:extLst>
              <a:ext uri="{FF2B5EF4-FFF2-40B4-BE49-F238E27FC236}">
                <a16:creationId xmlns:a16="http://schemas.microsoft.com/office/drawing/2014/main" id="{6687F822-5BFD-716F-A1FD-31365AA90B99}"/>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C14289-2F51-4564-A7D1-F3C5D96EEF18}">
  <ds:schemaRefs>
    <ds:schemaRef ds:uri="http://schemas.microsoft.com/sharepoint/v3/contenttype/forms"/>
  </ds:schemaRefs>
</ds:datastoreItem>
</file>

<file path=customXml/itemProps2.xml><?xml version="1.0" encoding="utf-8"?>
<ds:datastoreItem xmlns:ds="http://schemas.openxmlformats.org/officeDocument/2006/customXml" ds:itemID="{90251241-E9D4-4411-BAB8-173E132117A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185DA6C-B89C-4B9F-B424-6E7050FFDC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182</TotalTime>
  <Words>8285</Words>
  <Application>Microsoft Macintosh PowerPoint</Application>
  <PresentationFormat>Widescreen</PresentationFormat>
  <Paragraphs>736</Paragraphs>
  <Slides>29</Slides>
  <Notes>23</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29</vt:i4>
      </vt:variant>
    </vt:vector>
  </HeadingPairs>
  <TitlesOfParts>
    <vt:vector size="39" baseType="lpstr">
      <vt:lpstr>Arial</vt:lpstr>
      <vt:lpstr>Calibri</vt:lpstr>
      <vt:lpstr>Symbol</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352</cp:revision>
  <dcterms:modified xsi:type="dcterms:W3CDTF">2023-07-15T14:08:41Z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29</vt:i4>
  </property>
  <property fmtid="{D5CDD505-2E9C-101B-9397-08002B2CF9AE}" pid="12" name="ContentTypeId">
    <vt:lpwstr>0x0101009ACC98F71C7CEB499EFDC29467EAFC60</vt:lpwstr>
  </property>
</Properties>
</file>