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9"/>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944A03-FE14-4C9D-A501-19E82D6DF9FA}" v="2" dt="2022-12-19T13:31:21.607"/>
    <p1510:client id="{EC0FB88E-B2E4-4EAE-843D-2FC4D57695BF}" v="15" dt="2022-09-14T09:08:54.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10"/>
    <p:restoredTop sz="73600"/>
  </p:normalViewPr>
  <p:slideViewPr>
    <p:cSldViewPr snapToGrid="0">
      <p:cViewPr varScale="1">
        <p:scale>
          <a:sx n="77" d="100"/>
          <a:sy n="77" d="100"/>
        </p:scale>
        <p:origin x="1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1A35766-5C6C-4846-8A3C-0EFBE976AF40}" type="datetimeFigureOut">
              <a:rPr lang="en-LT" smtClean="0"/>
              <a:t>2023-06-12</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CFAD278-23F3-3441-9F35-2DADD7772E03}" type="slidenum">
              <a:rPr lang="en-LT" smtClean="0"/>
              <a:t>‹#›</a:t>
            </a:fld>
            <a:endParaRPr lang="en-LT"/>
          </a:p>
        </p:txBody>
      </p:sp>
    </p:spTree>
    <p:extLst>
      <p:ext uri="{BB962C8B-B14F-4D97-AF65-F5344CB8AC3E}">
        <p14:creationId xmlns:p14="http://schemas.microsoft.com/office/powerpoint/2010/main" val="295686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dabar mes ziuresime 2 Python paskaita apie masyvus kas yra arrays ir ciklus kas yra cycles ir siandien ()</a:t>
            </a:r>
          </a:p>
        </p:txBody>
      </p:sp>
      <p:sp>
        <p:nvSpPr>
          <p:cNvPr id="4" name="Slide Number Placeholder 3"/>
          <p:cNvSpPr>
            <a:spLocks noGrp="1"/>
          </p:cNvSpPr>
          <p:nvPr>
            <p:ph type="sldNum" sz="quarter" idx="5"/>
          </p:nvPr>
        </p:nvSpPr>
        <p:spPr/>
        <p:txBody>
          <a:bodyPr/>
          <a:lstStyle/>
          <a:p>
            <a:fld id="{7CFAD278-23F3-3441-9F35-2DADD7772E03}" type="slidenum">
              <a:rPr lang="en-LT" smtClean="0"/>
              <a:t>1</a:t>
            </a:fld>
            <a:endParaRPr lang="en-LT"/>
          </a:p>
        </p:txBody>
      </p:sp>
    </p:spTree>
    <p:extLst>
      <p:ext uri="{BB962C8B-B14F-4D97-AF65-F5344CB8AC3E}">
        <p14:creationId xmlns:p14="http://schemas.microsoft.com/office/powerpoint/2010/main" val="2810573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Nagrinėdami </a:t>
            </a:r>
            <a:r>
              <a:rPr lang="lt-LT" b="0" i="0" dirty="0" err="1">
                <a:effectLst/>
                <a:latin typeface="Söhne"/>
              </a:rPr>
              <a:t>Python</a:t>
            </a:r>
            <a:r>
              <a:rPr lang="lt-LT" b="0" i="0" dirty="0">
                <a:effectLst/>
                <a:latin typeface="Söhne"/>
              </a:rPr>
              <a:t> žodynus, mes jau išmokome, kaip juose pasiekti elementus. Tačiau kaip dėl naujų elementų pridėjimo? Žinoma, </a:t>
            </a:r>
            <a:r>
              <a:rPr lang="lt-LT" b="0" i="0" dirty="0" err="1">
                <a:effectLst/>
                <a:latin typeface="Söhne"/>
              </a:rPr>
              <a:t>Python</a:t>
            </a:r>
            <a:r>
              <a:rPr lang="lt-LT" b="0" i="0" dirty="0">
                <a:effectLst/>
                <a:latin typeface="Söhne"/>
              </a:rPr>
              <a:t> leidžia mums tai padaryti labai lengvai.</a:t>
            </a:r>
          </a:p>
          <a:p>
            <a:pPr algn="l"/>
            <a:r>
              <a:rPr lang="lt-LT" b="0" i="0" dirty="0">
                <a:effectLst/>
                <a:latin typeface="Söhne"/>
              </a:rPr>
              <a:t>Tarkime, turime tokią žodynų struktūrą:</a:t>
            </a:r>
          </a:p>
          <a:p>
            <a:pPr algn="l"/>
            <a:r>
              <a:rPr lang="lt-LT" b="0" i="0" dirty="0">
                <a:effectLst/>
                <a:latin typeface="Söhne"/>
              </a:rPr>
              <a:t>automobilis = {</a:t>
            </a:r>
            <a:r>
              <a:rPr lang="lt-LT" b="0" i="0" dirty="0">
                <a:solidFill>
                  <a:srgbClr val="00A67D"/>
                </a:solidFill>
                <a:effectLst/>
                <a:latin typeface="Söhne"/>
              </a:rPr>
              <a:t>"Gamintojas"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Tesla</a:t>
            </a:r>
            <a:r>
              <a:rPr lang="lt-LT" b="0" i="0" dirty="0">
                <a:solidFill>
                  <a:srgbClr val="00A67D"/>
                </a:solidFill>
                <a:effectLst/>
                <a:latin typeface="Söhne"/>
              </a:rPr>
              <a:t>"</a:t>
            </a:r>
            <a:r>
              <a:rPr lang="lt-LT" b="0" i="0" dirty="0">
                <a:effectLst/>
                <a:latin typeface="Söhne"/>
              </a:rPr>
              <a:t>, </a:t>
            </a:r>
            <a:r>
              <a:rPr lang="lt-LT" b="0" i="0" dirty="0">
                <a:solidFill>
                  <a:srgbClr val="00A67D"/>
                </a:solidFill>
                <a:effectLst/>
                <a:latin typeface="Söhne"/>
              </a:rPr>
              <a:t>"Modelis"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Model</a:t>
            </a:r>
            <a:r>
              <a:rPr lang="lt-LT" b="0" i="0" dirty="0">
                <a:solidFill>
                  <a:srgbClr val="00A67D"/>
                </a:solidFill>
                <a:effectLst/>
                <a:latin typeface="Söhne"/>
              </a:rPr>
              <a:t> </a:t>
            </a:r>
            <a:r>
              <a:rPr lang="lt-LT" b="0" i="0" dirty="0" err="1">
                <a:solidFill>
                  <a:srgbClr val="00A67D"/>
                </a:solidFill>
                <a:effectLst/>
                <a:latin typeface="Söhne"/>
              </a:rPr>
              <a:t>S</a:t>
            </a:r>
            <a:r>
              <a:rPr lang="lt-LT" b="0" i="0" dirty="0">
                <a:solidFill>
                  <a:srgbClr val="00A67D"/>
                </a:solidFill>
                <a:effectLst/>
                <a:latin typeface="Söhne"/>
              </a:rPr>
              <a:t> P100D"</a:t>
            </a:r>
            <a:r>
              <a:rPr lang="lt-LT" b="0" i="0" dirty="0">
                <a:effectLst/>
                <a:latin typeface="Söhne"/>
              </a:rPr>
              <a:t>, </a:t>
            </a:r>
            <a:r>
              <a:rPr lang="lt-LT" b="0" i="0" dirty="0">
                <a:solidFill>
                  <a:srgbClr val="00A67D"/>
                </a:solidFill>
                <a:effectLst/>
                <a:latin typeface="Söhne"/>
              </a:rPr>
              <a:t>"Metai"</a:t>
            </a:r>
            <a:r>
              <a:rPr lang="lt-LT" b="0" i="0" dirty="0">
                <a:effectLst/>
                <a:latin typeface="Söhne"/>
              </a:rPr>
              <a:t>: </a:t>
            </a:r>
            <a:r>
              <a:rPr lang="lt-LT" b="0" i="0" dirty="0">
                <a:solidFill>
                  <a:srgbClr val="DF3079"/>
                </a:solidFill>
                <a:effectLst/>
                <a:latin typeface="Söhne"/>
              </a:rPr>
              <a:t>2016</a:t>
            </a:r>
            <a:r>
              <a:rPr lang="lt-LT" b="0" i="0" dirty="0">
                <a:effectLst/>
                <a:latin typeface="Söhne"/>
              </a:rPr>
              <a:t>} </a:t>
            </a:r>
          </a:p>
          <a:p>
            <a:pPr algn="l"/>
            <a:endParaRPr lang="lt-LT" b="0" i="0" dirty="0">
              <a:effectLst/>
              <a:latin typeface="Söhne"/>
            </a:endParaRPr>
          </a:p>
          <a:p>
            <a:pPr algn="l"/>
            <a:r>
              <a:rPr lang="lt-LT" b="0" i="0" dirty="0">
                <a:effectLst/>
                <a:latin typeface="Söhne"/>
              </a:rPr>
              <a:t>Jei norime pridėti naują porą raktas-reikšmė prie mūsų žodyno, galime tai padaryti tiesiog priskirdami naują reikšmę naujam </a:t>
            </a:r>
            <a:r>
              <a:rPr lang="lt-LT" b="0" i="0" dirty="0" err="1">
                <a:effectLst/>
                <a:latin typeface="Söhne"/>
              </a:rPr>
              <a:t>raktaui</a:t>
            </a:r>
            <a:r>
              <a:rPr lang="lt-LT" b="0" i="0" dirty="0">
                <a:effectLst/>
                <a:latin typeface="Söhne"/>
              </a:rPr>
              <a:t>. Pavyzdžiui, jei norime pridėti "Galia" raktą su reikšme 500, galime tai padaryti taip:</a:t>
            </a:r>
          </a:p>
          <a:p>
            <a:pPr algn="l"/>
            <a:r>
              <a:rPr lang="lt-LT" b="0" i="0" dirty="0">
                <a:effectLst/>
                <a:latin typeface="Söhne"/>
              </a:rPr>
              <a:t>automobilis[</a:t>
            </a:r>
            <a:r>
              <a:rPr lang="lt-LT" b="0" i="0" dirty="0">
                <a:solidFill>
                  <a:srgbClr val="00A67D"/>
                </a:solidFill>
                <a:effectLst/>
                <a:latin typeface="Söhne"/>
              </a:rPr>
              <a:t>"Galia"</a:t>
            </a:r>
            <a:r>
              <a:rPr lang="lt-LT" b="0" i="0" dirty="0">
                <a:effectLst/>
                <a:latin typeface="Söhne"/>
              </a:rPr>
              <a:t>] = </a:t>
            </a:r>
            <a:r>
              <a:rPr lang="lt-LT" b="0" i="0" dirty="0">
                <a:solidFill>
                  <a:srgbClr val="DF3079"/>
                </a:solidFill>
                <a:effectLst/>
                <a:latin typeface="Söhne"/>
              </a:rPr>
              <a:t>500</a:t>
            </a:r>
            <a:r>
              <a:rPr lang="lt-LT" b="0" i="0" dirty="0">
                <a:effectLst/>
                <a:latin typeface="Söhne"/>
              </a:rPr>
              <a:t> </a:t>
            </a:r>
          </a:p>
          <a:p>
            <a:pPr algn="l"/>
            <a:r>
              <a:rPr lang="lt-LT" b="0" i="0" dirty="0">
                <a:effectLst/>
                <a:latin typeface="Söhne"/>
              </a:rPr>
              <a:t>Dabar mūsų žodynas atrodo taip kaip parodyta </a:t>
            </a:r>
            <a:r>
              <a:rPr lang="lt-LT" b="0" i="0" dirty="0" err="1">
                <a:effectLst/>
                <a:latin typeface="Söhne"/>
              </a:rPr>
              <a:t>komenare</a:t>
            </a:r>
            <a:r>
              <a:rPr lang="lt-LT" b="0" i="0" dirty="0">
                <a:effectLst/>
                <a:latin typeface="Söhne"/>
              </a:rPr>
              <a:t>:</a:t>
            </a:r>
          </a:p>
          <a:p>
            <a:pPr algn="l"/>
            <a:r>
              <a:rPr lang="lt-LT" b="0" i="0" dirty="0">
                <a:effectLst/>
                <a:latin typeface="Söhne"/>
              </a:rPr>
              <a:t>{</a:t>
            </a:r>
            <a:r>
              <a:rPr lang="lt-LT" b="0" i="0" dirty="0">
                <a:solidFill>
                  <a:srgbClr val="00A67D"/>
                </a:solidFill>
                <a:effectLst/>
                <a:latin typeface="Söhne"/>
              </a:rPr>
              <a:t>'Gamintojas'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Tesla</a:t>
            </a:r>
            <a:r>
              <a:rPr lang="lt-LT" b="0" i="0" dirty="0">
                <a:solidFill>
                  <a:srgbClr val="00A67D"/>
                </a:solidFill>
                <a:effectLst/>
                <a:latin typeface="Söhne"/>
              </a:rPr>
              <a:t>'</a:t>
            </a:r>
            <a:r>
              <a:rPr lang="lt-LT" b="0" i="0" dirty="0">
                <a:effectLst/>
                <a:latin typeface="Söhne"/>
              </a:rPr>
              <a:t>, </a:t>
            </a:r>
            <a:r>
              <a:rPr lang="lt-LT" b="0" i="0" dirty="0">
                <a:solidFill>
                  <a:srgbClr val="00A67D"/>
                </a:solidFill>
                <a:effectLst/>
                <a:latin typeface="Söhne"/>
              </a:rPr>
              <a:t>'Modelis'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Model</a:t>
            </a:r>
            <a:r>
              <a:rPr lang="lt-LT" b="0" i="0" dirty="0">
                <a:solidFill>
                  <a:srgbClr val="00A67D"/>
                </a:solidFill>
                <a:effectLst/>
                <a:latin typeface="Söhne"/>
              </a:rPr>
              <a:t> </a:t>
            </a:r>
            <a:r>
              <a:rPr lang="lt-LT" b="0" i="0" dirty="0" err="1">
                <a:solidFill>
                  <a:srgbClr val="00A67D"/>
                </a:solidFill>
                <a:effectLst/>
                <a:latin typeface="Söhne"/>
              </a:rPr>
              <a:t>S</a:t>
            </a:r>
            <a:r>
              <a:rPr lang="lt-LT" b="0" i="0" dirty="0">
                <a:solidFill>
                  <a:srgbClr val="00A67D"/>
                </a:solidFill>
                <a:effectLst/>
                <a:latin typeface="Söhne"/>
              </a:rPr>
              <a:t> P100D'</a:t>
            </a:r>
            <a:r>
              <a:rPr lang="lt-LT" b="0" i="0" dirty="0">
                <a:effectLst/>
                <a:latin typeface="Söhne"/>
              </a:rPr>
              <a:t>, </a:t>
            </a:r>
            <a:r>
              <a:rPr lang="lt-LT" b="0" i="0" dirty="0">
                <a:solidFill>
                  <a:srgbClr val="00A67D"/>
                </a:solidFill>
                <a:effectLst/>
                <a:latin typeface="Söhne"/>
              </a:rPr>
              <a:t>'Metai'</a:t>
            </a:r>
            <a:r>
              <a:rPr lang="lt-LT" b="0" i="0" dirty="0">
                <a:effectLst/>
                <a:latin typeface="Söhne"/>
              </a:rPr>
              <a:t>: </a:t>
            </a:r>
            <a:r>
              <a:rPr lang="lt-LT" b="0" i="0" dirty="0">
                <a:solidFill>
                  <a:srgbClr val="DF3079"/>
                </a:solidFill>
                <a:effectLst/>
                <a:latin typeface="Söhne"/>
              </a:rPr>
              <a:t>2016</a:t>
            </a:r>
            <a:r>
              <a:rPr lang="lt-LT" b="0" i="0" dirty="0">
                <a:effectLst/>
                <a:latin typeface="Söhne"/>
              </a:rPr>
              <a:t>, </a:t>
            </a:r>
            <a:r>
              <a:rPr lang="lt-LT" b="0" i="0" dirty="0">
                <a:solidFill>
                  <a:srgbClr val="00A67D"/>
                </a:solidFill>
                <a:effectLst/>
                <a:latin typeface="Söhne"/>
              </a:rPr>
              <a:t>'Galia'</a:t>
            </a:r>
            <a:r>
              <a:rPr lang="lt-LT" b="0" i="0" dirty="0">
                <a:effectLst/>
                <a:latin typeface="Söhne"/>
              </a:rPr>
              <a:t>: </a:t>
            </a:r>
            <a:r>
              <a:rPr lang="lt-LT" b="0" i="0" dirty="0">
                <a:solidFill>
                  <a:srgbClr val="DF3079"/>
                </a:solidFill>
                <a:effectLst/>
                <a:latin typeface="Söhne"/>
              </a:rPr>
              <a:t>500</a:t>
            </a:r>
            <a:r>
              <a:rPr lang="lt-LT" b="0" i="0" dirty="0">
                <a:effectLst/>
                <a:latin typeface="Söhne"/>
              </a:rPr>
              <a:t>} </a:t>
            </a:r>
          </a:p>
          <a:p>
            <a:pPr algn="l"/>
            <a:endParaRPr lang="lt-LT" b="0" i="0" dirty="0">
              <a:effectLst/>
              <a:latin typeface="Söhne"/>
            </a:endParaRPr>
          </a:p>
          <a:p>
            <a:pPr algn="l"/>
            <a:r>
              <a:rPr lang="lt-LT" b="0" i="0" dirty="0">
                <a:effectLst/>
                <a:latin typeface="Söhne"/>
              </a:rPr>
              <a:t>Kaip matome, nauja pora raktas-reikšmė buvo sėkmingai pridėta prie mūsų žodyno. Tai dar vienas puikus žodynų </a:t>
            </a:r>
            <a:r>
              <a:rPr lang="lt-LT" b="0" i="0" dirty="0" err="1">
                <a:effectLst/>
                <a:latin typeface="Söhne"/>
              </a:rPr>
              <a:t>Python</a:t>
            </a:r>
            <a:r>
              <a:rPr lang="lt-LT" b="0" i="0" dirty="0">
                <a:effectLst/>
                <a:latin typeface="Söhne"/>
              </a:rPr>
              <a:t> pavyzdys, rodantis, kaip lengvai galime manipuliuoti duomenimis naudodami šį duomenų tipą. </a:t>
            </a:r>
            <a:r>
              <a:rPr lang="lt-LT" b="0" i="0" dirty="0">
                <a:solidFill>
                  <a:srgbClr val="374151"/>
                </a:solidFill>
                <a:effectLst/>
                <a:latin typeface="Söhne"/>
              </a:rPr>
              <a:t>()</a:t>
            </a:r>
            <a:endParaRPr lang="lt-LT" b="0" i="0" dirty="0">
              <a:effectLst/>
              <a:latin typeface="Söhne"/>
            </a:endParaRPr>
          </a:p>
          <a:p>
            <a:br>
              <a:rPr lang="lt-LT" dirty="0"/>
            </a:b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10</a:t>
            </a:fld>
            <a:endParaRPr lang="en-LT"/>
          </a:p>
        </p:txBody>
      </p:sp>
    </p:spTree>
    <p:extLst>
      <p:ext uri="{BB962C8B-B14F-4D97-AF65-F5344CB8AC3E}">
        <p14:creationId xmlns:p14="http://schemas.microsoft.com/office/powerpoint/2010/main" val="122760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Pažvelkime, kaip galime keisti elementus žodyne </a:t>
            </a:r>
            <a:r>
              <a:rPr lang="lt-LT" b="0" i="0" dirty="0" err="1">
                <a:solidFill>
                  <a:srgbClr val="374151"/>
                </a:solidFill>
                <a:effectLst/>
                <a:latin typeface="Söhne"/>
              </a:rPr>
              <a:t>Python</a:t>
            </a:r>
            <a:r>
              <a:rPr lang="lt-LT" b="0" i="0" dirty="0">
                <a:solidFill>
                  <a:srgbClr val="374151"/>
                </a:solidFill>
                <a:effectLst/>
                <a:latin typeface="Söhne"/>
              </a:rPr>
              <a:t>. Tai yra labai panašu į tai, kaip pridedame naujus elementus.</a:t>
            </a:r>
          </a:p>
          <a:p>
            <a:pPr algn="l"/>
            <a:r>
              <a:rPr lang="lt-LT" b="0" i="0" dirty="0">
                <a:solidFill>
                  <a:srgbClr val="374151"/>
                </a:solidFill>
                <a:effectLst/>
                <a:latin typeface="Söhne"/>
              </a:rPr>
              <a:t>Tarkime, turime tokią žodynų struktūrą:</a:t>
            </a:r>
          </a:p>
          <a:p>
            <a:r>
              <a:rPr lang="lt-LT" dirty="0">
                <a:effectLst/>
              </a:rPr>
              <a:t>automobilis = {</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2016</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pakeisti "Metai" reikšmę, galime tai padaryti tiesiog priskirdami naują reikšmę šiam </a:t>
            </a:r>
            <a:r>
              <a:rPr lang="lt-LT" b="0" i="0" dirty="0" err="1">
                <a:solidFill>
                  <a:srgbClr val="374151"/>
                </a:solidFill>
                <a:effectLst/>
                <a:latin typeface="Söhne"/>
              </a:rPr>
              <a:t>raktaui</a:t>
            </a:r>
            <a:r>
              <a:rPr lang="lt-LT" b="0" i="0" dirty="0">
                <a:solidFill>
                  <a:srgbClr val="374151"/>
                </a:solidFill>
                <a:effectLst/>
                <a:latin typeface="Söhne"/>
              </a:rPr>
              <a:t>. Pavyzdžiui, jei norime pakeisti "Metai" reikšmę į 2019, galime tai padaryti taip:</a:t>
            </a:r>
          </a:p>
          <a:p>
            <a:r>
              <a:rPr lang="lt-LT" dirty="0">
                <a:effectLst/>
              </a:rPr>
              <a:t>automobilis[</a:t>
            </a:r>
            <a:r>
              <a:rPr lang="lt-LT" dirty="0">
                <a:solidFill>
                  <a:srgbClr val="00A67D"/>
                </a:solidFill>
                <a:effectLst/>
              </a:rPr>
              <a:t>"Metai"</a:t>
            </a:r>
            <a:r>
              <a:rPr lang="lt-LT" dirty="0">
                <a:effectLst/>
              </a:rPr>
              <a:t>] = </a:t>
            </a:r>
            <a:r>
              <a:rPr lang="lt-LT" dirty="0">
                <a:solidFill>
                  <a:srgbClr val="DF3079"/>
                </a:solidFill>
                <a:effectLst/>
              </a:rPr>
              <a:t>2019</a:t>
            </a:r>
            <a:r>
              <a:rPr lang="lt-LT" dirty="0">
                <a:effectLst/>
              </a:rPr>
              <a:t> </a:t>
            </a:r>
          </a:p>
          <a:p>
            <a:pPr algn="l"/>
            <a:r>
              <a:rPr lang="lt-LT" b="0" i="0" dirty="0">
                <a:solidFill>
                  <a:srgbClr val="374151"/>
                </a:solidFill>
                <a:effectLst/>
                <a:latin typeface="Söhne"/>
              </a:rPr>
              <a:t>Dabar mūsų žodynas atrodo taip:</a:t>
            </a:r>
          </a:p>
          <a:p>
            <a:r>
              <a:rPr lang="lt-LT" dirty="0">
                <a:effectLst/>
              </a:rPr>
              <a:t>{</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2019</a:t>
            </a:r>
            <a:r>
              <a:rPr lang="lt-LT" dirty="0">
                <a:effectLst/>
              </a:rPr>
              <a:t>} </a:t>
            </a:r>
          </a:p>
          <a:p>
            <a:endParaRPr lang="lt-LT" dirty="0">
              <a:effectLst/>
            </a:endParaRPr>
          </a:p>
          <a:p>
            <a:pPr algn="l"/>
            <a:r>
              <a:rPr lang="lt-LT" b="0" i="0" dirty="0">
                <a:solidFill>
                  <a:srgbClr val="374151"/>
                </a:solidFill>
                <a:effectLst/>
                <a:latin typeface="Söhne"/>
              </a:rPr>
              <a:t>Kaip matome, "Metai" reikšmė buvo sėkmingai pakeista. Tai yra labai paprastas ir efektyvus būdas keisti duomenis žodyne </a:t>
            </a:r>
            <a:r>
              <a:rPr lang="lt-LT" b="0" i="0" dirty="0" err="1">
                <a:solidFill>
                  <a:srgbClr val="374151"/>
                </a:solidFill>
                <a:effectLst/>
                <a:latin typeface="Söhne"/>
              </a:rPr>
              <a:t>Python</a:t>
            </a:r>
            <a:r>
              <a:rPr lang="lt-LT" b="0" i="0" dirty="0">
                <a:solidFill>
                  <a:srgbClr val="374151"/>
                </a:solidFill>
                <a:effectLst/>
                <a:latin typeface="Söhne"/>
              </a:rPr>
              <a:t>. Neabejoju, kad šis duomenų tipas jums bus naudingas dirbant su </a:t>
            </a:r>
            <a:r>
              <a:rPr lang="lt-LT" b="0" i="0" dirty="0" err="1">
                <a:solidFill>
                  <a:srgbClr val="374151"/>
                </a:solidFill>
                <a:effectLst/>
                <a:latin typeface="Söhne"/>
              </a:rPr>
              <a:t>Python</a:t>
            </a:r>
            <a:r>
              <a:rPr lang="lt-LT" b="0" i="0" dirty="0">
                <a:solidFill>
                  <a:srgbClr val="374151"/>
                </a:solidFill>
                <a:effectLst/>
                <a:latin typeface="Söhne"/>
              </a:rPr>
              <a:t>.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11</a:t>
            </a:fld>
            <a:endParaRPr lang="en-LT"/>
          </a:p>
        </p:txBody>
      </p:sp>
    </p:spTree>
    <p:extLst>
      <p:ext uri="{BB962C8B-B14F-4D97-AF65-F5344CB8AC3E}">
        <p14:creationId xmlns:p14="http://schemas.microsoft.com/office/powerpoint/2010/main" val="674811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leidžia mums ne tik pridėti ir keisti žodyno elementus, bet ir juos trinti. Taip galima padaryti naudojant </a:t>
            </a:r>
            <a:r>
              <a:rPr lang="lt-LT" b="0" i="0" dirty="0" err="1">
                <a:solidFill>
                  <a:srgbClr val="374151"/>
                </a:solidFill>
                <a:effectLst/>
                <a:latin typeface="Söhne"/>
              </a:rPr>
              <a:t>del</a:t>
            </a:r>
            <a:r>
              <a:rPr lang="lt-LT" b="0" i="0" dirty="0">
                <a:solidFill>
                  <a:srgbClr val="374151"/>
                </a:solidFill>
                <a:effectLst/>
                <a:latin typeface="Söhne"/>
              </a:rPr>
              <a:t> komandą.</a:t>
            </a:r>
          </a:p>
          <a:p>
            <a:pPr algn="l"/>
            <a:r>
              <a:rPr lang="lt-LT" b="0" i="0" dirty="0">
                <a:solidFill>
                  <a:srgbClr val="374151"/>
                </a:solidFill>
                <a:effectLst/>
                <a:latin typeface="Söhne"/>
              </a:rPr>
              <a:t>Tarkime, turime tokią žodynų struktūrą:</a:t>
            </a:r>
          </a:p>
          <a:p>
            <a:r>
              <a:rPr lang="lt-LT" dirty="0">
                <a:effectLst/>
              </a:rPr>
              <a:t>automobilis = {</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2019</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ištrinti "Metai" raktą su jo reikšme, galime tai padaryti naudojant </a:t>
            </a:r>
            <a:r>
              <a:rPr lang="lt-LT" b="0" i="0" dirty="0" err="1">
                <a:solidFill>
                  <a:srgbClr val="374151"/>
                </a:solidFill>
                <a:effectLst/>
                <a:latin typeface="Söhne"/>
              </a:rPr>
              <a:t>del</a:t>
            </a:r>
            <a:r>
              <a:rPr lang="lt-LT" b="0" i="0" dirty="0">
                <a:solidFill>
                  <a:srgbClr val="374151"/>
                </a:solidFill>
                <a:effectLst/>
                <a:latin typeface="Söhne"/>
              </a:rPr>
              <a:t> komandą, kuriai perduodame norimą ištrinti raktą:</a:t>
            </a:r>
          </a:p>
          <a:p>
            <a:r>
              <a:rPr lang="lt-LT" dirty="0" err="1">
                <a:solidFill>
                  <a:srgbClr val="2E95D3"/>
                </a:solidFill>
                <a:effectLst/>
              </a:rPr>
              <a:t>del</a:t>
            </a:r>
            <a:r>
              <a:rPr lang="lt-LT" dirty="0">
                <a:effectLst/>
              </a:rPr>
              <a:t> automobilis[</a:t>
            </a:r>
            <a:r>
              <a:rPr lang="lt-LT" dirty="0">
                <a:solidFill>
                  <a:srgbClr val="00A67D"/>
                </a:solidFill>
                <a:effectLst/>
              </a:rPr>
              <a:t>"Metai"</a:t>
            </a:r>
            <a:r>
              <a:rPr lang="lt-LT" dirty="0">
                <a:effectLst/>
              </a:rPr>
              <a:t>] </a:t>
            </a:r>
          </a:p>
          <a:p>
            <a:pPr algn="l"/>
            <a:r>
              <a:rPr lang="lt-LT" b="0" i="0" dirty="0">
                <a:solidFill>
                  <a:srgbClr val="374151"/>
                </a:solidFill>
                <a:effectLst/>
                <a:latin typeface="Söhne"/>
              </a:rPr>
              <a:t>Dabar mūsų žodynas atrodo taip:</a:t>
            </a:r>
          </a:p>
          <a:p>
            <a:r>
              <a:rPr lang="lt-LT" dirty="0">
                <a:effectLst/>
              </a:rPr>
              <a:t>{</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Kaip matome, "Metai" raktas su jo reikšme buvo sėkmingai ištrintas iš žodyno. </a:t>
            </a:r>
            <a:r>
              <a:rPr lang="lt-LT" b="0" i="0" dirty="0" err="1">
                <a:solidFill>
                  <a:srgbClr val="374151"/>
                </a:solidFill>
                <a:effectLst/>
                <a:latin typeface="Söhne"/>
              </a:rPr>
              <a:t>Python</a:t>
            </a:r>
            <a:r>
              <a:rPr lang="lt-LT" b="0" i="0" dirty="0">
                <a:solidFill>
                  <a:srgbClr val="374151"/>
                </a:solidFill>
                <a:effectLst/>
                <a:latin typeface="Söhne"/>
              </a:rPr>
              <a:t> žodynai yra labai lankstūs ir leidžia mums lengvai valdyti duomenis.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12</a:t>
            </a:fld>
            <a:endParaRPr lang="en-LT"/>
          </a:p>
        </p:txBody>
      </p:sp>
    </p:spTree>
    <p:extLst>
      <p:ext uri="{BB962C8B-B14F-4D97-AF65-F5344CB8AC3E}">
        <p14:creationId xmlns:p14="http://schemas.microsoft.com/office/powerpoint/2010/main" val="1574416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Atėjo laikas pažvelgti į vieną iš pagrindinių programavimo konstrukcijų - ciklus. </a:t>
            </a:r>
            <a:r>
              <a:rPr lang="lt-LT" b="0" i="0" dirty="0" err="1">
                <a:solidFill>
                  <a:srgbClr val="374151"/>
                </a:solidFill>
                <a:effectLst/>
                <a:latin typeface="Söhne"/>
              </a:rPr>
              <a:t>Python</a:t>
            </a:r>
            <a:r>
              <a:rPr lang="lt-LT" b="0" i="0" dirty="0">
                <a:solidFill>
                  <a:srgbClr val="374151"/>
                </a:solidFill>
                <a:effectLst/>
                <a:latin typeface="Söhne"/>
              </a:rPr>
              <a:t> yra daugybė ciklų tipų, bet šiandien aptarsime "</a:t>
            </a:r>
            <a:r>
              <a:rPr lang="lt-LT" b="0" i="0" dirty="0" err="1">
                <a:solidFill>
                  <a:srgbClr val="374151"/>
                </a:solidFill>
                <a:effectLst/>
                <a:latin typeface="Söhne"/>
              </a:rPr>
              <a:t>for</a:t>
            </a:r>
            <a:r>
              <a:rPr lang="lt-LT" b="0" i="0" dirty="0">
                <a:solidFill>
                  <a:srgbClr val="374151"/>
                </a:solidFill>
                <a:effectLst/>
                <a:latin typeface="Söhne"/>
              </a:rPr>
              <a:t>" ciklą, kuris yra vienas iš populiariausių ir dažniausiai naudojamų.</a:t>
            </a:r>
          </a:p>
          <a:p>
            <a:pPr algn="l"/>
            <a:endParaRPr lang="lt-LT" b="0" i="0" dirty="0">
              <a:solidFill>
                <a:srgbClr val="374151"/>
              </a:solidFill>
              <a:effectLst/>
              <a:latin typeface="Söhne"/>
            </a:endParaRPr>
          </a:p>
          <a:p>
            <a:pPr algn="l"/>
            <a:r>
              <a:rPr lang="lt-LT" b="0" i="0" dirty="0">
                <a:solidFill>
                  <a:srgbClr val="374151"/>
                </a:solidFill>
                <a:effectLst/>
                <a:latin typeface="Söhne"/>
              </a:rPr>
              <a:t>"</a:t>
            </a:r>
            <a:r>
              <a:rPr lang="lt-LT" b="0" i="0" dirty="0" err="1">
                <a:solidFill>
                  <a:srgbClr val="374151"/>
                </a:solidFill>
                <a:effectLst/>
                <a:latin typeface="Söhne"/>
              </a:rPr>
              <a:t>For</a:t>
            </a:r>
            <a:r>
              <a:rPr lang="lt-LT" b="0" i="0" dirty="0">
                <a:solidFill>
                  <a:srgbClr val="374151"/>
                </a:solidFill>
                <a:effectLst/>
                <a:latin typeface="Söhne"/>
              </a:rPr>
              <a:t>" ciklas </a:t>
            </a:r>
            <a:r>
              <a:rPr lang="lt-LT" b="0" i="0" dirty="0" err="1">
                <a:solidFill>
                  <a:srgbClr val="374151"/>
                </a:solidFill>
                <a:effectLst/>
                <a:latin typeface="Söhne"/>
              </a:rPr>
              <a:t>Python</a:t>
            </a:r>
            <a:r>
              <a:rPr lang="lt-LT" b="0" i="0" dirty="0">
                <a:solidFill>
                  <a:srgbClr val="374151"/>
                </a:solidFill>
                <a:effectLst/>
                <a:latin typeface="Söhne"/>
              </a:rPr>
              <a:t> yra nuostabus įrankis, leidžiantis peržiūrėti ir veikti su visais elementais tam tikroje sekoje, pavyzdžiui, sąraše, žodyne, tekste ir pan.</a:t>
            </a:r>
          </a:p>
          <a:p>
            <a:pPr algn="l"/>
            <a:r>
              <a:rPr lang="lt-LT" b="0" i="0" dirty="0">
                <a:solidFill>
                  <a:srgbClr val="374151"/>
                </a:solidFill>
                <a:effectLst/>
                <a:latin typeface="Söhne"/>
              </a:rPr>
              <a:t>Tarkime, turime sąrašą:</a:t>
            </a:r>
          </a:p>
          <a:p>
            <a:r>
              <a:rPr lang="lt-LT" dirty="0" err="1">
                <a:effectLst/>
              </a:rPr>
              <a:t>sarasas</a:t>
            </a:r>
            <a:r>
              <a:rPr lang="lt-LT" dirty="0">
                <a:effectLst/>
              </a:rPr>
              <a:t> = [</a:t>
            </a:r>
            <a:r>
              <a:rPr lang="lt-LT" dirty="0">
                <a:solidFill>
                  <a:srgbClr val="DF3079"/>
                </a:solidFill>
                <a:effectLst/>
              </a:rPr>
              <a:t>45</a:t>
            </a:r>
            <a:r>
              <a:rPr lang="lt-LT" dirty="0">
                <a:effectLst/>
              </a:rPr>
              <a:t>, </a:t>
            </a:r>
            <a:r>
              <a:rPr lang="lt-LT" dirty="0">
                <a:solidFill>
                  <a:srgbClr val="DF3079"/>
                </a:solidFill>
                <a:effectLst/>
              </a:rPr>
              <a:t>126</a:t>
            </a:r>
            <a:r>
              <a:rPr lang="lt-LT" dirty="0">
                <a:effectLst/>
              </a:rPr>
              <a:t>, </a:t>
            </a:r>
            <a:r>
              <a:rPr lang="lt-LT" dirty="0">
                <a:solidFill>
                  <a:srgbClr val="DF3079"/>
                </a:solidFill>
                <a:effectLst/>
              </a:rPr>
              <a:t>7</a:t>
            </a:r>
            <a:r>
              <a:rPr lang="lt-LT" dirty="0">
                <a:effectLst/>
              </a:rPr>
              <a:t>, </a:t>
            </a:r>
            <a:r>
              <a:rPr lang="lt-LT" dirty="0">
                <a:solidFill>
                  <a:srgbClr val="00A67D"/>
                </a:solidFill>
                <a:effectLst/>
              </a:rPr>
              <a:t>"Labas"</a:t>
            </a:r>
            <a:r>
              <a:rPr lang="lt-LT" dirty="0">
                <a:effectLst/>
              </a:rPr>
              <a:t>, </a:t>
            </a:r>
            <a:r>
              <a:rPr lang="lt-LT" dirty="0">
                <a:solidFill>
                  <a:srgbClr val="DF3079"/>
                </a:solidFill>
                <a:effectLst/>
              </a:rPr>
              <a:t>45.45</a:t>
            </a:r>
            <a:r>
              <a:rPr lang="lt-LT" dirty="0">
                <a:effectLst/>
              </a:rPr>
              <a:t>] </a:t>
            </a:r>
          </a:p>
          <a:p>
            <a:pPr algn="l"/>
            <a:r>
              <a:rPr lang="lt-LT" b="0" i="0" dirty="0">
                <a:solidFill>
                  <a:srgbClr val="374151"/>
                </a:solidFill>
                <a:effectLst/>
                <a:latin typeface="Söhne"/>
              </a:rPr>
              <a:t>Jei norime atspausdinti kiekvieną elementą šiame sąraše, galime naudoti "</a:t>
            </a:r>
            <a:r>
              <a:rPr lang="lt-LT" b="0" i="0" dirty="0" err="1">
                <a:solidFill>
                  <a:srgbClr val="374151"/>
                </a:solidFill>
                <a:effectLst/>
                <a:latin typeface="Söhne"/>
              </a:rPr>
              <a:t>for</a:t>
            </a:r>
            <a:r>
              <a:rPr lang="lt-LT" b="0" i="0" dirty="0">
                <a:solidFill>
                  <a:srgbClr val="374151"/>
                </a:solidFill>
                <a:effectLst/>
                <a:latin typeface="Söhne"/>
              </a:rPr>
              <a:t>" ciklą:</a:t>
            </a:r>
          </a:p>
          <a:p>
            <a:r>
              <a:rPr lang="lt-LT" dirty="0" err="1">
                <a:solidFill>
                  <a:srgbClr val="2E95D3"/>
                </a:solidFill>
                <a:effectLst/>
              </a:rPr>
              <a:t>for</a:t>
            </a:r>
            <a:r>
              <a:rPr lang="lt-LT" dirty="0">
                <a:effectLst/>
              </a:rPr>
              <a:t> </a:t>
            </a:r>
            <a:r>
              <a:rPr lang="lt-LT" dirty="0" err="1">
                <a:effectLst/>
              </a:rPr>
              <a:t>saraso_irasas</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solidFill>
                  <a:srgbClr val="E9950C"/>
                </a:solidFill>
                <a:effectLst/>
              </a:rPr>
              <a:t>print</a:t>
            </a:r>
            <a:r>
              <a:rPr lang="lt-LT" dirty="0">
                <a:effectLst/>
              </a:rPr>
              <a:t>(</a:t>
            </a:r>
            <a:r>
              <a:rPr lang="lt-LT" dirty="0" err="1">
                <a:effectLst/>
              </a:rPr>
              <a:t>saraso_irasas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a:t>
            </a:r>
            <a:r>
              <a:rPr lang="lt-LT" b="0" i="0" dirty="0" err="1">
                <a:solidFill>
                  <a:srgbClr val="374151"/>
                </a:solidFill>
                <a:effectLst/>
                <a:latin typeface="Söhne"/>
              </a:rPr>
              <a:t>saraso_irasas</a:t>
            </a:r>
            <a:r>
              <a:rPr lang="lt-LT" b="0" i="0" dirty="0">
                <a:solidFill>
                  <a:srgbClr val="374151"/>
                </a:solidFill>
                <a:effectLst/>
                <a:latin typeface="Söhne"/>
              </a:rPr>
              <a:t> yra laikinas kintamasis, kuris įgyja kiekvienos iteracijos metu skirtingą reikšmę iš sąrašo. Taigi, pirmą kartą, kai vykdomas ciklas, </a:t>
            </a:r>
            <a:r>
              <a:rPr lang="lt-LT" b="0" i="0" dirty="0" err="1">
                <a:solidFill>
                  <a:srgbClr val="374151"/>
                </a:solidFill>
                <a:effectLst/>
                <a:latin typeface="Söhne"/>
              </a:rPr>
              <a:t>saraso_irasas</a:t>
            </a:r>
            <a:r>
              <a:rPr lang="lt-LT" b="0" i="0" dirty="0">
                <a:solidFill>
                  <a:srgbClr val="374151"/>
                </a:solidFill>
                <a:effectLst/>
                <a:latin typeface="Söhne"/>
              </a:rPr>
              <a:t> bus 45, antrą kartą - 126, ir taip toliau, kol bus peržiūrėti visi sąrašo elementai.</a:t>
            </a:r>
          </a:p>
          <a:p>
            <a:pPr algn="l"/>
            <a:endParaRPr lang="lt-LT" b="0" i="0" dirty="0">
              <a:solidFill>
                <a:srgbClr val="374151"/>
              </a:solidFill>
              <a:effectLst/>
              <a:latin typeface="Söhne"/>
            </a:endParaRPr>
          </a:p>
          <a:p>
            <a:pPr algn="l"/>
            <a:r>
              <a:rPr lang="lt-LT" b="0" i="0" dirty="0">
                <a:solidFill>
                  <a:srgbClr val="374151"/>
                </a:solidFill>
                <a:effectLst/>
                <a:latin typeface="Söhne"/>
              </a:rPr>
              <a:t>Šis "</a:t>
            </a:r>
            <a:r>
              <a:rPr lang="lt-LT" b="0" i="0" dirty="0" err="1">
                <a:solidFill>
                  <a:srgbClr val="374151"/>
                </a:solidFill>
                <a:effectLst/>
                <a:latin typeface="Söhne"/>
              </a:rPr>
              <a:t>for</a:t>
            </a:r>
            <a:r>
              <a:rPr lang="lt-LT" b="0" i="0" dirty="0">
                <a:solidFill>
                  <a:srgbClr val="374151"/>
                </a:solidFill>
                <a:effectLst/>
                <a:latin typeface="Söhne"/>
              </a:rPr>
              <a:t>" ciklas atspausdins kiekvieną elementą iš mūsų sąrašo. Tai yra pagrindinė "</a:t>
            </a:r>
            <a:r>
              <a:rPr lang="lt-LT" b="0" i="0" dirty="0" err="1">
                <a:solidFill>
                  <a:srgbClr val="374151"/>
                </a:solidFill>
                <a:effectLst/>
                <a:latin typeface="Söhne"/>
              </a:rPr>
              <a:t>for</a:t>
            </a:r>
            <a:r>
              <a:rPr lang="lt-LT" b="0" i="0" dirty="0">
                <a:solidFill>
                  <a:srgbClr val="374151"/>
                </a:solidFill>
                <a:effectLst/>
                <a:latin typeface="Söhne"/>
              </a:rPr>
              <a:t>" ciklo naudojimo </a:t>
            </a:r>
            <a:r>
              <a:rPr lang="lt-LT" b="0" i="0" dirty="0" err="1">
                <a:solidFill>
                  <a:srgbClr val="374151"/>
                </a:solidFill>
                <a:effectLst/>
                <a:latin typeface="Söhne"/>
              </a:rPr>
              <a:t>ideja</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 peržiūrėti visus elementus tam tikroje sekoje ir atlikti su jais tam tikrus veiksmus. Tai yra labai galinga konstrukcija, leidžianti programuotojui lengvai dirbti su kolekcijomis ir sekose esančiais duomenimis.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13</a:t>
            </a:fld>
            <a:endParaRPr lang="en-LT"/>
          </a:p>
        </p:txBody>
      </p:sp>
    </p:spTree>
    <p:extLst>
      <p:ext uri="{BB962C8B-B14F-4D97-AF65-F5344CB8AC3E}">
        <p14:creationId xmlns:p14="http://schemas.microsoft.com/office/powerpoint/2010/main" val="4018496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Tęsiame mokymąsi apie "</a:t>
            </a:r>
            <a:r>
              <a:rPr lang="lt-LT" b="0" i="0" dirty="0" err="1">
                <a:solidFill>
                  <a:srgbClr val="374151"/>
                </a:solidFill>
                <a:effectLst/>
                <a:latin typeface="Söhne"/>
              </a:rPr>
              <a:t>for</a:t>
            </a:r>
            <a:r>
              <a:rPr lang="lt-LT" b="0" i="0" dirty="0">
                <a:solidFill>
                  <a:srgbClr val="374151"/>
                </a:solidFill>
                <a:effectLst/>
                <a:latin typeface="Söhne"/>
              </a:rPr>
              <a:t>" ciklus ir šįkart pažvelgsime, kaip jie gali būti naudojami bendrai su kitais kintamaisiais norint atlikti sudėtingesnius veiksmus.</a:t>
            </a:r>
          </a:p>
          <a:p>
            <a:pPr algn="l"/>
            <a:r>
              <a:rPr lang="lt-LT" b="0" i="0" dirty="0">
                <a:solidFill>
                  <a:srgbClr val="374151"/>
                </a:solidFill>
                <a:effectLst/>
                <a:latin typeface="Söhne"/>
              </a:rPr>
              <a:t>Tarkime, turime sąrašą skaičių:</a:t>
            </a:r>
          </a:p>
          <a:p>
            <a:r>
              <a:rPr lang="lt-LT" dirty="0" err="1">
                <a:effectLst/>
              </a:rPr>
              <a:t>sarasas</a:t>
            </a:r>
            <a:r>
              <a:rPr lang="lt-LT" dirty="0">
                <a:effectLst/>
              </a:rPr>
              <a:t> =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r>
              <a:rPr lang="lt-LT" dirty="0">
                <a:solidFill>
                  <a:srgbClr val="DF3079"/>
                </a:solidFill>
                <a:effectLst/>
              </a:rPr>
              <a:t>7</a:t>
            </a:r>
            <a:r>
              <a:rPr lang="lt-LT" dirty="0">
                <a:effectLst/>
              </a:rPr>
              <a:t>, </a:t>
            </a:r>
            <a:r>
              <a:rPr lang="lt-LT" dirty="0">
                <a:solidFill>
                  <a:srgbClr val="DF3079"/>
                </a:solidFill>
                <a:effectLst/>
              </a:rPr>
              <a:t>9</a:t>
            </a:r>
            <a:r>
              <a:rPr lang="lt-LT" dirty="0">
                <a:effectLst/>
              </a:rPr>
              <a:t>, </a:t>
            </a:r>
            <a:r>
              <a:rPr lang="lt-LT" dirty="0">
                <a:solidFill>
                  <a:srgbClr val="DF3079"/>
                </a:solidFill>
                <a:effectLst/>
              </a:rPr>
              <a:t>41</a:t>
            </a:r>
            <a:r>
              <a:rPr lang="lt-LT" dirty="0">
                <a:effectLst/>
              </a:rPr>
              <a:t>, </a:t>
            </a:r>
            <a:r>
              <a:rPr lang="lt-LT" dirty="0">
                <a:solidFill>
                  <a:srgbClr val="DF3079"/>
                </a:solidFill>
                <a:effectLst/>
              </a:rPr>
              <a:t>46</a:t>
            </a:r>
            <a:r>
              <a:rPr lang="lt-LT" dirty="0">
                <a:effectLst/>
              </a:rPr>
              <a:t>, </a:t>
            </a:r>
            <a:r>
              <a:rPr lang="lt-LT" dirty="0">
                <a:solidFill>
                  <a:srgbClr val="DF3079"/>
                </a:solidFill>
                <a:effectLst/>
              </a:rPr>
              <a:t>589</a:t>
            </a:r>
            <a:r>
              <a:rPr lang="lt-LT" dirty="0">
                <a:effectLst/>
              </a:rPr>
              <a:t>] </a:t>
            </a:r>
          </a:p>
          <a:p>
            <a:pPr algn="l"/>
            <a:r>
              <a:rPr lang="lt-LT" b="0" i="0" dirty="0">
                <a:solidFill>
                  <a:srgbClr val="374151"/>
                </a:solidFill>
                <a:effectLst/>
                <a:latin typeface="Söhne"/>
              </a:rPr>
              <a:t>Ir norime susumuoti visus šiuos skaičius. Tai galime padaryti naudodami "</a:t>
            </a:r>
            <a:r>
              <a:rPr lang="lt-LT" b="0" i="0" dirty="0" err="1">
                <a:solidFill>
                  <a:srgbClr val="374151"/>
                </a:solidFill>
                <a:effectLst/>
                <a:latin typeface="Söhne"/>
              </a:rPr>
              <a:t>for</a:t>
            </a:r>
            <a:r>
              <a:rPr lang="lt-LT" b="0" i="0" dirty="0">
                <a:solidFill>
                  <a:srgbClr val="374151"/>
                </a:solidFill>
                <a:effectLst/>
                <a:latin typeface="Söhne"/>
              </a:rPr>
              <a:t>" ciklą ir papildomą kintamąjį, kuris laikytų bendrą sumą. Pirmiausia sukurkime šį kintamąjį ir priskirkime jam pradinę reikšmę - 0:</a:t>
            </a:r>
          </a:p>
          <a:p>
            <a:r>
              <a:rPr lang="lt-LT" dirty="0" err="1">
                <a:effectLst/>
              </a:rPr>
              <a:t>skaiciu_suma</a:t>
            </a:r>
            <a:r>
              <a:rPr lang="lt-LT" dirty="0">
                <a:effectLst/>
              </a:rPr>
              <a:t> = </a:t>
            </a:r>
            <a:r>
              <a:rPr lang="lt-LT" dirty="0">
                <a:solidFill>
                  <a:srgbClr val="DF3079"/>
                </a:solidFill>
                <a:effectLst/>
              </a:rPr>
              <a:t>0</a:t>
            </a:r>
            <a:r>
              <a:rPr lang="lt-LT" dirty="0">
                <a:effectLst/>
              </a:rPr>
              <a:t> </a:t>
            </a:r>
          </a:p>
          <a:p>
            <a:endParaRPr lang="lt-LT" dirty="0">
              <a:effectLst/>
            </a:endParaRPr>
          </a:p>
          <a:p>
            <a:pPr algn="l"/>
            <a:r>
              <a:rPr lang="lt-LT" b="0" i="0" dirty="0">
                <a:solidFill>
                  <a:srgbClr val="374151"/>
                </a:solidFill>
                <a:effectLst/>
                <a:latin typeface="Söhne"/>
              </a:rPr>
              <a:t>Dabar galime pradėti ciklą ir pridėti kiekvieną skaičių prie bendros sumos:</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effectLst/>
              </a:rPr>
              <a:t>skaiciu_suma</a:t>
            </a:r>
            <a:r>
              <a:rPr lang="lt-LT" dirty="0">
                <a:effectLst/>
              </a:rPr>
              <a:t> += </a:t>
            </a:r>
            <a:r>
              <a:rPr lang="lt-LT" dirty="0" err="1">
                <a:effectLst/>
              </a:rPr>
              <a:t>skaicius</a:t>
            </a:r>
            <a:r>
              <a:rPr lang="lt-LT" dirty="0">
                <a:effectLst/>
              </a:rPr>
              <a:t> </a:t>
            </a:r>
          </a:p>
          <a:p>
            <a:pPr algn="l"/>
            <a:r>
              <a:rPr lang="lt-LT" b="0" i="0" dirty="0">
                <a:solidFill>
                  <a:srgbClr val="374151"/>
                </a:solidFill>
                <a:effectLst/>
                <a:latin typeface="Söhne"/>
              </a:rPr>
              <a:t>Čia += yra speciali operacija, reiškianti "pridėk dešinėje esančią reikšmę prie kairėje esančios". Tai yra trumpesnis būdas parašyti </a:t>
            </a:r>
            <a:r>
              <a:rPr lang="lt-LT" b="0" i="0" dirty="0" err="1">
                <a:solidFill>
                  <a:srgbClr val="374151"/>
                </a:solidFill>
                <a:effectLst/>
                <a:latin typeface="Söhne"/>
              </a:rPr>
              <a:t>skaiciu_suma</a:t>
            </a:r>
            <a:r>
              <a:rPr lang="lt-LT" b="0" i="0" dirty="0">
                <a:solidFill>
                  <a:srgbClr val="374151"/>
                </a:solidFill>
                <a:effectLst/>
                <a:latin typeface="Söhne"/>
              </a:rPr>
              <a:t> = </a:t>
            </a:r>
            <a:r>
              <a:rPr lang="lt-LT" b="0" i="0" dirty="0" err="1">
                <a:solidFill>
                  <a:srgbClr val="374151"/>
                </a:solidFill>
                <a:effectLst/>
                <a:latin typeface="Söhne"/>
              </a:rPr>
              <a:t>skaiciu_suma</a:t>
            </a:r>
            <a:r>
              <a:rPr lang="lt-LT" b="0" i="0" dirty="0">
                <a:solidFill>
                  <a:srgbClr val="374151"/>
                </a:solidFill>
                <a:effectLst/>
                <a:latin typeface="Söhne"/>
              </a:rPr>
              <a:t> + </a:t>
            </a:r>
            <a:r>
              <a:rPr lang="lt-LT" b="0" i="0" dirty="0" err="1">
                <a:solidFill>
                  <a:srgbClr val="374151"/>
                </a:solidFill>
                <a:effectLst/>
                <a:latin typeface="Söhne"/>
              </a:rPr>
              <a:t>skaicius</a:t>
            </a:r>
            <a:r>
              <a:rPr lang="lt-LT" b="0" i="0" dirty="0">
                <a:solidFill>
                  <a:srgbClr val="374151"/>
                </a:solidFill>
                <a:effectLst/>
                <a:latin typeface="Söhne"/>
              </a:rPr>
              <a:t>.</a:t>
            </a:r>
          </a:p>
          <a:p>
            <a:pPr algn="l"/>
            <a:r>
              <a:rPr lang="lt-LT" b="0" i="0" dirty="0">
                <a:solidFill>
                  <a:srgbClr val="374151"/>
                </a:solidFill>
                <a:effectLst/>
                <a:latin typeface="Söhne"/>
              </a:rPr>
              <a:t>Galiausiai, norint išvesti gautą sumą, naudojame </a:t>
            </a:r>
            <a:r>
              <a:rPr lang="lt-LT" b="0" i="0" dirty="0" err="1">
                <a:solidFill>
                  <a:srgbClr val="374151"/>
                </a:solidFill>
                <a:effectLst/>
                <a:latin typeface="Söhne"/>
              </a:rPr>
              <a:t>print</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a:t>
            </a:r>
            <a:r>
              <a:rPr lang="lt-LT" dirty="0" err="1">
                <a:effectLst/>
              </a:rPr>
              <a:t>skaiciu_suma</a:t>
            </a:r>
            <a:r>
              <a:rPr lang="lt-LT" dirty="0">
                <a:effectLst/>
              </a:rPr>
              <a:t>) </a:t>
            </a:r>
          </a:p>
          <a:p>
            <a:endParaRPr lang="lt-LT" dirty="0">
              <a:effectLst/>
            </a:endParaRPr>
          </a:p>
          <a:p>
            <a:pPr algn="l"/>
            <a:r>
              <a:rPr lang="lt-LT" b="0" i="0" dirty="0">
                <a:solidFill>
                  <a:srgbClr val="374151"/>
                </a:solidFill>
                <a:effectLst/>
                <a:latin typeface="Söhne"/>
              </a:rPr>
              <a:t>Tai atspausdins bendrą skaičių sumą. Naudojant "</a:t>
            </a:r>
            <a:r>
              <a:rPr lang="lt-LT" b="0" i="0" dirty="0" err="1">
                <a:solidFill>
                  <a:srgbClr val="374151"/>
                </a:solidFill>
                <a:effectLst/>
                <a:latin typeface="Söhne"/>
              </a:rPr>
              <a:t>for</a:t>
            </a:r>
            <a:r>
              <a:rPr lang="lt-LT" b="0" i="0" dirty="0">
                <a:solidFill>
                  <a:srgbClr val="374151"/>
                </a:solidFill>
                <a:effectLst/>
                <a:latin typeface="Söhne"/>
              </a:rPr>
              <a:t>" ciklą ir papildomus kintamuosius, galime atlikti daugybę įvairių veiksmų su sąrašo elementais.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14</a:t>
            </a:fld>
            <a:endParaRPr lang="en-LT"/>
          </a:p>
        </p:txBody>
      </p:sp>
    </p:spTree>
    <p:extLst>
      <p:ext uri="{BB962C8B-B14F-4D97-AF65-F5344CB8AC3E}">
        <p14:creationId xmlns:p14="http://schemas.microsoft.com/office/powerpoint/2010/main" val="307891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Tęsiant apie "</a:t>
            </a:r>
            <a:r>
              <a:rPr lang="lt-LT" b="0" i="0" dirty="0" err="1">
                <a:solidFill>
                  <a:srgbClr val="374151"/>
                </a:solidFill>
                <a:effectLst/>
                <a:latin typeface="Söhne"/>
              </a:rPr>
              <a:t>for</a:t>
            </a:r>
            <a:r>
              <a:rPr lang="lt-LT" b="0" i="0" dirty="0">
                <a:solidFill>
                  <a:srgbClr val="374151"/>
                </a:solidFill>
                <a:effectLst/>
                <a:latin typeface="Söhne"/>
              </a:rPr>
              <a:t>" ciklus, dabar aptarsime, kaip jie veikia su žodynų struktūromis. </a:t>
            </a:r>
            <a:r>
              <a:rPr lang="lt-LT" b="0" i="0" dirty="0" err="1">
                <a:solidFill>
                  <a:srgbClr val="374151"/>
                </a:solidFill>
                <a:effectLst/>
                <a:latin typeface="Söhne"/>
              </a:rPr>
              <a:t>Python</a:t>
            </a:r>
            <a:r>
              <a:rPr lang="lt-LT" b="0" i="0" dirty="0">
                <a:solidFill>
                  <a:srgbClr val="374151"/>
                </a:solidFill>
                <a:effectLst/>
                <a:latin typeface="Söhne"/>
              </a:rPr>
              <a:t> leidžia peržiūrėti žodyno rakto ir reikšmės poras, naudojant "</a:t>
            </a:r>
            <a:r>
              <a:rPr lang="lt-LT" b="0" i="0" dirty="0" err="1">
                <a:solidFill>
                  <a:srgbClr val="374151"/>
                </a:solidFill>
                <a:effectLst/>
                <a:latin typeface="Söhne"/>
              </a:rPr>
              <a:t>for</a:t>
            </a:r>
            <a:r>
              <a:rPr lang="lt-LT" b="0" i="0" dirty="0">
                <a:solidFill>
                  <a:srgbClr val="374151"/>
                </a:solidFill>
                <a:effectLst/>
                <a:latin typeface="Söhne"/>
              </a:rPr>
              <a:t>" ciklą, kas yra labai patogu.</a:t>
            </a:r>
          </a:p>
          <a:p>
            <a:pPr algn="l"/>
            <a:r>
              <a:rPr lang="lt-LT" b="0" i="0" dirty="0">
                <a:solidFill>
                  <a:srgbClr val="374151"/>
                </a:solidFill>
                <a:effectLst/>
                <a:latin typeface="Söhne"/>
              </a:rPr>
              <a:t>Tarkime, turime šį jau matyta žodyną: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pPr algn="l"/>
            <a:r>
              <a:rPr lang="lt-LT" b="0" i="0" dirty="0">
                <a:solidFill>
                  <a:srgbClr val="374151"/>
                </a:solidFill>
                <a:effectLst/>
                <a:latin typeface="Söhne"/>
              </a:rPr>
              <a:t>Jei norime atspausdinti kiekvieną raktą iš žodyno, galime tai padaryti taip:</a:t>
            </a:r>
          </a:p>
          <a:p>
            <a:r>
              <a:rPr lang="lt-LT" dirty="0" err="1">
                <a:solidFill>
                  <a:srgbClr val="2E95D3"/>
                </a:solidFill>
                <a:effectLst/>
              </a:rPr>
              <a:t>for</a:t>
            </a:r>
            <a:r>
              <a:rPr lang="lt-LT" dirty="0">
                <a:effectLst/>
              </a:rPr>
              <a:t> </a:t>
            </a:r>
            <a:r>
              <a:rPr lang="lt-LT" dirty="0" err="1">
                <a:effectLst/>
              </a:rPr>
              <a:t>irasas</a:t>
            </a:r>
            <a:r>
              <a:rPr lang="lt-LT" dirty="0">
                <a:effectLst/>
              </a:rPr>
              <a:t> </a:t>
            </a:r>
            <a:r>
              <a:rPr lang="lt-LT" dirty="0" err="1">
                <a:solidFill>
                  <a:srgbClr val="2E95D3"/>
                </a:solidFill>
                <a:effectLst/>
              </a:rPr>
              <a:t>in</a:t>
            </a:r>
            <a:r>
              <a:rPr lang="lt-LT" dirty="0">
                <a:effectLst/>
              </a:rPr>
              <a:t> </a:t>
            </a:r>
            <a:r>
              <a:rPr lang="lt-LT" dirty="0" err="1">
                <a:effectLst/>
              </a:rPr>
              <a:t>amzius</a:t>
            </a:r>
            <a:r>
              <a:rPr lang="lt-LT" dirty="0">
                <a:effectLst/>
              </a:rPr>
              <a:t>: </a:t>
            </a:r>
            <a:r>
              <a:rPr lang="lt-LT" dirty="0" err="1">
                <a:solidFill>
                  <a:srgbClr val="E9950C"/>
                </a:solidFill>
                <a:effectLst/>
              </a:rPr>
              <a:t>print</a:t>
            </a:r>
            <a:r>
              <a:rPr lang="lt-LT" dirty="0">
                <a:effectLst/>
              </a:rPr>
              <a:t>(</a:t>
            </a:r>
            <a:r>
              <a:rPr lang="lt-LT" dirty="0" err="1">
                <a:effectLst/>
              </a:rPr>
              <a:t>irasas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irasas</a:t>
            </a:r>
            <a:r>
              <a:rPr lang="lt-LT" b="0" i="0" dirty="0">
                <a:solidFill>
                  <a:srgbClr val="374151"/>
                </a:solidFill>
                <a:effectLst/>
                <a:latin typeface="Söhne"/>
              </a:rPr>
              <a:t> bus kiekvieno ciklo iteracijos metu skirtingas žodyno raktas.</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atspausdinti kiekvieną reikšmę, galime naudoti .</a:t>
            </a:r>
            <a:r>
              <a:rPr lang="lt-LT" b="0" i="0" dirty="0" err="1">
                <a:solidFill>
                  <a:srgbClr val="374151"/>
                </a:solidFill>
                <a:effectLst/>
                <a:latin typeface="Söhne"/>
              </a:rPr>
              <a:t>values</a:t>
            </a:r>
            <a:r>
              <a:rPr lang="lt-LT" b="0" i="0" dirty="0">
                <a:solidFill>
                  <a:srgbClr val="374151"/>
                </a:solidFill>
                <a:effectLst/>
                <a:latin typeface="Söhne"/>
              </a:rPr>
              <a:t>() </a:t>
            </a:r>
            <a:r>
              <a:rPr lang="lt-LT" b="0" i="0" dirty="0" err="1">
                <a:solidFill>
                  <a:srgbClr val="374151"/>
                </a:solidFill>
                <a:effectLst/>
                <a:latin typeface="Söhne"/>
              </a:rPr>
              <a:t>metoda</a:t>
            </a:r>
            <a:r>
              <a:rPr lang="lt-LT" b="0" i="0" dirty="0">
                <a:solidFill>
                  <a:srgbClr val="374151"/>
                </a:solidFill>
                <a:effectLst/>
                <a:latin typeface="Söhne"/>
              </a:rPr>
              <a:t>:</a:t>
            </a:r>
          </a:p>
          <a:p>
            <a:r>
              <a:rPr lang="lt-LT" dirty="0" err="1">
                <a:solidFill>
                  <a:srgbClr val="2E95D3"/>
                </a:solidFill>
                <a:effectLst/>
              </a:rPr>
              <a:t>for</a:t>
            </a:r>
            <a:r>
              <a:rPr lang="lt-LT" dirty="0">
                <a:effectLst/>
              </a:rPr>
              <a:t> </a:t>
            </a:r>
            <a:r>
              <a:rPr lang="lt-LT" dirty="0" err="1">
                <a:effectLst/>
              </a:rPr>
              <a:t>irasas</a:t>
            </a:r>
            <a:r>
              <a:rPr lang="lt-LT" dirty="0">
                <a:effectLst/>
              </a:rPr>
              <a:t> </a:t>
            </a:r>
            <a:r>
              <a:rPr lang="lt-LT" dirty="0" err="1">
                <a:solidFill>
                  <a:srgbClr val="2E95D3"/>
                </a:solidFill>
                <a:effectLst/>
              </a:rPr>
              <a:t>in</a:t>
            </a:r>
            <a:r>
              <a:rPr lang="lt-LT" dirty="0">
                <a:effectLst/>
              </a:rPr>
              <a:t> </a:t>
            </a:r>
            <a:r>
              <a:rPr lang="lt-LT" dirty="0" err="1">
                <a:effectLst/>
              </a:rPr>
              <a:t>amzius.values</a:t>
            </a:r>
            <a:r>
              <a:rPr lang="lt-LT" dirty="0">
                <a:effectLst/>
              </a:rPr>
              <a:t>(): </a:t>
            </a:r>
            <a:r>
              <a:rPr lang="lt-LT" dirty="0" err="1">
                <a:solidFill>
                  <a:srgbClr val="E9950C"/>
                </a:solidFill>
                <a:effectLst/>
              </a:rPr>
              <a:t>print</a:t>
            </a:r>
            <a:r>
              <a:rPr lang="lt-LT" dirty="0">
                <a:effectLst/>
              </a:rPr>
              <a:t>(</a:t>
            </a:r>
            <a:r>
              <a:rPr lang="lt-LT" dirty="0" err="1">
                <a:effectLst/>
              </a:rPr>
              <a:t>irasas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irasas</a:t>
            </a:r>
            <a:r>
              <a:rPr lang="lt-LT" b="0" i="0" dirty="0">
                <a:solidFill>
                  <a:srgbClr val="374151"/>
                </a:solidFill>
                <a:effectLst/>
                <a:latin typeface="Söhne"/>
              </a:rPr>
              <a:t> bus kiekvieno ciklo iteracijos metu skirtinga žodyno reikšmė.</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atspausdinti tiek raktą, tiek reikšmę kartu, galime naudoti .</a:t>
            </a:r>
            <a:r>
              <a:rPr lang="lt-LT" b="0" i="0" dirty="0" err="1">
                <a:solidFill>
                  <a:srgbClr val="374151"/>
                </a:solidFill>
                <a:effectLst/>
                <a:latin typeface="Söhne"/>
              </a:rPr>
              <a:t>items</a:t>
            </a:r>
            <a:r>
              <a:rPr lang="lt-LT" b="0" i="0" dirty="0">
                <a:solidFill>
                  <a:srgbClr val="374151"/>
                </a:solidFill>
                <a:effectLst/>
                <a:latin typeface="Söhne"/>
              </a:rPr>
              <a:t>() </a:t>
            </a:r>
            <a:r>
              <a:rPr lang="lt-LT" b="0" i="0" dirty="0" err="1">
                <a:solidFill>
                  <a:srgbClr val="374151"/>
                </a:solidFill>
                <a:effectLst/>
                <a:latin typeface="Söhne"/>
              </a:rPr>
              <a:t>metoda</a:t>
            </a:r>
            <a:r>
              <a:rPr lang="lt-LT" b="0" i="0" dirty="0">
                <a:solidFill>
                  <a:srgbClr val="374151"/>
                </a:solidFill>
                <a:effectLst/>
                <a:latin typeface="Söhne"/>
              </a:rPr>
              <a:t>, kuris grąžina poras, sudarytas iš rakto ir reikšmės:</a:t>
            </a:r>
          </a:p>
          <a:p>
            <a:r>
              <a:rPr lang="lt-LT" dirty="0" err="1">
                <a:solidFill>
                  <a:srgbClr val="2E95D3"/>
                </a:solidFill>
                <a:effectLst/>
              </a:rPr>
              <a:t>for</a:t>
            </a:r>
            <a:r>
              <a:rPr lang="lt-LT" dirty="0">
                <a:effectLst/>
              </a:rPr>
              <a:t> raktas, </a:t>
            </a:r>
            <a:r>
              <a:rPr lang="lt-LT" dirty="0" err="1">
                <a:effectLst/>
              </a:rPr>
              <a:t>reiksme</a:t>
            </a:r>
            <a:r>
              <a:rPr lang="lt-LT" dirty="0">
                <a:effectLst/>
              </a:rPr>
              <a:t> </a:t>
            </a:r>
            <a:r>
              <a:rPr lang="lt-LT" dirty="0" err="1">
                <a:solidFill>
                  <a:srgbClr val="2E95D3"/>
                </a:solidFill>
                <a:effectLst/>
              </a:rPr>
              <a:t>in</a:t>
            </a:r>
            <a:r>
              <a:rPr lang="lt-LT" dirty="0">
                <a:effectLst/>
              </a:rPr>
              <a:t> </a:t>
            </a:r>
            <a:r>
              <a:rPr lang="lt-LT" dirty="0" err="1">
                <a:effectLst/>
              </a:rPr>
              <a:t>amzius.items</a:t>
            </a:r>
            <a:r>
              <a:rPr lang="lt-LT" dirty="0">
                <a:effectLst/>
              </a:rPr>
              <a:t>(): </a:t>
            </a:r>
            <a:r>
              <a:rPr lang="lt-LT" dirty="0" err="1">
                <a:solidFill>
                  <a:srgbClr val="E9950C"/>
                </a:solidFill>
                <a:effectLst/>
              </a:rPr>
              <a:t>print</a:t>
            </a:r>
            <a:r>
              <a:rPr lang="lt-LT" dirty="0">
                <a:effectLst/>
              </a:rPr>
              <a:t>(raktas, </a:t>
            </a:r>
            <a:r>
              <a:rPr lang="lt-LT" dirty="0" err="1">
                <a:effectLst/>
              </a:rPr>
              <a:t>reiksme</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raktas ir </a:t>
            </a:r>
            <a:r>
              <a:rPr lang="lt-LT" b="0" i="0" dirty="0" err="1">
                <a:solidFill>
                  <a:srgbClr val="374151"/>
                </a:solidFill>
                <a:effectLst/>
                <a:latin typeface="Söhne"/>
              </a:rPr>
              <a:t>reiksme</a:t>
            </a:r>
            <a:r>
              <a:rPr lang="lt-LT" b="0" i="0" dirty="0">
                <a:solidFill>
                  <a:srgbClr val="374151"/>
                </a:solidFill>
                <a:effectLst/>
                <a:latin typeface="Söhne"/>
              </a:rPr>
              <a:t> yra laikini kintamieji, kuriems ciklo metu priskiriamos atitinkamos žodyno raktų ir reikšmių poros. Tai yra labai patogu, kai norime dirbti su žodyno elementais ir atspausdinti tiek raktus, tiek reikšmes. ()</a:t>
            </a:r>
          </a:p>
        </p:txBody>
      </p:sp>
      <p:sp>
        <p:nvSpPr>
          <p:cNvPr id="4" name="Slide Number Placeholder 3"/>
          <p:cNvSpPr>
            <a:spLocks noGrp="1"/>
          </p:cNvSpPr>
          <p:nvPr>
            <p:ph type="sldNum" sz="quarter" idx="5"/>
          </p:nvPr>
        </p:nvSpPr>
        <p:spPr/>
        <p:txBody>
          <a:bodyPr/>
          <a:lstStyle/>
          <a:p>
            <a:fld id="{7CFAD278-23F3-3441-9F35-2DADD7772E03}" type="slidenum">
              <a:rPr lang="en-LT" smtClean="0"/>
              <a:t>15</a:t>
            </a:fld>
            <a:endParaRPr lang="en-LT"/>
          </a:p>
        </p:txBody>
      </p:sp>
    </p:spTree>
    <p:extLst>
      <p:ext uri="{BB962C8B-B14F-4D97-AF65-F5344CB8AC3E}">
        <p14:creationId xmlns:p14="http://schemas.microsoft.com/office/powerpoint/2010/main" val="403730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aptarkime dar vieną naudingą </a:t>
            </a:r>
            <a:r>
              <a:rPr lang="lt-LT" b="0" i="0" dirty="0" err="1">
                <a:solidFill>
                  <a:srgbClr val="374151"/>
                </a:solidFill>
                <a:effectLst/>
                <a:latin typeface="Söhne"/>
              </a:rPr>
              <a:t>Python</a:t>
            </a:r>
            <a:r>
              <a:rPr lang="lt-LT" b="0" i="0" dirty="0">
                <a:solidFill>
                  <a:srgbClr val="374151"/>
                </a:solidFill>
                <a:effectLst/>
                <a:latin typeface="Söhne"/>
              </a:rPr>
              <a:t> funkciją, kuri yra susijusi su "</a:t>
            </a:r>
            <a:r>
              <a:rPr lang="lt-LT" b="0" i="0" dirty="0" err="1">
                <a:solidFill>
                  <a:srgbClr val="374151"/>
                </a:solidFill>
                <a:effectLst/>
                <a:latin typeface="Söhne"/>
              </a:rPr>
              <a:t>for</a:t>
            </a:r>
            <a:r>
              <a:rPr lang="lt-LT" b="0" i="0" dirty="0">
                <a:solidFill>
                  <a:srgbClr val="374151"/>
                </a:solidFill>
                <a:effectLst/>
                <a:latin typeface="Söhne"/>
              </a:rPr>
              <a:t>" ciklais - tai range() funkcija. Ji yra labai naudinga, kai norime sukurti ciklą, kuris vyksta per tam tikrą skaičių diapazoną.</a:t>
            </a:r>
          </a:p>
          <a:p>
            <a:pPr algn="l"/>
            <a:r>
              <a:rPr lang="lt-LT" b="0" i="0" dirty="0">
                <a:solidFill>
                  <a:srgbClr val="374151"/>
                </a:solidFill>
                <a:effectLst/>
                <a:latin typeface="Söhne"/>
              </a:rPr>
              <a:t>Pirmiausia pažvelkime į pavyzdį, kur vyksta ciklas per skaičius nuo 0 iki 5:</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6</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skaicius</a:t>
            </a:r>
            <a:r>
              <a:rPr lang="lt-LT" b="0" i="0" dirty="0">
                <a:solidFill>
                  <a:srgbClr val="374151"/>
                </a:solidFill>
                <a:effectLst/>
                <a:latin typeface="Söhne"/>
              </a:rPr>
              <a:t> yra laikinas kintamasis, kurio reikšmė kiekvieno ciklo iteracijos metu yra skirtingas skaičius nuo 0 iki 5. Svarbu atkreipti dėmesį, kad range() funkcija neįtraukia paskutinio skaičiaus, todėl range(6) grąžina skaičius nuo 0 iki 5, o ne nuo 0 iki 6.</a:t>
            </a:r>
          </a:p>
          <a:p>
            <a:pPr algn="l"/>
            <a:endParaRPr lang="lt-LT" b="0" i="0" dirty="0">
              <a:solidFill>
                <a:srgbClr val="374151"/>
              </a:solidFill>
              <a:effectLst/>
              <a:latin typeface="Söhne"/>
            </a:endParaRPr>
          </a:p>
          <a:p>
            <a:pPr algn="l"/>
            <a:r>
              <a:rPr lang="lt-LT" b="0" i="0" dirty="0">
                <a:solidFill>
                  <a:srgbClr val="374151"/>
                </a:solidFill>
                <a:effectLst/>
                <a:latin typeface="Söhne"/>
              </a:rPr>
              <a:t>Bet range() funkcija yra dar lankstesnė. Ji leidžia nurodyti pradžios skaičių, pabaigos skaičių ir net skaičių žingsnį. Štai pavyzdys:</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4</a:t>
            </a:r>
            <a:r>
              <a:rPr lang="lt-LT" dirty="0">
                <a:effectLst/>
              </a:rPr>
              <a:t>, </a:t>
            </a:r>
            <a:r>
              <a:rPr lang="lt-LT" dirty="0">
                <a:solidFill>
                  <a:srgbClr val="DF3079"/>
                </a:solidFill>
                <a:effectLst/>
              </a:rPr>
              <a:t>15</a:t>
            </a:r>
            <a:r>
              <a:rPr lang="lt-LT" dirty="0">
                <a:effectLst/>
              </a:rPr>
              <a:t>, </a:t>
            </a:r>
            <a:r>
              <a:rPr lang="lt-LT" dirty="0">
                <a:solidFill>
                  <a:srgbClr val="DF3079"/>
                </a:solidFill>
                <a:effectLst/>
              </a:rPr>
              <a:t>2</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skaicius</a:t>
            </a:r>
            <a:r>
              <a:rPr lang="lt-LT" b="0" i="0" dirty="0">
                <a:solidFill>
                  <a:srgbClr val="374151"/>
                </a:solidFill>
                <a:effectLst/>
                <a:latin typeface="Söhne"/>
              </a:rPr>
              <a:t> yra laikinas kintamasis, kurio reikšmė kiekvieno ciklo iteracijos metu yra skirtingas skaičius nuo 4 iki 14, didėjantis po 2. Vėlgi, pastebėkite, kad range() funkcija neįtraukia paskutinio skaičiaus, todėl range(4, 15, 2) grąžina skaičius nuo 4 iki 14, o ne nuo 4 iki 15.</a:t>
            </a:r>
          </a:p>
          <a:p>
            <a:pPr algn="l"/>
            <a:endParaRPr lang="lt-LT" b="0" i="0" dirty="0">
              <a:solidFill>
                <a:srgbClr val="374151"/>
              </a:solidFill>
              <a:effectLst/>
              <a:latin typeface="Söhne"/>
            </a:endParaRPr>
          </a:p>
          <a:p>
            <a:pPr algn="l"/>
            <a:r>
              <a:rPr lang="lt-LT" b="0" i="0" dirty="0">
                <a:solidFill>
                  <a:srgbClr val="374151"/>
                </a:solidFill>
                <a:effectLst/>
                <a:latin typeface="Söhne"/>
              </a:rPr>
              <a:t>"</a:t>
            </a:r>
            <a:r>
              <a:rPr lang="lt-LT" b="0" i="0" dirty="0" err="1">
                <a:solidFill>
                  <a:srgbClr val="374151"/>
                </a:solidFill>
                <a:effectLst/>
                <a:latin typeface="Söhne"/>
              </a:rPr>
              <a:t>for</a:t>
            </a:r>
            <a:r>
              <a:rPr lang="lt-LT" b="0" i="0" dirty="0">
                <a:solidFill>
                  <a:srgbClr val="374151"/>
                </a:solidFill>
                <a:effectLst/>
                <a:latin typeface="Söhne"/>
              </a:rPr>
              <a:t>" ciklai kartu su range() funkcija yra labai naudingi kai reikia atlikti tam tikrą veiksmą tam tikrą skaičių kartų, arba kai reikia dirbti su skaičių diapazonais.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16</a:t>
            </a:fld>
            <a:endParaRPr lang="en-LT"/>
          </a:p>
        </p:txBody>
      </p:sp>
    </p:spTree>
    <p:extLst>
      <p:ext uri="{BB962C8B-B14F-4D97-AF65-F5344CB8AC3E}">
        <p14:creationId xmlns:p14="http://schemas.microsoft.com/office/powerpoint/2010/main" val="3523653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pereikime prie kitos svarbios ciklo struktūros </a:t>
            </a:r>
            <a:r>
              <a:rPr lang="lt-LT" b="0" i="0" dirty="0" err="1">
                <a:solidFill>
                  <a:srgbClr val="374151"/>
                </a:solidFill>
                <a:effectLst/>
                <a:latin typeface="Söhne"/>
              </a:rPr>
              <a:t>Python</a:t>
            </a:r>
            <a:r>
              <a:rPr lang="lt-LT" b="0" i="0" dirty="0">
                <a:solidFill>
                  <a:srgbClr val="374151"/>
                </a:solidFill>
                <a:effectLst/>
                <a:latin typeface="Söhne"/>
              </a:rPr>
              <a:t> programavimo kalboje, vadinamos "</a:t>
            </a:r>
            <a:r>
              <a:rPr lang="lt-LT" b="0" i="0" dirty="0" err="1">
                <a:solidFill>
                  <a:srgbClr val="374151"/>
                </a:solidFill>
                <a:effectLst/>
                <a:latin typeface="Söhne"/>
              </a:rPr>
              <a:t>while</a:t>
            </a:r>
            <a:r>
              <a:rPr lang="lt-LT" b="0" i="0" dirty="0">
                <a:solidFill>
                  <a:srgbClr val="374151"/>
                </a:solidFill>
                <a:effectLst/>
                <a:latin typeface="Söhne"/>
              </a:rPr>
              <a:t>" ciklu.</a:t>
            </a:r>
          </a:p>
          <a:p>
            <a:pPr algn="l"/>
            <a:endParaRPr lang="lt-LT" b="0" i="0" dirty="0">
              <a:solidFill>
                <a:srgbClr val="374151"/>
              </a:solidFill>
              <a:effectLst/>
              <a:latin typeface="Söhne"/>
            </a:endParaRPr>
          </a:p>
          <a:p>
            <a:pPr algn="l"/>
            <a:r>
              <a:rPr lang="lt-LT" b="0" i="0" dirty="0" err="1">
                <a:solidFill>
                  <a:srgbClr val="374151"/>
                </a:solidFill>
                <a:effectLst/>
                <a:latin typeface="Söhne"/>
              </a:rPr>
              <a:t>While</a:t>
            </a:r>
            <a:r>
              <a:rPr lang="lt-LT" b="0" i="0" dirty="0">
                <a:solidFill>
                  <a:srgbClr val="374151"/>
                </a:solidFill>
                <a:effectLst/>
                <a:latin typeface="Söhne"/>
              </a:rPr>
              <a:t> ciklas yra kartojamasis ciklas, kuris veikia, kol tenkinama tam tikra sąlyga. Jei sąlyga yra teisinga (</a:t>
            </a:r>
            <a:r>
              <a:rPr lang="lt-LT" b="0" i="0" dirty="0" err="1">
                <a:solidFill>
                  <a:srgbClr val="374151"/>
                </a:solidFill>
                <a:effectLst/>
                <a:latin typeface="Söhne"/>
              </a:rPr>
              <a:t>t.y</a:t>
            </a:r>
            <a:r>
              <a:rPr lang="lt-LT" b="0" i="0" dirty="0">
                <a:solidFill>
                  <a:srgbClr val="374151"/>
                </a:solidFill>
                <a:effectLst/>
                <a:latin typeface="Söhne"/>
              </a:rPr>
              <a:t>., grąžina </a:t>
            </a:r>
            <a:r>
              <a:rPr lang="lt-LT" b="0" i="0" dirty="0" err="1">
                <a:solidFill>
                  <a:srgbClr val="374151"/>
                </a:solidFill>
                <a:effectLst/>
                <a:latin typeface="Söhne"/>
              </a:rPr>
              <a:t>True</a:t>
            </a:r>
            <a:r>
              <a:rPr lang="lt-LT" b="0" i="0" dirty="0">
                <a:solidFill>
                  <a:srgbClr val="374151"/>
                </a:solidFill>
                <a:effectLst/>
                <a:latin typeface="Söhne"/>
              </a:rPr>
              <a:t>), ciklas tęsiasi. Kai sąlyga tampa neteisinga (</a:t>
            </a:r>
            <a:r>
              <a:rPr lang="lt-LT" b="0" i="0" dirty="0" err="1">
                <a:solidFill>
                  <a:srgbClr val="374151"/>
                </a:solidFill>
                <a:effectLst/>
                <a:latin typeface="Söhne"/>
              </a:rPr>
              <a:t>t.y</a:t>
            </a:r>
            <a:r>
              <a:rPr lang="lt-LT" b="0" i="0" dirty="0">
                <a:solidFill>
                  <a:srgbClr val="374151"/>
                </a:solidFill>
                <a:effectLst/>
                <a:latin typeface="Söhne"/>
              </a:rPr>
              <a:t>., grąžina </a:t>
            </a:r>
            <a:r>
              <a:rPr lang="lt-LT" b="0" i="0" dirty="0" err="1">
                <a:solidFill>
                  <a:srgbClr val="374151"/>
                </a:solidFill>
                <a:effectLst/>
                <a:latin typeface="Söhne"/>
              </a:rPr>
              <a:t>False</a:t>
            </a:r>
            <a:r>
              <a:rPr lang="lt-LT" b="0" i="0" dirty="0">
                <a:solidFill>
                  <a:srgbClr val="374151"/>
                </a:solidFill>
                <a:effectLst/>
                <a:latin typeface="Söhne"/>
              </a:rPr>
              <a:t>), ciklas baigiasi.</a:t>
            </a:r>
          </a:p>
          <a:p>
            <a:pPr algn="l"/>
            <a:r>
              <a:rPr lang="lt-LT" b="0" i="0" dirty="0">
                <a:solidFill>
                  <a:srgbClr val="374151"/>
                </a:solidFill>
                <a:effectLst/>
                <a:latin typeface="Söhne"/>
              </a:rPr>
              <a:t>Pažvelkime į pavyzdį:</a:t>
            </a:r>
          </a:p>
          <a:p>
            <a:r>
              <a:rPr lang="lt-LT" dirty="0">
                <a:effectLst/>
              </a:rPr>
              <a:t>a = </a:t>
            </a:r>
            <a:r>
              <a:rPr lang="lt-LT" dirty="0">
                <a:solidFill>
                  <a:srgbClr val="DF3079"/>
                </a:solidFill>
                <a:effectLst/>
              </a:rPr>
              <a:t>5</a:t>
            </a:r>
            <a:r>
              <a:rPr lang="lt-LT" dirty="0">
                <a:effectLst/>
              </a:rPr>
              <a:t> </a:t>
            </a:r>
            <a:r>
              <a:rPr lang="lt-LT" dirty="0" err="1">
                <a:solidFill>
                  <a:srgbClr val="2E95D3"/>
                </a:solidFill>
                <a:effectLst/>
              </a:rPr>
              <a:t>while</a:t>
            </a:r>
            <a:r>
              <a:rPr lang="lt-LT" dirty="0">
                <a:effectLst/>
              </a:rPr>
              <a:t> a &lt; </a:t>
            </a:r>
            <a:r>
              <a:rPr lang="lt-LT" dirty="0">
                <a:solidFill>
                  <a:srgbClr val="DF3079"/>
                </a:solidFill>
                <a:effectLst/>
              </a:rPr>
              <a:t>100</a:t>
            </a:r>
            <a:r>
              <a:rPr lang="lt-LT" dirty="0">
                <a:effectLst/>
              </a:rPr>
              <a:t>: a += </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 </a:t>
            </a:r>
          </a:p>
          <a:p>
            <a:pPr algn="l"/>
            <a:r>
              <a:rPr lang="lt-LT" b="0" i="0" dirty="0">
                <a:solidFill>
                  <a:srgbClr val="374151"/>
                </a:solidFill>
                <a:effectLst/>
                <a:latin typeface="Söhne"/>
              </a:rPr>
              <a:t>Šiame pavyzdyje a yra pradinė reikšmė, o a &lt; 100 yra sąlyga, kuria remiantis ciklas tęsiasi arba baigiasi. Ciklas prasideda su a lygiu 5 ir tęsiasi, kol a tampa mažesnė už 100 tai kai a bus 100 toliau mes jau </a:t>
            </a:r>
            <a:r>
              <a:rPr lang="lt-LT" b="0" i="0" dirty="0" err="1">
                <a:solidFill>
                  <a:srgbClr val="374151"/>
                </a:solidFill>
                <a:effectLst/>
                <a:latin typeface="Söhne"/>
              </a:rPr>
              <a:t>nebamytsime</a:t>
            </a:r>
            <a:r>
              <a:rPr lang="lt-LT" b="0" i="0" dirty="0">
                <a:solidFill>
                  <a:srgbClr val="374151"/>
                </a:solidFill>
                <a:effectLst/>
                <a:latin typeface="Söhne"/>
              </a:rPr>
              <a:t> </a:t>
            </a:r>
            <a:r>
              <a:rPr lang="lt-LT" b="0" i="0" dirty="0" err="1">
                <a:solidFill>
                  <a:srgbClr val="374151"/>
                </a:solidFill>
                <a:effectLst/>
                <a:latin typeface="Söhne"/>
              </a:rPr>
              <a:t>reiksmiu</a:t>
            </a:r>
            <a:r>
              <a:rPr lang="lt-LT" b="0" i="0" dirty="0">
                <a:solidFill>
                  <a:srgbClr val="374151"/>
                </a:solidFill>
                <a:effectLst/>
                <a:latin typeface="Söhne"/>
              </a:rPr>
              <a:t> ir </a:t>
            </a:r>
            <a:r>
              <a:rPr lang="lt-LT" b="0" i="0" dirty="0" err="1">
                <a:solidFill>
                  <a:srgbClr val="374151"/>
                </a:solidFill>
                <a:effectLst/>
                <a:latin typeface="Söhne"/>
              </a:rPr>
              <a:t>paskurtine</a:t>
            </a:r>
            <a:r>
              <a:rPr lang="lt-LT" b="0" i="0" dirty="0">
                <a:solidFill>
                  <a:srgbClr val="374151"/>
                </a:solidFill>
                <a:effectLst/>
                <a:latin typeface="Söhne"/>
              </a:rPr>
              <a:t> bus 100. Kiekvienoje ciklo iteracijoje a padidėja 5 vienetais (a += 5), o nauja a reikšmė išspausdinama.</a:t>
            </a:r>
          </a:p>
          <a:p>
            <a:pPr algn="l"/>
            <a:endParaRPr lang="lt-LT" b="0" i="0" dirty="0">
              <a:solidFill>
                <a:srgbClr val="374151"/>
              </a:solidFill>
              <a:effectLst/>
              <a:latin typeface="Söhne"/>
            </a:endParaRPr>
          </a:p>
          <a:p>
            <a:pPr algn="l"/>
            <a:r>
              <a:rPr lang="lt-LT" b="0" i="0" dirty="0" err="1">
                <a:solidFill>
                  <a:srgbClr val="374151"/>
                </a:solidFill>
                <a:effectLst/>
                <a:latin typeface="Söhne"/>
              </a:rPr>
              <a:t>While</a:t>
            </a:r>
            <a:r>
              <a:rPr lang="lt-LT" b="0" i="0" dirty="0">
                <a:solidFill>
                  <a:srgbClr val="374151"/>
                </a:solidFill>
                <a:effectLst/>
                <a:latin typeface="Söhne"/>
              </a:rPr>
              <a:t> ciklai yra labai lankstūs ir gali būti naudojami įvairiose situacijose. Tačiau svarbu atsiminti, kad, jei ciklo sąlyga niekada nebus neteisinga, ciklas bus begalinis, o tai gali sukelti programos užstrigimą. Todėl visada būkite atsargūs, formuodami </a:t>
            </a:r>
            <a:r>
              <a:rPr lang="lt-LT" b="0" i="0" dirty="0" err="1">
                <a:solidFill>
                  <a:srgbClr val="374151"/>
                </a:solidFill>
                <a:effectLst/>
                <a:latin typeface="Söhne"/>
              </a:rPr>
              <a:t>while</a:t>
            </a:r>
            <a:r>
              <a:rPr lang="lt-LT" b="0" i="0" dirty="0">
                <a:solidFill>
                  <a:srgbClr val="374151"/>
                </a:solidFill>
                <a:effectLst/>
                <a:latin typeface="Söhne"/>
              </a:rPr>
              <a:t> ciklo sąlygas, ir užtikrinkite, kad ciklas visada turėtų galimybę pasibaigti.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17</a:t>
            </a:fld>
            <a:endParaRPr lang="en-LT"/>
          </a:p>
        </p:txBody>
      </p:sp>
    </p:spTree>
    <p:extLst>
      <p:ext uri="{BB962C8B-B14F-4D97-AF65-F5344CB8AC3E}">
        <p14:creationId xmlns:p14="http://schemas.microsoft.com/office/powerpoint/2010/main" val="396802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Toliau pakalbėkime apie begalinius "</a:t>
            </a:r>
            <a:r>
              <a:rPr lang="lt-LT" b="0" i="0" dirty="0" err="1">
                <a:effectLst/>
                <a:latin typeface="Söhne"/>
              </a:rPr>
              <a:t>while</a:t>
            </a:r>
            <a:r>
              <a:rPr lang="lt-LT" b="0" i="0" dirty="0">
                <a:effectLst/>
                <a:latin typeface="Söhne"/>
              </a:rPr>
              <a:t>" ciklus. Kaip paminėjau anksčiau, "</a:t>
            </a:r>
            <a:r>
              <a:rPr lang="lt-LT" b="0" i="0" dirty="0" err="1">
                <a:effectLst/>
                <a:latin typeface="Söhne"/>
              </a:rPr>
              <a:t>while</a:t>
            </a:r>
            <a:r>
              <a:rPr lang="lt-LT" b="0" i="0" dirty="0">
                <a:effectLst/>
                <a:latin typeface="Söhne"/>
              </a:rPr>
              <a:t>" ciklas veikia tol, kol jo sąlyga yra teisinga. Tačiau ką nutinka, jei sąlyga visada yra teisinga? Tuomet mes turime begalinį ciklą, kuris niekada nebaigia darbo.</a:t>
            </a:r>
          </a:p>
          <a:p>
            <a:pPr algn="l"/>
            <a:r>
              <a:rPr lang="lt-LT" b="0" i="0" dirty="0">
                <a:effectLst/>
                <a:latin typeface="Söhne"/>
              </a:rPr>
              <a:t>Štai pavyzdys:</a:t>
            </a:r>
          </a:p>
          <a:p>
            <a:pPr algn="l"/>
            <a:r>
              <a:rPr lang="lt-LT" b="0" i="0" dirty="0" err="1">
                <a:solidFill>
                  <a:srgbClr val="2E95D3"/>
                </a:solidFill>
                <a:effectLst/>
                <a:latin typeface="Söhne"/>
              </a:rPr>
              <a:t>while</a:t>
            </a:r>
            <a:r>
              <a:rPr lang="lt-LT" b="0" i="0" dirty="0">
                <a:effectLst/>
                <a:latin typeface="Söhne"/>
              </a:rPr>
              <a:t> </a:t>
            </a:r>
            <a:r>
              <a:rPr lang="lt-LT" b="0" i="0" dirty="0" err="1">
                <a:solidFill>
                  <a:srgbClr val="2E95D3"/>
                </a:solidFill>
                <a:effectLst/>
                <a:latin typeface="Söhne"/>
              </a:rPr>
              <a:t>True</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a:solidFill>
                  <a:srgbClr val="00A67D"/>
                </a:solidFill>
                <a:effectLst/>
                <a:latin typeface="Söhne"/>
              </a:rPr>
              <a:t>"dar karta"</a:t>
            </a:r>
            <a:r>
              <a:rPr lang="lt-LT" b="0" i="0" dirty="0">
                <a:effectLst/>
                <a:latin typeface="Söhne"/>
              </a:rPr>
              <a:t>) </a:t>
            </a:r>
          </a:p>
          <a:p>
            <a:pPr algn="l"/>
            <a:r>
              <a:rPr lang="lt-LT" b="0" i="0" dirty="0">
                <a:effectLst/>
                <a:latin typeface="Söhne"/>
              </a:rPr>
              <a:t>Šiame pavyzdyje sąlyga yra </a:t>
            </a:r>
            <a:r>
              <a:rPr lang="lt-LT" b="0" i="0" dirty="0" err="1">
                <a:effectLst/>
                <a:latin typeface="Söhne"/>
              </a:rPr>
              <a:t>True</a:t>
            </a:r>
            <a:r>
              <a:rPr lang="lt-LT" b="0" i="0" dirty="0">
                <a:effectLst/>
                <a:latin typeface="Söhne"/>
              </a:rPr>
              <a:t>. Kadangi </a:t>
            </a:r>
            <a:r>
              <a:rPr lang="lt-LT" b="0" i="0" dirty="0" err="1">
                <a:effectLst/>
                <a:latin typeface="Söhne"/>
              </a:rPr>
              <a:t>True</a:t>
            </a:r>
            <a:r>
              <a:rPr lang="lt-LT" b="0" i="0" dirty="0">
                <a:effectLst/>
                <a:latin typeface="Söhne"/>
              </a:rPr>
              <a:t> yra konstanta, kuri visada yra teisinga, "</a:t>
            </a:r>
            <a:r>
              <a:rPr lang="lt-LT" b="0" i="0" dirty="0" err="1">
                <a:effectLst/>
                <a:latin typeface="Söhne"/>
              </a:rPr>
              <a:t>while</a:t>
            </a:r>
            <a:r>
              <a:rPr lang="lt-LT" b="0" i="0" dirty="0">
                <a:effectLst/>
                <a:latin typeface="Söhne"/>
              </a:rPr>
              <a:t>" ciklas niekada nebaigia darbo ir visada spausdina "dar karta".</a:t>
            </a:r>
          </a:p>
          <a:p>
            <a:pPr algn="l"/>
            <a:endParaRPr lang="lt-LT" b="0" i="0" dirty="0">
              <a:effectLst/>
              <a:latin typeface="Söhne"/>
            </a:endParaRPr>
          </a:p>
          <a:p>
            <a:pPr algn="l"/>
            <a:r>
              <a:rPr lang="lt-LT" b="0" i="0" dirty="0">
                <a:effectLst/>
                <a:latin typeface="Söhne"/>
              </a:rPr>
              <a:t>Begalinius ciklus naudoti reikia atsargiai. Nors kartais jie gali būti naudingi (pvz., kai norite, kad programa veiktų tol, kol ją nutrauksite), tačiau dažniausiai begalinis ciklas yra klaida, kuri gali sukelti programos užstrigimą arba per didelį resursų naudojimą.</a:t>
            </a:r>
          </a:p>
          <a:p>
            <a:pPr algn="l"/>
            <a:endParaRPr lang="lt-LT" b="0" i="0" dirty="0">
              <a:effectLst/>
              <a:latin typeface="Söhne"/>
            </a:endParaRPr>
          </a:p>
          <a:p>
            <a:pPr algn="l"/>
            <a:r>
              <a:rPr lang="lt-LT" b="0" i="0" dirty="0">
                <a:effectLst/>
                <a:latin typeface="Söhne"/>
              </a:rPr>
              <a:t>Todėl, kai kuriate "</a:t>
            </a:r>
            <a:r>
              <a:rPr lang="lt-LT" b="0" i="0" dirty="0" err="1">
                <a:effectLst/>
                <a:latin typeface="Söhne"/>
              </a:rPr>
              <a:t>while</a:t>
            </a:r>
            <a:r>
              <a:rPr lang="lt-LT" b="0" i="0" dirty="0">
                <a:effectLst/>
                <a:latin typeface="Söhne"/>
              </a:rPr>
              <a:t>" ciklą, visada turėtumėte galvoti apie ciklo pabaigos sąlygą. Ši sąlyga turėtų būti tokia, kuri anksčiau ar vėliau tampa neteisinga ir taip leidžia ciklui pasibaigti. Jei to nepadarysite, turėsite reikalą su begaliniu ciklu. </a:t>
            </a:r>
            <a:r>
              <a:rPr lang="lt-LT" b="0" i="0" dirty="0">
                <a:solidFill>
                  <a:srgbClr val="374151"/>
                </a:solidFill>
                <a:effectLst/>
                <a:latin typeface="Söhne"/>
              </a:rPr>
              <a:t>()</a:t>
            </a:r>
            <a:endParaRPr lang="lt-LT" b="0" i="0" dirty="0">
              <a:effectLst/>
              <a:latin typeface="Söhne"/>
            </a:endParaRPr>
          </a:p>
          <a:p>
            <a:br>
              <a:rPr lang="lt-LT" dirty="0"/>
            </a:b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18</a:t>
            </a:fld>
            <a:endParaRPr lang="en-LT"/>
          </a:p>
        </p:txBody>
      </p:sp>
    </p:spTree>
    <p:extLst>
      <p:ext uri="{BB962C8B-B14F-4D97-AF65-F5344CB8AC3E}">
        <p14:creationId xmlns:p14="http://schemas.microsoft.com/office/powerpoint/2010/main" val="1550357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nagrinėkime "</a:t>
            </a:r>
            <a:r>
              <a:rPr lang="lt-LT" b="0" i="0" dirty="0" err="1">
                <a:solidFill>
                  <a:srgbClr val="374151"/>
                </a:solidFill>
                <a:effectLst/>
                <a:latin typeface="Söhne"/>
              </a:rPr>
              <a:t>while</a:t>
            </a:r>
            <a:r>
              <a:rPr lang="lt-LT" b="0" i="0" dirty="0">
                <a:solidFill>
                  <a:srgbClr val="374151"/>
                </a:solidFill>
                <a:effectLst/>
                <a:latin typeface="Söhne"/>
              </a:rPr>
              <a:t>" ciklus ir šį kartą aptarkime, kaip galime nutraukti ciklo vykdymą, net jei jo sąlyga yra teisinga. Tam naudojame </a:t>
            </a:r>
            <a:r>
              <a:rPr lang="lt-LT" b="0" i="0" dirty="0" err="1">
                <a:solidFill>
                  <a:srgbClr val="374151"/>
                </a:solidFill>
                <a:effectLst/>
                <a:latin typeface="Söhne"/>
              </a:rPr>
              <a:t>break</a:t>
            </a:r>
            <a:r>
              <a:rPr lang="lt-LT" b="0" i="0" dirty="0">
                <a:solidFill>
                  <a:srgbClr val="374151"/>
                </a:solidFill>
                <a:effectLst/>
                <a:latin typeface="Söhne"/>
              </a:rPr>
              <a:t> komandą.</a:t>
            </a:r>
          </a:p>
          <a:p>
            <a:pPr algn="l"/>
            <a:r>
              <a:rPr lang="lt-LT" b="0" i="0" dirty="0">
                <a:solidFill>
                  <a:srgbClr val="374151"/>
                </a:solidFill>
                <a:effectLst/>
                <a:latin typeface="Söhne"/>
              </a:rPr>
              <a:t>Pavyzdžiui, tarkime turime sąrašą su skaičiais nuo 0 iki 10, kurie didėja po 2, ir norime išspausdinti kiekvieną skaičių, kol pasiekiame skaičių 4. Tuomet spausdinimą nutraukiame. Kodas atrodytų taip kaip parodyta:</a:t>
            </a:r>
          </a:p>
          <a:p>
            <a:r>
              <a:rPr lang="lt-LT" dirty="0" err="1">
                <a:effectLst/>
              </a:rPr>
              <a:t>sarasas</a:t>
            </a:r>
            <a:r>
              <a:rPr lang="lt-LT" dirty="0">
                <a:effectLst/>
              </a:rPr>
              <a:t> = </a:t>
            </a:r>
            <a:r>
              <a:rPr lang="lt-LT" dirty="0">
                <a:solidFill>
                  <a:srgbClr val="E9950C"/>
                </a:solidFill>
                <a:effectLst/>
              </a:rPr>
              <a:t>range</a:t>
            </a:r>
            <a:r>
              <a:rPr lang="lt-LT" dirty="0">
                <a:effectLst/>
              </a:rPr>
              <a:t>(</a:t>
            </a:r>
            <a:r>
              <a:rPr lang="lt-LT" dirty="0">
                <a:solidFill>
                  <a:srgbClr val="DF3079"/>
                </a:solidFill>
                <a:effectLst/>
              </a:rPr>
              <a:t>0</a:t>
            </a:r>
            <a:r>
              <a:rPr lang="lt-LT" dirty="0">
                <a:effectLst/>
              </a:rPr>
              <a:t>, </a:t>
            </a:r>
            <a:r>
              <a:rPr lang="lt-LT" dirty="0">
                <a:solidFill>
                  <a:srgbClr val="DF3079"/>
                </a:solidFill>
                <a:effectLst/>
              </a:rPr>
              <a:t>10</a:t>
            </a:r>
            <a:r>
              <a:rPr lang="lt-LT" dirty="0">
                <a:effectLst/>
              </a:rPr>
              <a:t>, </a:t>
            </a:r>
            <a:r>
              <a:rPr lang="lt-LT" dirty="0">
                <a:solidFill>
                  <a:srgbClr val="DF3079"/>
                </a:solidFill>
                <a:effectLst/>
              </a:rPr>
              <a:t>2</a:t>
            </a:r>
            <a:r>
              <a:rPr lang="lt-LT" dirty="0">
                <a:effectLst/>
              </a:rPr>
              <a:t>) </a:t>
            </a:r>
          </a:p>
          <a:p>
            <a:endParaRPr lang="lt-LT" dirty="0">
              <a:solidFill>
                <a:srgbClr val="2E95D3"/>
              </a:solidFill>
              <a:effectLst/>
            </a:endParaRPr>
          </a:p>
          <a:p>
            <a:r>
              <a:rPr lang="lt-LT" dirty="0" err="1">
                <a:solidFill>
                  <a:srgbClr val="2E95D3"/>
                </a:solidFill>
                <a:effectLst/>
              </a:rPr>
              <a:t>for</a:t>
            </a:r>
            <a:r>
              <a:rPr lang="lt-LT" dirty="0">
                <a:effectLst/>
              </a:rPr>
              <a:t> </a:t>
            </a:r>
            <a:r>
              <a:rPr lang="lt-LT" dirty="0" err="1">
                <a:effectLst/>
              </a:rPr>
              <a:t>one</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p>
          <a:p>
            <a:r>
              <a:rPr lang="lt-LT" dirty="0">
                <a:solidFill>
                  <a:srgbClr val="E9950C"/>
                </a:solidFill>
                <a:effectLst/>
              </a:rPr>
              <a:t>	</a:t>
            </a:r>
            <a:r>
              <a:rPr lang="lt-LT" dirty="0" err="1">
                <a:solidFill>
                  <a:srgbClr val="E9950C"/>
                </a:solidFill>
                <a:effectLst/>
              </a:rPr>
              <a:t>print</a:t>
            </a:r>
            <a:r>
              <a:rPr lang="lt-LT" dirty="0">
                <a:effectLst/>
              </a:rPr>
              <a:t>(</a:t>
            </a:r>
            <a:r>
              <a:rPr lang="lt-LT" dirty="0" err="1">
                <a:effectLst/>
              </a:rPr>
              <a:t>one</a:t>
            </a:r>
            <a:r>
              <a:rPr lang="lt-LT" dirty="0">
                <a:effectLst/>
              </a:rPr>
              <a:t>) </a:t>
            </a:r>
          </a:p>
          <a:p>
            <a:r>
              <a:rPr lang="lt-LT" dirty="0">
                <a:solidFill>
                  <a:srgbClr val="2E95D3"/>
                </a:solidFill>
                <a:effectLst/>
              </a:rPr>
              <a:t>	</a:t>
            </a:r>
            <a:r>
              <a:rPr lang="lt-LT" dirty="0" err="1">
                <a:solidFill>
                  <a:srgbClr val="2E95D3"/>
                </a:solidFill>
                <a:effectLst/>
              </a:rPr>
              <a:t>if</a:t>
            </a:r>
            <a:r>
              <a:rPr lang="lt-LT" dirty="0">
                <a:effectLst/>
              </a:rPr>
              <a:t> </a:t>
            </a:r>
            <a:r>
              <a:rPr lang="lt-LT" dirty="0" err="1">
                <a:effectLst/>
              </a:rPr>
              <a:t>one</a:t>
            </a:r>
            <a:r>
              <a:rPr lang="lt-LT" dirty="0">
                <a:effectLst/>
              </a:rPr>
              <a:t> == </a:t>
            </a:r>
            <a:r>
              <a:rPr lang="lt-LT" dirty="0">
                <a:solidFill>
                  <a:srgbClr val="DF3079"/>
                </a:solidFill>
                <a:effectLst/>
              </a:rPr>
              <a:t>4</a:t>
            </a:r>
            <a:r>
              <a:rPr lang="lt-LT" dirty="0">
                <a:effectLst/>
              </a:rPr>
              <a:t>: </a:t>
            </a:r>
          </a:p>
          <a:p>
            <a:r>
              <a:rPr lang="lt-LT" dirty="0">
                <a:solidFill>
                  <a:srgbClr val="E9950C"/>
                </a:solidFill>
                <a:effectLst/>
              </a:rPr>
              <a:t>		</a:t>
            </a:r>
            <a:r>
              <a:rPr lang="lt-LT" dirty="0" err="1">
                <a:solidFill>
                  <a:srgbClr val="E9950C"/>
                </a:solidFill>
                <a:effectLst/>
              </a:rPr>
              <a:t>print</a:t>
            </a:r>
            <a:r>
              <a:rPr lang="lt-LT" dirty="0">
                <a:effectLst/>
              </a:rPr>
              <a:t>(</a:t>
            </a:r>
            <a:r>
              <a:rPr lang="lt-LT" dirty="0">
                <a:solidFill>
                  <a:srgbClr val="00A67D"/>
                </a:solidFill>
                <a:effectLst/>
              </a:rPr>
              <a:t>"</a:t>
            </a:r>
            <a:r>
              <a:rPr lang="lt-LT" dirty="0" err="1">
                <a:solidFill>
                  <a:srgbClr val="00A67D"/>
                </a:solidFill>
                <a:effectLst/>
              </a:rPr>
              <a:t>Skaicius</a:t>
            </a:r>
            <a:r>
              <a:rPr lang="lt-LT" dirty="0">
                <a:solidFill>
                  <a:srgbClr val="00A67D"/>
                </a:solidFill>
                <a:effectLst/>
              </a:rPr>
              <a:t> 4 yra </a:t>
            </a:r>
            <a:r>
              <a:rPr lang="lt-LT" dirty="0" err="1">
                <a:solidFill>
                  <a:srgbClr val="00A67D"/>
                </a:solidFill>
                <a:effectLst/>
              </a:rPr>
              <a:t>siame</a:t>
            </a:r>
            <a:r>
              <a:rPr lang="lt-LT" dirty="0">
                <a:solidFill>
                  <a:srgbClr val="00A67D"/>
                </a:solidFill>
                <a:effectLst/>
              </a:rPr>
              <a:t> </a:t>
            </a:r>
            <a:r>
              <a:rPr lang="lt-LT" dirty="0" err="1">
                <a:solidFill>
                  <a:srgbClr val="00A67D"/>
                </a:solidFill>
                <a:effectLst/>
              </a:rPr>
              <a:t>sarase</a:t>
            </a:r>
            <a:r>
              <a:rPr lang="lt-LT" dirty="0">
                <a:solidFill>
                  <a:srgbClr val="00A67D"/>
                </a:solidFill>
                <a:effectLst/>
              </a:rPr>
              <a:t>"</a:t>
            </a:r>
            <a:r>
              <a:rPr lang="lt-LT" dirty="0">
                <a:effectLst/>
              </a:rPr>
              <a:t>)</a:t>
            </a:r>
          </a:p>
          <a:p>
            <a:r>
              <a:rPr lang="lt-LT" dirty="0">
                <a:effectLst/>
              </a:rPr>
              <a:t>		</a:t>
            </a:r>
            <a:r>
              <a:rPr lang="lt-LT" dirty="0" err="1">
                <a:solidFill>
                  <a:srgbClr val="2E95D3"/>
                </a:solidFill>
                <a:effectLst/>
              </a:rPr>
              <a:t>break</a:t>
            </a:r>
            <a:r>
              <a:rPr lang="lt-LT" dirty="0">
                <a:effectLst/>
              </a:rPr>
              <a:t> </a:t>
            </a:r>
          </a:p>
          <a:p>
            <a:endParaRPr lang="lt-LT" dirty="0">
              <a:effectLst/>
            </a:endParaRPr>
          </a:p>
          <a:p>
            <a:pPr algn="l"/>
            <a:r>
              <a:rPr lang="lt-LT" b="0" i="0" dirty="0">
                <a:solidFill>
                  <a:srgbClr val="374151"/>
                </a:solidFill>
                <a:effectLst/>
                <a:latin typeface="Söhne"/>
              </a:rPr>
              <a:t>Čia "</a:t>
            </a:r>
            <a:r>
              <a:rPr lang="lt-LT" b="0" i="0" dirty="0" err="1">
                <a:solidFill>
                  <a:srgbClr val="374151"/>
                </a:solidFill>
                <a:effectLst/>
                <a:latin typeface="Söhne"/>
              </a:rPr>
              <a:t>for</a:t>
            </a:r>
            <a:r>
              <a:rPr lang="lt-LT" b="0" i="0" dirty="0">
                <a:solidFill>
                  <a:srgbClr val="374151"/>
                </a:solidFill>
                <a:effectLst/>
                <a:latin typeface="Söhne"/>
              </a:rPr>
              <a:t>" ciklas eina per kiekvieną sąrašo elementą. Kiekvieną kartą, kai jis pasiekia naują elementą, jis išspausdina tą elementą. Tačiau jei elementas yra 4, tuomet jis išspausdina pranešimą "</a:t>
            </a:r>
            <a:r>
              <a:rPr lang="lt-LT" b="0" i="0" dirty="0" err="1">
                <a:solidFill>
                  <a:srgbClr val="374151"/>
                </a:solidFill>
                <a:effectLst/>
                <a:latin typeface="Söhne"/>
              </a:rPr>
              <a:t>Skaicius</a:t>
            </a:r>
            <a:r>
              <a:rPr lang="lt-LT" b="0" i="0" dirty="0">
                <a:solidFill>
                  <a:srgbClr val="374151"/>
                </a:solidFill>
                <a:effectLst/>
                <a:latin typeface="Söhne"/>
              </a:rPr>
              <a:t> 4 yra </a:t>
            </a:r>
            <a:r>
              <a:rPr lang="lt-LT" b="0" i="0" dirty="0" err="1">
                <a:solidFill>
                  <a:srgbClr val="374151"/>
                </a:solidFill>
                <a:effectLst/>
                <a:latin typeface="Söhne"/>
              </a:rPr>
              <a:t>siame</a:t>
            </a:r>
            <a:r>
              <a:rPr lang="lt-LT" b="0" i="0" dirty="0">
                <a:solidFill>
                  <a:srgbClr val="374151"/>
                </a:solidFill>
                <a:effectLst/>
                <a:latin typeface="Söhne"/>
              </a:rPr>
              <a:t> </a:t>
            </a:r>
            <a:r>
              <a:rPr lang="lt-LT" b="0" i="0" dirty="0" err="1">
                <a:solidFill>
                  <a:srgbClr val="374151"/>
                </a:solidFill>
                <a:effectLst/>
                <a:latin typeface="Söhne"/>
              </a:rPr>
              <a:t>sarase</a:t>
            </a:r>
            <a:r>
              <a:rPr lang="lt-LT" b="0" i="0" dirty="0">
                <a:solidFill>
                  <a:srgbClr val="374151"/>
                </a:solidFill>
                <a:effectLst/>
                <a:latin typeface="Söhne"/>
              </a:rPr>
              <a:t>" ir nutraukia ciklą su </a:t>
            </a:r>
            <a:r>
              <a:rPr lang="lt-LT" b="0" i="0" dirty="0" err="1">
                <a:solidFill>
                  <a:srgbClr val="374151"/>
                </a:solidFill>
                <a:effectLst/>
                <a:latin typeface="Söhne"/>
              </a:rPr>
              <a:t>break</a:t>
            </a:r>
            <a:r>
              <a:rPr lang="lt-LT" b="0" i="0" dirty="0">
                <a:solidFill>
                  <a:srgbClr val="374151"/>
                </a:solidFill>
                <a:effectLst/>
                <a:latin typeface="Söhne"/>
              </a:rPr>
              <a:t> komanda.</a:t>
            </a:r>
          </a:p>
          <a:p>
            <a:pPr algn="l"/>
            <a:endParaRPr lang="lt-LT" b="0" i="0" dirty="0">
              <a:solidFill>
                <a:srgbClr val="374151"/>
              </a:solidFill>
              <a:effectLst/>
              <a:latin typeface="Söhne"/>
            </a:endParaRPr>
          </a:p>
          <a:p>
            <a:pPr algn="l"/>
            <a:r>
              <a:rPr lang="lt-LT" b="0" i="0" dirty="0" err="1">
                <a:solidFill>
                  <a:srgbClr val="374151"/>
                </a:solidFill>
                <a:effectLst/>
                <a:latin typeface="Söhne"/>
              </a:rPr>
              <a:t>break</a:t>
            </a:r>
            <a:r>
              <a:rPr lang="lt-LT" b="0" i="0" dirty="0">
                <a:solidFill>
                  <a:srgbClr val="374151"/>
                </a:solidFill>
                <a:effectLst/>
                <a:latin typeface="Söhne"/>
              </a:rPr>
              <a:t> komanda yra labai galingas įrankis, kai norite nutraukti ciklo vykdymą pagal tam tikras sąlygas. Bet, kaip ir visi galingi įrankiai, ją reikia naudoti atsargiai. </a:t>
            </a:r>
            <a:r>
              <a:rPr lang="lt-LT" b="0" i="0" dirty="0" err="1">
                <a:solidFill>
                  <a:srgbClr val="374151"/>
                </a:solidFill>
                <a:effectLst/>
                <a:latin typeface="Söhne"/>
              </a:rPr>
              <a:t>break</a:t>
            </a:r>
            <a:r>
              <a:rPr lang="lt-LT" b="0" i="0" dirty="0">
                <a:solidFill>
                  <a:srgbClr val="374151"/>
                </a:solidFill>
                <a:effectLst/>
                <a:latin typeface="Söhne"/>
              </a:rPr>
              <a:t> netinkamai naudojant gali būti sunku suprasti, kada ir kodėl ciklas nutrūksta. Todėl rekomenduojama naudoti </a:t>
            </a:r>
            <a:r>
              <a:rPr lang="lt-LT" b="0" i="0" dirty="0" err="1">
                <a:solidFill>
                  <a:srgbClr val="374151"/>
                </a:solidFill>
                <a:effectLst/>
                <a:latin typeface="Söhne"/>
              </a:rPr>
              <a:t>break</a:t>
            </a:r>
            <a:r>
              <a:rPr lang="lt-LT" b="0" i="0" dirty="0">
                <a:solidFill>
                  <a:srgbClr val="374151"/>
                </a:solidFill>
                <a:effectLst/>
                <a:latin typeface="Söhne"/>
              </a:rPr>
              <a:t> tik tada, kai kitų variantų nėra, ir visada aiškiai paaiškinti, kodėl </a:t>
            </a:r>
            <a:r>
              <a:rPr lang="lt-LT" b="0" i="0" dirty="0" err="1">
                <a:solidFill>
                  <a:srgbClr val="374151"/>
                </a:solidFill>
                <a:effectLst/>
                <a:latin typeface="Söhne"/>
              </a:rPr>
              <a:t>break</a:t>
            </a:r>
            <a:r>
              <a:rPr lang="lt-LT" b="0" i="0" dirty="0">
                <a:solidFill>
                  <a:srgbClr val="374151"/>
                </a:solidFill>
                <a:effectLst/>
                <a:latin typeface="Söhne"/>
              </a:rPr>
              <a:t> yra naudojamas, jei rašote kodą, kurį skaitys kiti žmonės.</a:t>
            </a:r>
            <a:r>
              <a:rPr lang="en-LT" b="0" i="0" dirty="0">
                <a:solidFill>
                  <a:srgbClr val="374151"/>
                </a:solidFill>
                <a:effectLst/>
                <a:latin typeface="Söhne"/>
              </a:rPr>
              <a:t> </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7CFAD278-23F3-3441-9F35-2DADD7772E03}" type="slidenum">
              <a:rPr lang="en-LT" smtClean="0"/>
              <a:t>19</a:t>
            </a:fld>
            <a:endParaRPr lang="en-LT"/>
          </a:p>
        </p:txBody>
      </p:sp>
    </p:spTree>
    <p:extLst>
      <p:ext uri="{BB962C8B-B14F-4D97-AF65-F5344CB8AC3E}">
        <p14:creationId xmlns:p14="http://schemas.microsoft.com/office/powerpoint/2010/main" val="34771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Apziuresime kas yra masyvas ir ciklas, po to azvelgsime duomenu tipus tokius kai sarasus ir zodynus bei suformuosime veiksmus cikluose, o pradekim nuo ()</a:t>
            </a:r>
          </a:p>
        </p:txBody>
      </p:sp>
      <p:sp>
        <p:nvSpPr>
          <p:cNvPr id="4" name="Slide Number Placeholder 3"/>
          <p:cNvSpPr>
            <a:spLocks noGrp="1"/>
          </p:cNvSpPr>
          <p:nvPr>
            <p:ph type="sldNum" sz="quarter" idx="5"/>
          </p:nvPr>
        </p:nvSpPr>
        <p:spPr/>
        <p:txBody>
          <a:bodyPr/>
          <a:lstStyle/>
          <a:p>
            <a:fld id="{7CFAD278-23F3-3441-9F35-2DADD7772E03}" type="slidenum">
              <a:rPr lang="en-LT" smtClean="0"/>
              <a:t>2</a:t>
            </a:fld>
            <a:endParaRPr lang="en-LT"/>
          </a:p>
        </p:txBody>
      </p:sp>
    </p:spTree>
    <p:extLst>
      <p:ext uri="{BB962C8B-B14F-4D97-AF65-F5344CB8AC3E}">
        <p14:creationId xmlns:p14="http://schemas.microsoft.com/office/powerpoint/2010/main" val="4014550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kalbėkime apie kitą svarbią komandą cikluose - </a:t>
            </a:r>
            <a:r>
              <a:rPr lang="lt-LT" b="0" i="0" dirty="0" err="1">
                <a:solidFill>
                  <a:srgbClr val="374151"/>
                </a:solidFill>
                <a:effectLst/>
                <a:latin typeface="Söhne"/>
              </a:rPr>
              <a:t>continue</a:t>
            </a:r>
            <a:r>
              <a:rPr lang="lt-LT" b="0" i="0" dirty="0">
                <a:solidFill>
                  <a:srgbClr val="374151"/>
                </a:solidFill>
                <a:effectLst/>
                <a:latin typeface="Söhne"/>
              </a:rPr>
              <a:t>. Ši komanda leidžia mums praleisti likusią ciklo dalį ir tęsti sekantį ciklą.</a:t>
            </a:r>
          </a:p>
          <a:p>
            <a:pPr algn="l"/>
            <a:r>
              <a:rPr lang="lt-LT" b="0" i="0" dirty="0">
                <a:solidFill>
                  <a:srgbClr val="374151"/>
                </a:solidFill>
                <a:effectLst/>
                <a:latin typeface="Söhne"/>
              </a:rPr>
              <a:t>Pavyzdžiui, tarkime, kad turime ciklą, kuris eina per skaičius nuo 0 iki 5. Jei skaičius yra 3, mes norime praleisti likusią ciklo dalį ir tęsti su kitu skaičiumi. </a:t>
            </a:r>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a:t>
            </a:r>
            <a:r>
              <a:rPr lang="lt-LT" dirty="0" err="1">
                <a:effectLst/>
              </a:rPr>
              <a:t>one</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0</a:t>
            </a:r>
            <a:r>
              <a:rPr lang="lt-LT" dirty="0">
                <a:effectLst/>
              </a:rPr>
              <a:t>, </a:t>
            </a:r>
            <a:r>
              <a:rPr lang="lt-LT" dirty="0">
                <a:solidFill>
                  <a:srgbClr val="DF3079"/>
                </a:solidFill>
                <a:effectLst/>
              </a:rPr>
              <a:t>6</a:t>
            </a:r>
            <a:r>
              <a:rPr lang="lt-LT" dirty="0">
                <a:effectLst/>
              </a:rPr>
              <a:t>): </a:t>
            </a:r>
            <a:r>
              <a:rPr lang="lt-LT" dirty="0" err="1">
                <a:solidFill>
                  <a:srgbClr val="2E95D3"/>
                </a:solidFill>
                <a:effectLst/>
              </a:rPr>
              <a:t>if</a:t>
            </a:r>
            <a:r>
              <a:rPr lang="lt-LT" dirty="0">
                <a:effectLst/>
              </a:rPr>
              <a:t> </a:t>
            </a:r>
            <a:r>
              <a:rPr lang="lt-LT" dirty="0" err="1">
                <a:effectLst/>
              </a:rPr>
              <a:t>one</a:t>
            </a:r>
            <a:r>
              <a:rPr lang="lt-LT" dirty="0">
                <a:effectLst/>
              </a:rPr>
              <a:t> == </a:t>
            </a:r>
            <a:r>
              <a:rPr lang="lt-LT" dirty="0">
                <a:solidFill>
                  <a:srgbClr val="DF3079"/>
                </a:solidFill>
                <a:effectLst/>
              </a:rPr>
              <a:t>3</a:t>
            </a:r>
            <a:r>
              <a:rPr lang="lt-LT" dirty="0">
                <a:effectLst/>
              </a:rPr>
              <a:t>: </a:t>
            </a:r>
            <a:r>
              <a:rPr lang="lt-LT" dirty="0" err="1">
                <a:solidFill>
                  <a:srgbClr val="2E95D3"/>
                </a:solidFill>
                <a:effectLst/>
              </a:rPr>
              <a:t>continue</a:t>
            </a:r>
            <a:r>
              <a:rPr lang="lt-LT" dirty="0">
                <a:effectLst/>
              </a:rPr>
              <a:t> </a:t>
            </a:r>
            <a:r>
              <a:rPr lang="lt-LT" dirty="0" err="1">
                <a:solidFill>
                  <a:srgbClr val="E9950C"/>
                </a:solidFill>
                <a:effectLst/>
              </a:rPr>
              <a:t>print</a:t>
            </a:r>
            <a:r>
              <a:rPr lang="lt-LT" dirty="0">
                <a:effectLst/>
              </a:rPr>
              <a:t>(</a:t>
            </a:r>
            <a:r>
              <a:rPr lang="lt-LT" dirty="0" err="1">
                <a:effectLst/>
              </a:rPr>
              <a:t>one</a:t>
            </a:r>
            <a:r>
              <a:rPr lang="lt-LT" dirty="0">
                <a:effectLst/>
              </a:rPr>
              <a:t>) </a:t>
            </a:r>
          </a:p>
          <a:p>
            <a:endParaRPr lang="lt-LT" dirty="0">
              <a:effectLst/>
            </a:endParaRPr>
          </a:p>
          <a:p>
            <a:pPr algn="l"/>
            <a:r>
              <a:rPr lang="lt-LT" b="0" i="0" dirty="0">
                <a:solidFill>
                  <a:srgbClr val="374151"/>
                </a:solidFill>
                <a:effectLst/>
                <a:latin typeface="Söhne"/>
              </a:rPr>
              <a:t>Šiame kode, kai </a:t>
            </a:r>
            <a:r>
              <a:rPr lang="lt-LT" b="0" i="0" dirty="0" err="1">
                <a:solidFill>
                  <a:srgbClr val="374151"/>
                </a:solidFill>
                <a:effectLst/>
                <a:latin typeface="Söhne"/>
              </a:rPr>
              <a:t>one</a:t>
            </a:r>
            <a:r>
              <a:rPr lang="lt-LT" b="0" i="0" dirty="0">
                <a:solidFill>
                  <a:srgbClr val="374151"/>
                </a:solidFill>
                <a:effectLst/>
                <a:latin typeface="Söhne"/>
              </a:rPr>
              <a:t> yra lygus 3, </a:t>
            </a:r>
            <a:r>
              <a:rPr lang="lt-LT" b="0" i="0" dirty="0" err="1">
                <a:solidFill>
                  <a:srgbClr val="374151"/>
                </a:solidFill>
                <a:effectLst/>
                <a:latin typeface="Söhne"/>
              </a:rPr>
              <a:t>continue</a:t>
            </a:r>
            <a:r>
              <a:rPr lang="lt-LT" b="0" i="0" dirty="0">
                <a:solidFill>
                  <a:srgbClr val="374151"/>
                </a:solidFill>
                <a:effectLst/>
                <a:latin typeface="Söhne"/>
              </a:rPr>
              <a:t> komanda praleidžia likusią ciklo dalį ir grįžta į pradžią su kitu skaičiumi. Todėl "3" niekada nespausdinama, nes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one</a:t>
            </a:r>
            <a:r>
              <a:rPr lang="lt-LT" b="0" i="0" dirty="0">
                <a:solidFill>
                  <a:srgbClr val="374151"/>
                </a:solidFill>
                <a:effectLst/>
                <a:latin typeface="Söhne"/>
              </a:rPr>
              <a:t>) komanda praleidžiama.</a:t>
            </a:r>
          </a:p>
          <a:p>
            <a:pPr algn="l"/>
            <a:endParaRPr lang="lt-LT" b="0" i="0" dirty="0">
              <a:solidFill>
                <a:srgbClr val="374151"/>
              </a:solidFill>
              <a:effectLst/>
              <a:latin typeface="Söhne"/>
            </a:endParaRPr>
          </a:p>
          <a:p>
            <a:pPr algn="l"/>
            <a:r>
              <a:rPr lang="lt-LT" b="0" i="0" dirty="0" err="1">
                <a:solidFill>
                  <a:srgbClr val="374151"/>
                </a:solidFill>
                <a:effectLst/>
                <a:latin typeface="Söhne"/>
              </a:rPr>
              <a:t>continue</a:t>
            </a:r>
            <a:r>
              <a:rPr lang="lt-LT" b="0" i="0" dirty="0">
                <a:solidFill>
                  <a:srgbClr val="374151"/>
                </a:solidFill>
                <a:effectLst/>
                <a:latin typeface="Söhne"/>
              </a:rPr>
              <a:t> komanda yra naudinga, kai norime ignoruoti tam tikras sąlygas ciklo metu, bet norime tęsti ciklą, o ne jį nutraukti. Tačiau, kaip ir su </a:t>
            </a:r>
            <a:r>
              <a:rPr lang="lt-LT" b="0" i="0" dirty="0" err="1">
                <a:solidFill>
                  <a:srgbClr val="374151"/>
                </a:solidFill>
                <a:effectLst/>
                <a:latin typeface="Söhne"/>
              </a:rPr>
              <a:t>break</a:t>
            </a:r>
            <a:r>
              <a:rPr lang="lt-LT" b="0" i="0" dirty="0">
                <a:solidFill>
                  <a:srgbClr val="374151"/>
                </a:solidFill>
                <a:effectLst/>
                <a:latin typeface="Söhne"/>
              </a:rPr>
              <a:t> komanda, reikia būti atsargiems su </a:t>
            </a:r>
            <a:r>
              <a:rPr lang="lt-LT" b="0" i="0" dirty="0" err="1">
                <a:solidFill>
                  <a:srgbClr val="374151"/>
                </a:solidFill>
                <a:effectLst/>
                <a:latin typeface="Söhne"/>
              </a:rPr>
              <a:t>continue</a:t>
            </a:r>
            <a:r>
              <a:rPr lang="lt-LT" b="0" i="0" dirty="0">
                <a:solidFill>
                  <a:srgbClr val="374151"/>
                </a:solidFill>
                <a:effectLst/>
                <a:latin typeface="Söhne"/>
              </a:rPr>
              <a:t> naudojimu. Netinkamai naudojant gali būti sunku suprasti, kodėl tam tikros ciklo dalys nėra vykdomos. Todėl visada aiškiai paaiškinkite kodėl naudojate </a:t>
            </a:r>
            <a:r>
              <a:rPr lang="lt-LT" b="0" i="0" dirty="0" err="1">
                <a:solidFill>
                  <a:srgbClr val="374151"/>
                </a:solidFill>
                <a:effectLst/>
                <a:latin typeface="Söhne"/>
              </a:rPr>
              <a:t>continue</a:t>
            </a:r>
            <a:r>
              <a:rPr lang="lt-LT" b="0" i="0" dirty="0">
                <a:solidFill>
                  <a:srgbClr val="374151"/>
                </a:solidFill>
                <a:effectLst/>
                <a:latin typeface="Söhne"/>
              </a:rPr>
              <a:t> komandą, jei rašote kodą, kurį skaitys kiti žmonės.</a:t>
            </a:r>
            <a:r>
              <a:rPr lang="en-LT" b="0" i="0" dirty="0">
                <a:solidFill>
                  <a:srgbClr val="374151"/>
                </a:solidFill>
                <a:effectLst/>
                <a:latin typeface="Söhne"/>
              </a:rPr>
              <a:t> </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7CFAD278-23F3-3441-9F35-2DADD7772E03}" type="slidenum">
              <a:rPr lang="en-LT" smtClean="0"/>
              <a:t>20</a:t>
            </a:fld>
            <a:endParaRPr lang="en-LT"/>
          </a:p>
        </p:txBody>
      </p:sp>
    </p:spTree>
    <p:extLst>
      <p:ext uri="{BB962C8B-B14F-4D97-AF65-F5344CB8AC3E}">
        <p14:creationId xmlns:p14="http://schemas.microsoft.com/office/powerpoint/2010/main" val="1254363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Šį kartą aptarsime sąlygų naudojimą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Tai leidžia mums įtraukti papildomą logiką ir nuspręsti, kaip elgtis priklausomai nuo tam tikrų sąlygų.</a:t>
            </a:r>
          </a:p>
          <a:p>
            <a:pPr algn="l"/>
            <a:r>
              <a:rPr lang="lt-LT" b="0" i="0" dirty="0">
                <a:solidFill>
                  <a:srgbClr val="374151"/>
                </a:solidFill>
                <a:effectLst/>
                <a:latin typeface="Söhne"/>
              </a:rPr>
              <a:t>Tarkime, turime ciklą "</a:t>
            </a:r>
            <a:r>
              <a:rPr lang="lt-LT" b="0" i="0" dirty="0" err="1">
                <a:solidFill>
                  <a:srgbClr val="374151"/>
                </a:solidFill>
                <a:effectLst/>
                <a:latin typeface="Söhne"/>
              </a:rPr>
              <a:t>for</a:t>
            </a:r>
            <a:r>
              <a:rPr lang="lt-LT" b="0" i="0" dirty="0">
                <a:solidFill>
                  <a:srgbClr val="374151"/>
                </a:solidFill>
                <a:effectLst/>
                <a:latin typeface="Söhne"/>
              </a:rPr>
              <a:t>", kuris eina per skaičius nuo 1 iki 4. Jei skaičius yra lygus 10, norime nutraukti ciklą su </a:t>
            </a:r>
            <a:r>
              <a:rPr lang="lt-LT" b="0" i="0" dirty="0" err="1">
                <a:solidFill>
                  <a:srgbClr val="374151"/>
                </a:solidFill>
                <a:effectLst/>
                <a:latin typeface="Söhne"/>
              </a:rPr>
              <a:t>break</a:t>
            </a:r>
            <a:r>
              <a:rPr lang="lt-LT" b="0" i="0" dirty="0">
                <a:solidFill>
                  <a:srgbClr val="374151"/>
                </a:solidFill>
                <a:effectLst/>
                <a:latin typeface="Söhne"/>
              </a:rPr>
              <a:t> komanda. Kitu atveju, norime išspausdinti skaičių. Jei ciklas baigiasi be </a:t>
            </a:r>
            <a:r>
              <a:rPr lang="lt-LT" b="0" i="0" dirty="0" err="1">
                <a:solidFill>
                  <a:srgbClr val="374151"/>
                </a:solidFill>
                <a:effectLst/>
                <a:latin typeface="Söhne"/>
              </a:rPr>
              <a:t>break</a:t>
            </a:r>
            <a:r>
              <a:rPr lang="lt-LT" b="0" i="0" dirty="0">
                <a:solidFill>
                  <a:srgbClr val="374151"/>
                </a:solidFill>
                <a:effectLst/>
                <a:latin typeface="Söhne"/>
              </a:rPr>
              <a:t> komandos, norime išspausdinti pranešimą "Ciklas užbaigtas". </a:t>
            </a:r>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1</a:t>
            </a:r>
            <a:r>
              <a:rPr lang="lt-LT" dirty="0">
                <a:effectLst/>
              </a:rPr>
              <a:t>, </a:t>
            </a:r>
            <a:r>
              <a:rPr lang="lt-LT" dirty="0">
                <a:solidFill>
                  <a:srgbClr val="DF3079"/>
                </a:solidFill>
                <a:effectLst/>
              </a:rPr>
              <a:t>5</a:t>
            </a:r>
            <a:r>
              <a:rPr lang="lt-LT" dirty="0">
                <a:effectLst/>
              </a:rPr>
              <a:t>): </a:t>
            </a:r>
            <a:r>
              <a:rPr lang="lt-LT" dirty="0" err="1">
                <a:solidFill>
                  <a:srgbClr val="2E95D3"/>
                </a:solidFill>
                <a:effectLst/>
              </a:rPr>
              <a:t>if</a:t>
            </a:r>
            <a:r>
              <a:rPr lang="lt-LT" dirty="0">
                <a:effectLst/>
              </a:rPr>
              <a:t> </a:t>
            </a:r>
            <a:r>
              <a:rPr lang="lt-LT" dirty="0" err="1">
                <a:effectLst/>
              </a:rPr>
              <a:t>skaicius</a:t>
            </a:r>
            <a:r>
              <a:rPr lang="lt-LT" dirty="0">
                <a:effectLst/>
              </a:rPr>
              <a:t> == </a:t>
            </a:r>
            <a:r>
              <a:rPr lang="lt-LT" dirty="0">
                <a:solidFill>
                  <a:srgbClr val="DF3079"/>
                </a:solidFill>
                <a:effectLst/>
              </a:rPr>
              <a:t>10</a:t>
            </a:r>
            <a:r>
              <a:rPr lang="lt-LT" dirty="0">
                <a:effectLst/>
              </a:rPr>
              <a:t>: </a:t>
            </a:r>
            <a:r>
              <a:rPr lang="lt-LT" dirty="0" err="1">
                <a:solidFill>
                  <a:srgbClr val="2E95D3"/>
                </a:solidFill>
                <a:effectLst/>
              </a:rPr>
              <a:t>break</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r>
              <a:rPr lang="lt-LT" dirty="0" err="1">
                <a:solidFill>
                  <a:srgbClr val="2E95D3"/>
                </a:solidFill>
                <a:effectLst/>
              </a:rPr>
              <a:t>else</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"Ciklas užbaigtas"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kai </a:t>
            </a:r>
            <a:r>
              <a:rPr lang="lt-LT" b="0" i="0" dirty="0" err="1">
                <a:solidFill>
                  <a:srgbClr val="374151"/>
                </a:solidFill>
                <a:effectLst/>
                <a:latin typeface="Söhne"/>
              </a:rPr>
              <a:t>skaicius</a:t>
            </a:r>
            <a:r>
              <a:rPr lang="lt-LT" b="0" i="0" dirty="0">
                <a:solidFill>
                  <a:srgbClr val="374151"/>
                </a:solidFill>
                <a:effectLst/>
                <a:latin typeface="Söhne"/>
              </a:rPr>
              <a:t> yra lygus 10, ciklas nutraukiamas su </a:t>
            </a:r>
            <a:r>
              <a:rPr lang="lt-LT" b="0" i="0" dirty="0" err="1">
                <a:solidFill>
                  <a:srgbClr val="374151"/>
                </a:solidFill>
                <a:effectLst/>
                <a:latin typeface="Söhne"/>
              </a:rPr>
              <a:t>break</a:t>
            </a:r>
            <a:r>
              <a:rPr lang="lt-LT" b="0" i="0" dirty="0">
                <a:solidFill>
                  <a:srgbClr val="374151"/>
                </a:solidFill>
                <a:effectLst/>
                <a:latin typeface="Söhne"/>
              </a:rPr>
              <a:t> komanda. Jei </a:t>
            </a:r>
            <a:r>
              <a:rPr lang="lt-LT" b="0" i="0" dirty="0" err="1">
                <a:solidFill>
                  <a:srgbClr val="374151"/>
                </a:solidFill>
                <a:effectLst/>
                <a:latin typeface="Söhne"/>
              </a:rPr>
              <a:t>break</a:t>
            </a:r>
            <a:r>
              <a:rPr lang="lt-LT" b="0" i="0" dirty="0">
                <a:solidFill>
                  <a:srgbClr val="374151"/>
                </a:solidFill>
                <a:effectLst/>
                <a:latin typeface="Söhne"/>
              </a:rPr>
              <a:t> komanda nėra naudojama, tai reiškia, kad ciklas pasiekė pabaigą ir yra vykdomas </a:t>
            </a:r>
            <a:r>
              <a:rPr lang="lt-LT" b="0" i="0" dirty="0" err="1">
                <a:solidFill>
                  <a:srgbClr val="374151"/>
                </a:solidFill>
                <a:effectLst/>
                <a:latin typeface="Söhne"/>
              </a:rPr>
              <a:t>else</a:t>
            </a:r>
            <a:r>
              <a:rPr lang="lt-LT" b="0" i="0" dirty="0">
                <a:solidFill>
                  <a:srgbClr val="374151"/>
                </a:solidFill>
                <a:effectLst/>
                <a:latin typeface="Söhne"/>
              </a:rPr>
              <a:t> blokas. Todėl išspausdinamas pranešimas "Ciklas užbaigtas".</a:t>
            </a:r>
          </a:p>
          <a:p>
            <a:pPr algn="l"/>
            <a:endParaRPr lang="lt-LT" b="0" i="0" dirty="0">
              <a:solidFill>
                <a:srgbClr val="374151"/>
              </a:solidFill>
              <a:effectLst/>
              <a:latin typeface="Söhne"/>
            </a:endParaRPr>
          </a:p>
          <a:p>
            <a:pPr algn="l"/>
            <a:r>
              <a:rPr lang="lt-LT" b="0" i="0" dirty="0">
                <a:solidFill>
                  <a:srgbClr val="374151"/>
                </a:solidFill>
                <a:effectLst/>
                <a:latin typeface="Söhne"/>
              </a:rPr>
              <a:t>Sąlygų naudojimas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leidžia mums kurti sudėtingesnius algoritmus ir kontroliuoti ciklo veikimą pagal mūsų poreikius. Būkite atidūs ir aiškiai apibrėžkite sąlygas, kad kodas būtų lengvai suprantamas ir palaikomas ateityje.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21</a:t>
            </a:fld>
            <a:endParaRPr lang="en-LT"/>
          </a:p>
        </p:txBody>
      </p:sp>
    </p:spTree>
    <p:extLst>
      <p:ext uri="{BB962C8B-B14F-4D97-AF65-F5344CB8AC3E}">
        <p14:creationId xmlns:p14="http://schemas.microsoft.com/office/powerpoint/2010/main" val="3169117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Tęsiame aptarimą apie sąlygų naudojimą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Šį kartą aptarsime, kaip galime naudoti sąlygą ieškant tam tikro skaičiaus sąraše.</a:t>
            </a:r>
          </a:p>
          <a:p>
            <a:pPr algn="l"/>
            <a:r>
              <a:rPr lang="lt-LT" b="0" i="0" dirty="0">
                <a:solidFill>
                  <a:srgbClr val="374151"/>
                </a:solidFill>
                <a:effectLst/>
                <a:latin typeface="Söhne"/>
              </a:rPr>
              <a:t>Tarkime, turime sąrašą:</a:t>
            </a:r>
          </a:p>
          <a:p>
            <a:r>
              <a:rPr lang="lt-LT" dirty="0" err="1">
                <a:effectLst/>
              </a:rPr>
              <a:t>sarasas</a:t>
            </a:r>
            <a:r>
              <a:rPr lang="lt-LT" dirty="0">
                <a:effectLst/>
              </a:rPr>
              <a:t> = [</a:t>
            </a:r>
            <a:r>
              <a:rPr lang="lt-LT" dirty="0">
                <a:solidFill>
                  <a:srgbClr val="DF3079"/>
                </a:solidFill>
                <a:effectLst/>
              </a:rPr>
              <a:t>2</a:t>
            </a:r>
            <a:r>
              <a:rPr lang="lt-LT" dirty="0">
                <a:effectLst/>
              </a:rPr>
              <a:t>, </a:t>
            </a:r>
            <a:r>
              <a:rPr lang="lt-LT" dirty="0">
                <a:solidFill>
                  <a:srgbClr val="DF3079"/>
                </a:solidFill>
                <a:effectLst/>
              </a:rPr>
              <a:t>8</a:t>
            </a:r>
            <a:r>
              <a:rPr lang="lt-LT" dirty="0">
                <a:effectLst/>
              </a:rPr>
              <a:t>, </a:t>
            </a:r>
            <a:r>
              <a:rPr lang="lt-LT" dirty="0">
                <a:solidFill>
                  <a:srgbClr val="DF3079"/>
                </a:solidFill>
                <a:effectLst/>
              </a:rPr>
              <a:t>45</a:t>
            </a:r>
            <a:r>
              <a:rPr lang="lt-LT" dirty="0">
                <a:effectLst/>
              </a:rPr>
              <a:t>, </a:t>
            </a:r>
            <a:r>
              <a:rPr lang="lt-LT" dirty="0">
                <a:solidFill>
                  <a:srgbClr val="DF3079"/>
                </a:solidFill>
                <a:effectLst/>
              </a:rPr>
              <a:t>787</a:t>
            </a:r>
            <a:r>
              <a:rPr lang="lt-LT" dirty="0">
                <a:effectLst/>
              </a:rPr>
              <a:t>, </a:t>
            </a:r>
            <a:r>
              <a:rPr lang="lt-LT" dirty="0">
                <a:solidFill>
                  <a:srgbClr val="DF3079"/>
                </a:solidFill>
                <a:effectLst/>
              </a:rPr>
              <a:t>45</a:t>
            </a:r>
            <a:r>
              <a:rPr lang="lt-LT" dirty="0">
                <a:effectLst/>
              </a:rPr>
              <a:t>, </a:t>
            </a:r>
            <a:r>
              <a:rPr lang="lt-LT" dirty="0">
                <a:solidFill>
                  <a:srgbClr val="DF3079"/>
                </a:solidFill>
                <a:effectLst/>
              </a:rPr>
              <a:t>89</a:t>
            </a:r>
            <a:r>
              <a:rPr lang="lt-LT" dirty="0">
                <a:effectLst/>
              </a:rPr>
              <a:t>, </a:t>
            </a:r>
            <a:r>
              <a:rPr lang="lt-LT" dirty="0">
                <a:solidFill>
                  <a:srgbClr val="DF3079"/>
                </a:solidFill>
                <a:effectLst/>
              </a:rPr>
              <a:t>45</a:t>
            </a:r>
            <a:r>
              <a:rPr lang="lt-LT" dirty="0">
                <a:effectLst/>
              </a:rPr>
              <a:t>, </a:t>
            </a:r>
            <a:r>
              <a:rPr lang="lt-LT" dirty="0">
                <a:solidFill>
                  <a:srgbClr val="DF3079"/>
                </a:solidFill>
                <a:effectLst/>
              </a:rPr>
              <a:t>78</a:t>
            </a:r>
            <a:r>
              <a:rPr lang="lt-LT" dirty="0">
                <a:effectLst/>
              </a:rPr>
              <a:t>, </a:t>
            </a:r>
            <a:r>
              <a:rPr lang="lt-LT" dirty="0">
                <a:solidFill>
                  <a:srgbClr val="DF3079"/>
                </a:solidFill>
                <a:effectLst/>
              </a:rPr>
              <a:t>78</a:t>
            </a:r>
            <a:r>
              <a:rPr lang="lt-LT" dirty="0">
                <a:effectLst/>
              </a:rPr>
              <a:t>, </a:t>
            </a:r>
            <a:r>
              <a:rPr lang="lt-LT" dirty="0">
                <a:solidFill>
                  <a:srgbClr val="DF3079"/>
                </a:solidFill>
                <a:effectLst/>
              </a:rPr>
              <a:t>9</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Taip pat prašome vartotojo įvesti ieškomą skaičių:</a:t>
            </a:r>
          </a:p>
          <a:p>
            <a:r>
              <a:rPr lang="lt-LT" dirty="0" err="1">
                <a:effectLst/>
              </a:rPr>
              <a:t>ieskomasis</a:t>
            </a:r>
            <a:r>
              <a:rPr lang="lt-LT" dirty="0">
                <a:effectLst/>
              </a:rPr>
              <a:t>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ieškomą skaičių: "</a:t>
            </a:r>
            <a:r>
              <a:rPr lang="lt-LT" dirty="0">
                <a:effectLst/>
              </a:rPr>
              <a:t>)) </a:t>
            </a:r>
          </a:p>
          <a:p>
            <a:pPr algn="l"/>
            <a:r>
              <a:rPr lang="lt-LT" b="0" i="0" dirty="0">
                <a:solidFill>
                  <a:srgbClr val="374151"/>
                </a:solidFill>
                <a:effectLst/>
                <a:latin typeface="Söhne"/>
              </a:rPr>
              <a:t>Dabar norime peržiūrėti kiekvieną sąrašo elementą. Jei elementas yra lygus ieškomajam skaičiui, norime išvesti pranešimą "Skaičius rastas" ir nutraukti ciklą su </a:t>
            </a:r>
            <a:r>
              <a:rPr lang="lt-LT" b="0" i="0" dirty="0" err="1">
                <a:solidFill>
                  <a:srgbClr val="374151"/>
                </a:solidFill>
                <a:effectLst/>
                <a:latin typeface="Söhne"/>
              </a:rPr>
              <a:t>break</a:t>
            </a:r>
            <a:r>
              <a:rPr lang="lt-LT" b="0" i="0" dirty="0">
                <a:solidFill>
                  <a:srgbClr val="374151"/>
                </a:solidFill>
                <a:effectLst/>
                <a:latin typeface="Söhne"/>
              </a:rPr>
              <a:t> komanda. Jei ciklo pabaigoje nėra </a:t>
            </a:r>
            <a:r>
              <a:rPr lang="lt-LT" b="0" i="0" dirty="0" err="1">
                <a:solidFill>
                  <a:srgbClr val="374151"/>
                </a:solidFill>
                <a:effectLst/>
                <a:latin typeface="Söhne"/>
              </a:rPr>
              <a:t>break</a:t>
            </a:r>
            <a:r>
              <a:rPr lang="lt-LT" b="0" i="0" dirty="0">
                <a:solidFill>
                  <a:srgbClr val="374151"/>
                </a:solidFill>
                <a:effectLst/>
                <a:latin typeface="Söhne"/>
              </a:rPr>
              <a:t> komandos, norime išvesti pranešimą "Skaičius nerastas". Taip pat norime išvesti pranešimą "Programos pabaiga".</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x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solidFill>
                  <a:srgbClr val="E9950C"/>
                </a:solidFill>
                <a:effectLst/>
              </a:rPr>
              <a:t>print</a:t>
            </a:r>
            <a:r>
              <a:rPr lang="lt-LT" dirty="0">
                <a:effectLst/>
              </a:rPr>
              <a:t>(x) </a:t>
            </a:r>
            <a:r>
              <a:rPr lang="lt-LT" dirty="0" err="1">
                <a:solidFill>
                  <a:srgbClr val="2E95D3"/>
                </a:solidFill>
                <a:effectLst/>
              </a:rPr>
              <a:t>if</a:t>
            </a:r>
            <a:r>
              <a:rPr lang="lt-LT" dirty="0">
                <a:effectLst/>
              </a:rPr>
              <a:t> x == </a:t>
            </a:r>
            <a:r>
              <a:rPr lang="lt-LT" dirty="0" err="1">
                <a:effectLst/>
              </a:rPr>
              <a:t>ieskomasis</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"Skaičius rastas"</a:t>
            </a:r>
            <a:r>
              <a:rPr lang="lt-LT" dirty="0">
                <a:effectLst/>
              </a:rPr>
              <a:t>) </a:t>
            </a:r>
            <a:r>
              <a:rPr lang="lt-LT" dirty="0" err="1">
                <a:solidFill>
                  <a:srgbClr val="2E95D3"/>
                </a:solidFill>
                <a:effectLst/>
              </a:rPr>
              <a:t>break</a:t>
            </a:r>
            <a:r>
              <a:rPr lang="lt-LT" dirty="0">
                <a:effectLst/>
              </a:rPr>
              <a:t> </a:t>
            </a:r>
            <a:r>
              <a:rPr lang="lt-LT" dirty="0" err="1">
                <a:solidFill>
                  <a:srgbClr val="2E95D3"/>
                </a:solidFill>
                <a:effectLst/>
              </a:rPr>
              <a:t>else</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"Skaičius nerastas"</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"Programos pabaiga"</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kiekvieno ciklo iteracijos metu išspausdinamas sąrašo elementas. Jei sąrašo elementas yra lygus ieškomajam skaičiui, tai reiškia, kad skaičius rastas, ir ciklas nutraukiamas su </a:t>
            </a:r>
            <a:r>
              <a:rPr lang="lt-LT" b="0" i="0" dirty="0" err="1">
                <a:solidFill>
                  <a:srgbClr val="374151"/>
                </a:solidFill>
                <a:effectLst/>
                <a:latin typeface="Söhne"/>
              </a:rPr>
              <a:t>break</a:t>
            </a:r>
            <a:r>
              <a:rPr lang="lt-LT" b="0" i="0" dirty="0">
                <a:solidFill>
                  <a:srgbClr val="374151"/>
                </a:solidFill>
                <a:effectLst/>
                <a:latin typeface="Söhne"/>
              </a:rPr>
              <a:t> komanda. Jei ciklo pabaigoje nėra </a:t>
            </a:r>
            <a:r>
              <a:rPr lang="lt-LT" b="0" i="0" dirty="0" err="1">
                <a:solidFill>
                  <a:srgbClr val="374151"/>
                </a:solidFill>
                <a:effectLst/>
                <a:latin typeface="Söhne"/>
              </a:rPr>
              <a:t>break</a:t>
            </a:r>
            <a:r>
              <a:rPr lang="lt-LT" b="0" i="0" dirty="0">
                <a:solidFill>
                  <a:srgbClr val="374151"/>
                </a:solidFill>
                <a:effectLst/>
                <a:latin typeface="Söhne"/>
              </a:rPr>
              <a:t> komandos, tai reiškia, kad skaičius nerastas, ir išvedamas pranešimas "Skaičius nerastas". Be to, visada išvedamas pranešimas "Programos pabaiga".</a:t>
            </a:r>
          </a:p>
          <a:p>
            <a:pPr algn="l"/>
            <a:r>
              <a:rPr lang="lt-LT" b="0" i="0" dirty="0">
                <a:solidFill>
                  <a:srgbClr val="374151"/>
                </a:solidFill>
                <a:effectLst/>
                <a:latin typeface="Söhne"/>
              </a:rPr>
              <a:t>Sąlygų naudojimas cikluose leidžia mums vykdyti sudėtingas operacijas ir kontroliuoti programos elgesį pagal mūsų reikalavimus. Būkite atidūs ir struktūrizuokite savo kodą taip, kad jis būtų aiškus ir lengvai suprantamas visiems skaitytojams. O dabar laikas Jums parodyti savo gabumus ()</a:t>
            </a:r>
          </a:p>
        </p:txBody>
      </p:sp>
      <p:sp>
        <p:nvSpPr>
          <p:cNvPr id="4" name="Slide Number Placeholder 3"/>
          <p:cNvSpPr>
            <a:spLocks noGrp="1"/>
          </p:cNvSpPr>
          <p:nvPr>
            <p:ph type="sldNum" sz="quarter" idx="5"/>
          </p:nvPr>
        </p:nvSpPr>
        <p:spPr/>
        <p:txBody>
          <a:bodyPr/>
          <a:lstStyle/>
          <a:p>
            <a:fld id="{7CFAD278-23F3-3441-9F35-2DADD7772E03}" type="slidenum">
              <a:rPr lang="en-LT" smtClean="0"/>
              <a:t>22</a:t>
            </a:fld>
            <a:endParaRPr lang="en-LT"/>
          </a:p>
        </p:txBody>
      </p:sp>
    </p:spTree>
    <p:extLst>
      <p:ext uri="{BB962C8B-B14F-4D97-AF65-F5344CB8AC3E}">
        <p14:creationId xmlns:p14="http://schemas.microsoft.com/office/powerpoint/2010/main" val="3155681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/aurimas13/Python-Beginner-Course/blob/main/Programs/02_lecture_problem_no_1_LT.py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23</a:t>
            </a:fld>
            <a:endParaRPr lang="en-LT"/>
          </a:p>
        </p:txBody>
      </p:sp>
    </p:spTree>
    <p:extLst>
      <p:ext uri="{BB962C8B-B14F-4D97-AF65-F5344CB8AC3E}">
        <p14:creationId xmlns:p14="http://schemas.microsoft.com/office/powerpoint/2010/main" val="602781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/aurimas13/Python-Beginner-Course/blob/main/Programs/02_lecture_problem_no_2_LT.py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24</a:t>
            </a:fld>
            <a:endParaRPr lang="en-LT"/>
          </a:p>
        </p:txBody>
      </p:sp>
    </p:spTree>
    <p:extLst>
      <p:ext uri="{BB962C8B-B14F-4D97-AF65-F5344CB8AC3E}">
        <p14:creationId xmlns:p14="http://schemas.microsoft.com/office/powerpoint/2010/main" val="1681469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/aurimas13/Python-Beginner-Course/blob/main/Programs/02_lecture_problem_no_3_LT.py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25</a:t>
            </a:fld>
            <a:endParaRPr lang="en-LT"/>
          </a:p>
        </p:txBody>
      </p:sp>
    </p:spTree>
    <p:extLst>
      <p:ext uri="{BB962C8B-B14F-4D97-AF65-F5344CB8AC3E}">
        <p14:creationId xmlns:p14="http://schemas.microsoft.com/office/powerpoint/2010/main" val="3487055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/aurimas13/Python-Beginner-Course/blob/main/Programs/02_lecture_problem_no_4_LT.py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26</a:t>
            </a:fld>
            <a:endParaRPr lang="en-LT"/>
          </a:p>
        </p:txBody>
      </p:sp>
    </p:spTree>
    <p:extLst>
      <p:ext uri="{BB962C8B-B14F-4D97-AF65-F5344CB8AC3E}">
        <p14:creationId xmlns:p14="http://schemas.microsoft.com/office/powerpoint/2010/main" val="3424762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/aurimas13/Python-Beginner-Course/blob/main/Programs/02_lecture_problem_no_5_LT.py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27</a:t>
            </a:fld>
            <a:endParaRPr lang="en-LT"/>
          </a:p>
        </p:txBody>
      </p:sp>
    </p:spTree>
    <p:extLst>
      <p:ext uri="{BB962C8B-B14F-4D97-AF65-F5344CB8AC3E}">
        <p14:creationId xmlns:p14="http://schemas.microsoft.com/office/powerpoint/2010/main" val="1607076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a:t>/aurimas13/Python-Beginner-Course/blob/main/Programs/02_lecture_problem_no_6_LT.py</a:t>
            </a:r>
            <a:endParaRPr lang="en-LT"/>
          </a:p>
        </p:txBody>
      </p:sp>
      <p:sp>
        <p:nvSpPr>
          <p:cNvPr id="4" name="Slide Number Placeholder 3"/>
          <p:cNvSpPr>
            <a:spLocks noGrp="1"/>
          </p:cNvSpPr>
          <p:nvPr>
            <p:ph type="sldNum" sz="quarter" idx="5"/>
          </p:nvPr>
        </p:nvSpPr>
        <p:spPr/>
        <p:txBody>
          <a:bodyPr/>
          <a:lstStyle/>
          <a:p>
            <a:fld id="{7CFAD278-23F3-3441-9F35-2DADD7772E03}" type="slidenum">
              <a:rPr lang="en-LT" smtClean="0"/>
              <a:t>28</a:t>
            </a:fld>
            <a:endParaRPr lang="en-LT"/>
          </a:p>
        </p:txBody>
      </p:sp>
    </p:spTree>
    <p:extLst>
      <p:ext uri="{BB962C8B-B14F-4D97-AF65-F5344CB8AC3E}">
        <p14:creationId xmlns:p14="http://schemas.microsoft.com/office/powerpoint/2010/main" val="131070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Sveiki visi, sveiki pradedantieji </a:t>
            </a:r>
            <a:r>
              <a:rPr lang="lt-LT" b="0" i="0" dirty="0" err="1">
                <a:solidFill>
                  <a:srgbClr val="374151"/>
                </a:solidFill>
                <a:effectLst/>
                <a:latin typeface="Söhne"/>
              </a:rPr>
              <a:t>Python</a:t>
            </a:r>
            <a:r>
              <a:rPr lang="lt-LT" b="0" i="0" dirty="0">
                <a:solidFill>
                  <a:srgbClr val="374151"/>
                </a:solidFill>
                <a:effectLst/>
                <a:latin typeface="Söhne"/>
              </a:rPr>
              <a:t> programuotojai! Šiandien mes kalbėsime apie vieną iš labai svarbių </a:t>
            </a:r>
            <a:r>
              <a:rPr lang="lt-LT" b="0" i="0" dirty="0" err="1">
                <a:solidFill>
                  <a:srgbClr val="374151"/>
                </a:solidFill>
                <a:effectLst/>
                <a:latin typeface="Söhne"/>
              </a:rPr>
              <a:t>Python</a:t>
            </a:r>
            <a:r>
              <a:rPr lang="lt-LT" b="0" i="0" dirty="0">
                <a:solidFill>
                  <a:srgbClr val="374151"/>
                </a:solidFill>
                <a:effectLst/>
                <a:latin typeface="Söhne"/>
              </a:rPr>
              <a:t> duomenų tipų - sąrašus. Sąrašai yra labai lankstūs ir galingi įrankiai, kuriuos galime naudoti įvairiais būdais programuojant </a:t>
            </a:r>
            <a:r>
              <a:rPr lang="lt-LT" b="0" i="0" dirty="0" err="1">
                <a:solidFill>
                  <a:srgbClr val="374151"/>
                </a:solidFill>
                <a:effectLst/>
                <a:latin typeface="Söhne"/>
              </a:rPr>
              <a:t>Python</a:t>
            </a:r>
            <a:r>
              <a:rPr lang="lt-LT" b="0" i="0" dirty="0">
                <a:solidFill>
                  <a:srgbClr val="374151"/>
                </a:solidFill>
                <a:effectLst/>
                <a:latin typeface="Söhne"/>
              </a:rPr>
              <a:t>.</a:t>
            </a:r>
          </a:p>
          <a:p>
            <a:pPr algn="l"/>
            <a:r>
              <a:rPr lang="lt-LT" b="0" i="0" dirty="0">
                <a:solidFill>
                  <a:srgbClr val="374151"/>
                </a:solidFill>
                <a:effectLst/>
                <a:latin typeface="Söhne"/>
              </a:rPr>
              <a:t>Sąrašas yra duomenų struktūra, kurioje galime saugoti daugybę elementų. Kiekvienas elementas gali būti bet kokio tipo - skaičius, tekstas, kitas sąrašas, ir taip toliau.</a:t>
            </a:r>
          </a:p>
          <a:p>
            <a:pPr algn="l"/>
            <a:endParaRPr lang="lt-LT" b="0" i="0" dirty="0">
              <a:solidFill>
                <a:srgbClr val="374151"/>
              </a:solidFill>
              <a:effectLst/>
              <a:latin typeface="Söhne"/>
            </a:endParaRPr>
          </a:p>
          <a:p>
            <a:pPr algn="l"/>
            <a:r>
              <a:rPr lang="lt-LT" b="0" i="0" dirty="0">
                <a:solidFill>
                  <a:srgbClr val="374151"/>
                </a:solidFill>
                <a:effectLst/>
                <a:latin typeface="Söhne"/>
              </a:rPr>
              <a:t>Kurkime sąrašą </a:t>
            </a:r>
            <a:r>
              <a:rPr lang="lt-LT" b="0" i="0" dirty="0" err="1">
                <a:solidFill>
                  <a:srgbClr val="374151"/>
                </a:solidFill>
                <a:effectLst/>
                <a:latin typeface="Söhne"/>
              </a:rPr>
              <a:t>Python</a:t>
            </a:r>
            <a:r>
              <a:rPr lang="lt-LT" b="0" i="0" dirty="0">
                <a:solidFill>
                  <a:srgbClr val="374151"/>
                </a:solidFill>
                <a:effectLst/>
                <a:latin typeface="Söhne"/>
              </a:rPr>
              <a:t>. Tai labai paprasta. Tarkime, turime tuščią sąrašą:</a:t>
            </a:r>
            <a:endParaRPr lang="lt-LT" dirty="0">
              <a:effectLst/>
            </a:endParaRPr>
          </a:p>
          <a:p>
            <a:r>
              <a:rPr lang="lt-LT" dirty="0" err="1">
                <a:effectLst/>
              </a:rPr>
              <a:t>sarasas</a:t>
            </a:r>
            <a:r>
              <a:rPr lang="lt-LT" dirty="0">
                <a:effectLst/>
              </a:rPr>
              <a:t> = []</a:t>
            </a:r>
          </a:p>
          <a:p>
            <a:r>
              <a:rPr lang="lt-LT" b="0" i="0" dirty="0">
                <a:solidFill>
                  <a:srgbClr val="374151"/>
                </a:solidFill>
                <a:effectLst/>
                <a:latin typeface="Söhne"/>
              </a:rPr>
              <a:t>Čia "</a:t>
            </a:r>
            <a:r>
              <a:rPr lang="lt-LT" b="0" i="0" dirty="0" err="1">
                <a:solidFill>
                  <a:srgbClr val="374151"/>
                </a:solidFill>
                <a:effectLst/>
                <a:latin typeface="Söhne"/>
              </a:rPr>
              <a:t>sarasas</a:t>
            </a:r>
            <a:r>
              <a:rPr lang="lt-LT" b="0" i="0" dirty="0">
                <a:solidFill>
                  <a:srgbClr val="374151"/>
                </a:solidFill>
                <a:effectLst/>
                <a:latin typeface="Söhne"/>
              </a:rPr>
              <a:t>" yra kintamasis, kuriam priskiriame tuščią sąrašą. Dabar "</a:t>
            </a:r>
            <a:r>
              <a:rPr lang="lt-LT" b="0" i="0" dirty="0" err="1">
                <a:solidFill>
                  <a:srgbClr val="374151"/>
                </a:solidFill>
                <a:effectLst/>
                <a:latin typeface="Söhne"/>
              </a:rPr>
              <a:t>sarasas</a:t>
            </a:r>
            <a:r>
              <a:rPr lang="lt-LT" b="0" i="0" dirty="0">
                <a:solidFill>
                  <a:srgbClr val="374151"/>
                </a:solidFill>
                <a:effectLst/>
                <a:latin typeface="Söhne"/>
              </a:rPr>
              <a:t>" yra tuščias, bet mes galime pridėti elementų.</a:t>
            </a:r>
          </a:p>
          <a:p>
            <a:endParaRPr lang="lt-LT" b="0" i="0" dirty="0">
              <a:solidFill>
                <a:srgbClr val="374151"/>
              </a:solidFill>
              <a:effectLst/>
              <a:latin typeface="Söhne"/>
            </a:endParaRPr>
          </a:p>
          <a:p>
            <a:pPr algn="l"/>
            <a:r>
              <a:rPr lang="lt-LT" b="0" i="0" dirty="0">
                <a:solidFill>
                  <a:srgbClr val="374151"/>
                </a:solidFill>
                <a:effectLst/>
                <a:latin typeface="Söhne"/>
              </a:rPr>
              <a:t>Dabar pabandykime sukurti sąrašą su keletu elementų. Pavyzdžiui:</a:t>
            </a:r>
          </a:p>
          <a:p>
            <a:r>
              <a:rPr lang="lt-LT" dirty="0" err="1">
                <a:effectLst/>
              </a:rPr>
              <a:t>skaiciai</a:t>
            </a:r>
            <a:r>
              <a:rPr lang="lt-LT" dirty="0">
                <a:effectLst/>
              </a:rPr>
              <a:t> = [</a:t>
            </a:r>
            <a:r>
              <a:rPr lang="lt-LT" dirty="0">
                <a:solidFill>
                  <a:srgbClr val="DF3079"/>
                </a:solidFill>
                <a:effectLst/>
              </a:rPr>
              <a:t>4</a:t>
            </a:r>
            <a:r>
              <a:rPr lang="lt-LT" dirty="0">
                <a:effectLst/>
              </a:rPr>
              <a:t>, </a:t>
            </a:r>
            <a:r>
              <a:rPr lang="lt-LT" dirty="0">
                <a:solidFill>
                  <a:srgbClr val="DF3079"/>
                </a:solidFill>
                <a:effectLst/>
              </a:rPr>
              <a:t>5</a:t>
            </a:r>
            <a:r>
              <a:rPr lang="lt-LT" dirty="0">
                <a:effectLst/>
              </a:rPr>
              <a:t>, </a:t>
            </a:r>
            <a:r>
              <a:rPr lang="lt-LT" dirty="0">
                <a:solidFill>
                  <a:srgbClr val="DF3079"/>
                </a:solidFill>
                <a:effectLst/>
              </a:rPr>
              <a:t>45</a:t>
            </a:r>
            <a:r>
              <a:rPr lang="lt-LT" dirty="0">
                <a:effectLst/>
              </a:rPr>
              <a:t>, </a:t>
            </a:r>
            <a:r>
              <a:rPr lang="lt-LT" dirty="0">
                <a:solidFill>
                  <a:srgbClr val="DF3079"/>
                </a:solidFill>
                <a:effectLst/>
              </a:rPr>
              <a:t>95</a:t>
            </a:r>
            <a:r>
              <a:rPr lang="lt-LT" dirty="0">
                <a:effectLst/>
              </a:rPr>
              <a:t>] </a:t>
            </a:r>
          </a:p>
          <a:p>
            <a:pPr algn="l"/>
            <a:r>
              <a:rPr lang="lt-LT" b="0" i="0" dirty="0">
                <a:solidFill>
                  <a:srgbClr val="374151"/>
                </a:solidFill>
                <a:effectLst/>
                <a:latin typeface="Söhne"/>
              </a:rPr>
              <a:t>Šiame sąraše yra keturi skaičiai. </a:t>
            </a:r>
            <a:r>
              <a:rPr lang="lt-LT" b="0" i="0" dirty="0" err="1">
                <a:solidFill>
                  <a:srgbClr val="374151"/>
                </a:solidFill>
                <a:effectLst/>
                <a:latin typeface="Söhne"/>
              </a:rPr>
              <a:t>Python</a:t>
            </a:r>
            <a:r>
              <a:rPr lang="lt-LT" b="0" i="0" dirty="0">
                <a:solidFill>
                  <a:srgbClr val="374151"/>
                </a:solidFill>
                <a:effectLst/>
                <a:latin typeface="Söhne"/>
              </a:rPr>
              <a:t> sąrašus skaito nuo nulio, tai reiškia, kad pirmojo elemento indeksas yra 0, antrojo - 1, ir taip toliau.</a:t>
            </a:r>
          </a:p>
          <a:p>
            <a:endParaRPr lang="en-LT" dirty="0"/>
          </a:p>
          <a:p>
            <a:pPr algn="l"/>
            <a:r>
              <a:rPr lang="lt-LT" b="0" i="0" dirty="0">
                <a:solidFill>
                  <a:srgbClr val="374151"/>
                </a:solidFill>
                <a:effectLst/>
                <a:latin typeface="Söhne"/>
              </a:rPr>
              <a:t>Mes taip pat galime sukurti sąrašą su tekstais:</a:t>
            </a:r>
          </a:p>
          <a:p>
            <a:r>
              <a:rPr lang="lt-LT" dirty="0" err="1">
                <a:effectLst/>
              </a:rPr>
              <a:t>zodziai</a:t>
            </a:r>
            <a:r>
              <a:rPr lang="lt-LT" dirty="0">
                <a:effectLst/>
              </a:rPr>
              <a:t> = [</a:t>
            </a:r>
            <a:r>
              <a:rPr lang="lt-LT" dirty="0">
                <a:solidFill>
                  <a:srgbClr val="00A67D"/>
                </a:solidFill>
                <a:effectLst/>
              </a:rPr>
              <a:t>"Labas "</a:t>
            </a:r>
            <a:r>
              <a:rPr lang="lt-LT" dirty="0">
                <a:effectLst/>
              </a:rPr>
              <a:t>, </a:t>
            </a:r>
            <a:r>
              <a:rPr lang="lt-LT" dirty="0">
                <a:solidFill>
                  <a:srgbClr val="00A67D"/>
                </a:solidFill>
                <a:effectLst/>
              </a:rPr>
              <a:t>"vakaras, "</a:t>
            </a:r>
            <a:r>
              <a:rPr lang="lt-LT" dirty="0">
                <a:effectLst/>
              </a:rPr>
              <a:t>, </a:t>
            </a:r>
            <a:r>
              <a:rPr lang="lt-LT" dirty="0">
                <a:solidFill>
                  <a:srgbClr val="00A67D"/>
                </a:solidFill>
                <a:effectLst/>
              </a:rPr>
              <a:t>"Lietuva"</a:t>
            </a:r>
            <a:r>
              <a:rPr lang="lt-LT" dirty="0">
                <a:effectLst/>
              </a:rPr>
              <a:t>] </a:t>
            </a:r>
          </a:p>
          <a:p>
            <a:pPr algn="l"/>
            <a:endParaRPr lang="lt-LT" b="0" i="0" dirty="0">
              <a:solidFill>
                <a:srgbClr val="374151"/>
              </a:solidFill>
              <a:effectLst/>
              <a:latin typeface="Söhne"/>
            </a:endParaRPr>
          </a:p>
          <a:p>
            <a:pPr algn="l"/>
            <a:r>
              <a:rPr lang="lt-LT" b="0" i="0" dirty="0" err="1">
                <a:solidFill>
                  <a:srgbClr val="374151"/>
                </a:solidFill>
                <a:effectLst/>
                <a:latin typeface="Söhne"/>
              </a:rPr>
              <a:t>r</a:t>
            </a:r>
            <a:r>
              <a:rPr lang="lt-LT" b="0" i="0" dirty="0">
                <a:solidFill>
                  <a:srgbClr val="374151"/>
                </a:solidFill>
                <a:effectLst/>
                <a:latin typeface="Söhne"/>
              </a:rPr>
              <a:t>, žinoma, mes galime sukurti sąrašą, kuriame yra įvairių tipų elementai:</a:t>
            </a:r>
          </a:p>
          <a:p>
            <a:r>
              <a:rPr lang="lt-LT" dirty="0" err="1">
                <a:effectLst/>
              </a:rPr>
              <a:t>visko_po_truputi</a:t>
            </a:r>
            <a:r>
              <a:rPr lang="lt-LT" dirty="0">
                <a:effectLst/>
              </a:rPr>
              <a:t> = [</a:t>
            </a:r>
            <a:r>
              <a:rPr lang="lt-LT" dirty="0">
                <a:solidFill>
                  <a:srgbClr val="DF3079"/>
                </a:solidFill>
                <a:effectLst/>
              </a:rPr>
              <a:t>5</a:t>
            </a:r>
            <a:r>
              <a:rPr lang="lt-LT" dirty="0">
                <a:effectLst/>
              </a:rPr>
              <a:t>, </a:t>
            </a:r>
            <a:r>
              <a:rPr lang="lt-LT" dirty="0">
                <a:solidFill>
                  <a:srgbClr val="DF3079"/>
                </a:solidFill>
                <a:effectLst/>
              </a:rPr>
              <a:t>5.6</a:t>
            </a:r>
            <a:r>
              <a:rPr lang="lt-LT" dirty="0">
                <a:effectLst/>
              </a:rPr>
              <a:t>, </a:t>
            </a:r>
            <a:r>
              <a:rPr lang="lt-LT" dirty="0">
                <a:solidFill>
                  <a:srgbClr val="00A67D"/>
                </a:solidFill>
                <a:effectLst/>
              </a:rPr>
              <a:t>"Lietuva"</a:t>
            </a:r>
            <a:r>
              <a:rPr lang="lt-LT" dirty="0">
                <a:effectLst/>
              </a:rPr>
              <a:t>, [</a:t>
            </a:r>
            <a:r>
              <a:rPr lang="lt-LT" dirty="0">
                <a:solidFill>
                  <a:srgbClr val="DF3079"/>
                </a:solidFill>
                <a:effectLst/>
              </a:rPr>
              <a:t>5</a:t>
            </a:r>
            <a:r>
              <a:rPr lang="lt-LT" dirty="0">
                <a:effectLst/>
              </a:rPr>
              <a:t>, </a:t>
            </a:r>
            <a:r>
              <a:rPr lang="lt-LT" dirty="0">
                <a:solidFill>
                  <a:srgbClr val="DF3079"/>
                </a:solidFill>
                <a:effectLst/>
              </a:rPr>
              <a:t>6</a:t>
            </a:r>
            <a:r>
              <a:rPr lang="lt-LT" dirty="0">
                <a:effectLst/>
              </a:rPr>
              <a:t>, </a:t>
            </a:r>
            <a:r>
              <a:rPr lang="lt-LT" dirty="0">
                <a:solidFill>
                  <a:srgbClr val="DF3079"/>
                </a:solidFill>
                <a:effectLst/>
              </a:rPr>
              <a:t>15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skaičius, realusis skaičius, tekstas, kitas sąrašas ir logiškas kintamasis.</a:t>
            </a:r>
          </a:p>
          <a:p>
            <a:pPr algn="l"/>
            <a:endParaRPr lang="lt-LT" b="0" i="0" dirty="0">
              <a:solidFill>
                <a:srgbClr val="374151"/>
              </a:solidFill>
              <a:effectLst/>
              <a:latin typeface="Söhne"/>
            </a:endParaRPr>
          </a:p>
          <a:p>
            <a:pPr algn="l"/>
            <a:r>
              <a:rPr lang="lt-LT" b="0" i="0" dirty="0">
                <a:solidFill>
                  <a:srgbClr val="374151"/>
                </a:solidFill>
                <a:effectLst/>
                <a:latin typeface="Söhne"/>
              </a:rPr>
              <a:t>Kaip mes galime pasiekti šiuos elementus? Labai paprasta. Mes tiesiog rašome sąrašo vardą ir elemento indeksą skliaustuose. Pavyzdžiui, jei norime gauti pirmąjį "</a:t>
            </a:r>
            <a:r>
              <a:rPr lang="lt-LT" b="0" i="0" dirty="0" err="1">
                <a:solidFill>
                  <a:srgbClr val="374151"/>
                </a:solidFill>
                <a:effectLst/>
                <a:latin typeface="Söhne"/>
              </a:rPr>
              <a:t>zodziai</a:t>
            </a:r>
            <a:r>
              <a:rPr lang="lt-LT" b="0" i="0" dirty="0">
                <a:solidFill>
                  <a:srgbClr val="374151"/>
                </a:solidFill>
                <a:effectLst/>
                <a:latin typeface="Söhne"/>
              </a:rPr>
              <a:t>" sąrašo elementą, mes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0</a:t>
            </a:r>
            <a:r>
              <a:rPr lang="lt-LT" dirty="0">
                <a:effectLst/>
              </a:rPr>
              <a:t>]) </a:t>
            </a:r>
          </a:p>
          <a:p>
            <a:pPr algn="l"/>
            <a:r>
              <a:rPr lang="lt-LT" b="0" i="0" dirty="0">
                <a:solidFill>
                  <a:srgbClr val="374151"/>
                </a:solidFill>
                <a:effectLst/>
                <a:latin typeface="Söhne"/>
              </a:rPr>
              <a:t>Tai atspausdins "Labas ", nes tai yra pirmasis "</a:t>
            </a:r>
            <a:r>
              <a:rPr lang="lt-LT" b="0" i="0" dirty="0" err="1">
                <a:solidFill>
                  <a:srgbClr val="374151"/>
                </a:solidFill>
                <a:effectLst/>
                <a:latin typeface="Söhne"/>
              </a:rPr>
              <a:t>zodziai</a:t>
            </a:r>
            <a:r>
              <a:rPr lang="lt-LT" b="0" i="0" dirty="0">
                <a:solidFill>
                  <a:srgbClr val="374151"/>
                </a:solidFill>
                <a:effectLst/>
                <a:latin typeface="Söhne"/>
              </a:rPr>
              <a:t>" sąrašo elementas o jei visus </a:t>
            </a:r>
            <a:r>
              <a:rPr lang="lt-LT" b="0" i="0" dirty="0" err="1">
                <a:solidFill>
                  <a:srgbClr val="374151"/>
                </a:solidFill>
                <a:effectLst/>
                <a:latin typeface="Söhne"/>
              </a:rPr>
              <a:t>zodzius</a:t>
            </a:r>
            <a:r>
              <a:rPr lang="lt-LT" b="0" i="0" dirty="0">
                <a:solidFill>
                  <a:srgbClr val="374151"/>
                </a:solidFill>
                <a:effectLst/>
                <a:latin typeface="Söhne"/>
              </a:rPr>
              <a:t> norime gauti tada </a:t>
            </a:r>
            <a:r>
              <a:rPr lang="lt-LT" b="0" i="0" dirty="0" err="1">
                <a:solidFill>
                  <a:srgbClr val="374151"/>
                </a:solidFill>
                <a:effectLst/>
                <a:latin typeface="Söhne"/>
              </a:rPr>
              <a:t>rasome</a:t>
            </a:r>
            <a:r>
              <a:rPr lang="lt-LT" b="0" i="0" dirty="0">
                <a:solidFill>
                  <a:srgbClr val="374151"/>
                </a:solidFill>
                <a:effectLst/>
                <a:latin typeface="Söhne"/>
              </a:rPr>
              <a:t> </a:t>
            </a:r>
          </a:p>
          <a:p>
            <a:pPr algn="l"/>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zodziai</a:t>
            </a:r>
            <a:r>
              <a:rPr lang="lt-LT" b="0" i="0" dirty="0">
                <a:solidFill>
                  <a:srgbClr val="374151"/>
                </a:solidFill>
                <a:effectLst/>
                <a:latin typeface="Söhne"/>
              </a:rPr>
              <a:t>) </a:t>
            </a:r>
          </a:p>
          <a:p>
            <a:pPr algn="l"/>
            <a:r>
              <a:rPr lang="lt-LT" b="0" i="0" dirty="0">
                <a:solidFill>
                  <a:srgbClr val="374151"/>
                </a:solidFill>
                <a:effectLst/>
                <a:latin typeface="Söhne"/>
              </a:rPr>
              <a:t>kas parodyta </a:t>
            </a:r>
            <a:r>
              <a:rPr lang="lt-LT" b="0" i="0" dirty="0" err="1">
                <a:solidFill>
                  <a:srgbClr val="374151"/>
                </a:solidFill>
                <a:effectLst/>
                <a:latin typeface="Söhne"/>
              </a:rPr>
              <a:t>kaireje</a:t>
            </a:r>
            <a:r>
              <a:rPr lang="lt-LT" b="0" i="0" dirty="0">
                <a:solidFill>
                  <a:srgbClr val="374151"/>
                </a:solidFill>
                <a:effectLst/>
                <a:latin typeface="Söhne"/>
              </a:rPr>
              <a:t> komentare</a:t>
            </a:r>
          </a:p>
          <a:p>
            <a:pPr algn="l"/>
            <a:endParaRPr lang="lt-LT" b="0" i="0" dirty="0">
              <a:solidFill>
                <a:srgbClr val="374151"/>
              </a:solidFill>
              <a:effectLst/>
              <a:latin typeface="Söhne"/>
            </a:endParaRPr>
          </a:p>
          <a:p>
            <a:pPr algn="l"/>
            <a:r>
              <a:rPr lang="lt-LT" b="0" i="0" dirty="0">
                <a:solidFill>
                  <a:srgbClr val="374151"/>
                </a:solidFill>
                <a:effectLst/>
                <a:latin typeface="Söhne"/>
              </a:rPr>
              <a:t>Bet kuriuo atveju tai yra labai trumpas įvadas apie </a:t>
            </a:r>
            <a:r>
              <a:rPr lang="lt-LT" b="0" i="0" dirty="0" err="1">
                <a:solidFill>
                  <a:srgbClr val="374151"/>
                </a:solidFill>
                <a:effectLst/>
                <a:latin typeface="Söhne"/>
              </a:rPr>
              <a:t>Python</a:t>
            </a:r>
            <a:r>
              <a:rPr lang="lt-LT" b="0" i="0" dirty="0">
                <a:solidFill>
                  <a:srgbClr val="374151"/>
                </a:solidFill>
                <a:effectLst/>
                <a:latin typeface="Söhne"/>
              </a:rPr>
              <a:t> sąrašus. Sąrašai yra labai galingi ir lankstūs, ir jūs naudosite juos dažnai, programuodami </a:t>
            </a:r>
            <a:r>
              <a:rPr lang="lt-LT" b="0" i="0" dirty="0" err="1">
                <a:solidFill>
                  <a:srgbClr val="374151"/>
                </a:solidFill>
                <a:effectLst/>
                <a:latin typeface="Söhne"/>
              </a:rPr>
              <a:t>Python</a:t>
            </a:r>
            <a:r>
              <a:rPr lang="lt-LT" b="0" i="0" dirty="0">
                <a:solidFill>
                  <a:srgbClr val="374151"/>
                </a:solidFill>
                <a:effectLst/>
                <a:latin typeface="Söhne"/>
              </a:rPr>
              <a:t>. Aš tikiuosi, kad ši informacija bus naudinga jums. Jei turite klausimų, </a:t>
            </a:r>
            <a:r>
              <a:rPr lang="lt-LT" b="0" i="0" dirty="0" err="1">
                <a:solidFill>
                  <a:srgbClr val="374151"/>
                </a:solidFill>
                <a:effectLst/>
                <a:latin typeface="Söhne"/>
              </a:rPr>
              <a:t>nesdrokite</a:t>
            </a:r>
            <a:r>
              <a:rPr lang="lt-LT" b="0" i="0" dirty="0">
                <a:solidFill>
                  <a:srgbClr val="374151"/>
                </a:solidFill>
                <a:effectLst/>
                <a:latin typeface="Söhne"/>
              </a:rPr>
              <a:t> juos užduoti. Mes čia esame, kad jums padėtume mokytis ir augti kaip programuotojai.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3</a:t>
            </a:fld>
            <a:endParaRPr lang="en-LT"/>
          </a:p>
        </p:txBody>
      </p:sp>
    </p:spTree>
    <p:extLst>
      <p:ext uri="{BB962C8B-B14F-4D97-AF65-F5344CB8AC3E}">
        <p14:creationId xmlns:p14="http://schemas.microsoft.com/office/powerpoint/2010/main" val="1216186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Ir tęskime mūsų kelionę po </a:t>
            </a:r>
            <a:r>
              <a:rPr lang="lt-LT" b="0" i="0" dirty="0" err="1">
                <a:solidFill>
                  <a:srgbClr val="374151"/>
                </a:solidFill>
                <a:effectLst/>
                <a:latin typeface="Söhne"/>
              </a:rPr>
              <a:t>Python</a:t>
            </a:r>
            <a:r>
              <a:rPr lang="lt-LT" b="0" i="0" dirty="0">
                <a:solidFill>
                  <a:srgbClr val="374151"/>
                </a:solidFill>
                <a:effectLst/>
                <a:latin typeface="Söhne"/>
              </a:rPr>
              <a:t> sąrašus!</a:t>
            </a:r>
          </a:p>
          <a:p>
            <a:pPr algn="l"/>
            <a:r>
              <a:rPr lang="lt-LT" b="0" i="0" dirty="0">
                <a:solidFill>
                  <a:srgbClr val="374151"/>
                </a:solidFill>
                <a:effectLst/>
                <a:latin typeface="Söhne"/>
              </a:rPr>
              <a:t>Mes jau žinome, kad sąrašas yra duomenų struktūra, kuri leidžia mums saugoti daugybę elementų. Tačiau kaip mes pasiekiam ir manipuliuojam šiais elementais?</a:t>
            </a:r>
          </a:p>
          <a:p>
            <a:pPr algn="l"/>
            <a:r>
              <a:rPr lang="lt-LT" b="0" i="0" dirty="0">
                <a:solidFill>
                  <a:srgbClr val="374151"/>
                </a:solidFill>
                <a:effectLst/>
                <a:latin typeface="Söhne"/>
              </a:rPr>
              <a:t>Tarkime, turime sąrašą pavadinimu "</a:t>
            </a:r>
            <a:r>
              <a:rPr lang="lt-LT" b="0" i="0" dirty="0" err="1">
                <a:solidFill>
                  <a:srgbClr val="374151"/>
                </a:solidFill>
                <a:effectLst/>
                <a:latin typeface="Söhne"/>
              </a:rPr>
              <a:t>zodziai</a:t>
            </a:r>
            <a:r>
              <a:rPr lang="lt-LT" b="0" i="0" dirty="0">
                <a:solidFill>
                  <a:srgbClr val="374151"/>
                </a:solidFill>
                <a:effectLst/>
                <a:latin typeface="Söhne"/>
              </a:rPr>
              <a:t>":</a:t>
            </a:r>
          </a:p>
          <a:p>
            <a:r>
              <a:rPr lang="lt-LT" dirty="0" err="1">
                <a:effectLst/>
              </a:rPr>
              <a:t>zodziai</a:t>
            </a:r>
            <a:r>
              <a:rPr lang="lt-LT" dirty="0">
                <a:effectLst/>
              </a:rPr>
              <a:t> = [</a:t>
            </a:r>
            <a:r>
              <a:rPr lang="lt-LT" dirty="0">
                <a:solidFill>
                  <a:srgbClr val="00A67D"/>
                </a:solidFill>
                <a:effectLst/>
              </a:rPr>
              <a:t>"Labas "</a:t>
            </a:r>
            <a:r>
              <a:rPr lang="lt-LT" dirty="0">
                <a:effectLst/>
              </a:rPr>
              <a:t>, </a:t>
            </a:r>
            <a:r>
              <a:rPr lang="lt-LT" dirty="0">
                <a:solidFill>
                  <a:srgbClr val="00A67D"/>
                </a:solidFill>
                <a:effectLst/>
              </a:rPr>
              <a:t>"vakaras, "</a:t>
            </a:r>
            <a:r>
              <a:rPr lang="lt-LT" dirty="0">
                <a:effectLst/>
              </a:rPr>
              <a:t>, </a:t>
            </a:r>
            <a:r>
              <a:rPr lang="lt-LT" dirty="0">
                <a:solidFill>
                  <a:srgbClr val="00A67D"/>
                </a:solidFill>
                <a:effectLst/>
              </a:rPr>
              <a:t>"Lietuva"</a:t>
            </a:r>
            <a:r>
              <a:rPr lang="lt-LT" dirty="0">
                <a:effectLst/>
              </a:rPr>
              <a:t>] </a:t>
            </a:r>
          </a:p>
          <a:p>
            <a:endParaRPr lang="lt-LT" dirty="0">
              <a:effectLst/>
            </a:endParaRPr>
          </a:p>
          <a:p>
            <a:pPr algn="l"/>
            <a:r>
              <a:rPr lang="lt-LT" b="0" i="0" dirty="0">
                <a:solidFill>
                  <a:srgbClr val="374151"/>
                </a:solidFill>
                <a:effectLst/>
                <a:latin typeface="Söhne"/>
              </a:rPr>
              <a:t>Mes galime pasiekti bet kurį sąrašo elementą, naudodami jo indeksą. Indeksas yra skaičius, kuris nurodo, kurioje vietoje yra elementas sąraše. </a:t>
            </a:r>
            <a:r>
              <a:rPr lang="lt-LT" b="0" i="0" dirty="0" err="1">
                <a:solidFill>
                  <a:srgbClr val="374151"/>
                </a:solidFill>
                <a:effectLst/>
                <a:latin typeface="Söhne"/>
              </a:rPr>
              <a:t>Python</a:t>
            </a:r>
            <a:r>
              <a:rPr lang="lt-LT" b="0" i="0" dirty="0">
                <a:solidFill>
                  <a:srgbClr val="374151"/>
                </a:solidFill>
                <a:effectLst/>
                <a:latin typeface="Söhne"/>
              </a:rPr>
              <a:t>, kaip ir dauguma programavimo kalbų, pradeda skaičiuoti nuo nulio. Tai reiškia, kad pirmasis elementas yra indekse 0, antrasis - indekse 1, ir taip toliau.</a:t>
            </a:r>
          </a:p>
          <a:p>
            <a:pPr algn="l"/>
            <a:r>
              <a:rPr lang="lt-LT" b="0" i="0" dirty="0">
                <a:solidFill>
                  <a:srgbClr val="374151"/>
                </a:solidFill>
                <a:effectLst/>
                <a:latin typeface="Söhne"/>
              </a:rPr>
              <a:t>Jei norime atspausdinti pirmąjį "</a:t>
            </a:r>
            <a:r>
              <a:rPr lang="lt-LT" b="0" i="0" dirty="0" err="1">
                <a:solidFill>
                  <a:srgbClr val="374151"/>
                </a:solidFill>
                <a:effectLst/>
                <a:latin typeface="Söhne"/>
              </a:rPr>
              <a:t>zodziai</a:t>
            </a:r>
            <a:r>
              <a:rPr lang="lt-LT" b="0" i="0" dirty="0">
                <a:solidFill>
                  <a:srgbClr val="374151"/>
                </a:solidFill>
                <a:effectLst/>
                <a:latin typeface="Söhne"/>
              </a:rPr>
              <a:t>" sąrašo elementą,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0</a:t>
            </a:r>
            <a:r>
              <a:rPr lang="lt-LT" dirty="0">
                <a:effectLst/>
              </a:rPr>
              <a:t>]) </a:t>
            </a:r>
          </a:p>
          <a:p>
            <a:pPr algn="l"/>
            <a:r>
              <a:rPr lang="lt-LT" b="0" i="0" dirty="0">
                <a:solidFill>
                  <a:srgbClr val="374151"/>
                </a:solidFill>
                <a:effectLst/>
                <a:latin typeface="Söhne"/>
              </a:rPr>
              <a:t>Tai atspausdins "Labas ", nes tai yra pirmasis "</a:t>
            </a:r>
            <a:r>
              <a:rPr lang="lt-LT" b="0" i="0" dirty="0" err="1">
                <a:solidFill>
                  <a:srgbClr val="374151"/>
                </a:solidFill>
                <a:effectLst/>
                <a:latin typeface="Söhne"/>
              </a:rPr>
              <a:t>zodziai</a:t>
            </a:r>
            <a:r>
              <a:rPr lang="lt-LT" b="0" i="0" dirty="0">
                <a:solidFill>
                  <a:srgbClr val="374151"/>
                </a:solidFill>
                <a:effectLst/>
                <a:latin typeface="Söhne"/>
              </a:rPr>
              <a:t>" sąrašo elementas.</a:t>
            </a:r>
          </a:p>
          <a:p>
            <a:pPr algn="l"/>
            <a:endParaRPr lang="lt-LT" b="0" i="0" dirty="0">
              <a:solidFill>
                <a:srgbClr val="374151"/>
              </a:solidFill>
              <a:effectLst/>
              <a:latin typeface="Söhne"/>
            </a:endParaRPr>
          </a:p>
          <a:p>
            <a:pPr algn="l"/>
            <a:r>
              <a:rPr lang="lt-LT" b="0" i="0" dirty="0">
                <a:solidFill>
                  <a:srgbClr val="374151"/>
                </a:solidFill>
                <a:effectLst/>
                <a:latin typeface="Söhne"/>
              </a:rPr>
              <a:t>Panašiai, jei norime atspausdinti trečiąjį "</a:t>
            </a:r>
            <a:r>
              <a:rPr lang="lt-LT" b="0" i="0" dirty="0" err="1">
                <a:solidFill>
                  <a:srgbClr val="374151"/>
                </a:solidFill>
                <a:effectLst/>
                <a:latin typeface="Söhne"/>
              </a:rPr>
              <a:t>zodziai</a:t>
            </a:r>
            <a:r>
              <a:rPr lang="lt-LT" b="0" i="0" dirty="0">
                <a:solidFill>
                  <a:srgbClr val="374151"/>
                </a:solidFill>
                <a:effectLst/>
                <a:latin typeface="Söhne"/>
              </a:rPr>
              <a:t>" sąrašo elementą,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2</a:t>
            </a:r>
            <a:r>
              <a:rPr lang="lt-LT" dirty="0">
                <a:effectLst/>
              </a:rPr>
              <a:t>]) </a:t>
            </a:r>
          </a:p>
          <a:p>
            <a:pPr algn="l"/>
            <a:r>
              <a:rPr lang="lt-LT" b="0" i="0" dirty="0">
                <a:solidFill>
                  <a:srgbClr val="374151"/>
                </a:solidFill>
                <a:effectLst/>
                <a:latin typeface="Söhne"/>
              </a:rPr>
              <a:t>Tai atspausdins "Lietuva", nes tai yra trečiasis "</a:t>
            </a:r>
            <a:r>
              <a:rPr lang="lt-LT" b="0" i="0" dirty="0" err="1">
                <a:solidFill>
                  <a:srgbClr val="374151"/>
                </a:solidFill>
                <a:effectLst/>
                <a:latin typeface="Söhne"/>
              </a:rPr>
              <a:t>zodziai</a:t>
            </a:r>
            <a:r>
              <a:rPr lang="lt-LT" b="0" i="0" dirty="0">
                <a:solidFill>
                  <a:srgbClr val="374151"/>
                </a:solidFill>
                <a:effectLst/>
                <a:latin typeface="Söhne"/>
              </a:rPr>
              <a:t>" sąrašo elementas.</a:t>
            </a:r>
          </a:p>
          <a:p>
            <a:pPr algn="l"/>
            <a:endParaRPr lang="lt-LT" b="0" i="0" dirty="0">
              <a:solidFill>
                <a:srgbClr val="374151"/>
              </a:solidFill>
              <a:effectLst/>
              <a:latin typeface="Söhne"/>
            </a:endParaRPr>
          </a:p>
          <a:p>
            <a:pPr algn="l"/>
            <a:r>
              <a:rPr lang="lt-LT" b="0" i="0" dirty="0">
                <a:solidFill>
                  <a:srgbClr val="374151"/>
                </a:solidFill>
                <a:effectLst/>
                <a:latin typeface="Söhne"/>
              </a:rPr>
              <a:t>Įdomu tai, kad ši indeksavimo sistema taip pat veikia su tekstais. Tekstas gali būti laikomas sąrašu simbolių. Pavyzdžiui:</a:t>
            </a:r>
          </a:p>
          <a:p>
            <a:r>
              <a:rPr lang="lt-LT" dirty="0" err="1">
                <a:effectLst/>
              </a:rPr>
              <a:t>zodis</a:t>
            </a:r>
            <a:r>
              <a:rPr lang="lt-LT" dirty="0">
                <a:effectLst/>
              </a:rPr>
              <a:t> = </a:t>
            </a:r>
            <a:r>
              <a:rPr lang="lt-LT" dirty="0">
                <a:solidFill>
                  <a:srgbClr val="00A67D"/>
                </a:solidFill>
                <a:effectLst/>
              </a:rPr>
              <a:t>"Laba diena"</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zodis</a:t>
            </a:r>
            <a:r>
              <a:rPr lang="lt-LT" b="0" i="0" dirty="0">
                <a:solidFill>
                  <a:srgbClr val="374151"/>
                </a:solidFill>
                <a:effectLst/>
                <a:latin typeface="Söhne"/>
              </a:rPr>
              <a:t>" yra tekstas, bet mes galime pasiekti bet kurį jo simbolį, naudodami indeksą, kaip su sąrašais. Jei norime atspausdinti šeštąjį "</a:t>
            </a:r>
            <a:r>
              <a:rPr lang="lt-LT" b="0" i="0" dirty="0" err="1">
                <a:solidFill>
                  <a:srgbClr val="374151"/>
                </a:solidFill>
                <a:effectLst/>
                <a:latin typeface="Söhne"/>
              </a:rPr>
              <a:t>zodis</a:t>
            </a:r>
            <a:r>
              <a:rPr lang="lt-LT" b="0" i="0" dirty="0">
                <a:solidFill>
                  <a:srgbClr val="374151"/>
                </a:solidFill>
                <a:effectLst/>
                <a:latin typeface="Söhne"/>
              </a:rPr>
              <a:t>" elemento simbolį, rašome:</a:t>
            </a:r>
          </a:p>
          <a:p>
            <a:r>
              <a:rPr lang="lt-LT" dirty="0" err="1">
                <a:solidFill>
                  <a:srgbClr val="E9950C"/>
                </a:solidFill>
                <a:effectLst/>
              </a:rPr>
              <a:t>print</a:t>
            </a:r>
            <a:r>
              <a:rPr lang="lt-LT" dirty="0">
                <a:effectLst/>
              </a:rPr>
              <a:t>(</a:t>
            </a:r>
            <a:r>
              <a:rPr lang="lt-LT" dirty="0" err="1">
                <a:effectLst/>
              </a:rPr>
              <a:t>zodis</a:t>
            </a:r>
            <a:r>
              <a:rPr lang="lt-LT" dirty="0">
                <a:effectLst/>
              </a:rPr>
              <a:t>[</a:t>
            </a:r>
            <a:r>
              <a:rPr lang="lt-LT" dirty="0">
                <a:solidFill>
                  <a:srgbClr val="DF3079"/>
                </a:solidFill>
                <a:effectLst/>
              </a:rPr>
              <a:t>5</a:t>
            </a:r>
            <a:r>
              <a:rPr lang="lt-LT" dirty="0">
                <a:effectLst/>
              </a:rPr>
              <a:t>]) </a:t>
            </a:r>
          </a:p>
          <a:p>
            <a:pPr algn="l"/>
            <a:r>
              <a:rPr lang="lt-LT" b="0" i="0" dirty="0">
                <a:solidFill>
                  <a:srgbClr val="374151"/>
                </a:solidFill>
                <a:effectLst/>
                <a:latin typeface="Söhne"/>
              </a:rPr>
              <a:t>Tai atspausdins "d", nes tai yra šeštasis "</a:t>
            </a:r>
            <a:r>
              <a:rPr lang="lt-LT" b="0" i="0" dirty="0" err="1">
                <a:solidFill>
                  <a:srgbClr val="374151"/>
                </a:solidFill>
                <a:effectLst/>
                <a:latin typeface="Söhne"/>
              </a:rPr>
              <a:t>zodis</a:t>
            </a:r>
            <a:r>
              <a:rPr lang="lt-LT" b="0" i="0" dirty="0">
                <a:solidFill>
                  <a:srgbClr val="374151"/>
                </a:solidFill>
                <a:effectLst/>
                <a:latin typeface="Söhne"/>
              </a:rPr>
              <a:t>" elemento simbolis.</a:t>
            </a:r>
          </a:p>
          <a:p>
            <a:pPr algn="l"/>
            <a:endParaRPr lang="lt-LT" b="0" i="0" dirty="0">
              <a:solidFill>
                <a:srgbClr val="374151"/>
              </a:solidFill>
              <a:effectLst/>
              <a:latin typeface="Söhne"/>
            </a:endParaRPr>
          </a:p>
          <a:p>
            <a:pPr algn="l"/>
            <a:r>
              <a:rPr lang="lt-LT" b="0" i="0" dirty="0">
                <a:solidFill>
                  <a:srgbClr val="374151"/>
                </a:solidFill>
                <a:effectLst/>
                <a:latin typeface="Söhne"/>
              </a:rPr>
              <a:t>Dabar pereikime prie dar sudėtingesnio sąrašo:</a:t>
            </a:r>
          </a:p>
          <a:p>
            <a:r>
              <a:rPr lang="lt-LT" dirty="0" err="1">
                <a:effectLst/>
              </a:rPr>
              <a:t>visko_po_truputi</a:t>
            </a:r>
            <a:r>
              <a:rPr lang="lt-LT" dirty="0">
                <a:effectLst/>
              </a:rPr>
              <a:t> = [</a:t>
            </a:r>
            <a:r>
              <a:rPr lang="lt-LT" dirty="0">
                <a:solidFill>
                  <a:srgbClr val="DF3079"/>
                </a:solidFill>
                <a:effectLst/>
              </a:rPr>
              <a:t>5</a:t>
            </a:r>
            <a:r>
              <a:rPr lang="lt-LT" dirty="0">
                <a:effectLst/>
              </a:rPr>
              <a:t>, </a:t>
            </a:r>
            <a:r>
              <a:rPr lang="lt-LT" dirty="0">
                <a:solidFill>
                  <a:srgbClr val="DF3079"/>
                </a:solidFill>
                <a:effectLst/>
              </a:rPr>
              <a:t>5.6</a:t>
            </a:r>
            <a:r>
              <a:rPr lang="lt-LT" dirty="0">
                <a:effectLst/>
              </a:rPr>
              <a:t>, </a:t>
            </a:r>
            <a:r>
              <a:rPr lang="lt-LT" dirty="0">
                <a:solidFill>
                  <a:srgbClr val="00A67D"/>
                </a:solidFill>
                <a:effectLst/>
              </a:rPr>
              <a:t>"Lietuva"</a:t>
            </a:r>
            <a:r>
              <a:rPr lang="lt-LT" dirty="0">
                <a:effectLst/>
              </a:rPr>
              <a:t>, [</a:t>
            </a:r>
            <a:r>
              <a:rPr lang="lt-LT" dirty="0">
                <a:solidFill>
                  <a:srgbClr val="DF3079"/>
                </a:solidFill>
                <a:effectLst/>
              </a:rPr>
              <a:t>5</a:t>
            </a:r>
            <a:r>
              <a:rPr lang="lt-LT" dirty="0">
                <a:effectLst/>
              </a:rPr>
              <a:t>, </a:t>
            </a:r>
            <a:r>
              <a:rPr lang="lt-LT" dirty="0">
                <a:solidFill>
                  <a:srgbClr val="DF3079"/>
                </a:solidFill>
                <a:effectLst/>
              </a:rPr>
              <a:t>6</a:t>
            </a:r>
            <a:r>
              <a:rPr lang="lt-LT" dirty="0">
                <a:effectLst/>
              </a:rPr>
              <a:t>, </a:t>
            </a:r>
            <a:r>
              <a:rPr lang="lt-LT" dirty="0">
                <a:solidFill>
                  <a:srgbClr val="DF3079"/>
                </a:solidFill>
                <a:effectLst/>
              </a:rPr>
              <a:t>15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kitas sąrašas. Mes galime pasiekti jo elementus naudodami dvi skliaustų poras. Pirmoji pora nurodo išorinio sąrašo elementą, o antroji - vidinio sąrašo elementą. Jei norime atspausdinti antrąjį vidinio sąrašo elementą, rašome:</a:t>
            </a:r>
          </a:p>
          <a:p>
            <a:r>
              <a:rPr lang="lt-LT" dirty="0" err="1">
                <a:solidFill>
                  <a:srgbClr val="E9950C"/>
                </a:solidFill>
                <a:effectLst/>
              </a:rPr>
              <a:t>print</a:t>
            </a:r>
            <a:r>
              <a:rPr lang="lt-LT" dirty="0">
                <a:effectLst/>
              </a:rPr>
              <a:t>(</a:t>
            </a:r>
            <a:r>
              <a:rPr lang="lt-LT" dirty="0" err="1">
                <a:effectLst/>
              </a:rPr>
              <a:t>visko_po_truputi</a:t>
            </a:r>
            <a:r>
              <a:rPr lang="lt-LT" dirty="0">
                <a:effectLst/>
              </a:rPr>
              <a:t>[</a:t>
            </a:r>
            <a:r>
              <a:rPr lang="lt-LT" dirty="0">
                <a:solidFill>
                  <a:srgbClr val="DF3079"/>
                </a:solidFill>
                <a:effectLst/>
              </a:rPr>
              <a:t>3</a:t>
            </a:r>
            <a:r>
              <a:rPr lang="lt-LT" dirty="0">
                <a:effectLst/>
              </a:rPr>
              <a:t>][</a:t>
            </a:r>
            <a:r>
              <a:rPr lang="lt-LT" dirty="0">
                <a:solidFill>
                  <a:srgbClr val="DF3079"/>
                </a:solidFill>
                <a:effectLst/>
              </a:rPr>
              <a:t>1</a:t>
            </a:r>
            <a:r>
              <a:rPr lang="lt-LT" dirty="0">
                <a:effectLst/>
              </a:rPr>
              <a:t>]) </a:t>
            </a:r>
          </a:p>
          <a:p>
            <a:pPr algn="l"/>
            <a:r>
              <a:rPr lang="lt-LT" b="0" i="0" dirty="0">
                <a:solidFill>
                  <a:srgbClr val="374151"/>
                </a:solidFill>
                <a:effectLst/>
                <a:latin typeface="Söhne"/>
              </a:rPr>
              <a:t>Tai atspausdins "6", nes tai yra antrasis elementas vidiniame sąraše, kuris yra ketvirtasis elementas išoriniame sąraše.</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pagrindinės idėjos, susijusios su sąrašų indeksavimu </a:t>
            </a:r>
            <a:r>
              <a:rPr lang="lt-LT" b="0" i="0" dirty="0" err="1">
                <a:solidFill>
                  <a:srgbClr val="374151"/>
                </a:solidFill>
                <a:effectLst/>
                <a:latin typeface="Söhne"/>
              </a:rPr>
              <a:t>Python</a:t>
            </a:r>
            <a:r>
              <a:rPr lang="lt-LT" b="0" i="0" dirty="0">
                <a:solidFill>
                  <a:srgbClr val="374151"/>
                </a:solidFill>
                <a:effectLst/>
                <a:latin typeface="Söhne"/>
              </a:rPr>
              <a:t>. Šis principas yra labai svarbus ir dažnai naudojamas praktikoje. Mes tęsime darbą su sąrašais ir kitomis duomenų struktūromis mūsų būsimose paskaitose.</a:t>
            </a:r>
          </a:p>
          <a:p>
            <a:pPr algn="l"/>
            <a:r>
              <a:rPr lang="lt-LT" b="0" i="0" dirty="0">
                <a:solidFill>
                  <a:srgbClr val="374151"/>
                </a:solidFill>
                <a:effectLst/>
                <a:latin typeface="Söhne"/>
              </a:rPr>
              <a:t>Atsiminkite, kad sąrašai yra viena iš pagrindinių duomenų struktūrų programavime, todėl svarbu juos gerai suprasti. Ir kartoju nes tai labai svarbu tai jei kils klausimų, nesidrovėkite klausti bet kada paskaitos metu.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4</a:t>
            </a:fld>
            <a:endParaRPr lang="en-LT"/>
          </a:p>
        </p:txBody>
      </p:sp>
    </p:spTree>
    <p:extLst>
      <p:ext uri="{BB962C8B-B14F-4D97-AF65-F5344CB8AC3E}">
        <p14:creationId xmlns:p14="http://schemas.microsoft.com/office/powerpoint/2010/main" val="191165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Sąrašai taip pat yra labai lankstūs </a:t>
            </a:r>
            <a:r>
              <a:rPr lang="lt-LT" b="0" i="0" dirty="0" err="1">
                <a:solidFill>
                  <a:srgbClr val="374151"/>
                </a:solidFill>
                <a:effectLst/>
                <a:latin typeface="Söhne"/>
              </a:rPr>
              <a:t>Python</a:t>
            </a:r>
            <a:r>
              <a:rPr lang="lt-LT" b="0" i="0" dirty="0">
                <a:solidFill>
                  <a:srgbClr val="374151"/>
                </a:solidFill>
                <a:effectLst/>
                <a:latin typeface="Söhne"/>
              </a:rPr>
              <a:t> duomenų tipai. Vienas iš jų privalumų yra tai, kad mes galime lengvai pridėti elementus prie sąrašo. Tai galima padaryti naudojant metodą </a:t>
            </a:r>
            <a:r>
              <a:rPr lang="lt-LT" b="0" i="0" dirty="0" err="1">
                <a:solidFill>
                  <a:srgbClr val="374151"/>
                </a:solidFill>
                <a:effectLst/>
                <a:latin typeface="Söhne"/>
              </a:rPr>
              <a:t>append</a:t>
            </a:r>
            <a:r>
              <a:rPr lang="lt-LT" b="0" i="0" dirty="0">
                <a:solidFill>
                  <a:srgbClr val="374151"/>
                </a:solidFill>
                <a:effectLst/>
                <a:latin typeface="Söhne"/>
              </a:rPr>
              <a:t>.</a:t>
            </a:r>
          </a:p>
          <a:p>
            <a:pPr algn="l"/>
            <a:r>
              <a:rPr lang="lt-LT" b="0" i="0" dirty="0">
                <a:solidFill>
                  <a:srgbClr val="374151"/>
                </a:solidFill>
                <a:effectLst/>
                <a:latin typeface="Söhne"/>
              </a:rPr>
              <a:t>Tarkime, turime sąrašą pavadinimu "</a:t>
            </a:r>
            <a:r>
              <a:rPr lang="lt-LT" b="0" i="0" dirty="0" err="1">
                <a:solidFill>
                  <a:srgbClr val="374151"/>
                </a:solidFill>
                <a:effectLst/>
                <a:latin typeface="Söhne"/>
              </a:rPr>
              <a:t>sarasas</a:t>
            </a:r>
            <a:r>
              <a:rPr lang="lt-LT" b="0" i="0" dirty="0">
                <a:solidFill>
                  <a:srgbClr val="374151"/>
                </a:solidFill>
                <a:effectLst/>
                <a:latin typeface="Söhne"/>
              </a:rPr>
              <a:t>":</a:t>
            </a:r>
          </a:p>
          <a:p>
            <a:r>
              <a:rPr lang="lt-LT" dirty="0" err="1">
                <a:effectLst/>
              </a:rPr>
              <a:t>sarasas</a:t>
            </a:r>
            <a:r>
              <a:rPr lang="lt-LT" dirty="0">
                <a:effectLst/>
              </a:rPr>
              <a:t> = [</a:t>
            </a:r>
            <a:r>
              <a:rPr lang="lt-LT" dirty="0">
                <a:solidFill>
                  <a:srgbClr val="DF3079"/>
                </a:solidFill>
                <a:effectLst/>
              </a:rPr>
              <a:t>5</a:t>
            </a:r>
            <a:r>
              <a:rPr lang="lt-LT" dirty="0">
                <a:effectLst/>
              </a:rPr>
              <a:t>,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p>
          <a:p>
            <a:pPr algn="l"/>
            <a:r>
              <a:rPr lang="lt-LT" b="0" i="0" dirty="0">
                <a:solidFill>
                  <a:srgbClr val="374151"/>
                </a:solidFill>
                <a:effectLst/>
                <a:latin typeface="Söhne"/>
              </a:rPr>
              <a:t>Šiame sąraše yra trys elementai. Bet ką darytume, jei norėtume pridėti dar vieną elementą prie šio sąrašo?</a:t>
            </a:r>
          </a:p>
          <a:p>
            <a:pPr algn="l"/>
            <a:endParaRPr lang="lt-LT" b="0" i="0" dirty="0">
              <a:solidFill>
                <a:srgbClr val="374151"/>
              </a:solidFill>
              <a:effectLst/>
              <a:latin typeface="Söhne"/>
            </a:endParaRPr>
          </a:p>
          <a:p>
            <a:pPr algn="l"/>
            <a:r>
              <a:rPr lang="lt-LT" b="0" i="0" dirty="0">
                <a:solidFill>
                  <a:srgbClr val="374151"/>
                </a:solidFill>
                <a:effectLst/>
                <a:latin typeface="Söhne"/>
              </a:rPr>
              <a:t>Mes galime naudoti </a:t>
            </a:r>
            <a:r>
              <a:rPr lang="lt-LT" b="0" i="0" dirty="0" err="1">
                <a:solidFill>
                  <a:srgbClr val="374151"/>
                </a:solidFill>
                <a:effectLst/>
                <a:latin typeface="Söhne"/>
              </a:rPr>
              <a:t>append</a:t>
            </a:r>
            <a:r>
              <a:rPr lang="lt-LT" b="0" i="0" dirty="0">
                <a:solidFill>
                  <a:srgbClr val="374151"/>
                </a:solidFill>
                <a:effectLst/>
                <a:latin typeface="Söhne"/>
              </a:rPr>
              <a:t> metodą. Šis metodas prideda elementą prie sąrašo gale. Taigi, jei norime pridėti skaičių 13 prie mūsų sąrašo, turėtume parašyti:</a:t>
            </a:r>
          </a:p>
          <a:p>
            <a:pPr algn="l"/>
            <a:endParaRPr lang="lt-LT" b="0" i="0" dirty="0">
              <a:solidFill>
                <a:srgbClr val="374151"/>
              </a:solidFill>
              <a:effectLst/>
              <a:latin typeface="Söhne"/>
            </a:endParaRPr>
          </a:p>
          <a:p>
            <a:r>
              <a:rPr lang="lt-LT" dirty="0" err="1">
                <a:effectLst/>
              </a:rPr>
              <a:t>sarasas.append</a:t>
            </a:r>
            <a:r>
              <a:rPr lang="lt-LT" dirty="0">
                <a:effectLst/>
              </a:rPr>
              <a:t>(</a:t>
            </a:r>
            <a:r>
              <a:rPr lang="lt-LT" dirty="0">
                <a:solidFill>
                  <a:srgbClr val="DF3079"/>
                </a:solidFill>
                <a:effectLst/>
              </a:rPr>
              <a:t>13</a:t>
            </a:r>
            <a:r>
              <a:rPr lang="lt-LT" dirty="0">
                <a:effectLst/>
              </a:rPr>
              <a:t>) </a:t>
            </a:r>
          </a:p>
          <a:p>
            <a:pPr algn="l"/>
            <a:r>
              <a:rPr lang="lt-LT" b="0" i="0" dirty="0">
                <a:solidFill>
                  <a:srgbClr val="374151"/>
                </a:solidFill>
                <a:effectLst/>
                <a:latin typeface="Söhne"/>
              </a:rPr>
              <a:t>Dabar, jei atspausdinsime mūsų sąrašą, matysime, kad jis išaugo:</a:t>
            </a:r>
          </a:p>
          <a:p>
            <a:r>
              <a:rPr lang="lt-LT" dirty="0" err="1">
                <a:solidFill>
                  <a:srgbClr val="E9950C"/>
                </a:solidFill>
                <a:effectLst/>
              </a:rPr>
              <a:t>print</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[5, 2, 6, 13], nes mes pridėjome 13 prie mūsų sąrašo.</a:t>
            </a:r>
          </a:p>
          <a:p>
            <a:pPr algn="l"/>
            <a:endParaRPr lang="lt-LT" b="0" i="0" dirty="0">
              <a:solidFill>
                <a:srgbClr val="374151"/>
              </a:solidFill>
              <a:effectLst/>
              <a:latin typeface="Söhne"/>
            </a:endParaRPr>
          </a:p>
          <a:p>
            <a:pPr algn="l"/>
            <a:r>
              <a:rPr lang="lt-LT" b="0" i="0" dirty="0">
                <a:solidFill>
                  <a:srgbClr val="374151"/>
                </a:solidFill>
                <a:effectLst/>
                <a:latin typeface="Söhne"/>
              </a:rPr>
              <a:t>Kaip matote, </a:t>
            </a:r>
            <a:r>
              <a:rPr lang="lt-LT" b="0" i="0" dirty="0" err="1">
                <a:solidFill>
                  <a:srgbClr val="374151"/>
                </a:solidFill>
                <a:effectLst/>
                <a:latin typeface="Söhne"/>
              </a:rPr>
              <a:t>append</a:t>
            </a:r>
            <a:r>
              <a:rPr lang="lt-LT" b="0" i="0" dirty="0">
                <a:solidFill>
                  <a:srgbClr val="374151"/>
                </a:solidFill>
                <a:effectLst/>
                <a:latin typeface="Söhne"/>
              </a:rPr>
              <a:t> metodas yra labai naudingas, kai norime pridėti elementus prie sąrašo. Bet šis metodas prideda elementą tik sąrašo gale. Jei norime pridėti elementą kitur sąraše, turėtume naudoti kitą metodą, pavyzdžiui, </a:t>
            </a:r>
            <a:r>
              <a:rPr lang="lt-LT" b="0" i="0" dirty="0" err="1">
                <a:solidFill>
                  <a:srgbClr val="374151"/>
                </a:solidFill>
                <a:effectLst/>
                <a:latin typeface="Söhne"/>
              </a:rPr>
              <a:t>insert</a:t>
            </a:r>
            <a:r>
              <a:rPr lang="lt-LT" b="0" i="0" dirty="0">
                <a:solidFill>
                  <a:srgbClr val="374151"/>
                </a:solidFill>
                <a:effectLst/>
                <a:latin typeface="Söhne"/>
              </a:rPr>
              <a:t>.</a:t>
            </a:r>
          </a:p>
          <a:p>
            <a:pPr algn="l"/>
            <a:r>
              <a:rPr lang="lt-LT" b="0" i="0" dirty="0">
                <a:solidFill>
                  <a:srgbClr val="374151"/>
                </a:solidFill>
                <a:effectLst/>
                <a:latin typeface="Söhne"/>
              </a:rPr>
              <a:t>O dabar ()</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5</a:t>
            </a:fld>
            <a:endParaRPr lang="en-LT"/>
          </a:p>
        </p:txBody>
      </p:sp>
    </p:spTree>
    <p:extLst>
      <p:ext uri="{BB962C8B-B14F-4D97-AF65-F5344CB8AC3E}">
        <p14:creationId xmlns:p14="http://schemas.microsoft.com/office/powerpoint/2010/main" val="11155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Tęsdami mūsų diskusiją apie sąrašus, dabar pažvelkime, kaip galime keisti ir ištrinti sąrašo elementus.</a:t>
            </a:r>
          </a:p>
          <a:p>
            <a:pPr algn="l"/>
            <a:r>
              <a:rPr lang="lt-LT" b="0" i="0" dirty="0">
                <a:solidFill>
                  <a:srgbClr val="374151"/>
                </a:solidFill>
                <a:effectLst/>
                <a:latin typeface="Söhne"/>
              </a:rPr>
              <a:t>Kaip pavyzdį vėl paimkime sąrašą "</a:t>
            </a:r>
            <a:r>
              <a:rPr lang="lt-LT" b="0" i="0" dirty="0" err="1">
                <a:solidFill>
                  <a:srgbClr val="374151"/>
                </a:solidFill>
                <a:effectLst/>
                <a:latin typeface="Söhne"/>
              </a:rPr>
              <a:t>sarasas</a:t>
            </a:r>
            <a:r>
              <a:rPr lang="lt-LT" b="0" i="0" dirty="0">
                <a:solidFill>
                  <a:srgbClr val="374151"/>
                </a:solidFill>
                <a:effectLst/>
                <a:latin typeface="Söhne"/>
              </a:rPr>
              <a:t>":</a:t>
            </a:r>
          </a:p>
          <a:p>
            <a:r>
              <a:rPr lang="lt-LT" dirty="0" err="1">
                <a:effectLst/>
              </a:rPr>
              <a:t>sarasas</a:t>
            </a:r>
            <a:r>
              <a:rPr lang="lt-LT" dirty="0">
                <a:effectLst/>
              </a:rPr>
              <a:t> = [</a:t>
            </a:r>
            <a:r>
              <a:rPr lang="lt-LT" dirty="0">
                <a:solidFill>
                  <a:srgbClr val="DF3079"/>
                </a:solidFill>
                <a:effectLst/>
              </a:rPr>
              <a:t>5</a:t>
            </a:r>
            <a:r>
              <a:rPr lang="lt-LT" dirty="0">
                <a:effectLst/>
              </a:rPr>
              <a:t>,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p>
          <a:p>
            <a:endParaRPr lang="lt-LT" dirty="0">
              <a:effectLst/>
            </a:endParaRPr>
          </a:p>
          <a:p>
            <a:pPr algn="l"/>
            <a:r>
              <a:rPr lang="lt-LT" b="0" i="0" dirty="0">
                <a:solidFill>
                  <a:srgbClr val="374151"/>
                </a:solidFill>
                <a:effectLst/>
                <a:latin typeface="Söhne"/>
              </a:rPr>
              <a:t>Jeigu norime pakeisti antrąjį sąrašo elementą, tai galime padaryti tiesiogiai per jo indeksą. Pavyzdžiui, jei norime pakeisti antrąjį sąrašo elementą į 64, turėtume parašyti:</a:t>
            </a:r>
          </a:p>
          <a:p>
            <a:r>
              <a:rPr lang="lt-LT" dirty="0" err="1">
                <a:effectLst/>
              </a:rPr>
              <a:t>sarasas</a:t>
            </a:r>
            <a:r>
              <a:rPr lang="lt-LT" dirty="0">
                <a:effectLst/>
              </a:rPr>
              <a:t>[</a:t>
            </a:r>
            <a:r>
              <a:rPr lang="lt-LT" dirty="0">
                <a:solidFill>
                  <a:srgbClr val="DF3079"/>
                </a:solidFill>
                <a:effectLst/>
              </a:rPr>
              <a:t>1</a:t>
            </a:r>
            <a:r>
              <a:rPr lang="lt-LT" dirty="0">
                <a:effectLst/>
              </a:rPr>
              <a:t>] = </a:t>
            </a:r>
            <a:r>
              <a:rPr lang="lt-LT" dirty="0">
                <a:solidFill>
                  <a:srgbClr val="DF3079"/>
                </a:solidFill>
                <a:effectLst/>
              </a:rPr>
              <a:t>64</a:t>
            </a:r>
            <a:r>
              <a:rPr lang="lt-LT" dirty="0">
                <a:effectLst/>
              </a:rPr>
              <a:t> </a:t>
            </a:r>
          </a:p>
          <a:p>
            <a:pPr algn="l"/>
            <a:r>
              <a:rPr lang="lt-LT" b="0" i="0" dirty="0">
                <a:solidFill>
                  <a:srgbClr val="374151"/>
                </a:solidFill>
                <a:effectLst/>
                <a:latin typeface="Söhne"/>
              </a:rPr>
              <a:t>Dabar, kai atspausdinsime mūsų sąrašą, matysime, kad antrasis elementas pasikeitė:</a:t>
            </a:r>
          </a:p>
          <a:p>
            <a:r>
              <a:rPr lang="lt-LT" dirty="0" err="1">
                <a:solidFill>
                  <a:srgbClr val="E9950C"/>
                </a:solidFill>
                <a:effectLst/>
              </a:rPr>
              <a:t>print</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[5, 64, 6], nes mes pakeitėme antrąjį sąrašo elementą į 64.</a:t>
            </a:r>
          </a:p>
          <a:p>
            <a:pPr algn="l"/>
            <a:endParaRPr lang="lt-LT" b="0" i="0" dirty="0">
              <a:solidFill>
                <a:srgbClr val="374151"/>
              </a:solidFill>
              <a:effectLst/>
              <a:latin typeface="Söhne"/>
            </a:endParaRPr>
          </a:p>
          <a:p>
            <a:pPr algn="l"/>
            <a:r>
              <a:rPr lang="lt-LT" b="0" i="0" dirty="0">
                <a:solidFill>
                  <a:srgbClr val="374151"/>
                </a:solidFill>
                <a:effectLst/>
                <a:latin typeface="Söhne"/>
              </a:rPr>
              <a:t>Bet kaip dėl elemento ištrynimo iš sąrašo?</a:t>
            </a:r>
          </a:p>
          <a:p>
            <a:pPr algn="l"/>
            <a:r>
              <a:rPr lang="lt-LT" b="0" i="0" dirty="0" err="1">
                <a:solidFill>
                  <a:srgbClr val="374151"/>
                </a:solidFill>
                <a:effectLst/>
                <a:latin typeface="Söhne"/>
              </a:rPr>
              <a:t>Python</a:t>
            </a:r>
            <a:r>
              <a:rPr lang="lt-LT" b="0" i="0" dirty="0">
                <a:solidFill>
                  <a:srgbClr val="374151"/>
                </a:solidFill>
                <a:effectLst/>
                <a:latin typeface="Söhne"/>
              </a:rPr>
              <a:t> suteikia kelis būdus ištrinti elementus iš sąrašo, bet vienas iš paprasčiausių yra naudoti </a:t>
            </a:r>
            <a:r>
              <a:rPr lang="lt-LT" b="0" i="0" dirty="0" err="1">
                <a:solidFill>
                  <a:srgbClr val="374151"/>
                </a:solidFill>
                <a:effectLst/>
                <a:latin typeface="Söhne"/>
              </a:rPr>
              <a:t>pop</a:t>
            </a:r>
            <a:r>
              <a:rPr lang="lt-LT" b="0" i="0" dirty="0">
                <a:solidFill>
                  <a:srgbClr val="374151"/>
                </a:solidFill>
                <a:effectLst/>
                <a:latin typeface="Söhne"/>
              </a:rPr>
              <a:t> metodą. </a:t>
            </a:r>
            <a:r>
              <a:rPr lang="lt-LT" b="0" i="0" dirty="0" err="1">
                <a:solidFill>
                  <a:srgbClr val="374151"/>
                </a:solidFill>
                <a:effectLst/>
                <a:latin typeface="Söhne"/>
              </a:rPr>
              <a:t>pop</a:t>
            </a:r>
            <a:r>
              <a:rPr lang="lt-LT" b="0" i="0" dirty="0">
                <a:solidFill>
                  <a:srgbClr val="374151"/>
                </a:solidFill>
                <a:effectLst/>
                <a:latin typeface="Söhne"/>
              </a:rPr>
              <a:t> metodas ištrina elementą iš sąrašo ir grąžina jo reikšmę.</a:t>
            </a:r>
          </a:p>
          <a:p>
            <a:pPr algn="l"/>
            <a:r>
              <a:rPr lang="lt-LT" b="0" i="0" dirty="0">
                <a:solidFill>
                  <a:srgbClr val="374151"/>
                </a:solidFill>
                <a:effectLst/>
                <a:latin typeface="Söhne"/>
              </a:rPr>
              <a:t>Tarkime, turime kitą sąrašą, pavadinimu "sarasas2":</a:t>
            </a:r>
          </a:p>
          <a:p>
            <a:r>
              <a:rPr lang="lt-LT" dirty="0">
                <a:effectLst/>
              </a:rPr>
              <a:t>sarasas2 = [</a:t>
            </a:r>
            <a:r>
              <a:rPr lang="lt-LT" dirty="0">
                <a:solidFill>
                  <a:srgbClr val="DF3079"/>
                </a:solidFill>
                <a:effectLst/>
              </a:rPr>
              <a:t>5</a:t>
            </a:r>
            <a:r>
              <a:rPr lang="lt-LT" dirty="0">
                <a:effectLst/>
              </a:rPr>
              <a:t>, </a:t>
            </a:r>
            <a:r>
              <a:rPr lang="lt-LT" dirty="0">
                <a:solidFill>
                  <a:srgbClr val="DF3079"/>
                </a:solidFill>
                <a:effectLst/>
              </a:rPr>
              <a:t>64</a:t>
            </a:r>
            <a:r>
              <a:rPr lang="lt-LT" dirty="0">
                <a:effectLst/>
              </a:rPr>
              <a:t>, </a:t>
            </a:r>
            <a:r>
              <a:rPr lang="lt-LT" dirty="0">
                <a:solidFill>
                  <a:srgbClr val="DF3079"/>
                </a:solidFill>
                <a:effectLst/>
              </a:rPr>
              <a:t>6</a:t>
            </a:r>
            <a:r>
              <a:rPr lang="lt-LT" dirty="0">
                <a:effectLst/>
              </a:rPr>
              <a:t>] </a:t>
            </a:r>
          </a:p>
          <a:p>
            <a:pPr algn="l"/>
            <a:r>
              <a:rPr lang="lt-LT" b="0" i="0" dirty="0">
                <a:solidFill>
                  <a:srgbClr val="374151"/>
                </a:solidFill>
                <a:effectLst/>
                <a:latin typeface="Söhne"/>
              </a:rPr>
              <a:t>Jei norime ištrinti antrąjį "sarasas2" elementą, turėtume parašyti:</a:t>
            </a:r>
          </a:p>
          <a:p>
            <a:r>
              <a:rPr lang="lt-LT" dirty="0">
                <a:effectLst/>
              </a:rPr>
              <a:t>sarasas2.pop(</a:t>
            </a:r>
            <a:r>
              <a:rPr lang="lt-LT" dirty="0">
                <a:solidFill>
                  <a:srgbClr val="DF3079"/>
                </a:solidFill>
                <a:effectLst/>
              </a:rPr>
              <a:t>1</a:t>
            </a:r>
            <a:r>
              <a:rPr lang="lt-LT" dirty="0">
                <a:effectLst/>
              </a:rPr>
              <a:t>) </a:t>
            </a:r>
          </a:p>
          <a:p>
            <a:pPr algn="l"/>
            <a:r>
              <a:rPr lang="lt-LT" b="0" i="0" dirty="0">
                <a:solidFill>
                  <a:srgbClr val="374151"/>
                </a:solidFill>
                <a:effectLst/>
                <a:latin typeface="Söhne"/>
              </a:rPr>
              <a:t>Dabar, kai atspausdinsime mūsų sąrašą, matysime, kad antrasis elementas buvo ištrintas:</a:t>
            </a:r>
          </a:p>
          <a:p>
            <a:r>
              <a:rPr lang="lt-LT" dirty="0" err="1">
                <a:solidFill>
                  <a:srgbClr val="E9950C"/>
                </a:solidFill>
                <a:effectLst/>
              </a:rPr>
              <a:t>print</a:t>
            </a:r>
            <a:r>
              <a:rPr lang="lt-LT" dirty="0">
                <a:effectLst/>
              </a:rPr>
              <a:t>(sarasas2) </a:t>
            </a:r>
          </a:p>
          <a:p>
            <a:pPr algn="l"/>
            <a:r>
              <a:rPr lang="lt-LT" b="0" i="0" dirty="0">
                <a:solidFill>
                  <a:srgbClr val="374151"/>
                </a:solidFill>
                <a:effectLst/>
                <a:latin typeface="Söhne"/>
              </a:rPr>
              <a:t>Tai atspausdins [5, 6], nes mes ištrynėme antrąjį "sarasas2" elementą.</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pagrindiniai būdai, kaip keisti ir ištrinti sąrašų elementus </a:t>
            </a:r>
            <a:r>
              <a:rPr lang="lt-LT" b="0" i="0" dirty="0" err="1">
                <a:solidFill>
                  <a:srgbClr val="374151"/>
                </a:solidFill>
                <a:effectLst/>
                <a:latin typeface="Söhne"/>
              </a:rPr>
              <a:t>Python</a:t>
            </a:r>
            <a:r>
              <a:rPr lang="lt-LT" b="0" i="0" dirty="0">
                <a:solidFill>
                  <a:srgbClr val="374151"/>
                </a:solidFill>
                <a:effectLst/>
                <a:latin typeface="Söhne"/>
              </a:rPr>
              <a:t>. Sąrašai yra labai lankstūs ir galingi duomenų tipai, todėl svarbu žinoti, kaip juos manipuliuoti.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6</a:t>
            </a:fld>
            <a:endParaRPr lang="en-LT"/>
          </a:p>
        </p:txBody>
      </p:sp>
    </p:spTree>
    <p:extLst>
      <p:ext uri="{BB962C8B-B14F-4D97-AF65-F5344CB8AC3E}">
        <p14:creationId xmlns:p14="http://schemas.microsoft.com/office/powerpoint/2010/main" val="82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Tęsdami temą apie sąrašus, norėčiau pademonstruoti, kaip galite nustatyti sąrašo dydį.</a:t>
            </a:r>
          </a:p>
          <a:p>
            <a:pPr algn="l"/>
            <a:r>
              <a:rPr lang="lt-LT" b="0" i="0" dirty="0" err="1">
                <a:solidFill>
                  <a:srgbClr val="374151"/>
                </a:solidFill>
                <a:effectLst/>
                <a:latin typeface="Söhne"/>
              </a:rPr>
              <a:t>Python</a:t>
            </a:r>
            <a:r>
              <a:rPr lang="lt-LT" b="0" i="0" dirty="0">
                <a:solidFill>
                  <a:srgbClr val="374151"/>
                </a:solidFill>
                <a:effectLst/>
                <a:latin typeface="Söhne"/>
              </a:rPr>
              <a:t> leidžia mums nustatyti sąrašo dydį naudojant funkciją </a:t>
            </a:r>
            <a:r>
              <a:rPr lang="lt-LT" b="0" i="0" dirty="0" err="1">
                <a:solidFill>
                  <a:srgbClr val="374151"/>
                </a:solidFill>
                <a:effectLst/>
                <a:latin typeface="Söhne"/>
              </a:rPr>
              <a:t>len</a:t>
            </a:r>
            <a:r>
              <a:rPr lang="lt-LT" b="0" i="0" dirty="0">
                <a:solidFill>
                  <a:srgbClr val="374151"/>
                </a:solidFill>
                <a:effectLst/>
                <a:latin typeface="Söhne"/>
              </a:rPr>
              <a:t>. </a:t>
            </a:r>
            <a:r>
              <a:rPr lang="lt-LT" b="0" i="0" dirty="0" err="1">
                <a:solidFill>
                  <a:srgbClr val="374151"/>
                </a:solidFill>
                <a:effectLst/>
                <a:latin typeface="Söhne"/>
              </a:rPr>
              <a:t>len</a:t>
            </a:r>
            <a:r>
              <a:rPr lang="lt-LT" b="0" i="0" dirty="0">
                <a:solidFill>
                  <a:srgbClr val="374151"/>
                </a:solidFill>
                <a:effectLst/>
                <a:latin typeface="Söhne"/>
              </a:rPr>
              <a:t> yra trumpinys nuo žodžio "</a:t>
            </a:r>
            <a:r>
              <a:rPr lang="lt-LT" b="0" i="0" dirty="0" err="1">
                <a:solidFill>
                  <a:srgbClr val="374151"/>
                </a:solidFill>
                <a:effectLst/>
                <a:latin typeface="Söhne"/>
              </a:rPr>
              <a:t>length</a:t>
            </a:r>
            <a:r>
              <a:rPr lang="lt-LT" b="0" i="0" dirty="0">
                <a:solidFill>
                  <a:srgbClr val="374151"/>
                </a:solidFill>
                <a:effectLst/>
                <a:latin typeface="Söhne"/>
              </a:rPr>
              <a:t>", kuris reiškia "ilgį".</a:t>
            </a:r>
          </a:p>
          <a:p>
            <a:pPr algn="l"/>
            <a:r>
              <a:rPr lang="lt-LT" b="0" i="0" dirty="0">
                <a:solidFill>
                  <a:srgbClr val="374151"/>
                </a:solidFill>
                <a:effectLst/>
                <a:latin typeface="Söhne"/>
              </a:rPr>
              <a:t>Tarkime, turime tokią sąrašo struktūrą:</a:t>
            </a:r>
          </a:p>
          <a:p>
            <a:r>
              <a:rPr lang="lt-LT" dirty="0" err="1">
                <a:effectLst/>
              </a:rPr>
              <a:t>sarasas</a:t>
            </a:r>
            <a:r>
              <a:rPr lang="lt-LT" dirty="0">
                <a:effectLst/>
              </a:rPr>
              <a:t> = [</a:t>
            </a:r>
            <a:r>
              <a:rPr lang="lt-LT" dirty="0">
                <a:solidFill>
                  <a:srgbClr val="DF3079"/>
                </a:solidFill>
                <a:effectLst/>
              </a:rPr>
              <a:t>6</a:t>
            </a:r>
            <a:r>
              <a:rPr lang="lt-LT" dirty="0">
                <a:effectLst/>
              </a:rPr>
              <a:t>, </a:t>
            </a:r>
            <a:r>
              <a:rPr lang="lt-LT" dirty="0">
                <a:solidFill>
                  <a:srgbClr val="DF3079"/>
                </a:solidFill>
                <a:effectLst/>
              </a:rPr>
              <a:t>98</a:t>
            </a:r>
            <a:r>
              <a:rPr lang="lt-LT" dirty="0">
                <a:effectLst/>
              </a:rPr>
              <a:t>, </a:t>
            </a:r>
            <a:r>
              <a:rPr lang="lt-LT" dirty="0">
                <a:solidFill>
                  <a:srgbClr val="DF3079"/>
                </a:solidFill>
                <a:effectLst/>
              </a:rPr>
              <a:t>159</a:t>
            </a:r>
            <a:r>
              <a:rPr lang="lt-LT" dirty="0">
                <a:effectLst/>
              </a:rPr>
              <a:t>, </a:t>
            </a:r>
            <a:r>
              <a:rPr lang="lt-LT" dirty="0">
                <a:solidFill>
                  <a:srgbClr val="00A67D"/>
                </a:solidFill>
                <a:effectLst/>
              </a:rPr>
              <a:t>"</a:t>
            </a:r>
            <a:r>
              <a:rPr lang="lt-LT" dirty="0" err="1">
                <a:solidFill>
                  <a:srgbClr val="00A67D"/>
                </a:solidFill>
                <a:effectLst/>
              </a:rPr>
              <a:t>zodziai</a:t>
            </a:r>
            <a:r>
              <a:rPr lang="lt-LT" dirty="0">
                <a:solidFill>
                  <a:srgbClr val="00A67D"/>
                </a:solidFill>
                <a:effectLst/>
              </a:rPr>
              <a:t>"</a:t>
            </a:r>
            <a:r>
              <a:rPr lang="lt-LT" dirty="0">
                <a:effectLst/>
              </a:rPr>
              <a:t>, </a:t>
            </a:r>
            <a:r>
              <a:rPr lang="lt-LT" dirty="0">
                <a:solidFill>
                  <a:srgbClr val="DF3079"/>
                </a:solidFill>
                <a:effectLst/>
              </a:rPr>
              <a:t>5.55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šeši elementai. Jei norime sužinoti, kiek yra elementų mūsų sąraše, galime naudoti </a:t>
            </a:r>
            <a:r>
              <a:rPr lang="lt-LT" b="0" i="0" dirty="0" err="1">
                <a:solidFill>
                  <a:srgbClr val="374151"/>
                </a:solidFill>
                <a:effectLst/>
                <a:latin typeface="Söhne"/>
              </a:rPr>
              <a:t>len</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a:t>
            </a:r>
            <a:r>
              <a:rPr lang="lt-LT" dirty="0" err="1">
                <a:solidFill>
                  <a:srgbClr val="E9950C"/>
                </a:solidFill>
                <a:effectLst/>
              </a:rPr>
              <a:t>len</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skaičių 6, nes mūsų sąraše yra šeši elementai.</a:t>
            </a:r>
          </a:p>
          <a:p>
            <a:pPr algn="l"/>
            <a:endParaRPr lang="lt-LT" b="0" i="0" dirty="0">
              <a:solidFill>
                <a:srgbClr val="374151"/>
              </a:solidFill>
              <a:effectLst/>
              <a:latin typeface="Söhne"/>
            </a:endParaRPr>
          </a:p>
          <a:p>
            <a:pPr algn="l"/>
            <a:r>
              <a:rPr lang="lt-LT" b="0" i="0" dirty="0">
                <a:solidFill>
                  <a:srgbClr val="374151"/>
                </a:solidFill>
                <a:effectLst/>
                <a:latin typeface="Söhne"/>
              </a:rPr>
              <a:t>Tačiau </a:t>
            </a:r>
            <a:r>
              <a:rPr lang="lt-LT" b="0" i="0" dirty="0" err="1">
                <a:solidFill>
                  <a:srgbClr val="374151"/>
                </a:solidFill>
                <a:effectLst/>
                <a:latin typeface="Söhne"/>
              </a:rPr>
              <a:t>len</a:t>
            </a:r>
            <a:r>
              <a:rPr lang="lt-LT" b="0" i="0" dirty="0">
                <a:solidFill>
                  <a:srgbClr val="374151"/>
                </a:solidFill>
                <a:effectLst/>
                <a:latin typeface="Söhne"/>
              </a:rPr>
              <a:t> funkcija nėra ribojama tik sąrašais. Ji taip pat gali būti naudojama su kitais kolekcijų tipais, pavyzdžiui, su eilutėmis. Jei norime sužinoti, kiek simbolių yra eilutėje, taip pat galime naudoti </a:t>
            </a:r>
            <a:r>
              <a:rPr lang="lt-LT" b="0" i="0" dirty="0" err="1">
                <a:solidFill>
                  <a:srgbClr val="374151"/>
                </a:solidFill>
                <a:effectLst/>
                <a:latin typeface="Söhne"/>
              </a:rPr>
              <a:t>len</a:t>
            </a:r>
            <a:r>
              <a:rPr lang="lt-LT" b="0" i="0" dirty="0">
                <a:solidFill>
                  <a:srgbClr val="374151"/>
                </a:solidFill>
                <a:effectLst/>
                <a:latin typeface="Söhne"/>
              </a:rPr>
              <a:t> funkciją.</a:t>
            </a:r>
          </a:p>
          <a:p>
            <a:pPr algn="l"/>
            <a:r>
              <a:rPr lang="lt-LT" b="0" i="0" dirty="0">
                <a:solidFill>
                  <a:srgbClr val="374151"/>
                </a:solidFill>
                <a:effectLst/>
                <a:latin typeface="Söhne"/>
              </a:rPr>
              <a:t>Pavyzdžiui, turime tokį ilgą žodį:</a:t>
            </a:r>
          </a:p>
          <a:p>
            <a:r>
              <a:rPr lang="lt-LT" dirty="0" err="1">
                <a:effectLst/>
              </a:rPr>
              <a:t>ilgiausias_zodis</a:t>
            </a:r>
            <a:r>
              <a:rPr lang="lt-LT" dirty="0">
                <a:effectLst/>
              </a:rPr>
              <a:t> = </a:t>
            </a:r>
            <a:r>
              <a:rPr lang="lt-LT" dirty="0">
                <a:solidFill>
                  <a:srgbClr val="00A67D"/>
                </a:solidFill>
                <a:effectLst/>
              </a:rPr>
              <a:t>"</a:t>
            </a:r>
            <a:r>
              <a:rPr lang="lt-LT" dirty="0" err="1">
                <a:solidFill>
                  <a:srgbClr val="00A67D"/>
                </a:solidFill>
                <a:effectLst/>
              </a:rPr>
              <a:t>nebeprisikiškiakopūsteliaujantiesiems</a:t>
            </a:r>
            <a:r>
              <a:rPr lang="lt-LT" dirty="0">
                <a:solidFill>
                  <a:srgbClr val="00A67D"/>
                </a:solidFill>
                <a:effectLst/>
              </a:rPr>
              <a:t>"</a:t>
            </a:r>
            <a:r>
              <a:rPr lang="lt-LT" dirty="0">
                <a:effectLst/>
              </a:rPr>
              <a:t> </a:t>
            </a:r>
          </a:p>
          <a:p>
            <a:pPr algn="l"/>
            <a:r>
              <a:rPr lang="lt-LT" b="0" i="0" dirty="0">
                <a:solidFill>
                  <a:srgbClr val="374151"/>
                </a:solidFill>
                <a:effectLst/>
                <a:latin typeface="Söhne"/>
              </a:rPr>
              <a:t>Jeigu norime sužinoti, kiek simbolių yra šiame žodyje, galime parašyti:</a:t>
            </a:r>
          </a:p>
          <a:p>
            <a:r>
              <a:rPr lang="lt-LT" dirty="0" err="1">
                <a:solidFill>
                  <a:srgbClr val="E9950C"/>
                </a:solidFill>
                <a:effectLst/>
              </a:rPr>
              <a:t>print</a:t>
            </a:r>
            <a:r>
              <a:rPr lang="lt-LT" dirty="0">
                <a:effectLst/>
              </a:rPr>
              <a:t>(</a:t>
            </a:r>
            <a:r>
              <a:rPr lang="lt-LT" dirty="0" err="1">
                <a:solidFill>
                  <a:srgbClr val="E9950C"/>
                </a:solidFill>
                <a:effectLst/>
              </a:rPr>
              <a:t>len</a:t>
            </a:r>
            <a:r>
              <a:rPr lang="lt-LT" dirty="0">
                <a:effectLst/>
              </a:rPr>
              <a:t>(</a:t>
            </a:r>
            <a:r>
              <a:rPr lang="lt-LT" dirty="0" err="1">
                <a:effectLst/>
              </a:rPr>
              <a:t>ilgiausias_zodis</a:t>
            </a:r>
            <a:r>
              <a:rPr lang="lt-LT" dirty="0">
                <a:effectLst/>
              </a:rPr>
              <a:t>)) </a:t>
            </a:r>
          </a:p>
          <a:p>
            <a:pPr algn="l"/>
            <a:r>
              <a:rPr lang="lt-LT" b="0" i="0" dirty="0">
                <a:solidFill>
                  <a:srgbClr val="374151"/>
                </a:solidFill>
                <a:effectLst/>
                <a:latin typeface="Söhne"/>
              </a:rPr>
              <a:t>Tai atspausdins skaičių 37, nes šiame žodyje yra 37 simboliai.</a:t>
            </a:r>
          </a:p>
          <a:p>
            <a:pPr algn="l"/>
            <a:endParaRPr lang="lt-LT" b="0" i="0" dirty="0">
              <a:solidFill>
                <a:srgbClr val="374151"/>
              </a:solidFill>
              <a:effectLst/>
              <a:latin typeface="Söhne"/>
            </a:endParaRPr>
          </a:p>
          <a:p>
            <a:pPr algn="l"/>
            <a:r>
              <a:rPr lang="lt-LT" b="0" i="0" dirty="0">
                <a:solidFill>
                  <a:srgbClr val="374151"/>
                </a:solidFill>
                <a:effectLst/>
                <a:latin typeface="Söhne"/>
              </a:rPr>
              <a:t>Tai yra viena iš pagrindinių funkcijų, kurią galima naudoti su sąrašais ir kitais kolekcijų tipais </a:t>
            </a:r>
            <a:r>
              <a:rPr lang="lt-LT" b="0" i="0" dirty="0" err="1">
                <a:solidFill>
                  <a:srgbClr val="374151"/>
                </a:solidFill>
                <a:effectLst/>
                <a:latin typeface="Söhne"/>
              </a:rPr>
              <a:t>Python</a:t>
            </a:r>
            <a:r>
              <a:rPr lang="lt-LT" b="0" i="0" dirty="0">
                <a:solidFill>
                  <a:srgbClr val="374151"/>
                </a:solidFill>
                <a:effectLst/>
                <a:latin typeface="Söhne"/>
              </a:rPr>
              <a:t>. Su </a:t>
            </a:r>
            <a:r>
              <a:rPr lang="lt-LT" b="0" i="0" dirty="0" err="1">
                <a:solidFill>
                  <a:srgbClr val="374151"/>
                </a:solidFill>
                <a:effectLst/>
                <a:latin typeface="Söhne"/>
              </a:rPr>
              <a:t>len</a:t>
            </a:r>
            <a:r>
              <a:rPr lang="lt-LT" b="0" i="0" dirty="0">
                <a:solidFill>
                  <a:srgbClr val="374151"/>
                </a:solidFill>
                <a:effectLst/>
                <a:latin typeface="Söhne"/>
              </a:rPr>
              <a:t> funkcija galime lengvai nustatyti, kiek elementų yra mūsų kolekcijoje.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7</a:t>
            </a:fld>
            <a:endParaRPr lang="en-LT"/>
          </a:p>
        </p:txBody>
      </p:sp>
    </p:spTree>
    <p:extLst>
      <p:ext uri="{BB962C8B-B14F-4D97-AF65-F5344CB8AC3E}">
        <p14:creationId xmlns:p14="http://schemas.microsoft.com/office/powerpoint/2010/main" val="3632139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Tęskime mūsų </a:t>
            </a:r>
            <a:r>
              <a:rPr lang="lt-LT" b="0" i="0" dirty="0" err="1">
                <a:solidFill>
                  <a:srgbClr val="374151"/>
                </a:solidFill>
                <a:effectLst/>
                <a:latin typeface="Söhne"/>
              </a:rPr>
              <a:t>Python</a:t>
            </a:r>
            <a:r>
              <a:rPr lang="lt-LT" b="0" i="0" dirty="0">
                <a:solidFill>
                  <a:srgbClr val="374151"/>
                </a:solidFill>
                <a:effectLst/>
                <a:latin typeface="Söhne"/>
              </a:rPr>
              <a:t> mokymo programą ir dabar pažvelkime į kitą labai svarbų duomenų tipą - žodynus.</a:t>
            </a:r>
          </a:p>
          <a:p>
            <a:pPr algn="l"/>
            <a:r>
              <a:rPr lang="lt-LT" b="0" i="0" dirty="0">
                <a:solidFill>
                  <a:srgbClr val="374151"/>
                </a:solidFill>
                <a:effectLst/>
                <a:latin typeface="Söhne"/>
              </a:rPr>
              <a:t>Žodynas </a:t>
            </a:r>
            <a:r>
              <a:rPr lang="lt-LT" b="0" i="0" dirty="0" err="1">
                <a:solidFill>
                  <a:srgbClr val="374151"/>
                </a:solidFill>
                <a:effectLst/>
                <a:latin typeface="Söhne"/>
              </a:rPr>
              <a:t>Python</a:t>
            </a:r>
            <a:r>
              <a:rPr lang="lt-LT" b="0" i="0" dirty="0">
                <a:solidFill>
                  <a:srgbClr val="374151"/>
                </a:solidFill>
                <a:effectLst/>
                <a:latin typeface="Söhne"/>
              </a:rPr>
              <a:t> yra kolekcija, kuri saugo duomenis kaip poras raktas-reikšmė. Kiekviena pora susideda iš rakto, kuris yra unikalus, ir reikšmės, kuri gali būti bet kokio tipo.</a:t>
            </a:r>
          </a:p>
          <a:p>
            <a:pPr algn="l"/>
            <a:r>
              <a:rPr lang="lt-LT" b="0" i="0" dirty="0">
                <a:solidFill>
                  <a:srgbClr val="374151"/>
                </a:solidFill>
                <a:effectLst/>
                <a:latin typeface="Söhne"/>
              </a:rPr>
              <a:t>Pavyzdžiui, turime tokią žodynų struktūrą: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endParaRPr lang="lt-LT" dirty="0">
              <a:effectLst/>
            </a:endParaRPr>
          </a:p>
          <a:p>
            <a:pPr algn="l"/>
            <a:r>
              <a:rPr lang="lt-LT" b="0" i="0" dirty="0">
                <a:solidFill>
                  <a:srgbClr val="374151"/>
                </a:solidFill>
                <a:effectLst/>
                <a:latin typeface="Söhne"/>
              </a:rPr>
              <a:t>Šiame žodyne yra trys poros raktas-reikšmė. Raktais yra vardai - "Rokas", "Andrius" ir "Laura", o reikšmės yra amžiaus skaičiai - 20, 34 ir 25.</a:t>
            </a:r>
          </a:p>
          <a:p>
            <a:pPr algn="l"/>
            <a:r>
              <a:rPr lang="lt-LT" b="0" i="0" dirty="0">
                <a:solidFill>
                  <a:srgbClr val="374151"/>
                </a:solidFill>
                <a:effectLst/>
                <a:latin typeface="Söhne"/>
              </a:rPr>
              <a:t>Jeigu norime atspausdinti mūsų žodyną, galime tiesiog parašyti:</a:t>
            </a:r>
          </a:p>
          <a:p>
            <a:r>
              <a:rPr lang="lt-LT" dirty="0" err="1">
                <a:solidFill>
                  <a:srgbClr val="E9950C"/>
                </a:solidFill>
                <a:effectLst/>
              </a:rPr>
              <a:t>print</a:t>
            </a:r>
            <a:r>
              <a:rPr lang="lt-LT" dirty="0">
                <a:effectLst/>
              </a:rPr>
              <a:t>(</a:t>
            </a:r>
            <a:r>
              <a:rPr lang="lt-LT" dirty="0" err="1">
                <a:effectLst/>
              </a:rPr>
              <a:t>amzius</a:t>
            </a:r>
            <a:r>
              <a:rPr lang="lt-LT" dirty="0">
                <a:effectLst/>
              </a:rPr>
              <a:t>) </a:t>
            </a:r>
          </a:p>
          <a:p>
            <a:pPr algn="l"/>
            <a:r>
              <a:rPr lang="lt-LT" b="0" i="0" dirty="0">
                <a:solidFill>
                  <a:srgbClr val="374151"/>
                </a:solidFill>
                <a:effectLst/>
                <a:latin typeface="Söhne"/>
              </a:rPr>
              <a:t>Tai atspausdins {'Rokas': 20, 'Andrius': 34, 'Laura': 25}, nes tai yra mūsų žodyno turinys.</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žodynas yra labai naudingas, kai norime saugoti duomenis, kurie yra susiję su konkretaus rakto reikšme. Pavyzdžiui, žodynas gali būti naudojamas saugoti vartotojų amžių, kaip mūsų pavyzdyje, arba bet kokius kitus duomenis, kurie gali būti susieti su konkretaus rakto reikšme.</a:t>
            </a:r>
          </a:p>
          <a:p>
            <a:pPr algn="l"/>
            <a:endParaRPr lang="lt-LT" b="0" i="0" dirty="0">
              <a:solidFill>
                <a:srgbClr val="374151"/>
              </a:solidFill>
              <a:effectLst/>
              <a:latin typeface="Söhne"/>
            </a:endParaRPr>
          </a:p>
          <a:p>
            <a:pPr algn="l"/>
            <a:r>
              <a:rPr lang="lt-LT" b="0" i="0" dirty="0">
                <a:solidFill>
                  <a:srgbClr val="374151"/>
                </a:solidFill>
                <a:effectLst/>
                <a:latin typeface="Söhne"/>
              </a:rPr>
              <a:t>Žodynas </a:t>
            </a:r>
            <a:r>
              <a:rPr lang="lt-LT" b="0" i="0" dirty="0" err="1">
                <a:solidFill>
                  <a:srgbClr val="374151"/>
                </a:solidFill>
                <a:effectLst/>
                <a:latin typeface="Söhne"/>
              </a:rPr>
              <a:t>Python</a:t>
            </a:r>
            <a:r>
              <a:rPr lang="lt-LT" b="0" i="0" dirty="0">
                <a:solidFill>
                  <a:srgbClr val="374151"/>
                </a:solidFill>
                <a:effectLst/>
                <a:latin typeface="Söhne"/>
              </a:rPr>
              <a:t> - tai dar vienas labai galingas duomenų tipas, kurį galima naudoti įvairiose situacijose. Jis suteikia mums galimybę saugoti ir manipuliuoti duomenimis efektyviai ir lankstai.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8</a:t>
            </a:fld>
            <a:endParaRPr lang="en-LT"/>
          </a:p>
        </p:txBody>
      </p:sp>
    </p:spTree>
    <p:extLst>
      <p:ext uri="{BB962C8B-B14F-4D97-AF65-F5344CB8AC3E}">
        <p14:creationId xmlns:p14="http://schemas.microsoft.com/office/powerpoint/2010/main" val="286730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Tęskime mūsų kelionę su </a:t>
            </a:r>
            <a:r>
              <a:rPr lang="lt-LT" b="0" i="0" dirty="0" err="1">
                <a:solidFill>
                  <a:srgbClr val="374151"/>
                </a:solidFill>
                <a:effectLst/>
                <a:latin typeface="Söhne"/>
              </a:rPr>
              <a:t>Python</a:t>
            </a:r>
            <a:r>
              <a:rPr lang="lt-LT" b="0" i="0" dirty="0">
                <a:solidFill>
                  <a:srgbClr val="374151"/>
                </a:solidFill>
                <a:effectLst/>
                <a:latin typeface="Söhne"/>
              </a:rPr>
              <a:t> žodynais. Anksčiau mes aptarėme, kaip sukurti žodyną, o dabar pažvelkime, kaip pasiekti konkretų elementą žodyne.</a:t>
            </a:r>
          </a:p>
          <a:p>
            <a:pPr algn="l"/>
            <a:r>
              <a:rPr lang="lt-LT" b="0" i="0" dirty="0">
                <a:solidFill>
                  <a:srgbClr val="374151"/>
                </a:solidFill>
                <a:effectLst/>
                <a:latin typeface="Söhne"/>
              </a:rPr>
              <a:t>Kiekvienas žodyno elementas susideda iš poros raktas-reikšmė. Norėdami pasiekti konkretų elementą žodyne, mes tiesiog naudojame raktą.</a:t>
            </a:r>
          </a:p>
          <a:p>
            <a:pPr algn="l"/>
            <a:r>
              <a:rPr lang="lt-LT" b="0" i="0" dirty="0">
                <a:solidFill>
                  <a:srgbClr val="374151"/>
                </a:solidFill>
                <a:effectLst/>
                <a:latin typeface="Söhne"/>
              </a:rPr>
              <a:t>Tarkime, turime tokią žodynų struktūrą: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sužinoti, koks yra "Laura" amžius, galime tai padaryti naudodami jos vardą kaip raktą:</a:t>
            </a:r>
          </a:p>
          <a:p>
            <a:r>
              <a:rPr lang="lt-LT" dirty="0" err="1">
                <a:solidFill>
                  <a:srgbClr val="E9950C"/>
                </a:solidFill>
                <a:effectLst/>
              </a:rPr>
              <a:t>print</a:t>
            </a:r>
            <a:r>
              <a:rPr lang="lt-LT" dirty="0">
                <a:effectLst/>
              </a:rPr>
              <a:t>(</a:t>
            </a:r>
            <a:r>
              <a:rPr lang="lt-LT" dirty="0" err="1">
                <a:effectLst/>
              </a:rPr>
              <a:t>amzius</a:t>
            </a:r>
            <a:r>
              <a:rPr lang="lt-LT" dirty="0">
                <a:effectLst/>
              </a:rPr>
              <a:t>[</a:t>
            </a:r>
            <a:r>
              <a:rPr lang="lt-LT" dirty="0">
                <a:solidFill>
                  <a:srgbClr val="00A67D"/>
                </a:solidFill>
                <a:effectLst/>
              </a:rPr>
              <a:t>"Laura"</a:t>
            </a:r>
            <a:r>
              <a:rPr lang="lt-LT" dirty="0">
                <a:effectLst/>
              </a:rPr>
              <a:t>]) </a:t>
            </a:r>
          </a:p>
          <a:p>
            <a:pPr algn="l"/>
            <a:r>
              <a:rPr lang="lt-LT" b="0" i="0" dirty="0">
                <a:solidFill>
                  <a:srgbClr val="374151"/>
                </a:solidFill>
                <a:effectLst/>
                <a:latin typeface="Söhne"/>
              </a:rPr>
              <a:t>Tai atspausdins skaičių 25, nes "Laura" amžius yra 25.</a:t>
            </a:r>
          </a:p>
          <a:p>
            <a:pPr algn="l"/>
            <a:endParaRPr lang="lt-LT" b="0" i="0" dirty="0">
              <a:solidFill>
                <a:srgbClr val="374151"/>
              </a:solidFill>
              <a:effectLst/>
              <a:latin typeface="Söhne"/>
            </a:endParaRPr>
          </a:p>
          <a:p>
            <a:pPr algn="l"/>
            <a:r>
              <a:rPr lang="lt-LT" b="0" i="0" dirty="0">
                <a:solidFill>
                  <a:srgbClr val="374151"/>
                </a:solidFill>
                <a:effectLst/>
                <a:latin typeface="Söhne"/>
              </a:rPr>
              <a:t>Analogiškai, jei norime sužinoti, koks yra "Rokas" amžius, galime naudoti "Rokas" kaip raktą:</a:t>
            </a:r>
          </a:p>
          <a:p>
            <a:r>
              <a:rPr lang="lt-LT" dirty="0" err="1">
                <a:solidFill>
                  <a:srgbClr val="E9950C"/>
                </a:solidFill>
                <a:effectLst/>
              </a:rPr>
              <a:t>print</a:t>
            </a:r>
            <a:r>
              <a:rPr lang="lt-LT" dirty="0">
                <a:effectLst/>
              </a:rPr>
              <a:t>(</a:t>
            </a:r>
            <a:r>
              <a:rPr lang="lt-LT" dirty="0" err="1">
                <a:effectLst/>
              </a:rPr>
              <a:t>amzius</a:t>
            </a:r>
            <a:r>
              <a:rPr lang="lt-LT" dirty="0">
                <a:effectLst/>
              </a:rPr>
              <a:t>[</a:t>
            </a:r>
            <a:r>
              <a:rPr lang="lt-LT" dirty="0">
                <a:solidFill>
                  <a:srgbClr val="00A67D"/>
                </a:solidFill>
                <a:effectLst/>
              </a:rPr>
              <a:t>"Rokas"</a:t>
            </a:r>
            <a:r>
              <a:rPr lang="lt-LT" dirty="0">
                <a:effectLst/>
              </a:rPr>
              <a:t>]) </a:t>
            </a:r>
          </a:p>
          <a:p>
            <a:pPr algn="l"/>
            <a:r>
              <a:rPr lang="lt-LT" b="0" i="0" dirty="0">
                <a:solidFill>
                  <a:srgbClr val="374151"/>
                </a:solidFill>
                <a:effectLst/>
                <a:latin typeface="Söhne"/>
              </a:rPr>
              <a:t>Tai atspausdins skaičių 20, nes "Rokas" amžius yra 20.</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pagrindinis būdas, kaip pasiekti konkretų elementą žodyne </a:t>
            </a:r>
            <a:r>
              <a:rPr lang="lt-LT" b="0" i="0" dirty="0" err="1">
                <a:solidFill>
                  <a:srgbClr val="374151"/>
                </a:solidFill>
                <a:effectLst/>
                <a:latin typeface="Söhne"/>
              </a:rPr>
              <a:t>Python</a:t>
            </a:r>
            <a:r>
              <a:rPr lang="lt-LT" b="0" i="0" dirty="0">
                <a:solidFill>
                  <a:srgbClr val="374151"/>
                </a:solidFill>
                <a:effectLst/>
                <a:latin typeface="Söhne"/>
              </a:rPr>
              <a:t>. Tai yra labai paprasta ir lanksti sistema, kuri leidžia mums lengvai ir greitai pasiekti duomenis žodyne.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9</a:t>
            </a:fld>
            <a:endParaRPr lang="en-LT"/>
          </a:p>
        </p:txBody>
      </p:sp>
    </p:spTree>
    <p:extLst>
      <p:ext uri="{BB962C8B-B14F-4D97-AF65-F5344CB8AC3E}">
        <p14:creationId xmlns:p14="http://schemas.microsoft.com/office/powerpoint/2010/main" val="272347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5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0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7"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4"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5"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6"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8"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0"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2"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6"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7"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1"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2"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4"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5"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6"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7"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8"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9"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38D8C8B9-6727-4723-B008-7EF32A8A055F}"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BDDE145-40D6-468A-9AD2-3DDBD2D223E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04" name="Group 8"/>
          <p:cNvGrpSpPr/>
          <p:nvPr/>
        </p:nvGrpSpPr>
        <p:grpSpPr>
          <a:xfrm>
            <a:off x="11078640" y="458640"/>
            <a:ext cx="632520" cy="680400"/>
            <a:chOff x="11078640" y="458640"/>
            <a:chExt cx="632520" cy="680400"/>
          </a:xfrm>
        </p:grpSpPr>
        <p:sp>
          <p:nvSpPr>
            <p:cNvPr id="105"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6"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7"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8"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9"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0"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1"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2"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13"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14"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8A14A26C-8310-480E-9FFA-6F3050208603}"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51" name="Group 1"/>
          <p:cNvGrpSpPr/>
          <p:nvPr/>
        </p:nvGrpSpPr>
        <p:grpSpPr>
          <a:xfrm>
            <a:off x="11078640" y="458640"/>
            <a:ext cx="632520" cy="680400"/>
            <a:chOff x="11078640" y="458640"/>
            <a:chExt cx="632520" cy="680400"/>
          </a:xfrm>
        </p:grpSpPr>
        <p:sp>
          <p:nvSpPr>
            <p:cNvPr id="15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57" name="Group 7"/>
          <p:cNvGrpSpPr/>
          <p:nvPr/>
        </p:nvGrpSpPr>
        <p:grpSpPr>
          <a:xfrm>
            <a:off x="11078640" y="458640"/>
            <a:ext cx="632520" cy="680400"/>
            <a:chOff x="11078640" y="458640"/>
            <a:chExt cx="632520" cy="680400"/>
          </a:xfrm>
        </p:grpSpPr>
        <p:sp>
          <p:nvSpPr>
            <p:cNvPr id="158"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1"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62"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163"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0FF2228B-0381-4DCC-84B5-93A900160479}"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164"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01" name="Group 1"/>
          <p:cNvGrpSpPr/>
          <p:nvPr/>
        </p:nvGrpSpPr>
        <p:grpSpPr>
          <a:xfrm>
            <a:off x="11078640" y="458640"/>
            <a:ext cx="632520" cy="680400"/>
            <a:chOff x="11078640" y="458640"/>
            <a:chExt cx="632520" cy="680400"/>
          </a:xfrm>
        </p:grpSpPr>
        <p:sp>
          <p:nvSpPr>
            <p:cNvPr id="20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07"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8"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9"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10"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1"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2"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3"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4"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5"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6"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7"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8"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9"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0"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1"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2"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3"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076BF83-AC50-49D1-8C51-37DDFDD5A79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9.xml"/><Relationship Id="rId5" Type="http://schemas.openxmlformats.org/officeDocument/2006/relationships/hyperlink" Target="https://www.w3schools.com/python/python_ref_dictionary.asp" TargetMode="External"/><Relationship Id="rId4" Type="http://schemas.openxmlformats.org/officeDocument/2006/relationships/hyperlink" Target="https://www.w3schools.com/python/python_ref_list.as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hyperlink" Target="https://www.w3schools.com/python/python_ref_dictionary.asp" TargetMode="External"/><Relationship Id="rId2" Type="http://schemas.openxmlformats.org/officeDocument/2006/relationships/hyperlink" Target="https://www.w3schools.com/python/python_ref_list.asp" TargetMode="Externa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3273120" y="2618280"/>
            <a:ext cx="7049880" cy="2387160"/>
          </a:xfrm>
          <a:prstGeom prst="rect">
            <a:avLst/>
          </a:prstGeom>
          <a:noFill/>
          <a:ln w="12600">
            <a:noFill/>
          </a:ln>
        </p:spPr>
        <p:txBody>
          <a:bodyPr lIns="45720" tIns="45000" rIns="45720" bIns="45000" anchor="ctr">
            <a:normAutofit/>
          </a:bodyPr>
          <a:lstStyle/>
          <a:p>
            <a:pPr>
              <a:lnSpc>
                <a:spcPct val="90000"/>
              </a:lnSpc>
            </a:pPr>
            <a:r>
              <a:rPr lang="lt-LT" sz="4400" b="1" strike="noStrike" spc="-1">
                <a:solidFill>
                  <a:srgbClr val="000000"/>
                </a:solidFill>
                <a:latin typeface="Arial"/>
                <a:ea typeface="Arial"/>
              </a:rPr>
              <a:t>2 paskaita.</a:t>
            </a:r>
            <a:br/>
            <a:r>
              <a:rPr lang="lt-LT" sz="4400" b="1" strike="noStrike" spc="-1">
                <a:solidFill>
                  <a:srgbClr val="000000"/>
                </a:solidFill>
                <a:latin typeface="Arial"/>
                <a:ea typeface="Arial"/>
              </a:rPr>
              <a:t>Masyvai, ciklai</a:t>
            </a:r>
            <a:endParaRPr lang="lt-LT" sz="4400" b="0" strike="noStrike" spc="-1">
              <a:solidFill>
                <a:srgbClr val="000000"/>
              </a:solidFill>
              <a:latin typeface="Arial"/>
            </a:endParaRPr>
          </a:p>
        </p:txBody>
      </p:sp>
      <p:sp>
        <p:nvSpPr>
          <p:cNvPr id="262" name="CustomShape 3"/>
          <p:cNvSpPr/>
          <p:nvPr/>
        </p:nvSpPr>
        <p:spPr>
          <a:xfrm>
            <a:off x="495720" y="593028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b="1" strike="noStrike" spc="-1" dirty="0">
                <a:solidFill>
                  <a:srgbClr val="000000"/>
                </a:solidFill>
                <a:latin typeface="Arial"/>
                <a:ea typeface="Arial"/>
              </a:rPr>
              <a:t>2023</a:t>
            </a:r>
            <a:endParaRPr lang="lt-LT" b="0" strike="noStrike" spc="-1" dirty="0">
              <a:latin typeface="Arial"/>
            </a:endParaRPr>
          </a:p>
        </p:txBody>
      </p:sp>
      <p:pic>
        <p:nvPicPr>
          <p:cNvPr id="263" name="Picture Placeholder 14"/>
          <p:cNvPicPr/>
          <p:nvPr/>
        </p:nvPicPr>
        <p:blipFill>
          <a:blip r:embed="rId3"/>
          <a:stretch/>
        </p:blipFill>
        <p:spPr>
          <a:xfrm>
            <a:off x="14449320" y="-1709640"/>
            <a:ext cx="1834920" cy="1834920"/>
          </a:xfrm>
          <a:prstGeom prst="rect">
            <a:avLst/>
          </a:prstGeom>
          <a:ln w="12600">
            <a:noFill/>
          </a:ln>
        </p:spPr>
      </p:pic>
      <p:grpSp>
        <p:nvGrpSpPr>
          <p:cNvPr id="264" name="Group 4"/>
          <p:cNvGrpSpPr/>
          <p:nvPr/>
        </p:nvGrpSpPr>
        <p:grpSpPr>
          <a:xfrm>
            <a:off x="9866160" y="2715120"/>
            <a:ext cx="1834920" cy="464040"/>
            <a:chOff x="9866160" y="2715120"/>
            <a:chExt cx="1834920" cy="464040"/>
          </a:xfrm>
        </p:grpSpPr>
        <p:sp>
          <p:nvSpPr>
            <p:cNvPr id="265"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66"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67" name="Picture 4"/>
          <p:cNvPicPr/>
          <p:nvPr/>
        </p:nvPicPr>
        <p:blipFill>
          <a:blip r:embed="rId4"/>
          <a:stretch/>
        </p:blipFill>
        <p:spPr>
          <a:xfrm>
            <a:off x="10323000" y="1244021"/>
            <a:ext cx="1094681" cy="1254774"/>
          </a:xfrm>
          <a:prstGeom prst="rect">
            <a:avLst/>
          </a:prstGeom>
          <a:ln>
            <a:noFill/>
          </a:ln>
        </p:spPr>
      </p:pic>
      <p:sp>
        <p:nvSpPr>
          <p:cNvPr id="2" name="TextBox 1">
            <a:extLst>
              <a:ext uri="{FF2B5EF4-FFF2-40B4-BE49-F238E27FC236}">
                <a16:creationId xmlns:a16="http://schemas.microsoft.com/office/drawing/2014/main" id="{49F302A6-43F3-F970-914F-352BB735BAE8}"/>
              </a:ext>
            </a:extLst>
          </p:cNvPr>
          <p:cNvSpPr txBox="1"/>
          <p:nvPr/>
        </p:nvSpPr>
        <p:spPr>
          <a:xfrm>
            <a:off x="3273120" y="5928826"/>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8"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pridėti į žodyno įrašą</a:t>
            </a:r>
            <a:endParaRPr lang="lt-LT" sz="3000" b="0" strike="noStrike" spc="-1">
              <a:solidFill>
                <a:srgbClr val="000000"/>
              </a:solidFill>
              <a:latin typeface="Arial"/>
            </a:endParaRPr>
          </a:p>
        </p:txBody>
      </p:sp>
      <p:pic>
        <p:nvPicPr>
          <p:cNvPr id="309" name="Picture 2"/>
          <p:cNvPicPr/>
          <p:nvPr/>
        </p:nvPicPr>
        <p:blipFill>
          <a:blip r:embed="rId3"/>
          <a:stretch/>
        </p:blipFill>
        <p:spPr>
          <a:xfrm>
            <a:off x="166680" y="3007080"/>
            <a:ext cx="5511960" cy="1341360"/>
          </a:xfrm>
          <a:prstGeom prst="rect">
            <a:avLst/>
          </a:prstGeom>
          <a:ln>
            <a:noFill/>
          </a:ln>
        </p:spPr>
      </p:pic>
      <p:sp>
        <p:nvSpPr>
          <p:cNvPr id="2" name="TextBox 1">
            <a:extLst>
              <a:ext uri="{FF2B5EF4-FFF2-40B4-BE49-F238E27FC236}">
                <a16:creationId xmlns:a16="http://schemas.microsoft.com/office/drawing/2014/main" id="{88FAE9A0-249A-EA42-7914-23500098CFB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pakeisti žodyno įrašą</a:t>
            </a:r>
            <a:endParaRPr lang="lt-LT" sz="3000" b="0" strike="noStrike" spc="-1">
              <a:solidFill>
                <a:srgbClr val="000000"/>
              </a:solidFill>
              <a:latin typeface="Arial"/>
            </a:endParaRPr>
          </a:p>
        </p:txBody>
      </p:sp>
      <p:pic>
        <p:nvPicPr>
          <p:cNvPr id="312" name="Picture 2"/>
          <p:cNvPicPr/>
          <p:nvPr/>
        </p:nvPicPr>
        <p:blipFill>
          <a:blip r:embed="rId3"/>
          <a:stretch/>
        </p:blipFill>
        <p:spPr>
          <a:xfrm>
            <a:off x="0" y="3048480"/>
            <a:ext cx="5662440" cy="1342080"/>
          </a:xfrm>
          <a:prstGeom prst="rect">
            <a:avLst/>
          </a:prstGeom>
          <a:ln>
            <a:noFill/>
          </a:ln>
        </p:spPr>
      </p:pic>
      <p:sp>
        <p:nvSpPr>
          <p:cNvPr id="2" name="TextBox 1">
            <a:extLst>
              <a:ext uri="{FF2B5EF4-FFF2-40B4-BE49-F238E27FC236}">
                <a16:creationId xmlns:a16="http://schemas.microsoft.com/office/drawing/2014/main" id="{87F7CB0F-8937-D83D-5340-AA71E44DD90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4"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ištrinti žodyno įrašą</a:t>
            </a:r>
            <a:endParaRPr lang="lt-LT" sz="3000" b="0" strike="noStrike" spc="-1">
              <a:solidFill>
                <a:srgbClr val="000000"/>
              </a:solidFill>
              <a:latin typeface="Arial"/>
            </a:endParaRPr>
          </a:p>
        </p:txBody>
      </p:sp>
      <p:pic>
        <p:nvPicPr>
          <p:cNvPr id="315" name="Picture 2"/>
          <p:cNvPicPr/>
          <p:nvPr/>
        </p:nvPicPr>
        <p:blipFill>
          <a:blip r:embed="rId3"/>
          <a:stretch/>
        </p:blipFill>
        <p:spPr>
          <a:xfrm>
            <a:off x="144360" y="3202200"/>
            <a:ext cx="5437800" cy="1316880"/>
          </a:xfrm>
          <a:prstGeom prst="rect">
            <a:avLst/>
          </a:prstGeom>
          <a:ln>
            <a:noFill/>
          </a:ln>
        </p:spPr>
      </p:pic>
      <p:sp>
        <p:nvSpPr>
          <p:cNvPr id="2" name="TextBox 1">
            <a:extLst>
              <a:ext uri="{FF2B5EF4-FFF2-40B4-BE49-F238E27FC236}">
                <a16:creationId xmlns:a16="http://schemas.microsoft.com/office/drawing/2014/main" id="{FC20BF78-A9CF-38B8-A09A-0CD12F56A36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7"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For ciklai 1</a:t>
            </a:r>
            <a:endParaRPr lang="lt-LT" sz="3000" b="0" strike="noStrike" spc="-1">
              <a:solidFill>
                <a:srgbClr val="000000"/>
              </a:solidFill>
              <a:latin typeface="Arial"/>
            </a:endParaRPr>
          </a:p>
        </p:txBody>
      </p:sp>
      <p:pic>
        <p:nvPicPr>
          <p:cNvPr id="318" name="Picture 2"/>
          <p:cNvPicPr/>
          <p:nvPr/>
        </p:nvPicPr>
        <p:blipFill>
          <a:blip r:embed="rId3"/>
          <a:stretch/>
        </p:blipFill>
        <p:spPr>
          <a:xfrm>
            <a:off x="341280" y="2225880"/>
            <a:ext cx="4867200" cy="3340440"/>
          </a:xfrm>
          <a:prstGeom prst="rect">
            <a:avLst/>
          </a:prstGeom>
          <a:ln>
            <a:noFill/>
          </a:ln>
        </p:spPr>
      </p:pic>
      <p:sp>
        <p:nvSpPr>
          <p:cNvPr id="2" name="TextBox 1">
            <a:extLst>
              <a:ext uri="{FF2B5EF4-FFF2-40B4-BE49-F238E27FC236}">
                <a16:creationId xmlns:a16="http://schemas.microsoft.com/office/drawing/2014/main" id="{2ECD71D6-1857-2CFF-7199-717282C379A4}"/>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0"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For ciklai 2</a:t>
            </a:r>
            <a:endParaRPr lang="lt-LT" sz="3000" b="0" strike="noStrike" spc="-1">
              <a:solidFill>
                <a:srgbClr val="000000"/>
              </a:solidFill>
              <a:latin typeface="Arial"/>
            </a:endParaRPr>
          </a:p>
        </p:txBody>
      </p:sp>
      <p:pic>
        <p:nvPicPr>
          <p:cNvPr id="321" name="Picture 2"/>
          <p:cNvPicPr/>
          <p:nvPr/>
        </p:nvPicPr>
        <p:blipFill>
          <a:blip r:embed="rId3"/>
          <a:stretch/>
        </p:blipFill>
        <p:spPr>
          <a:xfrm>
            <a:off x="252000" y="2595240"/>
            <a:ext cx="5082120" cy="2666160"/>
          </a:xfrm>
          <a:prstGeom prst="rect">
            <a:avLst/>
          </a:prstGeom>
          <a:ln>
            <a:noFill/>
          </a:ln>
        </p:spPr>
      </p:pic>
      <p:sp>
        <p:nvSpPr>
          <p:cNvPr id="2" name="TextBox 1">
            <a:extLst>
              <a:ext uri="{FF2B5EF4-FFF2-40B4-BE49-F238E27FC236}">
                <a16:creationId xmlns:a16="http://schemas.microsoft.com/office/drawing/2014/main" id="{4B2156C9-709E-0051-42F8-4399A3B61F8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3"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iteruoti per žodyno įrašus</a:t>
            </a:r>
            <a:endParaRPr lang="lt-LT" sz="3000" b="0" strike="noStrike" spc="-1">
              <a:solidFill>
                <a:srgbClr val="000000"/>
              </a:solidFill>
              <a:latin typeface="Arial"/>
            </a:endParaRPr>
          </a:p>
        </p:txBody>
      </p:sp>
      <p:pic>
        <p:nvPicPr>
          <p:cNvPr id="324" name="Picture 2"/>
          <p:cNvPicPr/>
          <p:nvPr/>
        </p:nvPicPr>
        <p:blipFill>
          <a:blip r:embed="rId3"/>
          <a:stretch/>
        </p:blipFill>
        <p:spPr>
          <a:xfrm>
            <a:off x="480240" y="1258200"/>
            <a:ext cx="4733640" cy="5143320"/>
          </a:xfrm>
          <a:prstGeom prst="rect">
            <a:avLst/>
          </a:prstGeom>
          <a:ln>
            <a:noFill/>
          </a:ln>
        </p:spPr>
      </p:pic>
      <p:sp>
        <p:nvSpPr>
          <p:cNvPr id="2" name="TextBox 1">
            <a:extLst>
              <a:ext uri="{FF2B5EF4-FFF2-40B4-BE49-F238E27FC236}">
                <a16:creationId xmlns:a16="http://schemas.microsoft.com/office/drawing/2014/main" id="{D31D6B0D-7F81-1A88-690E-A30A454E8C0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6"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sukti for ciklą tam tikrą kiekį kartų (funkcija range)</a:t>
            </a:r>
            <a:endParaRPr lang="lt-LT" sz="3000" b="0" strike="noStrike" spc="-1">
              <a:solidFill>
                <a:srgbClr val="000000"/>
              </a:solidFill>
              <a:latin typeface="Arial"/>
            </a:endParaRPr>
          </a:p>
        </p:txBody>
      </p:sp>
      <p:pic>
        <p:nvPicPr>
          <p:cNvPr id="327" name="Picture 2"/>
          <p:cNvPicPr/>
          <p:nvPr/>
        </p:nvPicPr>
        <p:blipFill>
          <a:blip r:embed="rId3"/>
          <a:stretch/>
        </p:blipFill>
        <p:spPr>
          <a:xfrm>
            <a:off x="820080" y="1271520"/>
            <a:ext cx="3960000" cy="5329440"/>
          </a:xfrm>
          <a:prstGeom prst="rect">
            <a:avLst/>
          </a:prstGeom>
          <a:ln>
            <a:noFill/>
          </a:ln>
        </p:spPr>
      </p:pic>
      <p:sp>
        <p:nvSpPr>
          <p:cNvPr id="2" name="TextBox 1">
            <a:extLst>
              <a:ext uri="{FF2B5EF4-FFF2-40B4-BE49-F238E27FC236}">
                <a16:creationId xmlns:a16="http://schemas.microsoft.com/office/drawing/2014/main" id="{598DA897-8FA6-3A70-179D-DC086EA34C2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9"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While ciklai</a:t>
            </a:r>
            <a:endParaRPr lang="lt-LT" sz="3000" b="0" strike="noStrike" spc="-1">
              <a:solidFill>
                <a:srgbClr val="000000"/>
              </a:solidFill>
              <a:latin typeface="Arial"/>
            </a:endParaRPr>
          </a:p>
        </p:txBody>
      </p:sp>
      <p:pic>
        <p:nvPicPr>
          <p:cNvPr id="330" name="Picture 2"/>
          <p:cNvPicPr/>
          <p:nvPr/>
        </p:nvPicPr>
        <p:blipFill>
          <a:blip r:embed="rId3"/>
          <a:stretch/>
        </p:blipFill>
        <p:spPr>
          <a:xfrm>
            <a:off x="1932480" y="1253160"/>
            <a:ext cx="1502280" cy="5195160"/>
          </a:xfrm>
          <a:prstGeom prst="rect">
            <a:avLst/>
          </a:prstGeom>
          <a:ln>
            <a:noFill/>
          </a:ln>
        </p:spPr>
      </p:pic>
      <p:sp>
        <p:nvSpPr>
          <p:cNvPr id="2" name="TextBox 1">
            <a:extLst>
              <a:ext uri="{FF2B5EF4-FFF2-40B4-BE49-F238E27FC236}">
                <a16:creationId xmlns:a16="http://schemas.microsoft.com/office/drawing/2014/main" id="{F81635D7-328F-BEBB-87F5-89D218E5EB9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2"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Begalinis ciklas (Infinite loop)</a:t>
            </a:r>
            <a:endParaRPr lang="lt-LT" sz="3000" b="0" strike="noStrike" spc="-1">
              <a:solidFill>
                <a:srgbClr val="000000"/>
              </a:solidFill>
              <a:latin typeface="Arial"/>
            </a:endParaRPr>
          </a:p>
        </p:txBody>
      </p:sp>
      <p:pic>
        <p:nvPicPr>
          <p:cNvPr id="333" name="Picture 2"/>
          <p:cNvPicPr/>
          <p:nvPr/>
        </p:nvPicPr>
        <p:blipFill>
          <a:blip r:embed="rId3"/>
          <a:stretch/>
        </p:blipFill>
        <p:spPr>
          <a:xfrm>
            <a:off x="1049400" y="1852200"/>
            <a:ext cx="3602520" cy="4366440"/>
          </a:xfrm>
          <a:prstGeom prst="rect">
            <a:avLst/>
          </a:prstGeom>
          <a:ln>
            <a:noFill/>
          </a:ln>
        </p:spPr>
      </p:pic>
      <p:sp>
        <p:nvSpPr>
          <p:cNvPr id="2" name="TextBox 1">
            <a:extLst>
              <a:ext uri="{FF2B5EF4-FFF2-40B4-BE49-F238E27FC236}">
                <a16:creationId xmlns:a16="http://schemas.microsoft.com/office/drawing/2014/main" id="{6CD78726-9218-39C9-5AE4-C3CDD511963D}"/>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16</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5"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Ciklo nutraukimas (break)</a:t>
            </a:r>
            <a:endParaRPr lang="lt-LT" sz="3000" b="0" strike="noStrike" spc="-1">
              <a:solidFill>
                <a:srgbClr val="000000"/>
              </a:solidFill>
              <a:latin typeface="Arial"/>
            </a:endParaRPr>
          </a:p>
        </p:txBody>
      </p:sp>
      <p:pic>
        <p:nvPicPr>
          <p:cNvPr id="336" name="Picture 2"/>
          <p:cNvPicPr/>
          <p:nvPr/>
        </p:nvPicPr>
        <p:blipFill>
          <a:blip r:embed="rId3"/>
          <a:stretch/>
        </p:blipFill>
        <p:spPr>
          <a:xfrm>
            <a:off x="271800" y="2083320"/>
            <a:ext cx="5031000" cy="3595320"/>
          </a:xfrm>
          <a:prstGeom prst="rect">
            <a:avLst/>
          </a:prstGeom>
          <a:ln>
            <a:noFill/>
          </a:ln>
        </p:spPr>
      </p:pic>
      <p:sp>
        <p:nvSpPr>
          <p:cNvPr id="2" name="TextBox 1">
            <a:extLst>
              <a:ext uri="{FF2B5EF4-FFF2-40B4-BE49-F238E27FC236}">
                <a16:creationId xmlns:a16="http://schemas.microsoft.com/office/drawing/2014/main" id="{D2C4F6D6-5FA5-D9F2-6AFC-FE4414501C8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17</a:t>
            </a:r>
            <a:endParaRPr lang="en-LT" b="1" dirty="0">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2 paskaita. Masyvai, ciklai</a:t>
            </a:r>
            <a:endParaRPr lang="lt-LT" sz="1300" b="0" strike="noStrike" spc="-1">
              <a:solidFill>
                <a:srgbClr val="000000"/>
              </a:solidFill>
              <a:latin typeface="Arial"/>
            </a:endParaRPr>
          </a:p>
        </p:txBody>
      </p:sp>
      <p:sp>
        <p:nvSpPr>
          <p:cNvPr id="269"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270" name="TextShape 3"/>
          <p:cNvSpPr txBox="1"/>
          <p:nvPr/>
        </p:nvSpPr>
        <p:spPr>
          <a:xfrm>
            <a:off x="1398600" y="3329280"/>
            <a:ext cx="4235400" cy="45936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Kas yra masyvas ir ciklas</a:t>
            </a:r>
            <a:endParaRPr lang="lt-LT" sz="1600" b="0" strike="noStrike" spc="-1">
              <a:solidFill>
                <a:srgbClr val="000000"/>
              </a:solidFill>
              <a:latin typeface="Arial"/>
            </a:endParaRPr>
          </a:p>
        </p:txBody>
      </p:sp>
      <p:sp>
        <p:nvSpPr>
          <p:cNvPr id="271" name="TextShape 4"/>
          <p:cNvSpPr txBox="1"/>
          <p:nvPr/>
        </p:nvSpPr>
        <p:spPr>
          <a:xfrm>
            <a:off x="139860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Apie duomenų tipą – sąrašas (list)</a:t>
            </a:r>
            <a:endParaRPr lang="lt-LT" sz="1600" b="0" strike="noStrike" spc="-1">
              <a:solidFill>
                <a:srgbClr val="000000"/>
              </a:solidFill>
              <a:latin typeface="Arial"/>
            </a:endParaRPr>
          </a:p>
        </p:txBody>
      </p:sp>
      <p:sp>
        <p:nvSpPr>
          <p:cNvPr id="272" name="TextShape 5"/>
          <p:cNvSpPr txBox="1"/>
          <p:nvPr/>
        </p:nvSpPr>
        <p:spPr>
          <a:xfrm>
            <a:off x="1398600" y="5697000"/>
            <a:ext cx="4235400" cy="3308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Apie duomenų tipą – žodynas (dict)</a:t>
            </a:r>
            <a:endParaRPr lang="lt-LT" sz="1600" b="0" strike="noStrike" spc="-1">
              <a:solidFill>
                <a:srgbClr val="000000"/>
              </a:solidFill>
              <a:latin typeface="Arial"/>
            </a:endParaRPr>
          </a:p>
        </p:txBody>
      </p:sp>
      <p:sp>
        <p:nvSpPr>
          <p:cNvPr id="273" name="TextShape 6"/>
          <p:cNvSpPr txBox="1"/>
          <p:nvPr/>
        </p:nvSpPr>
        <p:spPr>
          <a:xfrm>
            <a:off x="7476480" y="3376440"/>
            <a:ext cx="4235400" cy="3654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Formuoti veiksmus cikluose</a:t>
            </a:r>
            <a:endParaRPr lang="lt-LT" sz="1600" b="0" strike="noStrike" spc="-1">
              <a:solidFill>
                <a:srgbClr val="000000"/>
              </a:solidFill>
              <a:latin typeface="Arial"/>
            </a:endParaRPr>
          </a:p>
        </p:txBody>
      </p:sp>
      <p:grpSp>
        <p:nvGrpSpPr>
          <p:cNvPr id="274" name="Group 7"/>
          <p:cNvGrpSpPr/>
          <p:nvPr/>
        </p:nvGrpSpPr>
        <p:grpSpPr>
          <a:xfrm>
            <a:off x="480240" y="3193560"/>
            <a:ext cx="731160" cy="731160"/>
            <a:chOff x="480240" y="3193560"/>
            <a:chExt cx="731160" cy="731160"/>
          </a:xfrm>
        </p:grpSpPr>
        <p:sp>
          <p:nvSpPr>
            <p:cNvPr id="275" name="CustomShape 8"/>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6" name="CustomShape 9"/>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77" name="Group 10"/>
          <p:cNvGrpSpPr/>
          <p:nvPr/>
        </p:nvGrpSpPr>
        <p:grpSpPr>
          <a:xfrm>
            <a:off x="480240" y="4369680"/>
            <a:ext cx="731160" cy="731160"/>
            <a:chOff x="480240" y="4369680"/>
            <a:chExt cx="731160" cy="731160"/>
          </a:xfrm>
        </p:grpSpPr>
        <p:sp>
          <p:nvSpPr>
            <p:cNvPr id="278" name="CustomShape 11"/>
            <p:cNvSpPr/>
            <p:nvPr/>
          </p:nvSpPr>
          <p:spPr>
            <a:xfrm>
              <a:off x="48024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9" name="CustomShape 12"/>
            <p:cNvSpPr/>
            <p:nvPr/>
          </p:nvSpPr>
          <p:spPr>
            <a:xfrm>
              <a:off x="63324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80" name="Group 13"/>
          <p:cNvGrpSpPr/>
          <p:nvPr/>
        </p:nvGrpSpPr>
        <p:grpSpPr>
          <a:xfrm>
            <a:off x="480240" y="5496840"/>
            <a:ext cx="731160" cy="731160"/>
            <a:chOff x="480240" y="5496840"/>
            <a:chExt cx="731160" cy="731160"/>
          </a:xfrm>
        </p:grpSpPr>
        <p:sp>
          <p:nvSpPr>
            <p:cNvPr id="281" name="CustomShape 14"/>
            <p:cNvSpPr/>
            <p:nvPr/>
          </p:nvSpPr>
          <p:spPr>
            <a:xfrm>
              <a:off x="48024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2" name="CustomShape 15"/>
            <p:cNvSpPr/>
            <p:nvPr/>
          </p:nvSpPr>
          <p:spPr>
            <a:xfrm>
              <a:off x="63324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grpSp>
        <p:nvGrpSpPr>
          <p:cNvPr id="283" name="Group 16"/>
          <p:cNvGrpSpPr/>
          <p:nvPr/>
        </p:nvGrpSpPr>
        <p:grpSpPr>
          <a:xfrm>
            <a:off x="6557760" y="3193560"/>
            <a:ext cx="731160" cy="731160"/>
            <a:chOff x="6557760" y="3193560"/>
            <a:chExt cx="731160" cy="731160"/>
          </a:xfrm>
        </p:grpSpPr>
        <p:sp>
          <p:nvSpPr>
            <p:cNvPr id="284" name="CustomShape 17"/>
            <p:cNvSpPr/>
            <p:nvPr/>
          </p:nvSpPr>
          <p:spPr>
            <a:xfrm>
              <a:off x="655776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5" name="CustomShape 18"/>
            <p:cNvSpPr/>
            <p:nvPr/>
          </p:nvSpPr>
          <p:spPr>
            <a:xfrm>
              <a:off x="671040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04</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8"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Pakartojimo praleidimas (continue)</a:t>
            </a:r>
            <a:endParaRPr lang="lt-LT" sz="3000" b="0" strike="noStrike" spc="-1">
              <a:solidFill>
                <a:srgbClr val="000000"/>
              </a:solidFill>
              <a:latin typeface="Arial"/>
            </a:endParaRPr>
          </a:p>
        </p:txBody>
      </p:sp>
      <p:pic>
        <p:nvPicPr>
          <p:cNvPr id="339" name="Picture 2"/>
          <p:cNvPicPr/>
          <p:nvPr/>
        </p:nvPicPr>
        <p:blipFill>
          <a:blip r:embed="rId3"/>
          <a:stretch/>
        </p:blipFill>
        <p:spPr>
          <a:xfrm>
            <a:off x="729720" y="1949760"/>
            <a:ext cx="4323600" cy="4306320"/>
          </a:xfrm>
          <a:prstGeom prst="rect">
            <a:avLst/>
          </a:prstGeom>
          <a:ln>
            <a:noFill/>
          </a:ln>
        </p:spPr>
      </p:pic>
      <p:sp>
        <p:nvSpPr>
          <p:cNvPr id="2" name="TextBox 1">
            <a:extLst>
              <a:ext uri="{FF2B5EF4-FFF2-40B4-BE49-F238E27FC236}">
                <a16:creationId xmlns:a16="http://schemas.microsoft.com/office/drawing/2014/main" id="{D28AEFD2-E5CC-35C9-334E-6815864D097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18</a:t>
            </a:r>
            <a:endParaRPr lang="en-LT" b="1" dirty="0">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4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Sąlyga [else] for ir while cikluose 1</a:t>
            </a:r>
            <a:endParaRPr lang="lt-LT" sz="3000" b="0" strike="noStrike" spc="-1">
              <a:solidFill>
                <a:srgbClr val="000000"/>
              </a:solidFill>
              <a:latin typeface="Arial"/>
            </a:endParaRPr>
          </a:p>
        </p:txBody>
      </p:sp>
      <p:pic>
        <p:nvPicPr>
          <p:cNvPr id="342" name="Picture 2"/>
          <p:cNvPicPr/>
          <p:nvPr/>
        </p:nvPicPr>
        <p:blipFill>
          <a:blip r:embed="rId3"/>
          <a:stretch/>
        </p:blipFill>
        <p:spPr>
          <a:xfrm>
            <a:off x="457920" y="1585440"/>
            <a:ext cx="4699800" cy="4654440"/>
          </a:xfrm>
          <a:prstGeom prst="rect">
            <a:avLst/>
          </a:prstGeom>
          <a:ln>
            <a:noFill/>
          </a:ln>
        </p:spPr>
      </p:pic>
      <p:sp>
        <p:nvSpPr>
          <p:cNvPr id="2" name="TextBox 1">
            <a:extLst>
              <a:ext uri="{FF2B5EF4-FFF2-40B4-BE49-F238E27FC236}">
                <a16:creationId xmlns:a16="http://schemas.microsoft.com/office/drawing/2014/main" id="{45F86D05-403B-A71A-BA79-E26B9DBE107C}"/>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19</a:t>
            </a:r>
            <a:endParaRPr lang="en-LT" b="1" dirty="0">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44" name="TextShape 2"/>
          <p:cNvSpPr txBox="1"/>
          <p:nvPr/>
        </p:nvSpPr>
        <p:spPr>
          <a:xfrm>
            <a:off x="6217920" y="3485520"/>
            <a:ext cx="5833080" cy="1033560"/>
          </a:xfrm>
          <a:prstGeom prst="rect">
            <a:avLst/>
          </a:prstGeom>
          <a:noFill/>
          <a:ln w="12600">
            <a:noFill/>
          </a:ln>
        </p:spPr>
        <p:txBody>
          <a:bodyPr lIns="45720" tIns="45000" rIns="45720" bIns="45000">
            <a:normAutofit/>
          </a:bodyPr>
          <a:lstStyle/>
          <a:p>
            <a:pPr>
              <a:lnSpc>
                <a:spcPct val="90000"/>
              </a:lnSpc>
            </a:pPr>
            <a:r>
              <a:rPr lang="lt-LT" sz="3000" b="1" strike="noStrike" spc="-1">
                <a:solidFill>
                  <a:srgbClr val="000000"/>
                </a:solidFill>
                <a:latin typeface="Arial"/>
                <a:ea typeface="Arial"/>
              </a:rPr>
              <a:t>Sąlyga [else] for ir while cikluose 2</a:t>
            </a:r>
            <a:endParaRPr lang="lt-LT" sz="3000" b="0" strike="noStrike" spc="-1">
              <a:solidFill>
                <a:srgbClr val="000000"/>
              </a:solidFill>
              <a:latin typeface="Arial"/>
            </a:endParaRPr>
          </a:p>
        </p:txBody>
      </p:sp>
      <p:pic>
        <p:nvPicPr>
          <p:cNvPr id="345" name="Picture 2"/>
          <p:cNvPicPr/>
          <p:nvPr/>
        </p:nvPicPr>
        <p:blipFill>
          <a:blip r:embed="rId3"/>
          <a:stretch/>
        </p:blipFill>
        <p:spPr>
          <a:xfrm>
            <a:off x="160560" y="2329200"/>
            <a:ext cx="5421960" cy="3294000"/>
          </a:xfrm>
          <a:prstGeom prst="rect">
            <a:avLst/>
          </a:prstGeom>
          <a:ln>
            <a:noFill/>
          </a:ln>
        </p:spPr>
      </p:pic>
      <p:sp>
        <p:nvSpPr>
          <p:cNvPr id="2" name="TextBox 1">
            <a:extLst>
              <a:ext uri="{FF2B5EF4-FFF2-40B4-BE49-F238E27FC236}">
                <a16:creationId xmlns:a16="http://schemas.microsoft.com/office/drawing/2014/main" id="{3DE5474C-16C8-BBB3-BD40-97EC4E87570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20</a:t>
            </a:r>
            <a:endParaRPr lang="en-LT" b="1" dirty="0">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47" name="Group 2"/>
          <p:cNvGrpSpPr/>
          <p:nvPr/>
        </p:nvGrpSpPr>
        <p:grpSpPr>
          <a:xfrm>
            <a:off x="479880" y="898200"/>
            <a:ext cx="1834920" cy="464040"/>
            <a:chOff x="479880" y="898200"/>
            <a:chExt cx="1834920" cy="464040"/>
          </a:xfrm>
        </p:grpSpPr>
        <p:sp>
          <p:nvSpPr>
            <p:cNvPr id="34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50" name="Picture Placeholder 2"/>
          <p:cNvPicPr/>
          <p:nvPr/>
        </p:nvPicPr>
        <p:blipFill>
          <a:blip r:embed="rId3"/>
          <a:stretch/>
        </p:blipFill>
        <p:spPr>
          <a:xfrm>
            <a:off x="480240" y="1441440"/>
            <a:ext cx="11231640" cy="5227920"/>
          </a:xfrm>
          <a:prstGeom prst="rect">
            <a:avLst/>
          </a:prstGeom>
          <a:ln w="12600">
            <a:noFill/>
          </a:ln>
        </p:spPr>
      </p:pic>
      <p:sp>
        <p:nvSpPr>
          <p:cNvPr id="35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Sukurti norimą sąrašą ir žodyną ir juose:</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Atspausdinti vieną norimą įrašą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Pridėti įrašą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Ištrinti įrašą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pakeisti įrašą</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Išbandyti kitas sąrašų ir žodynų funkcijas: </a:t>
            </a:r>
            <a:r>
              <a:rPr lang="lt-LT" sz="1400" b="0" strike="noStrike" spc="-1" dirty="0" err="1">
                <a:solidFill>
                  <a:srgbClr val="000000"/>
                </a:solidFill>
                <a:latin typeface="Arial"/>
                <a:ea typeface="Arial"/>
              </a:rPr>
              <a:t>clear</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index</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insert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remove</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r>
              <a:rPr lang="lt-LT" sz="1400" b="0" u="sng" strike="noStrike" spc="-1" dirty="0">
                <a:solidFill>
                  <a:srgbClr val="0000FF"/>
                </a:solidFill>
                <a:uFillTx/>
                <a:latin typeface="Arial"/>
                <a:ea typeface="Arial"/>
                <a:hlinkClick r:id="rId4"/>
              </a:rPr>
              <a:t>https://www.w3schools.com/python/python_ref_list.asp</a:t>
            </a:r>
            <a:r>
              <a:rPr lang="lt-LT" sz="1400" b="0" strike="noStrike" spc="-1" dirty="0">
                <a:solidFill>
                  <a:srgbClr val="000000"/>
                </a:solidFill>
                <a:latin typeface="Arial"/>
                <a:ea typeface="Arial"/>
              </a:rPr>
              <a:t> </a:t>
            </a:r>
            <a:endParaRPr lang="lt-LT" sz="1400" b="0" strike="noStrike" spc="-1" dirty="0">
              <a:latin typeface="Arial"/>
            </a:endParaRPr>
          </a:p>
          <a:p>
            <a:pPr>
              <a:lnSpc>
                <a:spcPct val="90000"/>
              </a:lnSpc>
              <a:spcBef>
                <a:spcPts val="1001"/>
              </a:spcBef>
            </a:pPr>
            <a:r>
              <a:rPr lang="lt-LT" sz="1400" b="0" u="sng" strike="noStrike" spc="-1" dirty="0">
                <a:solidFill>
                  <a:srgbClr val="0000FF"/>
                </a:solidFill>
                <a:uFillTx/>
                <a:latin typeface="Arial"/>
                <a:ea typeface="Arial"/>
                <a:hlinkClick r:id="rId5"/>
              </a:rPr>
              <a:t>https://www.w3schools.com/python/python_ref_dictionary.asp</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52E93F71-1F00-BBD9-0483-5CB74E11C657}"/>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21</a:t>
            </a:r>
            <a:endParaRPr lang="en-LT" b="1" dirty="0">
              <a:solidFill>
                <a:schemeClr val="bg1"/>
              </a:solidFill>
              <a:latin typefac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53" name="Group 2"/>
          <p:cNvGrpSpPr/>
          <p:nvPr/>
        </p:nvGrpSpPr>
        <p:grpSpPr>
          <a:xfrm>
            <a:off x="479880" y="898200"/>
            <a:ext cx="1834920" cy="464040"/>
            <a:chOff x="479880" y="898200"/>
            <a:chExt cx="1834920" cy="464040"/>
          </a:xfrm>
        </p:grpSpPr>
        <p:sp>
          <p:nvSpPr>
            <p:cNvPr id="354"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55"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56" name="Picture Placeholder 2"/>
          <p:cNvPicPr/>
          <p:nvPr/>
        </p:nvPicPr>
        <p:blipFill>
          <a:blip r:embed="rId3"/>
          <a:stretch/>
        </p:blipFill>
        <p:spPr>
          <a:xfrm>
            <a:off x="480240" y="1441440"/>
            <a:ext cx="11231640" cy="5227920"/>
          </a:xfrm>
          <a:prstGeom prst="rect">
            <a:avLst/>
          </a:prstGeom>
          <a:ln w="12600">
            <a:noFill/>
          </a:ln>
        </p:spPr>
      </p:pic>
      <p:sp>
        <p:nvSpPr>
          <p:cNvPr id="35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skaičių.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Jei įvestas skaičius yra teigiamas, paprašyti įvesti dar vieną skaičių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Jei įvestas skaičius neigiamas, nutraukti programą ir atspausdinti visų įvestų teigiamų skaičių sumą</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ciklą </a:t>
            </a:r>
            <a:r>
              <a:rPr lang="lt-LT" sz="1400" b="0" strike="noStrike" spc="-1" dirty="0" err="1">
                <a:solidFill>
                  <a:srgbClr val="000000"/>
                </a:solidFill>
                <a:latin typeface="Arial"/>
                <a:ea typeface="Arial"/>
              </a:rPr>
              <a:t>while</a:t>
            </a:r>
            <a:r>
              <a:rPr lang="lt-LT" sz="1400" b="0" strike="noStrike" spc="-1" dirty="0">
                <a:solidFill>
                  <a:srgbClr val="000000"/>
                </a:solidFill>
                <a:latin typeface="Arial"/>
                <a:ea typeface="Arial"/>
              </a:rPr>
              <a:t>, sąlygą </a:t>
            </a:r>
            <a:r>
              <a:rPr lang="lt-LT" sz="1400" b="0" strike="noStrike" spc="-1" dirty="0" err="1">
                <a:solidFill>
                  <a:srgbClr val="000000"/>
                </a:solidFill>
                <a:latin typeface="Arial"/>
                <a:ea typeface="Arial"/>
              </a:rPr>
              <a:t>if</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break</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157792EE-84E6-2CBD-631B-352A05B63332}"/>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22</a:t>
            </a:r>
            <a:endParaRPr lang="en-LT" b="1" dirty="0">
              <a:solidFill>
                <a:schemeClr val="bg1"/>
              </a:solidFill>
              <a:latin typefac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59" name="Group 2"/>
          <p:cNvGrpSpPr/>
          <p:nvPr/>
        </p:nvGrpSpPr>
        <p:grpSpPr>
          <a:xfrm>
            <a:off x="479880" y="898200"/>
            <a:ext cx="1834920" cy="464040"/>
            <a:chOff x="479880" y="898200"/>
            <a:chExt cx="1834920" cy="464040"/>
          </a:xfrm>
        </p:grpSpPr>
        <p:sp>
          <p:nvSpPr>
            <p:cNvPr id="360"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1"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62" name="Picture Placeholder 2"/>
          <p:cNvPicPr/>
          <p:nvPr/>
        </p:nvPicPr>
        <p:blipFill>
          <a:blip r:embed="rId3"/>
          <a:stretch/>
        </p:blipFill>
        <p:spPr>
          <a:xfrm>
            <a:off x="480240" y="1441440"/>
            <a:ext cx="11231640" cy="5227920"/>
          </a:xfrm>
          <a:prstGeom prst="rect">
            <a:avLst/>
          </a:prstGeom>
          <a:ln w="12600">
            <a:noFill/>
          </a:ln>
        </p:spPr>
      </p:pic>
      <p:sp>
        <p:nvSpPr>
          <p:cNvPr id="363"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Sukurti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5 žodžius</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Pridėtų įvestus žodžius į sąrašą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Atspausdintų kiekvieną žodį, jo ilgį ir eilės numerį sąraše (nuo 1)</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Sudėtingiau: kad programa leistų įvesti norimą žodžių kiekį</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sąrašą (</a:t>
            </a:r>
            <a:r>
              <a:rPr lang="lt-LT" sz="1400" b="0" strike="noStrike" spc="-1" dirty="0" err="1">
                <a:solidFill>
                  <a:srgbClr val="000000"/>
                </a:solidFill>
                <a:latin typeface="Arial"/>
                <a:ea typeface="Arial"/>
              </a:rPr>
              <a:t>list</a:t>
            </a:r>
            <a:r>
              <a:rPr lang="lt-LT" sz="1400" b="0" strike="noStrike" spc="-1" dirty="0">
                <a:solidFill>
                  <a:srgbClr val="000000"/>
                </a:solidFill>
                <a:latin typeface="Arial"/>
                <a:ea typeface="Arial"/>
              </a:rPr>
              <a:t>), ciklą </a:t>
            </a:r>
            <a:r>
              <a:rPr lang="lt-LT" sz="1400" b="0" strike="noStrike" spc="-1" dirty="0" err="1">
                <a:solidFill>
                  <a:srgbClr val="000000"/>
                </a:solidFill>
                <a:latin typeface="Arial"/>
                <a:ea typeface="Arial"/>
              </a:rPr>
              <a:t>for</a:t>
            </a:r>
            <a:r>
              <a:rPr lang="lt-LT" sz="1400" b="0" strike="noStrike" spc="-1" dirty="0">
                <a:solidFill>
                  <a:srgbClr val="000000"/>
                </a:solidFill>
                <a:latin typeface="Arial"/>
                <a:ea typeface="Arial"/>
              </a:rPr>
              <a:t>, funkcijas </a:t>
            </a:r>
            <a:r>
              <a:rPr lang="lt-LT" sz="1400" b="0" strike="noStrike" spc="-1" dirty="0" err="1">
                <a:solidFill>
                  <a:srgbClr val="000000"/>
                </a:solidFill>
                <a:latin typeface="Arial"/>
                <a:ea typeface="Arial"/>
              </a:rPr>
              <a:t>len</a:t>
            </a:r>
            <a:r>
              <a:rPr lang="lt-LT" sz="1400" b="0" strike="noStrike" spc="-1" dirty="0">
                <a:solidFill>
                  <a:srgbClr val="000000"/>
                </a:solidFill>
                <a:latin typeface="Arial"/>
                <a:ea typeface="Arial"/>
              </a:rPr>
              <a:t> ir </a:t>
            </a:r>
            <a:r>
              <a:rPr lang="lt-LT" sz="1400" b="0" strike="noStrike" spc="-1" dirty="0" err="1">
                <a:solidFill>
                  <a:srgbClr val="000000"/>
                </a:solidFill>
                <a:latin typeface="Arial"/>
                <a:ea typeface="Arial"/>
              </a:rPr>
              <a:t>index</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2C7D7113-555E-3204-C4FE-24F19E5BAD1A}"/>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23</a:t>
            </a:r>
            <a:endParaRPr lang="en-LT" b="1" dirty="0">
              <a:solidFill>
                <a:schemeClr val="bg1"/>
              </a:solidFill>
              <a:latin typefac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65" name="Group 2"/>
          <p:cNvGrpSpPr/>
          <p:nvPr/>
        </p:nvGrpSpPr>
        <p:grpSpPr>
          <a:xfrm>
            <a:off x="479880" y="898200"/>
            <a:ext cx="1834920" cy="464040"/>
            <a:chOff x="479880" y="898200"/>
            <a:chExt cx="1834920" cy="464040"/>
          </a:xfrm>
        </p:grpSpPr>
        <p:sp>
          <p:nvSpPr>
            <p:cNvPr id="366"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7"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4</a:t>
              </a:r>
              <a:endParaRPr lang="lt-LT" sz="1600" b="0" strike="noStrike" spc="-1">
                <a:latin typeface="Arial"/>
              </a:endParaRPr>
            </a:p>
          </p:txBody>
        </p:sp>
      </p:grpSp>
      <p:pic>
        <p:nvPicPr>
          <p:cNvPr id="368" name="Picture Placeholder 2"/>
          <p:cNvPicPr/>
          <p:nvPr/>
        </p:nvPicPr>
        <p:blipFill>
          <a:blip r:embed="rId3"/>
          <a:stretch/>
        </p:blipFill>
        <p:spPr>
          <a:xfrm>
            <a:off x="480240" y="1441440"/>
            <a:ext cx="11231640" cy="5227920"/>
          </a:xfrm>
          <a:prstGeom prst="rect">
            <a:avLst/>
          </a:prstGeom>
          <a:ln w="12600">
            <a:noFill/>
          </a:ln>
        </p:spPr>
      </p:pic>
      <p:sp>
        <p:nvSpPr>
          <p:cNvPr id="369"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Sukurti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Sugeneruotų tris atsitiktinius skaičius nuo 1 iki 6</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Jei vienas iš šių skaičių yra 5, atspausdinti „Pralaimėjai...“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Kitu atveju atspausdinti „Laimėjai!“</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while</a:t>
            </a:r>
            <a:r>
              <a:rPr lang="lt-LT" sz="1400" b="0" strike="noStrike" spc="-1" dirty="0">
                <a:solidFill>
                  <a:srgbClr val="000000"/>
                </a:solidFill>
                <a:latin typeface="Arial"/>
                <a:ea typeface="Arial"/>
              </a:rPr>
              <a:t> ciklą, funkciją </a:t>
            </a:r>
            <a:r>
              <a:rPr lang="lt-LT" sz="1400" b="0" strike="noStrike" spc="-1" dirty="0" err="1">
                <a:solidFill>
                  <a:srgbClr val="000000"/>
                </a:solidFill>
                <a:latin typeface="Arial"/>
                <a:ea typeface="Arial"/>
              </a:rPr>
              <a:t>random.randint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import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random</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else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break</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6D672519-65E8-858B-D766-0B0DCF3FDCB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24</a:t>
            </a:r>
            <a:endParaRPr lang="en-LT" b="1" dirty="0">
              <a:solidFill>
                <a:schemeClr val="bg1"/>
              </a:solidFill>
              <a:latin typefac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71" name="Group 2"/>
          <p:cNvGrpSpPr/>
          <p:nvPr/>
        </p:nvGrpSpPr>
        <p:grpSpPr>
          <a:xfrm>
            <a:off x="479880" y="898200"/>
            <a:ext cx="1834920" cy="464040"/>
            <a:chOff x="479880" y="898200"/>
            <a:chExt cx="1834920" cy="464040"/>
          </a:xfrm>
        </p:grpSpPr>
        <p:sp>
          <p:nvSpPr>
            <p:cNvPr id="372"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73"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5</a:t>
              </a:r>
              <a:endParaRPr lang="lt-LT" sz="1600" b="0" strike="noStrike" spc="-1">
                <a:latin typeface="Arial"/>
              </a:endParaRPr>
            </a:p>
          </p:txBody>
        </p:sp>
      </p:grpSp>
      <p:pic>
        <p:nvPicPr>
          <p:cNvPr id="374" name="Picture Placeholder 2"/>
          <p:cNvPicPr/>
          <p:nvPr/>
        </p:nvPicPr>
        <p:blipFill>
          <a:blip r:embed="rId3"/>
          <a:stretch/>
        </p:blipFill>
        <p:spPr>
          <a:xfrm>
            <a:off x="480240" y="1441440"/>
            <a:ext cx="11231640" cy="5227920"/>
          </a:xfrm>
          <a:prstGeom prst="rect">
            <a:avLst/>
          </a:prstGeom>
          <a:ln w="12600">
            <a:noFill/>
          </a:ln>
        </p:spPr>
      </p:pic>
      <p:sp>
        <p:nvSpPr>
          <p:cNvPr id="375"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Sukurti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vartotojui įvesti metus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„Keliamieji metai“, jei taip yra</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„Nekeliamieji metai“, jei taip yra</a:t>
            </a:r>
            <a:endParaRPr lang="lt-LT" sz="1400" b="0" strike="noStrike" spc="-1">
              <a:latin typeface="Arial"/>
            </a:endParaRPr>
          </a:p>
          <a:p>
            <a:pPr>
              <a:lnSpc>
                <a:spcPct val="90000"/>
              </a:lnSpc>
              <a:spcBef>
                <a:spcPts val="1001"/>
              </a:spcBef>
            </a:pPr>
            <a:endParaRPr lang="lt-LT" sz="1400" b="0" strike="noStrike" spc="-1">
              <a:latin typeface="Arial"/>
            </a:endParaRPr>
          </a:p>
          <a:p>
            <a:pPr>
              <a:lnSpc>
                <a:spcPct val="90000"/>
              </a:lnSpc>
              <a:spcBef>
                <a:spcPts val="1001"/>
              </a:spcBef>
            </a:pPr>
            <a:r>
              <a:rPr lang="lt-LT" sz="1400" b="1" strike="noStrike" spc="-1">
                <a:solidFill>
                  <a:srgbClr val="000000"/>
                </a:solidFill>
                <a:latin typeface="Arial"/>
                <a:ea typeface="Arial"/>
              </a:rPr>
              <a:t>Keliamieji metai yra kas 4 metus, išskyrus paskutinius amžiaus metus, kurie keliamieji yra tik kas 400 metų</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E401CF3F-55A5-A0AC-459F-A0FF295D3F26}"/>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25</a:t>
            </a:r>
            <a:endParaRPr lang="en-LT" b="1" dirty="0">
              <a:solidFill>
                <a:schemeClr val="bg1"/>
              </a:solidFill>
              <a:latin typefac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77" name="Group 2"/>
          <p:cNvGrpSpPr/>
          <p:nvPr/>
        </p:nvGrpSpPr>
        <p:grpSpPr>
          <a:xfrm>
            <a:off x="479880" y="898200"/>
            <a:ext cx="1834920" cy="464040"/>
            <a:chOff x="479880" y="898200"/>
            <a:chExt cx="1834920" cy="464040"/>
          </a:xfrm>
        </p:grpSpPr>
        <p:sp>
          <p:nvSpPr>
            <p:cNvPr id="37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7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6</a:t>
              </a:r>
              <a:endParaRPr lang="lt-LT" sz="1600" b="0" strike="noStrike" spc="-1">
                <a:latin typeface="Arial"/>
              </a:endParaRPr>
            </a:p>
          </p:txBody>
        </p:sp>
      </p:grpSp>
      <p:pic>
        <p:nvPicPr>
          <p:cNvPr id="380" name="Picture Placeholder 2"/>
          <p:cNvPicPr/>
          <p:nvPr/>
        </p:nvPicPr>
        <p:blipFill>
          <a:blip r:embed="rId3"/>
          <a:stretch/>
        </p:blipFill>
        <p:spPr>
          <a:xfrm>
            <a:off x="480240" y="1441440"/>
            <a:ext cx="11231640" cy="5227920"/>
          </a:xfrm>
          <a:prstGeom prst="rect">
            <a:avLst/>
          </a:prstGeom>
          <a:ln w="12600">
            <a:noFill/>
          </a:ln>
        </p:spPr>
      </p:pic>
      <p:sp>
        <p:nvSpPr>
          <p:cNvPr id="38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Perdaryti 5 užduoti taip, kad programa atspausdintų visus keliamuosius metus, nuo 1900 iki 2100 metų.</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A8BBF742-38CE-A943-54E9-5C9B17A65181}"/>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26</a:t>
            </a:r>
            <a:endParaRPr lang="en-LT" b="1" dirty="0">
              <a:solidFill>
                <a:schemeClr val="bg1"/>
              </a:solidFill>
              <a:latin typefac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383" name="Group 2"/>
          <p:cNvGrpSpPr/>
          <p:nvPr/>
        </p:nvGrpSpPr>
        <p:grpSpPr>
          <a:xfrm>
            <a:off x="480240" y="914400"/>
            <a:ext cx="1834920" cy="464040"/>
            <a:chOff x="480240" y="914400"/>
            <a:chExt cx="1834920" cy="464040"/>
          </a:xfrm>
        </p:grpSpPr>
        <p:sp>
          <p:nvSpPr>
            <p:cNvPr id="384"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85"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86" name="Picture Placeholder 2"/>
          <p:cNvPicPr/>
          <p:nvPr/>
        </p:nvPicPr>
        <p:blipFill>
          <a:blip r:embed="rId2"/>
          <a:stretch/>
        </p:blipFill>
        <p:spPr>
          <a:xfrm>
            <a:off x="479880" y="1441440"/>
            <a:ext cx="11231640" cy="5227920"/>
          </a:xfrm>
          <a:prstGeom prst="rect">
            <a:avLst/>
          </a:prstGeom>
          <a:ln w="12600">
            <a:noFill/>
          </a:ln>
        </p:spPr>
      </p:pic>
      <p:sp>
        <p:nvSpPr>
          <p:cNvPr id="38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A821EEA0-F82E-34CA-41C6-7125A677326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27</a:t>
            </a:r>
            <a:endParaRPr lang="en-LT" b="1" dirty="0">
              <a:solidFill>
                <a:schemeClr val="bg1"/>
              </a:solidFill>
              <a:latin typefa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87"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Sąrašai (List)</a:t>
            </a:r>
            <a:endParaRPr lang="lt-LT" sz="3000" b="0" strike="noStrike" spc="-1">
              <a:solidFill>
                <a:srgbClr val="000000"/>
              </a:solidFill>
              <a:latin typeface="Arial"/>
            </a:endParaRPr>
          </a:p>
        </p:txBody>
      </p:sp>
      <p:pic>
        <p:nvPicPr>
          <p:cNvPr id="288" name="Picture 2"/>
          <p:cNvPicPr/>
          <p:nvPr/>
        </p:nvPicPr>
        <p:blipFill>
          <a:blip r:embed="rId3"/>
          <a:stretch/>
        </p:blipFill>
        <p:spPr>
          <a:xfrm>
            <a:off x="157680" y="2800800"/>
            <a:ext cx="5266800" cy="1961640"/>
          </a:xfrm>
          <a:prstGeom prst="rect">
            <a:avLst/>
          </a:prstGeom>
          <a:ln>
            <a:noFill/>
          </a:ln>
        </p:spPr>
      </p:pic>
      <p:sp>
        <p:nvSpPr>
          <p:cNvPr id="2" name="TextBox 1">
            <a:extLst>
              <a:ext uri="{FF2B5EF4-FFF2-40B4-BE49-F238E27FC236}">
                <a16:creationId xmlns:a16="http://schemas.microsoft.com/office/drawing/2014/main" id="{C0349BA1-2745-86A3-D58E-71F16B048CD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2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89" name="TextShape 2"/>
          <p:cNvSpPr txBox="1"/>
          <p:nvPr/>
        </p:nvSpPr>
        <p:spPr>
          <a:xfrm>
            <a:off x="2865832" y="2447940"/>
            <a:ext cx="4207680" cy="32940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err="1">
                <a:solidFill>
                  <a:srgbClr val="000000"/>
                </a:solidFill>
                <a:latin typeface="Arial"/>
                <a:ea typeface="Arial"/>
              </a:rPr>
              <a:t>List</a:t>
            </a:r>
            <a:r>
              <a:rPr lang="lt-LT" sz="1600" b="1" strike="noStrike" spc="-1" dirty="0">
                <a:solidFill>
                  <a:srgbClr val="000000"/>
                </a:solidFill>
                <a:latin typeface="Arial"/>
                <a:ea typeface="Arial"/>
              </a:rPr>
              <a:t> </a:t>
            </a:r>
            <a:r>
              <a:rPr lang="lt-LT" sz="1600" b="1" strike="noStrike" spc="-1" dirty="0" err="1">
                <a:solidFill>
                  <a:srgbClr val="000000"/>
                </a:solidFill>
                <a:latin typeface="Arial"/>
                <a:ea typeface="Arial"/>
              </a:rPr>
              <a:t>functions</a:t>
            </a:r>
            <a:endParaRPr lang="lt-LT" sz="1600" b="0" strike="noStrike" spc="-1" dirty="0">
              <a:solidFill>
                <a:srgbClr val="000000"/>
              </a:solidFill>
              <a:latin typeface="Arial"/>
            </a:endParaRPr>
          </a:p>
        </p:txBody>
      </p:sp>
      <p:sp>
        <p:nvSpPr>
          <p:cNvPr id="390" name="TextShape 3"/>
          <p:cNvSpPr txBox="1"/>
          <p:nvPr/>
        </p:nvSpPr>
        <p:spPr>
          <a:xfrm>
            <a:off x="2865832" y="2797500"/>
            <a:ext cx="4207680" cy="5040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Sąrašo funkcijos</a:t>
            </a:r>
            <a:endParaRPr lang="lt-LT" sz="1600" b="0" strike="noStrike" spc="-1">
              <a:solidFill>
                <a:srgbClr val="000000"/>
              </a:solidFill>
              <a:latin typeface="Arial"/>
            </a:endParaRPr>
          </a:p>
        </p:txBody>
      </p:sp>
      <p:sp>
        <p:nvSpPr>
          <p:cNvPr id="391"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392" name="TextShape 5"/>
          <p:cNvSpPr txBox="1"/>
          <p:nvPr/>
        </p:nvSpPr>
        <p:spPr>
          <a:xfrm>
            <a:off x="7450929" y="263808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hlinkClick r:id="rId2"/>
              </a:rPr>
              <a:t>https://www.w3schools.com/python/python_ref_list.asp</a:t>
            </a:r>
            <a:endParaRPr lang="lt-LT" sz="1600" b="0" strike="noStrike" spc="-1" dirty="0">
              <a:solidFill>
                <a:srgbClr val="000000"/>
              </a:solidFill>
              <a:latin typeface="Arial"/>
            </a:endParaRPr>
          </a:p>
        </p:txBody>
      </p:sp>
      <p:sp>
        <p:nvSpPr>
          <p:cNvPr id="393" name="TextShape 6"/>
          <p:cNvSpPr txBox="1"/>
          <p:nvPr/>
        </p:nvSpPr>
        <p:spPr>
          <a:xfrm>
            <a:off x="2865832" y="3444420"/>
            <a:ext cx="4207680" cy="32940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Dictionary functions</a:t>
            </a:r>
            <a:endParaRPr lang="lt-LT" sz="1600" b="0" strike="noStrike" spc="-1">
              <a:solidFill>
                <a:srgbClr val="000000"/>
              </a:solidFill>
              <a:latin typeface="Arial"/>
            </a:endParaRPr>
          </a:p>
        </p:txBody>
      </p:sp>
      <p:sp>
        <p:nvSpPr>
          <p:cNvPr id="394" name="TextShape 7"/>
          <p:cNvSpPr txBox="1"/>
          <p:nvPr/>
        </p:nvSpPr>
        <p:spPr>
          <a:xfrm>
            <a:off x="2865832" y="3793980"/>
            <a:ext cx="4207680" cy="5040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Žodyno funkcijos</a:t>
            </a:r>
            <a:endParaRPr lang="lt-LT" sz="1600" b="0" strike="noStrike" spc="-1">
              <a:solidFill>
                <a:srgbClr val="000000"/>
              </a:solidFill>
              <a:latin typeface="Arial"/>
            </a:endParaRPr>
          </a:p>
        </p:txBody>
      </p:sp>
      <p:sp>
        <p:nvSpPr>
          <p:cNvPr id="395" name="TextShape 8"/>
          <p:cNvSpPr txBox="1"/>
          <p:nvPr/>
        </p:nvSpPr>
        <p:spPr>
          <a:xfrm>
            <a:off x="7450929" y="363456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hlinkClick r:id="rId3"/>
              </a:rPr>
              <a:t>https://www.w3schools.com/python/python_ref_dictionary.asp</a:t>
            </a:r>
            <a:endParaRPr lang="lt-LT" sz="1600" b="0" strike="noStrike" spc="-1" dirty="0">
              <a:solidFill>
                <a:srgbClr val="000000"/>
              </a:solidFill>
              <a:latin typeface="Arial"/>
            </a:endParaRPr>
          </a:p>
        </p:txBody>
      </p:sp>
      <p:sp>
        <p:nvSpPr>
          <p:cNvPr id="3" name="TextShape 5">
            <a:extLst>
              <a:ext uri="{FF2B5EF4-FFF2-40B4-BE49-F238E27FC236}">
                <a16:creationId xmlns:a16="http://schemas.microsoft.com/office/drawing/2014/main" id="{64A21B9B-C8C8-485B-C887-B6B51678A2C9}"/>
              </a:ext>
            </a:extLst>
          </p:cNvPr>
          <p:cNvSpPr txBox="1"/>
          <p:nvPr/>
        </p:nvSpPr>
        <p:spPr>
          <a:xfrm>
            <a:off x="7450929" y="164160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rPr>
              <a:t>https://</a:t>
            </a:r>
            <a:r>
              <a:rPr lang="lt-LT" sz="1600" b="1" u="sng" strike="noStrike" spc="-1" dirty="0" err="1">
                <a:solidFill>
                  <a:srgbClr val="0000FF"/>
                </a:solidFill>
                <a:uFillTx/>
                <a:latin typeface="Arial"/>
                <a:ea typeface="Arial"/>
              </a:rPr>
              <a:t>github.com</a:t>
            </a:r>
            <a:r>
              <a:rPr lang="lt-LT" sz="1600" b="1" u="sng" strike="noStrike" spc="-1" dirty="0">
                <a:solidFill>
                  <a:srgbClr val="0000FF"/>
                </a:solidFill>
                <a:uFillTx/>
                <a:latin typeface="Arial"/>
                <a:ea typeface="Arial"/>
              </a:rPr>
              <a:t>/aurimas13/</a:t>
            </a:r>
            <a:r>
              <a:rPr lang="lt-LT" sz="1600" b="1" u="sng" strike="noStrike" spc="-1" dirty="0" err="1">
                <a:solidFill>
                  <a:srgbClr val="0000FF"/>
                </a:solidFill>
                <a:uFillTx/>
                <a:latin typeface="Arial"/>
                <a:ea typeface="Arial"/>
              </a:rPr>
              <a:t>Python-Beginner-Course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tree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main</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Programs</a:t>
            </a:r>
            <a:endParaRPr lang="lt-LT" sz="1600" b="0" strike="noStrike" spc="-1" dirty="0">
              <a:solidFill>
                <a:srgbClr val="000000"/>
              </a:solidFill>
              <a:latin typeface="Arial"/>
            </a:endParaRPr>
          </a:p>
        </p:txBody>
      </p:sp>
      <p:sp>
        <p:nvSpPr>
          <p:cNvPr id="4" name="TextShape 2">
            <a:extLst>
              <a:ext uri="{FF2B5EF4-FFF2-40B4-BE49-F238E27FC236}">
                <a16:creationId xmlns:a16="http://schemas.microsoft.com/office/drawing/2014/main" id="{714840B6-8CCA-1CAE-FDFE-C88625D76CD1}"/>
              </a:ext>
            </a:extLst>
          </p:cNvPr>
          <p:cNvSpPr txBox="1"/>
          <p:nvPr/>
        </p:nvSpPr>
        <p:spPr>
          <a:xfrm>
            <a:off x="2865832" y="1641600"/>
            <a:ext cx="420768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a:solidFill>
                  <a:srgbClr val="000000"/>
                </a:solidFill>
                <a:latin typeface="Arial"/>
                <a:ea typeface="Arial"/>
              </a:rPr>
              <a:t>(įkelti </a:t>
            </a:r>
            <a:r>
              <a:rPr lang="lt-LT" sz="1600" spc="-1">
                <a:solidFill>
                  <a:srgbClr val="000000"/>
                </a:solidFill>
                <a:latin typeface="Arial"/>
                <a:ea typeface="Arial"/>
              </a:rPr>
              <a:t>pirmadienį</a:t>
            </a:r>
            <a:r>
              <a:rPr lang="lt-LT" sz="1600" spc="-1" dirty="0">
                <a:solidFill>
                  <a:srgbClr val="000000"/>
                </a:solidFill>
                <a:latin typeface="Arial"/>
                <a:ea typeface="Arial"/>
              </a:rPr>
              <a:t>)</a:t>
            </a:r>
            <a:endParaRPr lang="lt-LT" sz="160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0"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pasiekti atskirus sąrašo įrašus</a:t>
            </a:r>
            <a:endParaRPr lang="lt-LT" sz="3000" b="0" strike="noStrike" spc="-1">
              <a:solidFill>
                <a:srgbClr val="000000"/>
              </a:solidFill>
              <a:latin typeface="Arial"/>
            </a:endParaRPr>
          </a:p>
        </p:txBody>
      </p:sp>
      <p:pic>
        <p:nvPicPr>
          <p:cNvPr id="291" name="Picture 2"/>
          <p:cNvPicPr/>
          <p:nvPr/>
        </p:nvPicPr>
        <p:blipFill>
          <a:blip r:embed="rId3"/>
          <a:stretch/>
        </p:blipFill>
        <p:spPr>
          <a:xfrm>
            <a:off x="268200" y="1603080"/>
            <a:ext cx="5238360" cy="4228920"/>
          </a:xfrm>
          <a:prstGeom prst="rect">
            <a:avLst/>
          </a:prstGeom>
          <a:ln>
            <a:noFill/>
          </a:ln>
        </p:spPr>
      </p:pic>
      <p:sp>
        <p:nvSpPr>
          <p:cNvPr id="2" name="TextBox 1">
            <a:extLst>
              <a:ext uri="{FF2B5EF4-FFF2-40B4-BE49-F238E27FC236}">
                <a16:creationId xmlns:a16="http://schemas.microsoft.com/office/drawing/2014/main" id="{2F73BF5D-9D1B-91F7-6051-FC9867463C7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3"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į sąrašą pridėti duomenų</a:t>
            </a:r>
            <a:endParaRPr lang="lt-LT" sz="3000" b="0" strike="noStrike" spc="-1">
              <a:solidFill>
                <a:srgbClr val="000000"/>
              </a:solidFill>
              <a:latin typeface="Arial"/>
            </a:endParaRPr>
          </a:p>
        </p:txBody>
      </p:sp>
      <p:pic>
        <p:nvPicPr>
          <p:cNvPr id="294" name="Picture 2"/>
          <p:cNvPicPr/>
          <p:nvPr/>
        </p:nvPicPr>
        <p:blipFill>
          <a:blip r:embed="rId3"/>
          <a:stretch/>
        </p:blipFill>
        <p:spPr>
          <a:xfrm>
            <a:off x="703440" y="2124000"/>
            <a:ext cx="4240800" cy="3458520"/>
          </a:xfrm>
          <a:prstGeom prst="rect">
            <a:avLst/>
          </a:prstGeom>
          <a:ln>
            <a:noFill/>
          </a:ln>
        </p:spPr>
      </p:pic>
      <p:sp>
        <p:nvSpPr>
          <p:cNvPr id="2" name="TextBox 1">
            <a:extLst>
              <a:ext uri="{FF2B5EF4-FFF2-40B4-BE49-F238E27FC236}">
                <a16:creationId xmlns:a16="http://schemas.microsoft.com/office/drawing/2014/main" id="{27BEDD46-B910-A8FB-3B7D-37CF4B0DFD4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6"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pakeisti ar ištrinti sąrašo įrašą</a:t>
            </a:r>
            <a:endParaRPr lang="lt-LT" sz="3000" b="0" strike="noStrike" spc="-1">
              <a:solidFill>
                <a:srgbClr val="000000"/>
              </a:solidFill>
              <a:latin typeface="Arial"/>
            </a:endParaRPr>
          </a:p>
        </p:txBody>
      </p:sp>
      <p:pic>
        <p:nvPicPr>
          <p:cNvPr id="297" name="Picture 2"/>
          <p:cNvPicPr/>
          <p:nvPr/>
        </p:nvPicPr>
        <p:blipFill>
          <a:blip r:embed="rId3"/>
          <a:stretch/>
        </p:blipFill>
        <p:spPr>
          <a:xfrm>
            <a:off x="849240" y="1904400"/>
            <a:ext cx="3722400" cy="4399200"/>
          </a:xfrm>
          <a:prstGeom prst="rect">
            <a:avLst/>
          </a:prstGeom>
          <a:ln>
            <a:noFill/>
          </a:ln>
        </p:spPr>
      </p:pic>
      <p:sp>
        <p:nvSpPr>
          <p:cNvPr id="2" name="TextBox 1">
            <a:extLst>
              <a:ext uri="{FF2B5EF4-FFF2-40B4-BE49-F238E27FC236}">
                <a16:creationId xmlns:a16="http://schemas.microsoft.com/office/drawing/2014/main" id="{8FC117A8-DF66-3318-FD64-8C7ED3E6833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9"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sužinoti sąrašo dydį</a:t>
            </a:r>
            <a:endParaRPr lang="lt-LT" sz="3000" b="0" strike="noStrike" spc="-1">
              <a:solidFill>
                <a:srgbClr val="000000"/>
              </a:solidFill>
              <a:latin typeface="Arial"/>
            </a:endParaRPr>
          </a:p>
        </p:txBody>
      </p:sp>
      <p:pic>
        <p:nvPicPr>
          <p:cNvPr id="300" name="Picture 2"/>
          <p:cNvPicPr/>
          <p:nvPr/>
        </p:nvPicPr>
        <p:blipFill>
          <a:blip r:embed="rId3"/>
          <a:stretch/>
        </p:blipFill>
        <p:spPr>
          <a:xfrm>
            <a:off x="132480" y="2364120"/>
            <a:ext cx="5381280" cy="2514240"/>
          </a:xfrm>
          <a:prstGeom prst="rect">
            <a:avLst/>
          </a:prstGeom>
          <a:ln>
            <a:noFill/>
          </a:ln>
        </p:spPr>
      </p:pic>
      <p:sp>
        <p:nvSpPr>
          <p:cNvPr id="2" name="TextBox 1">
            <a:extLst>
              <a:ext uri="{FF2B5EF4-FFF2-40B4-BE49-F238E27FC236}">
                <a16:creationId xmlns:a16="http://schemas.microsoft.com/office/drawing/2014/main" id="{EDCF98BE-A0A6-33FA-3F48-997AB904B48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2"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Žodynai (Dictionary)</a:t>
            </a:r>
            <a:endParaRPr lang="lt-LT" sz="3000" b="0" strike="noStrike" spc="-1">
              <a:solidFill>
                <a:srgbClr val="000000"/>
              </a:solidFill>
              <a:latin typeface="Arial"/>
            </a:endParaRPr>
          </a:p>
        </p:txBody>
      </p:sp>
      <p:pic>
        <p:nvPicPr>
          <p:cNvPr id="303" name="Picture 2"/>
          <p:cNvPicPr/>
          <p:nvPr/>
        </p:nvPicPr>
        <p:blipFill>
          <a:blip r:embed="rId3"/>
          <a:stretch/>
        </p:blipFill>
        <p:spPr>
          <a:xfrm>
            <a:off x="225360" y="3123720"/>
            <a:ext cx="5200200" cy="1239480"/>
          </a:xfrm>
          <a:prstGeom prst="rect">
            <a:avLst/>
          </a:prstGeom>
          <a:ln>
            <a:noFill/>
          </a:ln>
        </p:spPr>
      </p:pic>
      <p:sp>
        <p:nvSpPr>
          <p:cNvPr id="2" name="TextBox 1">
            <a:extLst>
              <a:ext uri="{FF2B5EF4-FFF2-40B4-BE49-F238E27FC236}">
                <a16:creationId xmlns:a16="http://schemas.microsoft.com/office/drawing/2014/main" id="{6FF5ED92-754A-6C03-5674-8D919B7BC74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5"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pasiekti konkretų žodyno įrašą</a:t>
            </a:r>
            <a:endParaRPr lang="lt-LT" sz="3000" b="0" strike="noStrike" spc="-1">
              <a:solidFill>
                <a:srgbClr val="000000"/>
              </a:solidFill>
              <a:latin typeface="Arial"/>
            </a:endParaRPr>
          </a:p>
        </p:txBody>
      </p:sp>
      <p:pic>
        <p:nvPicPr>
          <p:cNvPr id="306" name="Picture 2"/>
          <p:cNvPicPr/>
          <p:nvPr/>
        </p:nvPicPr>
        <p:blipFill>
          <a:blip r:embed="rId3"/>
          <a:stretch/>
        </p:blipFill>
        <p:spPr>
          <a:xfrm>
            <a:off x="250920" y="2960280"/>
            <a:ext cx="5163480" cy="1895400"/>
          </a:xfrm>
          <a:prstGeom prst="rect">
            <a:avLst/>
          </a:prstGeom>
          <a:ln>
            <a:noFill/>
          </a:ln>
        </p:spPr>
      </p:pic>
      <p:sp>
        <p:nvSpPr>
          <p:cNvPr id="2" name="TextBox 1">
            <a:extLst>
              <a:ext uri="{FF2B5EF4-FFF2-40B4-BE49-F238E27FC236}">
                <a16:creationId xmlns:a16="http://schemas.microsoft.com/office/drawing/2014/main" id="{16A29696-FD1F-D813-1E43-72A96EA84D9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84A4B1-EE8B-43EA-9C40-1C930349ADD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161F9BD-9708-4C8F-A900-8C433229D6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D5055-9CB5-41F3-AF15-84F37E5BB0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11774</TotalTime>
  <Words>5389</Words>
  <Application>Microsoft Macintosh PowerPoint</Application>
  <PresentationFormat>Widescreen</PresentationFormat>
  <Paragraphs>441</Paragraphs>
  <Slides>30</Slides>
  <Notes>28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30</vt:i4>
      </vt:variant>
    </vt:vector>
  </HeadingPairs>
  <TitlesOfParts>
    <vt:vector size="41" baseType="lpstr">
      <vt:lpstr>Arial</vt:lpstr>
      <vt:lpstr>Calibri</vt:lpstr>
      <vt:lpstr>Söhne</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41</cp:revision>
  <dcterms:modified xsi:type="dcterms:W3CDTF">2023-06-13T19:54:45Z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y fmtid="{D5CDD505-2E9C-101B-9397-08002B2CF9AE}" pid="12" name="ContentTypeId">
    <vt:lpwstr>0x0101009ACC98F71C7CEB499EFDC29467EAFC60</vt:lpwstr>
  </property>
</Properties>
</file>