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2"/>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2"/>
    <p:restoredTop sz="62653"/>
  </p:normalViewPr>
  <p:slideViewPr>
    <p:cSldViewPr snapToGrid="0">
      <p:cViewPr varScale="1">
        <p:scale>
          <a:sx n="77" d="100"/>
          <a:sy n="77" d="100"/>
        </p:scale>
        <p:origin x="3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E27C6FC-EAC7-6C45-BBCC-618C6B68B431}" type="datetimeFigureOut">
              <a:rPr lang="en-LT" smtClean="0"/>
              <a:t>2023-06-10</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B310286-BB7B-5E4B-9684-12D3AB868844}" type="slidenum">
              <a:rPr lang="en-LT" smtClean="0"/>
              <a:t>‹#›</a:t>
            </a:fld>
            <a:endParaRPr lang="en-LT"/>
          </a:p>
        </p:txBody>
      </p:sp>
    </p:spTree>
    <p:extLst>
      <p:ext uri="{BB962C8B-B14F-4D97-AF65-F5344CB8AC3E}">
        <p14:creationId xmlns:p14="http://schemas.microsoft.com/office/powerpoint/2010/main" val="138053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Šiandien paskaitoje pakalbėsime apie boolean’us, datas, laiką ir išimtys, o konrečiau ()</a:t>
            </a:r>
          </a:p>
        </p:txBody>
      </p:sp>
      <p:sp>
        <p:nvSpPr>
          <p:cNvPr id="4" name="Slide Number Placeholder 3"/>
          <p:cNvSpPr>
            <a:spLocks noGrp="1"/>
          </p:cNvSpPr>
          <p:nvPr>
            <p:ph type="sldNum" sz="quarter" idx="5"/>
          </p:nvPr>
        </p:nvSpPr>
        <p:spPr/>
        <p:txBody>
          <a:bodyPr/>
          <a:lstStyle/>
          <a:p>
            <a:fld id="{6B310286-BB7B-5E4B-9684-12D3AB868844}" type="slidenum">
              <a:rPr lang="en-LT" smtClean="0"/>
              <a:t>1</a:t>
            </a:fld>
            <a:endParaRPr lang="en-LT"/>
          </a:p>
        </p:txBody>
      </p:sp>
    </p:spTree>
    <p:extLst>
      <p:ext uri="{BB962C8B-B14F-4D97-AF65-F5344CB8AC3E}">
        <p14:creationId xmlns:p14="http://schemas.microsoft.com/office/powerpoint/2010/main" val="3309492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Praeitame pavyzdyje jau mokėmės gauti šiandienos datą ir laiką, tačiau kartais mums gali prireikti pridėti arba atimti tam tikrą laiko intervalą nuo esamos datos ir laiko.</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turi įrankius, leidžiančius pridėti arba atimti laiko intervalus nuo datų ir laikų. Norėdami tai padaryti, naudojame </a:t>
            </a:r>
            <a:r>
              <a:rPr lang="lt-LT" b="0" i="0" dirty="0" err="1">
                <a:solidFill>
                  <a:srgbClr val="374151"/>
                </a:solidFill>
                <a:effectLst/>
                <a:latin typeface="Söhne"/>
              </a:rPr>
              <a:t>datetime.timedelta</a:t>
            </a:r>
            <a:r>
              <a:rPr lang="lt-LT" b="0" i="0" dirty="0">
                <a:solidFill>
                  <a:srgbClr val="374151"/>
                </a:solidFill>
                <a:effectLst/>
                <a:latin typeface="Söhne"/>
              </a:rPr>
              <a:t> klasę.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a:t>
            </a:r>
            <a:r>
              <a:rPr lang="lt-LT" dirty="0" err="1">
                <a:effectLst/>
              </a:rPr>
              <a:t>now</a:t>
            </a:r>
            <a:r>
              <a:rPr lang="lt-LT" dirty="0">
                <a:effectLst/>
              </a:rPr>
              <a:t> = </a:t>
            </a:r>
            <a:r>
              <a:rPr lang="lt-LT" dirty="0" err="1">
                <a:effectLst/>
              </a:rPr>
              <a:t>datetime.datetime.now</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 </a:t>
            </a:r>
            <a:r>
              <a:rPr lang="lt-LT" dirty="0" err="1">
                <a:effectLst/>
              </a:rPr>
              <a:t>datetime.timedelta</a:t>
            </a:r>
            <a:r>
              <a:rPr lang="lt-LT" dirty="0">
                <a:effectLst/>
              </a:rPr>
              <a:t>(</a:t>
            </a:r>
            <a:r>
              <a:rPr lang="lt-LT" dirty="0" err="1">
                <a:effectLst/>
              </a:rPr>
              <a:t>days</a:t>
            </a:r>
            <a:r>
              <a:rPr lang="lt-LT" dirty="0">
                <a:effectLst/>
              </a:rPr>
              <a:t>=</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 </a:t>
            </a:r>
            <a:r>
              <a:rPr lang="lt-LT" dirty="0" err="1">
                <a:effectLst/>
              </a:rPr>
              <a:t>datetime.timedelta</a:t>
            </a:r>
            <a:r>
              <a:rPr lang="lt-LT" dirty="0">
                <a:effectLst/>
              </a:rPr>
              <a:t>(</a:t>
            </a:r>
            <a:r>
              <a:rPr lang="lt-LT" dirty="0" err="1">
                <a:effectLst/>
              </a:rPr>
              <a:t>hours</a:t>
            </a:r>
            <a:r>
              <a:rPr lang="lt-LT" dirty="0">
                <a:effectLst/>
              </a:rPr>
              <a:t>=</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 </a:t>
            </a:r>
            <a:r>
              <a:rPr lang="lt-LT" dirty="0" err="1">
                <a:effectLst/>
              </a:rPr>
              <a:t>datetime.timedelta</a:t>
            </a:r>
            <a:r>
              <a:rPr lang="lt-LT" dirty="0">
                <a:effectLst/>
              </a:rPr>
              <a:t>(</a:t>
            </a:r>
            <a:r>
              <a:rPr lang="lt-LT" dirty="0" err="1">
                <a:effectLst/>
              </a:rPr>
              <a:t>days</a:t>
            </a:r>
            <a:r>
              <a:rPr lang="lt-LT" dirty="0">
                <a:effectLst/>
              </a:rPr>
              <a:t>=</a:t>
            </a:r>
            <a:r>
              <a:rPr lang="lt-LT" dirty="0">
                <a:solidFill>
                  <a:srgbClr val="DF3079"/>
                </a:solidFill>
                <a:effectLst/>
              </a:rPr>
              <a:t>20</a:t>
            </a:r>
            <a:r>
              <a:rPr lang="lt-LT" dirty="0">
                <a:effectLst/>
              </a:rPr>
              <a:t>, </a:t>
            </a:r>
            <a:r>
              <a:rPr lang="lt-LT" dirty="0" err="1">
                <a:effectLst/>
              </a:rPr>
              <a:t>hours</a:t>
            </a:r>
            <a:r>
              <a:rPr lang="lt-LT" dirty="0">
                <a:effectLst/>
              </a:rPr>
              <a:t>=</a:t>
            </a:r>
            <a:r>
              <a:rPr lang="lt-LT" dirty="0">
                <a:solidFill>
                  <a:srgbClr val="DF3079"/>
                </a:solidFill>
                <a:effectLst/>
              </a:rPr>
              <a:t>8</a:t>
            </a:r>
            <a:r>
              <a:rPr lang="lt-LT" dirty="0">
                <a:effectLst/>
              </a:rPr>
              <a:t>)) </a:t>
            </a:r>
          </a:p>
          <a:p>
            <a:endParaRPr lang="lt-LT" dirty="0">
              <a:effectLst/>
            </a:endParaRP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datetime.datetime.now</a:t>
            </a:r>
            <a:r>
              <a:rPr lang="lt-LT" b="0" i="0" dirty="0">
                <a:solidFill>
                  <a:srgbClr val="374151"/>
                </a:solidFill>
                <a:effectLst/>
                <a:latin typeface="Söhne"/>
              </a:rPr>
              <a:t>() metodą, kad gautume dabartinę datą ir laiką. Tada naudojame </a:t>
            </a:r>
            <a:r>
              <a:rPr lang="lt-LT" b="0" i="0" dirty="0" err="1">
                <a:solidFill>
                  <a:srgbClr val="374151"/>
                </a:solidFill>
                <a:effectLst/>
                <a:latin typeface="Söhne"/>
              </a:rPr>
              <a:t>datetime.timedelta</a:t>
            </a:r>
            <a:r>
              <a:rPr lang="lt-LT" b="0" i="0" dirty="0">
                <a:solidFill>
                  <a:srgbClr val="374151"/>
                </a:solidFill>
                <a:effectLst/>
                <a:latin typeface="Söhne"/>
              </a:rPr>
              <a:t> klasę, pridedami arba atimame tam tikrą laiko intervalą nuo dabartinės datos ir laiko.</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Rezultatai atrodys jei </a:t>
            </a:r>
            <a:r>
              <a:rPr lang="lt-LT" b="0" i="0" dirty="0" err="1">
                <a:solidFill>
                  <a:srgbClr val="374151"/>
                </a:solidFill>
                <a:effectLst/>
                <a:latin typeface="Söhne"/>
              </a:rPr>
              <a:t>rasytume</a:t>
            </a:r>
            <a:r>
              <a:rPr lang="lt-LT" b="0" i="0" dirty="0">
                <a:solidFill>
                  <a:srgbClr val="374151"/>
                </a:solidFill>
                <a:effectLst/>
                <a:latin typeface="Söhne"/>
              </a:rPr>
              <a:t> i </a:t>
            </a:r>
            <a:r>
              <a:rPr lang="lt-LT" b="0" i="0" dirty="0" err="1">
                <a:solidFill>
                  <a:srgbClr val="374151"/>
                </a:solidFill>
                <a:effectLst/>
                <a:latin typeface="Söhne"/>
              </a:rPr>
              <a:t>terminala</a:t>
            </a:r>
            <a:r>
              <a:rPr lang="lt-LT" b="0" i="0" dirty="0">
                <a:solidFill>
                  <a:srgbClr val="374151"/>
                </a:solidFill>
                <a:effectLst/>
                <a:latin typeface="Söhne"/>
              </a:rPr>
              <a:t> dabar kažkas panašaus:</a:t>
            </a:r>
          </a:p>
          <a:p>
            <a:r>
              <a:rPr lang="lt-LT" dirty="0">
                <a:solidFill>
                  <a:srgbClr val="DF3079"/>
                </a:solidFill>
                <a:effectLst/>
              </a:rPr>
              <a:t>2023-06-12 20:30:25.123456</a:t>
            </a:r>
            <a:r>
              <a:rPr lang="lt-LT" dirty="0">
                <a:effectLst/>
              </a:rPr>
              <a:t> # dabartinė data ir laikas </a:t>
            </a:r>
            <a:r>
              <a:rPr lang="lt-LT" dirty="0">
                <a:solidFill>
                  <a:srgbClr val="DF3079"/>
                </a:solidFill>
                <a:effectLst/>
              </a:rPr>
              <a:t>2023-06-07 20:30:25.123456</a:t>
            </a:r>
            <a:r>
              <a:rPr lang="lt-LT" dirty="0">
                <a:effectLst/>
              </a:rPr>
              <a:t> # data ir laikas po 5 dienų atgal </a:t>
            </a:r>
            <a:r>
              <a:rPr lang="lt-LT" dirty="0">
                <a:solidFill>
                  <a:srgbClr val="DF3079"/>
                </a:solidFill>
                <a:effectLst/>
              </a:rPr>
              <a:t>2023-06-13 03:30:25.123456</a:t>
            </a:r>
            <a:r>
              <a:rPr lang="lt-LT" dirty="0">
                <a:effectLst/>
              </a:rPr>
              <a:t> # data ir laikas po 5 valandų į priekį </a:t>
            </a:r>
            <a:r>
              <a:rPr lang="lt-LT" dirty="0">
                <a:solidFill>
                  <a:srgbClr val="DF3079"/>
                </a:solidFill>
                <a:effectLst/>
              </a:rPr>
              <a:t>2023-07-02 04:30:25.123456</a:t>
            </a:r>
            <a:r>
              <a:rPr lang="lt-LT" dirty="0">
                <a:effectLst/>
              </a:rPr>
              <a:t> # data ir laikas po 20 dienų ir 8 valandų į priekį </a:t>
            </a:r>
          </a:p>
          <a:p>
            <a:endParaRPr lang="lt-LT" dirty="0">
              <a:effectLst/>
            </a:endParaRPr>
          </a:p>
          <a:p>
            <a:pPr algn="l"/>
            <a:r>
              <a:rPr lang="lt-LT" b="0" i="0" dirty="0">
                <a:solidFill>
                  <a:srgbClr val="374151"/>
                </a:solidFill>
                <a:effectLst/>
                <a:latin typeface="Söhne"/>
              </a:rPr>
              <a:t>Tai svarbu, kai mums reikia atlikti skaičiavimus su datomis ir laikais, pridėti arba atimti tam tikrą intervalą nuo esamos datos ir laiko.</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pridėti arba atimti laiko intervalus nuo datų ir laikų. Naudodami </a:t>
            </a:r>
            <a:r>
              <a:rPr lang="lt-LT" b="0" i="0" dirty="0" err="1">
                <a:solidFill>
                  <a:srgbClr val="374151"/>
                </a:solidFill>
                <a:effectLst/>
                <a:latin typeface="Söhne"/>
              </a:rPr>
              <a:t>datetime.timedelta</a:t>
            </a:r>
            <a:r>
              <a:rPr lang="lt-LT" b="0" i="0" dirty="0">
                <a:solidFill>
                  <a:srgbClr val="374151"/>
                </a:solidFill>
                <a:effectLst/>
                <a:latin typeface="Söhne"/>
              </a:rPr>
              <a:t> klasę, galime atlikti skaičiavimus su datomis ir laikais ir gauti naujas datas ir laikus. Tai suteikia mums daugiau lankstumo ir galimybių manipuliuoti laiku savo programose. Būkite tikri, kad tinkamai naudojate </a:t>
            </a:r>
            <a:r>
              <a:rPr lang="lt-LT" b="0" i="0" dirty="0" err="1">
                <a:solidFill>
                  <a:srgbClr val="374151"/>
                </a:solidFill>
                <a:effectLst/>
                <a:latin typeface="Söhne"/>
              </a:rPr>
              <a:t>datetime.timedelta</a:t>
            </a:r>
            <a:r>
              <a:rPr lang="lt-LT" b="0" i="0" dirty="0">
                <a:solidFill>
                  <a:srgbClr val="374151"/>
                </a:solidFill>
                <a:effectLst/>
                <a:latin typeface="Söhne"/>
              </a:rPr>
              <a:t> klasę ir pritaikote jos funkcionalumą pagal savo projektų reikalavimus.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10</a:t>
            </a:fld>
            <a:endParaRPr lang="en-LT"/>
          </a:p>
        </p:txBody>
      </p:sp>
    </p:spTree>
    <p:extLst>
      <p:ext uri="{BB962C8B-B14F-4D97-AF65-F5344CB8AC3E}">
        <p14:creationId xmlns:p14="http://schemas.microsoft.com/office/powerpoint/2010/main" val="15911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datų ir laikų įvedimą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endParaRPr lang="lt-LT" b="0" i="0" dirty="0">
              <a:solidFill>
                <a:srgbClr val="374151"/>
              </a:solidFill>
              <a:effectLst/>
              <a:latin typeface="Söhne"/>
            </a:endParaRPr>
          </a:p>
          <a:p>
            <a:pPr algn="l"/>
            <a:r>
              <a:rPr lang="lt-LT" b="0" i="0" dirty="0">
                <a:solidFill>
                  <a:srgbClr val="374151"/>
                </a:solidFill>
                <a:effectLst/>
                <a:latin typeface="Söhne"/>
              </a:rPr>
              <a:t>Kartais mums gali prireikti leisti vartotojui įvesti norimą datą ir laiką, o tada naudoti šią įvestį savo programose. </a:t>
            </a:r>
            <a:r>
              <a:rPr lang="lt-LT" b="0" i="0" dirty="0" err="1">
                <a:solidFill>
                  <a:srgbClr val="374151"/>
                </a:solidFill>
                <a:effectLst/>
                <a:latin typeface="Söhne"/>
              </a:rPr>
              <a:t>Python</a:t>
            </a:r>
            <a:r>
              <a:rPr lang="lt-LT" b="0" i="0" dirty="0">
                <a:solidFill>
                  <a:srgbClr val="374151"/>
                </a:solidFill>
                <a:effectLst/>
                <a:latin typeface="Söhne"/>
              </a:rPr>
              <a:t> programavimo kalboje turime būdų, kaip tai pasiekti.</a:t>
            </a:r>
          </a:p>
          <a:p>
            <a:pPr algn="l"/>
            <a:endParaRPr lang="lt-LT" b="0" i="0" dirty="0">
              <a:solidFill>
                <a:srgbClr val="374151"/>
              </a:solidFill>
              <a:effectLst/>
              <a:latin typeface="Söhne"/>
            </a:endParaRPr>
          </a:p>
          <a:p>
            <a:pPr algn="l"/>
            <a:r>
              <a:rPr lang="lt-LT" b="0" i="0" dirty="0">
                <a:solidFill>
                  <a:srgbClr val="374151"/>
                </a:solidFill>
                <a:effectLst/>
                <a:latin typeface="Söhne"/>
              </a:rPr>
              <a:t>Pirma, turime importuoti </a:t>
            </a:r>
            <a:r>
              <a:rPr lang="lt-LT" b="0" i="0" dirty="0" err="1">
                <a:solidFill>
                  <a:srgbClr val="374151"/>
                </a:solidFill>
                <a:effectLst/>
                <a:latin typeface="Söhne"/>
              </a:rPr>
              <a:t>datetime</a:t>
            </a:r>
            <a:r>
              <a:rPr lang="lt-LT" b="0" i="0" dirty="0">
                <a:solidFill>
                  <a:srgbClr val="374151"/>
                </a:solidFill>
                <a:effectLst/>
                <a:latin typeface="Söhne"/>
              </a:rPr>
              <a:t> biblioteką:</a:t>
            </a:r>
          </a:p>
          <a:p>
            <a:r>
              <a:rPr lang="lt-LT" dirty="0" err="1">
                <a:solidFill>
                  <a:srgbClr val="2E95D3"/>
                </a:solidFill>
                <a:effectLst/>
              </a:rPr>
              <a:t>import</a:t>
            </a:r>
            <a:r>
              <a:rPr lang="lt-LT" dirty="0">
                <a:effectLst/>
              </a:rPr>
              <a:t> </a:t>
            </a:r>
            <a:r>
              <a:rPr lang="lt-LT" dirty="0" err="1">
                <a:effectLst/>
              </a:rPr>
              <a:t>datetime</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Tada naudojame </a:t>
            </a:r>
            <a:r>
              <a:rPr lang="lt-LT" b="0" i="0" dirty="0" err="1">
                <a:solidFill>
                  <a:srgbClr val="374151"/>
                </a:solidFill>
                <a:effectLst/>
                <a:latin typeface="Söhne"/>
              </a:rPr>
              <a:t>input</a:t>
            </a:r>
            <a:r>
              <a:rPr lang="lt-LT" b="0" i="0" dirty="0">
                <a:solidFill>
                  <a:srgbClr val="374151"/>
                </a:solidFill>
                <a:effectLst/>
                <a:latin typeface="Söhne"/>
              </a:rPr>
              <a:t>() funkciją, kad leistume vartotojui įvesti norimą datą ir laiką:</a:t>
            </a:r>
          </a:p>
          <a:p>
            <a:r>
              <a:rPr lang="lt-LT" dirty="0" err="1">
                <a:effectLst/>
              </a:rPr>
              <a:t>ivesta_data</a:t>
            </a:r>
            <a:r>
              <a:rPr lang="lt-LT" dirty="0">
                <a:effectLst/>
              </a:rPr>
              <a:t> = </a:t>
            </a:r>
            <a:r>
              <a:rPr lang="lt-LT" dirty="0" err="1">
                <a:solidFill>
                  <a:srgbClr val="E9950C"/>
                </a:solidFill>
                <a:effectLst/>
              </a:rPr>
              <a:t>input</a:t>
            </a:r>
            <a:r>
              <a:rPr lang="lt-LT" dirty="0">
                <a:effectLst/>
              </a:rPr>
              <a:t>(</a:t>
            </a:r>
            <a:r>
              <a:rPr lang="lt-LT" dirty="0">
                <a:solidFill>
                  <a:srgbClr val="00A67D"/>
                </a:solidFill>
                <a:effectLst/>
              </a:rPr>
              <a:t>"Įveskite datą ir laiką (pvz., 2004-03-29 00:00:00): "</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vartotojas įveda datą ir laiką kaip eilutę, ir mes ją priskiriame kintamajam </a:t>
            </a:r>
            <a:r>
              <a:rPr lang="lt-LT" b="0" i="0" dirty="0" err="1">
                <a:solidFill>
                  <a:srgbClr val="374151"/>
                </a:solidFill>
                <a:effectLst/>
                <a:latin typeface="Söhne"/>
              </a:rPr>
              <a:t>ivesta_data</a:t>
            </a:r>
            <a:r>
              <a:rPr lang="lt-LT" b="0" i="0" dirty="0">
                <a:solidFill>
                  <a:srgbClr val="374151"/>
                </a:solidFill>
                <a:effectLst/>
                <a:latin typeface="Söhne"/>
              </a:rPr>
              <a:t>.</a:t>
            </a:r>
          </a:p>
          <a:p>
            <a:pPr algn="l"/>
            <a:r>
              <a:rPr lang="lt-LT" b="0" i="0" dirty="0">
                <a:solidFill>
                  <a:srgbClr val="374151"/>
                </a:solidFill>
                <a:effectLst/>
                <a:latin typeface="Söhne"/>
              </a:rPr>
              <a:t>Toliau naudojame </a:t>
            </a:r>
            <a:r>
              <a:rPr lang="lt-LT" b="0" i="0" dirty="0" err="1">
                <a:solidFill>
                  <a:srgbClr val="374151"/>
                </a:solidFill>
                <a:effectLst/>
                <a:latin typeface="Söhne"/>
              </a:rPr>
              <a:t>datetime.datetime.strptime</a:t>
            </a:r>
            <a:r>
              <a:rPr lang="lt-LT" b="0" i="0" dirty="0">
                <a:solidFill>
                  <a:srgbClr val="374151"/>
                </a:solidFill>
                <a:effectLst/>
                <a:latin typeface="Söhne"/>
              </a:rPr>
              <a:t>() metodą, kad išanalizuotume vartotojo įvestį ir paverstume ją į datą ir laiką:</a:t>
            </a:r>
          </a:p>
          <a:p>
            <a:r>
              <a:rPr lang="lt-LT" dirty="0" err="1">
                <a:effectLst/>
                <a:latin typeface="Söhne"/>
              </a:rPr>
              <a:t>pythonCopy</a:t>
            </a:r>
            <a:r>
              <a:rPr lang="lt-LT" dirty="0">
                <a:effectLst/>
                <a:latin typeface="Söhne"/>
              </a:rPr>
              <a:t> </a:t>
            </a:r>
            <a:r>
              <a:rPr lang="lt-LT" dirty="0" err="1">
                <a:effectLst/>
                <a:latin typeface="Söhne"/>
              </a:rPr>
              <a:t>code</a:t>
            </a:r>
            <a:endParaRPr lang="lt-LT" dirty="0">
              <a:effectLst/>
              <a:latin typeface="Söhne"/>
            </a:endParaRPr>
          </a:p>
          <a:p>
            <a:r>
              <a:rPr lang="lt-LT" dirty="0">
                <a:effectLst/>
              </a:rPr>
              <a:t>data = </a:t>
            </a:r>
            <a:r>
              <a:rPr lang="lt-LT" dirty="0" err="1">
                <a:effectLst/>
              </a:rPr>
              <a:t>datetime.datetime.strptime</a:t>
            </a:r>
            <a:r>
              <a:rPr lang="lt-LT" dirty="0">
                <a:effectLst/>
              </a:rPr>
              <a:t>(</a:t>
            </a:r>
            <a:r>
              <a:rPr lang="lt-LT" dirty="0" err="1">
                <a:effectLst/>
              </a:rPr>
              <a:t>ivesta_data</a:t>
            </a:r>
            <a:r>
              <a:rPr lang="lt-LT" dirty="0">
                <a:effectLst/>
              </a:rPr>
              <a:t>, </a:t>
            </a:r>
            <a:r>
              <a:rPr lang="lt-LT" dirty="0">
                <a:solidFill>
                  <a:srgbClr val="00A67D"/>
                </a:solidFill>
                <a:effectLst/>
              </a:rPr>
              <a:t>"%Y-%m-%d %</a:t>
            </a:r>
            <a:r>
              <a:rPr lang="lt-LT" dirty="0" err="1">
                <a:solidFill>
                  <a:srgbClr val="00A67D"/>
                </a:solidFill>
                <a:effectLst/>
              </a:rPr>
              <a:t>H</a:t>
            </a:r>
            <a:r>
              <a:rPr lang="lt-LT" dirty="0">
                <a:solidFill>
                  <a:srgbClr val="00A67D"/>
                </a:solidFill>
                <a:effectLst/>
              </a:rPr>
              <a:t>:%M:%</a:t>
            </a:r>
            <a:r>
              <a:rPr lang="lt-LT" dirty="0" err="1">
                <a:solidFill>
                  <a:srgbClr val="00A67D"/>
                </a:solidFill>
                <a:effectLst/>
              </a:rPr>
              <a:t>S</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naudojame </a:t>
            </a:r>
            <a:r>
              <a:rPr lang="lt-LT" b="0" i="0" dirty="0" err="1">
                <a:solidFill>
                  <a:srgbClr val="374151"/>
                </a:solidFill>
                <a:effectLst/>
                <a:latin typeface="Söhne"/>
              </a:rPr>
              <a:t>strptime</a:t>
            </a:r>
            <a:r>
              <a:rPr lang="lt-LT" b="0" i="0" dirty="0">
                <a:solidFill>
                  <a:srgbClr val="374151"/>
                </a:solidFill>
                <a:effectLst/>
                <a:latin typeface="Söhne"/>
              </a:rPr>
              <a:t>() metodą, kuris analizuoja vartotojo įvestį pagal nurodytą formato šabloną ir paverčia ją į datą ir laiką. Formatas turi atitikti vartotojo įvestį, kad analizavimas būtų sėkmingas.</a:t>
            </a:r>
          </a:p>
          <a:p>
            <a:pPr algn="l"/>
            <a:r>
              <a:rPr lang="lt-LT" b="0" i="0" dirty="0">
                <a:solidFill>
                  <a:srgbClr val="374151"/>
                </a:solidFill>
                <a:effectLst/>
                <a:latin typeface="Söhne"/>
              </a:rPr>
              <a:t>Galime panaudoti gautą datą ir laiką savo programoje, pavyzdžiui, skaičiuoti skirtumą nuo dabartinės datos ir laiko:</a:t>
            </a:r>
          </a:p>
          <a:p>
            <a:r>
              <a:rPr lang="lt-LT" dirty="0">
                <a:effectLst/>
              </a:rPr>
              <a:t>skirtumas = </a:t>
            </a:r>
            <a:r>
              <a:rPr lang="lt-LT" dirty="0" err="1">
                <a:effectLst/>
              </a:rPr>
              <a:t>datetime.datetime.now</a:t>
            </a:r>
            <a:r>
              <a:rPr lang="lt-LT" dirty="0">
                <a:effectLst/>
              </a:rPr>
              <a:t>() - data </a:t>
            </a:r>
            <a:r>
              <a:rPr lang="lt-LT" dirty="0" err="1">
                <a:solidFill>
                  <a:srgbClr val="E9950C"/>
                </a:solidFill>
                <a:effectLst/>
              </a:rPr>
              <a:t>print</a:t>
            </a:r>
            <a:r>
              <a:rPr lang="lt-LT" dirty="0">
                <a:effectLst/>
              </a:rPr>
              <a:t>(</a:t>
            </a:r>
            <a:r>
              <a:rPr lang="lt-LT" dirty="0" err="1">
                <a:effectLst/>
              </a:rPr>
              <a:t>skirtumas.days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skaičiuojame skirtumą tarp dabartinės datos ir laiko bei vartotojo įvestos datos ir laiko naudodami </a:t>
            </a:r>
            <a:r>
              <a:rPr lang="lt-LT" b="0" i="0" dirty="0" err="1">
                <a:solidFill>
                  <a:srgbClr val="374151"/>
                </a:solidFill>
                <a:effectLst/>
                <a:latin typeface="Söhne"/>
              </a:rPr>
              <a:t>datetime.datetime.now</a:t>
            </a:r>
            <a:r>
              <a:rPr lang="lt-LT" b="0" i="0" dirty="0">
                <a:solidFill>
                  <a:srgbClr val="374151"/>
                </a:solidFill>
                <a:effectLst/>
                <a:latin typeface="Söhne"/>
              </a:rPr>
              <a:t>() funkciją. Baigus vykdymą, spausdiname skirtumo dienas.</a:t>
            </a:r>
          </a:p>
          <a:p>
            <a:pPr algn="l"/>
            <a:r>
              <a:rPr lang="lt-LT" b="0" i="0" dirty="0">
                <a:solidFill>
                  <a:srgbClr val="374151"/>
                </a:solidFill>
                <a:effectLst/>
                <a:latin typeface="Söhne"/>
              </a:rPr>
              <a:t>Rezultatas gali atrodyti kažkas panašaus į 5604, priklausomai nuo vykdomos programos vykdymo dienos ir vartotojo įvestos datos ir laiko.</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turime reikalų su vartotojo įvesta data ir laiku, norint atlikti operacijas su jais savo programose.</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leisti vartotojui įvesti datą ir laiką, ir paversti šią įvestį į datą ir laiką naudojant </a:t>
            </a:r>
            <a:r>
              <a:rPr lang="lt-LT" b="0" i="0" dirty="0" err="1">
                <a:solidFill>
                  <a:srgbClr val="374151"/>
                </a:solidFill>
                <a:effectLst/>
                <a:latin typeface="Söhne"/>
              </a:rPr>
              <a:t>datetime.datetime.strptime</a:t>
            </a:r>
            <a:r>
              <a:rPr lang="lt-LT" b="0" i="0" dirty="0">
                <a:solidFill>
                  <a:srgbClr val="374151"/>
                </a:solidFill>
                <a:effectLst/>
                <a:latin typeface="Söhne"/>
              </a:rPr>
              <a:t>() metodą. Tai leidžia mums gauti vartotojo nurodytą datą ir laiką ir ją panaudoti savo programose. Būkite atidūs, kad tiksliai nurodytumėte įvesties formatą ir tinkamai analizuotumėte vartotojo įvestį, kad būtų gauta tiksli ir naudinga informacija.</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11</a:t>
            </a:fld>
            <a:endParaRPr lang="en-LT"/>
          </a:p>
        </p:txBody>
      </p:sp>
    </p:spTree>
    <p:extLst>
      <p:ext uri="{BB962C8B-B14F-4D97-AF65-F5344CB8AC3E}">
        <p14:creationId xmlns:p14="http://schemas.microsoft.com/office/powerpoint/2010/main" val="267252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tęsime žinių gilinimą apie datos ir laiko manipuliavimą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Praeitame pavyzdyje jau mokėmės gauti dabartinę datą ir laiką naudojant </a:t>
            </a:r>
            <a:r>
              <a:rPr lang="lt-LT" b="0" i="0" dirty="0" err="1">
                <a:solidFill>
                  <a:srgbClr val="374151"/>
                </a:solidFill>
                <a:effectLst/>
                <a:latin typeface="Söhne"/>
              </a:rPr>
              <a:t>datetime.datetime.today</a:t>
            </a:r>
            <a:r>
              <a:rPr lang="lt-LT" b="0" i="0" dirty="0">
                <a:solidFill>
                  <a:srgbClr val="374151"/>
                </a:solidFill>
                <a:effectLst/>
                <a:latin typeface="Söhne"/>
              </a:rPr>
              <a:t>() metodą. Tačiau kartais mums gali prireikti tik tam tikros datos arba laiko dalies, pavyzdžiui, metų, mėnesio, savaitės dienos, valandos ar minutės.</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turi įrankius, leidžiančius išgauti šiuos datos ir laiko komponentus iš </a:t>
            </a:r>
            <a:r>
              <a:rPr lang="lt-LT" b="0" i="0" dirty="0" err="1">
                <a:solidFill>
                  <a:srgbClr val="374151"/>
                </a:solidFill>
                <a:effectLst/>
                <a:latin typeface="Söhne"/>
              </a:rPr>
              <a:t>datetime</a:t>
            </a:r>
            <a:r>
              <a:rPr lang="lt-LT" b="0" i="0" dirty="0">
                <a:solidFill>
                  <a:srgbClr val="374151"/>
                </a:solidFill>
                <a:effectLst/>
                <a:latin typeface="Söhne"/>
              </a:rPr>
              <a:t> objekto.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a:t>
            </a:r>
            <a:r>
              <a:rPr lang="lt-LT" dirty="0" err="1">
                <a:effectLst/>
              </a:rPr>
              <a:t>now</a:t>
            </a:r>
            <a:r>
              <a:rPr lang="lt-LT" dirty="0">
                <a:effectLst/>
              </a:rPr>
              <a:t> = </a:t>
            </a:r>
            <a:r>
              <a:rPr lang="lt-LT" dirty="0" err="1">
                <a:effectLst/>
              </a:rPr>
              <a:t>datetime.datetime.today</a:t>
            </a:r>
            <a:r>
              <a:rPr lang="lt-LT" dirty="0">
                <a:effectLst/>
              </a:rPr>
              <a:t>() </a:t>
            </a:r>
            <a:r>
              <a:rPr lang="lt-LT" dirty="0" err="1">
                <a:solidFill>
                  <a:srgbClr val="E9950C"/>
                </a:solidFill>
                <a:effectLst/>
              </a:rPr>
              <a:t>print</a:t>
            </a:r>
            <a:r>
              <a:rPr lang="lt-LT" dirty="0">
                <a:effectLst/>
              </a:rPr>
              <a:t>(</a:t>
            </a:r>
            <a:r>
              <a:rPr lang="lt-LT" dirty="0" err="1">
                <a:effectLst/>
              </a:rPr>
              <a:t>now.year</a:t>
            </a:r>
            <a:r>
              <a:rPr lang="lt-LT" dirty="0">
                <a:effectLst/>
              </a:rPr>
              <a:t>) # Metai </a:t>
            </a:r>
            <a:r>
              <a:rPr lang="lt-LT" dirty="0" err="1">
                <a:solidFill>
                  <a:srgbClr val="E9950C"/>
                </a:solidFill>
                <a:effectLst/>
              </a:rPr>
              <a:t>print</a:t>
            </a:r>
            <a:r>
              <a:rPr lang="lt-LT" dirty="0">
                <a:effectLst/>
              </a:rPr>
              <a:t>(</a:t>
            </a:r>
            <a:r>
              <a:rPr lang="lt-LT" dirty="0" err="1">
                <a:effectLst/>
              </a:rPr>
              <a:t>now.month</a:t>
            </a:r>
            <a:r>
              <a:rPr lang="lt-LT" dirty="0">
                <a:effectLst/>
              </a:rPr>
              <a:t>) # Mėnuo </a:t>
            </a:r>
            <a:r>
              <a:rPr lang="lt-LT" dirty="0" err="1">
                <a:solidFill>
                  <a:srgbClr val="E9950C"/>
                </a:solidFill>
                <a:effectLst/>
              </a:rPr>
              <a:t>print</a:t>
            </a:r>
            <a:r>
              <a:rPr lang="lt-LT" dirty="0">
                <a:effectLst/>
              </a:rPr>
              <a:t>(</a:t>
            </a:r>
            <a:r>
              <a:rPr lang="lt-LT" dirty="0" err="1">
                <a:effectLst/>
              </a:rPr>
              <a:t>now.weekday</a:t>
            </a:r>
            <a:r>
              <a:rPr lang="lt-LT" dirty="0">
                <a:effectLst/>
              </a:rPr>
              <a:t>()) # Savaitės diena (0 - pirmadienis, 1 - antradienis, ir </a:t>
            </a:r>
            <a:r>
              <a:rPr lang="lt-LT" dirty="0" err="1">
                <a:effectLst/>
              </a:rPr>
              <a:t>t.t</a:t>
            </a:r>
            <a:r>
              <a:rPr lang="lt-LT" dirty="0">
                <a:effectLst/>
              </a:rPr>
              <a:t>.) </a:t>
            </a:r>
            <a:r>
              <a:rPr lang="lt-LT" dirty="0" err="1">
                <a:solidFill>
                  <a:srgbClr val="E9950C"/>
                </a:solidFill>
                <a:effectLst/>
              </a:rPr>
              <a:t>print</a:t>
            </a:r>
            <a:r>
              <a:rPr lang="lt-LT" dirty="0">
                <a:effectLst/>
              </a:rPr>
              <a:t>(</a:t>
            </a:r>
            <a:r>
              <a:rPr lang="lt-LT" dirty="0" err="1">
                <a:effectLst/>
              </a:rPr>
              <a:t>now.day</a:t>
            </a:r>
            <a:r>
              <a:rPr lang="lt-LT" dirty="0">
                <a:effectLst/>
              </a:rPr>
              <a:t>) # Diena </a:t>
            </a:r>
            <a:r>
              <a:rPr lang="lt-LT" dirty="0" err="1">
                <a:solidFill>
                  <a:srgbClr val="E9950C"/>
                </a:solidFill>
                <a:effectLst/>
              </a:rPr>
              <a:t>print</a:t>
            </a:r>
            <a:r>
              <a:rPr lang="lt-LT" dirty="0">
                <a:effectLst/>
              </a:rPr>
              <a:t>(</a:t>
            </a:r>
            <a:r>
              <a:rPr lang="lt-LT" dirty="0" err="1">
                <a:effectLst/>
              </a:rPr>
              <a:t>now.hour</a:t>
            </a:r>
            <a:r>
              <a:rPr lang="lt-LT" dirty="0">
                <a:effectLst/>
              </a:rPr>
              <a:t>) # Valanda </a:t>
            </a:r>
            <a:r>
              <a:rPr lang="lt-LT" dirty="0" err="1">
                <a:solidFill>
                  <a:srgbClr val="E9950C"/>
                </a:solidFill>
                <a:effectLst/>
              </a:rPr>
              <a:t>print</a:t>
            </a:r>
            <a:r>
              <a:rPr lang="lt-LT" dirty="0">
                <a:effectLst/>
              </a:rPr>
              <a:t>(</a:t>
            </a:r>
            <a:r>
              <a:rPr lang="lt-LT" dirty="0" err="1">
                <a:effectLst/>
              </a:rPr>
              <a:t>now.minute</a:t>
            </a:r>
            <a:r>
              <a:rPr lang="lt-LT" dirty="0">
                <a:effectLst/>
              </a:rPr>
              <a:t>) # Minutė </a:t>
            </a:r>
            <a:r>
              <a:rPr lang="lt-LT" dirty="0" err="1">
                <a:solidFill>
                  <a:srgbClr val="E9950C"/>
                </a:solidFill>
                <a:effectLst/>
              </a:rPr>
              <a:t>print</a:t>
            </a:r>
            <a:r>
              <a:rPr lang="lt-LT" dirty="0">
                <a:effectLst/>
              </a:rPr>
              <a:t>(</a:t>
            </a:r>
            <a:r>
              <a:rPr lang="lt-LT" dirty="0" err="1">
                <a:effectLst/>
              </a:rPr>
              <a:t>now.second</a:t>
            </a:r>
            <a:r>
              <a:rPr lang="lt-LT" dirty="0">
                <a:effectLst/>
              </a:rPr>
              <a:t>) # Sekundė </a:t>
            </a:r>
            <a:r>
              <a:rPr lang="lt-LT" dirty="0" err="1">
                <a:solidFill>
                  <a:srgbClr val="E9950C"/>
                </a:solidFill>
                <a:effectLst/>
              </a:rPr>
              <a:t>print</a:t>
            </a:r>
            <a:r>
              <a:rPr lang="lt-LT" dirty="0">
                <a:effectLst/>
              </a:rPr>
              <a:t>(</a:t>
            </a:r>
            <a:r>
              <a:rPr lang="lt-LT" dirty="0" err="1">
                <a:effectLst/>
              </a:rPr>
              <a:t>now.microsecond</a:t>
            </a:r>
            <a:r>
              <a:rPr lang="lt-LT" dirty="0">
                <a:effectLst/>
              </a:rPr>
              <a:t>) # Mikrosekundės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datetime.datetime.today</a:t>
            </a:r>
            <a:r>
              <a:rPr lang="lt-LT" b="0" i="0" dirty="0">
                <a:solidFill>
                  <a:srgbClr val="374151"/>
                </a:solidFill>
                <a:effectLst/>
                <a:latin typeface="Söhne"/>
              </a:rPr>
              <a:t>() metodą, kad gautume dabartinę datą ir laiką. Tada naudojame įvairius atributus, pvz., </a:t>
            </a:r>
            <a:r>
              <a:rPr lang="lt-LT" b="0" i="0" dirty="0" err="1">
                <a:solidFill>
                  <a:srgbClr val="374151"/>
                </a:solidFill>
                <a:effectLst/>
                <a:latin typeface="Söhne"/>
              </a:rPr>
              <a:t>year</a:t>
            </a:r>
            <a:r>
              <a:rPr lang="lt-LT" b="0" i="0" dirty="0">
                <a:solidFill>
                  <a:srgbClr val="374151"/>
                </a:solidFill>
                <a:effectLst/>
                <a:latin typeface="Söhne"/>
              </a:rPr>
              <a:t>, </a:t>
            </a:r>
            <a:r>
              <a:rPr lang="lt-LT" b="0" i="0" dirty="0" err="1">
                <a:solidFill>
                  <a:srgbClr val="374151"/>
                </a:solidFill>
                <a:effectLst/>
                <a:latin typeface="Söhne"/>
              </a:rPr>
              <a:t>month</a:t>
            </a:r>
            <a:r>
              <a:rPr lang="lt-LT" b="0" i="0" dirty="0">
                <a:solidFill>
                  <a:srgbClr val="374151"/>
                </a:solidFill>
                <a:effectLst/>
                <a:latin typeface="Söhne"/>
              </a:rPr>
              <a:t>, </a:t>
            </a:r>
            <a:r>
              <a:rPr lang="lt-LT" b="0" i="0" dirty="0" err="1">
                <a:solidFill>
                  <a:srgbClr val="374151"/>
                </a:solidFill>
                <a:effectLst/>
                <a:latin typeface="Söhne"/>
              </a:rPr>
              <a:t>weekday</a:t>
            </a:r>
            <a:r>
              <a:rPr lang="lt-LT" b="0" i="0" dirty="0">
                <a:solidFill>
                  <a:srgbClr val="374151"/>
                </a:solidFill>
                <a:effectLst/>
                <a:latin typeface="Söhne"/>
              </a:rPr>
              <a:t>(), </a:t>
            </a:r>
            <a:r>
              <a:rPr lang="lt-LT" b="0" i="0" dirty="0" err="1">
                <a:solidFill>
                  <a:srgbClr val="374151"/>
                </a:solidFill>
                <a:effectLst/>
                <a:latin typeface="Söhne"/>
              </a:rPr>
              <a:t>day</a:t>
            </a:r>
            <a:r>
              <a:rPr lang="lt-LT" b="0" i="0" dirty="0">
                <a:solidFill>
                  <a:srgbClr val="374151"/>
                </a:solidFill>
                <a:effectLst/>
                <a:latin typeface="Söhne"/>
              </a:rPr>
              <a:t>, </a:t>
            </a:r>
            <a:r>
              <a:rPr lang="lt-LT" b="0" i="0" dirty="0" err="1">
                <a:solidFill>
                  <a:srgbClr val="374151"/>
                </a:solidFill>
                <a:effectLst/>
                <a:latin typeface="Söhne"/>
              </a:rPr>
              <a:t>hour</a:t>
            </a:r>
            <a:r>
              <a:rPr lang="lt-LT" b="0" i="0" dirty="0">
                <a:solidFill>
                  <a:srgbClr val="374151"/>
                </a:solidFill>
                <a:effectLst/>
                <a:latin typeface="Söhne"/>
              </a:rPr>
              <a:t>, minute, </a:t>
            </a:r>
            <a:r>
              <a:rPr lang="lt-LT" b="0" i="0" dirty="0" err="1">
                <a:solidFill>
                  <a:srgbClr val="374151"/>
                </a:solidFill>
                <a:effectLst/>
                <a:latin typeface="Söhne"/>
              </a:rPr>
              <a:t>second</a:t>
            </a:r>
            <a:r>
              <a:rPr lang="lt-LT" b="0" i="0" dirty="0">
                <a:solidFill>
                  <a:srgbClr val="374151"/>
                </a:solidFill>
                <a:effectLst/>
                <a:latin typeface="Söhne"/>
              </a:rPr>
              <a:t> ir </a:t>
            </a:r>
            <a:r>
              <a:rPr lang="lt-LT" b="0" i="0" dirty="0" err="1">
                <a:solidFill>
                  <a:srgbClr val="374151"/>
                </a:solidFill>
                <a:effectLst/>
                <a:latin typeface="Söhne"/>
              </a:rPr>
              <a:t>microsecond</a:t>
            </a:r>
            <a:r>
              <a:rPr lang="lt-LT" b="0" i="0" dirty="0">
                <a:solidFill>
                  <a:srgbClr val="374151"/>
                </a:solidFill>
                <a:effectLst/>
                <a:latin typeface="Söhne"/>
              </a:rPr>
              <a:t>, kad gautume atitinkamą datos arba laiko komponentą.</a:t>
            </a:r>
          </a:p>
          <a:p>
            <a:pPr algn="l"/>
            <a:r>
              <a:rPr lang="lt-LT" b="0" i="0" dirty="0">
                <a:solidFill>
                  <a:srgbClr val="374151"/>
                </a:solidFill>
                <a:effectLst/>
                <a:latin typeface="Söhne"/>
              </a:rPr>
              <a:t>Rezultatai atrodys kažkas panašaus į:</a:t>
            </a:r>
          </a:p>
          <a:p>
            <a:r>
              <a:rPr lang="lt-LT" dirty="0">
                <a:solidFill>
                  <a:srgbClr val="DF3079"/>
                </a:solidFill>
                <a:effectLst/>
              </a:rPr>
              <a:t>2020</a:t>
            </a:r>
            <a:r>
              <a:rPr lang="lt-LT" dirty="0">
                <a:effectLst/>
              </a:rPr>
              <a:t> # Metai </a:t>
            </a:r>
            <a:r>
              <a:rPr lang="lt-LT" dirty="0">
                <a:solidFill>
                  <a:srgbClr val="DF3079"/>
                </a:solidFill>
                <a:effectLst/>
              </a:rPr>
              <a:t>11</a:t>
            </a:r>
            <a:r>
              <a:rPr lang="lt-LT" dirty="0">
                <a:effectLst/>
              </a:rPr>
              <a:t> # Mėnuo </a:t>
            </a:r>
            <a:r>
              <a:rPr lang="lt-LT" dirty="0">
                <a:solidFill>
                  <a:srgbClr val="DF3079"/>
                </a:solidFill>
                <a:effectLst/>
              </a:rPr>
              <a:t>2</a:t>
            </a:r>
            <a:r>
              <a:rPr lang="lt-LT" dirty="0">
                <a:effectLst/>
              </a:rPr>
              <a:t> # Savaitės diena (2 - antradienis) </a:t>
            </a:r>
            <a:r>
              <a:rPr lang="lt-LT" dirty="0">
                <a:solidFill>
                  <a:srgbClr val="DF3079"/>
                </a:solidFill>
                <a:effectLst/>
              </a:rPr>
              <a:t>25</a:t>
            </a:r>
            <a:r>
              <a:rPr lang="lt-LT" dirty="0">
                <a:effectLst/>
              </a:rPr>
              <a:t> # Diena </a:t>
            </a:r>
            <a:r>
              <a:rPr lang="lt-LT" dirty="0">
                <a:solidFill>
                  <a:srgbClr val="DF3079"/>
                </a:solidFill>
                <a:effectLst/>
              </a:rPr>
              <a:t>12</a:t>
            </a:r>
            <a:r>
              <a:rPr lang="lt-LT" dirty="0">
                <a:effectLst/>
              </a:rPr>
              <a:t> # Valanda </a:t>
            </a:r>
            <a:r>
              <a:rPr lang="lt-LT" dirty="0">
                <a:solidFill>
                  <a:srgbClr val="DF3079"/>
                </a:solidFill>
                <a:effectLst/>
              </a:rPr>
              <a:t>13</a:t>
            </a:r>
            <a:r>
              <a:rPr lang="lt-LT" dirty="0">
                <a:effectLst/>
              </a:rPr>
              <a:t> # Minutė </a:t>
            </a:r>
            <a:r>
              <a:rPr lang="lt-LT" dirty="0">
                <a:solidFill>
                  <a:srgbClr val="DF3079"/>
                </a:solidFill>
                <a:effectLst/>
              </a:rPr>
              <a:t>45</a:t>
            </a:r>
            <a:r>
              <a:rPr lang="lt-LT" dirty="0">
                <a:effectLst/>
              </a:rPr>
              <a:t> # Sekundė </a:t>
            </a:r>
            <a:r>
              <a:rPr lang="lt-LT" dirty="0">
                <a:solidFill>
                  <a:srgbClr val="DF3079"/>
                </a:solidFill>
                <a:effectLst/>
              </a:rPr>
              <a:t>760594</a:t>
            </a:r>
            <a:r>
              <a:rPr lang="lt-LT" dirty="0">
                <a:effectLst/>
              </a:rPr>
              <a:t> # Mikrosekundės </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mums reikia atskirai gauti datos arba laiko komponentus ir naudoti juos savo programose, pavyzdžiui, skaičiuoti metų skirtumą, atvaizduoti laikrodžio informaciją arba atlikti kitas operacijas.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įrankius išgauti datos ir laiko komponentus iš </a:t>
            </a:r>
            <a:r>
              <a:rPr lang="lt-LT" b="0" i="0" dirty="0" err="1">
                <a:solidFill>
                  <a:srgbClr val="374151"/>
                </a:solidFill>
                <a:effectLst/>
                <a:latin typeface="Söhne"/>
              </a:rPr>
              <a:t>datetime</a:t>
            </a:r>
            <a:r>
              <a:rPr lang="lt-LT" b="0" i="0" dirty="0">
                <a:solidFill>
                  <a:srgbClr val="374151"/>
                </a:solidFill>
                <a:effectLst/>
                <a:latin typeface="Söhne"/>
              </a:rPr>
              <a:t> objekto. Naudodami atitinkamus atributus, galime gauti metus, mėnesį, savaitės dieną, dieną, valandą, minutę, sekundę ir mikrosekundes. Tai suteikia mums daugiau lankstumo ir galimybių manipuliuoti datos ir laiko informacija savo programose. Būkite tikri, kad tinkamai naudojate atitinkamus atributus ir pritaikote juos pagal savo projekto reikalavimus.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12</a:t>
            </a:fld>
            <a:endParaRPr lang="en-LT"/>
          </a:p>
        </p:txBody>
      </p:sp>
    </p:spTree>
    <p:extLst>
      <p:ext uri="{BB962C8B-B14F-4D97-AF65-F5344CB8AC3E}">
        <p14:creationId xmlns:p14="http://schemas.microsoft.com/office/powerpoint/2010/main" val="2595487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Ir dabar toliau</a:t>
            </a:r>
            <a:r>
              <a:rPr lang="lt-LT" b="0" i="0" dirty="0">
                <a:solidFill>
                  <a:srgbClr val="374151"/>
                </a:solidFill>
                <a:effectLst/>
                <a:latin typeface="Söhne"/>
              </a:rPr>
              <a:t> 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programuojame, dažnai susiduriame su situacijomis, kai kyla klaidos ar išimčių. Norint tvarkyti ir valdyti šias išimtis, </a:t>
            </a:r>
            <a:r>
              <a:rPr lang="lt-LT" b="0" i="0" dirty="0" err="1">
                <a:solidFill>
                  <a:srgbClr val="374151"/>
                </a:solidFill>
                <a:effectLst/>
                <a:latin typeface="Söhne"/>
              </a:rPr>
              <a:t>Python</a:t>
            </a:r>
            <a:r>
              <a:rPr lang="lt-LT" b="0" i="0" dirty="0">
                <a:solidFill>
                  <a:srgbClr val="374151"/>
                </a:solidFill>
                <a:effectLst/>
                <a:latin typeface="Söhne"/>
              </a:rPr>
              <a:t> siūlo </a:t>
            </a:r>
            <a:r>
              <a:rPr lang="lt-LT" b="0" i="0" dirty="0" err="1">
                <a:solidFill>
                  <a:srgbClr val="374151"/>
                </a:solidFill>
                <a:effectLst/>
                <a:latin typeface="Söhne"/>
              </a:rPr>
              <a:t>try</a:t>
            </a:r>
            <a:r>
              <a:rPr lang="lt-LT" b="0" i="0" dirty="0">
                <a:solidFill>
                  <a:srgbClr val="374151"/>
                </a:solidFill>
                <a:effectLst/>
                <a:latin typeface="Söhne"/>
              </a:rPr>
              <a:t>, </a:t>
            </a:r>
            <a:r>
              <a:rPr lang="lt-LT" b="0" i="0" dirty="0" err="1">
                <a:solidFill>
                  <a:srgbClr val="374151"/>
                </a:solidFill>
                <a:effectLst/>
                <a:latin typeface="Söhne"/>
              </a:rPr>
              <a:t>except</a:t>
            </a:r>
            <a:r>
              <a:rPr lang="lt-LT" b="0" i="0" dirty="0">
                <a:solidFill>
                  <a:srgbClr val="374151"/>
                </a:solidFill>
                <a:effectLst/>
                <a:latin typeface="Söhne"/>
              </a:rPr>
              <a:t> ir </a:t>
            </a:r>
            <a:r>
              <a:rPr lang="lt-LT" b="0" i="0" dirty="0" err="1">
                <a:solidFill>
                  <a:srgbClr val="374151"/>
                </a:solidFill>
                <a:effectLst/>
                <a:latin typeface="Söhne"/>
              </a:rPr>
              <a:t>finally</a:t>
            </a:r>
            <a:r>
              <a:rPr lang="lt-LT" b="0" i="0" dirty="0">
                <a:solidFill>
                  <a:srgbClr val="374151"/>
                </a:solidFill>
                <a:effectLst/>
                <a:latin typeface="Söhne"/>
              </a:rPr>
              <a:t> konstrukcijas.</a:t>
            </a:r>
          </a:p>
          <a:p>
            <a:pPr algn="l"/>
            <a:endParaRPr lang="lt-LT" b="0" i="0" dirty="0">
              <a:solidFill>
                <a:srgbClr val="374151"/>
              </a:solidFill>
              <a:effectLst/>
              <a:latin typeface="Söhne"/>
            </a:endParaRPr>
          </a:p>
          <a:p>
            <a:pPr algn="l"/>
            <a:r>
              <a:rPr lang="lt-LT" b="0" i="0" dirty="0" err="1">
                <a:solidFill>
                  <a:srgbClr val="374151"/>
                </a:solidFill>
                <a:effectLst/>
                <a:latin typeface="Söhne"/>
              </a:rPr>
              <a:t>try</a:t>
            </a:r>
            <a:r>
              <a:rPr lang="lt-LT" b="0" i="0" dirty="0">
                <a:solidFill>
                  <a:srgbClr val="374151"/>
                </a:solidFill>
                <a:effectLst/>
                <a:latin typeface="Söhne"/>
              </a:rPr>
              <a:t> bloke mes įrašome kodą, kuris gali sukelti išimtį:</a:t>
            </a:r>
          </a:p>
          <a:p>
            <a:r>
              <a:rPr lang="lt-LT" dirty="0" err="1">
                <a:solidFill>
                  <a:srgbClr val="2E95D3"/>
                </a:solidFill>
                <a:effectLst/>
              </a:rPr>
              <a:t>try</a:t>
            </a:r>
            <a:r>
              <a:rPr lang="lt-LT" dirty="0">
                <a:effectLst/>
              </a:rPr>
              <a:t>: dalinys = </a:t>
            </a:r>
            <a:r>
              <a:rPr lang="lt-LT" dirty="0">
                <a:solidFill>
                  <a:srgbClr val="DF3079"/>
                </a:solidFill>
                <a:effectLst/>
              </a:rPr>
              <a:t>7</a:t>
            </a:r>
            <a:r>
              <a:rPr lang="lt-LT" dirty="0">
                <a:effectLst/>
              </a:rPr>
              <a:t> daliklis = </a:t>
            </a:r>
            <a:r>
              <a:rPr lang="lt-LT" dirty="0">
                <a:solidFill>
                  <a:srgbClr val="DF3079"/>
                </a:solidFill>
                <a:effectLst/>
              </a:rPr>
              <a:t>0</a:t>
            </a:r>
            <a:r>
              <a:rPr lang="lt-LT" dirty="0">
                <a:effectLst/>
              </a:rPr>
              <a:t> </a:t>
            </a:r>
            <a:r>
              <a:rPr lang="lt-LT" dirty="0" err="1">
                <a:solidFill>
                  <a:srgbClr val="2E95D3"/>
                </a:solidFill>
                <a:effectLst/>
              </a:rPr>
              <a:t>if</a:t>
            </a:r>
            <a:r>
              <a:rPr lang="lt-LT" dirty="0">
                <a:effectLst/>
              </a:rPr>
              <a:t> daliklis == </a:t>
            </a:r>
            <a:r>
              <a:rPr lang="lt-LT" dirty="0">
                <a:solidFill>
                  <a:srgbClr val="DF3079"/>
                </a:solidFill>
                <a:effectLst/>
              </a:rPr>
              <a:t>0</a:t>
            </a:r>
            <a:r>
              <a:rPr lang="lt-LT" dirty="0">
                <a:effectLst/>
              </a:rPr>
              <a:t>: </a:t>
            </a:r>
            <a:r>
              <a:rPr lang="lt-LT" dirty="0" err="1">
                <a:solidFill>
                  <a:srgbClr val="2E95D3"/>
                </a:solidFill>
                <a:effectLst/>
              </a:rPr>
              <a:t>raise</a:t>
            </a:r>
            <a:r>
              <a:rPr lang="lt-LT" dirty="0">
                <a:effectLst/>
              </a:rPr>
              <a:t> </a:t>
            </a:r>
            <a:r>
              <a:rPr lang="lt-LT" dirty="0" err="1">
                <a:effectLst/>
              </a:rPr>
              <a:t>ZeroDivisionError</a:t>
            </a:r>
            <a:r>
              <a:rPr lang="lt-LT" dirty="0">
                <a:effectLst/>
              </a:rPr>
              <a:t>(</a:t>
            </a:r>
            <a:r>
              <a:rPr lang="lt-LT" dirty="0">
                <a:solidFill>
                  <a:srgbClr val="00A67D"/>
                </a:solidFill>
                <a:effectLst/>
              </a:rPr>
              <a:t>"Dalyba iš nulio negalima"</a:t>
            </a:r>
            <a:r>
              <a:rPr lang="lt-LT" dirty="0">
                <a:effectLst/>
              </a:rPr>
              <a:t>) rezultatas = dalinys / daliklis </a:t>
            </a:r>
            <a:r>
              <a:rPr lang="lt-LT" dirty="0" err="1">
                <a:solidFill>
                  <a:srgbClr val="E9950C"/>
                </a:solidFill>
                <a:effectLst/>
              </a:rPr>
              <a:t>print</a:t>
            </a:r>
            <a:r>
              <a:rPr lang="lt-LT" dirty="0">
                <a:effectLst/>
              </a:rPr>
              <a:t>(rezultatas) </a:t>
            </a:r>
            <a:r>
              <a:rPr lang="lt-LT" dirty="0" err="1">
                <a:solidFill>
                  <a:srgbClr val="2E95D3"/>
                </a:solidFill>
                <a:effectLst/>
              </a:rPr>
              <a:t>except</a:t>
            </a:r>
            <a:r>
              <a:rPr lang="lt-LT" dirty="0">
                <a:effectLst/>
              </a:rPr>
              <a:t> </a:t>
            </a:r>
            <a:r>
              <a:rPr lang="lt-LT" dirty="0" err="1">
                <a:effectLst/>
              </a:rPr>
              <a:t>ZeroDivisionError</a:t>
            </a:r>
            <a:r>
              <a:rPr lang="lt-LT" dirty="0">
                <a:effectLst/>
              </a:rPr>
              <a:t> </a:t>
            </a:r>
            <a:r>
              <a:rPr lang="lt-LT" dirty="0" err="1">
                <a:solidFill>
                  <a:srgbClr val="2E95D3"/>
                </a:solidFill>
                <a:effectLst/>
              </a:rPr>
              <a:t>as</a:t>
            </a:r>
            <a:r>
              <a:rPr lang="lt-LT" dirty="0">
                <a:effectLst/>
              </a:rPr>
              <a:t> e: </a:t>
            </a:r>
            <a:r>
              <a:rPr lang="lt-LT" dirty="0" err="1">
                <a:solidFill>
                  <a:srgbClr val="E9950C"/>
                </a:solidFill>
                <a:effectLst/>
              </a:rPr>
              <a:t>print</a:t>
            </a:r>
            <a:r>
              <a:rPr lang="lt-LT" dirty="0">
                <a:effectLst/>
              </a:rPr>
              <a:t>(</a:t>
            </a:r>
            <a:r>
              <a:rPr lang="lt-LT" dirty="0">
                <a:solidFill>
                  <a:srgbClr val="00A67D"/>
                </a:solidFill>
                <a:effectLst/>
              </a:rPr>
              <a:t>"Klaida:"</a:t>
            </a:r>
            <a:r>
              <a:rPr lang="lt-LT" dirty="0">
                <a:effectLst/>
              </a:rPr>
              <a:t>, </a:t>
            </a:r>
            <a:r>
              <a:rPr lang="lt-LT" dirty="0" err="1">
                <a:solidFill>
                  <a:srgbClr val="E9950C"/>
                </a:solidFill>
                <a:effectLst/>
              </a:rPr>
              <a:t>str</a:t>
            </a:r>
            <a:r>
              <a:rPr lang="lt-LT" dirty="0">
                <a:effectLst/>
              </a:rPr>
              <a:t>(e)) </a:t>
            </a:r>
            <a:r>
              <a:rPr lang="lt-LT" dirty="0" err="1">
                <a:solidFill>
                  <a:srgbClr val="2E95D3"/>
                </a:solidFill>
                <a:effectLst/>
              </a:rPr>
              <a:t>finally</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"Programa vykdoma toliau"</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a:t>
            </a:r>
            <a:r>
              <a:rPr lang="lt-LT" b="0" i="0" dirty="0" err="1">
                <a:solidFill>
                  <a:srgbClr val="374151"/>
                </a:solidFill>
                <a:effectLst/>
                <a:latin typeface="Söhne"/>
              </a:rPr>
              <a:t>try</a:t>
            </a:r>
            <a:r>
              <a:rPr lang="lt-LT" b="0" i="0" dirty="0">
                <a:solidFill>
                  <a:srgbClr val="374151"/>
                </a:solidFill>
                <a:effectLst/>
                <a:latin typeface="Söhne"/>
              </a:rPr>
              <a:t> bloką, kuriame vykdomas kodas, kuriame galima kilti išimtis. Pavyzdžiui, jei daliklis yra lygus nuliui, mes keliame </a:t>
            </a:r>
            <a:r>
              <a:rPr lang="lt-LT" b="0" i="0" dirty="0" err="1">
                <a:solidFill>
                  <a:srgbClr val="374151"/>
                </a:solidFill>
                <a:effectLst/>
                <a:latin typeface="Söhne"/>
              </a:rPr>
              <a:t>ZeroDivisionError</a:t>
            </a:r>
            <a:r>
              <a:rPr lang="lt-LT" b="0" i="0" dirty="0">
                <a:solidFill>
                  <a:srgbClr val="374151"/>
                </a:solidFill>
                <a:effectLst/>
                <a:latin typeface="Söhne"/>
              </a:rPr>
              <a:t> išimtį. Tai sukelia klaidą, nes negalima dalinti iš nulio.</a:t>
            </a:r>
          </a:p>
          <a:p>
            <a:pPr algn="l"/>
            <a:endParaRPr lang="lt-LT" b="0" i="0" dirty="0">
              <a:solidFill>
                <a:srgbClr val="374151"/>
              </a:solidFill>
              <a:effectLst/>
              <a:latin typeface="Söhne"/>
            </a:endParaRPr>
          </a:p>
          <a:p>
            <a:pPr algn="l"/>
            <a:r>
              <a:rPr lang="lt-LT" b="0" i="0" dirty="0">
                <a:solidFill>
                  <a:srgbClr val="374151"/>
                </a:solidFill>
                <a:effectLst/>
                <a:latin typeface="Söhne"/>
              </a:rPr>
              <a:t>Kai kyla išimtis, ji yra valdoma </a:t>
            </a:r>
            <a:r>
              <a:rPr lang="lt-LT" b="0" i="0" dirty="0" err="1">
                <a:solidFill>
                  <a:srgbClr val="374151"/>
                </a:solidFill>
                <a:effectLst/>
                <a:latin typeface="Söhne"/>
              </a:rPr>
              <a:t>except</a:t>
            </a:r>
            <a:r>
              <a:rPr lang="lt-LT" b="0" i="0" dirty="0">
                <a:solidFill>
                  <a:srgbClr val="374151"/>
                </a:solidFill>
                <a:effectLst/>
                <a:latin typeface="Söhne"/>
              </a:rPr>
              <a:t> bloku. Čia mes nurodome, kokias išimtis norime valdyti. Šiuo atveju mes tikriname </a:t>
            </a:r>
            <a:r>
              <a:rPr lang="lt-LT" b="0" i="0" dirty="0" err="1">
                <a:solidFill>
                  <a:srgbClr val="374151"/>
                </a:solidFill>
                <a:effectLst/>
                <a:latin typeface="Söhne"/>
              </a:rPr>
              <a:t>ZeroDivisionError</a:t>
            </a:r>
            <a:r>
              <a:rPr lang="lt-LT" b="0" i="0" dirty="0">
                <a:solidFill>
                  <a:srgbClr val="374151"/>
                </a:solidFill>
                <a:effectLst/>
                <a:latin typeface="Söhne"/>
              </a:rPr>
              <a:t> ir spausdiname klaidos pranešimą.</a:t>
            </a:r>
          </a:p>
          <a:p>
            <a:pPr algn="l"/>
            <a:r>
              <a:rPr lang="lt-LT" b="0" i="0" dirty="0" err="1">
                <a:solidFill>
                  <a:srgbClr val="374151"/>
                </a:solidFill>
                <a:effectLst/>
                <a:latin typeface="Söhne"/>
              </a:rPr>
              <a:t>finally</a:t>
            </a:r>
            <a:r>
              <a:rPr lang="lt-LT" b="0" i="0" dirty="0">
                <a:solidFill>
                  <a:srgbClr val="374151"/>
                </a:solidFill>
                <a:effectLst/>
                <a:latin typeface="Söhne"/>
              </a:rPr>
              <a:t> blokas yra neprivalomas ir vykdomas nepriklausomai nuo to, ar kilo išimtis, ar ne. Tai leidžia mums įvykdyti kodą, kuris turi būti vykdomas visada, nepriklausomai nuo situacijos.</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a:t>
            </a:r>
          </a:p>
          <a:p>
            <a:r>
              <a:rPr lang="lt-LT" dirty="0">
                <a:effectLst/>
              </a:rPr>
              <a:t>Klaida: Dalyba iš nulio negalima Programa vykdoma toliau </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turime dalį kodo, kuris gali sukelti išimtis. Naudodami </a:t>
            </a:r>
            <a:r>
              <a:rPr lang="lt-LT" b="0" i="0" dirty="0" err="1">
                <a:solidFill>
                  <a:srgbClr val="374151"/>
                </a:solidFill>
                <a:effectLst/>
                <a:latin typeface="Söhne"/>
              </a:rPr>
              <a:t>try</a:t>
            </a:r>
            <a:r>
              <a:rPr lang="lt-LT" b="0" i="0" dirty="0">
                <a:solidFill>
                  <a:srgbClr val="374151"/>
                </a:solidFill>
                <a:effectLst/>
                <a:latin typeface="Söhne"/>
              </a:rPr>
              <a:t>, </a:t>
            </a:r>
            <a:r>
              <a:rPr lang="lt-LT" b="0" i="0" dirty="0" err="1">
                <a:solidFill>
                  <a:srgbClr val="374151"/>
                </a:solidFill>
                <a:effectLst/>
                <a:latin typeface="Söhne"/>
              </a:rPr>
              <a:t>except</a:t>
            </a:r>
            <a:r>
              <a:rPr lang="lt-LT" b="0" i="0" dirty="0">
                <a:solidFill>
                  <a:srgbClr val="374151"/>
                </a:solidFill>
                <a:effectLst/>
                <a:latin typeface="Söhne"/>
              </a:rPr>
              <a:t> ir </a:t>
            </a:r>
            <a:r>
              <a:rPr lang="lt-LT" b="0" i="0" dirty="0" err="1">
                <a:solidFill>
                  <a:srgbClr val="374151"/>
                </a:solidFill>
                <a:effectLst/>
                <a:latin typeface="Söhne"/>
              </a:rPr>
              <a:t>finally</a:t>
            </a:r>
            <a:r>
              <a:rPr lang="lt-LT" b="0" i="0" dirty="0">
                <a:solidFill>
                  <a:srgbClr val="374151"/>
                </a:solidFill>
                <a:effectLst/>
                <a:latin typeface="Söhne"/>
              </a:rPr>
              <a:t> konstrukcijas, galime valdyti ir tvarkyti išimtis, suteikdami programai daugiau stabilumo ir užtikrinant, kad ji veiktų teisingai net ir nepageidaujamų situacijų atveju.</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įrankius valdyti ir tvarkyti išimtis. Naudojant </a:t>
            </a:r>
            <a:r>
              <a:rPr lang="lt-LT" b="0" i="0" dirty="0" err="1">
                <a:solidFill>
                  <a:srgbClr val="374151"/>
                </a:solidFill>
                <a:effectLst/>
                <a:latin typeface="Söhne"/>
              </a:rPr>
              <a:t>try</a:t>
            </a:r>
            <a:r>
              <a:rPr lang="lt-LT" b="0" i="0" dirty="0">
                <a:solidFill>
                  <a:srgbClr val="374151"/>
                </a:solidFill>
                <a:effectLst/>
                <a:latin typeface="Söhne"/>
              </a:rPr>
              <a:t>, </a:t>
            </a:r>
            <a:r>
              <a:rPr lang="lt-LT" b="0" i="0" dirty="0" err="1">
                <a:solidFill>
                  <a:srgbClr val="374151"/>
                </a:solidFill>
                <a:effectLst/>
                <a:latin typeface="Söhne"/>
              </a:rPr>
              <a:t>except</a:t>
            </a:r>
            <a:r>
              <a:rPr lang="lt-LT" b="0" i="0" dirty="0">
                <a:solidFill>
                  <a:srgbClr val="374151"/>
                </a:solidFill>
                <a:effectLst/>
                <a:latin typeface="Söhne"/>
              </a:rPr>
              <a:t> ir </a:t>
            </a:r>
            <a:r>
              <a:rPr lang="lt-LT" b="0" i="0" dirty="0" err="1">
                <a:solidFill>
                  <a:srgbClr val="374151"/>
                </a:solidFill>
                <a:effectLst/>
                <a:latin typeface="Söhne"/>
              </a:rPr>
              <a:t>finally</a:t>
            </a:r>
            <a:r>
              <a:rPr lang="lt-LT" b="0" i="0" dirty="0">
                <a:solidFill>
                  <a:srgbClr val="374151"/>
                </a:solidFill>
                <a:effectLst/>
                <a:latin typeface="Söhne"/>
              </a:rPr>
              <a:t> konstrukcijas, galime kontroliuoti ir valdyti klaidas, kurios gali kilti vykdant kodą. Tai leidžia mums rašyti patikimus ir stabilius programas, kurios elgiasi tinkamai net ir kilus nepageidaujamoms situacijoms.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13</a:t>
            </a:fld>
            <a:endParaRPr lang="en-LT"/>
          </a:p>
        </p:txBody>
      </p:sp>
    </p:spTree>
    <p:extLst>
      <p:ext uri="{BB962C8B-B14F-4D97-AF65-F5344CB8AC3E}">
        <p14:creationId xmlns:p14="http://schemas.microsoft.com/office/powerpoint/2010/main" val="229666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Artejant</a:t>
            </a:r>
            <a:r>
              <a:rPr lang="lt-LT" b="0" i="0" dirty="0">
                <a:solidFill>
                  <a:srgbClr val="374151"/>
                </a:solidFill>
                <a:effectLst/>
                <a:latin typeface="Söhne"/>
              </a:rPr>
              <a:t> prie pabaigos 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Išimčių valdymas yra svarbus programavimo principas, kuris leidžia tvarkyti klaidas ir nepageidaujamus įvykius programoje. </a:t>
            </a:r>
            <a:r>
              <a:rPr lang="lt-LT" b="0" i="0" dirty="0" err="1">
                <a:solidFill>
                  <a:srgbClr val="374151"/>
                </a:solidFill>
                <a:effectLst/>
                <a:latin typeface="Söhne"/>
              </a:rPr>
              <a:t>Python</a:t>
            </a:r>
            <a:r>
              <a:rPr lang="lt-LT" b="0" i="0" dirty="0">
                <a:solidFill>
                  <a:srgbClr val="374151"/>
                </a:solidFill>
                <a:effectLst/>
                <a:latin typeface="Söhne"/>
              </a:rPr>
              <a:t> kalba suteikia mums galimybę valdyti išimtis naudojant </a:t>
            </a:r>
            <a:r>
              <a:rPr lang="lt-LT" b="0" i="0" dirty="0" err="1">
                <a:solidFill>
                  <a:srgbClr val="374151"/>
                </a:solidFill>
                <a:effectLst/>
                <a:latin typeface="Söhne"/>
              </a:rPr>
              <a:t>try</a:t>
            </a:r>
            <a:r>
              <a:rPr lang="lt-LT" b="0" i="0" dirty="0">
                <a:solidFill>
                  <a:srgbClr val="374151"/>
                </a:solidFill>
                <a:effectLst/>
                <a:latin typeface="Söhne"/>
              </a:rPr>
              <a:t> ir </a:t>
            </a:r>
            <a:r>
              <a:rPr lang="lt-LT" b="0" i="0" dirty="0" err="1">
                <a:solidFill>
                  <a:srgbClr val="374151"/>
                </a:solidFill>
                <a:effectLst/>
                <a:latin typeface="Söhne"/>
              </a:rPr>
              <a:t>except</a:t>
            </a:r>
            <a:r>
              <a:rPr lang="lt-LT" b="0" i="0" dirty="0">
                <a:solidFill>
                  <a:srgbClr val="374151"/>
                </a:solidFill>
                <a:effectLst/>
                <a:latin typeface="Söhne"/>
              </a:rPr>
              <a:t> blokus.</a:t>
            </a:r>
          </a:p>
          <a:p>
            <a:pPr algn="l"/>
            <a:r>
              <a:rPr lang="lt-LT" b="0" i="0" dirty="0" err="1">
                <a:solidFill>
                  <a:srgbClr val="374151"/>
                </a:solidFill>
                <a:effectLst/>
                <a:latin typeface="Söhne"/>
              </a:rPr>
              <a:t>try</a:t>
            </a:r>
            <a:r>
              <a:rPr lang="lt-LT" b="0" i="0" dirty="0">
                <a:solidFill>
                  <a:srgbClr val="374151"/>
                </a:solidFill>
                <a:effectLst/>
                <a:latin typeface="Söhne"/>
              </a:rPr>
              <a:t> bloke mes įrašome kodą, kuris gali sukelti išimtį. Jei kilo išimtis, ji yra sugauta </a:t>
            </a:r>
            <a:r>
              <a:rPr lang="lt-LT" b="0" i="0" dirty="0" err="1">
                <a:solidFill>
                  <a:srgbClr val="374151"/>
                </a:solidFill>
                <a:effectLst/>
                <a:latin typeface="Söhne"/>
              </a:rPr>
              <a:t>except</a:t>
            </a:r>
            <a:r>
              <a:rPr lang="lt-LT" b="0" i="0" dirty="0">
                <a:solidFill>
                  <a:srgbClr val="374151"/>
                </a:solidFill>
                <a:effectLst/>
                <a:latin typeface="Söhne"/>
              </a:rPr>
              <a:t> bloku. Tai leidžia mums įrašyti specifinį veiksmą, kuris vykdomas, kai kyla išimtis.</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keletą pavyzdžių:</a:t>
            </a:r>
          </a:p>
          <a:p>
            <a:pPr algn="l">
              <a:buFont typeface="+mj-lt"/>
              <a:buAutoNum type="arabicPeriod"/>
            </a:pPr>
            <a:r>
              <a:rPr lang="lt-LT" b="0" i="0" dirty="0">
                <a:solidFill>
                  <a:srgbClr val="374151"/>
                </a:solidFill>
                <a:effectLst/>
                <a:latin typeface="Söhne"/>
              </a:rPr>
              <a:t>Dalyba iš nulio:</a:t>
            </a:r>
          </a:p>
          <a:p>
            <a:r>
              <a:rPr lang="lt-LT" dirty="0" err="1">
                <a:solidFill>
                  <a:srgbClr val="2E95D3"/>
                </a:solidFill>
                <a:effectLst/>
              </a:rPr>
              <a:t>try</a:t>
            </a:r>
            <a:r>
              <a:rPr lang="lt-LT" dirty="0">
                <a:effectLst/>
              </a:rPr>
              <a:t>: </a:t>
            </a:r>
            <a:r>
              <a:rPr lang="lt-LT" dirty="0">
                <a:solidFill>
                  <a:srgbClr val="DF3079"/>
                </a:solidFill>
                <a:effectLst/>
              </a:rPr>
              <a:t>7</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"Dalyba iš nulio negalima"</a:t>
            </a:r>
            <a:r>
              <a:rPr lang="lt-LT" dirty="0">
                <a:effectLst/>
              </a:rPr>
              <a:t>) </a:t>
            </a:r>
          </a:p>
          <a:p>
            <a:pPr algn="l"/>
            <a:r>
              <a:rPr lang="lt-LT" b="0" i="0" dirty="0">
                <a:solidFill>
                  <a:srgbClr val="374151"/>
                </a:solidFill>
                <a:effectLst/>
                <a:latin typeface="Söhne"/>
              </a:rPr>
              <a:t>Šiuo atveju mes bandome atlikti dalybą iš nulio, kas yra neteisinga matematinė operacija. Kilus išimčiai, programa nesustoja vykdyti, bet tęsia darbą ir spausdina pranešimą "Dalyba iš nulio negalima".</a:t>
            </a:r>
          </a:p>
          <a:p>
            <a:pPr algn="l"/>
            <a:endParaRPr lang="lt-LT" b="0" i="0" dirty="0">
              <a:solidFill>
                <a:srgbClr val="374151"/>
              </a:solidFill>
              <a:effectLst/>
              <a:latin typeface="Söhne"/>
            </a:endParaRPr>
          </a:p>
          <a:p>
            <a:pPr algn="l">
              <a:buFont typeface="+mj-lt"/>
              <a:buAutoNum type="arabicPeriod" startAt="2"/>
            </a:pPr>
            <a:r>
              <a:rPr lang="lt-LT" b="0" i="0" dirty="0">
                <a:solidFill>
                  <a:srgbClr val="374151"/>
                </a:solidFill>
                <a:effectLst/>
                <a:latin typeface="Söhne"/>
              </a:rPr>
              <a:t>Įvestas klaidingas skaičius:</a:t>
            </a:r>
          </a:p>
          <a:p>
            <a:r>
              <a:rPr lang="lt-LT" dirty="0" err="1">
                <a:solidFill>
                  <a:srgbClr val="2E95D3"/>
                </a:solidFill>
                <a:effectLst/>
              </a:rPr>
              <a:t>try</a:t>
            </a:r>
            <a:r>
              <a:rPr lang="lt-LT" dirty="0">
                <a:effectLst/>
              </a:rPr>
              <a:t>: </a:t>
            </a:r>
            <a:r>
              <a:rPr lang="lt-LT" dirty="0" err="1">
                <a:effectLst/>
              </a:rPr>
              <a:t>skaicius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skaičių: "</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"Įvestas klaidingas skaičius"</a:t>
            </a:r>
            <a:r>
              <a:rPr lang="lt-LT" dirty="0">
                <a:effectLst/>
              </a:rPr>
              <a:t>) </a:t>
            </a:r>
          </a:p>
          <a:p>
            <a:pPr algn="l"/>
            <a:r>
              <a:rPr lang="lt-LT" b="0" i="0" dirty="0">
                <a:solidFill>
                  <a:srgbClr val="374151"/>
                </a:solidFill>
                <a:effectLst/>
                <a:latin typeface="Söhne"/>
              </a:rPr>
              <a:t>Šiuo atveju mes bandome įvesti skaičių naudodami </a:t>
            </a:r>
            <a:r>
              <a:rPr lang="lt-LT" b="0" i="0" dirty="0" err="1">
                <a:solidFill>
                  <a:srgbClr val="374151"/>
                </a:solidFill>
                <a:effectLst/>
                <a:latin typeface="Söhne"/>
              </a:rPr>
              <a:t>input</a:t>
            </a:r>
            <a:r>
              <a:rPr lang="lt-LT" b="0" i="0" dirty="0">
                <a:solidFill>
                  <a:srgbClr val="374151"/>
                </a:solidFill>
                <a:effectLst/>
                <a:latin typeface="Söhne"/>
              </a:rPr>
              <a:t>() funkciją ir paversti jį į sveikąjį skaičių. Jei įvedamas skaičius nėra galiojantis sveikasis skaičius, programa sugauna išimtį ir spausdina pranešimą "Įvestas klaidingas skaičius".</a:t>
            </a:r>
          </a:p>
          <a:p>
            <a:pPr algn="l"/>
            <a:endParaRPr lang="lt-LT" b="0" i="0" dirty="0">
              <a:solidFill>
                <a:srgbClr val="374151"/>
              </a:solidFill>
              <a:effectLst/>
              <a:latin typeface="Söhne"/>
            </a:endParaRPr>
          </a:p>
          <a:p>
            <a:pPr algn="l">
              <a:buFont typeface="+mj-lt"/>
              <a:buAutoNum type="arabicPeriod" startAt="3"/>
            </a:pPr>
            <a:r>
              <a:rPr lang="lt-LT" b="0" i="0" dirty="0">
                <a:solidFill>
                  <a:srgbClr val="374151"/>
                </a:solidFill>
                <a:effectLst/>
                <a:latin typeface="Söhne"/>
              </a:rPr>
              <a:t>Failo atidarymas:</a:t>
            </a:r>
          </a:p>
          <a:p>
            <a:r>
              <a:rPr lang="lt-LT" dirty="0" err="1">
                <a:solidFill>
                  <a:srgbClr val="2E95D3"/>
                </a:solidFill>
                <a:effectLst/>
              </a:rPr>
              <a:t>try</a:t>
            </a:r>
            <a:r>
              <a:rPr lang="lt-LT" dirty="0">
                <a:effectLst/>
              </a:rPr>
              <a:t>: </a:t>
            </a:r>
            <a:r>
              <a:rPr lang="lt-LT" dirty="0" err="1">
                <a:solidFill>
                  <a:srgbClr val="E9950C"/>
                </a:solidFill>
                <a:effectLst/>
              </a:rPr>
              <a:t>open</a:t>
            </a:r>
            <a:r>
              <a:rPr lang="lt-LT" dirty="0">
                <a:effectLst/>
              </a:rPr>
              <a:t>(</a:t>
            </a:r>
            <a:r>
              <a:rPr lang="lt-LT" dirty="0">
                <a:solidFill>
                  <a:srgbClr val="00A67D"/>
                </a:solidFill>
                <a:effectLst/>
              </a:rPr>
              <a:t>'</a:t>
            </a:r>
            <a:r>
              <a:rPr lang="lt-LT" dirty="0" err="1">
                <a:solidFill>
                  <a:srgbClr val="00A67D"/>
                </a:solidFill>
                <a:effectLst/>
              </a:rPr>
              <a:t>file.txt</a:t>
            </a:r>
            <a:r>
              <a:rPr lang="lt-LT" dirty="0">
                <a:solidFill>
                  <a:srgbClr val="00A67D"/>
                </a:solidFill>
                <a:effectLst/>
              </a:rPr>
              <a:t>'</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"Nepavyksta atidaryti failo"</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"Programa vykdoma toliau"</a:t>
            </a:r>
            <a:r>
              <a:rPr lang="lt-LT" dirty="0">
                <a:effectLst/>
              </a:rPr>
              <a:t>) </a:t>
            </a:r>
          </a:p>
          <a:p>
            <a:pPr algn="l"/>
            <a:r>
              <a:rPr lang="lt-LT" b="0" i="0" dirty="0">
                <a:solidFill>
                  <a:srgbClr val="374151"/>
                </a:solidFill>
                <a:effectLst/>
                <a:latin typeface="Söhne"/>
              </a:rPr>
              <a:t>Šiuo atveju mes bandome atidaryti failą, kuris gali neegzistuoti arba neturėti tinkamų leidimų. Jei failo atidarymas nesėkmingas, programa sugauna išimtį ir spausdina pranešimą "Nepavyksta atidaryti failo". Nepaisant klaidos, programa tęsia vykdymą ir spausdina "Programa vykdoma toliau".</a:t>
            </a:r>
          </a:p>
          <a:p>
            <a:pPr algn="l"/>
            <a:endParaRPr lang="lt-LT" b="0" i="0" dirty="0">
              <a:solidFill>
                <a:srgbClr val="374151"/>
              </a:solidFill>
              <a:effectLst/>
              <a:latin typeface="Söhne"/>
            </a:endParaRPr>
          </a:p>
          <a:p>
            <a:pPr algn="l"/>
            <a:r>
              <a:rPr lang="lt-LT" b="0" i="0" dirty="0">
                <a:solidFill>
                  <a:srgbClr val="374151"/>
                </a:solidFill>
                <a:effectLst/>
                <a:latin typeface="Söhne"/>
              </a:rPr>
              <a:t>Išimčių valdymas suteikia mums galimybę tvarkyti klaidas ir nepageidaujamus įvykius programoje. Tai padidina programos patikimumą ir leidžia jai veikti tinkamai net ir susidūrus su klaidomis. Būtinai naudokite </a:t>
            </a:r>
            <a:r>
              <a:rPr lang="lt-LT" b="0" i="0" dirty="0" err="1">
                <a:solidFill>
                  <a:srgbClr val="374151"/>
                </a:solidFill>
                <a:effectLst/>
                <a:latin typeface="Söhne"/>
              </a:rPr>
              <a:t>try</a:t>
            </a:r>
            <a:r>
              <a:rPr lang="lt-LT" b="0" i="0" dirty="0">
                <a:solidFill>
                  <a:srgbClr val="374151"/>
                </a:solidFill>
                <a:effectLst/>
                <a:latin typeface="Söhne"/>
              </a:rPr>
              <a:t> ir </a:t>
            </a:r>
            <a:r>
              <a:rPr lang="lt-LT" b="0" i="0" dirty="0" err="1">
                <a:solidFill>
                  <a:srgbClr val="374151"/>
                </a:solidFill>
                <a:effectLst/>
                <a:latin typeface="Söhne"/>
              </a:rPr>
              <a:t>except</a:t>
            </a:r>
            <a:r>
              <a:rPr lang="lt-LT" b="0" i="0" dirty="0">
                <a:solidFill>
                  <a:srgbClr val="374151"/>
                </a:solidFill>
                <a:effectLst/>
                <a:latin typeface="Söhne"/>
              </a:rPr>
              <a:t> blokus ten, kur tai yra tinkama ir svarbu.</a:t>
            </a:r>
          </a:p>
          <a:p>
            <a:pPr algn="l"/>
            <a:endParaRPr lang="lt-LT" b="0" i="0" dirty="0">
              <a:solidFill>
                <a:srgbClr val="374151"/>
              </a:solidFill>
              <a:effectLst/>
              <a:latin typeface="Söhne"/>
            </a:endParaRPr>
          </a:p>
          <a:p>
            <a:pPr algn="l"/>
            <a:r>
              <a:rPr lang="lt-LT" b="0" i="0" dirty="0">
                <a:solidFill>
                  <a:srgbClr val="374151"/>
                </a:solidFill>
                <a:effectLst/>
                <a:latin typeface="Söhne"/>
              </a:rPr>
              <a:t>Išvada: Išimčių valdymas yra svarbus programavimo principas, kuris leidžia tvarkyti ir valdyti klaidas programoje. </a:t>
            </a:r>
            <a:r>
              <a:rPr lang="lt-LT" b="0" i="0" dirty="0" err="1">
                <a:solidFill>
                  <a:srgbClr val="374151"/>
                </a:solidFill>
                <a:effectLst/>
                <a:latin typeface="Söhne"/>
              </a:rPr>
              <a:t>Python</a:t>
            </a:r>
            <a:r>
              <a:rPr lang="lt-LT" b="0" i="0" dirty="0">
                <a:solidFill>
                  <a:srgbClr val="374151"/>
                </a:solidFill>
                <a:effectLst/>
                <a:latin typeface="Söhne"/>
              </a:rPr>
              <a:t> kalba suteikia mums įrankius, tokius kaip </a:t>
            </a:r>
            <a:r>
              <a:rPr lang="lt-LT" b="0" i="0" dirty="0" err="1">
                <a:solidFill>
                  <a:srgbClr val="374151"/>
                </a:solidFill>
                <a:effectLst/>
                <a:latin typeface="Söhne"/>
              </a:rPr>
              <a:t>try</a:t>
            </a:r>
            <a:r>
              <a:rPr lang="lt-LT" b="0" i="0" dirty="0">
                <a:solidFill>
                  <a:srgbClr val="374151"/>
                </a:solidFill>
                <a:effectLst/>
                <a:latin typeface="Söhne"/>
              </a:rPr>
              <a:t> ir </a:t>
            </a:r>
            <a:r>
              <a:rPr lang="lt-LT" b="0" i="0" dirty="0" err="1">
                <a:solidFill>
                  <a:srgbClr val="374151"/>
                </a:solidFill>
                <a:effectLst/>
                <a:latin typeface="Söhne"/>
              </a:rPr>
              <a:t>except</a:t>
            </a:r>
            <a:r>
              <a:rPr lang="lt-LT" b="0" i="0" dirty="0">
                <a:solidFill>
                  <a:srgbClr val="374151"/>
                </a:solidFill>
                <a:effectLst/>
                <a:latin typeface="Söhne"/>
              </a:rPr>
              <a:t> blokai, kurie leidžia sugauti ir tvarkyti išimtis. Tai padidina programos patikimumą ir užtikrina, kad ji veiktų stabiliai net ir nepageidaujamų situacijų atveju.</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14</a:t>
            </a:fld>
            <a:endParaRPr lang="en-LT"/>
          </a:p>
        </p:txBody>
      </p:sp>
    </p:spTree>
    <p:extLst>
      <p:ext uri="{BB962C8B-B14F-4D97-AF65-F5344CB8AC3E}">
        <p14:creationId xmlns:p14="http://schemas.microsoft.com/office/powerpoint/2010/main" val="1327744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Ir artejant prie pabaigos </a:t>
            </a:r>
            <a:r>
              <a:rPr lang="lt-LT" b="0" i="0" dirty="0">
                <a:solidFill>
                  <a:srgbClr val="374151"/>
                </a:solidFill>
                <a:effectLst/>
                <a:latin typeface="Söhne"/>
              </a:rPr>
              <a:t>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valdome išimtis </a:t>
            </a:r>
            <a:r>
              <a:rPr lang="lt-LT" b="0" i="0" dirty="0" err="1">
                <a:solidFill>
                  <a:srgbClr val="374151"/>
                </a:solidFill>
                <a:effectLst/>
                <a:latin typeface="Söhne"/>
              </a:rPr>
              <a:t>Python</a:t>
            </a:r>
            <a:r>
              <a:rPr lang="lt-LT" b="0" i="0" dirty="0">
                <a:solidFill>
                  <a:srgbClr val="374151"/>
                </a:solidFill>
                <a:effectLst/>
                <a:latin typeface="Söhne"/>
              </a:rPr>
              <a:t> programoje, gali kilti atvejų, kai turime tvarkyti skirtingas išimtis atskirai. Tam naudojame kelis </a:t>
            </a:r>
            <a:r>
              <a:rPr lang="lt-LT" b="0" i="0" dirty="0" err="1">
                <a:solidFill>
                  <a:srgbClr val="374151"/>
                </a:solidFill>
                <a:effectLst/>
                <a:latin typeface="Söhne"/>
              </a:rPr>
              <a:t>except</a:t>
            </a:r>
            <a:r>
              <a:rPr lang="lt-LT" b="0" i="0" dirty="0">
                <a:solidFill>
                  <a:srgbClr val="374151"/>
                </a:solidFill>
                <a:effectLst/>
                <a:latin typeface="Söhne"/>
              </a:rPr>
              <a:t> blokus, kurie atitinka atitinkamas išimčių klases.</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 kurio metu galima įvesti skaičių, atlikti dalijimą ir atidaryti failą:</a:t>
            </a:r>
          </a:p>
          <a:p>
            <a:r>
              <a:rPr lang="lt-LT" dirty="0" err="1">
                <a:solidFill>
                  <a:srgbClr val="2E95D3"/>
                </a:solidFill>
                <a:effectLst/>
              </a:rPr>
              <a:t>try</a:t>
            </a:r>
            <a:r>
              <a:rPr lang="lt-LT" dirty="0">
                <a:effectLst/>
              </a:rPr>
              <a:t>: </a:t>
            </a:r>
            <a:r>
              <a:rPr lang="lt-LT" dirty="0" err="1">
                <a:effectLst/>
              </a:rPr>
              <a:t>skaicius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skaičių: "</a:t>
            </a:r>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7</a:t>
            </a:r>
            <a:r>
              <a:rPr lang="lt-LT" dirty="0">
                <a:effectLst/>
              </a:rPr>
              <a:t> / </a:t>
            </a:r>
            <a:r>
              <a:rPr lang="lt-LT" dirty="0" err="1">
                <a:effectLst/>
              </a:rPr>
              <a:t>skaicius</a:t>
            </a:r>
            <a:r>
              <a:rPr lang="lt-LT" dirty="0">
                <a:effectLst/>
              </a:rPr>
              <a:t>) </a:t>
            </a:r>
            <a:r>
              <a:rPr lang="lt-LT" dirty="0" err="1">
                <a:solidFill>
                  <a:srgbClr val="E9950C"/>
                </a:solidFill>
                <a:effectLst/>
              </a:rPr>
              <a:t>open</a:t>
            </a:r>
            <a:r>
              <a:rPr lang="lt-LT" dirty="0">
                <a:effectLst/>
              </a:rPr>
              <a:t>(</a:t>
            </a:r>
            <a:r>
              <a:rPr lang="lt-LT" dirty="0">
                <a:solidFill>
                  <a:srgbClr val="00A67D"/>
                </a:solidFill>
                <a:effectLst/>
              </a:rPr>
              <a:t>'</a:t>
            </a:r>
            <a:r>
              <a:rPr lang="lt-LT" dirty="0" err="1">
                <a:solidFill>
                  <a:srgbClr val="00A67D"/>
                </a:solidFill>
                <a:effectLst/>
              </a:rPr>
              <a:t>file.txt</a:t>
            </a:r>
            <a:r>
              <a:rPr lang="lt-LT" dirty="0">
                <a:solidFill>
                  <a:srgbClr val="00A67D"/>
                </a:solidFill>
                <a:effectLst/>
              </a:rPr>
              <a:t>'</a:t>
            </a:r>
            <a:r>
              <a:rPr lang="lt-LT" dirty="0">
                <a:effectLst/>
              </a:rPr>
              <a:t>) </a:t>
            </a:r>
            <a:r>
              <a:rPr lang="lt-LT" dirty="0" err="1">
                <a:solidFill>
                  <a:srgbClr val="2E95D3"/>
                </a:solidFill>
                <a:effectLst/>
              </a:rPr>
              <a:t>except</a:t>
            </a:r>
            <a:r>
              <a:rPr lang="lt-LT" dirty="0">
                <a:effectLst/>
              </a:rPr>
              <a:t> </a:t>
            </a:r>
            <a:r>
              <a:rPr lang="lt-LT" dirty="0" err="1">
                <a:effectLst/>
              </a:rPr>
              <a:t>ZeroDivisionError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"Dalyba iš nulio negalima"</a:t>
            </a:r>
            <a:r>
              <a:rPr lang="lt-LT" dirty="0">
                <a:effectLst/>
              </a:rPr>
              <a:t>) </a:t>
            </a:r>
            <a:r>
              <a:rPr lang="lt-LT" dirty="0" err="1">
                <a:solidFill>
                  <a:srgbClr val="2E95D3"/>
                </a:solidFill>
                <a:effectLst/>
              </a:rPr>
              <a:t>except</a:t>
            </a:r>
            <a:r>
              <a:rPr lang="lt-LT" dirty="0">
                <a:effectLst/>
              </a:rPr>
              <a:t> </a:t>
            </a:r>
            <a:r>
              <a:rPr lang="lt-LT" dirty="0" err="1">
                <a:effectLst/>
              </a:rPr>
              <a:t>ValueError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"Įvestas klaidingas skaičius"</a:t>
            </a:r>
            <a:r>
              <a:rPr lang="lt-LT" dirty="0">
                <a:effectLst/>
              </a:rPr>
              <a:t>) </a:t>
            </a:r>
            <a:r>
              <a:rPr lang="lt-LT" dirty="0" err="1">
                <a:solidFill>
                  <a:srgbClr val="2E95D3"/>
                </a:solidFill>
                <a:effectLst/>
              </a:rPr>
              <a:t>except</a:t>
            </a:r>
            <a:r>
              <a:rPr lang="lt-LT" dirty="0">
                <a:effectLst/>
              </a:rPr>
              <a:t> </a:t>
            </a:r>
            <a:r>
              <a:rPr lang="lt-LT" dirty="0" err="1">
                <a:effectLst/>
              </a:rPr>
              <a:t>FileNotFoundError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"Nepavyko atidaryti failo"</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mes turime tris </a:t>
            </a:r>
            <a:r>
              <a:rPr lang="lt-LT" b="0" i="0" dirty="0" err="1">
                <a:solidFill>
                  <a:srgbClr val="374151"/>
                </a:solidFill>
                <a:effectLst/>
                <a:latin typeface="Söhne"/>
              </a:rPr>
              <a:t>except</a:t>
            </a:r>
            <a:r>
              <a:rPr lang="lt-LT" b="0" i="0" dirty="0">
                <a:solidFill>
                  <a:srgbClr val="374151"/>
                </a:solidFill>
                <a:effectLst/>
                <a:latin typeface="Söhne"/>
              </a:rPr>
              <a:t> blokus, kurie atitinka skirtingas išimčių klases: </a:t>
            </a:r>
            <a:r>
              <a:rPr lang="lt-LT" b="0" i="0" dirty="0" err="1">
                <a:solidFill>
                  <a:srgbClr val="374151"/>
                </a:solidFill>
                <a:effectLst/>
                <a:latin typeface="Söhne"/>
              </a:rPr>
              <a:t>ZeroDivisionError</a:t>
            </a:r>
            <a:r>
              <a:rPr lang="lt-LT" b="0" i="0" dirty="0">
                <a:solidFill>
                  <a:srgbClr val="374151"/>
                </a:solidFill>
                <a:effectLst/>
                <a:latin typeface="Söhne"/>
              </a:rPr>
              <a:t>, </a:t>
            </a:r>
            <a:r>
              <a:rPr lang="lt-LT" b="0" i="0" dirty="0" err="1">
                <a:solidFill>
                  <a:srgbClr val="374151"/>
                </a:solidFill>
                <a:effectLst/>
                <a:latin typeface="Söhne"/>
              </a:rPr>
              <a:t>ValueError</a:t>
            </a:r>
            <a:r>
              <a:rPr lang="lt-LT" b="0" i="0" dirty="0">
                <a:solidFill>
                  <a:srgbClr val="374151"/>
                </a:solidFill>
                <a:effectLst/>
                <a:latin typeface="Söhne"/>
              </a:rPr>
              <a:t> ir </a:t>
            </a:r>
            <a:r>
              <a:rPr lang="lt-LT" b="0" i="0" dirty="0" err="1">
                <a:solidFill>
                  <a:srgbClr val="374151"/>
                </a:solidFill>
                <a:effectLst/>
                <a:latin typeface="Söhne"/>
              </a:rPr>
              <a:t>FileNotFoundError</a:t>
            </a:r>
            <a:r>
              <a:rPr lang="lt-LT" b="0" i="0" dirty="0">
                <a:solidFill>
                  <a:srgbClr val="374151"/>
                </a:solidFill>
                <a:effectLst/>
                <a:latin typeface="Söhne"/>
              </a:rPr>
              <a:t>.</a:t>
            </a:r>
          </a:p>
          <a:p>
            <a:pPr algn="l"/>
            <a:r>
              <a:rPr lang="lt-LT" b="0" i="0" dirty="0">
                <a:solidFill>
                  <a:srgbClr val="374151"/>
                </a:solidFill>
                <a:effectLst/>
                <a:latin typeface="Söhne"/>
              </a:rPr>
              <a:t>Kai įvedamas skaičius yra klaidingas (</a:t>
            </a:r>
            <a:r>
              <a:rPr lang="lt-LT" b="0" i="0" dirty="0" err="1">
                <a:solidFill>
                  <a:srgbClr val="374151"/>
                </a:solidFill>
                <a:effectLst/>
                <a:latin typeface="Söhne"/>
              </a:rPr>
              <a:t>ValueError</a:t>
            </a:r>
            <a:r>
              <a:rPr lang="lt-LT" b="0" i="0" dirty="0">
                <a:solidFill>
                  <a:srgbClr val="374151"/>
                </a:solidFill>
                <a:effectLst/>
                <a:latin typeface="Söhne"/>
              </a:rPr>
              <a:t>), programa spausdina pranešimą "Įvestas klaidingas skaičius". Jei skaičius yra nulis ir vyksta dalijimas (</a:t>
            </a:r>
            <a:r>
              <a:rPr lang="lt-LT" b="0" i="0" dirty="0" err="1">
                <a:solidFill>
                  <a:srgbClr val="374151"/>
                </a:solidFill>
                <a:effectLst/>
                <a:latin typeface="Söhne"/>
              </a:rPr>
              <a:t>ZeroDivisionError</a:t>
            </a:r>
            <a:r>
              <a:rPr lang="lt-LT" b="0" i="0" dirty="0">
                <a:solidFill>
                  <a:srgbClr val="374151"/>
                </a:solidFill>
                <a:effectLst/>
                <a:latin typeface="Söhne"/>
              </a:rPr>
              <a:t>), programa spausdina pranešimą "Dalyba iš nulio negalima". Jei nepavyksta atidaryti failo (</a:t>
            </a:r>
            <a:r>
              <a:rPr lang="lt-LT" b="0" i="0" dirty="0" err="1">
                <a:solidFill>
                  <a:srgbClr val="374151"/>
                </a:solidFill>
                <a:effectLst/>
                <a:latin typeface="Söhne"/>
              </a:rPr>
              <a:t>FileNotFoundError</a:t>
            </a:r>
            <a:r>
              <a:rPr lang="lt-LT" b="0" i="0" dirty="0">
                <a:solidFill>
                  <a:srgbClr val="374151"/>
                </a:solidFill>
                <a:effectLst/>
                <a:latin typeface="Söhne"/>
              </a:rPr>
              <a:t>), programa spausdina pranešimą "Nepavyko atidaryti failo".</a:t>
            </a:r>
          </a:p>
          <a:p>
            <a:pPr algn="l"/>
            <a:endParaRPr lang="lt-LT" b="0" i="0" dirty="0">
              <a:solidFill>
                <a:srgbClr val="374151"/>
              </a:solidFill>
              <a:effectLst/>
              <a:latin typeface="Söhne"/>
            </a:endParaRPr>
          </a:p>
          <a:p>
            <a:pPr algn="l"/>
            <a:r>
              <a:rPr lang="lt-LT" b="0" i="0" dirty="0">
                <a:solidFill>
                  <a:srgbClr val="374151"/>
                </a:solidFill>
                <a:effectLst/>
                <a:latin typeface="Söhne"/>
              </a:rPr>
              <a:t>Tai suteikia mums galimybę valdyti skirtingas išimtis atskirai ir suteikti vartotojui konkretų pranešimą apie klaidą, kurią jis padarė arba kilo programos vykdymo metu.</a:t>
            </a:r>
          </a:p>
          <a:p>
            <a:pPr algn="l"/>
            <a:r>
              <a:rPr lang="lt-LT" b="0" i="0" dirty="0">
                <a:solidFill>
                  <a:srgbClr val="374151"/>
                </a:solidFill>
                <a:effectLst/>
                <a:latin typeface="Söhne"/>
              </a:rPr>
              <a:t>Rezultatas, atsižvelgiant į skirtingas įvestis, gali būti panašus į:</a:t>
            </a:r>
          </a:p>
          <a:p>
            <a:r>
              <a:rPr lang="lt-LT" dirty="0">
                <a:effectLst/>
              </a:rPr>
              <a:t>Įvestas klaidingas skaičius # Klaidingas skaičius Dalyba iš nulio negalima # Nulis kaip daliklis Nepavyko atidaryti failo # Failas neegzistuoja </a:t>
            </a:r>
          </a:p>
          <a:p>
            <a:pPr algn="l"/>
            <a:endParaRPr lang="lt-LT" b="0" i="0" dirty="0">
              <a:solidFill>
                <a:srgbClr val="374151"/>
              </a:solidFill>
              <a:effectLst/>
              <a:latin typeface="Söhne"/>
            </a:endParaRPr>
          </a:p>
          <a:p>
            <a:pPr algn="l"/>
            <a:r>
              <a:rPr lang="lt-LT" b="0" i="0" dirty="0">
                <a:solidFill>
                  <a:srgbClr val="374151"/>
                </a:solidFill>
                <a:effectLst/>
                <a:latin typeface="Söhne"/>
              </a:rPr>
              <a:t>Išvada: Naudodami </a:t>
            </a:r>
            <a:r>
              <a:rPr lang="lt-LT" b="0" i="0" dirty="0" err="1">
                <a:solidFill>
                  <a:srgbClr val="374151"/>
                </a:solidFill>
                <a:effectLst/>
                <a:latin typeface="Söhne"/>
              </a:rPr>
              <a:t>except</a:t>
            </a:r>
            <a:r>
              <a:rPr lang="lt-LT" b="0" i="0" dirty="0">
                <a:solidFill>
                  <a:srgbClr val="374151"/>
                </a:solidFill>
                <a:effectLst/>
                <a:latin typeface="Söhne"/>
              </a:rPr>
              <a:t> blokus, galime valdyti skirtingas išimtis ir suteikti tinkamus pranešimus apie klaidas arba nepageidaujamus įvykius programoje. Tai suteikia mums daugiau kontrolės ir galimybių tvarkyti išimtis pagal konkrečias situacijas. Užtikriname programos patikimumą ir padedame vartotojui suprasti, kokią klaidą jis padarė arba kilo vykdant programą.</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15</a:t>
            </a:fld>
            <a:endParaRPr lang="en-LT"/>
          </a:p>
        </p:txBody>
      </p:sp>
    </p:spTree>
    <p:extLst>
      <p:ext uri="{BB962C8B-B14F-4D97-AF65-F5344CB8AC3E}">
        <p14:creationId xmlns:p14="http://schemas.microsoft.com/office/powerpoint/2010/main" val="1938137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Kartais, nepaisant išimties atsiradimo ar jos valdymo, norime įsitikinti, kad tam tikri veiksmai bus įvykdyti nepriklausomai nuo išimties. Tam naudojame </a:t>
            </a:r>
            <a:r>
              <a:rPr lang="lt-LT" b="0" i="0" dirty="0" err="1">
                <a:solidFill>
                  <a:srgbClr val="374151"/>
                </a:solidFill>
                <a:effectLst/>
                <a:latin typeface="Söhne"/>
              </a:rPr>
              <a:t>finally</a:t>
            </a:r>
            <a:r>
              <a:rPr lang="lt-LT" b="0" i="0" dirty="0">
                <a:solidFill>
                  <a:srgbClr val="374151"/>
                </a:solidFill>
                <a:effectLst/>
                <a:latin typeface="Söhne"/>
              </a:rPr>
              <a:t> bloką.</a:t>
            </a:r>
          </a:p>
          <a:p>
            <a:pPr algn="l"/>
            <a:r>
              <a:rPr lang="lt-LT" b="0" i="0" dirty="0">
                <a:solidFill>
                  <a:srgbClr val="374151"/>
                </a:solidFill>
                <a:effectLst/>
                <a:latin typeface="Söhne"/>
              </a:rPr>
              <a:t>Pateiksime pavyzdį:</a:t>
            </a:r>
          </a:p>
          <a:p>
            <a:r>
              <a:rPr lang="lt-LT" dirty="0" err="1">
                <a:solidFill>
                  <a:srgbClr val="2E95D3"/>
                </a:solidFill>
                <a:effectLst/>
              </a:rPr>
              <a:t>try</a:t>
            </a:r>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7</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"Dalyba iš nulio negalima"</a:t>
            </a:r>
            <a:r>
              <a:rPr lang="lt-LT" dirty="0">
                <a:effectLst/>
              </a:rPr>
              <a:t>) </a:t>
            </a:r>
            <a:r>
              <a:rPr lang="lt-LT" dirty="0" err="1">
                <a:solidFill>
                  <a:srgbClr val="2E95D3"/>
                </a:solidFill>
                <a:effectLst/>
              </a:rPr>
              <a:t>finally</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"Todėl įvykdysime daugybą:"</a:t>
            </a:r>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7</a:t>
            </a:r>
            <a:r>
              <a:rPr lang="lt-LT" dirty="0">
                <a:effectLst/>
              </a:rPr>
              <a:t> * </a:t>
            </a:r>
            <a:r>
              <a:rPr lang="lt-LT" dirty="0">
                <a:solidFill>
                  <a:srgbClr val="DF3079"/>
                </a:solidFill>
                <a:effectLst/>
              </a:rPr>
              <a:t>7</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"Programa vykdoma toliau"</a:t>
            </a:r>
            <a:r>
              <a:rPr lang="lt-LT" dirty="0">
                <a:effectLst/>
              </a:rPr>
              <a:t>)</a:t>
            </a:r>
          </a:p>
          <a:p>
            <a:endParaRPr lang="en-LT" dirty="0"/>
          </a:p>
          <a:p>
            <a:pPr algn="l"/>
            <a:r>
              <a:rPr lang="lt-LT" b="0" i="0" dirty="0">
                <a:solidFill>
                  <a:srgbClr val="374151"/>
                </a:solidFill>
                <a:effectLst/>
                <a:latin typeface="Söhne"/>
              </a:rPr>
              <a:t>Šiuo atveju mes bandome dalyti skaičių iš nulio, kas sukelia </a:t>
            </a:r>
            <a:r>
              <a:rPr lang="lt-LT" b="0" i="0" dirty="0" err="1">
                <a:solidFill>
                  <a:srgbClr val="374151"/>
                </a:solidFill>
                <a:effectLst/>
                <a:latin typeface="Söhne"/>
              </a:rPr>
              <a:t>ZeroDivisionError</a:t>
            </a:r>
            <a:r>
              <a:rPr lang="lt-LT" b="0" i="0" dirty="0">
                <a:solidFill>
                  <a:srgbClr val="374151"/>
                </a:solidFill>
                <a:effectLst/>
                <a:latin typeface="Söhne"/>
              </a:rPr>
              <a:t> išimtį. Kadangi mes valdome šią išimtį </a:t>
            </a:r>
            <a:r>
              <a:rPr lang="lt-LT" b="0" i="0" dirty="0" err="1">
                <a:solidFill>
                  <a:srgbClr val="374151"/>
                </a:solidFill>
                <a:effectLst/>
                <a:latin typeface="Söhne"/>
              </a:rPr>
              <a:t>except</a:t>
            </a:r>
            <a:r>
              <a:rPr lang="lt-LT" b="0" i="0" dirty="0">
                <a:solidFill>
                  <a:srgbClr val="374151"/>
                </a:solidFill>
                <a:effectLst/>
                <a:latin typeface="Söhne"/>
              </a:rPr>
              <a:t> bloku, pranešimas "Dalyba iš nulio negalima" yra išspausdinamas. Tačiau, nepriklausomai nuo to, ar kilo išimtis ar ne, </a:t>
            </a:r>
            <a:r>
              <a:rPr lang="lt-LT" b="0" i="0" dirty="0" err="1">
                <a:solidFill>
                  <a:srgbClr val="374151"/>
                </a:solidFill>
                <a:effectLst/>
                <a:latin typeface="Söhne"/>
              </a:rPr>
              <a:t>finally</a:t>
            </a:r>
            <a:r>
              <a:rPr lang="lt-LT" b="0" i="0" dirty="0">
                <a:solidFill>
                  <a:srgbClr val="374151"/>
                </a:solidFill>
                <a:effectLst/>
                <a:latin typeface="Söhne"/>
              </a:rPr>
              <a:t> blokas visada bus įvykdytas. Čia mes spausdiname pranešimą "Todėl įvykdysime daugybą" ir atliekame daugybą 7 * 7. Galiausiai, programa tęsia vykdymą ir spausdina "Programa vykdoma toliau".</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atsižvelgiant į šį kodą, bus panašus į:</a:t>
            </a:r>
          </a:p>
          <a:p>
            <a:r>
              <a:rPr lang="lt-LT" dirty="0">
                <a:effectLst/>
              </a:rPr>
              <a:t>Dalyba iš nulio negalima Todėl įvykdysime daugybą: </a:t>
            </a:r>
            <a:r>
              <a:rPr lang="lt-LT" dirty="0">
                <a:solidFill>
                  <a:srgbClr val="DF3079"/>
                </a:solidFill>
                <a:effectLst/>
              </a:rPr>
              <a:t>49</a:t>
            </a:r>
            <a:r>
              <a:rPr lang="lt-LT" dirty="0">
                <a:effectLst/>
              </a:rPr>
              <a:t> Programa vykdoma toliau </a:t>
            </a:r>
          </a:p>
          <a:p>
            <a:pPr algn="l"/>
            <a:r>
              <a:rPr lang="lt-LT" b="0" i="0" dirty="0">
                <a:solidFill>
                  <a:srgbClr val="374151"/>
                </a:solidFill>
                <a:effectLst/>
                <a:latin typeface="Söhne"/>
              </a:rPr>
              <a:t>Tai leidžia mums užtikrinti, kad tam tikri veiksmai bus vykdomi nepriklausomai nuo išimties. </a:t>
            </a:r>
            <a:r>
              <a:rPr lang="lt-LT" b="0" i="0" dirty="0" err="1">
                <a:solidFill>
                  <a:srgbClr val="374151"/>
                </a:solidFill>
                <a:effectLst/>
                <a:latin typeface="Söhne"/>
              </a:rPr>
              <a:t>finally</a:t>
            </a:r>
            <a:r>
              <a:rPr lang="lt-LT" b="0" i="0" dirty="0">
                <a:solidFill>
                  <a:srgbClr val="374151"/>
                </a:solidFill>
                <a:effectLst/>
                <a:latin typeface="Söhne"/>
              </a:rPr>
              <a:t> blokas naudojamas dažniausiai tam, kad užtikrintų, kad svarbūs resursai yra atlaisvinti arba kad programos būsena yra tinkamai tvarkoma.</a:t>
            </a:r>
          </a:p>
          <a:p>
            <a:pPr algn="l"/>
            <a:endParaRPr lang="lt-LT" b="0" i="0" dirty="0">
              <a:solidFill>
                <a:srgbClr val="374151"/>
              </a:solidFill>
              <a:effectLst/>
              <a:latin typeface="Söhne"/>
            </a:endParaRPr>
          </a:p>
          <a:p>
            <a:pPr algn="l"/>
            <a:r>
              <a:rPr lang="lt-LT" b="0" i="0" dirty="0">
                <a:solidFill>
                  <a:srgbClr val="374151"/>
                </a:solidFill>
                <a:effectLst/>
                <a:latin typeface="Söhne"/>
              </a:rPr>
              <a:t>Išvada: Naudodami </a:t>
            </a:r>
            <a:r>
              <a:rPr lang="lt-LT" b="0" i="0" dirty="0" err="1">
                <a:solidFill>
                  <a:srgbClr val="374151"/>
                </a:solidFill>
                <a:effectLst/>
                <a:latin typeface="Söhne"/>
              </a:rPr>
              <a:t>finally</a:t>
            </a:r>
            <a:r>
              <a:rPr lang="lt-LT" b="0" i="0" dirty="0">
                <a:solidFill>
                  <a:srgbClr val="374151"/>
                </a:solidFill>
                <a:effectLst/>
                <a:latin typeface="Söhne"/>
              </a:rPr>
              <a:t> bloką, galime nurodyti veiksmus, kurie bus vykdomi nepriklausomai nuo to, ar kilo išimtis, ar ne. Tai suteikia mums galimybę užtikrinti, kad tam tikri veiksmai visada bus atlikti, nepriklausomai nuo programos vykdymo sėkmės arba klaidų atvejų. Tai padeda užtikrinti programos stabilumą ir tinkamą resursų tvarkymą.</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16</a:t>
            </a:fld>
            <a:endParaRPr lang="en-LT"/>
          </a:p>
        </p:txBody>
      </p:sp>
    </p:spTree>
    <p:extLst>
      <p:ext uri="{BB962C8B-B14F-4D97-AF65-F5344CB8AC3E}">
        <p14:creationId xmlns:p14="http://schemas.microsoft.com/office/powerpoint/2010/main" val="191946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pabaigai pabaigsime teorija kaledami </a:t>
            </a:r>
            <a:r>
              <a:rPr lang="lt-LT" dirty="0">
                <a:effectLst/>
              </a:rPr>
              <a:t>apie išimčių valdymą </a:t>
            </a:r>
            <a:r>
              <a:rPr lang="lt-LT" dirty="0" err="1">
                <a:effectLst/>
              </a:rPr>
              <a:t>Python</a:t>
            </a:r>
            <a:r>
              <a:rPr lang="lt-LT" dirty="0">
                <a:effectLst/>
              </a:rPr>
              <a:t> pradedančiųjų kursui.</a:t>
            </a:r>
          </a:p>
          <a:p>
            <a:r>
              <a:rPr lang="lt-LT" dirty="0">
                <a:effectLst/>
              </a:rPr>
              <a:t>Jungiant </a:t>
            </a:r>
            <a:r>
              <a:rPr lang="lt-LT" dirty="0" err="1">
                <a:effectLst/>
              </a:rPr>
              <a:t>try</a:t>
            </a:r>
            <a:r>
              <a:rPr lang="lt-LT" dirty="0">
                <a:effectLst/>
              </a:rPr>
              <a:t> ir </a:t>
            </a:r>
            <a:r>
              <a:rPr lang="lt-LT" dirty="0" err="1">
                <a:effectLst/>
              </a:rPr>
              <a:t>except</a:t>
            </a:r>
            <a:r>
              <a:rPr lang="lt-LT" dirty="0">
                <a:effectLst/>
              </a:rPr>
              <a:t> blokus su vartotojo įvestimi, galime kontroliuoti ir apdoroti netinkamą arba neteisingą įvestį.</a:t>
            </a:r>
          </a:p>
          <a:p>
            <a:r>
              <a:rPr lang="lt-LT" dirty="0">
                <a:effectLst/>
              </a:rPr>
              <a:t>Pateiksime pavyzdį:</a:t>
            </a:r>
          </a:p>
          <a:p>
            <a:r>
              <a:rPr lang="lt-LT" dirty="0" err="1">
                <a:solidFill>
                  <a:srgbClr val="2E95D3"/>
                </a:solidFill>
                <a:effectLst/>
              </a:rPr>
              <a:t>while</a:t>
            </a:r>
            <a:r>
              <a:rPr lang="lt-LT" dirty="0">
                <a:effectLst/>
              </a:rPr>
              <a:t> </a:t>
            </a:r>
            <a:r>
              <a:rPr lang="lt-LT" dirty="0" err="1">
                <a:solidFill>
                  <a:srgbClr val="2E95D3"/>
                </a:solidFill>
                <a:effectLst/>
              </a:rPr>
              <a:t>True</a:t>
            </a:r>
            <a:r>
              <a:rPr lang="lt-LT" dirty="0">
                <a:effectLst/>
              </a:rPr>
              <a:t>: </a:t>
            </a:r>
            <a:r>
              <a:rPr lang="lt-LT" dirty="0" err="1">
                <a:solidFill>
                  <a:srgbClr val="2E95D3"/>
                </a:solidFill>
                <a:effectLst/>
              </a:rPr>
              <a:t>try</a:t>
            </a:r>
            <a:r>
              <a:rPr lang="lt-LT" dirty="0">
                <a:effectLst/>
              </a:rPr>
              <a:t>: x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skaičių: "</a:t>
            </a:r>
            <a:r>
              <a:rPr lang="lt-LT" dirty="0">
                <a:effectLst/>
              </a:rPr>
              <a:t>)) </a:t>
            </a:r>
            <a:r>
              <a:rPr lang="lt-LT" dirty="0" err="1">
                <a:solidFill>
                  <a:srgbClr val="2E95D3"/>
                </a:solidFill>
                <a:effectLst/>
              </a:rPr>
              <a:t>break</a:t>
            </a:r>
            <a:r>
              <a:rPr lang="lt-LT" dirty="0">
                <a:effectLst/>
              </a:rPr>
              <a:t> </a:t>
            </a:r>
            <a:r>
              <a:rPr lang="lt-LT" dirty="0" err="1">
                <a:solidFill>
                  <a:srgbClr val="2E95D3"/>
                </a:solidFill>
                <a:effectLst/>
              </a:rPr>
              <a:t>except</a:t>
            </a:r>
            <a:r>
              <a:rPr lang="lt-LT" dirty="0">
                <a:effectLst/>
              </a:rPr>
              <a:t> </a:t>
            </a:r>
            <a:r>
              <a:rPr lang="lt-LT" dirty="0" err="1">
                <a:effectLst/>
              </a:rPr>
              <a:t>ValueError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"Įvedėte ne skaičių. Bandykite dar kartą."</a:t>
            </a:r>
            <a:r>
              <a:rPr lang="lt-LT" dirty="0">
                <a:effectLst/>
              </a:rPr>
              <a:t>) </a:t>
            </a:r>
          </a:p>
          <a:p>
            <a:endParaRPr lang="lt-LT" dirty="0">
              <a:effectLst/>
            </a:endParaRPr>
          </a:p>
          <a:p>
            <a:r>
              <a:rPr lang="lt-LT" dirty="0">
                <a:effectLst/>
              </a:rPr>
              <a:t>Šiuo atveju mes naudojame ciklą </a:t>
            </a:r>
            <a:r>
              <a:rPr lang="lt-LT" dirty="0" err="1">
                <a:effectLst/>
              </a:rPr>
              <a:t>while</a:t>
            </a:r>
            <a:r>
              <a:rPr lang="lt-LT" dirty="0">
                <a:effectLst/>
              </a:rPr>
              <a:t> </a:t>
            </a:r>
            <a:r>
              <a:rPr lang="lt-LT" dirty="0" err="1">
                <a:effectLst/>
              </a:rPr>
              <a:t>True</a:t>
            </a:r>
            <a:r>
              <a:rPr lang="lt-LT" dirty="0">
                <a:effectLst/>
              </a:rPr>
              <a:t>, kuris leidžia mums pakartotinai įvesti skaičių, kol bus įvestas tinkamas skaičius.</a:t>
            </a:r>
          </a:p>
          <a:p>
            <a:r>
              <a:rPr lang="lt-LT" dirty="0" err="1">
                <a:effectLst/>
              </a:rPr>
              <a:t>try</a:t>
            </a:r>
            <a:r>
              <a:rPr lang="lt-LT" dirty="0">
                <a:effectLst/>
              </a:rPr>
              <a:t> bloke mes įvedame kodą, kuris gali sukelti </a:t>
            </a:r>
            <a:r>
              <a:rPr lang="lt-LT" dirty="0" err="1">
                <a:effectLst/>
              </a:rPr>
              <a:t>ValueError</a:t>
            </a:r>
            <a:r>
              <a:rPr lang="lt-LT" dirty="0">
                <a:effectLst/>
              </a:rPr>
              <a:t> išimtį, pvz., kai vartotojas įveda ne skaičių.</a:t>
            </a:r>
          </a:p>
          <a:p>
            <a:r>
              <a:rPr lang="lt-LT" dirty="0" err="1">
                <a:effectLst/>
              </a:rPr>
              <a:t>except</a:t>
            </a:r>
            <a:r>
              <a:rPr lang="lt-LT" dirty="0">
                <a:effectLst/>
              </a:rPr>
              <a:t> blokas su </a:t>
            </a:r>
            <a:r>
              <a:rPr lang="lt-LT" dirty="0" err="1">
                <a:effectLst/>
              </a:rPr>
              <a:t>ValueError</a:t>
            </a:r>
            <a:r>
              <a:rPr lang="lt-LT" dirty="0">
                <a:effectLst/>
              </a:rPr>
              <a:t> atitinka tik šią </a:t>
            </a:r>
            <a:r>
              <a:rPr lang="lt-LT" dirty="0" err="1">
                <a:effectLst/>
              </a:rPr>
              <a:t>konkretią</a:t>
            </a:r>
            <a:r>
              <a:rPr lang="lt-LT" dirty="0">
                <a:effectLst/>
              </a:rPr>
              <a:t> išimties klasę. Jei kilo </a:t>
            </a:r>
            <a:r>
              <a:rPr lang="lt-LT" dirty="0" err="1">
                <a:effectLst/>
              </a:rPr>
              <a:t>ValueError</a:t>
            </a:r>
            <a:r>
              <a:rPr lang="lt-LT" dirty="0">
                <a:effectLst/>
              </a:rPr>
              <a:t> išimtis, programa spausdina pranešimą "Įvedėte ne skaičių. Bandykite dar kartą." Taigi, programa prašo vartotojo įvesti skaičių dar kartą.</a:t>
            </a:r>
          </a:p>
          <a:p>
            <a:endParaRPr lang="lt-LT" dirty="0">
              <a:effectLst/>
            </a:endParaRPr>
          </a:p>
          <a:p>
            <a:r>
              <a:rPr lang="lt-LT" dirty="0">
                <a:effectLst/>
              </a:rPr>
              <a:t>Tai leidžia mums </a:t>
            </a:r>
            <a:r>
              <a:rPr lang="lt-LT" dirty="0" err="1">
                <a:effectLst/>
              </a:rPr>
              <a:t>kontroluoti</a:t>
            </a:r>
            <a:r>
              <a:rPr lang="lt-LT" dirty="0">
                <a:effectLst/>
              </a:rPr>
              <a:t> ir apdoroti neteisingą arba netinkamą vartotojo įvestį, užtikrindami, kad programa neprisitrauktų arba nesustoja dėl neteisingos įvesties.</a:t>
            </a:r>
          </a:p>
          <a:p>
            <a:endParaRPr lang="lt-LT" dirty="0">
              <a:effectLst/>
            </a:endParaRPr>
          </a:p>
          <a:p>
            <a:r>
              <a:rPr lang="lt-LT" dirty="0">
                <a:effectLst/>
              </a:rPr>
              <a:t>Išvada: Naudojant </a:t>
            </a:r>
            <a:r>
              <a:rPr lang="lt-LT" dirty="0" err="1">
                <a:effectLst/>
              </a:rPr>
              <a:t>try</a:t>
            </a:r>
            <a:r>
              <a:rPr lang="lt-LT" dirty="0">
                <a:effectLst/>
              </a:rPr>
              <a:t> ir </a:t>
            </a:r>
            <a:r>
              <a:rPr lang="lt-LT" dirty="0" err="1">
                <a:effectLst/>
              </a:rPr>
              <a:t>except</a:t>
            </a:r>
            <a:r>
              <a:rPr lang="lt-LT" dirty="0">
                <a:effectLst/>
              </a:rPr>
              <a:t> blokus su vartotojo įvestimi, galime kontroliuoti ir apdoroti neteisingą arba netinkamą įvestį. Tai suteikia mums galimybę kontroliuoti vartotojo sąveiką ir užtikrinti, kad programa veiktų tinkamai, nepriklausomai nuo neteisingos įvesties. Tai padeda pagerinti programos naudotojo patirtį ir padaro ją stabiliau bei patikimesne.</a:t>
            </a:r>
          </a:p>
          <a:p>
            <a:br>
              <a:rPr lang="lt-LT" dirty="0">
                <a:effectLst/>
              </a:rPr>
            </a:br>
            <a:endParaRPr lang="lt-LT" dirty="0">
              <a:effectLst/>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17</a:t>
            </a:fld>
            <a:endParaRPr lang="en-LT"/>
          </a:p>
        </p:txBody>
      </p:sp>
    </p:spTree>
    <p:extLst>
      <p:ext uri="{BB962C8B-B14F-4D97-AF65-F5344CB8AC3E}">
        <p14:creationId xmlns:p14="http://schemas.microsoft.com/office/powerpoint/2010/main" val="2823185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21</a:t>
            </a:fld>
            <a:endParaRPr lang="en-LT"/>
          </a:p>
        </p:txBody>
      </p:sp>
    </p:spTree>
    <p:extLst>
      <p:ext uri="{BB962C8B-B14F-4D97-AF65-F5344CB8AC3E}">
        <p14:creationId xmlns:p14="http://schemas.microsoft.com/office/powerpoint/2010/main" val="1679294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Apžvelgsime bolean kintamuosius, veiksmus su datomis ir laiku bei guadysime programos klaidas ir po ju spresime užduotis ()</a:t>
            </a:r>
          </a:p>
        </p:txBody>
      </p:sp>
      <p:sp>
        <p:nvSpPr>
          <p:cNvPr id="4" name="Slide Number Placeholder 3"/>
          <p:cNvSpPr>
            <a:spLocks noGrp="1"/>
          </p:cNvSpPr>
          <p:nvPr>
            <p:ph type="sldNum" sz="quarter" idx="5"/>
          </p:nvPr>
        </p:nvSpPr>
        <p:spPr/>
        <p:txBody>
          <a:bodyPr/>
          <a:lstStyle/>
          <a:p>
            <a:fld id="{6B310286-BB7B-5E4B-9684-12D3AB868844}" type="slidenum">
              <a:rPr lang="en-LT" smtClean="0"/>
              <a:t>2</a:t>
            </a:fld>
            <a:endParaRPr lang="en-LT"/>
          </a:p>
        </p:txBody>
      </p:sp>
    </p:spTree>
    <p:extLst>
      <p:ext uri="{BB962C8B-B14F-4D97-AF65-F5344CB8AC3E}">
        <p14:creationId xmlns:p14="http://schemas.microsoft.com/office/powerpoint/2010/main" val="15365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Šiandien mes aptarsime "</a:t>
            </a:r>
            <a:r>
              <a:rPr lang="lt-LT" b="0" i="0" dirty="0" err="1">
                <a:solidFill>
                  <a:srgbClr val="374151"/>
                </a:solidFill>
                <a:effectLst/>
                <a:latin typeface="Söhne"/>
              </a:rPr>
              <a:t>boolean</a:t>
            </a:r>
            <a:r>
              <a:rPr lang="lt-LT" b="0" i="0" dirty="0">
                <a:solidFill>
                  <a:srgbClr val="374151"/>
                </a:solidFill>
                <a:effectLst/>
                <a:latin typeface="Söhne"/>
              </a:rPr>
              <a:t>" tipo koncepciją </a:t>
            </a:r>
            <a:r>
              <a:rPr lang="lt-LT" b="0" i="0" dirty="0" err="1">
                <a:solidFill>
                  <a:srgbClr val="374151"/>
                </a:solidFill>
                <a:effectLst/>
                <a:latin typeface="Söhne"/>
              </a:rPr>
              <a:t>Python</a:t>
            </a:r>
            <a:r>
              <a:rPr lang="lt-LT" b="0" i="0" dirty="0">
                <a:solidFill>
                  <a:srgbClr val="374151"/>
                </a:solidFill>
                <a:effectLst/>
                <a:latin typeface="Söhne"/>
              </a:rPr>
              <a:t> programavimo kalboje. "</a:t>
            </a:r>
            <a:r>
              <a:rPr lang="lt-LT" b="0" i="0" dirty="0" err="1">
                <a:solidFill>
                  <a:srgbClr val="374151"/>
                </a:solidFill>
                <a:effectLst/>
                <a:latin typeface="Söhne"/>
              </a:rPr>
              <a:t>Boolean</a:t>
            </a:r>
            <a:r>
              <a:rPr lang="lt-LT" b="0" i="0" dirty="0">
                <a:solidFill>
                  <a:srgbClr val="374151"/>
                </a:solidFill>
                <a:effectLst/>
                <a:latin typeface="Söhne"/>
              </a:rPr>
              <a:t>" tipo kintamasis gali turėti dvi reikšmes: </a:t>
            </a:r>
            <a:r>
              <a:rPr lang="lt-LT" b="0" i="0" dirty="0" err="1">
                <a:solidFill>
                  <a:srgbClr val="374151"/>
                </a:solidFill>
                <a:effectLst/>
                <a:latin typeface="Söhne"/>
              </a:rPr>
              <a:t>True</a:t>
            </a:r>
            <a:r>
              <a:rPr lang="lt-LT" b="0" i="0" dirty="0">
                <a:solidFill>
                  <a:srgbClr val="374151"/>
                </a:solidFill>
                <a:effectLst/>
                <a:latin typeface="Söhne"/>
              </a:rPr>
              <a:t> (tiesa) arba </a:t>
            </a:r>
            <a:r>
              <a:rPr lang="lt-LT" b="0" i="0" dirty="0" err="1">
                <a:solidFill>
                  <a:srgbClr val="374151"/>
                </a:solidFill>
                <a:effectLst/>
                <a:latin typeface="Söhne"/>
              </a:rPr>
              <a:t>False</a:t>
            </a:r>
            <a:r>
              <a:rPr lang="lt-LT" b="0" i="0" dirty="0">
                <a:solidFill>
                  <a:srgbClr val="374151"/>
                </a:solidFill>
                <a:effectLst/>
                <a:latin typeface="Söhne"/>
              </a:rPr>
              <a:t> (netiesa). Tai yra pagrindiniai duomenų tipai, kurie leidžia atlikti loginius veiksmus ir priimti sprendimus programose.</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suteikia mums galimybę naudoti loginius operatorius, pvz., </a:t>
            </a:r>
            <a:r>
              <a:rPr lang="lt-LT" b="0" i="0" dirty="0" err="1">
                <a:solidFill>
                  <a:srgbClr val="374151"/>
                </a:solidFill>
                <a:effectLst/>
                <a:latin typeface="Söhne"/>
              </a:rPr>
              <a:t>or</a:t>
            </a:r>
            <a:r>
              <a:rPr lang="lt-LT" b="0" i="0" dirty="0">
                <a:solidFill>
                  <a:srgbClr val="374151"/>
                </a:solidFill>
                <a:effectLst/>
                <a:latin typeface="Söhne"/>
              </a:rPr>
              <a:t> (arba), </a:t>
            </a:r>
            <a:r>
              <a:rPr lang="lt-LT" b="0" i="0" dirty="0" err="1">
                <a:solidFill>
                  <a:srgbClr val="374151"/>
                </a:solidFill>
                <a:effectLst/>
                <a:latin typeface="Söhne"/>
              </a:rPr>
              <a:t>and</a:t>
            </a:r>
            <a:r>
              <a:rPr lang="lt-LT" b="0" i="0" dirty="0">
                <a:solidFill>
                  <a:srgbClr val="374151"/>
                </a:solidFill>
                <a:effectLst/>
                <a:latin typeface="Söhne"/>
              </a:rPr>
              <a:t> (ir) ir </a:t>
            </a:r>
            <a:r>
              <a:rPr lang="lt-LT" b="0" i="0" dirty="0" err="1">
                <a:solidFill>
                  <a:srgbClr val="374151"/>
                </a:solidFill>
                <a:effectLst/>
                <a:latin typeface="Söhne"/>
              </a:rPr>
              <a:t>not</a:t>
            </a:r>
            <a:r>
              <a:rPr lang="lt-LT" b="0" i="0" dirty="0">
                <a:solidFill>
                  <a:srgbClr val="374151"/>
                </a:solidFill>
                <a:effectLst/>
                <a:latin typeface="Söhne"/>
              </a:rPr>
              <a:t> (ne). Šie operatoriai leidžia mums sudaryti sudėtingas sąlygas, kurias galime vertinti kaip teisingas arba neteisingas.</a:t>
            </a:r>
          </a:p>
          <a:p>
            <a:pPr algn="l"/>
            <a:r>
              <a:rPr lang="lt-LT" b="0" i="0" dirty="0">
                <a:solidFill>
                  <a:srgbClr val="374151"/>
                </a:solidFill>
                <a:effectLst/>
                <a:latin typeface="Söhne"/>
              </a:rPr>
              <a:t>Pirmiausia, mes galime sukurti "</a:t>
            </a:r>
            <a:r>
              <a:rPr lang="lt-LT" b="0" i="0" dirty="0" err="1">
                <a:solidFill>
                  <a:srgbClr val="374151"/>
                </a:solidFill>
                <a:effectLst/>
                <a:latin typeface="Söhne"/>
              </a:rPr>
              <a:t>boolean</a:t>
            </a:r>
            <a:r>
              <a:rPr lang="lt-LT" b="0" i="0" dirty="0">
                <a:solidFill>
                  <a:srgbClr val="374151"/>
                </a:solidFill>
                <a:effectLst/>
                <a:latin typeface="Söhne"/>
              </a:rPr>
              <a:t>" tipo kintamuosius. </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a:t>
            </a:r>
          </a:p>
          <a:p>
            <a:r>
              <a:rPr lang="lt-LT" dirty="0">
                <a:effectLst/>
              </a:rPr>
              <a:t>teisybe = </a:t>
            </a:r>
            <a:r>
              <a:rPr lang="lt-LT" dirty="0" err="1">
                <a:solidFill>
                  <a:srgbClr val="2E95D3"/>
                </a:solidFill>
                <a:effectLst/>
              </a:rPr>
              <a:t>True</a:t>
            </a:r>
            <a:r>
              <a:rPr lang="lt-LT" dirty="0">
                <a:effectLst/>
              </a:rPr>
              <a:t> teisybe2 = </a:t>
            </a:r>
            <a:r>
              <a:rPr lang="lt-LT" dirty="0" err="1">
                <a:solidFill>
                  <a:srgbClr val="2E95D3"/>
                </a:solidFill>
                <a:effectLst/>
              </a:rPr>
              <a:t>False</a:t>
            </a:r>
            <a:r>
              <a:rPr lang="lt-LT" dirty="0">
                <a:effectLst/>
              </a:rPr>
              <a:t> </a:t>
            </a:r>
          </a:p>
          <a:p>
            <a:endParaRPr lang="lt-LT" dirty="0">
              <a:effectLst/>
            </a:endParaRPr>
          </a:p>
          <a:p>
            <a:pPr algn="l"/>
            <a:r>
              <a:rPr lang="lt-LT" b="0" i="0" dirty="0">
                <a:solidFill>
                  <a:srgbClr val="374151"/>
                </a:solidFill>
                <a:effectLst/>
                <a:latin typeface="Söhne"/>
              </a:rPr>
              <a:t>Čia teisybe yra "</a:t>
            </a:r>
            <a:r>
              <a:rPr lang="lt-LT" b="0" i="0" dirty="0" err="1">
                <a:solidFill>
                  <a:srgbClr val="374151"/>
                </a:solidFill>
                <a:effectLst/>
                <a:latin typeface="Söhne"/>
              </a:rPr>
              <a:t>boolean</a:t>
            </a:r>
            <a:r>
              <a:rPr lang="lt-LT" b="0" i="0" dirty="0">
                <a:solidFill>
                  <a:srgbClr val="374151"/>
                </a:solidFill>
                <a:effectLst/>
                <a:latin typeface="Söhne"/>
              </a:rPr>
              <a:t>" tipo kintamasis su reikšme </a:t>
            </a:r>
            <a:r>
              <a:rPr lang="lt-LT" b="0" i="0" dirty="0" err="1">
                <a:solidFill>
                  <a:srgbClr val="374151"/>
                </a:solidFill>
                <a:effectLst/>
                <a:latin typeface="Söhne"/>
              </a:rPr>
              <a:t>True</a:t>
            </a:r>
            <a:r>
              <a:rPr lang="lt-LT" b="0" i="0" dirty="0">
                <a:solidFill>
                  <a:srgbClr val="374151"/>
                </a:solidFill>
                <a:effectLst/>
                <a:latin typeface="Söhne"/>
              </a:rPr>
              <a:t>, o teisybe2 yra "</a:t>
            </a:r>
            <a:r>
              <a:rPr lang="lt-LT" b="0" i="0" dirty="0" err="1">
                <a:solidFill>
                  <a:srgbClr val="374151"/>
                </a:solidFill>
                <a:effectLst/>
                <a:latin typeface="Söhne"/>
              </a:rPr>
              <a:t>boolean</a:t>
            </a:r>
            <a:r>
              <a:rPr lang="lt-LT" b="0" i="0" dirty="0">
                <a:solidFill>
                  <a:srgbClr val="374151"/>
                </a:solidFill>
                <a:effectLst/>
                <a:latin typeface="Söhne"/>
              </a:rPr>
              <a:t>" tipo kintamasis su reikšme </a:t>
            </a:r>
            <a:r>
              <a:rPr lang="lt-LT" b="0" i="0" dirty="0" err="1">
                <a:solidFill>
                  <a:srgbClr val="374151"/>
                </a:solidFill>
                <a:effectLst/>
                <a:latin typeface="Söhne"/>
              </a:rPr>
              <a:t>False</a:t>
            </a:r>
            <a:r>
              <a:rPr lang="lt-LT" b="0" i="0" dirty="0">
                <a:solidFill>
                  <a:srgbClr val="374151"/>
                </a:solidFill>
                <a:effectLst/>
                <a:latin typeface="Söhne"/>
              </a:rPr>
              <a:t>. Mes galime naudoti šiuos kintamuosius atliekant loginius veiksmus ir konstruodami sudėtingas sąlygas.</a:t>
            </a:r>
          </a:p>
          <a:p>
            <a:endParaRPr lang="en-LT" dirty="0"/>
          </a:p>
          <a:p>
            <a:pPr algn="l"/>
            <a:r>
              <a:rPr lang="lt-LT" b="0" i="0" dirty="0">
                <a:solidFill>
                  <a:srgbClr val="374151"/>
                </a:solidFill>
                <a:effectLst/>
                <a:latin typeface="Söhne"/>
              </a:rPr>
              <a:t>Dabar pažiūrėkime į pavyzdį, kuriame naudojami loginiai operatoriai:</a:t>
            </a:r>
          </a:p>
          <a:p>
            <a:endParaRPr lang="lt-LT" dirty="0">
              <a:solidFill>
                <a:srgbClr val="E9950C"/>
              </a:solidFill>
              <a:effectLst/>
            </a:endParaRPr>
          </a:p>
          <a:p>
            <a:r>
              <a:rPr lang="lt-LT" dirty="0" err="1">
                <a:solidFill>
                  <a:srgbClr val="E9950C"/>
                </a:solidFill>
                <a:effectLst/>
              </a:rPr>
              <a:t>print</a:t>
            </a:r>
            <a:r>
              <a:rPr lang="lt-LT" dirty="0">
                <a:effectLst/>
              </a:rPr>
              <a:t>(</a:t>
            </a:r>
            <a:r>
              <a:rPr lang="lt-LT" dirty="0">
                <a:solidFill>
                  <a:srgbClr val="DF3079"/>
                </a:solidFill>
                <a:effectLst/>
              </a:rPr>
              <a:t>1</a:t>
            </a:r>
            <a:r>
              <a:rPr lang="lt-LT" dirty="0">
                <a:effectLst/>
              </a:rPr>
              <a:t> == </a:t>
            </a:r>
            <a:r>
              <a:rPr lang="lt-LT" dirty="0">
                <a:solidFill>
                  <a:srgbClr val="DF3079"/>
                </a:solidFill>
                <a:effectLst/>
              </a:rPr>
              <a:t>1</a:t>
            </a:r>
            <a:r>
              <a:rPr lang="lt-LT" dirty="0">
                <a:effectLst/>
              </a:rPr>
              <a:t> </a:t>
            </a:r>
            <a:r>
              <a:rPr lang="lt-LT" dirty="0" err="1">
                <a:solidFill>
                  <a:srgbClr val="2E95D3"/>
                </a:solidFill>
                <a:effectLst/>
              </a:rPr>
              <a:t>or</a:t>
            </a:r>
            <a:r>
              <a:rPr lang="lt-LT" dirty="0">
                <a:effectLst/>
              </a:rPr>
              <a:t> </a:t>
            </a:r>
            <a:r>
              <a:rPr lang="lt-LT" dirty="0">
                <a:solidFill>
                  <a:srgbClr val="DF3079"/>
                </a:solidFill>
                <a:effectLst/>
              </a:rPr>
              <a:t>2</a:t>
            </a:r>
            <a:r>
              <a:rPr lang="lt-LT" dirty="0">
                <a:effectLst/>
              </a:rPr>
              <a:t> == </a:t>
            </a:r>
            <a:r>
              <a:rPr lang="lt-LT" dirty="0">
                <a:solidFill>
                  <a:srgbClr val="DF3079"/>
                </a:solidFill>
                <a:effectLst/>
              </a:rPr>
              <a:t>2</a:t>
            </a:r>
            <a:r>
              <a:rPr lang="lt-LT" dirty="0">
                <a:effectLst/>
              </a:rPr>
              <a:t>) # Rezultatas: </a:t>
            </a:r>
            <a:r>
              <a:rPr lang="lt-LT" dirty="0" err="1">
                <a:effectLst/>
              </a:rPr>
              <a:t>True</a:t>
            </a:r>
            <a:endParaRPr lang="lt-LT" dirty="0">
              <a:effectLst/>
            </a:endParaRPr>
          </a:p>
          <a:p>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2</a:t>
            </a:r>
            <a:r>
              <a:rPr lang="lt-LT" dirty="0">
                <a:effectLst/>
              </a:rPr>
              <a:t> &lt; </a:t>
            </a:r>
            <a:r>
              <a:rPr lang="lt-LT" dirty="0">
                <a:solidFill>
                  <a:srgbClr val="DF3079"/>
                </a:solidFill>
                <a:effectLst/>
              </a:rPr>
              <a:t>1</a:t>
            </a:r>
            <a:r>
              <a:rPr lang="lt-LT" dirty="0">
                <a:effectLst/>
              </a:rPr>
              <a:t> </a:t>
            </a:r>
            <a:r>
              <a:rPr lang="lt-LT" dirty="0" err="1">
                <a:solidFill>
                  <a:srgbClr val="2E95D3"/>
                </a:solidFill>
                <a:effectLst/>
              </a:rPr>
              <a:t>or</a:t>
            </a:r>
            <a:r>
              <a:rPr lang="lt-LT" dirty="0">
                <a:effectLst/>
              </a:rPr>
              <a:t> </a:t>
            </a:r>
            <a:r>
              <a:rPr lang="lt-LT" dirty="0">
                <a:solidFill>
                  <a:srgbClr val="DF3079"/>
                </a:solidFill>
                <a:effectLst/>
              </a:rPr>
              <a:t>3</a:t>
            </a:r>
            <a:r>
              <a:rPr lang="lt-LT" dirty="0">
                <a:effectLst/>
              </a:rPr>
              <a:t> &gt; </a:t>
            </a:r>
            <a:r>
              <a:rPr lang="lt-LT" dirty="0">
                <a:solidFill>
                  <a:srgbClr val="DF3079"/>
                </a:solidFill>
                <a:effectLst/>
              </a:rPr>
              <a:t>6</a:t>
            </a:r>
            <a:r>
              <a:rPr lang="lt-LT" dirty="0">
                <a:effectLst/>
              </a:rPr>
              <a:t>) # Rezultatas: </a:t>
            </a:r>
            <a:r>
              <a:rPr lang="lt-LT" dirty="0" err="1">
                <a:effectLst/>
              </a:rPr>
              <a:t>False</a:t>
            </a:r>
            <a:r>
              <a:rPr lang="lt-LT" dirty="0">
                <a:effectLst/>
              </a:rPr>
              <a:t> </a:t>
            </a:r>
          </a:p>
          <a:p>
            <a:endParaRPr lang="lt-LT" dirty="0">
              <a:effectLst/>
            </a:endParaRPr>
          </a:p>
          <a:p>
            <a:pPr algn="l"/>
            <a:r>
              <a:rPr lang="lt-LT" b="0" i="0" dirty="0">
                <a:solidFill>
                  <a:srgbClr val="374151"/>
                </a:solidFill>
                <a:effectLst/>
                <a:latin typeface="Söhne"/>
              </a:rPr>
              <a:t>Čia mes naudojame operatorius </a:t>
            </a:r>
            <a:r>
              <a:rPr lang="lt-LT" b="0" i="0" dirty="0" err="1">
                <a:solidFill>
                  <a:srgbClr val="374151"/>
                </a:solidFill>
                <a:effectLst/>
                <a:latin typeface="Söhne"/>
              </a:rPr>
              <a:t>or</a:t>
            </a:r>
            <a:r>
              <a:rPr lang="lt-LT" b="0" i="0" dirty="0">
                <a:solidFill>
                  <a:srgbClr val="374151"/>
                </a:solidFill>
                <a:effectLst/>
                <a:latin typeface="Söhne"/>
              </a:rPr>
              <a:t> (arba) ir == (lygu). Pirmas pavyzdys reiškia, kad bent viena sąlyga yra teisinga, nes 1 yra lygu 1 ir 2 yra lygu 2. Todėl rezultatas yra </a:t>
            </a:r>
            <a:r>
              <a:rPr lang="lt-LT" b="0" i="0" dirty="0" err="1">
                <a:solidFill>
                  <a:srgbClr val="374151"/>
                </a:solidFill>
                <a:effectLst/>
                <a:latin typeface="Söhne"/>
              </a:rPr>
              <a:t>True</a:t>
            </a:r>
            <a:r>
              <a:rPr lang="lt-LT" b="0" i="0" dirty="0">
                <a:solidFill>
                  <a:srgbClr val="374151"/>
                </a:solidFill>
                <a:effectLst/>
                <a:latin typeface="Söhne"/>
              </a:rPr>
              <a:t>. Antras pavyzdys reiškia, kad abu sąlygų teiginiai yra neteisingi, nes 2 nėra mažesnis už 1 ir 3 nėra didesnis už 6. Todėl rezultatas yra </a:t>
            </a:r>
            <a:r>
              <a:rPr lang="lt-LT" b="0" i="0" dirty="0" err="1">
                <a:solidFill>
                  <a:srgbClr val="374151"/>
                </a:solidFill>
                <a:effectLst/>
                <a:latin typeface="Söhne"/>
              </a:rPr>
              <a:t>False</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Taip pat galime priskirti loginių išraiškų reikšmes kintamiesiems ir naudoti juos vėliau:</a:t>
            </a:r>
          </a:p>
          <a:p>
            <a:endParaRPr lang="lt-LT" dirty="0">
              <a:effectLst/>
            </a:endParaRPr>
          </a:p>
          <a:p>
            <a:r>
              <a:rPr lang="lt-LT" dirty="0">
                <a:effectLst/>
              </a:rPr>
              <a:t>logika = </a:t>
            </a:r>
            <a:r>
              <a:rPr lang="lt-LT" dirty="0">
                <a:solidFill>
                  <a:srgbClr val="DF3079"/>
                </a:solidFill>
                <a:effectLst/>
              </a:rPr>
              <a:t>1</a:t>
            </a:r>
            <a:r>
              <a:rPr lang="lt-LT" dirty="0">
                <a:effectLst/>
              </a:rPr>
              <a:t> == </a:t>
            </a:r>
            <a:r>
              <a:rPr lang="lt-LT" dirty="0">
                <a:solidFill>
                  <a:srgbClr val="DF3079"/>
                </a:solidFill>
                <a:effectLst/>
              </a:rPr>
              <a:t>1</a:t>
            </a:r>
            <a:r>
              <a:rPr lang="lt-LT" dirty="0">
                <a:effectLst/>
              </a:rPr>
              <a:t> </a:t>
            </a:r>
            <a:r>
              <a:rPr lang="lt-LT" dirty="0" err="1">
                <a:solidFill>
                  <a:srgbClr val="2E95D3"/>
                </a:solidFill>
                <a:effectLst/>
              </a:rPr>
              <a:t>or</a:t>
            </a:r>
            <a:r>
              <a:rPr lang="lt-LT" dirty="0">
                <a:effectLst/>
              </a:rPr>
              <a:t> </a:t>
            </a:r>
            <a:r>
              <a:rPr lang="lt-LT" dirty="0">
                <a:solidFill>
                  <a:srgbClr val="DF3079"/>
                </a:solidFill>
                <a:effectLst/>
              </a:rPr>
              <a:t>2</a:t>
            </a:r>
            <a:r>
              <a:rPr lang="lt-LT" dirty="0">
                <a:effectLst/>
              </a:rPr>
              <a:t> == </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(logika) # Rezultatas: </a:t>
            </a:r>
            <a:r>
              <a:rPr lang="lt-LT" dirty="0" err="1">
                <a:effectLst/>
              </a:rPr>
              <a:t>True</a:t>
            </a:r>
            <a:r>
              <a:rPr lang="lt-LT" dirty="0">
                <a:effectLst/>
              </a:rPr>
              <a:t> </a:t>
            </a:r>
          </a:p>
          <a:p>
            <a:endParaRPr lang="lt-LT" dirty="0">
              <a:effectLst/>
            </a:endParaRPr>
          </a:p>
          <a:p>
            <a:pPr algn="l"/>
            <a:r>
              <a:rPr lang="lt-LT" b="0" i="0" dirty="0">
                <a:solidFill>
                  <a:srgbClr val="374151"/>
                </a:solidFill>
                <a:effectLst/>
                <a:latin typeface="Söhne"/>
              </a:rPr>
              <a:t>Čia mes priskiriame logika kintamajam loginės išraiškos rezultatą. Kadangi bent viena sąlyga yra teisinga (1 yra lygu 1), tai reiškia, kad logika yra </a:t>
            </a:r>
            <a:r>
              <a:rPr lang="lt-LT" b="0" i="0" dirty="0" err="1">
                <a:solidFill>
                  <a:srgbClr val="374151"/>
                </a:solidFill>
                <a:effectLst/>
                <a:latin typeface="Söhne"/>
              </a:rPr>
              <a:t>True</a:t>
            </a:r>
            <a:r>
              <a:rPr lang="lt-LT" b="0" i="0" dirty="0">
                <a:solidFill>
                  <a:srgbClr val="374151"/>
                </a:solidFill>
                <a:effectLst/>
                <a:latin typeface="Söhne"/>
              </a:rPr>
              <a:t>.</a:t>
            </a:r>
            <a:br>
              <a:rPr lang="lt-LT" b="0" i="0" dirty="0">
                <a:solidFill>
                  <a:srgbClr val="374151"/>
                </a:solidFill>
                <a:effectLst/>
                <a:latin typeface="Söhne"/>
              </a:rPr>
            </a:br>
            <a:br>
              <a:rPr lang="lt-LT" b="0" i="0" dirty="0">
                <a:solidFill>
                  <a:srgbClr val="374151"/>
                </a:solidFill>
                <a:effectLst/>
                <a:latin typeface="Söhne"/>
              </a:rPr>
            </a:br>
            <a:r>
              <a:rPr lang="lt-LT" b="0" i="0" dirty="0">
                <a:effectLst/>
                <a:latin typeface="Söhne"/>
              </a:rPr>
              <a:t>Be to, galime naudoti </a:t>
            </a:r>
            <a:r>
              <a:rPr lang="lt-LT" b="0" i="0" dirty="0" err="1">
                <a:effectLst/>
                <a:latin typeface="Söhne"/>
              </a:rPr>
              <a:t>not</a:t>
            </a:r>
            <a:r>
              <a:rPr lang="lt-LT" b="0" i="0" dirty="0">
                <a:effectLst/>
                <a:latin typeface="Söhne"/>
              </a:rPr>
              <a:t> operatorių, kuris pakeičia rezultatą į priešingą:</a:t>
            </a:r>
          </a:p>
          <a:p>
            <a:pPr algn="l"/>
            <a:endParaRPr lang="lt-LT" b="0" i="0" dirty="0">
              <a:effectLst/>
              <a:latin typeface="Söhne"/>
            </a:endParaRPr>
          </a:p>
          <a:p>
            <a:pPr algn="l"/>
            <a:r>
              <a:rPr lang="lt-LT" b="0" i="0" dirty="0" err="1">
                <a:effectLst/>
                <a:latin typeface="Söhne"/>
              </a:rPr>
              <a:t>atvirkstine</a:t>
            </a:r>
            <a:r>
              <a:rPr lang="lt-LT" b="0" i="0" dirty="0">
                <a:effectLst/>
                <a:latin typeface="Söhne"/>
              </a:rPr>
              <a:t> = </a:t>
            </a:r>
            <a:r>
              <a:rPr lang="lt-LT" b="0" i="0" dirty="0" err="1">
                <a:solidFill>
                  <a:srgbClr val="2E95D3"/>
                </a:solidFill>
                <a:effectLst/>
                <a:latin typeface="Söhne"/>
              </a:rPr>
              <a:t>not</a:t>
            </a:r>
            <a:r>
              <a:rPr lang="lt-LT" b="0" i="0" dirty="0">
                <a:effectLst/>
                <a:latin typeface="Söhne"/>
              </a:rPr>
              <a:t> </a:t>
            </a:r>
            <a:r>
              <a:rPr lang="lt-LT" b="0" i="0" dirty="0">
                <a:solidFill>
                  <a:srgbClr val="DF3079"/>
                </a:solidFill>
                <a:effectLst/>
                <a:latin typeface="Söhne"/>
              </a:rPr>
              <a:t>2</a:t>
            </a:r>
            <a:r>
              <a:rPr lang="lt-LT" b="0" i="0" dirty="0">
                <a:effectLst/>
                <a:latin typeface="Söhne"/>
              </a:rPr>
              <a:t> * </a:t>
            </a:r>
            <a:r>
              <a:rPr lang="lt-LT" b="0" i="0" dirty="0">
                <a:solidFill>
                  <a:srgbClr val="DF3079"/>
                </a:solidFill>
                <a:effectLst/>
                <a:latin typeface="Söhne"/>
              </a:rPr>
              <a:t>2</a:t>
            </a:r>
            <a:r>
              <a:rPr lang="lt-LT" b="0" i="0" dirty="0">
                <a:effectLst/>
                <a:latin typeface="Söhne"/>
              </a:rPr>
              <a:t> == </a:t>
            </a:r>
            <a:r>
              <a:rPr lang="lt-LT" b="0" i="0" dirty="0">
                <a:solidFill>
                  <a:srgbClr val="DF3079"/>
                </a:solidFill>
                <a:effectLst/>
                <a:latin typeface="Söhne"/>
              </a:rPr>
              <a:t>4</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atvirkstine</a:t>
            </a:r>
            <a:r>
              <a:rPr lang="lt-LT" b="0" i="0" dirty="0">
                <a:effectLst/>
                <a:latin typeface="Söhne"/>
              </a:rPr>
              <a:t>) # Rezultatas: </a:t>
            </a:r>
            <a:r>
              <a:rPr lang="lt-LT" b="0" i="0" dirty="0" err="1">
                <a:effectLst/>
                <a:latin typeface="Söhne"/>
              </a:rPr>
              <a:t>False</a:t>
            </a:r>
            <a:r>
              <a:rPr lang="lt-LT" b="0" i="0" dirty="0">
                <a:effectLst/>
                <a:latin typeface="Söhne"/>
              </a:rPr>
              <a:t> </a:t>
            </a:r>
          </a:p>
          <a:p>
            <a:pPr algn="l"/>
            <a:endParaRPr lang="lt-LT" b="0" i="0" dirty="0">
              <a:effectLst/>
              <a:latin typeface="Söhne"/>
            </a:endParaRPr>
          </a:p>
          <a:p>
            <a:pPr algn="l"/>
            <a:r>
              <a:rPr lang="lt-LT" b="0" i="0" dirty="0">
                <a:effectLst/>
                <a:latin typeface="Söhne"/>
              </a:rPr>
              <a:t>Čia mes naudojame </a:t>
            </a:r>
            <a:r>
              <a:rPr lang="lt-LT" b="0" i="0" dirty="0" err="1">
                <a:effectLst/>
                <a:latin typeface="Söhne"/>
              </a:rPr>
              <a:t>not</a:t>
            </a:r>
            <a:r>
              <a:rPr lang="lt-LT" b="0" i="0" dirty="0">
                <a:effectLst/>
                <a:latin typeface="Söhne"/>
              </a:rPr>
              <a:t> operatorių, kad pakeistume sąlygą 2 * 2 == 4 iš teisingos į neteisingą. Kadangi 2 kart 2 yra lygu 4, tai reiškia, kad pradinė sąlyga yra teisinga. Tačiau </a:t>
            </a:r>
            <a:r>
              <a:rPr lang="lt-LT" b="0" i="0" dirty="0" err="1">
                <a:effectLst/>
                <a:latin typeface="Söhne"/>
              </a:rPr>
              <a:t>not</a:t>
            </a:r>
            <a:r>
              <a:rPr lang="lt-LT" b="0" i="0" dirty="0">
                <a:effectLst/>
                <a:latin typeface="Söhne"/>
              </a:rPr>
              <a:t> operatorius keičia rezultatą į priešingą, todėl rezultatas yra </a:t>
            </a:r>
            <a:r>
              <a:rPr lang="lt-LT" b="0" i="0" dirty="0" err="1">
                <a:effectLst/>
                <a:latin typeface="Söhne"/>
              </a:rPr>
              <a:t>False</a:t>
            </a:r>
            <a:r>
              <a:rPr lang="lt-LT" b="0" i="0" dirty="0">
                <a:effectLst/>
                <a:latin typeface="Söhne"/>
              </a:rPr>
              <a:t>.</a:t>
            </a:r>
          </a:p>
          <a:p>
            <a:pPr algn="l"/>
            <a:endParaRPr lang="lt-LT" b="0" i="0" dirty="0">
              <a:effectLst/>
              <a:latin typeface="Söhne"/>
            </a:endParaRPr>
          </a:p>
          <a:p>
            <a:pPr algn="l"/>
            <a:r>
              <a:rPr lang="lt-LT" b="0" i="0" dirty="0">
                <a:effectLst/>
                <a:latin typeface="Söhne"/>
              </a:rPr>
              <a:t>Naudojant "</a:t>
            </a:r>
            <a:r>
              <a:rPr lang="lt-LT" b="0" i="0" dirty="0" err="1">
                <a:effectLst/>
                <a:latin typeface="Söhne"/>
              </a:rPr>
              <a:t>boolean</a:t>
            </a:r>
            <a:r>
              <a:rPr lang="lt-LT" b="0" i="0" dirty="0">
                <a:effectLst/>
                <a:latin typeface="Söhne"/>
              </a:rPr>
              <a:t>" tipo kintamuosius ir loginius operatorius, mes galime konstruoti sudėtingas sąlygas ir atlikti sprendimus pagal loginius veiksmus. Tai labai svarbi koncepcija programuojant, nes ji leidžia mums kontroliuoti programos elgesį ir logiką. ()</a:t>
            </a:r>
          </a:p>
          <a:p>
            <a:pPr algn="l"/>
            <a:endParaRPr lang="lt-LT" b="0" i="0" dirty="0">
              <a:solidFill>
                <a:srgbClr val="374151"/>
              </a:solidFill>
              <a:effectLst/>
              <a:latin typeface="Söhne"/>
            </a:endParaRP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3</a:t>
            </a:fld>
            <a:endParaRPr lang="en-LT"/>
          </a:p>
        </p:txBody>
      </p:sp>
    </p:spTree>
    <p:extLst>
      <p:ext uri="{BB962C8B-B14F-4D97-AF65-F5344CB8AC3E}">
        <p14:creationId xmlns:p14="http://schemas.microsoft.com/office/powerpoint/2010/main" val="141966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ęsiame</a:t>
            </a:r>
            <a:r>
              <a:rPr lang="lt-LT" b="0" i="0" dirty="0">
                <a:solidFill>
                  <a:srgbClr val="374151"/>
                </a:solidFill>
                <a:effectLst/>
                <a:latin typeface="Söhne"/>
              </a:rPr>
              <a:t> įžangą į </a:t>
            </a:r>
            <a:r>
              <a:rPr lang="lt-LT" b="0" i="0" dirty="0" err="1">
                <a:solidFill>
                  <a:srgbClr val="374151"/>
                </a:solidFill>
                <a:effectLst/>
                <a:latin typeface="Söhne"/>
              </a:rPr>
              <a:t>Python</a:t>
            </a:r>
            <a:r>
              <a:rPr lang="lt-LT" b="0" i="0" dirty="0">
                <a:solidFill>
                  <a:srgbClr val="374151"/>
                </a:solidFill>
                <a:effectLst/>
                <a:latin typeface="Söhne"/>
              </a:rPr>
              <a:t> pradedančiųjų kursą ir aptarsime, kaip galime patikrinti kintamojo tipą. Tai yra svarbu, nes skirtingi kintamieji turi skirtingus tipus, ir tai gali turėti įtakos tolesniam programos elgesiui.</a:t>
            </a:r>
          </a:p>
          <a:p>
            <a:pPr algn="l"/>
            <a:r>
              <a:rPr lang="lt-LT" b="0" i="0" dirty="0" err="1">
                <a:solidFill>
                  <a:srgbClr val="374151"/>
                </a:solidFill>
                <a:effectLst/>
                <a:latin typeface="Söhne"/>
              </a:rPr>
              <a:t>Python</a:t>
            </a:r>
            <a:r>
              <a:rPr lang="lt-LT" b="0" i="0" dirty="0">
                <a:solidFill>
                  <a:srgbClr val="374151"/>
                </a:solidFill>
                <a:effectLst/>
                <a:latin typeface="Söhne"/>
              </a:rPr>
              <a:t> programavimo kalba yra dinamiškai tipizuota, tai reiškia, kad kintamųjų tipas yra nustatomas automatiškai pagal priskirtą reikšmę. Tačiau kartais norime patikrinti, kokio tipo yra kintamasis. Tai galime padaryti naudodami </a:t>
            </a:r>
            <a:r>
              <a:rPr lang="lt-LT" b="0" i="0" dirty="0" err="1">
                <a:solidFill>
                  <a:srgbClr val="374151"/>
                </a:solidFill>
                <a:effectLst/>
                <a:latin typeface="Söhne"/>
              </a:rPr>
              <a:t>type</a:t>
            </a:r>
            <a:r>
              <a:rPr lang="lt-LT" b="0" i="0" dirty="0">
                <a:solidFill>
                  <a:srgbClr val="374151"/>
                </a:solidFill>
                <a:effectLst/>
                <a:latin typeface="Söhne"/>
              </a:rPr>
              <a:t>() funkciją.</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turime įvairius kintamuosius:</a:t>
            </a:r>
          </a:p>
          <a:p>
            <a:r>
              <a:rPr lang="lt-LT" dirty="0" err="1">
                <a:effectLst/>
              </a:rPr>
              <a:t>sarasas</a:t>
            </a:r>
            <a:r>
              <a:rPr lang="lt-LT" dirty="0">
                <a:effectLst/>
              </a:rPr>
              <a:t> = [</a:t>
            </a:r>
            <a:r>
              <a:rPr lang="lt-LT" dirty="0">
                <a:solidFill>
                  <a:srgbClr val="00A67D"/>
                </a:solidFill>
                <a:effectLst/>
              </a:rPr>
              <a:t>"Vienas"</a:t>
            </a:r>
            <a:r>
              <a:rPr lang="lt-LT" dirty="0">
                <a:effectLst/>
              </a:rPr>
              <a:t>, </a:t>
            </a:r>
            <a:r>
              <a:rPr lang="lt-LT" dirty="0">
                <a:solidFill>
                  <a:srgbClr val="00A67D"/>
                </a:solidFill>
                <a:effectLst/>
              </a:rPr>
              <a:t>"Du"</a:t>
            </a:r>
            <a:r>
              <a:rPr lang="lt-LT" dirty="0">
                <a:effectLst/>
              </a:rPr>
              <a:t>, </a:t>
            </a:r>
            <a:r>
              <a:rPr lang="lt-LT" dirty="0">
                <a:solidFill>
                  <a:srgbClr val="00A67D"/>
                </a:solidFill>
                <a:effectLst/>
              </a:rPr>
              <a:t>"Trys"</a:t>
            </a:r>
            <a:r>
              <a:rPr lang="lt-LT" dirty="0">
                <a:effectLst/>
              </a:rPr>
              <a:t>] </a:t>
            </a:r>
            <a:r>
              <a:rPr lang="lt-LT" dirty="0" err="1">
                <a:effectLst/>
              </a:rPr>
              <a:t>skaicius</a:t>
            </a:r>
            <a:r>
              <a:rPr lang="lt-LT" dirty="0">
                <a:effectLst/>
              </a:rPr>
              <a:t> = </a:t>
            </a:r>
            <a:r>
              <a:rPr lang="lt-LT" dirty="0">
                <a:solidFill>
                  <a:srgbClr val="DF3079"/>
                </a:solidFill>
                <a:effectLst/>
              </a:rPr>
              <a:t>123</a:t>
            </a:r>
            <a:r>
              <a:rPr lang="lt-LT" dirty="0">
                <a:effectLst/>
              </a:rPr>
              <a:t> kablelis = </a:t>
            </a:r>
            <a:r>
              <a:rPr lang="lt-LT" dirty="0">
                <a:solidFill>
                  <a:srgbClr val="DF3079"/>
                </a:solidFill>
                <a:effectLst/>
              </a:rPr>
              <a:t>5.56</a:t>
            </a:r>
            <a:r>
              <a:rPr lang="lt-LT" dirty="0">
                <a:effectLst/>
              </a:rPr>
              <a:t> </a:t>
            </a:r>
            <a:r>
              <a:rPr lang="lt-LT" dirty="0" err="1">
                <a:effectLst/>
              </a:rPr>
              <a:t>zodynas</a:t>
            </a:r>
            <a:r>
              <a:rPr lang="lt-LT" dirty="0">
                <a:effectLst/>
              </a:rPr>
              <a:t> = {</a:t>
            </a:r>
            <a:r>
              <a:rPr lang="lt-LT" dirty="0">
                <a:solidFill>
                  <a:srgbClr val="00A67D"/>
                </a:solidFill>
                <a:effectLst/>
              </a:rPr>
              <a:t>"Mantas"</a:t>
            </a:r>
            <a:r>
              <a:rPr lang="lt-LT" dirty="0">
                <a:effectLst/>
              </a:rPr>
              <a:t>: </a:t>
            </a:r>
            <a:r>
              <a:rPr lang="lt-LT" dirty="0">
                <a:solidFill>
                  <a:srgbClr val="DF3079"/>
                </a:solidFill>
                <a:effectLst/>
              </a:rPr>
              <a:t>20</a:t>
            </a:r>
            <a:r>
              <a:rPr lang="lt-LT" dirty="0">
                <a:effectLst/>
              </a:rPr>
              <a:t>} loginis = </a:t>
            </a:r>
            <a:r>
              <a:rPr lang="lt-LT" dirty="0" err="1">
                <a:solidFill>
                  <a:srgbClr val="2E95D3"/>
                </a:solidFill>
                <a:effectLst/>
              </a:rPr>
              <a:t>True</a:t>
            </a:r>
            <a:r>
              <a:rPr lang="lt-LT" dirty="0">
                <a:effectLst/>
              </a:rPr>
              <a:t> </a:t>
            </a:r>
          </a:p>
          <a:p>
            <a:endParaRPr lang="lt-LT" dirty="0">
              <a:effectLst/>
            </a:endParaRPr>
          </a:p>
          <a:p>
            <a:pPr algn="l"/>
            <a:r>
              <a:rPr lang="lt-LT" b="0" i="0" dirty="0">
                <a:solidFill>
                  <a:srgbClr val="374151"/>
                </a:solidFill>
                <a:effectLst/>
                <a:latin typeface="Söhne"/>
              </a:rPr>
              <a:t>Norime patikrinti kiekvieno kintamojo tipą. Tai galime padaryti naudodami </a:t>
            </a:r>
            <a:r>
              <a:rPr lang="lt-LT" b="0" i="0" dirty="0" err="1">
                <a:solidFill>
                  <a:srgbClr val="374151"/>
                </a:solidFill>
                <a:effectLst/>
                <a:latin typeface="Söhne"/>
              </a:rPr>
              <a:t>type</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a:t>
            </a:r>
            <a:r>
              <a:rPr lang="lt-LT" dirty="0" err="1">
                <a:effectLst/>
              </a:rPr>
              <a:t>sarasas</a:t>
            </a:r>
            <a:r>
              <a:rPr lang="lt-LT" dirty="0">
                <a:effectLst/>
              </a:rPr>
              <a:t>)) # Rezultatas: &lt;</a:t>
            </a:r>
            <a:r>
              <a:rPr lang="lt-LT" dirty="0" err="1">
                <a:effectLst/>
              </a:rPr>
              <a:t>class</a:t>
            </a:r>
            <a:r>
              <a:rPr lang="lt-LT" dirty="0">
                <a:effectLst/>
              </a:rPr>
              <a:t> '</a:t>
            </a:r>
            <a:r>
              <a:rPr lang="lt-LT" dirty="0" err="1">
                <a:effectLst/>
              </a:rPr>
              <a:t>list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a:t>
            </a:r>
            <a:r>
              <a:rPr lang="lt-LT" dirty="0" err="1">
                <a:effectLst/>
              </a:rPr>
              <a:t>skaicius</a:t>
            </a:r>
            <a:r>
              <a:rPr lang="lt-LT" dirty="0">
                <a:effectLst/>
              </a:rPr>
              <a:t>)) # Rezultatas: &lt;</a:t>
            </a:r>
            <a:r>
              <a:rPr lang="lt-LT" dirty="0" err="1">
                <a:effectLst/>
              </a:rPr>
              <a:t>class</a:t>
            </a:r>
            <a:r>
              <a:rPr lang="lt-LT" dirty="0">
                <a:effectLst/>
              </a:rPr>
              <a:t> '</a:t>
            </a:r>
            <a:r>
              <a:rPr lang="lt-LT" dirty="0" err="1">
                <a:effectLst/>
              </a:rPr>
              <a:t>int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(kablelis)) # Rezultatas: &lt;</a:t>
            </a:r>
            <a:r>
              <a:rPr lang="lt-LT" dirty="0" err="1">
                <a:effectLst/>
              </a:rPr>
              <a:t>class</a:t>
            </a:r>
            <a:r>
              <a:rPr lang="lt-LT" dirty="0">
                <a:effectLst/>
              </a:rPr>
              <a:t> '</a:t>
            </a:r>
            <a:r>
              <a:rPr lang="lt-LT" dirty="0" err="1">
                <a:effectLst/>
              </a:rPr>
              <a:t>float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a:t>
            </a:r>
            <a:r>
              <a:rPr lang="lt-LT" dirty="0" err="1">
                <a:effectLst/>
              </a:rPr>
              <a:t>zodynas</a:t>
            </a:r>
            <a:r>
              <a:rPr lang="lt-LT" dirty="0">
                <a:effectLst/>
              </a:rPr>
              <a:t>)) # Rezultatas: &lt;</a:t>
            </a:r>
            <a:r>
              <a:rPr lang="lt-LT" dirty="0" err="1">
                <a:effectLst/>
              </a:rPr>
              <a:t>class</a:t>
            </a:r>
            <a:r>
              <a:rPr lang="lt-LT" dirty="0">
                <a:effectLst/>
              </a:rPr>
              <a:t> '</a:t>
            </a:r>
            <a:r>
              <a:rPr lang="lt-LT" dirty="0" err="1">
                <a:effectLst/>
              </a:rPr>
              <a:t>dict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(loginis)) # Rezultatas: &lt;</a:t>
            </a:r>
            <a:r>
              <a:rPr lang="lt-LT" dirty="0" err="1">
                <a:effectLst/>
              </a:rPr>
              <a:t>class</a:t>
            </a:r>
            <a:r>
              <a:rPr lang="lt-LT" dirty="0">
                <a:effectLst/>
              </a:rPr>
              <a:t> '</a:t>
            </a:r>
            <a:r>
              <a:rPr lang="lt-LT" dirty="0" err="1">
                <a:effectLst/>
              </a:rPr>
              <a:t>bool</a:t>
            </a:r>
            <a:r>
              <a:rPr lang="lt-LT" dirty="0">
                <a:effectLst/>
              </a:rPr>
              <a:t>‘&gt; </a:t>
            </a:r>
          </a:p>
          <a:p>
            <a:endParaRPr lang="lt-LT" dirty="0">
              <a:effectLst/>
            </a:endParaRPr>
          </a:p>
          <a:p>
            <a:pPr algn="l"/>
            <a:r>
              <a:rPr lang="lt-LT" b="0" i="0" dirty="0">
                <a:solidFill>
                  <a:srgbClr val="374151"/>
                </a:solidFill>
                <a:effectLst/>
                <a:latin typeface="Söhne"/>
              </a:rPr>
              <a:t>Čia mes naudojame </a:t>
            </a:r>
            <a:r>
              <a:rPr lang="lt-LT" b="0" i="0" dirty="0" err="1">
                <a:solidFill>
                  <a:srgbClr val="374151"/>
                </a:solidFill>
                <a:effectLst/>
                <a:latin typeface="Söhne"/>
              </a:rPr>
              <a:t>type</a:t>
            </a:r>
            <a:r>
              <a:rPr lang="lt-LT" b="0" i="0" dirty="0">
                <a:solidFill>
                  <a:srgbClr val="374151"/>
                </a:solidFill>
                <a:effectLst/>
                <a:latin typeface="Söhne"/>
              </a:rPr>
              <a:t>() funkciją, kad gautume kiekvieno kintamojo tipą. Kiekviena išvestis turi formą &lt;</a:t>
            </a:r>
            <a:r>
              <a:rPr lang="lt-LT" b="0" i="0" dirty="0" err="1">
                <a:solidFill>
                  <a:srgbClr val="374151"/>
                </a:solidFill>
                <a:effectLst/>
                <a:latin typeface="Söhne"/>
              </a:rPr>
              <a:t>class</a:t>
            </a:r>
            <a:r>
              <a:rPr lang="lt-LT" b="0" i="0" dirty="0">
                <a:solidFill>
                  <a:srgbClr val="374151"/>
                </a:solidFill>
                <a:effectLst/>
                <a:latin typeface="Söhne"/>
              </a:rPr>
              <a:t> 'tipas'&gt;, kur tipas atitinka konkrečią kintamojo rūšį. Pvz.,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list</a:t>
            </a:r>
            <a:r>
              <a:rPr lang="lt-LT" b="0" i="0" dirty="0">
                <a:solidFill>
                  <a:srgbClr val="374151"/>
                </a:solidFill>
                <a:effectLst/>
                <a:latin typeface="Söhne"/>
              </a:rPr>
              <a:t>'&gt; reiškia, kad </a:t>
            </a:r>
            <a:r>
              <a:rPr lang="lt-LT" b="0" i="0" dirty="0" err="1">
                <a:solidFill>
                  <a:srgbClr val="374151"/>
                </a:solidFill>
                <a:effectLst/>
                <a:latin typeface="Söhne"/>
              </a:rPr>
              <a:t>sarasas</a:t>
            </a:r>
            <a:r>
              <a:rPr lang="lt-LT" b="0" i="0" dirty="0">
                <a:solidFill>
                  <a:srgbClr val="374151"/>
                </a:solidFill>
                <a:effectLst/>
                <a:latin typeface="Söhne"/>
              </a:rPr>
              <a:t> yra sąrašo tipo kintamasis,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int</a:t>
            </a:r>
            <a:r>
              <a:rPr lang="lt-LT" b="0" i="0" dirty="0">
                <a:solidFill>
                  <a:srgbClr val="374151"/>
                </a:solidFill>
                <a:effectLst/>
                <a:latin typeface="Söhne"/>
              </a:rPr>
              <a:t>'&gt; - kad </a:t>
            </a:r>
            <a:r>
              <a:rPr lang="lt-LT" b="0" i="0" dirty="0" err="1">
                <a:solidFill>
                  <a:srgbClr val="374151"/>
                </a:solidFill>
                <a:effectLst/>
                <a:latin typeface="Söhne"/>
              </a:rPr>
              <a:t>skaicius</a:t>
            </a:r>
            <a:r>
              <a:rPr lang="lt-LT" b="0" i="0" dirty="0">
                <a:solidFill>
                  <a:srgbClr val="374151"/>
                </a:solidFill>
                <a:effectLst/>
                <a:latin typeface="Söhne"/>
              </a:rPr>
              <a:t> yra sveikojo skaičiaus tipo kintamasis, ir </a:t>
            </a:r>
            <a:r>
              <a:rPr lang="lt-LT" b="0" i="0" dirty="0" err="1">
                <a:solidFill>
                  <a:srgbClr val="374151"/>
                </a:solidFill>
                <a:effectLst/>
                <a:latin typeface="Söhne"/>
              </a:rPr>
              <a:t>t.t</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žinoti, nes tai leidžia mums tinkamai apdoroti ir manipuliuoti kintamaisiais pagal jų tipus. Taip pat tai padeda mums atlikti klaidų tikrinimą ir užtikrinti programos veikimą skirtingose situacijose.</a:t>
            </a:r>
          </a:p>
          <a:p>
            <a:pPr algn="l"/>
            <a:r>
              <a:rPr lang="lt-LT" b="0" i="0" dirty="0">
                <a:solidFill>
                  <a:srgbClr val="374151"/>
                </a:solidFill>
                <a:effectLst/>
                <a:latin typeface="Söhne"/>
              </a:rPr>
              <a:t>Atkreipkite dėmesį, kad skaičių tipai taip pat gali turėti įvairius variantus, pvz., sveikieji skaičiai (</a:t>
            </a:r>
            <a:r>
              <a:rPr lang="lt-LT" b="0" i="0" dirty="0" err="1">
                <a:solidFill>
                  <a:srgbClr val="374151"/>
                </a:solidFill>
                <a:effectLst/>
                <a:latin typeface="Söhne"/>
              </a:rPr>
              <a:t>int</a:t>
            </a:r>
            <a:r>
              <a:rPr lang="lt-LT" b="0" i="0" dirty="0">
                <a:solidFill>
                  <a:srgbClr val="374151"/>
                </a:solidFill>
                <a:effectLst/>
                <a:latin typeface="Söhne"/>
              </a:rPr>
              <a:t>) ir slankiojo kablelio skaičiai (</a:t>
            </a:r>
            <a:r>
              <a:rPr lang="lt-LT" b="0" i="0" dirty="0" err="1">
                <a:solidFill>
                  <a:srgbClr val="374151"/>
                </a:solidFill>
                <a:effectLst/>
                <a:latin typeface="Söhne"/>
              </a:rPr>
              <a:t>float</a:t>
            </a:r>
            <a:r>
              <a:rPr lang="lt-LT" b="0" i="0" dirty="0">
                <a:solidFill>
                  <a:srgbClr val="374151"/>
                </a:solidFill>
                <a:effectLst/>
                <a:latin typeface="Söhne"/>
              </a:rPr>
              <a:t>). Taip pat prisiminkite, kad loginis tipas yra </a:t>
            </a:r>
            <a:r>
              <a:rPr lang="lt-LT" b="0" i="0" dirty="0" err="1">
                <a:solidFill>
                  <a:srgbClr val="374151"/>
                </a:solidFill>
                <a:effectLst/>
                <a:latin typeface="Söhne"/>
              </a:rPr>
              <a:t>bool</a:t>
            </a:r>
            <a:r>
              <a:rPr lang="lt-LT" b="0" i="0" dirty="0">
                <a:solidFill>
                  <a:srgbClr val="374151"/>
                </a:solidFill>
                <a:effectLst/>
                <a:latin typeface="Söhne"/>
              </a:rPr>
              <a:t>, kuris gali turėti tik dvi reikšmes: </a:t>
            </a:r>
            <a:r>
              <a:rPr lang="lt-LT" b="0" i="0" dirty="0" err="1">
                <a:solidFill>
                  <a:srgbClr val="374151"/>
                </a:solidFill>
                <a:effectLst/>
                <a:latin typeface="Söhne"/>
              </a:rPr>
              <a:t>True</a:t>
            </a:r>
            <a:r>
              <a:rPr lang="lt-LT" b="0" i="0" dirty="0">
                <a:solidFill>
                  <a:srgbClr val="374151"/>
                </a:solidFill>
                <a:effectLst/>
                <a:latin typeface="Söhne"/>
              </a:rPr>
              <a:t> ir </a:t>
            </a:r>
            <a:r>
              <a:rPr lang="lt-LT" b="0" i="0" dirty="0" err="1">
                <a:solidFill>
                  <a:srgbClr val="374151"/>
                </a:solidFill>
                <a:effectLst/>
                <a:latin typeface="Söhne"/>
              </a:rPr>
              <a:t>False</a:t>
            </a:r>
            <a:r>
              <a:rPr lang="lt-LT" b="0" i="0" dirty="0">
                <a:solidFill>
                  <a:srgbClr val="374151"/>
                </a:solidFill>
                <a:effectLst/>
                <a:latin typeface="Söhne"/>
              </a:rPr>
              <a:t>.</a:t>
            </a:r>
          </a:p>
          <a:p>
            <a:endParaRPr lang="en-LT" dirty="0"/>
          </a:p>
          <a:p>
            <a:r>
              <a:rPr lang="lt-LT" b="0" i="0" dirty="0">
                <a:solidFill>
                  <a:srgbClr val="374151"/>
                </a:solidFill>
                <a:effectLst/>
                <a:latin typeface="Söhne"/>
              </a:rPr>
              <a:t>Suprasti kintamųjų tipus yra esminė dalis programuojant </a:t>
            </a:r>
            <a:r>
              <a:rPr lang="lt-LT" b="0" i="0" dirty="0" err="1">
                <a:solidFill>
                  <a:srgbClr val="374151"/>
                </a:solidFill>
                <a:effectLst/>
                <a:latin typeface="Söhne"/>
              </a:rPr>
              <a:t>Python</a:t>
            </a:r>
            <a:r>
              <a:rPr lang="lt-LT" b="0" i="0" dirty="0">
                <a:solidFill>
                  <a:srgbClr val="374151"/>
                </a:solidFill>
                <a:effectLst/>
                <a:latin typeface="Söhne"/>
              </a:rPr>
              <a:t> kalba. Tai padeda mums efektyviau valdyti ir manipuliuoti duomenimis, atlikdamas tinkamus veiksmus, taip pat padeda užtikrinti, kad programa veiktų teisingai atsižvelgiant į skirtingas situacijas.</a:t>
            </a:r>
            <a:endParaRPr lang="en-LT" b="0" i="0" dirty="0">
              <a:solidFill>
                <a:srgbClr val="374151"/>
              </a:solidFill>
              <a:effectLst/>
              <a:latin typeface="Söhne"/>
            </a:endParaRPr>
          </a:p>
          <a:p>
            <a:endParaRPr lang="en-LT" b="0" i="0" dirty="0">
              <a:solidFill>
                <a:srgbClr val="374151"/>
              </a:solidFill>
              <a:effectLst/>
              <a:latin typeface="Söhne"/>
            </a:endParaRPr>
          </a:p>
          <a:p>
            <a:pPr algn="l"/>
            <a:r>
              <a:rPr lang="lt-LT" b="0" i="0" dirty="0">
                <a:solidFill>
                  <a:srgbClr val="374151"/>
                </a:solidFill>
                <a:effectLst/>
                <a:latin typeface="Söhne"/>
              </a:rPr>
              <a:t>Svarbu suprasti, kad kiekvienas kintamasis turi savo tipą, kuris nurodo, kaip jis turi būti interpretuojamas ir kokius veiksmus galime atlikti su juo. Todėl tiksliai žinodami kintamojo tipą, galime tinkamai naudoti duomenis ir vykdyti veiksmus su jais.</a:t>
            </a:r>
          </a:p>
          <a:p>
            <a:pPr algn="l"/>
            <a:r>
              <a:rPr lang="lt-LT" b="0" i="0" dirty="0">
                <a:solidFill>
                  <a:srgbClr val="374151"/>
                </a:solidFill>
                <a:effectLst/>
                <a:latin typeface="Söhne"/>
              </a:rPr>
              <a:t>Šis supratimas apie kintamųjų tipus suteikia mums pagrindinę žinią programuojant </a:t>
            </a:r>
            <a:r>
              <a:rPr lang="lt-LT" b="0" i="0" dirty="0" err="1">
                <a:solidFill>
                  <a:srgbClr val="374151"/>
                </a:solidFill>
                <a:effectLst/>
                <a:latin typeface="Söhne"/>
              </a:rPr>
              <a:t>Python</a:t>
            </a:r>
            <a:r>
              <a:rPr lang="lt-LT" b="0" i="0" dirty="0">
                <a:solidFill>
                  <a:srgbClr val="374151"/>
                </a:solidFill>
                <a:effectLst/>
                <a:latin typeface="Söhne"/>
              </a:rPr>
              <a:t> kalba ir leidžia mums kurti veiksmingas ir funkcionalias programas.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4</a:t>
            </a:fld>
            <a:endParaRPr lang="en-LT"/>
          </a:p>
        </p:txBody>
      </p:sp>
    </p:spTree>
    <p:extLst>
      <p:ext uri="{BB962C8B-B14F-4D97-AF65-F5344CB8AC3E}">
        <p14:creationId xmlns:p14="http://schemas.microsoft.com/office/powerpoint/2010/main" val="125747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Programa, skaičiuojanti ir spausdinanti sveikųjų skaičių sumą</a:t>
            </a:r>
          </a:p>
          <a:p>
            <a:pPr algn="l"/>
            <a:endParaRPr lang="lt-LT" b="0" i="0" dirty="0">
              <a:solidFill>
                <a:srgbClr val="374151"/>
              </a:solidFill>
              <a:effectLst/>
              <a:latin typeface="Söhne"/>
            </a:endParaRPr>
          </a:p>
          <a:p>
            <a:pPr algn="l"/>
            <a:r>
              <a:rPr lang="lt-LT" b="0" i="0" dirty="0">
                <a:solidFill>
                  <a:srgbClr val="374151"/>
                </a:solidFill>
                <a:effectLst/>
                <a:latin typeface="Söhne"/>
              </a:rPr>
              <a:t>Šiame pavyzdyje aptarsime programą, kuri skaičiuoja ir spausdina sveikųjų skaičių sumą iš sąrašo. Tai yra naudinga užduotis, kai turime sąrašą su įvairių tipų elementais ir norime suskaičiuoti tik sveikųjų skaičių sumą. Kaip parodyta </a:t>
            </a:r>
            <a:r>
              <a:rPr lang="lt-LT" b="0" i="0" dirty="0" err="1">
                <a:solidFill>
                  <a:srgbClr val="374151"/>
                </a:solidFill>
                <a:effectLst/>
                <a:latin typeface="Söhne"/>
              </a:rPr>
              <a:t>kaireje</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sąrašą </a:t>
            </a:r>
            <a:r>
              <a:rPr lang="lt-LT" b="0" i="0" dirty="0" err="1">
                <a:solidFill>
                  <a:srgbClr val="374151"/>
                </a:solidFill>
                <a:effectLst/>
                <a:latin typeface="Söhne"/>
              </a:rPr>
              <a:t>sarasas</a:t>
            </a:r>
            <a:r>
              <a:rPr lang="lt-LT" b="0" i="0" dirty="0">
                <a:solidFill>
                  <a:srgbClr val="374151"/>
                </a:solidFill>
                <a:effectLst/>
                <a:latin typeface="Söhne"/>
              </a:rPr>
              <a:t>, kuriame yra skaičiai, tekstinės eilutės, loginė reikšmė ir kitos reikšmės. Norime suskaičiuoti tik sveikųjų skaičių sumą.</a:t>
            </a:r>
          </a:p>
          <a:p>
            <a:pPr algn="l"/>
            <a:endParaRPr lang="lt-LT" b="0" i="0" dirty="0">
              <a:solidFill>
                <a:srgbClr val="374151"/>
              </a:solidFill>
              <a:effectLst/>
              <a:latin typeface="Söhne"/>
            </a:endParaRPr>
          </a:p>
          <a:p>
            <a:pPr algn="l"/>
            <a:r>
              <a:rPr lang="lt-LT" b="0" i="0" dirty="0">
                <a:solidFill>
                  <a:srgbClr val="374151"/>
                </a:solidFill>
                <a:effectLst/>
                <a:latin typeface="Söhne"/>
              </a:rPr>
              <a:t>Sukuriame kintamąjį suma ir priskiriame jam pradinę reikšmę 0. Tada naudojame "</a:t>
            </a:r>
            <a:r>
              <a:rPr lang="lt-LT" b="0" i="0" dirty="0" err="1">
                <a:solidFill>
                  <a:srgbClr val="374151"/>
                </a:solidFill>
                <a:effectLst/>
                <a:latin typeface="Söhne"/>
              </a:rPr>
              <a:t>for</a:t>
            </a:r>
            <a:r>
              <a:rPr lang="lt-LT" b="0" i="0" dirty="0">
                <a:solidFill>
                  <a:srgbClr val="374151"/>
                </a:solidFill>
                <a:effectLst/>
                <a:latin typeface="Söhne"/>
              </a:rPr>
              <a:t>" ciklą, kad peržiūrėtume kiekvieną sąrašo elementą x.</a:t>
            </a:r>
          </a:p>
          <a:p>
            <a:pPr algn="l"/>
            <a:endParaRPr lang="lt-LT" b="0" i="0" dirty="0">
              <a:solidFill>
                <a:srgbClr val="374151"/>
              </a:solidFill>
              <a:effectLst/>
              <a:latin typeface="Söhne"/>
            </a:endParaRPr>
          </a:p>
          <a:p>
            <a:pPr algn="l"/>
            <a:r>
              <a:rPr lang="lt-LT" b="0" i="0" dirty="0">
                <a:solidFill>
                  <a:srgbClr val="374151"/>
                </a:solidFill>
                <a:effectLst/>
                <a:latin typeface="Söhne"/>
              </a:rPr>
              <a:t>Patikriname, ar x yra sveikasis skaičius naudodami </a:t>
            </a:r>
            <a:r>
              <a:rPr lang="lt-LT" b="0" i="0" dirty="0" err="1">
                <a:solidFill>
                  <a:srgbClr val="374151"/>
                </a:solidFill>
                <a:effectLst/>
                <a:latin typeface="Söhne"/>
              </a:rPr>
              <a:t>type</a:t>
            </a:r>
            <a:r>
              <a:rPr lang="lt-LT" b="0" i="0" dirty="0">
                <a:solidFill>
                  <a:srgbClr val="374151"/>
                </a:solidFill>
                <a:effectLst/>
                <a:latin typeface="Söhne"/>
              </a:rPr>
              <a:t>(x)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int</a:t>
            </a:r>
            <a:r>
              <a:rPr lang="lt-LT" b="0" i="0" dirty="0">
                <a:solidFill>
                  <a:srgbClr val="374151"/>
                </a:solidFill>
                <a:effectLst/>
                <a:latin typeface="Söhne"/>
              </a:rPr>
              <a:t> sąlygą. Jei sąlyga tenkinama, tai reiškia, kad x yra sveikasis skaičius, ir pridedame jį prie sumos suma += x.</a:t>
            </a:r>
          </a:p>
          <a:p>
            <a:pPr algn="l"/>
            <a:endParaRPr lang="lt-LT" b="0" i="0" dirty="0">
              <a:solidFill>
                <a:srgbClr val="374151"/>
              </a:solidFill>
              <a:effectLst/>
              <a:latin typeface="Söhne"/>
            </a:endParaRPr>
          </a:p>
          <a:p>
            <a:pPr algn="l"/>
            <a:r>
              <a:rPr lang="lt-LT" b="0" i="0" dirty="0">
                <a:solidFill>
                  <a:srgbClr val="374151"/>
                </a:solidFill>
                <a:effectLst/>
                <a:latin typeface="Söhne"/>
              </a:rPr>
              <a:t>Po ciklo baigiamės, spausdiname galutinę sumą naudodami </a:t>
            </a:r>
            <a:r>
              <a:rPr lang="lt-LT" b="0" i="0" dirty="0" err="1">
                <a:solidFill>
                  <a:srgbClr val="374151"/>
                </a:solidFill>
                <a:effectLst/>
                <a:latin typeface="Söhne"/>
              </a:rPr>
              <a:t>print</a:t>
            </a:r>
            <a:r>
              <a:rPr lang="lt-LT" b="0" i="0" dirty="0">
                <a:solidFill>
                  <a:srgbClr val="374151"/>
                </a:solidFill>
                <a:effectLst/>
                <a:latin typeface="Söhne"/>
              </a:rPr>
              <a:t>(suma). Rezultatas yra 100, nes tik sveikieji skaičiai 5 ir 95 buvo pridėti prie sumos.</a:t>
            </a:r>
          </a:p>
          <a:p>
            <a:pPr algn="l"/>
            <a:endParaRPr lang="lt-LT" b="0" i="0" dirty="0">
              <a:solidFill>
                <a:srgbClr val="374151"/>
              </a:solidFill>
              <a:effectLst/>
              <a:latin typeface="Söhne"/>
            </a:endParaRPr>
          </a:p>
          <a:p>
            <a:pPr algn="l"/>
            <a:r>
              <a:rPr lang="lt-LT" b="0" i="0" dirty="0">
                <a:solidFill>
                  <a:srgbClr val="374151"/>
                </a:solidFill>
                <a:effectLst/>
                <a:latin typeface="Söhne"/>
              </a:rPr>
              <a:t>Šis pavyzdys mums rodo, kaip galime naudoti ciklą ir sąlygą norint suskaičiuoti tik norimus elementus iš sąrašo. Tai padeda mums atlikti tikslinį skaičiavimą ir gauti reikiamą rezultatą.</a:t>
            </a:r>
          </a:p>
          <a:p>
            <a:pPr algn="l"/>
            <a:endParaRPr lang="lt-LT" b="0" i="0" dirty="0">
              <a:solidFill>
                <a:srgbClr val="374151"/>
              </a:solidFill>
              <a:effectLst/>
              <a:latin typeface="Söhne"/>
            </a:endParaRPr>
          </a:p>
          <a:p>
            <a:pPr algn="l"/>
            <a:r>
              <a:rPr lang="lt-LT" b="0" i="0" dirty="0">
                <a:solidFill>
                  <a:srgbClr val="374151"/>
                </a:solidFill>
                <a:effectLst/>
                <a:latin typeface="Söhne"/>
              </a:rPr>
              <a:t>Išvada: Naudojant "</a:t>
            </a:r>
            <a:r>
              <a:rPr lang="lt-LT" b="0" i="0" dirty="0" err="1">
                <a:solidFill>
                  <a:srgbClr val="374151"/>
                </a:solidFill>
                <a:effectLst/>
                <a:latin typeface="Söhne"/>
              </a:rPr>
              <a:t>for</a:t>
            </a:r>
            <a:r>
              <a:rPr lang="lt-LT" b="0" i="0" dirty="0">
                <a:solidFill>
                  <a:srgbClr val="374151"/>
                </a:solidFill>
                <a:effectLst/>
                <a:latin typeface="Söhne"/>
              </a:rPr>
              <a:t>" ciklą ir sąlygą, galime filtruoti ir manipuliuoti duomenis pagal tam tikrus kriterijus. Tai suteikia mums galimybę atlikti sudėtingesnes operacijas ir efektyviai tvarkyti duomenis. Sveikųjų skaičių sumavimas yra tik vienas iš daugelio scenarijų, kuriuos galima įgyvendinti naudojant ciklus ir sąlygas.</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5</a:t>
            </a:fld>
            <a:endParaRPr lang="en-LT"/>
          </a:p>
        </p:txBody>
      </p:sp>
    </p:spTree>
    <p:extLst>
      <p:ext uri="{BB962C8B-B14F-4D97-AF65-F5344CB8AC3E}">
        <p14:creationId xmlns:p14="http://schemas.microsoft.com/office/powerpoint/2010/main" val="3935252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Įžanga į datos ir laiko manipuliavimą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Dabar aptarsime, kaip naudoti </a:t>
            </a:r>
            <a:r>
              <a:rPr lang="lt-LT" b="0" i="0" dirty="0" err="1">
                <a:solidFill>
                  <a:srgbClr val="374151"/>
                </a:solidFill>
                <a:effectLst/>
                <a:latin typeface="Söhne"/>
              </a:rPr>
              <a:t>Python</a:t>
            </a:r>
            <a:r>
              <a:rPr lang="lt-LT" b="0" i="0" dirty="0">
                <a:solidFill>
                  <a:srgbClr val="374151"/>
                </a:solidFill>
                <a:effectLst/>
                <a:latin typeface="Söhne"/>
              </a:rPr>
              <a:t> programavimo kalboje datos ir laiko funkcionalumą. Tai svarbi tema, nes dažnai mums reikia dirbti su datomis ir laiku programose, pvz., atlikti skaičiavimus, formatuoti ir palyginti datas, bei daug daugiau.</a:t>
            </a:r>
          </a:p>
          <a:p>
            <a:pPr algn="l"/>
            <a:r>
              <a:rPr lang="lt-LT" b="0" i="0" dirty="0">
                <a:solidFill>
                  <a:srgbClr val="374151"/>
                </a:solidFill>
                <a:effectLst/>
                <a:latin typeface="Söhne"/>
              </a:rPr>
              <a:t>Norėdami naudoti datos ir laiko funkcionalumą, turime importuoti </a:t>
            </a:r>
            <a:r>
              <a:rPr lang="lt-LT" b="0" i="0" dirty="0" err="1">
                <a:solidFill>
                  <a:srgbClr val="374151"/>
                </a:solidFill>
                <a:effectLst/>
                <a:latin typeface="Söhne"/>
              </a:rPr>
              <a:t>date</a:t>
            </a:r>
            <a:r>
              <a:rPr lang="lt-LT" b="0" i="0" dirty="0">
                <a:solidFill>
                  <a:srgbClr val="374151"/>
                </a:solidFill>
                <a:effectLst/>
                <a:latin typeface="Söhne"/>
              </a:rPr>
              <a:t> modulį iš </a:t>
            </a:r>
            <a:r>
              <a:rPr lang="lt-LT" b="0" i="0" dirty="0" err="1">
                <a:solidFill>
                  <a:srgbClr val="374151"/>
                </a:solidFill>
                <a:effectLst/>
                <a:latin typeface="Söhne"/>
              </a:rPr>
              <a:t>datetime</a:t>
            </a:r>
            <a:r>
              <a:rPr lang="lt-LT" b="0" i="0" dirty="0">
                <a:solidFill>
                  <a:srgbClr val="374151"/>
                </a:solidFill>
                <a:effectLst/>
                <a:latin typeface="Söhne"/>
              </a:rPr>
              <a:t> bibliotekos. Šis modulis suteikia daugybę funkcijų ir klasių, leidžiančių atlikti operacijas su datomis ir laiku.</a:t>
            </a:r>
          </a:p>
          <a:p>
            <a:pPr algn="l"/>
            <a:endParaRPr lang="lt-LT" b="0" i="0" dirty="0">
              <a:solidFill>
                <a:srgbClr val="374151"/>
              </a:solidFill>
              <a:effectLst/>
              <a:latin typeface="Söhne"/>
            </a:endParaRPr>
          </a:p>
          <a:p>
            <a:pPr algn="l"/>
            <a:r>
              <a:rPr lang="lt-LT" b="0" i="0" dirty="0">
                <a:solidFill>
                  <a:srgbClr val="374151"/>
                </a:solidFill>
                <a:effectLst/>
                <a:latin typeface="Söhne"/>
              </a:rPr>
              <a:t>Pirma, importuokime </a:t>
            </a:r>
            <a:r>
              <a:rPr lang="lt-LT" b="0" i="0" dirty="0" err="1">
                <a:solidFill>
                  <a:srgbClr val="374151"/>
                </a:solidFill>
                <a:effectLst/>
                <a:latin typeface="Söhne"/>
              </a:rPr>
              <a:t>date</a:t>
            </a:r>
            <a:r>
              <a:rPr lang="lt-LT" b="0" i="0" dirty="0">
                <a:solidFill>
                  <a:srgbClr val="374151"/>
                </a:solidFill>
                <a:effectLst/>
                <a:latin typeface="Söhne"/>
              </a:rPr>
              <a:t> modulį:</a:t>
            </a:r>
          </a:p>
          <a:p>
            <a:r>
              <a:rPr lang="lt-LT" dirty="0" err="1">
                <a:solidFill>
                  <a:srgbClr val="2E95D3"/>
                </a:solidFill>
                <a:effectLst/>
              </a:rPr>
              <a:t>from</a:t>
            </a:r>
            <a:r>
              <a:rPr lang="lt-LT" dirty="0">
                <a:effectLst/>
              </a:rPr>
              <a:t> </a:t>
            </a:r>
            <a:r>
              <a:rPr lang="lt-LT" dirty="0" err="1">
                <a:effectLst/>
              </a:rPr>
              <a:t>datetime</a:t>
            </a:r>
            <a:r>
              <a:rPr lang="lt-LT" dirty="0">
                <a:effectLst/>
              </a:rPr>
              <a:t> </a:t>
            </a:r>
            <a:r>
              <a:rPr lang="lt-LT" dirty="0" err="1">
                <a:solidFill>
                  <a:srgbClr val="2E95D3"/>
                </a:solidFill>
                <a:effectLst/>
              </a:rPr>
              <a:t>import</a:t>
            </a:r>
            <a:r>
              <a:rPr lang="lt-LT" dirty="0">
                <a:effectLst/>
              </a:rPr>
              <a:t> </a:t>
            </a:r>
            <a:r>
              <a:rPr lang="lt-LT" dirty="0" err="1">
                <a:effectLst/>
              </a:rPr>
              <a:t>date</a:t>
            </a:r>
            <a:r>
              <a:rPr lang="lt-LT" dirty="0">
                <a:effectLst/>
              </a:rPr>
              <a:t>  (FFFFF)</a:t>
            </a:r>
          </a:p>
          <a:p>
            <a:pPr algn="l"/>
            <a:r>
              <a:rPr lang="lt-LT" b="0" i="0" dirty="0">
                <a:solidFill>
                  <a:srgbClr val="374151"/>
                </a:solidFill>
                <a:effectLst/>
                <a:latin typeface="Söhne"/>
              </a:rPr>
              <a:t>Tada galime naudoti </a:t>
            </a:r>
            <a:r>
              <a:rPr lang="lt-LT" b="0" i="0" dirty="0" err="1">
                <a:solidFill>
                  <a:srgbClr val="374151"/>
                </a:solidFill>
                <a:effectLst/>
                <a:latin typeface="Söhne"/>
              </a:rPr>
              <a:t>date</a:t>
            </a:r>
            <a:r>
              <a:rPr lang="lt-LT" b="0" i="0" dirty="0">
                <a:solidFill>
                  <a:srgbClr val="374151"/>
                </a:solidFill>
                <a:effectLst/>
                <a:latin typeface="Söhne"/>
              </a:rPr>
              <a:t> klasę, kad gautume šiandienos datą:</a:t>
            </a:r>
          </a:p>
          <a:p>
            <a:r>
              <a:rPr lang="lt-LT" dirty="0">
                <a:effectLst/>
              </a:rPr>
              <a:t>x = </a:t>
            </a:r>
            <a:r>
              <a:rPr lang="lt-LT" dirty="0" err="1">
                <a:effectLst/>
              </a:rPr>
              <a:t>date.today</a:t>
            </a:r>
            <a:r>
              <a:rPr lang="lt-LT" dirty="0">
                <a:effectLst/>
              </a:rPr>
              <a:t>() </a:t>
            </a:r>
            <a:r>
              <a:rPr lang="lt-LT" dirty="0" err="1">
                <a:solidFill>
                  <a:srgbClr val="E9950C"/>
                </a:solidFill>
                <a:effectLst/>
              </a:rPr>
              <a:t>print</a:t>
            </a:r>
            <a:r>
              <a:rPr lang="lt-LT" dirty="0">
                <a:effectLst/>
              </a:rPr>
              <a:t>(x) (FFFF)</a:t>
            </a:r>
          </a:p>
          <a:p>
            <a:r>
              <a:rPr lang="lt-LT" dirty="0">
                <a:effectLst/>
              </a:rPr>
              <a:t>PARODYTI TERMINALE</a:t>
            </a:r>
          </a:p>
          <a:p>
            <a:endParaRPr lang="lt-LT" dirty="0">
              <a:effectLst/>
            </a:endParaRPr>
          </a:p>
          <a:p>
            <a:pPr algn="l"/>
            <a:r>
              <a:rPr lang="lt-LT" b="0" i="0" dirty="0">
                <a:solidFill>
                  <a:srgbClr val="374151"/>
                </a:solidFill>
                <a:effectLst/>
                <a:latin typeface="Söhne"/>
              </a:rPr>
              <a:t>Čia mes sukuriame kintamąjį x ir priskiriame jam šiandienos datą naudodami </a:t>
            </a:r>
            <a:r>
              <a:rPr lang="lt-LT" b="0" i="0" dirty="0" err="1">
                <a:solidFill>
                  <a:srgbClr val="374151"/>
                </a:solidFill>
                <a:effectLst/>
                <a:latin typeface="Söhne"/>
              </a:rPr>
              <a:t>date.today</a:t>
            </a:r>
            <a:r>
              <a:rPr lang="lt-LT" b="0" i="0" dirty="0">
                <a:solidFill>
                  <a:srgbClr val="374151"/>
                </a:solidFill>
                <a:effectLst/>
                <a:latin typeface="Söhne"/>
              </a:rPr>
              <a:t>() metodą. Baigus vykdymą, naudodami </a:t>
            </a:r>
            <a:r>
              <a:rPr lang="lt-LT" b="0" i="0" dirty="0" err="1">
                <a:solidFill>
                  <a:srgbClr val="374151"/>
                </a:solidFill>
                <a:effectLst/>
                <a:latin typeface="Söhne"/>
              </a:rPr>
              <a:t>print</a:t>
            </a:r>
            <a:r>
              <a:rPr lang="lt-LT" b="0" i="0" dirty="0">
                <a:solidFill>
                  <a:srgbClr val="374151"/>
                </a:solidFill>
                <a:effectLst/>
                <a:latin typeface="Söhne"/>
              </a:rPr>
              <a:t>(x), spausdiname šiandienos datą, kuri bus rodoma terminalo išvestyje.</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gali atrodyti kažkas panašaus į 2023-06-04, priklausomai nuo vykdomos programos vykdymo dienos.</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pradinis žingsnis dirbant su datomis ir laiku </a:t>
            </a:r>
            <a:r>
              <a:rPr lang="lt-LT" b="0" i="0" dirty="0" err="1">
                <a:solidFill>
                  <a:srgbClr val="374151"/>
                </a:solidFill>
                <a:effectLst/>
                <a:latin typeface="Söhne"/>
              </a:rPr>
              <a:t>Python</a:t>
            </a:r>
            <a:r>
              <a:rPr lang="lt-LT" b="0" i="0" dirty="0">
                <a:solidFill>
                  <a:srgbClr val="374151"/>
                </a:solidFill>
                <a:effectLst/>
                <a:latin typeface="Söhne"/>
              </a:rPr>
              <a:t> programose. Išmokę šią pagrindinę sąvoką, galite eiti toliau ir mokytis daugiau apie datos ir laiko manipuliavimą, formatavimą, skaičiavimus ir kitus funkcionalumus, kuriuos suteikia </a:t>
            </a:r>
            <a:r>
              <a:rPr lang="lt-LT" b="0" i="0" dirty="0" err="1">
                <a:solidFill>
                  <a:srgbClr val="374151"/>
                </a:solidFill>
                <a:effectLst/>
                <a:latin typeface="Söhne"/>
              </a:rPr>
              <a:t>datetime</a:t>
            </a:r>
            <a:r>
              <a:rPr lang="lt-LT" b="0" i="0" dirty="0">
                <a:solidFill>
                  <a:srgbClr val="374151"/>
                </a:solidFill>
                <a:effectLst/>
                <a:latin typeface="Söhne"/>
              </a:rPr>
              <a:t> biblioteka.</a:t>
            </a:r>
          </a:p>
          <a:p>
            <a:pPr algn="l"/>
            <a:endParaRPr lang="lt-LT" b="0" i="0" dirty="0">
              <a:solidFill>
                <a:srgbClr val="374151"/>
              </a:solidFill>
              <a:effectLst/>
              <a:latin typeface="Söhne"/>
            </a:endParaRPr>
          </a:p>
          <a:p>
            <a:pPr algn="l"/>
            <a:r>
              <a:rPr lang="lt-LT" b="0" i="0" dirty="0">
                <a:solidFill>
                  <a:srgbClr val="374151"/>
                </a:solidFill>
                <a:effectLst/>
                <a:latin typeface="Söhne"/>
              </a:rPr>
              <a:t>Išvada: Datos ir laiko manipuliavimas yra svarbus aspektas programuojant, kuris leidžia mums tvarkingai valdyti laiko informaciją ir atlikti įvairius skaičiavimus su datomis. Naudodami </a:t>
            </a:r>
            <a:r>
              <a:rPr lang="lt-LT" b="0" i="0" dirty="0" err="1">
                <a:solidFill>
                  <a:srgbClr val="374151"/>
                </a:solidFill>
                <a:effectLst/>
                <a:latin typeface="Söhne"/>
              </a:rPr>
              <a:t>datetime</a:t>
            </a:r>
            <a:r>
              <a:rPr lang="lt-LT" b="0" i="0" dirty="0">
                <a:solidFill>
                  <a:srgbClr val="374151"/>
                </a:solidFill>
                <a:effectLst/>
                <a:latin typeface="Söhne"/>
              </a:rPr>
              <a:t> biblioteką ir jos </a:t>
            </a:r>
            <a:r>
              <a:rPr lang="lt-LT" b="0" i="0" dirty="0" err="1">
                <a:solidFill>
                  <a:srgbClr val="374151"/>
                </a:solidFill>
                <a:effectLst/>
                <a:latin typeface="Söhne"/>
              </a:rPr>
              <a:t>date</a:t>
            </a:r>
            <a:r>
              <a:rPr lang="lt-LT" b="0" i="0" dirty="0">
                <a:solidFill>
                  <a:srgbClr val="374151"/>
                </a:solidFill>
                <a:effectLst/>
                <a:latin typeface="Söhne"/>
              </a:rPr>
              <a:t> modulį, galime gauti ir naudoti datų ir laiko informaciją savo programose. Būkite tikri, kad suprantate, kaip veikia šie veiksmai, ir tinkamai pritaikykite juos savo projekto poreikiams.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6</a:t>
            </a:fld>
            <a:endParaRPr lang="en-LT"/>
          </a:p>
        </p:txBody>
      </p:sp>
    </p:spTree>
    <p:extLst>
      <p:ext uri="{BB962C8B-B14F-4D97-AF65-F5344CB8AC3E}">
        <p14:creationId xmlns:p14="http://schemas.microsoft.com/office/powerpoint/2010/main" val="21621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tęsime žinių gilinimą apie datos ir laiko manipuliavimą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Praeitame pavyzdyje naudojome </a:t>
            </a:r>
            <a:r>
              <a:rPr lang="lt-LT" b="0" i="0" dirty="0" err="1">
                <a:solidFill>
                  <a:srgbClr val="374151"/>
                </a:solidFill>
                <a:effectLst/>
                <a:latin typeface="Söhne"/>
              </a:rPr>
              <a:t>datetime.today</a:t>
            </a:r>
            <a:r>
              <a:rPr lang="lt-LT" b="0" i="0" dirty="0">
                <a:solidFill>
                  <a:srgbClr val="374151"/>
                </a:solidFill>
                <a:effectLst/>
                <a:latin typeface="Söhne"/>
              </a:rPr>
              <a:t>() metodą iš </a:t>
            </a:r>
            <a:r>
              <a:rPr lang="lt-LT" b="0" i="0" dirty="0" err="1">
                <a:solidFill>
                  <a:srgbClr val="374151"/>
                </a:solidFill>
                <a:effectLst/>
                <a:latin typeface="Söhne"/>
              </a:rPr>
              <a:t>datetime</a:t>
            </a:r>
            <a:r>
              <a:rPr lang="lt-LT" b="0" i="0" dirty="0">
                <a:solidFill>
                  <a:srgbClr val="374151"/>
                </a:solidFill>
                <a:effectLst/>
                <a:latin typeface="Söhne"/>
              </a:rPr>
              <a:t> bibliotekos, kad gautume šiandienos datą su laiku. Tačiau kartais mums reikia gauti tik datą, nepaisant laiko informacijos.</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gauti tik datą be laiko, turime naudoti </a:t>
            </a:r>
            <a:r>
              <a:rPr lang="lt-LT" b="0" i="0" dirty="0" err="1">
                <a:solidFill>
                  <a:srgbClr val="374151"/>
                </a:solidFill>
                <a:effectLst/>
                <a:latin typeface="Söhne"/>
              </a:rPr>
              <a:t>date.today</a:t>
            </a:r>
            <a:r>
              <a:rPr lang="lt-LT" b="0" i="0" dirty="0">
                <a:solidFill>
                  <a:srgbClr val="374151"/>
                </a:solidFill>
                <a:effectLst/>
                <a:latin typeface="Söhne"/>
              </a:rPr>
              <a:t>() metodą iš </a:t>
            </a:r>
            <a:r>
              <a:rPr lang="lt-LT" b="0" i="0" dirty="0" err="1">
                <a:solidFill>
                  <a:srgbClr val="374151"/>
                </a:solidFill>
                <a:effectLst/>
                <a:latin typeface="Söhne"/>
              </a:rPr>
              <a:t>datetime.date</a:t>
            </a:r>
            <a:r>
              <a:rPr lang="lt-LT" b="0" i="0" dirty="0">
                <a:solidFill>
                  <a:srgbClr val="374151"/>
                </a:solidFill>
                <a:effectLst/>
                <a:latin typeface="Söhne"/>
              </a:rPr>
              <a:t> modulio, kaip matote žemiau:</a:t>
            </a:r>
          </a:p>
          <a:p>
            <a:r>
              <a:rPr lang="lt-LT" dirty="0" err="1">
                <a:solidFill>
                  <a:srgbClr val="2E95D3"/>
                </a:solidFill>
                <a:effectLst/>
              </a:rPr>
              <a:t>import</a:t>
            </a:r>
            <a:r>
              <a:rPr lang="lt-LT" dirty="0">
                <a:effectLst/>
              </a:rPr>
              <a:t> </a:t>
            </a:r>
            <a:r>
              <a:rPr lang="lt-LT" dirty="0" err="1">
                <a:effectLst/>
              </a:rPr>
              <a:t>datetime</a:t>
            </a:r>
            <a:r>
              <a:rPr lang="lt-LT" dirty="0">
                <a:effectLst/>
              </a:rPr>
              <a:t> x = </a:t>
            </a:r>
            <a:r>
              <a:rPr lang="lt-LT" dirty="0" err="1">
                <a:effectLst/>
              </a:rPr>
              <a:t>datetime.date.today</a:t>
            </a:r>
            <a:r>
              <a:rPr lang="lt-LT" dirty="0">
                <a:effectLst/>
              </a:rPr>
              <a:t>() </a:t>
            </a:r>
            <a:r>
              <a:rPr lang="lt-LT" dirty="0" err="1">
                <a:solidFill>
                  <a:srgbClr val="E9950C"/>
                </a:solidFill>
                <a:effectLst/>
              </a:rPr>
              <a:t>print</a:t>
            </a:r>
            <a:r>
              <a:rPr lang="lt-LT" dirty="0">
                <a:effectLst/>
              </a:rPr>
              <a:t>(x) </a:t>
            </a:r>
          </a:p>
          <a:p>
            <a:endParaRPr lang="lt-LT" dirty="0">
              <a:effectLst/>
            </a:endParaRP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date.today</a:t>
            </a:r>
            <a:r>
              <a:rPr lang="lt-LT" b="0" i="0" dirty="0">
                <a:solidFill>
                  <a:srgbClr val="374151"/>
                </a:solidFill>
                <a:effectLst/>
                <a:latin typeface="Söhne"/>
              </a:rPr>
              <a:t>() metodą, kuris leidžia mums gauti šiandienos datą be laiko. Baigus vykdymą, </a:t>
            </a:r>
            <a:r>
              <a:rPr lang="lt-LT" b="0" i="0" dirty="0" err="1">
                <a:solidFill>
                  <a:srgbClr val="374151"/>
                </a:solidFill>
                <a:effectLst/>
                <a:latin typeface="Söhne"/>
              </a:rPr>
              <a:t>print</a:t>
            </a:r>
            <a:r>
              <a:rPr lang="lt-LT" b="0" i="0" dirty="0">
                <a:solidFill>
                  <a:srgbClr val="374151"/>
                </a:solidFill>
                <a:effectLst/>
                <a:latin typeface="Söhne"/>
              </a:rPr>
              <a:t>(x) spausdina šiandienos datą, bet be laiko informacijos.</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 2023-06-04, kur nėra laiko informacijos.</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dirbame su datomis ir norime gauti tik datą be laiko. Kartais mums reikia tik datos informacijos ir nereikia atsižvelgti į laiko aspektus.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suteikia mums įrankius dirbti su datomis ir laiku. Naudojant </a:t>
            </a:r>
            <a:r>
              <a:rPr lang="lt-LT" b="0" i="0" dirty="0" err="1">
                <a:solidFill>
                  <a:srgbClr val="374151"/>
                </a:solidFill>
                <a:effectLst/>
                <a:latin typeface="Söhne"/>
              </a:rPr>
              <a:t>datetime.date.today</a:t>
            </a:r>
            <a:r>
              <a:rPr lang="lt-LT" b="0" i="0" dirty="0">
                <a:solidFill>
                  <a:srgbClr val="374151"/>
                </a:solidFill>
                <a:effectLst/>
                <a:latin typeface="Söhne"/>
              </a:rPr>
              <a:t>() metodą, galime gauti šiandienos datą be laiko informacijos. Tai leidžia mums tiksliai nurodyti datą savo programose, nepriklausomai nuo laiko aspekto. Būkite atidūs, kai naudojate datų ir laiko funkcionalumą, ir tinkamai pritaikykite juos savo projektuose, atsižvelgdami į savo konkrečius poreikius.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7</a:t>
            </a:fld>
            <a:endParaRPr lang="en-LT"/>
          </a:p>
        </p:txBody>
      </p:sp>
    </p:spTree>
    <p:extLst>
      <p:ext uri="{BB962C8B-B14F-4D97-AF65-F5344CB8AC3E}">
        <p14:creationId xmlns:p14="http://schemas.microsoft.com/office/powerpoint/2010/main" val="3882113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Praeitame pavyzdyje mes jau mokėmės, kaip gauti šiandienos datą naudodami </a:t>
            </a:r>
            <a:r>
              <a:rPr lang="lt-LT" b="0" i="0" dirty="0" err="1">
                <a:solidFill>
                  <a:srgbClr val="374151"/>
                </a:solidFill>
                <a:effectLst/>
                <a:latin typeface="Söhne"/>
              </a:rPr>
              <a:t>date.today</a:t>
            </a:r>
            <a:r>
              <a:rPr lang="lt-LT" b="0" i="0" dirty="0">
                <a:solidFill>
                  <a:srgbClr val="374151"/>
                </a:solidFill>
                <a:effectLst/>
                <a:latin typeface="Söhne"/>
              </a:rPr>
              <a:t>() metodą. Tačiau kartais mums taip pat reikia gauti tik laiko informaciją.</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gauti šiandienos laiką, galime naudoti </a:t>
            </a:r>
            <a:r>
              <a:rPr lang="lt-LT" b="0" i="0" dirty="0" err="1">
                <a:solidFill>
                  <a:srgbClr val="374151"/>
                </a:solidFill>
                <a:effectLst/>
                <a:latin typeface="Söhne"/>
              </a:rPr>
              <a:t>datetime.datetime.today</a:t>
            </a:r>
            <a:r>
              <a:rPr lang="lt-LT" b="0" i="0" dirty="0">
                <a:solidFill>
                  <a:srgbClr val="374151"/>
                </a:solidFill>
                <a:effectLst/>
                <a:latin typeface="Söhne"/>
              </a:rPr>
              <a:t>().</a:t>
            </a:r>
            <a:r>
              <a:rPr lang="lt-LT" b="0" i="0" dirty="0" err="1">
                <a:solidFill>
                  <a:srgbClr val="374151"/>
                </a:solidFill>
                <a:effectLst/>
                <a:latin typeface="Söhne"/>
              </a:rPr>
              <a:t>time</a:t>
            </a:r>
            <a:r>
              <a:rPr lang="lt-LT" b="0" i="0" dirty="0">
                <a:solidFill>
                  <a:srgbClr val="374151"/>
                </a:solidFill>
                <a:effectLst/>
                <a:latin typeface="Söhne"/>
              </a:rPr>
              <a:t>() metodą.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x = </a:t>
            </a:r>
            <a:r>
              <a:rPr lang="lt-LT" dirty="0" err="1">
                <a:effectLst/>
              </a:rPr>
              <a:t>datetime.datetime.today</a:t>
            </a:r>
            <a:r>
              <a:rPr lang="lt-LT" dirty="0">
                <a:effectLst/>
              </a:rPr>
              <a:t>().</a:t>
            </a:r>
            <a:r>
              <a:rPr lang="lt-LT" dirty="0" err="1">
                <a:effectLst/>
              </a:rPr>
              <a:t>time</a:t>
            </a:r>
            <a:r>
              <a:rPr lang="lt-LT" dirty="0">
                <a:effectLst/>
              </a:rPr>
              <a:t>() </a:t>
            </a:r>
            <a:r>
              <a:rPr lang="lt-LT" dirty="0" err="1">
                <a:solidFill>
                  <a:srgbClr val="E9950C"/>
                </a:solidFill>
                <a:effectLst/>
              </a:rPr>
              <a:t>print</a:t>
            </a:r>
            <a:r>
              <a:rPr lang="lt-LT" dirty="0">
                <a:effectLst/>
              </a:rPr>
              <a:t>(x) </a:t>
            </a: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datetime.today</a:t>
            </a:r>
            <a:r>
              <a:rPr lang="lt-LT" b="0" i="0" dirty="0">
                <a:solidFill>
                  <a:srgbClr val="374151"/>
                </a:solidFill>
                <a:effectLst/>
                <a:latin typeface="Söhne"/>
              </a:rPr>
              <a:t>().</a:t>
            </a:r>
            <a:r>
              <a:rPr lang="lt-LT" b="0" i="0" dirty="0" err="1">
                <a:solidFill>
                  <a:srgbClr val="374151"/>
                </a:solidFill>
                <a:effectLst/>
                <a:latin typeface="Söhne"/>
              </a:rPr>
              <a:t>time</a:t>
            </a:r>
            <a:r>
              <a:rPr lang="lt-LT" b="0" i="0" dirty="0">
                <a:solidFill>
                  <a:srgbClr val="374151"/>
                </a:solidFill>
                <a:effectLst/>
                <a:latin typeface="Söhne"/>
              </a:rPr>
              <a:t>() metodą, kuris leidžia mums gauti šiandienos laiką. Baigus vykdymą, </a:t>
            </a:r>
            <a:r>
              <a:rPr lang="lt-LT" b="0" i="0" dirty="0" err="1">
                <a:solidFill>
                  <a:srgbClr val="374151"/>
                </a:solidFill>
                <a:effectLst/>
                <a:latin typeface="Söhne"/>
              </a:rPr>
              <a:t>print</a:t>
            </a:r>
            <a:r>
              <a:rPr lang="lt-LT" b="0" i="0" dirty="0">
                <a:solidFill>
                  <a:srgbClr val="374151"/>
                </a:solidFill>
                <a:effectLst/>
                <a:latin typeface="Söhne"/>
              </a:rPr>
              <a:t>(x) spausdina šiandienos laiką.</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 12:43:45.571871 (PARODYTI TERMINALE), kur nurodomas valanda, minutė, sekundė ir mikrosekundės.</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mums reikia tik laiko informacijos, pvz., norint atlikti veiksmus pagal tam tikrą laiką arba atvaizduoti laiko informaciją atskirai.</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gauti datos ir laiko informaciją su įvairiais tikslumu. Naudodami </a:t>
            </a:r>
            <a:r>
              <a:rPr lang="lt-LT" b="0" i="0" dirty="0" err="1">
                <a:solidFill>
                  <a:srgbClr val="374151"/>
                </a:solidFill>
                <a:effectLst/>
                <a:latin typeface="Söhne"/>
              </a:rPr>
              <a:t>datetime.datetime.today</a:t>
            </a:r>
            <a:r>
              <a:rPr lang="lt-LT" b="0" i="0" dirty="0">
                <a:solidFill>
                  <a:srgbClr val="374151"/>
                </a:solidFill>
                <a:effectLst/>
                <a:latin typeface="Söhne"/>
              </a:rPr>
              <a:t>().</a:t>
            </a:r>
            <a:r>
              <a:rPr lang="lt-LT" b="0" i="0" dirty="0" err="1">
                <a:solidFill>
                  <a:srgbClr val="374151"/>
                </a:solidFill>
                <a:effectLst/>
                <a:latin typeface="Söhne"/>
              </a:rPr>
              <a:t>time</a:t>
            </a:r>
            <a:r>
              <a:rPr lang="lt-LT" b="0" i="0" dirty="0">
                <a:solidFill>
                  <a:srgbClr val="374151"/>
                </a:solidFill>
                <a:effectLst/>
                <a:latin typeface="Söhne"/>
              </a:rPr>
              <a:t>() metodą, galime gauti šiandienos laiką, atskirai nuo datos. Tai suteikia mums daugiau lankstumo ir galimybių manipuliuoti laiko informacija savo programose. Būkite tikri, kad tinkamai pritaikote datos ir laiko funkcionalumą pagal savo poreikius.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8</a:t>
            </a:fld>
            <a:endParaRPr lang="en-LT"/>
          </a:p>
        </p:txBody>
      </p:sp>
    </p:spTree>
    <p:extLst>
      <p:ext uri="{BB962C8B-B14F-4D97-AF65-F5344CB8AC3E}">
        <p14:creationId xmlns:p14="http://schemas.microsoft.com/office/powerpoint/2010/main" val="218785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Praeitame pavyzdyje jau mokėmės gauti šiandienos datą ir laiką. Tačiau kartais mes norime nurodyti konkretų datą ir laiką pagal savo poreikius.</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nurodyti tam tikrą datą ir laiką, galime naudoti </a:t>
            </a:r>
            <a:r>
              <a:rPr lang="lt-LT" b="0" i="0" dirty="0" err="1">
                <a:solidFill>
                  <a:srgbClr val="374151"/>
                </a:solidFill>
                <a:effectLst/>
                <a:latin typeface="Söhne"/>
              </a:rPr>
              <a:t>datetime.datetime</a:t>
            </a:r>
            <a:r>
              <a:rPr lang="lt-LT" b="0" i="0" dirty="0">
                <a:solidFill>
                  <a:srgbClr val="374151"/>
                </a:solidFill>
                <a:effectLst/>
                <a:latin typeface="Söhne"/>
              </a:rPr>
              <a:t>() metodą ir perduoti reikiamus parametrus.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y = </a:t>
            </a:r>
            <a:r>
              <a:rPr lang="lt-LT" dirty="0" err="1">
                <a:effectLst/>
              </a:rPr>
              <a:t>datetime.datetime</a:t>
            </a:r>
            <a:r>
              <a:rPr lang="lt-LT" dirty="0">
                <a:effectLst/>
              </a:rPr>
              <a:t>(</a:t>
            </a:r>
            <a:r>
              <a:rPr lang="lt-LT" dirty="0">
                <a:solidFill>
                  <a:srgbClr val="DF3079"/>
                </a:solidFill>
                <a:effectLst/>
              </a:rPr>
              <a:t>2022</a:t>
            </a:r>
            <a:r>
              <a:rPr lang="lt-LT" dirty="0">
                <a:effectLst/>
              </a:rPr>
              <a:t>, </a:t>
            </a:r>
            <a:r>
              <a:rPr lang="lt-LT" dirty="0">
                <a:solidFill>
                  <a:srgbClr val="DF3079"/>
                </a:solidFill>
                <a:effectLst/>
              </a:rPr>
              <a:t>2</a:t>
            </a:r>
            <a:r>
              <a:rPr lang="lt-LT" dirty="0">
                <a:effectLst/>
              </a:rPr>
              <a:t>, </a:t>
            </a:r>
            <a:r>
              <a:rPr lang="lt-LT" dirty="0">
                <a:solidFill>
                  <a:srgbClr val="DF3079"/>
                </a:solidFill>
                <a:effectLst/>
              </a:rPr>
              <a:t>29</a:t>
            </a:r>
            <a:r>
              <a:rPr lang="lt-LT" dirty="0">
                <a:effectLst/>
              </a:rPr>
              <a:t>, </a:t>
            </a:r>
            <a:r>
              <a:rPr lang="lt-LT" dirty="0">
                <a:solidFill>
                  <a:srgbClr val="DF3079"/>
                </a:solidFill>
                <a:effectLst/>
              </a:rPr>
              <a:t>18</a:t>
            </a:r>
            <a:r>
              <a:rPr lang="lt-LT" dirty="0">
                <a:effectLst/>
              </a:rPr>
              <a:t>, </a:t>
            </a:r>
            <a:r>
              <a:rPr lang="lt-LT" dirty="0">
                <a:solidFill>
                  <a:srgbClr val="DF3079"/>
                </a:solidFill>
                <a:effectLst/>
              </a:rPr>
              <a:t>20</a:t>
            </a:r>
            <a:r>
              <a:rPr lang="lt-LT" dirty="0">
                <a:effectLst/>
              </a:rPr>
              <a:t>, </a:t>
            </a:r>
            <a:r>
              <a:rPr lang="lt-LT" dirty="0">
                <a:solidFill>
                  <a:srgbClr val="DF3079"/>
                </a:solidFill>
                <a:effectLst/>
              </a:rPr>
              <a:t>50</a:t>
            </a:r>
            <a:r>
              <a:rPr lang="lt-LT" dirty="0">
                <a:effectLst/>
              </a:rPr>
              <a:t>) </a:t>
            </a:r>
            <a:r>
              <a:rPr lang="lt-LT" dirty="0" err="1">
                <a:solidFill>
                  <a:srgbClr val="E9950C"/>
                </a:solidFill>
                <a:effectLst/>
              </a:rPr>
              <a:t>print</a:t>
            </a:r>
            <a:r>
              <a:rPr lang="lt-LT" dirty="0">
                <a:effectLst/>
              </a:rPr>
              <a:t>(y) </a:t>
            </a:r>
          </a:p>
          <a:p>
            <a:endParaRPr lang="lt-LT" dirty="0">
              <a:effectLst/>
            </a:endParaRPr>
          </a:p>
          <a:p>
            <a:pPr algn="l"/>
            <a:r>
              <a:rPr lang="lt-LT" b="0" i="0" dirty="0">
                <a:solidFill>
                  <a:srgbClr val="374151"/>
                </a:solidFill>
                <a:effectLst/>
                <a:latin typeface="Söhne"/>
              </a:rPr>
              <a:t>Čia mes naudojame </a:t>
            </a:r>
            <a:r>
              <a:rPr lang="lt-LT" b="0" i="0" dirty="0" err="1">
                <a:solidFill>
                  <a:srgbClr val="374151"/>
                </a:solidFill>
                <a:effectLst/>
                <a:latin typeface="Söhne"/>
              </a:rPr>
              <a:t>datetime</a:t>
            </a:r>
            <a:r>
              <a:rPr lang="lt-LT" b="0" i="0" dirty="0">
                <a:solidFill>
                  <a:srgbClr val="374151"/>
                </a:solidFill>
                <a:effectLst/>
                <a:latin typeface="Söhne"/>
              </a:rPr>
              <a:t> biblioteką ir </a:t>
            </a:r>
            <a:r>
              <a:rPr lang="lt-LT" b="0" i="0" dirty="0" err="1">
                <a:solidFill>
                  <a:srgbClr val="374151"/>
                </a:solidFill>
                <a:effectLst/>
                <a:latin typeface="Söhne"/>
              </a:rPr>
              <a:t>datetime.datetime</a:t>
            </a:r>
            <a:r>
              <a:rPr lang="lt-LT" b="0" i="0" dirty="0">
                <a:solidFill>
                  <a:srgbClr val="374151"/>
                </a:solidFill>
                <a:effectLst/>
                <a:latin typeface="Söhne"/>
              </a:rPr>
              <a:t>() metodą, perduodami metus, mėnesį, dieną, valandą, minutę ir sekundę kaip argumentus. Baigus vykdymą, </a:t>
            </a:r>
            <a:r>
              <a:rPr lang="lt-LT" b="0" i="0" dirty="0" err="1">
                <a:solidFill>
                  <a:srgbClr val="374151"/>
                </a:solidFill>
                <a:effectLst/>
                <a:latin typeface="Söhne"/>
              </a:rPr>
              <a:t>print</a:t>
            </a:r>
            <a:r>
              <a:rPr lang="lt-LT" b="0" i="0" dirty="0">
                <a:solidFill>
                  <a:srgbClr val="374151"/>
                </a:solidFill>
                <a:effectLst/>
                <a:latin typeface="Söhne"/>
              </a:rPr>
              <a:t>(y) spausdina nurodytą datą ir laiką.</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 2022-02-29 18:20:50, kur nurodoma nurodyta data ir laikas.</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turime konkretų datą ir laiką, kurį norime panaudoti savo programoje arba formatuoti rezultatus pagal tai.</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manipuliuoti datomis ir laikais pagal savo poreikius. Naudodami </a:t>
            </a:r>
            <a:r>
              <a:rPr lang="lt-LT" b="0" i="0" dirty="0" err="1">
                <a:solidFill>
                  <a:srgbClr val="374151"/>
                </a:solidFill>
                <a:effectLst/>
                <a:latin typeface="Söhne"/>
              </a:rPr>
              <a:t>datetime.datetime</a:t>
            </a:r>
            <a:r>
              <a:rPr lang="lt-LT" b="0" i="0" dirty="0">
                <a:solidFill>
                  <a:srgbClr val="374151"/>
                </a:solidFill>
                <a:effectLst/>
                <a:latin typeface="Söhne"/>
              </a:rPr>
              <a:t>() metodą ir perduodami reikiamus parametrus, galime nurodyti konkretų datą ir laiką. Tai suteikia mums daugiau lankstumo ir galimybių naudoti datos ir laiko informaciją savo programose. Būkite tikri, kad tinkamai nurodote norimą datą ir laiką ir pritaikote formatavimą pagal savo poreikius.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9</a:t>
            </a:fld>
            <a:endParaRPr lang="en-LT"/>
          </a:p>
        </p:txBody>
      </p:sp>
    </p:spTree>
    <p:extLst>
      <p:ext uri="{BB962C8B-B14F-4D97-AF65-F5344CB8AC3E}">
        <p14:creationId xmlns:p14="http://schemas.microsoft.com/office/powerpoint/2010/main" val="99040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0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7"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4"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5"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6"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8"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0"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6"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7"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1"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2"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4"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5"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6"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7"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8"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9"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5F0228F1-A421-4308-ADA1-EE57DBE447A2}"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FFC874B-7A84-4AD7-8B99-D0F11B90A39D}"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A8E9A7EA-DC30-4A92-B915-0661A876E835}"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7" name="Group 7"/>
          <p:cNvGrpSpPr/>
          <p:nvPr/>
        </p:nvGrpSpPr>
        <p:grpSpPr>
          <a:xfrm>
            <a:off x="11078640" y="458640"/>
            <a:ext cx="632520" cy="680400"/>
            <a:chOff x="11078640" y="458640"/>
            <a:chExt cx="632520" cy="680400"/>
          </a:xfrm>
        </p:grpSpPr>
        <p:sp>
          <p:nvSpPr>
            <p:cNvPr id="158"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1"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62"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163"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6FC31C9F-9F35-42E2-9A20-B9B3DBDAD205}"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164"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01" name="Group 1"/>
          <p:cNvGrpSpPr/>
          <p:nvPr/>
        </p:nvGrpSpPr>
        <p:grpSpPr>
          <a:xfrm>
            <a:off x="11078640" y="458640"/>
            <a:ext cx="632520" cy="680400"/>
            <a:chOff x="11078640" y="458640"/>
            <a:chExt cx="632520" cy="680400"/>
          </a:xfrm>
        </p:grpSpPr>
        <p:sp>
          <p:nvSpPr>
            <p:cNvPr id="20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07"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8"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9"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10"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1"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2"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3"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4"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5"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6"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7"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8"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9"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0"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1"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2"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3"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511FCC2-52BA-47DB-9DBE-030F0EEBBDC4}"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python/python_datetime.asp" TargetMode="External"/><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51.xml"/><Relationship Id="rId4" Type="http://schemas.openxmlformats.org/officeDocument/2006/relationships/hyperlink" Target="https://www.w3schools.com/python/python_booleans.as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hyperlink" Target="https://docs.python.org/3/library/dateti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dirty="0">
                <a:solidFill>
                  <a:srgbClr val="000000"/>
                </a:solidFill>
                <a:latin typeface="Arial"/>
                <a:ea typeface="Arial"/>
              </a:rPr>
              <a:t>3 paskaita.</a:t>
            </a:r>
            <a:br>
              <a:rPr dirty="0"/>
            </a:br>
            <a:r>
              <a:rPr lang="lt-LT" sz="4400" b="1" strike="noStrike" spc="-1" dirty="0" err="1">
                <a:solidFill>
                  <a:srgbClr val="000000"/>
                </a:solidFill>
                <a:latin typeface="Arial"/>
                <a:ea typeface="Arial"/>
              </a:rPr>
              <a:t>Boolean</a:t>
            </a:r>
            <a:r>
              <a:rPr lang="lt-LT" sz="4400" b="1" strike="noStrike" spc="-1" dirty="0">
                <a:solidFill>
                  <a:srgbClr val="000000"/>
                </a:solidFill>
                <a:latin typeface="Arial"/>
                <a:ea typeface="Arial"/>
              </a:rPr>
              <a:t>, data, laikas, išimtys</a:t>
            </a:r>
            <a:endParaRPr lang="lt-LT" sz="4400" b="0" strike="noStrike" spc="-1" dirty="0">
              <a:solidFill>
                <a:srgbClr val="000000"/>
              </a:solidFill>
              <a:latin typeface="Arial"/>
            </a:endParaRPr>
          </a:p>
        </p:txBody>
      </p:sp>
      <p:pic>
        <p:nvPicPr>
          <p:cNvPr id="263" name="Picture Placeholder 14"/>
          <p:cNvPicPr/>
          <p:nvPr/>
        </p:nvPicPr>
        <p:blipFill>
          <a:blip r:embed="rId3"/>
          <a:stretch/>
        </p:blipFill>
        <p:spPr>
          <a:xfrm>
            <a:off x="14449320" y="-1709640"/>
            <a:ext cx="1834920" cy="1834920"/>
          </a:xfrm>
          <a:prstGeom prst="rect">
            <a:avLst/>
          </a:prstGeom>
          <a:ln w="12600">
            <a:noFill/>
          </a:ln>
        </p:spPr>
      </p:pic>
      <p:grpSp>
        <p:nvGrpSpPr>
          <p:cNvPr id="264" name="Group 4"/>
          <p:cNvGrpSpPr/>
          <p:nvPr/>
        </p:nvGrpSpPr>
        <p:grpSpPr>
          <a:xfrm>
            <a:off x="9866160" y="2715120"/>
            <a:ext cx="1834920" cy="464040"/>
            <a:chOff x="9866160" y="2715120"/>
            <a:chExt cx="1834920" cy="464040"/>
          </a:xfrm>
        </p:grpSpPr>
        <p:sp>
          <p:nvSpPr>
            <p:cNvPr id="265"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66"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67" name="Picture 4"/>
          <p:cNvPicPr/>
          <p:nvPr/>
        </p:nvPicPr>
        <p:blipFill>
          <a:blip r:embed="rId4"/>
          <a:stretch/>
        </p:blipFill>
        <p:spPr>
          <a:xfrm>
            <a:off x="9920160" y="406080"/>
            <a:ext cx="1952280" cy="1952280"/>
          </a:xfrm>
          <a:prstGeom prst="rect">
            <a:avLst/>
          </a:prstGeom>
          <a:ln>
            <a:noFill/>
          </a:ln>
        </p:spPr>
      </p:pic>
      <p:sp>
        <p:nvSpPr>
          <p:cNvPr id="4" name="CustomShape 3">
            <a:extLst>
              <a:ext uri="{FF2B5EF4-FFF2-40B4-BE49-F238E27FC236}">
                <a16:creationId xmlns:a16="http://schemas.microsoft.com/office/drawing/2014/main" id="{49604160-C2E7-3390-0F4F-356B937746DE}"/>
              </a:ext>
            </a:extLst>
          </p:cNvPr>
          <p:cNvSpPr/>
          <p:nvPr/>
        </p:nvSpPr>
        <p:spPr>
          <a:xfrm>
            <a:off x="495720" y="593028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sp>
        <p:nvSpPr>
          <p:cNvPr id="5" name="TextBox 4">
            <a:extLst>
              <a:ext uri="{FF2B5EF4-FFF2-40B4-BE49-F238E27FC236}">
                <a16:creationId xmlns:a16="http://schemas.microsoft.com/office/drawing/2014/main" id="{1809B8F7-54B6-73A3-D65D-49C60DA2D81B}"/>
              </a:ext>
            </a:extLst>
          </p:cNvPr>
          <p:cNvSpPr txBox="1"/>
          <p:nvPr/>
        </p:nvSpPr>
        <p:spPr>
          <a:xfrm>
            <a:off x="3273120" y="592882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07" name="TextShape 2"/>
          <p:cNvSpPr txBox="1"/>
          <p:nvPr/>
        </p:nvSpPr>
        <p:spPr>
          <a:xfrm>
            <a:off x="6217920" y="3456720"/>
            <a:ext cx="5833080" cy="631080"/>
          </a:xfrm>
          <a:prstGeom prst="rect">
            <a:avLst/>
          </a:prstGeom>
          <a:noFill/>
          <a:ln w="12600">
            <a:noFill/>
          </a:ln>
        </p:spPr>
        <p:txBody>
          <a:bodyPr lIns="45720" rIns="45720">
            <a:normAutofit fontScale="83000" lnSpcReduction="20000"/>
          </a:bodyPr>
          <a:lstStyle/>
          <a:p>
            <a:pPr>
              <a:lnSpc>
                <a:spcPct val="90000"/>
              </a:lnSpc>
            </a:pPr>
            <a:r>
              <a:rPr lang="lt-LT" sz="3000" b="1" strike="noStrike" spc="-1">
                <a:solidFill>
                  <a:srgbClr val="000000"/>
                </a:solidFill>
                <a:latin typeface="Arial"/>
                <a:ea typeface="Arial"/>
              </a:rPr>
              <a:t>Kaip pridėti ar atimti laiką</a:t>
            </a:r>
            <a:br/>
            <a:endParaRPr lang="lt-LT" sz="3000" b="0" strike="noStrike" spc="-1">
              <a:solidFill>
                <a:srgbClr val="000000"/>
              </a:solidFill>
              <a:latin typeface="Arial"/>
            </a:endParaRPr>
          </a:p>
        </p:txBody>
      </p:sp>
      <p:pic>
        <p:nvPicPr>
          <p:cNvPr id="308" name="Picture 2"/>
          <p:cNvPicPr/>
          <p:nvPr/>
        </p:nvPicPr>
        <p:blipFill>
          <a:blip r:embed="rId3"/>
          <a:stretch/>
        </p:blipFill>
        <p:spPr>
          <a:xfrm>
            <a:off x="583560" y="2403720"/>
            <a:ext cx="4741200" cy="2755080"/>
          </a:xfrm>
          <a:prstGeom prst="rect">
            <a:avLst/>
          </a:prstGeom>
          <a:ln>
            <a:noFill/>
          </a:ln>
        </p:spPr>
      </p:pic>
      <p:sp>
        <p:nvSpPr>
          <p:cNvPr id="2" name="TextBox 1">
            <a:extLst>
              <a:ext uri="{FF2B5EF4-FFF2-40B4-BE49-F238E27FC236}">
                <a16:creationId xmlns:a16="http://schemas.microsoft.com/office/drawing/2014/main" id="{70AB3E9F-DDBF-597B-E8DC-B43B608283C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10" name="TextShape 2"/>
          <p:cNvSpPr txBox="1"/>
          <p:nvPr/>
        </p:nvSpPr>
        <p:spPr>
          <a:xfrm>
            <a:off x="6174720" y="3284280"/>
            <a:ext cx="5833080" cy="602280"/>
          </a:xfrm>
          <a:prstGeom prst="rect">
            <a:avLst/>
          </a:prstGeom>
          <a:noFill/>
          <a:ln w="12600">
            <a:noFill/>
          </a:ln>
        </p:spPr>
        <p:txBody>
          <a:bodyPr lIns="45720" rIns="45720">
            <a:normAutofit fontScale="71500" lnSpcReduction="20000"/>
          </a:bodyPr>
          <a:lstStyle/>
          <a:p>
            <a:pPr>
              <a:lnSpc>
                <a:spcPct val="90000"/>
              </a:lnSpc>
            </a:pPr>
            <a:r>
              <a:rPr lang="lt-LT" sz="3000" b="1" strike="noStrike" spc="-1">
                <a:solidFill>
                  <a:srgbClr val="000000"/>
                </a:solidFill>
                <a:latin typeface="Arial"/>
                <a:ea typeface="Arial"/>
              </a:rPr>
              <a:t>Kaip įvesti datą/laiką</a:t>
            </a:r>
            <a:br/>
            <a:endParaRPr lang="lt-LT" sz="3000" b="0" strike="noStrike" spc="-1">
              <a:solidFill>
                <a:srgbClr val="000000"/>
              </a:solidFill>
              <a:latin typeface="Arial"/>
            </a:endParaRPr>
          </a:p>
        </p:txBody>
      </p:sp>
      <p:pic>
        <p:nvPicPr>
          <p:cNvPr id="311" name="Picture 3"/>
          <p:cNvPicPr/>
          <p:nvPr/>
        </p:nvPicPr>
        <p:blipFill>
          <a:blip r:embed="rId3"/>
          <a:stretch/>
        </p:blipFill>
        <p:spPr>
          <a:xfrm>
            <a:off x="296280" y="2566800"/>
            <a:ext cx="5330880" cy="1782000"/>
          </a:xfrm>
          <a:prstGeom prst="rect">
            <a:avLst/>
          </a:prstGeom>
          <a:ln>
            <a:noFill/>
          </a:ln>
        </p:spPr>
      </p:pic>
      <p:sp>
        <p:nvSpPr>
          <p:cNvPr id="2" name="TextBox 1">
            <a:extLst>
              <a:ext uri="{FF2B5EF4-FFF2-40B4-BE49-F238E27FC236}">
                <a16:creationId xmlns:a16="http://schemas.microsoft.com/office/drawing/2014/main" id="{F91D1E79-72E3-4D33-1B92-A5A96218E7D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13" name="TextShape 2"/>
          <p:cNvSpPr txBox="1"/>
          <p:nvPr/>
        </p:nvSpPr>
        <p:spPr>
          <a:xfrm>
            <a:off x="6217920" y="3442320"/>
            <a:ext cx="5833080" cy="1335600"/>
          </a:xfrm>
          <a:prstGeom prst="rect">
            <a:avLst/>
          </a:prstGeom>
          <a:noFill/>
          <a:ln w="12600">
            <a:noFill/>
          </a:ln>
        </p:spPr>
        <p:txBody>
          <a:bodyPr lIns="45720" rIns="45720">
            <a:normAutofit fontScale="91500"/>
          </a:bodyPr>
          <a:lstStyle/>
          <a:p>
            <a:pPr>
              <a:lnSpc>
                <a:spcPct val="90000"/>
              </a:lnSpc>
            </a:pPr>
            <a:r>
              <a:rPr lang="lt-LT" sz="3000" b="1" strike="noStrike" spc="-1">
                <a:solidFill>
                  <a:srgbClr val="000000"/>
                </a:solidFill>
                <a:latin typeface="Arial"/>
                <a:ea typeface="Arial"/>
              </a:rPr>
              <a:t>Kaip iš datetime atskirai ištraukti metus, mėnesį, valandas</a:t>
            </a:r>
            <a:br/>
            <a:endParaRPr lang="lt-LT" sz="3000" b="0" strike="noStrike" spc="-1">
              <a:solidFill>
                <a:srgbClr val="000000"/>
              </a:solidFill>
              <a:latin typeface="Arial"/>
            </a:endParaRPr>
          </a:p>
        </p:txBody>
      </p:sp>
      <p:pic>
        <p:nvPicPr>
          <p:cNvPr id="314" name="Picture 2"/>
          <p:cNvPicPr/>
          <p:nvPr/>
        </p:nvPicPr>
        <p:blipFill>
          <a:blip r:embed="rId3"/>
          <a:stretch/>
        </p:blipFill>
        <p:spPr>
          <a:xfrm>
            <a:off x="1100160" y="1036080"/>
            <a:ext cx="3219480" cy="5461560"/>
          </a:xfrm>
          <a:prstGeom prst="rect">
            <a:avLst/>
          </a:prstGeom>
          <a:ln>
            <a:noFill/>
          </a:ln>
        </p:spPr>
      </p:pic>
      <p:sp>
        <p:nvSpPr>
          <p:cNvPr id="2" name="TextBox 1">
            <a:extLst>
              <a:ext uri="{FF2B5EF4-FFF2-40B4-BE49-F238E27FC236}">
                <a16:creationId xmlns:a16="http://schemas.microsoft.com/office/drawing/2014/main" id="{2399FC62-9EDF-33DE-84E3-B7098A419A0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16" name="TextShape 2"/>
          <p:cNvSpPr txBox="1"/>
          <p:nvPr/>
        </p:nvSpPr>
        <p:spPr>
          <a:xfrm>
            <a:off x="6217920" y="3485520"/>
            <a:ext cx="5833080" cy="1033560"/>
          </a:xfrm>
          <a:prstGeom prst="rect">
            <a:avLst/>
          </a:prstGeom>
          <a:noFill/>
          <a:ln w="12600">
            <a:noFill/>
          </a:ln>
        </p:spPr>
        <p:txBody>
          <a:bodyPr lIns="45720" rIns="45720">
            <a:normAutofit fontScale="85000" lnSpcReduction="20000"/>
          </a:bodyPr>
          <a:lstStyle/>
          <a:p>
            <a:pPr>
              <a:lnSpc>
                <a:spcPct val="90000"/>
              </a:lnSpc>
            </a:pPr>
            <a:r>
              <a:rPr lang="lt-LT" sz="3000" b="1" strike="noStrike" spc="-1">
                <a:solidFill>
                  <a:srgbClr val="000000"/>
                </a:solidFill>
                <a:latin typeface="Arial"/>
                <a:ea typeface="Arial"/>
              </a:rPr>
              <a:t>Išimtys, jų suvaldymas (su try/except/finally)</a:t>
            </a:r>
            <a:br/>
            <a:endParaRPr lang="lt-LT" sz="3000" b="0" strike="noStrike" spc="-1">
              <a:solidFill>
                <a:srgbClr val="000000"/>
              </a:solidFill>
              <a:latin typeface="Arial"/>
            </a:endParaRPr>
          </a:p>
        </p:txBody>
      </p:sp>
      <p:pic>
        <p:nvPicPr>
          <p:cNvPr id="317" name="Picture 2"/>
          <p:cNvPicPr/>
          <p:nvPr/>
        </p:nvPicPr>
        <p:blipFill>
          <a:blip r:embed="rId3"/>
          <a:stretch/>
        </p:blipFill>
        <p:spPr>
          <a:xfrm>
            <a:off x="367920" y="1183680"/>
            <a:ext cx="5230080" cy="1945800"/>
          </a:xfrm>
          <a:prstGeom prst="rect">
            <a:avLst/>
          </a:prstGeom>
          <a:ln>
            <a:noFill/>
          </a:ln>
        </p:spPr>
      </p:pic>
      <p:pic>
        <p:nvPicPr>
          <p:cNvPr id="318" name="Picture 3"/>
          <p:cNvPicPr/>
          <p:nvPr/>
        </p:nvPicPr>
        <p:blipFill>
          <a:blip r:embed="rId4"/>
          <a:stretch/>
        </p:blipFill>
        <p:spPr>
          <a:xfrm>
            <a:off x="713160" y="3632400"/>
            <a:ext cx="4353120" cy="2770200"/>
          </a:xfrm>
          <a:prstGeom prst="rect">
            <a:avLst/>
          </a:prstGeom>
          <a:ln>
            <a:noFill/>
          </a:ln>
        </p:spPr>
      </p:pic>
      <p:sp>
        <p:nvSpPr>
          <p:cNvPr id="2" name="TextBox 1">
            <a:extLst>
              <a:ext uri="{FF2B5EF4-FFF2-40B4-BE49-F238E27FC236}">
                <a16:creationId xmlns:a16="http://schemas.microsoft.com/office/drawing/2014/main" id="{8699008A-E79A-E26E-C3D2-3D6EC35CD908}"/>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20" name="TextShape 2"/>
          <p:cNvSpPr txBox="1"/>
          <p:nvPr/>
        </p:nvSpPr>
        <p:spPr>
          <a:xfrm>
            <a:off x="6217920" y="2176920"/>
            <a:ext cx="5833080" cy="1033560"/>
          </a:xfrm>
          <a:prstGeom prst="rect">
            <a:avLst/>
          </a:prstGeom>
          <a:noFill/>
          <a:ln w="12600">
            <a:noFill/>
          </a:ln>
        </p:spPr>
        <p:txBody>
          <a:bodyPr lIns="45720" rIns="45720">
            <a:normAutofit fontScale="85000" lnSpcReduction="20000"/>
          </a:bodyPr>
          <a:lstStyle/>
          <a:p>
            <a:pPr>
              <a:lnSpc>
                <a:spcPct val="90000"/>
              </a:lnSpc>
            </a:pPr>
            <a:r>
              <a:rPr lang="lt-LT" sz="3000" b="1" strike="noStrike" spc="-1">
                <a:solidFill>
                  <a:srgbClr val="000000"/>
                </a:solidFill>
                <a:latin typeface="Arial"/>
                <a:ea typeface="Arial"/>
              </a:rPr>
              <a:t>Klaidų suvaldymas naudojant try/except</a:t>
            </a:r>
            <a:br/>
            <a:endParaRPr lang="lt-LT" sz="3000" b="0" strike="noStrike" spc="-1">
              <a:solidFill>
                <a:srgbClr val="000000"/>
              </a:solidFill>
              <a:latin typeface="Arial"/>
            </a:endParaRPr>
          </a:p>
        </p:txBody>
      </p:sp>
      <p:pic>
        <p:nvPicPr>
          <p:cNvPr id="321" name="Picture 2"/>
          <p:cNvPicPr/>
          <p:nvPr/>
        </p:nvPicPr>
        <p:blipFill>
          <a:blip r:embed="rId3"/>
          <a:stretch/>
        </p:blipFill>
        <p:spPr>
          <a:xfrm>
            <a:off x="1123200" y="1621440"/>
            <a:ext cx="3619800" cy="4770720"/>
          </a:xfrm>
          <a:prstGeom prst="rect">
            <a:avLst/>
          </a:prstGeom>
          <a:ln>
            <a:noFill/>
          </a:ln>
        </p:spPr>
      </p:pic>
      <p:sp>
        <p:nvSpPr>
          <p:cNvPr id="322" name="TextShape 3"/>
          <p:cNvSpPr txBox="1"/>
          <p:nvPr/>
        </p:nvSpPr>
        <p:spPr>
          <a:xfrm>
            <a:off x="6217920" y="3697920"/>
            <a:ext cx="4995000" cy="2111760"/>
          </a:xfrm>
          <a:prstGeom prst="rect">
            <a:avLst/>
          </a:prstGeom>
          <a:noFill/>
          <a:ln w="12600">
            <a:noFill/>
          </a:ln>
        </p:spPr>
        <p:txBody>
          <a:bodyPr lIns="45720" rIns="45720">
            <a:normAutofit lnSpcReduction="10000"/>
          </a:bodyPr>
          <a:lstStyle/>
          <a:p>
            <a:pPr>
              <a:lnSpc>
                <a:spcPct val="90000"/>
              </a:lnSpc>
              <a:spcBef>
                <a:spcPts val="1001"/>
              </a:spcBef>
            </a:pPr>
            <a:r>
              <a:rPr lang="lt-LT" sz="1600" b="0" strike="noStrike" spc="-1">
                <a:solidFill>
                  <a:srgbClr val="000000"/>
                </a:solidFill>
                <a:latin typeface="Arial"/>
                <a:ea typeface="Arial"/>
              </a:rPr>
              <a:t>Kuo naudingas try/except/finally naudojimas:</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Leidžia pakeisti klaidų pranešimus norimu tekstu</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Įvykus klaidai, programa nesustoja (apsaugo nuo lūžimo). Po neįvykdyto kodo, programa vykdoma toliau</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Leidžia nuspręsti, ką daryti, atsiradus klaidai (pvz., išmesti tam tikrą pranešimą, paleisti kitą funkciją ir t.t</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7518B9E9-59D0-4C9C-9DD6-0B88110FB8A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pic>
        <p:nvPicPr>
          <p:cNvPr id="324" name="Picture 2"/>
          <p:cNvPicPr/>
          <p:nvPr/>
        </p:nvPicPr>
        <p:blipFill>
          <a:blip r:embed="rId3"/>
          <a:stretch/>
        </p:blipFill>
        <p:spPr>
          <a:xfrm>
            <a:off x="871200" y="1574640"/>
            <a:ext cx="4137480" cy="4858560"/>
          </a:xfrm>
          <a:prstGeom prst="rect">
            <a:avLst/>
          </a:prstGeom>
          <a:ln>
            <a:noFill/>
          </a:ln>
        </p:spPr>
      </p:pic>
      <p:sp>
        <p:nvSpPr>
          <p:cNvPr id="325" name="TextShape 2"/>
          <p:cNvSpPr txBox="1"/>
          <p:nvPr/>
        </p:nvSpPr>
        <p:spPr>
          <a:xfrm>
            <a:off x="6557760" y="3193560"/>
            <a:ext cx="5154480" cy="901440"/>
          </a:xfrm>
          <a:prstGeom prst="rect">
            <a:avLst/>
          </a:prstGeom>
          <a:noFill/>
          <a:ln w="12600">
            <a:noFill/>
          </a:ln>
        </p:spPr>
        <p:txBody>
          <a:bodyPr lIns="45720" rIns="45720">
            <a:normAutofit/>
          </a:bodyPr>
          <a:lstStyle/>
          <a:p>
            <a:pPr>
              <a:lnSpc>
                <a:spcPct val="90000"/>
              </a:lnSpc>
              <a:spcBef>
                <a:spcPts val="1001"/>
              </a:spcBef>
            </a:pPr>
            <a:r>
              <a:rPr lang="lt-LT" sz="3000" b="1" strike="noStrike" spc="-1">
                <a:solidFill>
                  <a:srgbClr val="000000"/>
                </a:solidFill>
                <a:latin typeface="Arial"/>
                <a:ea typeface="Arial"/>
              </a:rPr>
              <a:t>Kaip suvaldyti kelias išimtis</a:t>
            </a:r>
            <a:endParaRPr lang="lt-LT" sz="3000" b="0" strike="noStrike" spc="-1">
              <a:solidFill>
                <a:srgbClr val="000000"/>
              </a:solidFill>
              <a:latin typeface="Arial"/>
            </a:endParaRPr>
          </a:p>
          <a:p>
            <a:pPr>
              <a:lnSpc>
                <a:spcPct val="90000"/>
              </a:lnSpc>
              <a:spcBef>
                <a:spcPts val="1001"/>
              </a:spcBef>
            </a:pPr>
            <a:endParaRPr lang="lt-LT" sz="3000" b="0" strike="noStrike" spc="-1">
              <a:solidFill>
                <a:srgbClr val="000000"/>
              </a:solidFill>
              <a:latin typeface="Arial"/>
            </a:endParaRPr>
          </a:p>
        </p:txBody>
      </p:sp>
      <p:sp>
        <p:nvSpPr>
          <p:cNvPr id="2" name="TextBox 1">
            <a:extLst>
              <a:ext uri="{FF2B5EF4-FFF2-40B4-BE49-F238E27FC236}">
                <a16:creationId xmlns:a16="http://schemas.microsoft.com/office/drawing/2014/main" id="{5A38EA63-1E78-B176-C3BF-623B02FFE432}"/>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pic>
        <p:nvPicPr>
          <p:cNvPr id="327" name="Picture 2"/>
          <p:cNvPicPr/>
          <p:nvPr/>
        </p:nvPicPr>
        <p:blipFill>
          <a:blip r:embed="rId3"/>
          <a:stretch/>
        </p:blipFill>
        <p:spPr>
          <a:xfrm>
            <a:off x="669960" y="1715760"/>
            <a:ext cx="4798800" cy="4259880"/>
          </a:xfrm>
          <a:prstGeom prst="rect">
            <a:avLst/>
          </a:prstGeom>
          <a:ln>
            <a:noFill/>
          </a:ln>
        </p:spPr>
      </p:pic>
      <p:sp>
        <p:nvSpPr>
          <p:cNvPr id="328" name="CustomShape 2"/>
          <p:cNvSpPr/>
          <p:nvPr/>
        </p:nvSpPr>
        <p:spPr>
          <a:xfrm>
            <a:off x="6217920" y="3485520"/>
            <a:ext cx="5833080" cy="1033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pPr>
            <a:r>
              <a:rPr lang="lt-LT" sz="3000" b="1" strike="noStrike" spc="-1">
                <a:solidFill>
                  <a:srgbClr val="000000"/>
                </a:solidFill>
                <a:latin typeface="Arial"/>
                <a:ea typeface="Arial"/>
              </a:rPr>
              <a:t>Finally blokas</a:t>
            </a:r>
            <a:endParaRPr lang="lt-LT" sz="3000" b="0" strike="noStrike" spc="-1">
              <a:latin typeface="Arial"/>
            </a:endParaRPr>
          </a:p>
          <a:p>
            <a:pPr>
              <a:lnSpc>
                <a:spcPct val="90000"/>
              </a:lnSpc>
            </a:pPr>
            <a:endParaRPr lang="lt-LT" sz="3000" b="0" strike="noStrike" spc="-1">
              <a:latin typeface="Arial"/>
            </a:endParaRPr>
          </a:p>
        </p:txBody>
      </p:sp>
      <p:sp>
        <p:nvSpPr>
          <p:cNvPr id="329" name="CustomShape 3"/>
          <p:cNvSpPr/>
          <p:nvPr/>
        </p:nvSpPr>
        <p:spPr>
          <a:xfrm>
            <a:off x="6217920" y="4301640"/>
            <a:ext cx="4995000" cy="8035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Arial"/>
              </a:rPr>
              <a:t>Kodas, vykdomas nepaisant to, kas įvyksta try/except blokuose</a:t>
            </a: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89543B08-17B8-51CE-A00D-7C7545713AA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31" name="TextShape 2"/>
          <p:cNvSpPr txBox="1"/>
          <p:nvPr/>
        </p:nvSpPr>
        <p:spPr>
          <a:xfrm>
            <a:off x="6217920" y="3485520"/>
            <a:ext cx="5833080" cy="1033560"/>
          </a:xfrm>
          <a:prstGeom prst="rect">
            <a:avLst/>
          </a:prstGeom>
          <a:noFill/>
          <a:ln w="12600">
            <a:noFill/>
          </a:ln>
        </p:spPr>
        <p:txBody>
          <a:bodyPr lIns="45720" rIns="45720">
            <a:normAutofit fontScale="85000" lnSpcReduction="20000"/>
          </a:bodyPr>
          <a:lstStyle/>
          <a:p>
            <a:pPr>
              <a:lnSpc>
                <a:spcPct val="90000"/>
              </a:lnSpc>
            </a:pPr>
            <a:r>
              <a:rPr lang="lt-LT" sz="3000" b="1" strike="noStrike" spc="-1">
                <a:solidFill>
                  <a:srgbClr val="000000"/>
                </a:solidFill>
                <a:latin typeface="Arial"/>
                <a:ea typeface="Arial"/>
              </a:rPr>
              <a:t>Kaip panaudoti try/except įvedant duomenis</a:t>
            </a:r>
            <a:br/>
            <a:endParaRPr lang="lt-LT" sz="3000" b="0" strike="noStrike" spc="-1">
              <a:solidFill>
                <a:srgbClr val="000000"/>
              </a:solidFill>
              <a:latin typeface="Arial"/>
            </a:endParaRPr>
          </a:p>
        </p:txBody>
      </p:sp>
      <p:pic>
        <p:nvPicPr>
          <p:cNvPr id="332" name="Picture 2"/>
          <p:cNvPicPr/>
          <p:nvPr/>
        </p:nvPicPr>
        <p:blipFill>
          <a:blip r:embed="rId3"/>
          <a:stretch/>
        </p:blipFill>
        <p:spPr>
          <a:xfrm>
            <a:off x="411120" y="3219120"/>
            <a:ext cx="5043240" cy="1569960"/>
          </a:xfrm>
          <a:prstGeom prst="rect">
            <a:avLst/>
          </a:prstGeom>
          <a:ln>
            <a:noFill/>
          </a:ln>
        </p:spPr>
      </p:pic>
      <p:sp>
        <p:nvSpPr>
          <p:cNvPr id="2" name="TextBox 1">
            <a:extLst>
              <a:ext uri="{FF2B5EF4-FFF2-40B4-BE49-F238E27FC236}">
                <a16:creationId xmlns:a16="http://schemas.microsoft.com/office/drawing/2014/main" id="{55859F0F-3905-20F3-4797-A5955EBEA93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34" name="Group 2"/>
          <p:cNvGrpSpPr/>
          <p:nvPr/>
        </p:nvGrpSpPr>
        <p:grpSpPr>
          <a:xfrm>
            <a:off x="479880" y="898200"/>
            <a:ext cx="1834920" cy="464040"/>
            <a:chOff x="479880" y="898200"/>
            <a:chExt cx="1834920" cy="464040"/>
          </a:xfrm>
        </p:grpSpPr>
        <p:sp>
          <p:nvSpPr>
            <p:cNvPr id="335"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36"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37" name="Picture Placeholder 2"/>
          <p:cNvPicPr/>
          <p:nvPr/>
        </p:nvPicPr>
        <p:blipFill>
          <a:blip r:embed="rId2"/>
          <a:stretch/>
        </p:blipFill>
        <p:spPr>
          <a:xfrm>
            <a:off x="480240" y="1441440"/>
            <a:ext cx="11231640" cy="5227920"/>
          </a:xfrm>
          <a:prstGeom prst="rect">
            <a:avLst/>
          </a:prstGeom>
          <a:ln w="12600">
            <a:noFill/>
          </a:ln>
        </p:spPr>
      </p:pic>
      <p:sp>
        <p:nvSpPr>
          <p:cNvPr id="338"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sveiką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Atspausdinti </a:t>
            </a:r>
            <a:r>
              <a:rPr lang="lt-LT" sz="1400" b="0" strike="noStrike" spc="-1" dirty="0" err="1">
                <a:solidFill>
                  <a:srgbClr val="000000"/>
                </a:solidFill>
                <a:latin typeface="Arial"/>
                <a:ea typeface="Arial"/>
              </a:rPr>
              <a:t>True</a:t>
            </a:r>
            <a:r>
              <a:rPr lang="lt-LT" sz="1400" b="0" strike="noStrike" spc="-1" dirty="0">
                <a:solidFill>
                  <a:srgbClr val="000000"/>
                </a:solidFill>
                <a:latin typeface="Arial"/>
                <a:ea typeface="Arial"/>
              </a:rPr>
              <a:t>, jei skaičius teigiamas</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Atspausdinti </a:t>
            </a:r>
            <a:r>
              <a:rPr lang="lt-LT" sz="1400" b="0" strike="noStrike" spc="-1" dirty="0" err="1">
                <a:solidFill>
                  <a:srgbClr val="000000"/>
                </a:solidFill>
                <a:latin typeface="Arial"/>
                <a:ea typeface="Arial"/>
              </a:rPr>
              <a:t>False</a:t>
            </a:r>
            <a:r>
              <a:rPr lang="lt-LT" sz="1400" b="0" strike="noStrike" spc="-1" dirty="0">
                <a:solidFill>
                  <a:srgbClr val="000000"/>
                </a:solidFill>
                <a:latin typeface="Arial"/>
                <a:ea typeface="Arial"/>
              </a:rPr>
              <a:t>, jei skaičius neigiamas ar lygus 0</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err="1">
                <a:solidFill>
                  <a:srgbClr val="000000"/>
                </a:solidFill>
                <a:latin typeface="Arial"/>
                <a:ea typeface="Arial"/>
              </a:rPr>
              <a:t>True</a:t>
            </a:r>
            <a:r>
              <a:rPr lang="lt-LT" sz="1400" b="0" strike="noStrike" spc="-1" dirty="0">
                <a:solidFill>
                  <a:srgbClr val="000000"/>
                </a:solidFill>
                <a:latin typeface="Arial"/>
                <a:ea typeface="Arial"/>
              </a:rPr>
              <a:t>/</a:t>
            </a:r>
            <a:r>
              <a:rPr lang="lt-LT" sz="1400" b="0" strike="noStrike" spc="-1" dirty="0" err="1">
                <a:solidFill>
                  <a:srgbClr val="000000"/>
                </a:solidFill>
                <a:latin typeface="Arial"/>
                <a:ea typeface="Arial"/>
              </a:rPr>
              <a:t>False</a:t>
            </a:r>
            <a:r>
              <a:rPr lang="lt-LT" sz="1400" b="0" strike="noStrike" spc="-1" dirty="0">
                <a:solidFill>
                  <a:srgbClr val="000000"/>
                </a:solidFill>
                <a:latin typeface="Arial"/>
                <a:ea typeface="Arial"/>
              </a:rPr>
              <a:t> reikšmei išsaugoti naudoti </a:t>
            </a:r>
            <a:r>
              <a:rPr lang="lt-LT" sz="1400" b="0" strike="noStrike" spc="-1" dirty="0" err="1">
                <a:solidFill>
                  <a:srgbClr val="000000"/>
                </a:solidFill>
                <a:latin typeface="Arial"/>
                <a:ea typeface="Arial"/>
              </a:rPr>
              <a:t>boolean</a:t>
            </a:r>
            <a:r>
              <a:rPr lang="lt-LT" sz="1400" b="0" strike="noStrike" spc="-1" dirty="0">
                <a:solidFill>
                  <a:srgbClr val="000000"/>
                </a:solidFill>
                <a:latin typeface="Arial"/>
                <a:ea typeface="Arial"/>
              </a:rPr>
              <a:t> tipo kintamąjį </a:t>
            </a:r>
            <a:r>
              <a:rPr lang="lt-LT" sz="1400" b="0" strike="noStrike" spc="-1" dirty="0" err="1">
                <a:solidFill>
                  <a:srgbClr val="000000"/>
                </a:solidFill>
                <a:latin typeface="Arial"/>
                <a:ea typeface="Arial"/>
              </a:rPr>
              <a:t>ar_skaicius_teigiamas</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input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boolean</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if</a:t>
            </a:r>
            <a:r>
              <a:rPr lang="lt-LT" sz="1400" b="0" strike="noStrike" spc="-1" dirty="0">
                <a:solidFill>
                  <a:srgbClr val="000000"/>
                </a:solidFill>
                <a:latin typeface="Arial"/>
                <a:ea typeface="Arial"/>
              </a:rPr>
              <a:t>/</a:t>
            </a:r>
            <a:r>
              <a:rPr lang="lt-LT" sz="1400" b="0" strike="noStrike" spc="-1" dirty="0" err="1">
                <a:solidFill>
                  <a:srgbClr val="000000"/>
                </a:solidFill>
                <a:latin typeface="Arial"/>
                <a:ea typeface="Arial"/>
              </a:rPr>
              <a:t>else</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F403863E-70BE-EA28-4247-50AA62CE097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16</a:t>
            </a:r>
            <a:endParaRPr lang="en-LT" b="1" dirty="0">
              <a:solidFill>
                <a:schemeClr val="bg1"/>
              </a:solidFill>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40" name="Group 2"/>
          <p:cNvGrpSpPr/>
          <p:nvPr/>
        </p:nvGrpSpPr>
        <p:grpSpPr>
          <a:xfrm>
            <a:off x="479880" y="898200"/>
            <a:ext cx="1834920" cy="464040"/>
            <a:chOff x="479880" y="898200"/>
            <a:chExt cx="1834920" cy="464040"/>
          </a:xfrm>
        </p:grpSpPr>
        <p:sp>
          <p:nvSpPr>
            <p:cNvPr id="341"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2"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43" name="Picture Placeholder 2"/>
          <p:cNvPicPr/>
          <p:nvPr/>
        </p:nvPicPr>
        <p:blipFill>
          <a:blip r:embed="rId2"/>
          <a:stretch/>
        </p:blipFill>
        <p:spPr>
          <a:xfrm>
            <a:off x="480240" y="1441440"/>
            <a:ext cx="11231640" cy="5227920"/>
          </a:xfrm>
          <a:prstGeom prst="rect">
            <a:avLst/>
          </a:prstGeom>
          <a:ln w="12600">
            <a:noFill/>
          </a:ln>
        </p:spPr>
      </p:pic>
      <p:sp>
        <p:nvSpPr>
          <p:cNvPr id="344"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dabartinę datą ir laiką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Atimtų iš dabartinės datos ir laiko 5 dienas ir juos atspausdintų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Pridėti prie dabartinės datos ir laiko 8 valandas ir juos atspausdintų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dabartinę datą ir laiką tokiu formatu: 2019 03 08, 09:57:17</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datetime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timedelta</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from</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datetime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import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timedelta</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A16EA468-D7A6-79AB-D5B4-2A2FBC74E1C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3 paskaita. Boolean, data, laikas, išimtys</a:t>
            </a:r>
            <a:endParaRPr lang="lt-LT" sz="1300" b="0" strike="noStrike" spc="-1">
              <a:solidFill>
                <a:srgbClr val="000000"/>
              </a:solidFill>
              <a:latin typeface="Arial"/>
            </a:endParaRPr>
          </a:p>
        </p:txBody>
      </p:sp>
      <p:sp>
        <p:nvSpPr>
          <p:cNvPr id="269"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270" name="TextShape 3"/>
          <p:cNvSpPr txBox="1"/>
          <p:nvPr/>
        </p:nvSpPr>
        <p:spPr>
          <a:xfrm>
            <a:off x="1398600" y="3329280"/>
            <a:ext cx="4235400" cy="4593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Boolean kintamuosius</a:t>
            </a:r>
            <a:endParaRPr lang="lt-LT" sz="1600" b="0" strike="noStrike" spc="-1">
              <a:solidFill>
                <a:srgbClr val="000000"/>
              </a:solidFill>
              <a:latin typeface="Arial"/>
            </a:endParaRPr>
          </a:p>
        </p:txBody>
      </p:sp>
      <p:sp>
        <p:nvSpPr>
          <p:cNvPr id="271"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Veiksmus su data ir laiku</a:t>
            </a:r>
            <a:endParaRPr lang="lt-LT" sz="1600" b="0" strike="noStrike" spc="-1">
              <a:solidFill>
                <a:srgbClr val="000000"/>
              </a:solidFill>
              <a:latin typeface="Arial"/>
            </a:endParaRPr>
          </a:p>
        </p:txBody>
      </p:sp>
      <p:sp>
        <p:nvSpPr>
          <p:cNvPr id="272" name="TextShape 5"/>
          <p:cNvSpPr txBox="1"/>
          <p:nvPr/>
        </p:nvSpPr>
        <p:spPr>
          <a:xfrm>
            <a:off x="1398600" y="5697000"/>
            <a:ext cx="4456440" cy="330840"/>
          </a:xfrm>
          <a:prstGeom prst="rect">
            <a:avLst/>
          </a:prstGeom>
          <a:noFill/>
          <a:ln w="12600">
            <a:noFill/>
          </a:ln>
        </p:spPr>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Sugaudyti programos klaidas ir atlikti veiksmus </a:t>
            </a:r>
            <a:endParaRPr lang="lt-LT" sz="1600" b="0" strike="noStrike" spc="-1">
              <a:solidFill>
                <a:srgbClr val="000000"/>
              </a:solidFill>
              <a:latin typeface="Arial"/>
            </a:endParaRPr>
          </a:p>
        </p:txBody>
      </p:sp>
      <p:grpSp>
        <p:nvGrpSpPr>
          <p:cNvPr id="273" name="Group 6"/>
          <p:cNvGrpSpPr/>
          <p:nvPr/>
        </p:nvGrpSpPr>
        <p:grpSpPr>
          <a:xfrm>
            <a:off x="480240" y="3193560"/>
            <a:ext cx="731160" cy="731160"/>
            <a:chOff x="480240" y="3193560"/>
            <a:chExt cx="731160" cy="731160"/>
          </a:xfrm>
        </p:grpSpPr>
        <p:sp>
          <p:nvSpPr>
            <p:cNvPr id="274" name="CustomShape 7"/>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5" name="CustomShape 8"/>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76" name="Group 9"/>
          <p:cNvGrpSpPr/>
          <p:nvPr/>
        </p:nvGrpSpPr>
        <p:grpSpPr>
          <a:xfrm>
            <a:off x="480240" y="4369680"/>
            <a:ext cx="731160" cy="731160"/>
            <a:chOff x="480240" y="4369680"/>
            <a:chExt cx="731160" cy="731160"/>
          </a:xfrm>
        </p:grpSpPr>
        <p:sp>
          <p:nvSpPr>
            <p:cNvPr id="277" name="CustomShape 10"/>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8" name="CustomShape 11"/>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79" name="Group 12"/>
          <p:cNvGrpSpPr/>
          <p:nvPr/>
        </p:nvGrpSpPr>
        <p:grpSpPr>
          <a:xfrm>
            <a:off x="480240" y="5496840"/>
            <a:ext cx="731160" cy="731160"/>
            <a:chOff x="480240" y="5496840"/>
            <a:chExt cx="731160" cy="731160"/>
          </a:xfrm>
        </p:grpSpPr>
        <p:sp>
          <p:nvSpPr>
            <p:cNvPr id="280" name="CustomShape 13"/>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1" name="CustomShape 14"/>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46" name="Group 2"/>
          <p:cNvGrpSpPr/>
          <p:nvPr/>
        </p:nvGrpSpPr>
        <p:grpSpPr>
          <a:xfrm>
            <a:off x="479880" y="898200"/>
            <a:ext cx="1834920" cy="464040"/>
            <a:chOff x="479880" y="898200"/>
            <a:chExt cx="1834920" cy="464040"/>
          </a:xfrm>
        </p:grpSpPr>
        <p:sp>
          <p:nvSpPr>
            <p:cNvPr id="347"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8"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49" name="Picture Placeholder 2"/>
          <p:cNvPicPr/>
          <p:nvPr/>
        </p:nvPicPr>
        <p:blipFill>
          <a:blip r:embed="rId2"/>
          <a:stretch/>
        </p:blipFill>
        <p:spPr>
          <a:xfrm>
            <a:off x="480240" y="1441440"/>
            <a:ext cx="11231640" cy="5227920"/>
          </a:xfrm>
          <a:prstGeom prst="rect">
            <a:avLst/>
          </a:prstGeom>
          <a:ln w="12600">
            <a:noFill/>
          </a:ln>
        </p:spPr>
      </p:pic>
      <p:sp>
        <p:nvSpPr>
          <p:cNvPr id="350"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norimą datą ir laiką (pvz. gimtadienį)</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Paskaičiuotų ir atspausdintų, kiek nuo įvestos datos ir laiko praėjo:</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Metų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Mėnesių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Dienų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Valandų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Minučių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Sekundžių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Kadangi tiksliai galima paskaičiuoti tik dienas ir sekundes, metus, mėnesius ir </a:t>
            </a:r>
            <a:r>
              <a:rPr lang="lt-LT" sz="1400" b="0" strike="noStrike" spc="-1" dirty="0" err="1">
                <a:solidFill>
                  <a:srgbClr val="000000"/>
                </a:solidFill>
                <a:latin typeface="Arial"/>
                <a:ea typeface="Arial"/>
              </a:rPr>
              <a:t>t.t</a:t>
            </a:r>
            <a:r>
              <a:rPr lang="lt-LT" sz="1400" b="0" strike="noStrike" spc="-1" dirty="0">
                <a:solidFill>
                  <a:srgbClr val="000000"/>
                </a:solidFill>
                <a:latin typeface="Arial"/>
                <a:ea typeface="Arial"/>
              </a:rPr>
              <a:t>. paskaičiuokite apytiksliai.</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datetime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days</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total_seconds</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Skaičių suapvalinimo pavyzdys (kurio gali prireikti šioje užduotyje):</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pic>
        <p:nvPicPr>
          <p:cNvPr id="351" name="Picture 2"/>
          <p:cNvPicPr/>
          <p:nvPr/>
        </p:nvPicPr>
        <p:blipFill>
          <a:blip r:embed="rId3"/>
          <a:stretch/>
        </p:blipFill>
        <p:spPr>
          <a:xfrm>
            <a:off x="764640" y="5688000"/>
            <a:ext cx="1971360" cy="628200"/>
          </a:xfrm>
          <a:prstGeom prst="rect">
            <a:avLst/>
          </a:prstGeom>
          <a:ln>
            <a:noFill/>
          </a:ln>
        </p:spPr>
      </p:pic>
      <p:sp>
        <p:nvSpPr>
          <p:cNvPr id="2" name="TextBox 1">
            <a:extLst>
              <a:ext uri="{FF2B5EF4-FFF2-40B4-BE49-F238E27FC236}">
                <a16:creationId xmlns:a16="http://schemas.microsoft.com/office/drawing/2014/main" id="{2A7A1B89-DD7E-9A56-826F-8DD1ED0DE42D}"/>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53" name="Group 2"/>
          <p:cNvGrpSpPr/>
          <p:nvPr/>
        </p:nvGrpSpPr>
        <p:grpSpPr>
          <a:xfrm>
            <a:off x="479880" y="898200"/>
            <a:ext cx="1834920" cy="464040"/>
            <a:chOff x="479880" y="898200"/>
            <a:chExt cx="1834920" cy="464040"/>
          </a:xfrm>
        </p:grpSpPr>
        <p:sp>
          <p:nvSpPr>
            <p:cNvPr id="35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5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356" name="Picture Placeholder 2"/>
          <p:cNvPicPr/>
          <p:nvPr/>
        </p:nvPicPr>
        <p:blipFill>
          <a:blip r:embed="rId3"/>
          <a:stretch/>
        </p:blipFill>
        <p:spPr>
          <a:xfrm>
            <a:off x="480240" y="1441440"/>
            <a:ext cx="11231640" cy="5227920"/>
          </a:xfrm>
          <a:prstGeom prst="rect">
            <a:avLst/>
          </a:prstGeom>
          <a:ln w="12600">
            <a:noFill/>
          </a:ln>
        </p:spPr>
      </p:pic>
      <p:sp>
        <p:nvSpPr>
          <p:cNvPr id="35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Pakeisti 1 ir 3 užduotis taip, kad neteisingai įvedus duomenis ar įvykus klaidoms, programos mestų norimas klaidas lietuvių kalba (panaudoti </a:t>
            </a:r>
            <a:r>
              <a:rPr lang="lt-LT" sz="1400" b="0" strike="noStrike" spc="-1" dirty="0" err="1">
                <a:solidFill>
                  <a:srgbClr val="000000"/>
                </a:solidFill>
                <a:latin typeface="Arial"/>
                <a:ea typeface="Arial"/>
              </a:rPr>
              <a:t>try</a:t>
            </a:r>
            <a:r>
              <a:rPr lang="lt-LT" sz="1400" b="0" strike="noStrike" spc="-1" dirty="0">
                <a:solidFill>
                  <a:srgbClr val="000000"/>
                </a:solidFill>
                <a:latin typeface="Arial"/>
                <a:ea typeface="Arial"/>
              </a:rPr>
              <a:t>/</a:t>
            </a:r>
            <a:r>
              <a:rPr lang="lt-LT" sz="1400" b="0" strike="noStrike" spc="-1" dirty="0" err="1">
                <a:solidFill>
                  <a:srgbClr val="000000"/>
                </a:solidFill>
                <a:latin typeface="Arial"/>
                <a:ea typeface="Arial"/>
              </a:rPr>
              <a:t>except</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D03AB920-6C91-182B-181B-6ACFF0A054BB}"/>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359" name="Group 2"/>
          <p:cNvGrpSpPr/>
          <p:nvPr/>
        </p:nvGrpSpPr>
        <p:grpSpPr>
          <a:xfrm>
            <a:off x="480240" y="914400"/>
            <a:ext cx="1834920" cy="464040"/>
            <a:chOff x="480240" y="914400"/>
            <a:chExt cx="1834920" cy="464040"/>
          </a:xfrm>
        </p:grpSpPr>
        <p:sp>
          <p:nvSpPr>
            <p:cNvPr id="360"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61"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62" name="Picture Placeholder 2"/>
          <p:cNvPicPr/>
          <p:nvPr/>
        </p:nvPicPr>
        <p:blipFill>
          <a:blip r:embed="rId2"/>
          <a:stretch/>
        </p:blipFill>
        <p:spPr>
          <a:xfrm>
            <a:off x="479880" y="1441440"/>
            <a:ext cx="11231640" cy="5227920"/>
          </a:xfrm>
          <a:prstGeom prst="rect">
            <a:avLst/>
          </a:prstGeom>
          <a:ln w="12600">
            <a:noFill/>
          </a:ln>
        </p:spPr>
      </p:pic>
      <p:sp>
        <p:nvSpPr>
          <p:cNvPr id="36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80B0EE06-8DDD-7190-07F7-98C6940FABBE}"/>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20</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3 paskaita. Boolean, data, laikas, išimtys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65" name="TextShape 2"/>
          <p:cNvSpPr txBox="1"/>
          <p:nvPr/>
        </p:nvSpPr>
        <p:spPr>
          <a:xfrm>
            <a:off x="3282360" y="2555038"/>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dirty="0" err="1">
                <a:solidFill>
                  <a:srgbClr val="000000"/>
                </a:solidFill>
                <a:latin typeface="Arial"/>
                <a:ea typeface="Arial"/>
              </a:rPr>
              <a:t>Exception</a:t>
            </a:r>
            <a:r>
              <a:rPr lang="lt-LT" sz="1600" b="1" strike="noStrike" spc="-1" dirty="0">
                <a:solidFill>
                  <a:srgbClr val="000000"/>
                </a:solidFill>
                <a:latin typeface="Arial"/>
                <a:ea typeface="Arial"/>
              </a:rPr>
              <a:t> </a:t>
            </a:r>
            <a:r>
              <a:rPr lang="lt-LT" sz="1600" b="1" strike="noStrike" spc="-1" dirty="0" err="1">
                <a:solidFill>
                  <a:srgbClr val="000000"/>
                </a:solidFill>
                <a:latin typeface="Arial"/>
                <a:ea typeface="Arial"/>
              </a:rPr>
              <a:t>list</a:t>
            </a:r>
            <a:endParaRPr lang="lt-LT" sz="1600" b="0" strike="noStrike" spc="-1" dirty="0">
              <a:solidFill>
                <a:srgbClr val="000000"/>
              </a:solidFill>
              <a:latin typeface="Arial"/>
            </a:endParaRPr>
          </a:p>
        </p:txBody>
      </p:sp>
      <p:sp>
        <p:nvSpPr>
          <p:cNvPr id="366" name="TextShape 3"/>
          <p:cNvSpPr txBox="1"/>
          <p:nvPr/>
        </p:nvSpPr>
        <p:spPr>
          <a:xfrm>
            <a:off x="3282360" y="2904598"/>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dirty="0">
                <a:solidFill>
                  <a:srgbClr val="000000"/>
                </a:solidFill>
                <a:latin typeface="Arial"/>
                <a:ea typeface="Arial"/>
              </a:rPr>
              <a:t>Galimų klaidų sąrašas</a:t>
            </a:r>
            <a:endParaRPr lang="lt-LT" sz="1600" b="0" strike="noStrike" spc="-1" dirty="0">
              <a:solidFill>
                <a:srgbClr val="000000"/>
              </a:solidFill>
              <a:latin typeface="Arial"/>
            </a:endParaRPr>
          </a:p>
        </p:txBody>
      </p:sp>
      <p:sp>
        <p:nvSpPr>
          <p:cNvPr id="367"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68" name="TextShape 5"/>
          <p:cNvSpPr txBox="1"/>
          <p:nvPr/>
        </p:nvSpPr>
        <p:spPr>
          <a:xfrm>
            <a:off x="7504080" y="2555038"/>
            <a:ext cx="4207680" cy="790920"/>
          </a:xfrm>
          <a:prstGeom prst="rect">
            <a:avLst/>
          </a:prstGeom>
          <a:noFill/>
          <a:ln w="12600">
            <a:noFill/>
          </a:ln>
        </p:spPr>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2"/>
              </a:rPr>
              <a:t>https://docs.python.org/3/library/exceptions.html</a:t>
            </a:r>
            <a:endParaRPr lang="lt-LT" sz="1600" b="0" strike="noStrike" spc="-1">
              <a:solidFill>
                <a:srgbClr val="000000"/>
              </a:solidFill>
              <a:latin typeface="Arial"/>
            </a:endParaRPr>
          </a:p>
        </p:txBody>
      </p:sp>
      <p:sp>
        <p:nvSpPr>
          <p:cNvPr id="369" name="CustomShape 6"/>
          <p:cNvSpPr/>
          <p:nvPr/>
        </p:nvSpPr>
        <p:spPr>
          <a:xfrm>
            <a:off x="3276600" y="3469438"/>
            <a:ext cx="3750480" cy="329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Arial"/>
              </a:rPr>
              <a:t>Datetime</a:t>
            </a:r>
            <a:endParaRPr lang="lt-LT" sz="1600" b="0" strike="noStrike" spc="-1">
              <a:latin typeface="Arial"/>
            </a:endParaRPr>
          </a:p>
        </p:txBody>
      </p:sp>
      <p:sp>
        <p:nvSpPr>
          <p:cNvPr id="370" name="CustomShape 7"/>
          <p:cNvSpPr/>
          <p:nvPr/>
        </p:nvSpPr>
        <p:spPr>
          <a:xfrm>
            <a:off x="3276600" y="3818998"/>
            <a:ext cx="3750480" cy="5040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Arial"/>
              </a:rPr>
              <a:t>Plačiau apie datetime biblioteką</a:t>
            </a:r>
            <a:endParaRPr lang="lt-LT" sz="1600" b="0" strike="noStrike" spc="-1">
              <a:latin typeface="Arial"/>
            </a:endParaRPr>
          </a:p>
        </p:txBody>
      </p:sp>
      <p:sp>
        <p:nvSpPr>
          <p:cNvPr id="371" name="CustomShape 8"/>
          <p:cNvSpPr/>
          <p:nvPr/>
        </p:nvSpPr>
        <p:spPr>
          <a:xfrm>
            <a:off x="7498320" y="3469438"/>
            <a:ext cx="4207680" cy="7909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3"/>
              </a:rPr>
              <a:t>https://www.w3schools.com/python/python_datetime.asp</a:t>
            </a:r>
            <a:endParaRPr lang="lt-LT" sz="1600" b="0" strike="noStrike" spc="-1">
              <a:latin typeface="Arial"/>
            </a:endParaRPr>
          </a:p>
        </p:txBody>
      </p:sp>
      <p:sp>
        <p:nvSpPr>
          <p:cNvPr id="372" name="CustomShape 9"/>
          <p:cNvSpPr/>
          <p:nvPr/>
        </p:nvSpPr>
        <p:spPr>
          <a:xfrm>
            <a:off x="3262200" y="4432438"/>
            <a:ext cx="3750480" cy="329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Arial"/>
              </a:rPr>
              <a:t>Boolean</a:t>
            </a:r>
            <a:endParaRPr lang="lt-LT" sz="1600" b="0" strike="noStrike" spc="-1">
              <a:latin typeface="Arial"/>
            </a:endParaRPr>
          </a:p>
        </p:txBody>
      </p:sp>
      <p:sp>
        <p:nvSpPr>
          <p:cNvPr id="373" name="CustomShape 10"/>
          <p:cNvSpPr/>
          <p:nvPr/>
        </p:nvSpPr>
        <p:spPr>
          <a:xfrm>
            <a:off x="3262200" y="4782358"/>
            <a:ext cx="3750480" cy="5040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Arial"/>
              </a:rPr>
              <a:t>Plačiau apie boolean duomenų tipą</a:t>
            </a:r>
            <a:endParaRPr lang="lt-LT" sz="1600" b="0" strike="noStrike" spc="-1">
              <a:latin typeface="Arial"/>
            </a:endParaRPr>
          </a:p>
        </p:txBody>
      </p:sp>
      <p:sp>
        <p:nvSpPr>
          <p:cNvPr id="374" name="CustomShape 11"/>
          <p:cNvSpPr/>
          <p:nvPr/>
        </p:nvSpPr>
        <p:spPr>
          <a:xfrm>
            <a:off x="7483920" y="4432438"/>
            <a:ext cx="4207680" cy="7909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4"/>
              </a:rPr>
              <a:t>https://www.w3schools.com/python/python_booleans.asp</a:t>
            </a:r>
            <a:endParaRPr lang="lt-LT" sz="1600" b="0" strike="noStrike" spc="-1">
              <a:latin typeface="Arial"/>
            </a:endParaRPr>
          </a:p>
        </p:txBody>
      </p:sp>
      <p:sp>
        <p:nvSpPr>
          <p:cNvPr id="4" name="TextShape 5">
            <a:extLst>
              <a:ext uri="{FF2B5EF4-FFF2-40B4-BE49-F238E27FC236}">
                <a16:creationId xmlns:a16="http://schemas.microsoft.com/office/drawing/2014/main" id="{C9546C22-84AB-3B5C-B352-D7BAADA50E01}"/>
              </a:ext>
            </a:extLst>
          </p:cNvPr>
          <p:cNvSpPr txBox="1"/>
          <p:nvPr/>
        </p:nvSpPr>
        <p:spPr>
          <a:xfrm>
            <a:off x="7497720" y="1734539"/>
            <a:ext cx="41932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5" name="TextShape 2">
            <a:extLst>
              <a:ext uri="{FF2B5EF4-FFF2-40B4-BE49-F238E27FC236}">
                <a16:creationId xmlns:a16="http://schemas.microsoft.com/office/drawing/2014/main" id="{F98692C7-CBE8-2237-7412-4DE9596DAD8C}"/>
              </a:ext>
            </a:extLst>
          </p:cNvPr>
          <p:cNvSpPr txBox="1"/>
          <p:nvPr/>
        </p:nvSpPr>
        <p:spPr>
          <a:xfrm>
            <a:off x="3261600" y="1734539"/>
            <a:ext cx="375048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a:t>
            </a:r>
            <a:r>
              <a:rPr lang="lt-LT" sz="1600" strike="noStrike" spc="-1">
                <a:solidFill>
                  <a:srgbClr val="000000"/>
                </a:solidFill>
                <a:latin typeface="Arial"/>
                <a:ea typeface="Arial"/>
              </a:rPr>
              <a:t>įkelti </a:t>
            </a:r>
            <a:r>
              <a:rPr lang="lt-LT" sz="1600" spc="-1">
                <a:solidFill>
                  <a:srgbClr val="000000"/>
                </a:solidFill>
                <a:latin typeface="Arial"/>
                <a:ea typeface="Arial"/>
              </a:rPr>
              <a:t>ketvirtadienį)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83" name="TextShape 2"/>
          <p:cNvSpPr txBox="1"/>
          <p:nvPr/>
        </p:nvSpPr>
        <p:spPr>
          <a:xfrm>
            <a:off x="6217920" y="3485520"/>
            <a:ext cx="5833080" cy="54072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Loginis kintamasis (Boolean)</a:t>
            </a:r>
            <a:endParaRPr lang="lt-LT" sz="3000" b="0" strike="noStrike" spc="-1">
              <a:solidFill>
                <a:srgbClr val="000000"/>
              </a:solidFill>
              <a:latin typeface="Arial"/>
            </a:endParaRPr>
          </a:p>
        </p:txBody>
      </p:sp>
      <p:sp>
        <p:nvSpPr>
          <p:cNvPr id="284" name="TextShape 3"/>
          <p:cNvSpPr txBox="1"/>
          <p:nvPr/>
        </p:nvSpPr>
        <p:spPr>
          <a:xfrm>
            <a:off x="6217920" y="4315320"/>
            <a:ext cx="4995000" cy="459360"/>
          </a:xfrm>
          <a:prstGeom prst="rect">
            <a:avLst/>
          </a:prstGeom>
          <a:noFill/>
          <a:ln w="12600">
            <a:noFill/>
          </a:ln>
        </p:spPr>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Dvi reikšmės = True (tiesa) arba False (klaidinga)</a:t>
            </a:r>
            <a:endParaRPr lang="lt-LT" sz="1600" b="0" strike="noStrike" spc="-1">
              <a:solidFill>
                <a:srgbClr val="000000"/>
              </a:solidFill>
              <a:latin typeface="Arial"/>
            </a:endParaRPr>
          </a:p>
        </p:txBody>
      </p:sp>
      <p:pic>
        <p:nvPicPr>
          <p:cNvPr id="285" name="Picture 2"/>
          <p:cNvPicPr/>
          <p:nvPr/>
        </p:nvPicPr>
        <p:blipFill>
          <a:blip r:embed="rId3"/>
          <a:stretch/>
        </p:blipFill>
        <p:spPr>
          <a:xfrm>
            <a:off x="1293480" y="961560"/>
            <a:ext cx="2696400" cy="5518800"/>
          </a:xfrm>
          <a:prstGeom prst="rect">
            <a:avLst/>
          </a:prstGeom>
          <a:ln>
            <a:noFill/>
          </a:ln>
        </p:spPr>
      </p:pic>
      <p:sp>
        <p:nvSpPr>
          <p:cNvPr id="2" name="TextBox 1">
            <a:extLst>
              <a:ext uri="{FF2B5EF4-FFF2-40B4-BE49-F238E27FC236}">
                <a16:creationId xmlns:a16="http://schemas.microsoft.com/office/drawing/2014/main" id="{738E6AC0-F24B-AA88-A7CB-2916F0A3EE6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87" name="TextShape 2"/>
          <p:cNvSpPr txBox="1"/>
          <p:nvPr/>
        </p:nvSpPr>
        <p:spPr>
          <a:xfrm>
            <a:off x="6217920" y="3034080"/>
            <a:ext cx="5833080" cy="13910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patikrinti kintamojo tipą (funkcija type)</a:t>
            </a:r>
            <a:endParaRPr lang="lt-LT" sz="3000" b="0" strike="noStrike" spc="-1">
              <a:solidFill>
                <a:srgbClr val="000000"/>
              </a:solidFill>
              <a:latin typeface="Arial"/>
            </a:endParaRPr>
          </a:p>
        </p:txBody>
      </p:sp>
      <p:pic>
        <p:nvPicPr>
          <p:cNvPr id="288" name="Picture 3"/>
          <p:cNvPicPr/>
          <p:nvPr/>
        </p:nvPicPr>
        <p:blipFill>
          <a:blip r:embed="rId3"/>
          <a:stretch/>
        </p:blipFill>
        <p:spPr>
          <a:xfrm>
            <a:off x="1032480" y="1567440"/>
            <a:ext cx="3228480" cy="1238040"/>
          </a:xfrm>
          <a:prstGeom prst="rect">
            <a:avLst/>
          </a:prstGeom>
          <a:ln>
            <a:noFill/>
          </a:ln>
        </p:spPr>
      </p:pic>
      <p:pic>
        <p:nvPicPr>
          <p:cNvPr id="289" name="Picture 4"/>
          <p:cNvPicPr/>
          <p:nvPr/>
        </p:nvPicPr>
        <p:blipFill>
          <a:blip r:embed="rId4"/>
          <a:stretch/>
        </p:blipFill>
        <p:spPr>
          <a:xfrm>
            <a:off x="1355040" y="3239280"/>
            <a:ext cx="2583360" cy="3161160"/>
          </a:xfrm>
          <a:prstGeom prst="rect">
            <a:avLst/>
          </a:prstGeom>
          <a:ln>
            <a:noFill/>
          </a:ln>
        </p:spPr>
      </p:pic>
      <p:sp>
        <p:nvSpPr>
          <p:cNvPr id="2" name="TextBox 1">
            <a:extLst>
              <a:ext uri="{FF2B5EF4-FFF2-40B4-BE49-F238E27FC236}">
                <a16:creationId xmlns:a16="http://schemas.microsoft.com/office/drawing/2014/main" id="{20AD0F1A-27B6-559B-A10A-3AB9AE83E9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91" name="TextShape 2"/>
          <p:cNvSpPr txBox="1"/>
          <p:nvPr/>
        </p:nvSpPr>
        <p:spPr>
          <a:xfrm>
            <a:off x="6217920" y="3241800"/>
            <a:ext cx="5833080" cy="151920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Programa, kuri paskaičiuoja ir atspausdina sąrašo skaičių (sveikų) sumą</a:t>
            </a:r>
            <a:endParaRPr lang="lt-LT" sz="3000" b="0" strike="noStrike" spc="-1">
              <a:solidFill>
                <a:srgbClr val="000000"/>
              </a:solidFill>
              <a:latin typeface="Arial"/>
            </a:endParaRPr>
          </a:p>
        </p:txBody>
      </p:sp>
      <p:pic>
        <p:nvPicPr>
          <p:cNvPr id="292" name="Picture 2"/>
          <p:cNvPicPr/>
          <p:nvPr/>
        </p:nvPicPr>
        <p:blipFill>
          <a:blip r:embed="rId3"/>
          <a:stretch/>
        </p:blipFill>
        <p:spPr>
          <a:xfrm>
            <a:off x="480240" y="2500560"/>
            <a:ext cx="4951080" cy="3001320"/>
          </a:xfrm>
          <a:prstGeom prst="rect">
            <a:avLst/>
          </a:prstGeom>
          <a:ln>
            <a:noFill/>
          </a:ln>
        </p:spPr>
      </p:pic>
      <p:sp>
        <p:nvSpPr>
          <p:cNvPr id="2" name="TextBox 1">
            <a:extLst>
              <a:ext uri="{FF2B5EF4-FFF2-40B4-BE49-F238E27FC236}">
                <a16:creationId xmlns:a16="http://schemas.microsoft.com/office/drawing/2014/main" id="{E435B86E-4677-C5F6-FADF-907179C90CF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94" name="TextShape 2"/>
          <p:cNvSpPr txBox="1"/>
          <p:nvPr/>
        </p:nvSpPr>
        <p:spPr>
          <a:xfrm>
            <a:off x="6217920" y="286776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Data, laikas (Datetime)</a:t>
            </a:r>
            <a:endParaRPr lang="lt-LT" sz="3000" b="0" strike="noStrike" spc="-1">
              <a:solidFill>
                <a:srgbClr val="000000"/>
              </a:solidFill>
              <a:latin typeface="Arial"/>
            </a:endParaRPr>
          </a:p>
        </p:txBody>
      </p:sp>
      <p:pic>
        <p:nvPicPr>
          <p:cNvPr id="295" name="Picture 2"/>
          <p:cNvPicPr/>
          <p:nvPr/>
        </p:nvPicPr>
        <p:blipFill>
          <a:blip r:embed="rId3"/>
          <a:stretch/>
        </p:blipFill>
        <p:spPr>
          <a:xfrm>
            <a:off x="169920" y="2522520"/>
            <a:ext cx="5316120" cy="2674800"/>
          </a:xfrm>
          <a:prstGeom prst="rect">
            <a:avLst/>
          </a:prstGeom>
          <a:ln>
            <a:noFill/>
          </a:ln>
        </p:spPr>
      </p:pic>
      <p:sp>
        <p:nvSpPr>
          <p:cNvPr id="296" name="TextShape 3"/>
          <p:cNvSpPr txBox="1"/>
          <p:nvPr/>
        </p:nvSpPr>
        <p:spPr>
          <a:xfrm>
            <a:off x="6217920" y="3697920"/>
            <a:ext cx="4995000" cy="1234800"/>
          </a:xfrm>
          <a:prstGeom prst="rect">
            <a:avLst/>
          </a:prstGeom>
          <a:noFill/>
          <a:ln w="12600">
            <a:noFill/>
          </a:ln>
        </p:spPr>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Datetime kintamasis gali išsaugoti datą ir/arba laiką. Jis importuojamas per </a:t>
            </a:r>
            <a:r>
              <a:rPr lang="lt-LT" sz="1600" b="0" i="1" strike="noStrike" spc="-1">
                <a:solidFill>
                  <a:srgbClr val="000000"/>
                </a:solidFill>
                <a:latin typeface="Arial"/>
                <a:ea typeface="Arial"/>
              </a:rPr>
              <a:t>import datetime</a:t>
            </a:r>
            <a:endParaRPr lang="lt-LT" sz="1600" b="0" strike="noStrike" spc="-1">
              <a:solidFill>
                <a:srgbClr val="000000"/>
              </a:solidFill>
              <a:latin typeface="Arial"/>
            </a:endParaRPr>
          </a:p>
          <a:p>
            <a:pPr>
              <a:lnSpc>
                <a:spcPct val="90000"/>
              </a:lnSpc>
              <a:spcBef>
                <a:spcPts val="1001"/>
              </a:spcBef>
            </a:pPr>
            <a:r>
              <a:rPr lang="lt-LT" sz="1600" b="0" strike="noStrike" spc="-1">
                <a:solidFill>
                  <a:srgbClr val="000000"/>
                </a:solidFill>
                <a:latin typeface="Arial"/>
                <a:ea typeface="Arial"/>
              </a:rPr>
              <a:t>Dabartinė data ir laikas</a:t>
            </a: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C6B8FB5C-76DE-1F02-ED58-DDFF2F2432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98" name="TextShape 2"/>
          <p:cNvSpPr txBox="1"/>
          <p:nvPr/>
        </p:nvSpPr>
        <p:spPr>
          <a:xfrm>
            <a:off x="6217920" y="3485520"/>
            <a:ext cx="5833080" cy="1033560"/>
          </a:xfrm>
          <a:prstGeom prst="rect">
            <a:avLst/>
          </a:prstGeom>
          <a:noFill/>
          <a:ln w="12600">
            <a:noFill/>
          </a:ln>
        </p:spPr>
        <p:txBody>
          <a:bodyPr lIns="45720" tIns="45000" rIns="45720" bIns="45000">
            <a:normAutofit/>
          </a:bodyPr>
          <a:lstStyle/>
          <a:p>
            <a:pPr>
              <a:lnSpc>
                <a:spcPct val="90000"/>
              </a:lnSpc>
            </a:pPr>
            <a:r>
              <a:rPr lang="lt-LT" sz="3000" b="0" strike="noStrike" spc="-1">
                <a:solidFill>
                  <a:srgbClr val="000000"/>
                </a:solidFill>
                <a:latin typeface="Arial"/>
                <a:ea typeface="Arial"/>
              </a:rPr>
              <a:t>today() - Tik data</a:t>
            </a:r>
            <a:br/>
            <a:endParaRPr lang="lt-LT" sz="3000" b="0" strike="noStrike" spc="-1">
              <a:solidFill>
                <a:srgbClr val="000000"/>
              </a:solidFill>
              <a:latin typeface="Arial"/>
            </a:endParaRPr>
          </a:p>
        </p:txBody>
      </p:sp>
      <p:pic>
        <p:nvPicPr>
          <p:cNvPr id="299" name="Picture 2"/>
          <p:cNvPicPr/>
          <p:nvPr/>
        </p:nvPicPr>
        <p:blipFill>
          <a:blip r:embed="rId3"/>
          <a:stretch/>
        </p:blipFill>
        <p:spPr>
          <a:xfrm>
            <a:off x="480240" y="2454840"/>
            <a:ext cx="4594680" cy="2742480"/>
          </a:xfrm>
          <a:prstGeom prst="rect">
            <a:avLst/>
          </a:prstGeom>
          <a:ln>
            <a:noFill/>
          </a:ln>
        </p:spPr>
      </p:pic>
      <p:sp>
        <p:nvSpPr>
          <p:cNvPr id="2" name="TextBox 1">
            <a:extLst>
              <a:ext uri="{FF2B5EF4-FFF2-40B4-BE49-F238E27FC236}">
                <a16:creationId xmlns:a16="http://schemas.microsoft.com/office/drawing/2014/main" id="{5EEC6DDC-786B-2859-A7ED-D26F771FDA2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0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0" strike="noStrike" spc="-1">
                <a:solidFill>
                  <a:srgbClr val="000000"/>
                </a:solidFill>
                <a:latin typeface="Arial"/>
                <a:ea typeface="Arial"/>
              </a:rPr>
              <a:t>time() - Tik laikas</a:t>
            </a:r>
            <a:endParaRPr lang="lt-LT" sz="3000" b="0" strike="noStrike" spc="-1">
              <a:solidFill>
                <a:srgbClr val="000000"/>
              </a:solidFill>
              <a:latin typeface="Arial"/>
            </a:endParaRPr>
          </a:p>
        </p:txBody>
      </p:sp>
      <p:pic>
        <p:nvPicPr>
          <p:cNvPr id="302" name="Picture 2"/>
          <p:cNvPicPr/>
          <p:nvPr/>
        </p:nvPicPr>
        <p:blipFill>
          <a:blip r:embed="rId3"/>
          <a:stretch/>
        </p:blipFill>
        <p:spPr>
          <a:xfrm>
            <a:off x="480240" y="2795400"/>
            <a:ext cx="4843800" cy="2140560"/>
          </a:xfrm>
          <a:prstGeom prst="rect">
            <a:avLst/>
          </a:prstGeom>
          <a:ln>
            <a:noFill/>
          </a:ln>
        </p:spPr>
      </p:pic>
      <p:sp>
        <p:nvSpPr>
          <p:cNvPr id="2" name="TextBox 1">
            <a:extLst>
              <a:ext uri="{FF2B5EF4-FFF2-40B4-BE49-F238E27FC236}">
                <a16:creationId xmlns:a16="http://schemas.microsoft.com/office/drawing/2014/main" id="{985CF94E-2CAC-D800-4F19-2EAECFCA46D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04"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Datos formatavimas</a:t>
            </a:r>
            <a:endParaRPr lang="lt-LT" sz="3000" b="0" strike="noStrike" spc="-1">
              <a:solidFill>
                <a:srgbClr val="000000"/>
              </a:solidFill>
              <a:latin typeface="Arial"/>
            </a:endParaRPr>
          </a:p>
        </p:txBody>
      </p:sp>
      <p:pic>
        <p:nvPicPr>
          <p:cNvPr id="305" name="Picture 2"/>
          <p:cNvPicPr/>
          <p:nvPr/>
        </p:nvPicPr>
        <p:blipFill>
          <a:blip r:embed="rId3"/>
          <a:stretch/>
        </p:blipFill>
        <p:spPr>
          <a:xfrm>
            <a:off x="123840" y="2891880"/>
            <a:ext cx="5331960" cy="2273400"/>
          </a:xfrm>
          <a:prstGeom prst="rect">
            <a:avLst/>
          </a:prstGeom>
          <a:ln>
            <a:noFill/>
          </a:ln>
        </p:spPr>
      </p:pic>
      <p:sp>
        <p:nvSpPr>
          <p:cNvPr id="2" name="TextBox 1">
            <a:extLst>
              <a:ext uri="{FF2B5EF4-FFF2-40B4-BE49-F238E27FC236}">
                <a16:creationId xmlns:a16="http://schemas.microsoft.com/office/drawing/2014/main" id="{90DE6DB1-7CB2-44FC-918A-EC435C82597D}"/>
              </a:ext>
            </a:extLst>
          </p:cNvPr>
          <p:cNvSpPr txBox="1"/>
          <p:nvPr/>
        </p:nvSpPr>
        <p:spPr>
          <a:xfrm>
            <a:off x="6194926" y="419634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ea typeface="+mn-lt"/>
                <a:cs typeface="+mn-lt"/>
                <a:hlinkClick r:id="rId4"/>
              </a:rPr>
              <a:t>https://docs.python.org/3/library/datetime.html</a:t>
            </a:r>
            <a:endParaRPr lang="en-US" dirty="0">
              <a:ea typeface="+mn-lt"/>
              <a:cs typeface="+mn-lt"/>
            </a:endParaRPr>
          </a:p>
        </p:txBody>
      </p:sp>
      <p:sp>
        <p:nvSpPr>
          <p:cNvPr id="3" name="TextBox 2">
            <a:extLst>
              <a:ext uri="{FF2B5EF4-FFF2-40B4-BE49-F238E27FC236}">
                <a16:creationId xmlns:a16="http://schemas.microsoft.com/office/drawing/2014/main" id="{05B642F5-7F5C-16E8-8F30-6AC3ED039F2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6254C1-2170-4A79-A013-A7B01322EC17}">
  <ds:schemaRefs>
    <ds:schemaRef ds:uri="http://schemas.microsoft.com/sharepoint/v3/contenttype/forms"/>
  </ds:schemaRefs>
</ds:datastoreItem>
</file>

<file path=customXml/itemProps2.xml><?xml version="1.0" encoding="utf-8"?>
<ds:datastoreItem xmlns:ds="http://schemas.openxmlformats.org/officeDocument/2006/customXml" ds:itemID="{0AC0B6F6-FC45-464F-A2B0-31E9877ED53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0147B59-2A68-47E9-984B-364043384B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9291</TotalTime>
  <Words>5352</Words>
  <Application>Microsoft Macintosh PowerPoint</Application>
  <PresentationFormat>Widescreen</PresentationFormat>
  <Paragraphs>385</Paragraphs>
  <Slides>23</Slides>
  <Notes>18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23</vt:i4>
      </vt:variant>
    </vt:vector>
  </HeadingPairs>
  <TitlesOfParts>
    <vt:vector size="34" baseType="lpstr">
      <vt:lpstr>Arial</vt:lpstr>
      <vt:lpstr>Calibri</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151</cp:revision>
  <dcterms:modified xsi:type="dcterms:W3CDTF">2023-06-13T19:56:46Z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ContentTypeId">
    <vt:lpwstr>0x0101009ACC98F71C7CEB499EFDC29467EAFC60</vt:lpwstr>
  </property>
</Properties>
</file>