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1"/>
  </p:notesMasterIdLst>
  <p:sldIdLst>
    <p:sldId id="256" r:id="rId9"/>
    <p:sldId id="257" r:id="rId10"/>
    <p:sldId id="258" r:id="rId11"/>
    <p:sldId id="290" r:id="rId12"/>
    <p:sldId id="291" r:id="rId13"/>
    <p:sldId id="292" r:id="rId14"/>
    <p:sldId id="293" r:id="rId15"/>
    <p:sldId id="273" r:id="rId16"/>
    <p:sldId id="294" r:id="rId17"/>
    <p:sldId id="295" r:id="rId18"/>
    <p:sldId id="276" r:id="rId19"/>
    <p:sldId id="277"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p:restoredTop sz="55924"/>
  </p:normalViewPr>
  <p:slideViewPr>
    <p:cSldViewPr snapToGrid="0">
      <p:cViewPr varScale="1">
        <p:scale>
          <a:sx n="101" d="100"/>
          <a:sy n="101" d="100"/>
        </p:scale>
        <p:origin x="39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D324D59-A44B-AA48-8B3D-AF2D69F5A8BD}" type="datetimeFigureOut">
              <a:rPr lang="en-LT" smtClean="0"/>
              <a:t>2023-06-22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49A072D-8A2F-DF4B-B7CB-0B7F6018003F}" type="slidenum">
              <a:rPr lang="en-LT" smtClean="0"/>
              <a:t>‹#›</a:t>
            </a:fld>
            <a:endParaRPr lang="en-LT"/>
          </a:p>
        </p:txBody>
      </p:sp>
    </p:spTree>
    <p:extLst>
      <p:ext uri="{BB962C8B-B14F-4D97-AF65-F5344CB8AC3E}">
        <p14:creationId xmlns:p14="http://schemas.microsoft.com/office/powerpoint/2010/main" val="260568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t.wiki-base.com/7779892-polymorphism-in-pyth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Dabar pratesime pokalbi apie objektini programavima ir ()</a:t>
            </a:r>
          </a:p>
        </p:txBody>
      </p:sp>
      <p:sp>
        <p:nvSpPr>
          <p:cNvPr id="4" name="Slide Number Placeholder 3"/>
          <p:cNvSpPr>
            <a:spLocks noGrp="1"/>
          </p:cNvSpPr>
          <p:nvPr>
            <p:ph type="sldNum" sz="quarter" idx="5"/>
          </p:nvPr>
        </p:nvSpPr>
        <p:spPr/>
        <p:txBody>
          <a:bodyPr/>
          <a:lstStyle/>
          <a:p>
            <a:fld id="{049A072D-8A2F-DF4B-B7CB-0B7F6018003F}" type="slidenum">
              <a:rPr lang="en-LT" smtClean="0"/>
              <a:t>1</a:t>
            </a:fld>
            <a:endParaRPr lang="en-LT"/>
          </a:p>
        </p:txBody>
      </p:sp>
    </p:spTree>
    <p:extLst>
      <p:ext uri="{BB962C8B-B14F-4D97-AF65-F5344CB8AC3E}">
        <p14:creationId xmlns:p14="http://schemas.microsoft.com/office/powerpoint/2010/main" val="10258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Pakalbesie apie paveldeijima (inheritance), ploimorfizma bei atliksime veiksmus naudojant klases objektus ir ismoksime perrasyti paveldetas funkcijas. Taigi pradekime nuo ()</a:t>
            </a:r>
          </a:p>
        </p:txBody>
      </p:sp>
      <p:sp>
        <p:nvSpPr>
          <p:cNvPr id="4" name="Slide Number Placeholder 3"/>
          <p:cNvSpPr>
            <a:spLocks noGrp="1"/>
          </p:cNvSpPr>
          <p:nvPr>
            <p:ph type="sldNum" sz="quarter" idx="5"/>
          </p:nvPr>
        </p:nvSpPr>
        <p:spPr/>
        <p:txBody>
          <a:bodyPr/>
          <a:lstStyle/>
          <a:p>
            <a:fld id="{049A072D-8A2F-DF4B-B7CB-0B7F6018003F}" type="slidenum">
              <a:rPr lang="en-LT" smtClean="0"/>
              <a:t>2</a:t>
            </a:fld>
            <a:endParaRPr lang="en-LT"/>
          </a:p>
        </p:txBody>
      </p:sp>
    </p:spTree>
    <p:extLst>
      <p:ext uri="{BB962C8B-B14F-4D97-AF65-F5344CB8AC3E}">
        <p14:creationId xmlns:p14="http://schemas.microsoft.com/office/powerpoint/2010/main" val="162846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Paveldimumas </a:t>
            </a:r>
            <a:r>
              <a:rPr lang="lt-LT" b="1" i="0" dirty="0" err="1">
                <a:solidFill>
                  <a:srgbClr val="374151"/>
                </a:solidFill>
                <a:effectLst/>
                <a:latin typeface="Söhne"/>
              </a:rPr>
              <a:t>Python</a:t>
            </a:r>
            <a:r>
              <a:rPr lang="lt-LT" b="1" i="0" dirty="0">
                <a:solidFill>
                  <a:srgbClr val="374151"/>
                </a:solidFill>
                <a:effectLst/>
                <a:latin typeface="Söhne"/>
              </a:rPr>
              <a:t> Kalboje</a:t>
            </a:r>
            <a:endParaRPr lang="lt-LT" b="0" i="0" dirty="0">
              <a:solidFill>
                <a:srgbClr val="374151"/>
              </a:solidFill>
              <a:effectLst/>
              <a:latin typeface="Söhne"/>
            </a:endParaRPr>
          </a:p>
          <a:p>
            <a:pPr algn="l"/>
            <a:r>
              <a:rPr lang="lt-LT" b="0" i="0" dirty="0">
                <a:solidFill>
                  <a:srgbClr val="374151"/>
                </a:solidFill>
                <a:effectLst/>
                <a:latin typeface="Söhne"/>
              </a:rPr>
              <a:t>Sveiki visi! Šiandien kalbėsime apie vieną svarbiausių objektinio programavimo principų - paveldimumą, arba, kaip tai vadiname </a:t>
            </a:r>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inheritance</a:t>
            </a:r>
            <a:r>
              <a:rPr lang="lt-LT" b="0" i="0" dirty="0">
                <a:solidFill>
                  <a:srgbClr val="374151"/>
                </a:solidFill>
                <a:effectLst/>
                <a:latin typeface="Söhne"/>
              </a:rPr>
              <a:t>. Paveldimumas leidžia mums sukurti naujas klases, kurios perima savybes ir funkcionalumą iš jau esamų klasių. Tai vienas iš pagrindinių būdų, kaip </a:t>
            </a:r>
            <a:r>
              <a:rPr lang="lt-LT" b="0" i="0" dirty="0" err="1">
                <a:solidFill>
                  <a:srgbClr val="374151"/>
                </a:solidFill>
                <a:effectLst/>
                <a:latin typeface="Söhne"/>
              </a:rPr>
              <a:t>Python</a:t>
            </a:r>
            <a:r>
              <a:rPr lang="lt-LT" b="0" i="0" dirty="0">
                <a:solidFill>
                  <a:srgbClr val="374151"/>
                </a:solidFill>
                <a:effectLst/>
                <a:latin typeface="Söhne"/>
              </a:rPr>
              <a:t> programavimo kalba leidžia mums struktūruoti ir organizuoti savo kodą efektyviai.</a:t>
            </a:r>
          </a:p>
          <a:p>
            <a:pPr algn="l"/>
            <a:endParaRPr lang="lt-LT" b="0" i="0" dirty="0">
              <a:solidFill>
                <a:srgbClr val="374151"/>
              </a:solidFill>
              <a:effectLst/>
              <a:latin typeface="Söhne"/>
            </a:endParaRPr>
          </a:p>
          <a:p>
            <a:pPr algn="l"/>
            <a:r>
              <a:rPr lang="lt-LT" b="0" i="0" dirty="0">
                <a:solidFill>
                  <a:srgbClr val="374151"/>
                </a:solidFill>
                <a:effectLst/>
                <a:latin typeface="Söhne"/>
              </a:rPr>
              <a:t>Mūsų pavyzdyje, turime pagrindinę klasę vardu "</a:t>
            </a:r>
            <a:r>
              <a:rPr lang="lt-LT" b="0" i="0" dirty="0" err="1">
                <a:solidFill>
                  <a:srgbClr val="374151"/>
                </a:solidFill>
                <a:effectLst/>
                <a:latin typeface="Söhne"/>
              </a:rPr>
              <a:t>Gyvunas</a:t>
            </a:r>
            <a:r>
              <a:rPr lang="lt-LT" b="0" i="0" dirty="0">
                <a:solidFill>
                  <a:srgbClr val="374151"/>
                </a:solidFill>
                <a:effectLst/>
                <a:latin typeface="Söhne"/>
              </a:rPr>
              <a:t>". Ši klasė turi du atributus: "vardas" ir "spalva", ir vieną metodą, vadinamą "bėgti".</a:t>
            </a:r>
            <a:endParaRPr lang="lt-LT" dirty="0">
              <a:effectLst/>
              <a:latin typeface="Söhne"/>
            </a:endParaRPr>
          </a:p>
          <a:p>
            <a:r>
              <a:rPr lang="lt-LT" dirty="0" err="1">
                <a:solidFill>
                  <a:srgbClr val="2E95D3"/>
                </a:solidFill>
                <a:effectLst/>
              </a:rPr>
              <a:t>class</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vardas, spalva): </a:t>
            </a:r>
            <a:r>
              <a:rPr lang="lt-LT" dirty="0" err="1">
                <a:effectLst/>
              </a:rPr>
              <a:t>self.vardas</a:t>
            </a:r>
            <a:r>
              <a:rPr lang="lt-LT" dirty="0">
                <a:effectLst/>
              </a:rPr>
              <a:t> = vardas </a:t>
            </a:r>
            <a:r>
              <a:rPr lang="lt-LT" dirty="0" err="1">
                <a:effectLst/>
              </a:rPr>
              <a:t>self.spalva</a:t>
            </a:r>
            <a:r>
              <a:rPr lang="lt-LT" dirty="0">
                <a:effectLst/>
              </a:rPr>
              <a:t> = spalva </a:t>
            </a:r>
            <a:r>
              <a:rPr lang="lt-LT" dirty="0" err="1">
                <a:solidFill>
                  <a:srgbClr val="2E95D3"/>
                </a:solidFill>
                <a:effectLst/>
              </a:rPr>
              <a:t>def</a:t>
            </a:r>
            <a:r>
              <a:rPr lang="lt-LT" dirty="0">
                <a:effectLst/>
              </a:rPr>
              <a:t> </a:t>
            </a:r>
            <a:r>
              <a:rPr lang="lt-LT" dirty="0" err="1">
                <a:solidFill>
                  <a:srgbClr val="F22C3D"/>
                </a:solidFill>
                <a:effectLst/>
              </a:rPr>
              <a:t>begti</a:t>
            </a:r>
            <a:r>
              <a:rPr lang="lt-LT" dirty="0">
                <a:effectLst/>
              </a:rPr>
              <a:t>(</a:t>
            </a:r>
            <a:r>
              <a:rPr lang="lt-LT" dirty="0" err="1">
                <a:effectLst/>
              </a:rPr>
              <a:t>self</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"Bėgu"</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Toliau, sukūrėme dvi kitas klases, "Katė" ir "Šuo", kurios paveldi savybes ir funkcionalumą iš "</a:t>
            </a:r>
            <a:r>
              <a:rPr lang="lt-LT" b="0" i="0" dirty="0" err="1">
                <a:solidFill>
                  <a:srgbClr val="374151"/>
                </a:solidFill>
                <a:effectLst/>
                <a:latin typeface="Söhne"/>
              </a:rPr>
              <a:t>Gyvunas</a:t>
            </a:r>
            <a:r>
              <a:rPr lang="lt-LT" b="0" i="0" dirty="0">
                <a:solidFill>
                  <a:srgbClr val="374151"/>
                </a:solidFill>
                <a:effectLst/>
                <a:latin typeface="Söhne"/>
              </a:rPr>
              <a:t>" klasės.</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miaukseti</a:t>
            </a:r>
            <a:r>
              <a:rPr lang="lt-LT" dirty="0">
                <a:effectLst/>
              </a:rPr>
              <a:t>(</a:t>
            </a:r>
            <a:r>
              <a:rPr lang="lt-LT" dirty="0" err="1">
                <a:effectLst/>
              </a:rPr>
              <a:t>self</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"Miau"</a:t>
            </a:r>
            <a:r>
              <a:rPr lang="lt-LT" dirty="0">
                <a:effectLst/>
              </a:rPr>
              <a:t>) </a:t>
            </a:r>
            <a:r>
              <a:rPr lang="lt-LT" dirty="0" err="1">
                <a:solidFill>
                  <a:srgbClr val="2E95D3"/>
                </a:solidFill>
                <a:effectLst/>
              </a:rPr>
              <a:t>class</a:t>
            </a:r>
            <a:r>
              <a:rPr lang="lt-LT" dirty="0">
                <a:effectLst/>
              </a:rPr>
              <a:t> </a:t>
            </a:r>
            <a:r>
              <a:rPr lang="lt-LT" dirty="0" err="1">
                <a:solidFill>
                  <a:srgbClr val="F22C3D"/>
                </a:solidFill>
                <a:effectLst/>
              </a:rPr>
              <a:t>Suo</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loti</a:t>
            </a:r>
            <a:r>
              <a:rPr lang="lt-LT" dirty="0">
                <a:effectLst/>
              </a:rPr>
              <a:t>(</a:t>
            </a:r>
            <a:r>
              <a:rPr lang="lt-LT" dirty="0" err="1">
                <a:effectLst/>
              </a:rPr>
              <a:t>self</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a:t>
            </a:r>
            <a:r>
              <a:rPr lang="lt-LT" dirty="0" err="1">
                <a:solidFill>
                  <a:srgbClr val="00A67D"/>
                </a:solidFill>
                <a:effectLst/>
              </a:rPr>
              <a:t>Au</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Kaip matote, "Katė" ir "Šuo" klases paveldėjo "bėgti" metodą iš "</a:t>
            </a:r>
            <a:r>
              <a:rPr lang="lt-LT" b="0" i="0" dirty="0" err="1">
                <a:solidFill>
                  <a:srgbClr val="374151"/>
                </a:solidFill>
                <a:effectLst/>
                <a:latin typeface="Söhne"/>
              </a:rPr>
              <a:t>Gyvunas</a:t>
            </a:r>
            <a:r>
              <a:rPr lang="lt-LT" b="0" i="0" dirty="0">
                <a:solidFill>
                  <a:srgbClr val="374151"/>
                </a:solidFill>
                <a:effectLst/>
                <a:latin typeface="Söhne"/>
              </a:rPr>
              <a:t>" klasės, tačiau jos taip pat turi ir savo specifinius metodus: "</a:t>
            </a:r>
            <a:r>
              <a:rPr lang="lt-LT" b="0" i="0" dirty="0" err="1">
                <a:solidFill>
                  <a:srgbClr val="374151"/>
                </a:solidFill>
                <a:effectLst/>
                <a:latin typeface="Söhne"/>
              </a:rPr>
              <a:t>miaukseti</a:t>
            </a:r>
            <a:r>
              <a:rPr lang="lt-LT" b="0" i="0" dirty="0">
                <a:solidFill>
                  <a:srgbClr val="374151"/>
                </a:solidFill>
                <a:effectLst/>
                <a:latin typeface="Söhne"/>
              </a:rPr>
              <a:t>" ir "loti".</a:t>
            </a:r>
          </a:p>
          <a:p>
            <a:r>
              <a:rPr lang="lt-LT" dirty="0" err="1">
                <a:effectLst/>
              </a:rPr>
              <a:t>vezlys</a:t>
            </a:r>
            <a:r>
              <a:rPr lang="lt-LT" dirty="0">
                <a:effectLst/>
              </a:rPr>
              <a:t> = </a:t>
            </a:r>
            <a:r>
              <a:rPr lang="lt-LT" dirty="0" err="1">
                <a:effectLst/>
              </a:rPr>
              <a:t>Gyvunas</a:t>
            </a:r>
            <a:r>
              <a:rPr lang="lt-LT" dirty="0">
                <a:effectLst/>
              </a:rPr>
              <a:t> (</a:t>
            </a:r>
            <a:r>
              <a:rPr lang="lt-LT" dirty="0">
                <a:solidFill>
                  <a:srgbClr val="00A67D"/>
                </a:solidFill>
                <a:effectLst/>
              </a:rPr>
              <a:t>"Tadas"</a:t>
            </a:r>
            <a:r>
              <a:rPr lang="lt-LT" dirty="0">
                <a:effectLst/>
              </a:rPr>
              <a:t>, </a:t>
            </a:r>
            <a:r>
              <a:rPr lang="lt-LT" dirty="0">
                <a:solidFill>
                  <a:srgbClr val="00A67D"/>
                </a:solidFill>
                <a:effectLst/>
              </a:rPr>
              <a:t>"Rudas"</a:t>
            </a:r>
            <a:r>
              <a:rPr lang="lt-LT" dirty="0">
                <a:effectLst/>
              </a:rPr>
              <a:t>) </a:t>
            </a:r>
            <a:r>
              <a:rPr lang="lt-LT" dirty="0" err="1">
                <a:effectLst/>
              </a:rPr>
              <a:t>vezlys.begti</a:t>
            </a:r>
            <a:r>
              <a:rPr lang="lt-LT" dirty="0">
                <a:effectLst/>
              </a:rPr>
              <a:t>() # </a:t>
            </a:r>
            <a:r>
              <a:rPr lang="lt-LT" dirty="0" err="1">
                <a:effectLst/>
              </a:rPr>
              <a:t>Bégu</a:t>
            </a:r>
            <a:r>
              <a:rPr lang="lt-LT" dirty="0">
                <a:effectLst/>
              </a:rPr>
              <a:t> </a:t>
            </a:r>
            <a:r>
              <a:rPr lang="lt-LT" dirty="0" err="1">
                <a:effectLst/>
              </a:rPr>
              <a:t>vezlys.miaukseti</a:t>
            </a:r>
            <a:r>
              <a:rPr lang="lt-LT" dirty="0">
                <a:effectLst/>
              </a:rPr>
              <a:t>() # </a:t>
            </a:r>
            <a:r>
              <a:rPr lang="lt-LT" dirty="0" err="1">
                <a:effectLst/>
              </a:rPr>
              <a:t>AttributeError</a:t>
            </a:r>
            <a:r>
              <a:rPr lang="lt-LT" dirty="0">
                <a:effectLst/>
              </a:rPr>
              <a:t>: '</a:t>
            </a:r>
            <a:r>
              <a:rPr lang="lt-LT" dirty="0" err="1">
                <a:effectLst/>
              </a:rPr>
              <a:t>Gyvunas</a:t>
            </a:r>
            <a:r>
              <a:rPr lang="lt-LT" dirty="0">
                <a:effectLst/>
              </a:rPr>
              <a:t>' </a:t>
            </a:r>
            <a:r>
              <a:rPr lang="lt-LT" dirty="0" err="1">
                <a:effectLst/>
              </a:rPr>
              <a:t>object</a:t>
            </a:r>
            <a:r>
              <a:rPr lang="lt-LT" dirty="0">
                <a:effectLst/>
              </a:rPr>
              <a:t> </a:t>
            </a:r>
            <a:r>
              <a:rPr lang="lt-LT" dirty="0" err="1">
                <a:effectLst/>
              </a:rPr>
              <a:t>has</a:t>
            </a:r>
            <a:r>
              <a:rPr lang="lt-LT" dirty="0">
                <a:effectLst/>
              </a:rPr>
              <a:t> </a:t>
            </a:r>
            <a:r>
              <a:rPr lang="lt-LT" dirty="0" err="1">
                <a:effectLst/>
              </a:rPr>
              <a:t>no</a:t>
            </a:r>
            <a:r>
              <a:rPr lang="lt-LT" dirty="0">
                <a:effectLst/>
              </a:rPr>
              <a:t> </a:t>
            </a:r>
            <a:r>
              <a:rPr lang="lt-LT" dirty="0" err="1">
                <a:effectLst/>
              </a:rPr>
              <a:t>attribute</a:t>
            </a:r>
            <a:r>
              <a:rPr lang="lt-LT" dirty="0">
                <a:effectLst/>
              </a:rPr>
              <a:t> '</a:t>
            </a:r>
            <a:r>
              <a:rPr lang="lt-LT" dirty="0" err="1">
                <a:effectLst/>
              </a:rPr>
              <a:t>miaukseti</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Šiame pavyzdyje, "</a:t>
            </a:r>
            <a:r>
              <a:rPr lang="lt-LT" b="0" i="0" dirty="0" err="1">
                <a:solidFill>
                  <a:srgbClr val="374151"/>
                </a:solidFill>
                <a:effectLst/>
                <a:latin typeface="Söhne"/>
              </a:rPr>
              <a:t>vezlys</a:t>
            </a:r>
            <a:r>
              <a:rPr lang="lt-LT" b="0" i="0" dirty="0">
                <a:solidFill>
                  <a:srgbClr val="374151"/>
                </a:solidFill>
                <a:effectLst/>
                <a:latin typeface="Söhne"/>
              </a:rPr>
              <a:t>" yra "</a:t>
            </a:r>
            <a:r>
              <a:rPr lang="lt-LT" b="0" i="0" dirty="0" err="1">
                <a:solidFill>
                  <a:srgbClr val="374151"/>
                </a:solidFill>
                <a:effectLst/>
                <a:latin typeface="Söhne"/>
              </a:rPr>
              <a:t>Gyvunas</a:t>
            </a:r>
            <a:r>
              <a:rPr lang="lt-LT" b="0" i="0" dirty="0">
                <a:solidFill>
                  <a:srgbClr val="374151"/>
                </a:solidFill>
                <a:effectLst/>
                <a:latin typeface="Söhne"/>
              </a:rPr>
              <a:t>" tipo objektas, kuris gali "bėgti", tačiau negali "</a:t>
            </a:r>
            <a:r>
              <a:rPr lang="lt-LT" b="0" i="0" dirty="0" err="1">
                <a:solidFill>
                  <a:srgbClr val="374151"/>
                </a:solidFill>
                <a:effectLst/>
                <a:latin typeface="Söhne"/>
              </a:rPr>
              <a:t>miaukseti</a:t>
            </a:r>
            <a:r>
              <a:rPr lang="lt-LT" b="0" i="0" dirty="0">
                <a:solidFill>
                  <a:srgbClr val="374151"/>
                </a:solidFill>
                <a:effectLst/>
                <a:latin typeface="Söhne"/>
              </a:rPr>
              <a:t>" ar "loti", nes šie metodai nėra aprašyti "</a:t>
            </a:r>
            <a:r>
              <a:rPr lang="lt-LT" b="0" i="0" dirty="0" err="1">
                <a:solidFill>
                  <a:srgbClr val="374151"/>
                </a:solidFill>
                <a:effectLst/>
                <a:latin typeface="Söhne"/>
              </a:rPr>
              <a:t>Gyvunas</a:t>
            </a:r>
            <a:r>
              <a:rPr lang="lt-LT" b="0" i="0" dirty="0">
                <a:solidFill>
                  <a:srgbClr val="374151"/>
                </a:solidFill>
                <a:effectLst/>
                <a:latin typeface="Söhne"/>
              </a:rPr>
              <a:t>" klasėje.</a:t>
            </a:r>
          </a:p>
          <a:p>
            <a:r>
              <a:rPr lang="lt-LT" dirty="0">
                <a:effectLst/>
              </a:rPr>
              <a:t>kate1 = Kate(</a:t>
            </a:r>
            <a:r>
              <a:rPr lang="lt-LT" dirty="0">
                <a:solidFill>
                  <a:srgbClr val="00A67D"/>
                </a:solidFill>
                <a:effectLst/>
              </a:rPr>
              <a:t>"Mūza"</a:t>
            </a:r>
            <a:r>
              <a:rPr lang="lt-LT" dirty="0">
                <a:effectLst/>
              </a:rPr>
              <a:t>, </a:t>
            </a:r>
            <a:r>
              <a:rPr lang="lt-LT" dirty="0">
                <a:solidFill>
                  <a:srgbClr val="00A67D"/>
                </a:solidFill>
                <a:effectLst/>
              </a:rPr>
              <a:t>"Pilka"</a:t>
            </a:r>
            <a:r>
              <a:rPr lang="lt-LT" dirty="0">
                <a:effectLst/>
              </a:rPr>
              <a:t>) suo1 = </a:t>
            </a:r>
            <a:r>
              <a:rPr lang="lt-LT" dirty="0" err="1">
                <a:effectLst/>
              </a:rPr>
              <a:t>Suo</a:t>
            </a:r>
            <a:r>
              <a:rPr lang="lt-LT" dirty="0">
                <a:effectLst/>
              </a:rPr>
              <a:t>(</a:t>
            </a:r>
            <a:r>
              <a:rPr lang="lt-LT" dirty="0">
                <a:solidFill>
                  <a:srgbClr val="00A67D"/>
                </a:solidFill>
                <a:effectLst/>
              </a:rPr>
              <a:t>"</a:t>
            </a:r>
            <a:r>
              <a:rPr lang="lt-LT" dirty="0" err="1">
                <a:solidFill>
                  <a:srgbClr val="00A67D"/>
                </a:solidFill>
                <a:effectLst/>
              </a:rPr>
              <a:t>Čakas</a:t>
            </a:r>
            <a:r>
              <a:rPr lang="lt-LT" dirty="0">
                <a:solidFill>
                  <a:srgbClr val="00A67D"/>
                </a:solidFill>
                <a:effectLst/>
              </a:rPr>
              <a:t>"</a:t>
            </a:r>
            <a:r>
              <a:rPr lang="lt-LT" dirty="0">
                <a:effectLst/>
              </a:rPr>
              <a:t>, </a:t>
            </a:r>
            <a:r>
              <a:rPr lang="lt-LT" dirty="0">
                <a:solidFill>
                  <a:srgbClr val="00A67D"/>
                </a:solidFill>
                <a:effectLst/>
              </a:rPr>
              <a:t>"Baltas"</a:t>
            </a:r>
            <a:r>
              <a:rPr lang="lt-LT" dirty="0">
                <a:effectLst/>
              </a:rPr>
              <a:t>) kate1.begti() # </a:t>
            </a:r>
            <a:r>
              <a:rPr lang="lt-LT" dirty="0" err="1">
                <a:effectLst/>
              </a:rPr>
              <a:t>Bégu</a:t>
            </a:r>
            <a:r>
              <a:rPr lang="lt-LT" dirty="0">
                <a:effectLst/>
              </a:rPr>
              <a:t> kate1.miaukseti() # Miau kate1.loti() # </a:t>
            </a:r>
            <a:r>
              <a:rPr lang="lt-LT" dirty="0" err="1">
                <a:effectLst/>
              </a:rPr>
              <a:t>AttributeError</a:t>
            </a:r>
            <a:r>
              <a:rPr lang="lt-LT" dirty="0">
                <a:effectLst/>
              </a:rPr>
              <a:t>: 'Kate' </a:t>
            </a:r>
            <a:r>
              <a:rPr lang="lt-LT" dirty="0" err="1">
                <a:effectLst/>
              </a:rPr>
              <a:t>object</a:t>
            </a:r>
            <a:r>
              <a:rPr lang="lt-LT" dirty="0">
                <a:effectLst/>
              </a:rPr>
              <a:t> </a:t>
            </a:r>
            <a:r>
              <a:rPr lang="lt-LT" dirty="0" err="1">
                <a:effectLst/>
              </a:rPr>
              <a:t>has</a:t>
            </a:r>
            <a:r>
              <a:rPr lang="lt-LT" dirty="0">
                <a:effectLst/>
              </a:rPr>
              <a:t> </a:t>
            </a:r>
            <a:r>
              <a:rPr lang="lt-LT" dirty="0" err="1">
                <a:effectLst/>
              </a:rPr>
              <a:t>no</a:t>
            </a:r>
            <a:r>
              <a:rPr lang="lt-LT" dirty="0">
                <a:effectLst/>
              </a:rPr>
              <a:t> </a:t>
            </a:r>
            <a:r>
              <a:rPr lang="lt-LT" dirty="0" err="1">
                <a:effectLst/>
              </a:rPr>
              <a:t>attribute</a:t>
            </a:r>
            <a:r>
              <a:rPr lang="lt-LT" dirty="0">
                <a:effectLst/>
              </a:rPr>
              <a:t> 'loti' suo1.loti() # </a:t>
            </a:r>
            <a:r>
              <a:rPr lang="lt-LT" dirty="0" err="1">
                <a:effectLst/>
              </a:rPr>
              <a:t>Au</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"kate1" gali "bėgti" ir "</a:t>
            </a:r>
            <a:r>
              <a:rPr lang="lt-LT" b="0" i="0" dirty="0" err="1">
                <a:solidFill>
                  <a:srgbClr val="374151"/>
                </a:solidFill>
                <a:effectLst/>
                <a:latin typeface="Söhne"/>
              </a:rPr>
              <a:t>miaukseti</a:t>
            </a:r>
            <a:r>
              <a:rPr lang="lt-LT" b="0" i="0" dirty="0">
                <a:solidFill>
                  <a:srgbClr val="374151"/>
                </a:solidFill>
                <a:effectLst/>
                <a:latin typeface="Söhne"/>
              </a:rPr>
              <a:t>", nes ji yra "Katė" tipo objektas, kuris paveldėjo "bėgti" metodą iš "</a:t>
            </a:r>
            <a:r>
              <a:rPr lang="lt-LT" b="0" i="0" dirty="0" err="1">
                <a:solidFill>
                  <a:srgbClr val="374151"/>
                </a:solidFill>
                <a:effectLst/>
                <a:latin typeface="Söhne"/>
              </a:rPr>
              <a:t>Gyvunas</a:t>
            </a:r>
            <a:r>
              <a:rPr lang="lt-LT" b="0" i="0" dirty="0">
                <a:solidFill>
                  <a:srgbClr val="374151"/>
                </a:solidFill>
                <a:effectLst/>
                <a:latin typeface="Söhne"/>
              </a:rPr>
              <a:t>" klasės ir turi savo "</a:t>
            </a:r>
            <a:r>
              <a:rPr lang="lt-LT" b="0" i="0" dirty="0" err="1">
                <a:solidFill>
                  <a:srgbClr val="374151"/>
                </a:solidFill>
                <a:effectLst/>
                <a:latin typeface="Söhne"/>
              </a:rPr>
              <a:t>miaukseti</a:t>
            </a:r>
            <a:r>
              <a:rPr lang="lt-LT" b="0" i="0" dirty="0">
                <a:solidFill>
                  <a:srgbClr val="374151"/>
                </a:solidFill>
                <a:effectLst/>
                <a:latin typeface="Söhne"/>
              </a:rPr>
              <a:t>" metodą. Tačiau "kate1" negali "loti", nes šis metodas </a:t>
            </a:r>
            <a:br>
              <a:rPr lang="lt-LT" b="0" i="0" dirty="0">
                <a:solidFill>
                  <a:srgbClr val="374151"/>
                </a:solidFill>
                <a:effectLst/>
                <a:latin typeface="Söhne"/>
              </a:rPr>
            </a:br>
            <a:endParaRPr lang="lt-LT" b="0" i="0" dirty="0">
              <a:solidFill>
                <a:srgbClr val="374151"/>
              </a:solidFill>
              <a:effectLst/>
              <a:latin typeface="Söhne"/>
            </a:endParaRPr>
          </a:p>
          <a:p>
            <a:pPr algn="l"/>
            <a:r>
              <a:rPr lang="lt-LT" b="0" i="0" dirty="0">
                <a:solidFill>
                  <a:srgbClr val="374151"/>
                </a:solidFill>
                <a:effectLst/>
                <a:latin typeface="Söhne"/>
              </a:rPr>
              <a:t>Paveldėjimas yra viena pagrindinių OOP (į objektą orientuoto programavimo) sąvokų. Paveldėjimas leidžia mums kurti naują klasę, kuri perima savybes ir funkcionalumą iš jau esamos klasės. Ši nauja klasė vadinama vaiko klase, o klasė, iš kurios yra paveldėta, vadinama tėvo klase​</a:t>
            </a:r>
            <a:r>
              <a:rPr lang="lt-LT" b="0" i="0" u="sng" baseline="30000" dirty="0">
                <a:solidFill>
                  <a:srgbClr val="374151"/>
                </a:solidFill>
                <a:effectLst/>
                <a:latin typeface="Söhne"/>
              </a:rPr>
              <a:t>1</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Paveldėjimo principai </a:t>
            </a:r>
            <a:r>
              <a:rPr lang="lt-LT" b="0" i="0" dirty="0" err="1">
                <a:solidFill>
                  <a:srgbClr val="374151"/>
                </a:solidFill>
                <a:effectLst/>
                <a:latin typeface="Söhne"/>
              </a:rPr>
              <a:t>Python</a:t>
            </a:r>
            <a:r>
              <a:rPr lang="lt-LT" b="0" i="0" dirty="0">
                <a:solidFill>
                  <a:srgbClr val="374151"/>
                </a:solidFill>
                <a:effectLst/>
                <a:latin typeface="Söhne"/>
              </a:rPr>
              <a:t> kalboje: </a:t>
            </a:r>
            <a:r>
              <a:rPr lang="lt-LT" b="0" i="0" dirty="0" err="1">
                <a:solidFill>
                  <a:srgbClr val="374151"/>
                </a:solidFill>
                <a:effectLst/>
                <a:latin typeface="Söhne"/>
              </a:rPr>
              <a:t>Python</a:t>
            </a:r>
            <a:r>
              <a:rPr lang="lt-LT" b="0" i="0" dirty="0">
                <a:solidFill>
                  <a:srgbClr val="374151"/>
                </a:solidFill>
                <a:effectLst/>
                <a:latin typeface="Söhne"/>
              </a:rPr>
              <a:t> leidžia mums naudoti paveldėjimą gana lengvai. Tik reikia įrašyti tėvų klasės pavadinimą skliausteliuose po naujos klasės pavadinimu. Taip vaikų klasė gali paveldėti visus tėvų klasės metodus ir atributus​</a:t>
            </a:r>
            <a:r>
              <a:rPr lang="lt-LT" b="0" i="0" u="sng" baseline="30000" dirty="0">
                <a:solidFill>
                  <a:srgbClr val="374151"/>
                </a:solidFill>
                <a:effectLst/>
                <a:latin typeface="Söhne"/>
              </a:rPr>
              <a:t>3</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Paveldėjimo pavyzdys: Tarkime, turime bendrą klasę </a:t>
            </a:r>
            <a:r>
              <a:rPr lang="lt-LT" b="0" i="0" dirty="0" err="1">
                <a:solidFill>
                  <a:srgbClr val="374151"/>
                </a:solidFill>
                <a:effectLst/>
                <a:latin typeface="Söhne"/>
              </a:rPr>
              <a:t>Gyvunas</a:t>
            </a:r>
            <a:r>
              <a:rPr lang="lt-LT" b="0" i="0" dirty="0">
                <a:solidFill>
                  <a:srgbClr val="374151"/>
                </a:solidFill>
                <a:effectLst/>
                <a:latin typeface="Söhne"/>
              </a:rPr>
              <a:t>, kurioje yra du atributai - vardas ir spalva, ir vienas metodas - </a:t>
            </a:r>
            <a:r>
              <a:rPr lang="lt-LT" b="0" i="0" dirty="0" err="1">
                <a:solidFill>
                  <a:srgbClr val="374151"/>
                </a:solidFill>
                <a:effectLst/>
                <a:latin typeface="Söhne"/>
              </a:rPr>
              <a:t>begti</a:t>
            </a:r>
            <a:r>
              <a:rPr lang="lt-LT" b="0" i="0" dirty="0">
                <a:solidFill>
                  <a:srgbClr val="374151"/>
                </a:solidFill>
                <a:effectLst/>
                <a:latin typeface="Söhne"/>
              </a:rPr>
              <a:t>. Šią klasę galime laikyti tėvų klase.</a:t>
            </a:r>
          </a:p>
          <a:p>
            <a:pPr algn="l"/>
            <a:endParaRPr lang="lt-LT" b="0" i="0" dirty="0">
              <a:solidFill>
                <a:srgbClr val="374151"/>
              </a:solidFill>
              <a:effectLst/>
              <a:latin typeface="Söhne"/>
            </a:endParaRPr>
          </a:p>
          <a:p>
            <a:pPr algn="l"/>
            <a:r>
              <a:rPr lang="lt-LT" b="0" i="0" dirty="0">
                <a:solidFill>
                  <a:srgbClr val="374151"/>
                </a:solidFill>
                <a:effectLst/>
                <a:latin typeface="Söhne"/>
              </a:rPr>
              <a:t>Vaikų klasės. Tada sukuriame dvi naujas klases, Kate ir </a:t>
            </a:r>
            <a:r>
              <a:rPr lang="lt-LT" b="0" i="0" dirty="0" err="1">
                <a:solidFill>
                  <a:srgbClr val="374151"/>
                </a:solidFill>
                <a:effectLst/>
                <a:latin typeface="Söhne"/>
              </a:rPr>
              <a:t>Suo</a:t>
            </a:r>
            <a:r>
              <a:rPr lang="lt-LT" b="0" i="0" dirty="0">
                <a:solidFill>
                  <a:srgbClr val="374151"/>
                </a:solidFill>
                <a:effectLst/>
                <a:latin typeface="Söhne"/>
              </a:rPr>
              <a:t>, kurios paveldi iš </a:t>
            </a:r>
            <a:r>
              <a:rPr lang="lt-LT" b="0" i="0" dirty="0" err="1">
                <a:solidFill>
                  <a:srgbClr val="374151"/>
                </a:solidFill>
                <a:effectLst/>
                <a:latin typeface="Söhne"/>
              </a:rPr>
              <a:t>Gyvunas</a:t>
            </a:r>
            <a:r>
              <a:rPr lang="lt-LT" b="0" i="0" dirty="0">
                <a:solidFill>
                  <a:srgbClr val="374151"/>
                </a:solidFill>
                <a:effectLst/>
                <a:latin typeface="Söhne"/>
              </a:rPr>
              <a:t> klasės. Šios klases papildomai turi unikalų metodą - </a:t>
            </a:r>
            <a:r>
              <a:rPr lang="lt-LT" b="0" i="0" dirty="0" err="1">
                <a:solidFill>
                  <a:srgbClr val="374151"/>
                </a:solidFill>
                <a:effectLst/>
                <a:latin typeface="Söhne"/>
              </a:rPr>
              <a:t>miaukseti</a:t>
            </a:r>
            <a:r>
              <a:rPr lang="lt-LT" b="0" i="0" dirty="0">
                <a:solidFill>
                  <a:srgbClr val="374151"/>
                </a:solidFill>
                <a:effectLst/>
                <a:latin typeface="Söhne"/>
              </a:rPr>
              <a:t> ir loti atitinkamai.</a:t>
            </a:r>
          </a:p>
          <a:p>
            <a:pPr algn="l"/>
            <a:endParaRPr lang="lt-LT" b="0" i="0" dirty="0">
              <a:solidFill>
                <a:srgbClr val="374151"/>
              </a:solidFill>
              <a:effectLst/>
              <a:latin typeface="Söhne"/>
            </a:endParaRPr>
          </a:p>
          <a:p>
            <a:pPr algn="l"/>
            <a:r>
              <a:rPr lang="lt-LT" b="0" i="0" dirty="0">
                <a:solidFill>
                  <a:srgbClr val="374151"/>
                </a:solidFill>
                <a:effectLst/>
                <a:latin typeface="Söhne"/>
              </a:rPr>
              <a:t>Objektų kūrimas ir metodų kvietimas. Sukūrę objektus </a:t>
            </a:r>
            <a:r>
              <a:rPr lang="lt-LT" b="0" i="0" dirty="0" err="1">
                <a:solidFill>
                  <a:srgbClr val="374151"/>
                </a:solidFill>
                <a:effectLst/>
                <a:latin typeface="Söhne"/>
              </a:rPr>
              <a:t>vezlys</a:t>
            </a:r>
            <a:r>
              <a:rPr lang="lt-LT" b="0" i="0" dirty="0">
                <a:solidFill>
                  <a:srgbClr val="374151"/>
                </a:solidFill>
                <a:effectLst/>
                <a:latin typeface="Söhne"/>
              </a:rPr>
              <a:t>, kate1 ir suo1, galime kvieti paveldėtą </a:t>
            </a:r>
            <a:r>
              <a:rPr lang="lt-LT" b="0" i="0" dirty="0" err="1">
                <a:solidFill>
                  <a:srgbClr val="374151"/>
                </a:solidFill>
                <a:effectLst/>
                <a:latin typeface="Söhne"/>
              </a:rPr>
              <a:t>begti</a:t>
            </a:r>
            <a:r>
              <a:rPr lang="lt-LT" b="0" i="0" dirty="0">
                <a:solidFill>
                  <a:srgbClr val="374151"/>
                </a:solidFill>
                <a:effectLst/>
                <a:latin typeface="Söhne"/>
              </a:rPr>
              <a:t> metodą, kuris yra prieinamas visiems trims objektams. Tačiau bandydami kvieti </a:t>
            </a:r>
            <a:r>
              <a:rPr lang="lt-LT" b="0" i="0" dirty="0" err="1">
                <a:solidFill>
                  <a:srgbClr val="374151"/>
                </a:solidFill>
                <a:effectLst/>
                <a:latin typeface="Söhne"/>
              </a:rPr>
              <a:t>miaukseti</a:t>
            </a:r>
            <a:r>
              <a:rPr lang="lt-LT" b="0" i="0" dirty="0">
                <a:solidFill>
                  <a:srgbClr val="374151"/>
                </a:solidFill>
                <a:effectLst/>
                <a:latin typeface="Söhne"/>
              </a:rPr>
              <a:t> ar loti metodus, susiduriame su </a:t>
            </a:r>
            <a:r>
              <a:rPr lang="lt-LT" b="0" i="0" dirty="0" err="1">
                <a:solidFill>
                  <a:srgbClr val="374151"/>
                </a:solidFill>
                <a:effectLst/>
                <a:latin typeface="Söhne"/>
              </a:rPr>
              <a:t>AttributeError</a:t>
            </a:r>
            <a:r>
              <a:rPr lang="lt-LT" b="0" i="0" dirty="0">
                <a:solidFill>
                  <a:srgbClr val="374151"/>
                </a:solidFill>
                <a:effectLst/>
                <a:latin typeface="Söhne"/>
              </a:rPr>
              <a:t>, nes šie metodai yra unikalūs kiekvienai klasei ir nepaveldėti.</a:t>
            </a:r>
          </a:p>
          <a:p>
            <a:pPr algn="l"/>
            <a:endParaRPr lang="lt-LT" b="0" i="0" dirty="0">
              <a:solidFill>
                <a:srgbClr val="374151"/>
              </a:solidFill>
              <a:effectLst/>
              <a:latin typeface="Söhne"/>
            </a:endParaRPr>
          </a:p>
          <a:p>
            <a:pPr algn="l"/>
            <a:r>
              <a:rPr lang="lt-LT" b="0" i="0" dirty="0">
                <a:solidFill>
                  <a:srgbClr val="374151"/>
                </a:solidFill>
                <a:effectLst/>
                <a:latin typeface="Söhne"/>
              </a:rPr>
              <a:t>Paveldėjimas suteikia mums galimybę naudoti jau esamą kodą, taip sumažinant dubliavimą ir padidinant kodo atnaujinamumą.</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3</a:t>
            </a:fld>
            <a:endParaRPr lang="en-LT"/>
          </a:p>
        </p:txBody>
      </p:sp>
    </p:spTree>
    <p:extLst>
      <p:ext uri="{BB962C8B-B14F-4D97-AF65-F5344CB8AC3E}">
        <p14:creationId xmlns:p14="http://schemas.microsoft.com/office/powerpoint/2010/main" val="247038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43541"/>
                </a:solidFill>
                <a:effectLst/>
                <a:latin typeface="Söhne"/>
              </a:rPr>
              <a:t>Polimorfizmas </a:t>
            </a:r>
            <a:r>
              <a:rPr lang="lt-LT" b="1" i="0" dirty="0" err="1">
                <a:solidFill>
                  <a:srgbClr val="343541"/>
                </a:solidFill>
                <a:effectLst/>
                <a:latin typeface="Söhne"/>
              </a:rPr>
              <a:t>Python</a:t>
            </a:r>
            <a:r>
              <a:rPr lang="lt-LT" b="1" i="0" dirty="0">
                <a:solidFill>
                  <a:srgbClr val="343541"/>
                </a:solidFill>
                <a:effectLst/>
                <a:latin typeface="Söhne"/>
              </a:rPr>
              <a:t> Programavimo Kalboje</a:t>
            </a:r>
            <a:endParaRPr lang="lt-LT" b="0" i="0" dirty="0">
              <a:solidFill>
                <a:srgbClr val="343541"/>
              </a:solidFill>
              <a:effectLst/>
              <a:latin typeface="Söhne"/>
            </a:endParaRPr>
          </a:p>
          <a:p>
            <a:pPr algn="l"/>
            <a:endParaRPr lang="lt-LT" b="0" i="0" dirty="0">
              <a:solidFill>
                <a:srgbClr val="343541"/>
              </a:solidFill>
              <a:effectLst/>
              <a:latin typeface="Söhne"/>
            </a:endParaRPr>
          </a:p>
          <a:p>
            <a:pPr algn="l"/>
            <a:r>
              <a:rPr lang="lt-LT" b="0" i="0" dirty="0">
                <a:solidFill>
                  <a:srgbClr val="343541"/>
                </a:solidFill>
                <a:effectLst/>
                <a:latin typeface="Söhne"/>
              </a:rPr>
              <a:t>Sveiki visi! Šiandien mes aptarsime dar vieną pagrindinį objektinio programavimo konceptą - polimorfizmą.</a:t>
            </a:r>
          </a:p>
          <a:p>
            <a:pPr algn="l"/>
            <a:r>
              <a:rPr lang="lt-LT" b="0" i="0" dirty="0">
                <a:solidFill>
                  <a:srgbClr val="343541"/>
                </a:solidFill>
                <a:effectLst/>
                <a:latin typeface="Söhne"/>
              </a:rPr>
              <a:t>Tiesioginė polimorfizmo reikšmė yra įvairių formų atsiradimo sąlyga. Tai yra labai svarbi programavimo sąvoka. Tai reiškia vieno tipo objekto (metodo, operatoriaus ar objekto) naudojimą skirtingų tipų atvaizdavimui skirtinguose scenarijuose​</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Pavyzdžiui, yra keletas "</a:t>
            </a:r>
            <a:r>
              <a:rPr lang="lt-LT" b="0" i="0" dirty="0" err="1">
                <a:solidFill>
                  <a:srgbClr val="343541"/>
                </a:solidFill>
                <a:effectLst/>
                <a:latin typeface="Söhne"/>
              </a:rPr>
              <a:t>Python</a:t>
            </a:r>
            <a:r>
              <a:rPr lang="lt-LT" b="0" i="0" dirty="0">
                <a:solidFill>
                  <a:srgbClr val="343541"/>
                </a:solidFill>
                <a:effectLst/>
                <a:latin typeface="Söhne"/>
              </a:rPr>
              <a:t>" funkcijų, kurios yra suderinamos veikti su keliais duomenų tipais. Viena iš tokių funkcijų yra </a:t>
            </a:r>
            <a:r>
              <a:rPr lang="lt-LT" b="0" i="0" dirty="0" err="1">
                <a:solidFill>
                  <a:srgbClr val="343541"/>
                </a:solidFill>
                <a:effectLst/>
                <a:latin typeface="Söhne"/>
              </a:rPr>
              <a:t>len</a:t>
            </a:r>
            <a:r>
              <a:rPr lang="lt-LT" b="0" i="0" dirty="0">
                <a:solidFill>
                  <a:srgbClr val="343541"/>
                </a:solidFill>
                <a:effectLst/>
                <a:latin typeface="Söhne"/>
              </a:rPr>
              <a:t>() funkcija. Ši funkcija gali veikti su daugeliu duomenų tipų, tokių kaip eilutės, sąrašai, žodynai ir kiti, ir ji pateikia konkretų rezultatą priklausomai nuo duomenų tipo​</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Kurdami klasės metodus galime naudoti polimorfizmo sąvoką, nes "</a:t>
            </a:r>
            <a:r>
              <a:rPr lang="lt-LT" b="0" i="0" dirty="0" err="1">
                <a:solidFill>
                  <a:srgbClr val="343541"/>
                </a:solidFill>
                <a:effectLst/>
                <a:latin typeface="Söhne"/>
              </a:rPr>
              <a:t>Python</a:t>
            </a:r>
            <a:r>
              <a:rPr lang="lt-LT" b="0" i="0" dirty="0">
                <a:solidFill>
                  <a:srgbClr val="343541"/>
                </a:solidFill>
                <a:effectLst/>
                <a:latin typeface="Söhne"/>
              </a:rPr>
              <a:t>" leidžia skirtingoms klasėms turėti metodus tuo pačiu pavadinimu​</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Pažiūrėkime į mūsų pavyzdį. Čia mes turime klasę, vadinamą </a:t>
            </a:r>
            <a:r>
              <a:rPr lang="lt-LT" b="0" i="0" dirty="0" err="1">
                <a:solidFill>
                  <a:srgbClr val="343541"/>
                </a:solidFill>
                <a:effectLst/>
                <a:latin typeface="Söhne"/>
              </a:rPr>
              <a:t>Gyvunas</a:t>
            </a:r>
            <a:r>
              <a:rPr lang="lt-LT" b="0" i="0" dirty="0">
                <a:solidFill>
                  <a:srgbClr val="343541"/>
                </a:solidFill>
                <a:effectLst/>
                <a:latin typeface="Söhne"/>
              </a:rPr>
              <a:t>. Ši klasė turi metodą bėgti.</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err="1">
                <a:solidFill>
                  <a:srgbClr val="F22C3D"/>
                </a:solidFill>
                <a:effectLst/>
                <a:latin typeface="Söhne"/>
              </a:rPr>
              <a:t>Gyvunas</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a:solidFill>
                  <a:srgbClr val="F22C3D"/>
                </a:solidFill>
                <a:effectLst/>
                <a:latin typeface="Söhne"/>
              </a:rPr>
              <a:t>__</a:t>
            </a:r>
            <a:r>
              <a:rPr lang="lt-LT" b="0" i="0" dirty="0" err="1">
                <a:solidFill>
                  <a:srgbClr val="F22C3D"/>
                </a:solidFill>
                <a:effectLst/>
                <a:latin typeface="Söhne"/>
              </a:rPr>
              <a:t>init</a:t>
            </a:r>
            <a:r>
              <a:rPr lang="lt-LT" b="0" i="0" dirty="0">
                <a:solidFill>
                  <a:srgbClr val="F22C3D"/>
                </a:solidFill>
                <a:effectLst/>
                <a:latin typeface="Söhne"/>
              </a:rPr>
              <a:t>__</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vardas, spalva): </a:t>
            </a:r>
            <a:r>
              <a:rPr lang="lt-LT" b="0" i="0" dirty="0" err="1">
                <a:solidFill>
                  <a:srgbClr val="343541"/>
                </a:solidFill>
                <a:effectLst/>
                <a:latin typeface="Söhne"/>
              </a:rPr>
              <a:t>self.vardas</a:t>
            </a:r>
            <a:r>
              <a:rPr lang="lt-LT" b="0" i="0" dirty="0">
                <a:solidFill>
                  <a:srgbClr val="343541"/>
                </a:solidFill>
                <a:effectLst/>
                <a:latin typeface="Söhne"/>
              </a:rPr>
              <a:t> = vardas </a:t>
            </a:r>
            <a:r>
              <a:rPr lang="lt-LT" b="0" i="0" dirty="0" err="1">
                <a:solidFill>
                  <a:srgbClr val="343541"/>
                </a:solidFill>
                <a:effectLst/>
                <a:latin typeface="Söhne"/>
              </a:rPr>
              <a:t>self.spalva</a:t>
            </a:r>
            <a:r>
              <a:rPr lang="lt-LT" b="0" i="0" dirty="0">
                <a:solidFill>
                  <a:srgbClr val="343541"/>
                </a:solidFill>
                <a:effectLst/>
                <a:latin typeface="Söhne"/>
              </a:rPr>
              <a:t> = spalva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err="1">
                <a:solidFill>
                  <a:srgbClr val="F22C3D"/>
                </a:solidFill>
                <a:effectLst/>
                <a:latin typeface="Söhne"/>
              </a:rPr>
              <a:t>begti</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a:solidFill>
                  <a:srgbClr val="00A67D"/>
                </a:solidFill>
                <a:effectLst/>
                <a:latin typeface="Söhne"/>
              </a:rPr>
              <a:t>"Bėgu"</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Vėliau mes sukūrėme dar vieną klasę - Vėžlys, kuri paveldi </a:t>
            </a:r>
            <a:r>
              <a:rPr lang="lt-LT" b="0" i="0" dirty="0" err="1">
                <a:solidFill>
                  <a:srgbClr val="343541"/>
                </a:solidFill>
                <a:effectLst/>
                <a:latin typeface="Söhne"/>
              </a:rPr>
              <a:t>Gyvunas</a:t>
            </a:r>
            <a:r>
              <a:rPr lang="lt-LT" b="0" i="0" dirty="0">
                <a:solidFill>
                  <a:srgbClr val="343541"/>
                </a:solidFill>
                <a:effectLst/>
                <a:latin typeface="Söhne"/>
              </a:rPr>
              <a:t> klasę ir perrašo metodą bėgti.</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err="1">
                <a:solidFill>
                  <a:srgbClr val="F22C3D"/>
                </a:solidFill>
                <a:effectLst/>
                <a:latin typeface="Söhne"/>
              </a:rPr>
              <a:t>Vezlys</a:t>
            </a:r>
            <a:r>
              <a:rPr lang="lt-LT" b="0" i="0" dirty="0">
                <a:solidFill>
                  <a:srgbClr val="343541"/>
                </a:solidFill>
                <a:effectLst/>
                <a:latin typeface="Söhne"/>
              </a:rPr>
              <a:t> (</a:t>
            </a:r>
            <a:r>
              <a:rPr lang="lt-LT" b="0" i="0" dirty="0" err="1">
                <a:solidFill>
                  <a:srgbClr val="F22C3D"/>
                </a:solidFill>
                <a:effectLst/>
                <a:latin typeface="Söhne"/>
              </a:rPr>
              <a:t>Gyvunas</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err="1">
                <a:solidFill>
                  <a:srgbClr val="F22C3D"/>
                </a:solidFill>
                <a:effectLst/>
                <a:latin typeface="Söhne"/>
              </a:rPr>
              <a:t>begti</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a:solidFill>
                  <a:srgbClr val="00A67D"/>
                </a:solidFill>
                <a:effectLst/>
                <a:latin typeface="Söhne"/>
              </a:rPr>
              <a:t>"Aš lėtai einu, ne bėgu"</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Kai mes sukuriam naują Vėžlys objektą ir iškviečiame bėgti metodą, </a:t>
            </a:r>
            <a:r>
              <a:rPr lang="lt-LT" b="0" i="0" dirty="0" err="1">
                <a:solidFill>
                  <a:srgbClr val="343541"/>
                </a:solidFill>
                <a:effectLst/>
                <a:latin typeface="Söhne"/>
              </a:rPr>
              <a:t>Python</a:t>
            </a:r>
            <a:r>
              <a:rPr lang="lt-LT" b="0" i="0" dirty="0">
                <a:solidFill>
                  <a:srgbClr val="343541"/>
                </a:solidFill>
                <a:effectLst/>
                <a:latin typeface="Söhne"/>
              </a:rPr>
              <a:t> naudoja perrašytą metodą iš Vėžlys klasės, o ne pradinį metodą iš </a:t>
            </a:r>
            <a:r>
              <a:rPr lang="lt-LT" b="0" i="0" dirty="0" err="1">
                <a:solidFill>
                  <a:srgbClr val="343541"/>
                </a:solidFill>
                <a:effectLst/>
                <a:latin typeface="Söhne"/>
              </a:rPr>
              <a:t>Gyvunas</a:t>
            </a:r>
            <a:r>
              <a:rPr lang="lt-LT" b="0" i="0" dirty="0">
                <a:solidFill>
                  <a:srgbClr val="343541"/>
                </a:solidFill>
                <a:effectLst/>
                <a:latin typeface="Söhne"/>
              </a:rPr>
              <a:t> klasės. Tai yra puikus polimorfizmo pavyzdys: vienas metodas ("bėgti") naudojamas skirtingai priklausomai nuo objekto klasės.</a:t>
            </a:r>
          </a:p>
          <a:p>
            <a:pPr algn="l"/>
            <a:r>
              <a:rPr lang="lt-LT" b="0" i="0" dirty="0">
                <a:solidFill>
                  <a:srgbClr val="343541"/>
                </a:solidFill>
                <a:effectLst/>
                <a:latin typeface="Söhne"/>
              </a:rPr>
              <a:t>Polimorfizmas yra glaudžiai susijęs su paveldėjimu. "</a:t>
            </a:r>
            <a:r>
              <a:rPr lang="lt-LT" b="0" i="0" dirty="0" err="1">
                <a:solidFill>
                  <a:srgbClr val="343541"/>
                </a:solidFill>
                <a:effectLst/>
                <a:latin typeface="Söhne"/>
              </a:rPr>
              <a:t>Python</a:t>
            </a:r>
            <a:r>
              <a:rPr lang="lt-LT" b="0" i="0" dirty="0">
                <a:solidFill>
                  <a:srgbClr val="343541"/>
                </a:solidFill>
                <a:effectLst/>
                <a:latin typeface="Söhne"/>
              </a:rPr>
              <a:t>" vaikų klasės paveldi metodus ir atributus i</a:t>
            </a:r>
          </a:p>
          <a:p>
            <a:pPr algn="l"/>
            <a:endParaRPr lang="lt-LT" b="0" i="0" dirty="0">
              <a:solidFill>
                <a:srgbClr val="343541"/>
              </a:solidFill>
              <a:effectLst/>
              <a:latin typeface="Söhne"/>
            </a:endParaRPr>
          </a:p>
          <a:p>
            <a:pPr algn="l"/>
            <a:r>
              <a:rPr lang="lt-LT" b="0" i="0" dirty="0">
                <a:solidFill>
                  <a:srgbClr val="343541"/>
                </a:solidFill>
                <a:effectLst/>
                <a:latin typeface="Söhne"/>
              </a:rPr>
              <a:t>Čia yra keletas pagrindinių taškų, kurie gali būti naudojami polimorfizmo paaiškinimui pradedantiesiems:</a:t>
            </a:r>
          </a:p>
          <a:p>
            <a:pPr algn="l">
              <a:buFont typeface="+mj-lt"/>
              <a:buAutoNum type="arabicPeriod"/>
            </a:pPr>
            <a:r>
              <a:rPr lang="lt-LT" b="1" i="0" dirty="0">
                <a:solidFill>
                  <a:srgbClr val="343541"/>
                </a:solidFill>
                <a:effectLst/>
                <a:latin typeface="Söhne"/>
              </a:rPr>
              <a:t>Kas yra polimorfizmas?</a:t>
            </a:r>
            <a:r>
              <a:rPr lang="lt-LT" b="0" i="0" dirty="0">
                <a:solidFill>
                  <a:srgbClr val="343541"/>
                </a:solidFill>
                <a:effectLst/>
                <a:latin typeface="Söhne"/>
              </a:rPr>
              <a:t> Polimorfizmas yra labai svarbi programavimo sąvoka. Tiesioginė polimorfizmo reikšmė yra įvairių formų atsiradimo sąlyga. Tai reiškia vieno tipo objekto (metodo, operatoriaus ar objekto) naudojimą skirtingų tipų atvaizdavimui skirtinguose scenarijuose【17†source】.</a:t>
            </a:r>
          </a:p>
          <a:p>
            <a:pPr algn="l">
              <a:buFont typeface="+mj-lt"/>
              <a:buAutoNum type="arabicPeriod"/>
            </a:pP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Polimorfizmas funkcijose:</a:t>
            </a:r>
            <a:r>
              <a:rPr lang="lt-LT" b="0" i="0" dirty="0">
                <a:solidFill>
                  <a:srgbClr val="343541"/>
                </a:solidFill>
                <a:effectLst/>
                <a:latin typeface="Söhne"/>
              </a:rPr>
              <a:t> Yra keletas </a:t>
            </a:r>
            <a:r>
              <a:rPr lang="lt-LT" b="0" i="0" dirty="0" err="1">
                <a:solidFill>
                  <a:srgbClr val="343541"/>
                </a:solidFill>
                <a:effectLst/>
                <a:latin typeface="Söhne"/>
              </a:rPr>
              <a:t>Python</a:t>
            </a:r>
            <a:r>
              <a:rPr lang="lt-LT" b="0" i="0" dirty="0">
                <a:solidFill>
                  <a:srgbClr val="343541"/>
                </a:solidFill>
                <a:effectLst/>
                <a:latin typeface="Söhne"/>
              </a:rPr>
              <a:t> funkcijų, kurios yra suderinamos su daugybe duomenų tipų. Pavyzdžiui, </a:t>
            </a:r>
            <a:r>
              <a:rPr lang="lt-LT" b="0" i="0" dirty="0" err="1">
                <a:solidFill>
                  <a:srgbClr val="343541"/>
                </a:solidFill>
                <a:effectLst/>
                <a:latin typeface="Söhne"/>
              </a:rPr>
              <a:t>len</a:t>
            </a:r>
            <a:r>
              <a:rPr lang="lt-LT" b="0" i="0" dirty="0">
                <a:solidFill>
                  <a:srgbClr val="343541"/>
                </a:solidFill>
                <a:effectLst/>
                <a:latin typeface="Söhne"/>
              </a:rPr>
              <a:t>() funkcija gali veikti su daugybe duomenų tipų - eilutės, sąrašai, paketai, rinkiniai ir žodynai【18†source】</a:t>
            </a:r>
            <a:br>
              <a:rPr lang="lt-LT" b="0" i="0" dirty="0">
                <a:solidFill>
                  <a:srgbClr val="343541"/>
                </a:solidFill>
                <a:effectLst/>
                <a:latin typeface="Söhne"/>
              </a:rPr>
            </a:br>
            <a:r>
              <a:rPr lang="lt-LT" b="0" i="0" dirty="0">
                <a:solidFill>
                  <a:srgbClr val="343541"/>
                </a:solidFill>
                <a:effectLst/>
                <a:latin typeface="Söhne"/>
              </a:rPr>
              <a:t>.</a:t>
            </a:r>
          </a:p>
          <a:p>
            <a:pPr algn="l">
              <a:buFont typeface="+mj-lt"/>
              <a:buAutoNum type="arabicPeriod"/>
            </a:pPr>
            <a:r>
              <a:rPr lang="lt-LT" b="1" i="0" dirty="0">
                <a:solidFill>
                  <a:srgbClr val="343541"/>
                </a:solidFill>
                <a:effectLst/>
                <a:latin typeface="Söhne"/>
              </a:rPr>
              <a:t>Polimorfizmas klasėse:</a:t>
            </a:r>
            <a:r>
              <a:rPr lang="lt-LT" b="0" i="0" dirty="0">
                <a:solidFill>
                  <a:srgbClr val="343541"/>
                </a:solidFill>
                <a:effectLst/>
                <a:latin typeface="Söhne"/>
              </a:rPr>
              <a:t> "</a:t>
            </a:r>
            <a:r>
              <a:rPr lang="lt-LT" b="0" i="0" dirty="0" err="1">
                <a:solidFill>
                  <a:srgbClr val="343541"/>
                </a:solidFill>
                <a:effectLst/>
                <a:latin typeface="Söhne"/>
              </a:rPr>
              <a:t>Python</a:t>
            </a:r>
            <a:r>
              <a:rPr lang="lt-LT" b="0" i="0" dirty="0">
                <a:solidFill>
                  <a:srgbClr val="343541"/>
                </a:solidFill>
                <a:effectLst/>
                <a:latin typeface="Söhne"/>
              </a:rPr>
              <a:t>" leidžia skirtingoms klasėms turėti metodus tuo pačiu pavadinimu. Pavyzdžiui, sukūrus klases "</a:t>
            </a:r>
            <a:r>
              <a:rPr lang="lt-LT" b="0" i="0" dirty="0" err="1">
                <a:solidFill>
                  <a:srgbClr val="343541"/>
                </a:solidFill>
                <a:effectLst/>
                <a:latin typeface="Söhne"/>
              </a:rPr>
              <a:t>Cat</a:t>
            </a:r>
            <a:r>
              <a:rPr lang="lt-LT" b="0" i="0" dirty="0">
                <a:solidFill>
                  <a:srgbClr val="343541"/>
                </a:solidFill>
                <a:effectLst/>
                <a:latin typeface="Söhne"/>
              </a:rPr>
              <a:t>" ir "</a:t>
            </a:r>
            <a:r>
              <a:rPr lang="lt-LT" b="0" i="0" dirty="0" err="1">
                <a:solidFill>
                  <a:srgbClr val="343541"/>
                </a:solidFill>
                <a:effectLst/>
                <a:latin typeface="Söhne"/>
              </a:rPr>
              <a:t>Dog</a:t>
            </a:r>
            <a:r>
              <a:rPr lang="lt-LT" b="0" i="0" dirty="0">
                <a:solidFill>
                  <a:srgbClr val="343541"/>
                </a:solidFill>
                <a:effectLst/>
                <a:latin typeface="Söhne"/>
              </a:rPr>
              <a:t>", abiejose yra metodai "</a:t>
            </a:r>
            <a:r>
              <a:rPr lang="lt-LT" b="0" i="0" dirty="0" err="1">
                <a:solidFill>
                  <a:srgbClr val="343541"/>
                </a:solidFill>
                <a:effectLst/>
                <a:latin typeface="Söhne"/>
              </a:rPr>
              <a:t>info</a:t>
            </a:r>
            <a:r>
              <a:rPr lang="lt-LT" b="0" i="0" dirty="0">
                <a:solidFill>
                  <a:srgbClr val="343541"/>
                </a:solidFill>
                <a:effectLst/>
                <a:latin typeface="Söhne"/>
              </a:rPr>
              <a:t>" ir "</a:t>
            </a:r>
            <a:r>
              <a:rPr lang="lt-LT" b="0" i="0" dirty="0" err="1">
                <a:solidFill>
                  <a:srgbClr val="343541"/>
                </a:solidFill>
                <a:effectLst/>
                <a:latin typeface="Söhne"/>
              </a:rPr>
              <a:t>make_sound</a:t>
            </a:r>
            <a:r>
              <a:rPr lang="lt-LT" b="0" i="0" dirty="0">
                <a:solidFill>
                  <a:srgbClr val="343541"/>
                </a:solidFill>
                <a:effectLst/>
                <a:latin typeface="Söhne"/>
              </a:rPr>
              <a:t>", kurie atlieka skirtingas funkcijas priklausomai nuo klasės【19†source】【20†source】.</a:t>
            </a:r>
            <a:br>
              <a:rPr lang="lt-LT" b="0" i="0" dirty="0">
                <a:solidFill>
                  <a:srgbClr val="343541"/>
                </a:solidFill>
                <a:effectLst/>
                <a:latin typeface="Söhne"/>
              </a:rPr>
            </a:b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Polimorfizmas ir paveldėjimas:</a:t>
            </a:r>
            <a:r>
              <a:rPr lang="lt-LT" b="0" i="0" dirty="0">
                <a:solidFill>
                  <a:srgbClr val="343541"/>
                </a:solidFill>
                <a:effectLst/>
                <a:latin typeface="Söhne"/>
              </a:rPr>
              <a:t> Kaip ir kitose programavimo kalbose, "</a:t>
            </a:r>
            <a:r>
              <a:rPr lang="lt-LT" b="0" i="0" dirty="0" err="1">
                <a:solidFill>
                  <a:srgbClr val="343541"/>
                </a:solidFill>
                <a:effectLst/>
                <a:latin typeface="Söhne"/>
              </a:rPr>
              <a:t>Python</a:t>
            </a:r>
            <a:r>
              <a:rPr lang="lt-LT" b="0" i="0" dirty="0">
                <a:solidFill>
                  <a:srgbClr val="343541"/>
                </a:solidFill>
                <a:effectLst/>
                <a:latin typeface="Söhne"/>
              </a:rPr>
              <a:t>" vaikų klasės taip pat paveldi metodus ir atributus iš tėvų klasės. Mes galime iš naujo apibrėžti tam tikrus metodus ir atributus, kad tiktų vaikų klasei, o tai vadinama metodo viršijimu. Polimorfizmas leidžia mums pasiekti šiuos nepaisomus metodus ir atributus, kurie turi tą patį pavadinimą kaip ir tėvų klasė【21†source】.</a:t>
            </a:r>
            <a:br>
              <a:rPr lang="lt-LT" b="0" i="0" dirty="0">
                <a:solidFill>
                  <a:srgbClr val="343541"/>
                </a:solidFill>
                <a:effectLst/>
                <a:latin typeface="Söhne"/>
              </a:rPr>
            </a:b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Polimorfizmas Jūsų pateiktame pavyzdyje:</a:t>
            </a:r>
            <a:r>
              <a:rPr lang="lt-LT" b="0" i="0" dirty="0">
                <a:solidFill>
                  <a:srgbClr val="343541"/>
                </a:solidFill>
                <a:effectLst/>
                <a:latin typeface="Söhne"/>
              </a:rPr>
              <a:t> Jūsų pateiktame pavyzdyje, klasė "</a:t>
            </a:r>
            <a:r>
              <a:rPr lang="lt-LT" b="0" i="0" dirty="0" err="1">
                <a:solidFill>
                  <a:srgbClr val="343541"/>
                </a:solidFill>
                <a:effectLst/>
                <a:latin typeface="Söhne"/>
              </a:rPr>
              <a:t>Gyvunas</a:t>
            </a:r>
            <a:r>
              <a:rPr lang="lt-LT" b="0" i="0" dirty="0">
                <a:solidFill>
                  <a:srgbClr val="343541"/>
                </a:solidFill>
                <a:effectLst/>
                <a:latin typeface="Söhne"/>
              </a:rPr>
              <a:t>" yra bazinė klasė, kuri turi metodą "bėgti". Klasė "Vėžlys" yra išvestinė klasė, kuri paveldi savybes iš "</a:t>
            </a:r>
            <a:r>
              <a:rPr lang="lt-LT" b="0" i="0" dirty="0" err="1">
                <a:solidFill>
                  <a:srgbClr val="343541"/>
                </a:solidFill>
                <a:effectLst/>
                <a:latin typeface="Söhne"/>
              </a:rPr>
              <a:t>Gyvunas</a:t>
            </a:r>
            <a:r>
              <a:rPr lang="lt-LT" b="0" i="0" dirty="0">
                <a:solidFill>
                  <a:srgbClr val="343541"/>
                </a:solidFill>
                <a:effectLst/>
                <a:latin typeface="Söhne"/>
              </a:rPr>
              <a:t>", bet </a:t>
            </a:r>
            <a:r>
              <a:rPr lang="lt-LT" b="0" i="0" dirty="0" err="1">
                <a:solidFill>
                  <a:srgbClr val="343541"/>
                </a:solidFill>
                <a:effectLst/>
                <a:latin typeface="Söhne"/>
              </a:rPr>
              <a:t>perdefinuoja</a:t>
            </a:r>
            <a:r>
              <a:rPr lang="lt-LT" b="0" i="0" dirty="0">
                <a:solidFill>
                  <a:srgbClr val="343541"/>
                </a:solidFill>
                <a:effectLst/>
                <a:latin typeface="Söhne"/>
              </a:rPr>
              <a:t> metodą "bėgti". Tai rodo polimorfizmo principą - skirtingų objektų galimybę naudoti tuos pačius metodus, bet atlikti skirtingas funkcijas.</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4</a:t>
            </a:fld>
            <a:endParaRPr lang="en-LT"/>
          </a:p>
        </p:txBody>
      </p:sp>
    </p:spTree>
    <p:extLst>
      <p:ext uri="{BB962C8B-B14F-4D97-AF65-F5344CB8AC3E}">
        <p14:creationId xmlns:p14="http://schemas.microsoft.com/office/powerpoint/2010/main" val="248967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Dabarmes</a:t>
            </a:r>
            <a:r>
              <a:rPr lang="lt-LT" b="0" i="0" dirty="0">
                <a:solidFill>
                  <a:srgbClr val="374151"/>
                </a:solidFill>
                <a:effectLst/>
                <a:latin typeface="Söhne"/>
              </a:rPr>
              <a:t> kalbėsime apie tai, kaip pasiekti tėvų klasių metodus </a:t>
            </a:r>
            <a:r>
              <a:rPr lang="lt-LT" b="0" i="0" dirty="0" err="1">
                <a:solidFill>
                  <a:srgbClr val="374151"/>
                </a:solidFill>
                <a:effectLst/>
                <a:latin typeface="Söhne"/>
              </a:rPr>
              <a:t>Python</a:t>
            </a:r>
            <a:r>
              <a:rPr lang="lt-LT" b="0" i="0" dirty="0">
                <a:solidFill>
                  <a:srgbClr val="374151"/>
                </a:solidFill>
                <a:effectLst/>
                <a:latin typeface="Söhne"/>
              </a:rPr>
              <a:t> programavimo kalboje. Tai yra labai naudingas įgūdis, nes jis leidžia mums naudoti ir praplėsti esamą kodą, o ne rašyti viską iš naujo.</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pažiūrėkime į šį duota kodą:</a:t>
            </a:r>
          </a:p>
          <a:p>
            <a:r>
              <a:rPr lang="lt-LT" dirty="0" err="1">
                <a:solidFill>
                  <a:srgbClr val="2E95D3"/>
                </a:solidFill>
                <a:effectLst/>
              </a:rPr>
              <a:t>class</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solidFill>
                  <a:srgbClr val="DF3079"/>
                </a:solidFill>
                <a:effectLst/>
              </a:rPr>
              <a:t>self</a:t>
            </a:r>
            <a:r>
              <a:rPr lang="lt-LT" dirty="0">
                <a:effectLst/>
              </a:rPr>
              <a:t>, vardas, spalva): </a:t>
            </a:r>
            <a:r>
              <a:rPr lang="lt-LT" dirty="0" err="1">
                <a:solidFill>
                  <a:srgbClr val="DF3079"/>
                </a:solidFill>
                <a:effectLst/>
              </a:rPr>
              <a:t>self</a:t>
            </a:r>
            <a:r>
              <a:rPr lang="lt-LT" dirty="0" err="1">
                <a:effectLst/>
              </a:rPr>
              <a:t>.vardas</a:t>
            </a:r>
            <a:r>
              <a:rPr lang="lt-LT" dirty="0">
                <a:effectLst/>
              </a:rPr>
              <a:t> = vardas </a:t>
            </a:r>
            <a:r>
              <a:rPr lang="lt-LT" dirty="0" err="1">
                <a:solidFill>
                  <a:srgbClr val="DF3079"/>
                </a:solidFill>
                <a:effectLst/>
              </a:rPr>
              <a:t>self</a:t>
            </a:r>
            <a:r>
              <a:rPr lang="lt-LT" dirty="0" err="1">
                <a:effectLst/>
              </a:rPr>
              <a:t>.spalva</a:t>
            </a:r>
            <a:r>
              <a:rPr lang="lt-LT" dirty="0">
                <a:effectLst/>
              </a:rPr>
              <a:t> = spalva </a:t>
            </a:r>
            <a:r>
              <a:rPr lang="lt-LT" dirty="0" err="1">
                <a:solidFill>
                  <a:srgbClr val="2E95D3"/>
                </a:solidFill>
                <a:effectLst/>
              </a:rPr>
              <a:t>def</a:t>
            </a:r>
            <a:r>
              <a:rPr lang="lt-LT" dirty="0">
                <a:effectLst/>
              </a:rPr>
              <a:t> </a:t>
            </a:r>
            <a:r>
              <a:rPr lang="lt-LT" dirty="0" err="1">
                <a:solidFill>
                  <a:srgbClr val="F22C3D"/>
                </a:solidFill>
                <a:effectLst/>
              </a:rPr>
              <a:t>begti</a:t>
            </a:r>
            <a:r>
              <a:rPr lang="lt-LT" dirty="0">
                <a:effectLst/>
              </a:rPr>
              <a:t>(</a:t>
            </a:r>
            <a:r>
              <a:rPr lang="lt-LT" dirty="0" err="1">
                <a:solidFill>
                  <a:srgbClr val="DF3079"/>
                </a:solidFill>
                <a:effectLst/>
              </a:rPr>
              <a:t>self</a:t>
            </a:r>
            <a:r>
              <a:rPr lang="lt-LT" dirty="0">
                <a:effectLst/>
              </a:rPr>
              <a:t>): </a:t>
            </a:r>
            <a:r>
              <a:rPr lang="lt-LT" dirty="0" err="1">
                <a:effectLst/>
              </a:rPr>
              <a:t>print</a:t>
            </a:r>
            <a:r>
              <a:rPr lang="lt-LT" dirty="0">
                <a:effectLst/>
              </a:rPr>
              <a:t>(</a:t>
            </a:r>
            <a:r>
              <a:rPr lang="lt-LT" dirty="0">
                <a:solidFill>
                  <a:srgbClr val="00A67D"/>
                </a:solidFill>
                <a:effectLst/>
              </a:rPr>
              <a:t>"Bėgu"</a:t>
            </a:r>
            <a:r>
              <a:rPr lang="lt-LT" dirty="0">
                <a:effectLst/>
              </a:rPr>
              <a:t>) </a:t>
            </a:r>
            <a:r>
              <a:rPr lang="lt-LT" dirty="0" err="1">
                <a:solidFill>
                  <a:srgbClr val="2E95D3"/>
                </a:solidFill>
                <a:effectLst/>
              </a:rPr>
              <a:t>class</a:t>
            </a:r>
            <a:r>
              <a:rPr lang="lt-LT" dirty="0">
                <a:effectLst/>
              </a:rPr>
              <a:t> </a:t>
            </a:r>
            <a:r>
              <a:rPr lang="lt-LT" dirty="0" err="1">
                <a:solidFill>
                  <a:srgbClr val="F22C3D"/>
                </a:solidFill>
                <a:effectLst/>
              </a:rPr>
              <a:t>Vezlys</a:t>
            </a:r>
            <a:r>
              <a:rPr lang="lt-LT" dirty="0">
                <a:effectLst/>
              </a:rPr>
              <a:t> (</a:t>
            </a:r>
            <a:r>
              <a:rPr lang="lt-LT" dirty="0" err="1">
                <a:solidFill>
                  <a:srgbClr val="F22C3D"/>
                </a:solidFill>
                <a:effectLst/>
              </a:rPr>
              <a:t>Gyvunas</a:t>
            </a:r>
            <a:r>
              <a:rPr lang="lt-LT" dirty="0">
                <a:effectLst/>
              </a:rPr>
              <a:t>): </a:t>
            </a:r>
            <a:r>
              <a:rPr lang="lt-LT" dirty="0" err="1">
                <a:solidFill>
                  <a:srgbClr val="2E95D3"/>
                </a:solidFill>
                <a:effectLst/>
              </a:rPr>
              <a:t>def</a:t>
            </a:r>
            <a:r>
              <a:rPr lang="lt-LT" dirty="0">
                <a:effectLst/>
              </a:rPr>
              <a:t> </a:t>
            </a:r>
            <a:r>
              <a:rPr lang="lt-LT" dirty="0" err="1">
                <a:solidFill>
                  <a:srgbClr val="F22C3D"/>
                </a:solidFill>
                <a:effectLst/>
              </a:rPr>
              <a:t>begti</a:t>
            </a:r>
            <a:r>
              <a:rPr lang="lt-LT" dirty="0">
                <a:effectLst/>
              </a:rPr>
              <a:t>(</a:t>
            </a:r>
            <a:r>
              <a:rPr lang="lt-LT" dirty="0" err="1">
                <a:solidFill>
                  <a:srgbClr val="DF3079"/>
                </a:solidFill>
                <a:effectLst/>
              </a:rPr>
              <a:t>self</a:t>
            </a:r>
            <a:r>
              <a:rPr lang="lt-LT" dirty="0">
                <a:effectLst/>
              </a:rPr>
              <a:t>): </a:t>
            </a:r>
            <a:r>
              <a:rPr lang="lt-LT" dirty="0" err="1">
                <a:solidFill>
                  <a:srgbClr val="DF3079"/>
                </a:solidFill>
                <a:effectLst/>
              </a:rPr>
              <a:t>super</a:t>
            </a:r>
            <a:r>
              <a:rPr lang="lt-LT" dirty="0">
                <a:effectLst/>
              </a:rPr>
              <a:t>().</a:t>
            </a:r>
            <a:r>
              <a:rPr lang="lt-LT" dirty="0" err="1">
                <a:effectLst/>
              </a:rPr>
              <a:t>begti</a:t>
            </a:r>
            <a:r>
              <a:rPr lang="lt-LT" dirty="0">
                <a:effectLst/>
              </a:rPr>
              <a:t>() </a:t>
            </a:r>
            <a:r>
              <a:rPr lang="lt-LT" dirty="0" err="1">
                <a:effectLst/>
              </a:rPr>
              <a:t>print</a:t>
            </a:r>
            <a:r>
              <a:rPr lang="lt-LT" dirty="0">
                <a:effectLst/>
              </a:rPr>
              <a:t>(</a:t>
            </a:r>
            <a:r>
              <a:rPr lang="lt-LT" dirty="0">
                <a:solidFill>
                  <a:srgbClr val="00A67D"/>
                </a:solidFill>
                <a:effectLst/>
              </a:rPr>
              <a:t>"Aš lėtai einu, ne bėgu"</a:t>
            </a:r>
            <a:r>
              <a:rPr lang="lt-LT" dirty="0">
                <a:effectLst/>
              </a:rPr>
              <a:t>) </a:t>
            </a:r>
            <a:r>
              <a:rPr lang="lt-LT" dirty="0" err="1">
                <a:effectLst/>
              </a:rPr>
              <a:t>vezlys</a:t>
            </a:r>
            <a:r>
              <a:rPr lang="lt-LT" dirty="0">
                <a:effectLst/>
              </a:rPr>
              <a:t> = </a:t>
            </a:r>
            <a:r>
              <a:rPr lang="lt-LT" dirty="0" err="1">
                <a:solidFill>
                  <a:srgbClr val="F22C3D"/>
                </a:solidFill>
                <a:effectLst/>
              </a:rPr>
              <a:t>Vezlys</a:t>
            </a:r>
            <a:r>
              <a:rPr lang="lt-LT" dirty="0">
                <a:effectLst/>
              </a:rPr>
              <a:t>(</a:t>
            </a:r>
            <a:r>
              <a:rPr lang="lt-LT" dirty="0">
                <a:solidFill>
                  <a:srgbClr val="00A67D"/>
                </a:solidFill>
                <a:effectLst/>
              </a:rPr>
              <a:t>"Tadas"</a:t>
            </a:r>
            <a:r>
              <a:rPr lang="lt-LT" dirty="0">
                <a:effectLst/>
              </a:rPr>
              <a:t>, </a:t>
            </a:r>
            <a:r>
              <a:rPr lang="lt-LT" dirty="0">
                <a:solidFill>
                  <a:srgbClr val="00A67D"/>
                </a:solidFill>
                <a:effectLst/>
              </a:rPr>
              <a:t>"Rudas"</a:t>
            </a:r>
            <a:r>
              <a:rPr lang="lt-LT" dirty="0">
                <a:effectLst/>
              </a:rPr>
              <a:t>) </a:t>
            </a:r>
            <a:r>
              <a:rPr lang="lt-LT" dirty="0" err="1">
                <a:effectLst/>
              </a:rPr>
              <a:t>vezlys.begti</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du objektus: </a:t>
            </a:r>
            <a:r>
              <a:rPr lang="lt-LT" b="0" i="0" dirty="0" err="1">
                <a:solidFill>
                  <a:srgbClr val="374151"/>
                </a:solidFill>
                <a:effectLst/>
                <a:latin typeface="Söhne"/>
              </a:rPr>
              <a:t>Gyvunas</a:t>
            </a:r>
            <a:r>
              <a:rPr lang="lt-LT" b="0" i="0" dirty="0">
                <a:solidFill>
                  <a:srgbClr val="374151"/>
                </a:solidFill>
                <a:effectLst/>
                <a:latin typeface="Söhne"/>
              </a:rPr>
              <a:t> ir </a:t>
            </a:r>
            <a:r>
              <a:rPr lang="lt-LT" b="0" i="0" dirty="0" err="1">
                <a:solidFill>
                  <a:srgbClr val="374151"/>
                </a:solidFill>
                <a:effectLst/>
                <a:latin typeface="Söhne"/>
              </a:rPr>
              <a:t>Vezlys</a:t>
            </a:r>
            <a:r>
              <a:rPr lang="lt-LT" b="0" i="0" dirty="0">
                <a:solidFill>
                  <a:srgbClr val="374151"/>
                </a:solidFill>
                <a:effectLst/>
                <a:latin typeface="Söhne"/>
              </a:rPr>
              <a:t>. </a:t>
            </a:r>
            <a:r>
              <a:rPr lang="lt-LT" b="0" i="0" dirty="0" err="1">
                <a:solidFill>
                  <a:srgbClr val="374151"/>
                </a:solidFill>
                <a:effectLst/>
                <a:latin typeface="Söhne"/>
              </a:rPr>
              <a:t>Gyvunas</a:t>
            </a:r>
            <a:r>
              <a:rPr lang="lt-LT" b="0" i="0" dirty="0">
                <a:solidFill>
                  <a:srgbClr val="374151"/>
                </a:solidFill>
                <a:effectLst/>
                <a:latin typeface="Söhne"/>
              </a:rPr>
              <a:t> yra tėvų klasė, o </a:t>
            </a:r>
            <a:r>
              <a:rPr lang="lt-LT" b="0" i="0" dirty="0" err="1">
                <a:solidFill>
                  <a:srgbClr val="374151"/>
                </a:solidFill>
                <a:effectLst/>
                <a:latin typeface="Söhne"/>
              </a:rPr>
              <a:t>Vezlys</a:t>
            </a:r>
            <a:r>
              <a:rPr lang="lt-LT" b="0" i="0" dirty="0">
                <a:solidFill>
                  <a:srgbClr val="374151"/>
                </a:solidFill>
                <a:effectLst/>
                <a:latin typeface="Söhne"/>
              </a:rPr>
              <a:t> yra jos vaikų klasė. Klasė </a:t>
            </a:r>
            <a:r>
              <a:rPr lang="lt-LT" b="0" i="0" dirty="0" err="1">
                <a:solidFill>
                  <a:srgbClr val="374151"/>
                </a:solidFill>
                <a:effectLst/>
                <a:latin typeface="Söhne"/>
              </a:rPr>
              <a:t>Vezlys</a:t>
            </a:r>
            <a:r>
              <a:rPr lang="lt-LT" b="0" i="0" dirty="0">
                <a:solidFill>
                  <a:srgbClr val="374151"/>
                </a:solidFill>
                <a:effectLst/>
                <a:latin typeface="Söhne"/>
              </a:rPr>
              <a:t> paveldi visus </a:t>
            </a:r>
            <a:r>
              <a:rPr lang="lt-LT" b="0" i="0" dirty="0" err="1">
                <a:solidFill>
                  <a:srgbClr val="374151"/>
                </a:solidFill>
                <a:effectLst/>
                <a:latin typeface="Söhne"/>
              </a:rPr>
              <a:t>Gyvunas</a:t>
            </a:r>
            <a:r>
              <a:rPr lang="lt-LT" b="0" i="0" dirty="0">
                <a:solidFill>
                  <a:srgbClr val="374151"/>
                </a:solidFill>
                <a:effectLst/>
                <a:latin typeface="Söhne"/>
              </a:rPr>
              <a:t> klasės metodus ir savybes.</a:t>
            </a:r>
          </a:p>
          <a:p>
            <a:pPr algn="l"/>
            <a:endParaRPr lang="lt-LT" b="0" i="0" dirty="0">
              <a:solidFill>
                <a:srgbClr val="374151"/>
              </a:solidFill>
              <a:effectLst/>
              <a:latin typeface="Söhne"/>
            </a:endParaRPr>
          </a:p>
          <a:p>
            <a:pPr algn="l"/>
            <a:r>
              <a:rPr lang="lt-LT" b="0" i="0" dirty="0">
                <a:solidFill>
                  <a:srgbClr val="374151"/>
                </a:solidFill>
                <a:effectLst/>
                <a:latin typeface="Söhne"/>
              </a:rPr>
              <a:t>Bet kaip </a:t>
            </a:r>
            <a:r>
              <a:rPr lang="lt-LT" b="0" i="0" dirty="0" err="1">
                <a:solidFill>
                  <a:srgbClr val="374151"/>
                </a:solidFill>
                <a:effectLst/>
                <a:latin typeface="Söhne"/>
              </a:rPr>
              <a:t>Vezlys</a:t>
            </a:r>
            <a:r>
              <a:rPr lang="lt-LT" b="0" i="0" dirty="0">
                <a:solidFill>
                  <a:srgbClr val="374151"/>
                </a:solidFill>
                <a:effectLst/>
                <a:latin typeface="Söhne"/>
              </a:rPr>
              <a:t> gali naudotis </a:t>
            </a:r>
            <a:r>
              <a:rPr lang="lt-LT" b="0" i="0" dirty="0" err="1">
                <a:solidFill>
                  <a:srgbClr val="374151"/>
                </a:solidFill>
                <a:effectLst/>
                <a:latin typeface="Söhne"/>
              </a:rPr>
              <a:t>Gyvunas</a:t>
            </a:r>
            <a:r>
              <a:rPr lang="lt-LT" b="0" i="0" dirty="0">
                <a:solidFill>
                  <a:srgbClr val="374151"/>
                </a:solidFill>
                <a:effectLst/>
                <a:latin typeface="Söhne"/>
              </a:rPr>
              <a:t> klasės </a:t>
            </a:r>
            <a:r>
              <a:rPr lang="lt-LT" b="0" i="0" dirty="0" err="1">
                <a:solidFill>
                  <a:srgbClr val="374151"/>
                </a:solidFill>
                <a:effectLst/>
                <a:latin typeface="Söhne"/>
              </a:rPr>
              <a:t>begti</a:t>
            </a:r>
            <a:r>
              <a:rPr lang="lt-LT" b="0" i="0" dirty="0">
                <a:solidFill>
                  <a:srgbClr val="374151"/>
                </a:solidFill>
                <a:effectLst/>
                <a:latin typeface="Söhne"/>
              </a:rPr>
              <a:t> metodu? Čia mes naudojame </a:t>
            </a:r>
            <a:r>
              <a:rPr lang="lt-LT" b="0" i="0" dirty="0" err="1">
                <a:solidFill>
                  <a:srgbClr val="374151"/>
                </a:solidFill>
                <a:effectLst/>
                <a:latin typeface="Söhne"/>
              </a:rPr>
              <a:t>super</a:t>
            </a:r>
            <a:r>
              <a:rPr lang="lt-LT" b="0" i="0" dirty="0">
                <a:solidFill>
                  <a:srgbClr val="374151"/>
                </a:solidFill>
                <a:effectLst/>
                <a:latin typeface="Söhne"/>
              </a:rPr>
              <a:t>() funkciją. </a:t>
            </a:r>
            <a:r>
              <a:rPr lang="lt-LT" b="0" i="0" dirty="0" err="1">
                <a:solidFill>
                  <a:srgbClr val="374151"/>
                </a:solidFill>
                <a:effectLst/>
                <a:latin typeface="Söhne"/>
              </a:rPr>
              <a:t>super</a:t>
            </a:r>
            <a:r>
              <a:rPr lang="lt-LT" b="0" i="0" dirty="0">
                <a:solidFill>
                  <a:srgbClr val="374151"/>
                </a:solidFill>
                <a:effectLst/>
                <a:latin typeface="Söhne"/>
              </a:rPr>
              <a:t>() funkcija grąžina laikiną objektą tėvų klasėje, kuris leidžia mums pasiekti tėvų klasės metodus.</a:t>
            </a:r>
          </a:p>
          <a:p>
            <a:pPr algn="l"/>
            <a:endParaRPr lang="lt-LT" b="0" i="0" dirty="0">
              <a:solidFill>
                <a:srgbClr val="374151"/>
              </a:solidFill>
              <a:effectLst/>
              <a:latin typeface="Söhne"/>
            </a:endParaRPr>
          </a:p>
          <a:p>
            <a:pPr algn="l"/>
            <a:r>
              <a:rPr lang="lt-LT" b="0" i="0" dirty="0">
                <a:solidFill>
                  <a:srgbClr val="374151"/>
                </a:solidFill>
                <a:effectLst/>
                <a:latin typeface="Söhne"/>
              </a:rPr>
              <a:t>Kai mes rašome </a:t>
            </a:r>
            <a:r>
              <a:rPr lang="lt-LT" b="0" i="0" dirty="0" err="1">
                <a:solidFill>
                  <a:srgbClr val="374151"/>
                </a:solidFill>
                <a:effectLst/>
                <a:latin typeface="Söhne"/>
              </a:rPr>
              <a:t>super</a:t>
            </a:r>
            <a:r>
              <a:rPr lang="lt-LT" b="0" i="0" dirty="0">
                <a:solidFill>
                  <a:srgbClr val="374151"/>
                </a:solidFill>
                <a:effectLst/>
                <a:latin typeface="Söhne"/>
              </a:rPr>
              <a:t>().</a:t>
            </a:r>
            <a:r>
              <a:rPr lang="lt-LT" b="0" i="0" dirty="0" err="1">
                <a:solidFill>
                  <a:srgbClr val="374151"/>
                </a:solidFill>
                <a:effectLst/>
                <a:latin typeface="Söhne"/>
              </a:rPr>
              <a:t>begti</a:t>
            </a:r>
            <a:r>
              <a:rPr lang="lt-LT" b="0" i="0" dirty="0">
                <a:solidFill>
                  <a:srgbClr val="374151"/>
                </a:solidFill>
                <a:effectLst/>
                <a:latin typeface="Söhne"/>
              </a:rPr>
              <a:t>(), mes iš tikrųjų pasakome </a:t>
            </a:r>
            <a:r>
              <a:rPr lang="lt-LT" b="0" i="0" dirty="0" err="1">
                <a:solidFill>
                  <a:srgbClr val="374151"/>
                </a:solidFill>
                <a:effectLst/>
                <a:latin typeface="Söhne"/>
              </a:rPr>
              <a:t>Python</a:t>
            </a:r>
            <a:r>
              <a:rPr lang="lt-LT" b="0" i="0" dirty="0">
                <a:solidFill>
                  <a:srgbClr val="374151"/>
                </a:solidFill>
                <a:effectLst/>
                <a:latin typeface="Söhne"/>
              </a:rPr>
              <a:t>: "eik ir paleisk </a:t>
            </a:r>
            <a:r>
              <a:rPr lang="lt-LT" b="0" i="0" dirty="0" err="1">
                <a:solidFill>
                  <a:srgbClr val="374151"/>
                </a:solidFill>
                <a:effectLst/>
                <a:latin typeface="Söhne"/>
              </a:rPr>
              <a:t>begti</a:t>
            </a:r>
            <a:r>
              <a:rPr lang="lt-LT" b="0" i="0" dirty="0">
                <a:solidFill>
                  <a:srgbClr val="374151"/>
                </a:solidFill>
                <a:effectLst/>
                <a:latin typeface="Söhne"/>
              </a:rPr>
              <a:t> metodą, kuris buvo aprašytas </a:t>
            </a:r>
            <a:r>
              <a:rPr lang="lt-LT" b="0" i="0" dirty="0" err="1">
                <a:solidFill>
                  <a:srgbClr val="374151"/>
                </a:solidFill>
                <a:effectLst/>
                <a:latin typeface="Söhne"/>
              </a:rPr>
              <a:t>Gyvunas</a:t>
            </a:r>
            <a:r>
              <a:rPr lang="lt-LT" b="0" i="0" dirty="0">
                <a:solidFill>
                  <a:srgbClr val="374151"/>
                </a:solidFill>
                <a:effectLst/>
                <a:latin typeface="Söhne"/>
              </a:rPr>
              <a:t> klasėje". Šis metodas yra vykdomas, o tada vykdomas </a:t>
            </a:r>
            <a:r>
              <a:rPr lang="lt-LT" b="0" i="0" dirty="0" err="1">
                <a:solidFill>
                  <a:srgbClr val="374151"/>
                </a:solidFill>
                <a:effectLst/>
                <a:latin typeface="Söhne"/>
              </a:rPr>
              <a:t>Vezlys</a:t>
            </a:r>
            <a:r>
              <a:rPr lang="lt-LT" b="0" i="0" dirty="0">
                <a:solidFill>
                  <a:srgbClr val="374151"/>
                </a:solidFill>
                <a:effectLst/>
                <a:latin typeface="Söhne"/>
              </a:rPr>
              <a:t> klasės </a:t>
            </a:r>
            <a:r>
              <a:rPr lang="lt-LT" b="0" i="0" dirty="0" err="1">
                <a:solidFill>
                  <a:srgbClr val="374151"/>
                </a:solidFill>
                <a:effectLst/>
                <a:latin typeface="Söhne"/>
              </a:rPr>
              <a:t>begti</a:t>
            </a:r>
            <a:r>
              <a:rPr lang="lt-LT" b="0" i="0" dirty="0">
                <a:solidFill>
                  <a:srgbClr val="374151"/>
                </a:solidFill>
                <a:effectLst/>
                <a:latin typeface="Söhne"/>
              </a:rPr>
              <a:t> metodas, kuris spausdina "Aš lėtai einu, ne bėgu".</a:t>
            </a:r>
          </a:p>
          <a:p>
            <a:pPr algn="l"/>
            <a:endParaRPr lang="lt-LT" b="0" i="0" dirty="0">
              <a:solidFill>
                <a:srgbClr val="374151"/>
              </a:solidFill>
              <a:effectLst/>
              <a:latin typeface="Söhne"/>
            </a:endParaRPr>
          </a:p>
          <a:p>
            <a:pPr algn="l"/>
            <a:r>
              <a:rPr lang="lt-LT" b="0" i="0" dirty="0">
                <a:solidFill>
                  <a:srgbClr val="374151"/>
                </a:solidFill>
                <a:effectLst/>
                <a:latin typeface="Söhne"/>
              </a:rPr>
              <a:t>Šis mechanizmas leidžia mums praplėsti ir modifikuoti tėvų klasių funkcionalumą vaikų klasėse, o tai yra labai galinga objektinio programavimo savybė. Tai leidžia mums sukurti lanksčias ir lengvai pritaikomas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Praktiškai, tai reiškia, kad mes galime turėti bendrą funkcionalumą</a:t>
            </a:r>
            <a:r>
              <a:rPr lang="lt-LT" b="1" i="0" dirty="0">
                <a:solidFill>
                  <a:srgbClr val="374151"/>
                </a:solidFill>
                <a:effectLst/>
                <a:latin typeface="Söhne"/>
              </a:rPr>
              <a:t>7-asis skaidrė (tęsinys)</a:t>
            </a:r>
            <a:endParaRPr lang="lt-LT" b="0" i="0" dirty="0">
              <a:solidFill>
                <a:srgbClr val="374151"/>
              </a:solidFill>
              <a:effectLst/>
              <a:latin typeface="Söhne"/>
            </a:endParaRPr>
          </a:p>
          <a:p>
            <a:pPr algn="l"/>
            <a:r>
              <a:rPr lang="lt-LT" b="0" i="0" dirty="0">
                <a:solidFill>
                  <a:srgbClr val="374151"/>
                </a:solidFill>
                <a:effectLst/>
                <a:latin typeface="Söhne"/>
              </a:rPr>
              <a:t>...tėvų klasėje ir tada praplėsti arba modifikuoti šį funkcionalumą vaikų klasėse, pagal mūsų programos reikalavimus.</a:t>
            </a:r>
          </a:p>
          <a:p>
            <a:pPr algn="l"/>
            <a:endParaRPr lang="lt-LT" b="0" i="0" dirty="0">
              <a:solidFill>
                <a:srgbClr val="374151"/>
              </a:solidFill>
              <a:effectLst/>
              <a:latin typeface="Söhne"/>
            </a:endParaRPr>
          </a:p>
          <a:p>
            <a:pPr algn="l"/>
            <a:r>
              <a:rPr lang="lt-LT" b="0" i="0" dirty="0">
                <a:solidFill>
                  <a:srgbClr val="374151"/>
                </a:solidFill>
                <a:effectLst/>
                <a:latin typeface="Söhne"/>
              </a:rPr>
              <a:t>Atkreipkite dėmesį, kad </a:t>
            </a:r>
            <a:r>
              <a:rPr lang="lt-LT" b="0" i="0" dirty="0" err="1">
                <a:solidFill>
                  <a:srgbClr val="374151"/>
                </a:solidFill>
                <a:effectLst/>
                <a:latin typeface="Söhne"/>
              </a:rPr>
              <a:t>super</a:t>
            </a:r>
            <a:r>
              <a:rPr lang="lt-LT" b="0" i="0" dirty="0">
                <a:solidFill>
                  <a:srgbClr val="374151"/>
                </a:solidFill>
                <a:effectLst/>
                <a:latin typeface="Söhne"/>
              </a:rPr>
              <a:t>() gali būti naudojamas ne tik metodams, bet ir savybėms pasiekti. Tai gali būti naudinga, kai norite naudoti tėvų klasės konstruktorių arba kai norite </a:t>
            </a:r>
            <a:r>
              <a:rPr lang="lt-LT" b="0" i="0" dirty="0" err="1">
                <a:solidFill>
                  <a:srgbClr val="374151"/>
                </a:solidFill>
                <a:effectLst/>
                <a:latin typeface="Söhne"/>
              </a:rPr>
              <a:t>perpanaudoti</a:t>
            </a:r>
            <a:r>
              <a:rPr lang="lt-LT" b="0" i="0" dirty="0">
                <a:solidFill>
                  <a:srgbClr val="374151"/>
                </a:solidFill>
                <a:effectLst/>
                <a:latin typeface="Söhne"/>
              </a:rPr>
              <a:t> kai kurias tėvų klasės savybes.</a:t>
            </a:r>
          </a:p>
          <a:p>
            <a:pPr algn="l"/>
            <a:endParaRPr lang="lt-LT" b="0" i="0" dirty="0">
              <a:solidFill>
                <a:srgbClr val="374151"/>
              </a:solidFill>
              <a:effectLst/>
              <a:latin typeface="Söhne"/>
            </a:endParaRPr>
          </a:p>
          <a:p>
            <a:pPr algn="l"/>
            <a:r>
              <a:rPr lang="lt-LT" b="0" i="0" dirty="0">
                <a:solidFill>
                  <a:srgbClr val="374151"/>
                </a:solidFill>
                <a:effectLst/>
                <a:latin typeface="Söhne"/>
              </a:rPr>
              <a:t>Galutinė mintis: </a:t>
            </a:r>
            <a:r>
              <a:rPr lang="lt-LT" b="0" i="0" dirty="0" err="1">
                <a:solidFill>
                  <a:srgbClr val="374151"/>
                </a:solidFill>
                <a:effectLst/>
                <a:latin typeface="Söhne"/>
              </a:rPr>
              <a:t>super</a:t>
            </a:r>
            <a:r>
              <a:rPr lang="lt-LT" b="0" i="0" dirty="0">
                <a:solidFill>
                  <a:srgbClr val="374151"/>
                </a:solidFill>
                <a:effectLst/>
                <a:latin typeface="Söhne"/>
              </a:rPr>
              <a:t>() funkcija yra galingas įrankis, kuris leidžia mums efektyviai naudoti ir praplėsti esamą kodą. Tai yra esminė objektinio programavimo dalis ir yra būtina mokytis bet kuriam </a:t>
            </a:r>
            <a:r>
              <a:rPr lang="lt-LT" b="0" i="0" dirty="0" err="1">
                <a:solidFill>
                  <a:srgbClr val="374151"/>
                </a:solidFill>
                <a:effectLst/>
                <a:latin typeface="Söhne"/>
              </a:rPr>
              <a:t>Python</a:t>
            </a:r>
            <a:r>
              <a:rPr lang="lt-LT" b="0" i="0" dirty="0">
                <a:solidFill>
                  <a:srgbClr val="374151"/>
                </a:solidFill>
                <a:effectLst/>
                <a:latin typeface="Söhne"/>
              </a:rPr>
              <a:t> programuotojui.</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5</a:t>
            </a:fld>
            <a:endParaRPr lang="en-LT"/>
          </a:p>
        </p:txBody>
      </p:sp>
    </p:spTree>
    <p:extLst>
      <p:ext uri="{BB962C8B-B14F-4D97-AF65-F5344CB8AC3E}">
        <p14:creationId xmlns:p14="http://schemas.microsoft.com/office/powerpoint/2010/main" val="328047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O dabar pa</a:t>
            </a:r>
            <a:r>
              <a:rPr lang="lt-LT" b="0" i="0" dirty="0">
                <a:solidFill>
                  <a:srgbClr val="374151"/>
                </a:solidFill>
                <a:effectLst/>
                <a:latin typeface="Söhne"/>
              </a:rPr>
              <a:t>kalbėsime apie tai, kaip pridėti papildomus atributus vaikų klasei </a:t>
            </a:r>
            <a:r>
              <a:rPr lang="lt-LT" b="0" i="0" dirty="0" err="1">
                <a:solidFill>
                  <a:srgbClr val="374151"/>
                </a:solidFill>
                <a:effectLst/>
                <a:latin typeface="Söhne"/>
              </a:rPr>
              <a:t>Python</a:t>
            </a:r>
            <a:r>
              <a:rPr lang="lt-LT" b="0" i="0" dirty="0">
                <a:solidFill>
                  <a:srgbClr val="374151"/>
                </a:solidFill>
                <a:effectLst/>
                <a:latin typeface="Söhne"/>
              </a:rPr>
              <a:t> programavimo kalboje. Tai yra labai naudingas įgūdis, nes jis leidžia mums praplėsti esamas klases, pridedant jiems naujų savybių ir funkcionalumo.</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pažiūrėkime į šį kodą:</a:t>
            </a:r>
            <a:endParaRPr lang="lt-LT" dirty="0">
              <a:effectLst/>
              <a:latin typeface="Söhne"/>
            </a:endParaRPr>
          </a:p>
          <a:p>
            <a:r>
              <a:rPr lang="lt-LT" dirty="0" err="1">
                <a:solidFill>
                  <a:srgbClr val="2E95D3"/>
                </a:solidFill>
                <a:effectLst/>
              </a:rPr>
              <a:t>class</a:t>
            </a:r>
            <a:r>
              <a:rPr lang="lt-LT" dirty="0">
                <a:effectLst/>
              </a:rPr>
              <a:t> </a:t>
            </a:r>
            <a:r>
              <a:rPr lang="lt-LT" dirty="0" err="1">
                <a:solidFill>
                  <a:srgbClr val="F22C3D"/>
                </a:solidFill>
                <a:effectLst/>
              </a:rPr>
              <a:t>Tevas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vardas, pavarde): </a:t>
            </a:r>
            <a:r>
              <a:rPr lang="lt-LT" dirty="0" err="1">
                <a:effectLst/>
              </a:rPr>
              <a:t>self.vardas</a:t>
            </a:r>
            <a:r>
              <a:rPr lang="lt-LT" dirty="0">
                <a:effectLst/>
              </a:rPr>
              <a:t> = vardas </a:t>
            </a:r>
            <a:r>
              <a:rPr lang="lt-LT" dirty="0" err="1">
                <a:effectLst/>
              </a:rPr>
              <a:t>self.pavarde</a:t>
            </a:r>
            <a:r>
              <a:rPr lang="lt-LT" dirty="0">
                <a:effectLst/>
              </a:rPr>
              <a:t> = pavarde </a:t>
            </a:r>
            <a:r>
              <a:rPr lang="lt-LT" dirty="0" err="1">
                <a:solidFill>
                  <a:srgbClr val="2E95D3"/>
                </a:solidFill>
                <a:effectLst/>
              </a:rPr>
              <a:t>class</a:t>
            </a:r>
            <a:r>
              <a:rPr lang="lt-LT" dirty="0">
                <a:effectLst/>
              </a:rPr>
              <a:t> </a:t>
            </a:r>
            <a:r>
              <a:rPr lang="lt-LT" dirty="0">
                <a:solidFill>
                  <a:srgbClr val="F22C3D"/>
                </a:solidFill>
                <a:effectLst/>
              </a:rPr>
              <a:t>Vaikas</a:t>
            </a:r>
            <a:r>
              <a:rPr lang="lt-LT" dirty="0">
                <a:effectLst/>
              </a:rPr>
              <a:t> (</a:t>
            </a:r>
            <a:r>
              <a:rPr lang="lt-LT" dirty="0" err="1">
                <a:solidFill>
                  <a:srgbClr val="F22C3D"/>
                </a:solidFill>
                <a:effectLst/>
              </a:rPr>
              <a:t>Tevas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vardas, pavarde, </a:t>
            </a:r>
            <a:r>
              <a:rPr lang="lt-LT" dirty="0" err="1">
                <a:effectLst/>
              </a:rPr>
              <a:t>mokymosi_istaiga</a:t>
            </a:r>
            <a:r>
              <a:rPr lang="lt-LT" dirty="0">
                <a:effectLst/>
              </a:rPr>
              <a:t>): </a:t>
            </a:r>
            <a:r>
              <a:rPr lang="lt-LT" dirty="0" err="1">
                <a:solidFill>
                  <a:srgbClr val="E9950C"/>
                </a:solidFill>
                <a:effectLst/>
              </a:rPr>
              <a:t>super</a:t>
            </a:r>
            <a:r>
              <a:rPr lang="lt-LT" dirty="0">
                <a:effectLst/>
              </a:rPr>
              <a:t>().__</a:t>
            </a:r>
            <a:r>
              <a:rPr lang="lt-LT" dirty="0" err="1">
                <a:effectLst/>
              </a:rPr>
              <a:t>init</a:t>
            </a:r>
            <a:r>
              <a:rPr lang="lt-LT" dirty="0">
                <a:effectLst/>
              </a:rPr>
              <a:t>__(vardas, pavarde) </a:t>
            </a:r>
            <a:r>
              <a:rPr lang="lt-LT" dirty="0" err="1">
                <a:effectLst/>
              </a:rPr>
              <a:t>self.mokymosi_istaiga</a:t>
            </a:r>
            <a:r>
              <a:rPr lang="lt-LT" dirty="0">
                <a:effectLst/>
              </a:rPr>
              <a:t> = </a:t>
            </a:r>
            <a:r>
              <a:rPr lang="lt-LT" dirty="0" err="1">
                <a:effectLst/>
              </a:rPr>
              <a:t>mokymosi_istaiga</a:t>
            </a:r>
            <a:r>
              <a:rPr lang="lt-LT" dirty="0">
                <a:effectLst/>
              </a:rPr>
              <a:t> </a:t>
            </a:r>
            <a:r>
              <a:rPr lang="lt-LT" dirty="0" err="1">
                <a:effectLst/>
              </a:rPr>
              <a:t>tevas</a:t>
            </a:r>
            <a:r>
              <a:rPr lang="lt-LT" dirty="0">
                <a:effectLst/>
              </a:rPr>
              <a:t> = </a:t>
            </a:r>
            <a:r>
              <a:rPr lang="lt-LT" dirty="0" err="1">
                <a:effectLst/>
              </a:rPr>
              <a:t>Tevas</a:t>
            </a:r>
            <a:r>
              <a:rPr lang="lt-LT" dirty="0">
                <a:effectLst/>
              </a:rPr>
              <a:t> (</a:t>
            </a:r>
            <a:r>
              <a:rPr lang="lt-LT" dirty="0">
                <a:solidFill>
                  <a:srgbClr val="00A67D"/>
                </a:solidFill>
                <a:effectLst/>
              </a:rPr>
              <a:t>"Rokas"</a:t>
            </a:r>
            <a:r>
              <a:rPr lang="lt-LT" dirty="0">
                <a:effectLst/>
              </a:rPr>
              <a:t>, </a:t>
            </a:r>
            <a:r>
              <a:rPr lang="lt-LT" dirty="0">
                <a:solidFill>
                  <a:srgbClr val="00A67D"/>
                </a:solidFill>
                <a:effectLst/>
              </a:rPr>
              <a:t>"</a:t>
            </a:r>
            <a:r>
              <a:rPr lang="lt-LT" dirty="0" err="1">
                <a:solidFill>
                  <a:srgbClr val="00A67D"/>
                </a:solidFill>
                <a:effectLst/>
              </a:rPr>
              <a:t>Budreika</a:t>
            </a:r>
            <a:r>
              <a:rPr lang="lt-LT" dirty="0">
                <a:solidFill>
                  <a:srgbClr val="00A67D"/>
                </a:solidFill>
                <a:effectLst/>
              </a:rPr>
              <a:t>"</a:t>
            </a:r>
            <a:r>
              <a:rPr lang="lt-LT" dirty="0">
                <a:effectLst/>
              </a:rPr>
              <a:t>) vaikas = Vaikas (</a:t>
            </a:r>
            <a:r>
              <a:rPr lang="lt-LT" dirty="0">
                <a:solidFill>
                  <a:srgbClr val="00A67D"/>
                </a:solidFill>
                <a:effectLst/>
              </a:rPr>
              <a:t>"Urtė"</a:t>
            </a:r>
            <a:r>
              <a:rPr lang="lt-LT" dirty="0">
                <a:effectLst/>
              </a:rPr>
              <a:t>, </a:t>
            </a:r>
            <a:r>
              <a:rPr lang="lt-LT" dirty="0">
                <a:solidFill>
                  <a:srgbClr val="00A67D"/>
                </a:solidFill>
                <a:effectLst/>
              </a:rPr>
              <a:t>"Budreikaitė"</a:t>
            </a:r>
            <a:r>
              <a:rPr lang="lt-LT" dirty="0">
                <a:effectLst/>
              </a:rPr>
              <a:t>, </a:t>
            </a:r>
            <a:r>
              <a:rPr lang="lt-LT" dirty="0">
                <a:solidFill>
                  <a:srgbClr val="00A67D"/>
                </a:solidFill>
                <a:effectLst/>
              </a:rPr>
              <a:t>"Čiurlionio menų gimnazija"</a:t>
            </a:r>
            <a:r>
              <a:rPr lang="lt-LT" dirty="0">
                <a:effectLst/>
              </a:rPr>
              <a:t>) </a:t>
            </a:r>
            <a:r>
              <a:rPr lang="lt-LT" dirty="0" err="1">
                <a:solidFill>
                  <a:srgbClr val="E9950C"/>
                </a:solidFill>
                <a:effectLst/>
              </a:rPr>
              <a:t>print</a:t>
            </a:r>
            <a:r>
              <a:rPr lang="lt-LT" dirty="0">
                <a:effectLst/>
              </a:rPr>
              <a:t>(</a:t>
            </a:r>
            <a:r>
              <a:rPr lang="lt-LT" dirty="0" err="1">
                <a:effectLst/>
              </a:rPr>
              <a:t>tevas.mokymosi_istaiga</a:t>
            </a:r>
            <a:r>
              <a:rPr lang="lt-LT" dirty="0">
                <a:effectLst/>
              </a:rPr>
              <a:t>) # </a:t>
            </a:r>
            <a:r>
              <a:rPr lang="lt-LT" dirty="0" err="1">
                <a:effectLst/>
              </a:rPr>
              <a:t>AttributeError</a:t>
            </a:r>
            <a:r>
              <a:rPr lang="lt-LT" dirty="0">
                <a:effectLst/>
              </a:rPr>
              <a:t>: '</a:t>
            </a:r>
            <a:r>
              <a:rPr lang="lt-LT" dirty="0" err="1">
                <a:effectLst/>
              </a:rPr>
              <a:t>Tevas</a:t>
            </a:r>
            <a:r>
              <a:rPr lang="lt-LT" dirty="0">
                <a:effectLst/>
              </a:rPr>
              <a:t>' </a:t>
            </a:r>
            <a:r>
              <a:rPr lang="lt-LT" dirty="0" err="1">
                <a:effectLst/>
              </a:rPr>
              <a:t>object</a:t>
            </a:r>
            <a:r>
              <a:rPr lang="lt-LT" dirty="0">
                <a:effectLst/>
              </a:rPr>
              <a:t> </a:t>
            </a:r>
            <a:r>
              <a:rPr lang="lt-LT" dirty="0" err="1">
                <a:effectLst/>
              </a:rPr>
              <a:t>has</a:t>
            </a:r>
            <a:r>
              <a:rPr lang="lt-LT" dirty="0">
                <a:effectLst/>
              </a:rPr>
              <a:t> </a:t>
            </a:r>
            <a:r>
              <a:rPr lang="lt-LT" dirty="0" err="1">
                <a:effectLst/>
              </a:rPr>
              <a:t>no</a:t>
            </a:r>
            <a:r>
              <a:rPr lang="lt-LT" dirty="0">
                <a:effectLst/>
              </a:rPr>
              <a:t> </a:t>
            </a:r>
            <a:r>
              <a:rPr lang="lt-LT" dirty="0" err="1">
                <a:effectLst/>
              </a:rPr>
              <a:t>attribute</a:t>
            </a:r>
            <a:r>
              <a:rPr lang="lt-LT" dirty="0">
                <a:effectLst/>
              </a:rPr>
              <a:t> '</a:t>
            </a:r>
            <a:r>
              <a:rPr lang="lt-LT" dirty="0" err="1">
                <a:effectLst/>
              </a:rPr>
              <a:t>mokymosi_istaiga</a:t>
            </a:r>
            <a:r>
              <a:rPr lang="lt-LT" dirty="0">
                <a:effectLst/>
              </a:rPr>
              <a:t>' </a:t>
            </a:r>
            <a:r>
              <a:rPr lang="lt-LT" dirty="0" err="1">
                <a:solidFill>
                  <a:srgbClr val="E9950C"/>
                </a:solidFill>
                <a:effectLst/>
              </a:rPr>
              <a:t>print</a:t>
            </a:r>
            <a:r>
              <a:rPr lang="lt-LT" dirty="0">
                <a:effectLst/>
              </a:rPr>
              <a:t>(</a:t>
            </a:r>
            <a:r>
              <a:rPr lang="lt-LT" dirty="0" err="1">
                <a:effectLst/>
              </a:rPr>
              <a:t>vaikas.mokymosi_istaiga</a:t>
            </a:r>
            <a:r>
              <a:rPr lang="lt-LT" dirty="0">
                <a:effectLst/>
              </a:rPr>
              <a:t>) # Čiurlionio menų gimnazija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du objektus: </a:t>
            </a:r>
            <a:r>
              <a:rPr lang="lt-LT" b="0" i="0" dirty="0" err="1">
                <a:solidFill>
                  <a:srgbClr val="374151"/>
                </a:solidFill>
                <a:effectLst/>
                <a:latin typeface="Söhne"/>
              </a:rPr>
              <a:t>Tevas</a:t>
            </a:r>
            <a:r>
              <a:rPr lang="lt-LT" b="0" i="0" dirty="0">
                <a:solidFill>
                  <a:srgbClr val="374151"/>
                </a:solidFill>
                <a:effectLst/>
                <a:latin typeface="Söhne"/>
              </a:rPr>
              <a:t> ir Vaikas. </a:t>
            </a:r>
            <a:r>
              <a:rPr lang="lt-LT" b="0" i="0" dirty="0" err="1">
                <a:solidFill>
                  <a:srgbClr val="374151"/>
                </a:solidFill>
                <a:effectLst/>
                <a:latin typeface="Söhne"/>
              </a:rPr>
              <a:t>Tevas</a:t>
            </a:r>
            <a:r>
              <a:rPr lang="lt-LT" b="0" i="0" dirty="0">
                <a:solidFill>
                  <a:srgbClr val="374151"/>
                </a:solidFill>
                <a:effectLst/>
                <a:latin typeface="Söhne"/>
              </a:rPr>
              <a:t> yra tėvų klasė, o Vaikas yra jos vaikų klasė. Vaikas klasė paveldi visus </a:t>
            </a:r>
            <a:r>
              <a:rPr lang="lt-LT" b="0" i="0" dirty="0" err="1">
                <a:solidFill>
                  <a:srgbClr val="374151"/>
                </a:solidFill>
                <a:effectLst/>
                <a:latin typeface="Söhne"/>
              </a:rPr>
              <a:t>Tevas</a:t>
            </a:r>
            <a:r>
              <a:rPr lang="lt-LT" b="0" i="0" dirty="0">
                <a:solidFill>
                  <a:srgbClr val="374151"/>
                </a:solidFill>
                <a:effectLst/>
                <a:latin typeface="Söhne"/>
              </a:rPr>
              <a:t> klasės metodus ir savybes.</a:t>
            </a:r>
          </a:p>
          <a:p>
            <a:pPr algn="l"/>
            <a:endParaRPr lang="lt-LT" b="0" i="0" dirty="0">
              <a:solidFill>
                <a:srgbClr val="374151"/>
              </a:solidFill>
              <a:effectLst/>
              <a:latin typeface="Söhne"/>
            </a:endParaRPr>
          </a:p>
          <a:p>
            <a:pPr algn="l"/>
            <a:r>
              <a:rPr lang="lt-LT" b="0" i="0" dirty="0">
                <a:solidFill>
                  <a:srgbClr val="374151"/>
                </a:solidFill>
                <a:effectLst/>
                <a:latin typeface="Söhne"/>
              </a:rPr>
              <a:t>Bet Vaikas klasė taip pat turi papildomą atributą, kuris nėra </a:t>
            </a:r>
            <a:r>
              <a:rPr lang="lt-LT" b="0" i="0" dirty="0" err="1">
                <a:solidFill>
                  <a:srgbClr val="374151"/>
                </a:solidFill>
                <a:effectLst/>
                <a:latin typeface="Söhne"/>
              </a:rPr>
              <a:t>Tevas</a:t>
            </a:r>
            <a:r>
              <a:rPr lang="lt-LT" b="0" i="0" dirty="0">
                <a:solidFill>
                  <a:srgbClr val="374151"/>
                </a:solidFill>
                <a:effectLst/>
                <a:latin typeface="Söhne"/>
              </a:rPr>
              <a:t> klasėje - </a:t>
            </a:r>
            <a:r>
              <a:rPr lang="lt-LT" b="0" i="0" dirty="0" err="1">
                <a:solidFill>
                  <a:srgbClr val="374151"/>
                </a:solidFill>
                <a:effectLst/>
                <a:latin typeface="Söhne"/>
              </a:rPr>
              <a:t>mokymosi_istaiga</a:t>
            </a:r>
            <a:r>
              <a:rPr lang="lt-LT" b="0" i="0" dirty="0">
                <a:solidFill>
                  <a:srgbClr val="374151"/>
                </a:solidFill>
                <a:effectLst/>
                <a:latin typeface="Söhne"/>
              </a:rPr>
              <a:t>. Tai yra papildomas atributas, kurį mes pridėjome Vaikas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Kaip mes pridedame šį papildomą atributą? Tai daroma __</a:t>
            </a:r>
            <a:r>
              <a:rPr lang="lt-LT" b="0" i="0" dirty="0" err="1">
                <a:solidFill>
                  <a:srgbClr val="374151"/>
                </a:solidFill>
                <a:effectLst/>
                <a:latin typeface="Söhne"/>
              </a:rPr>
              <a:t>init</a:t>
            </a:r>
            <a:r>
              <a:rPr lang="lt-LT" b="0" i="0" dirty="0">
                <a:solidFill>
                  <a:srgbClr val="374151"/>
                </a:solidFill>
                <a:effectLst/>
                <a:latin typeface="Söhne"/>
              </a:rPr>
              <a:t>__ metode. Pirmiausia, mes naudojame </a:t>
            </a:r>
            <a:r>
              <a:rPr lang="lt-LT" b="0" i="0" dirty="0" err="1">
                <a:solidFill>
                  <a:srgbClr val="374151"/>
                </a:solidFill>
                <a:effectLst/>
                <a:latin typeface="Söhne"/>
              </a:rPr>
              <a:t>super</a:t>
            </a:r>
            <a:r>
              <a:rPr lang="lt-LT" b="0" i="0" dirty="0">
                <a:solidFill>
                  <a:srgbClr val="374151"/>
                </a:solidFill>
                <a:effectLst/>
                <a:latin typeface="Söhne"/>
              </a:rPr>
              <a:t>().__</a:t>
            </a:r>
            <a:r>
              <a:rPr lang="lt-LT" b="0" i="0" dirty="0" err="1">
                <a:solidFill>
                  <a:srgbClr val="374151"/>
                </a:solidFill>
                <a:effectLst/>
                <a:latin typeface="Söhne"/>
              </a:rPr>
              <a:t>init</a:t>
            </a:r>
            <a:r>
              <a:rPr lang="lt-LT" b="0" i="0" dirty="0">
                <a:solidFill>
                  <a:srgbClr val="374151"/>
                </a:solidFill>
                <a:effectLst/>
                <a:latin typeface="Söhne"/>
              </a:rPr>
              <a:t>__(vardas, pavarde) iškviesti </a:t>
            </a:r>
            <a:r>
              <a:rPr lang="lt-LT" b="0" i="0" dirty="0" err="1">
                <a:solidFill>
                  <a:srgbClr val="374151"/>
                </a:solidFill>
                <a:effectLst/>
                <a:latin typeface="Söhne"/>
              </a:rPr>
              <a:t>Tevas</a:t>
            </a:r>
            <a:r>
              <a:rPr lang="lt-LT" b="0" i="0" dirty="0">
                <a:solidFill>
                  <a:srgbClr val="374151"/>
                </a:solidFill>
                <a:effectLst/>
                <a:latin typeface="Söhne"/>
              </a:rPr>
              <a:t> klasės __</a:t>
            </a:r>
            <a:r>
              <a:rPr lang="lt-LT" b="0" i="0" dirty="0" err="1">
                <a:solidFill>
                  <a:srgbClr val="374151"/>
                </a:solidFill>
                <a:effectLst/>
                <a:latin typeface="Söhne"/>
              </a:rPr>
              <a:t>init</a:t>
            </a:r>
            <a:r>
              <a:rPr lang="lt-LT" b="0" i="0" dirty="0">
                <a:solidFill>
                  <a:srgbClr val="374151"/>
                </a:solidFill>
                <a:effectLst/>
                <a:latin typeface="Söhne"/>
              </a:rPr>
              <a:t>__ metodą, kad nustatytume vardas ir pavarde atributus. Tada mes pridedame </a:t>
            </a:r>
            <a:r>
              <a:rPr lang="lt-LT" b="0" i="0" dirty="0" err="1">
                <a:solidFill>
                  <a:srgbClr val="374151"/>
                </a:solidFill>
                <a:effectLst/>
                <a:latin typeface="Söhne"/>
              </a:rPr>
              <a:t>mokymosi_istaiga</a:t>
            </a:r>
            <a:r>
              <a:rPr lang="lt-LT" b="0" i="0" dirty="0">
                <a:solidFill>
                  <a:srgbClr val="374151"/>
                </a:solidFill>
                <a:effectLst/>
                <a:latin typeface="Söhne"/>
              </a:rPr>
              <a:t> atributą.</a:t>
            </a:r>
          </a:p>
          <a:p>
            <a:pPr algn="l"/>
            <a:endParaRPr lang="lt-LT" b="0" i="0" dirty="0">
              <a:solidFill>
                <a:srgbClr val="374151"/>
              </a:solidFill>
              <a:effectLst/>
              <a:latin typeface="Söhne"/>
            </a:endParaRPr>
          </a:p>
          <a:p>
            <a:pPr algn="l"/>
            <a:r>
              <a:rPr lang="lt-LT" b="0" i="0" dirty="0">
                <a:solidFill>
                  <a:srgbClr val="374151"/>
                </a:solidFill>
                <a:effectLst/>
                <a:latin typeface="Söhne"/>
              </a:rPr>
              <a:t>Šis mechanizmas leidžia mums praplėsti tėvų klasių savybes vaikų klasėse, o tai yra labai galinga objektinio programavimo savybė. Tai leidžia mums sukurt</a:t>
            </a:r>
            <a:r>
              <a:rPr lang="lt-LT" b="1" i="0" dirty="0">
                <a:solidFill>
                  <a:srgbClr val="374151"/>
                </a:solidFill>
                <a:effectLst/>
                <a:latin typeface="Söhne"/>
              </a:rPr>
              <a:t>6-</a:t>
            </a:r>
            <a:r>
              <a:rPr lang="lt-LT" b="0" i="0" dirty="0">
                <a:solidFill>
                  <a:srgbClr val="374151"/>
                </a:solidFill>
                <a:effectLst/>
                <a:latin typeface="Söhne"/>
              </a:rPr>
              <a:t>...lanksčias ir lengvai pritaikomas programas, kuriose skirtingos klasės gali turėti skirtingas savybes, bet vis dar gali dalintis bendromis savybėmis per paveldėjimą.</a:t>
            </a:r>
          </a:p>
          <a:p>
            <a:pPr algn="l"/>
            <a:endParaRPr lang="lt-LT" b="0" i="0" dirty="0">
              <a:solidFill>
                <a:srgbClr val="374151"/>
              </a:solidFill>
              <a:effectLst/>
              <a:latin typeface="Söhne"/>
            </a:endParaRPr>
          </a:p>
          <a:p>
            <a:pPr algn="l"/>
            <a:r>
              <a:rPr lang="lt-LT" b="0" i="0" dirty="0">
                <a:solidFill>
                  <a:srgbClr val="374151"/>
                </a:solidFill>
                <a:effectLst/>
                <a:latin typeface="Söhne"/>
              </a:rPr>
              <a:t>Pabandykime atspausdinti </a:t>
            </a:r>
            <a:r>
              <a:rPr lang="lt-LT" b="0" i="0" dirty="0" err="1">
                <a:solidFill>
                  <a:srgbClr val="374151"/>
                </a:solidFill>
                <a:effectLst/>
                <a:latin typeface="Söhne"/>
              </a:rPr>
              <a:t>mokymosi_istaiga</a:t>
            </a:r>
            <a:r>
              <a:rPr lang="lt-LT" b="0" i="0" dirty="0">
                <a:solidFill>
                  <a:srgbClr val="374151"/>
                </a:solidFill>
                <a:effectLst/>
                <a:latin typeface="Söhne"/>
              </a:rPr>
              <a:t> atributą </a:t>
            </a:r>
            <a:r>
              <a:rPr lang="lt-LT" b="0" i="0" dirty="0" err="1">
                <a:solidFill>
                  <a:srgbClr val="374151"/>
                </a:solidFill>
                <a:effectLst/>
                <a:latin typeface="Söhne"/>
              </a:rPr>
              <a:t>Tevas</a:t>
            </a:r>
            <a:r>
              <a:rPr lang="lt-LT" b="0" i="0" dirty="0">
                <a:solidFill>
                  <a:srgbClr val="374151"/>
                </a:solidFill>
                <a:effectLst/>
                <a:latin typeface="Söhne"/>
              </a:rPr>
              <a:t> ir Vaikas objektams. Matome, kad kai mes bandome tai padaryti su </a:t>
            </a:r>
            <a:r>
              <a:rPr lang="lt-LT" b="0" i="0" dirty="0" err="1">
                <a:solidFill>
                  <a:srgbClr val="374151"/>
                </a:solidFill>
                <a:effectLst/>
                <a:latin typeface="Söhne"/>
              </a:rPr>
              <a:t>Tevas</a:t>
            </a:r>
            <a:r>
              <a:rPr lang="lt-LT" b="0" i="0" dirty="0">
                <a:solidFill>
                  <a:srgbClr val="374151"/>
                </a:solidFill>
                <a:effectLst/>
                <a:latin typeface="Söhne"/>
              </a:rPr>
              <a:t> objektu, gauname klaidą. Tai yra todėl, kad </a:t>
            </a:r>
            <a:r>
              <a:rPr lang="lt-LT" b="0" i="0" dirty="0" err="1">
                <a:solidFill>
                  <a:srgbClr val="374151"/>
                </a:solidFill>
                <a:effectLst/>
                <a:latin typeface="Söhne"/>
              </a:rPr>
              <a:t>Tevas</a:t>
            </a:r>
            <a:r>
              <a:rPr lang="lt-LT" b="0" i="0" dirty="0">
                <a:solidFill>
                  <a:srgbClr val="374151"/>
                </a:solidFill>
                <a:effectLst/>
                <a:latin typeface="Söhne"/>
              </a:rPr>
              <a:t> klasė neturi </a:t>
            </a:r>
            <a:r>
              <a:rPr lang="lt-LT" b="0" i="0" dirty="0" err="1">
                <a:solidFill>
                  <a:srgbClr val="374151"/>
                </a:solidFill>
                <a:effectLst/>
                <a:latin typeface="Söhne"/>
              </a:rPr>
              <a:t>mokymosi_istaiga</a:t>
            </a:r>
            <a:r>
              <a:rPr lang="lt-LT" b="0" i="0" dirty="0">
                <a:solidFill>
                  <a:srgbClr val="374151"/>
                </a:solidFill>
                <a:effectLst/>
                <a:latin typeface="Söhne"/>
              </a:rPr>
              <a:t> atributo.</a:t>
            </a:r>
          </a:p>
          <a:p>
            <a:pPr algn="l"/>
            <a:endParaRPr lang="lt-LT" b="0" i="0" dirty="0">
              <a:solidFill>
                <a:srgbClr val="374151"/>
              </a:solidFill>
              <a:effectLst/>
              <a:latin typeface="Söhne"/>
            </a:endParaRPr>
          </a:p>
          <a:p>
            <a:pPr algn="l"/>
            <a:r>
              <a:rPr lang="lt-LT" b="0" i="0" dirty="0">
                <a:solidFill>
                  <a:srgbClr val="374151"/>
                </a:solidFill>
                <a:effectLst/>
                <a:latin typeface="Söhne"/>
              </a:rPr>
              <a:t>Kita vertus, kai mes atspausdiname </a:t>
            </a:r>
            <a:r>
              <a:rPr lang="lt-LT" b="0" i="0" dirty="0" err="1">
                <a:solidFill>
                  <a:srgbClr val="374151"/>
                </a:solidFill>
                <a:effectLst/>
                <a:latin typeface="Söhne"/>
              </a:rPr>
              <a:t>mokymosi_istaiga</a:t>
            </a:r>
            <a:r>
              <a:rPr lang="lt-LT" b="0" i="0" dirty="0">
                <a:solidFill>
                  <a:srgbClr val="374151"/>
                </a:solidFill>
                <a:effectLst/>
                <a:latin typeface="Söhne"/>
              </a:rPr>
              <a:t> atributą Vaikas objektui, viskas veikia puikiai, nes šis atributas buvo pridėtas Vaikas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Galutinė mintis: pridedant papildomus atributus vaikų klasėms, mes galime praplėsti tėvų klasių savybes ir sukurti galingas, lanksčias programas. Tai yra esminė objektinio programavimo dalis ir yra būtina mokytis bet kuriam </a:t>
            </a:r>
            <a:r>
              <a:rPr lang="lt-LT" b="0" i="0" dirty="0" err="1">
                <a:solidFill>
                  <a:srgbClr val="374151"/>
                </a:solidFill>
                <a:effectLst/>
                <a:latin typeface="Söhne"/>
              </a:rPr>
              <a:t>Python</a:t>
            </a:r>
            <a:r>
              <a:rPr lang="lt-LT" b="0" i="0" dirty="0">
                <a:solidFill>
                  <a:srgbClr val="374151"/>
                </a:solidFill>
                <a:effectLst/>
                <a:latin typeface="Söhne"/>
              </a:rPr>
              <a:t> programuotojui.</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6</a:t>
            </a:fld>
            <a:endParaRPr lang="en-LT"/>
          </a:p>
        </p:txBody>
      </p:sp>
    </p:spTree>
    <p:extLst>
      <p:ext uri="{BB962C8B-B14F-4D97-AF65-F5344CB8AC3E}">
        <p14:creationId xmlns:p14="http://schemas.microsoft.com/office/powerpoint/2010/main" val="206591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LT" dirty="0"/>
              <a:t>Ir pabaigai pa</a:t>
            </a:r>
            <a:r>
              <a:rPr lang="lt-LT" b="0" i="0" dirty="0">
                <a:solidFill>
                  <a:srgbClr val="374151"/>
                </a:solidFill>
                <a:effectLst/>
                <a:latin typeface="Söhne"/>
              </a:rPr>
              <a:t>kalbėsime apie tai, kaip patikrinti, prie kurios klasės priklauso objektas </a:t>
            </a:r>
            <a:r>
              <a:rPr lang="lt-LT" b="0" i="0" dirty="0" err="1">
                <a:solidFill>
                  <a:srgbClr val="374151"/>
                </a:solidFill>
                <a:effectLst/>
                <a:latin typeface="Söhne"/>
              </a:rPr>
              <a:t>Python</a:t>
            </a:r>
            <a:r>
              <a:rPr lang="lt-LT" b="0" i="0" dirty="0">
                <a:solidFill>
                  <a:srgbClr val="374151"/>
                </a:solidFill>
                <a:effectLst/>
                <a:latin typeface="Söhne"/>
              </a:rPr>
              <a:t> programavimo kalboje. Šis įgūdis yra labai naudingas, kai dirbame su daugybe objektų, kurie gali priklausyti skirtingoms klasėms, ir norime vykdyti skirtingas operacijas, priklausomai nuo jų klasės.</a:t>
            </a:r>
          </a:p>
          <a:p>
            <a:pPr algn="l"/>
            <a:endParaRPr lang="lt-LT" b="0" i="0" dirty="0">
              <a:solidFill>
                <a:srgbClr val="374151"/>
              </a:solidFill>
              <a:effectLst/>
              <a:latin typeface="Söhne"/>
            </a:endParaRPr>
          </a:p>
          <a:p>
            <a:pPr algn="l"/>
            <a:r>
              <a:rPr lang="lt-LT" b="0" i="0" dirty="0">
                <a:solidFill>
                  <a:srgbClr val="374151"/>
                </a:solidFill>
                <a:effectLst/>
                <a:latin typeface="Söhne"/>
              </a:rPr>
              <a:t>Pirmiausia, pažiūrėkime į šį kodą:</a:t>
            </a:r>
          </a:p>
          <a:p>
            <a:r>
              <a:rPr lang="lt-LT" dirty="0" err="1">
                <a:solidFill>
                  <a:srgbClr val="2E95D3"/>
                </a:solidFill>
                <a:effectLst/>
              </a:rPr>
              <a:t>class</a:t>
            </a:r>
            <a:r>
              <a:rPr lang="lt-LT" dirty="0">
                <a:effectLst/>
              </a:rPr>
              <a:t> </a:t>
            </a:r>
            <a:r>
              <a:rPr lang="lt-LT" dirty="0" err="1">
                <a:solidFill>
                  <a:srgbClr val="F22C3D"/>
                </a:solidFill>
                <a:effectLst/>
              </a:rPr>
              <a:t>Irasas</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suma): </a:t>
            </a:r>
            <a:r>
              <a:rPr lang="lt-LT" dirty="0" err="1">
                <a:effectLst/>
              </a:rPr>
              <a:t>self.suma</a:t>
            </a:r>
            <a:r>
              <a:rPr lang="lt-LT" dirty="0">
                <a:effectLst/>
              </a:rPr>
              <a:t> = suma </a:t>
            </a:r>
            <a:r>
              <a:rPr lang="lt-LT" dirty="0" err="1">
                <a:solidFill>
                  <a:srgbClr val="2E95D3"/>
                </a:solidFill>
                <a:effectLst/>
              </a:rPr>
              <a:t>class</a:t>
            </a:r>
            <a:r>
              <a:rPr lang="lt-LT" dirty="0">
                <a:effectLst/>
              </a:rPr>
              <a:t> </a:t>
            </a:r>
            <a:r>
              <a:rPr lang="lt-LT" dirty="0" err="1">
                <a:solidFill>
                  <a:srgbClr val="F22C3D"/>
                </a:solidFill>
                <a:effectLst/>
              </a:rPr>
              <a:t>PajamuIrasas</a:t>
            </a:r>
            <a:r>
              <a:rPr lang="lt-LT" dirty="0">
                <a:effectLst/>
              </a:rPr>
              <a:t> (</a:t>
            </a:r>
            <a:r>
              <a:rPr lang="lt-LT" dirty="0" err="1">
                <a:solidFill>
                  <a:srgbClr val="F22C3D"/>
                </a:solidFill>
                <a:effectLst/>
              </a:rPr>
              <a:t>Irasas</a:t>
            </a:r>
            <a:r>
              <a:rPr lang="lt-LT" dirty="0">
                <a:effectLst/>
              </a:rPr>
              <a:t>): </a:t>
            </a:r>
            <a:r>
              <a:rPr lang="lt-LT" dirty="0" err="1">
                <a:solidFill>
                  <a:srgbClr val="2E95D3"/>
                </a:solidFill>
                <a:effectLst/>
              </a:rPr>
              <a:t>pass</a:t>
            </a:r>
            <a:r>
              <a:rPr lang="lt-LT" dirty="0">
                <a:effectLst/>
              </a:rPr>
              <a:t> </a:t>
            </a:r>
            <a:r>
              <a:rPr lang="lt-LT" dirty="0" err="1">
                <a:solidFill>
                  <a:srgbClr val="2E95D3"/>
                </a:solidFill>
                <a:effectLst/>
              </a:rPr>
              <a:t>class</a:t>
            </a:r>
            <a:r>
              <a:rPr lang="lt-LT" dirty="0">
                <a:effectLst/>
              </a:rPr>
              <a:t> </a:t>
            </a:r>
            <a:r>
              <a:rPr lang="lt-LT" dirty="0" err="1">
                <a:solidFill>
                  <a:srgbClr val="F22C3D"/>
                </a:solidFill>
                <a:effectLst/>
              </a:rPr>
              <a:t>IslaiduIrasas</a:t>
            </a:r>
            <a:r>
              <a:rPr lang="lt-LT" dirty="0">
                <a:effectLst/>
              </a:rPr>
              <a:t> (</a:t>
            </a:r>
            <a:r>
              <a:rPr lang="lt-LT" dirty="0" err="1">
                <a:solidFill>
                  <a:srgbClr val="F22C3D"/>
                </a:solidFill>
                <a:effectLst/>
              </a:rPr>
              <a:t>Irasas</a:t>
            </a:r>
            <a:r>
              <a:rPr lang="lt-LT" dirty="0">
                <a:effectLst/>
              </a:rPr>
              <a:t>): </a:t>
            </a:r>
            <a:r>
              <a:rPr lang="lt-LT" dirty="0" err="1">
                <a:solidFill>
                  <a:srgbClr val="2E95D3"/>
                </a:solidFill>
                <a:effectLst/>
              </a:rPr>
              <a:t>pass</a:t>
            </a:r>
            <a:r>
              <a:rPr lang="lt-LT" dirty="0">
                <a:effectLst/>
              </a:rPr>
              <a:t> </a:t>
            </a:r>
            <a:r>
              <a:rPr lang="lt-LT" dirty="0" err="1">
                <a:effectLst/>
              </a:rPr>
              <a:t>biudzetas</a:t>
            </a:r>
            <a:r>
              <a:rPr lang="lt-LT" dirty="0">
                <a:effectLst/>
              </a:rPr>
              <a:t> = [] irasas1 = </a:t>
            </a:r>
            <a:r>
              <a:rPr lang="lt-LT" dirty="0" err="1">
                <a:effectLst/>
              </a:rPr>
              <a:t>PajamuIrasas</a:t>
            </a:r>
            <a:r>
              <a:rPr lang="lt-LT" dirty="0">
                <a:effectLst/>
              </a:rPr>
              <a:t> (</a:t>
            </a:r>
            <a:r>
              <a:rPr lang="lt-LT" dirty="0">
                <a:solidFill>
                  <a:srgbClr val="DF3079"/>
                </a:solidFill>
                <a:effectLst/>
              </a:rPr>
              <a:t>2000</a:t>
            </a:r>
            <a:r>
              <a:rPr lang="lt-LT" dirty="0">
                <a:effectLst/>
              </a:rPr>
              <a:t>) irasas2 = </a:t>
            </a:r>
            <a:r>
              <a:rPr lang="lt-LT" dirty="0" err="1">
                <a:effectLst/>
              </a:rPr>
              <a:t>IslaiduIrasas</a:t>
            </a:r>
            <a:r>
              <a:rPr lang="lt-LT" dirty="0">
                <a:effectLst/>
              </a:rPr>
              <a:t> (</a:t>
            </a:r>
            <a:r>
              <a:rPr lang="lt-LT" dirty="0">
                <a:solidFill>
                  <a:srgbClr val="DF3079"/>
                </a:solidFill>
                <a:effectLst/>
              </a:rPr>
              <a:t>20</a:t>
            </a:r>
            <a:r>
              <a:rPr lang="lt-LT" dirty="0">
                <a:effectLst/>
              </a:rPr>
              <a:t>) </a:t>
            </a:r>
            <a:r>
              <a:rPr lang="lt-LT" dirty="0" err="1">
                <a:effectLst/>
              </a:rPr>
              <a:t>biudzetas.append</a:t>
            </a:r>
            <a:r>
              <a:rPr lang="lt-LT" dirty="0">
                <a:effectLst/>
              </a:rPr>
              <a:t>(irasas1) </a:t>
            </a:r>
            <a:r>
              <a:rPr lang="lt-LT" dirty="0" err="1">
                <a:effectLst/>
              </a:rPr>
              <a:t>biudzetas.append</a:t>
            </a:r>
            <a:r>
              <a:rPr lang="lt-LT" dirty="0">
                <a:effectLst/>
              </a:rPr>
              <a:t>(irasas2) </a:t>
            </a:r>
            <a:r>
              <a:rPr lang="lt-LT" dirty="0" err="1">
                <a:solidFill>
                  <a:srgbClr val="2E95D3"/>
                </a:solidFill>
                <a:effectLst/>
              </a:rPr>
              <a:t>for</a:t>
            </a:r>
            <a:r>
              <a:rPr lang="lt-LT" dirty="0">
                <a:effectLst/>
              </a:rPr>
              <a:t> x </a:t>
            </a:r>
            <a:r>
              <a:rPr lang="lt-LT" dirty="0" err="1">
                <a:solidFill>
                  <a:srgbClr val="2E95D3"/>
                </a:solidFill>
                <a:effectLst/>
              </a:rPr>
              <a:t>in</a:t>
            </a:r>
            <a:r>
              <a:rPr lang="lt-LT" dirty="0">
                <a:effectLst/>
              </a:rPr>
              <a:t> </a:t>
            </a:r>
            <a:r>
              <a:rPr lang="lt-LT" dirty="0" err="1">
                <a:effectLst/>
              </a:rPr>
              <a:t>biudzetas</a:t>
            </a:r>
            <a:r>
              <a:rPr lang="lt-LT" dirty="0">
                <a:effectLst/>
              </a:rPr>
              <a:t>: </a:t>
            </a:r>
            <a:r>
              <a:rPr lang="lt-LT" dirty="0" err="1">
                <a:solidFill>
                  <a:srgbClr val="2E95D3"/>
                </a:solidFill>
                <a:effectLst/>
              </a:rPr>
              <a:t>if</a:t>
            </a:r>
            <a:r>
              <a:rPr lang="lt-LT" dirty="0">
                <a:effectLst/>
              </a:rPr>
              <a:t> </a:t>
            </a:r>
            <a:r>
              <a:rPr lang="lt-LT" dirty="0" err="1">
                <a:solidFill>
                  <a:srgbClr val="E9950C"/>
                </a:solidFill>
                <a:effectLst/>
              </a:rPr>
              <a:t>isinstance</a:t>
            </a:r>
            <a:r>
              <a:rPr lang="lt-LT" dirty="0">
                <a:effectLst/>
              </a:rPr>
              <a:t>(x, </a:t>
            </a:r>
            <a:r>
              <a:rPr lang="lt-LT" dirty="0" err="1">
                <a:effectLst/>
              </a:rPr>
              <a:t>PajamuIrasas</a:t>
            </a:r>
            <a:r>
              <a:rPr lang="lt-LT" dirty="0">
                <a:effectLst/>
              </a:rPr>
              <a:t>): </a:t>
            </a:r>
            <a:r>
              <a:rPr lang="lt-LT" dirty="0" err="1">
                <a:solidFill>
                  <a:srgbClr val="E9950C"/>
                </a:solidFill>
                <a:effectLst/>
              </a:rPr>
              <a:t>print</a:t>
            </a:r>
            <a:r>
              <a:rPr lang="lt-LT" dirty="0">
                <a:effectLst/>
              </a:rPr>
              <a:t>(</a:t>
            </a:r>
            <a:r>
              <a:rPr lang="lt-LT" dirty="0" err="1">
                <a:effectLst/>
              </a:rPr>
              <a:t>x.suma</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"Čia pajamos"</a:t>
            </a:r>
            <a:r>
              <a:rPr lang="lt-LT" dirty="0">
                <a:effectLst/>
              </a:rPr>
              <a:t>) </a:t>
            </a:r>
            <a:r>
              <a:rPr lang="lt-LT" dirty="0" err="1">
                <a:solidFill>
                  <a:srgbClr val="2E95D3"/>
                </a:solidFill>
                <a:effectLst/>
              </a:rPr>
              <a:t>elif</a:t>
            </a:r>
            <a:r>
              <a:rPr lang="lt-LT" dirty="0">
                <a:effectLst/>
              </a:rPr>
              <a:t> </a:t>
            </a:r>
            <a:r>
              <a:rPr lang="lt-LT" dirty="0" err="1">
                <a:solidFill>
                  <a:srgbClr val="E9950C"/>
                </a:solidFill>
                <a:effectLst/>
              </a:rPr>
              <a:t>isinstance</a:t>
            </a:r>
            <a:r>
              <a:rPr lang="lt-LT" dirty="0">
                <a:effectLst/>
              </a:rPr>
              <a:t>(x, </a:t>
            </a:r>
            <a:r>
              <a:rPr lang="lt-LT" dirty="0" err="1">
                <a:effectLst/>
              </a:rPr>
              <a:t>IslaiduIrasas</a:t>
            </a:r>
            <a:r>
              <a:rPr lang="lt-LT" dirty="0">
                <a:effectLst/>
              </a:rPr>
              <a:t>): </a:t>
            </a:r>
            <a:r>
              <a:rPr lang="lt-LT" dirty="0" err="1">
                <a:solidFill>
                  <a:srgbClr val="E9950C"/>
                </a:solidFill>
                <a:effectLst/>
              </a:rPr>
              <a:t>print</a:t>
            </a:r>
            <a:r>
              <a:rPr lang="lt-LT" dirty="0">
                <a:effectLst/>
              </a:rPr>
              <a:t>(</a:t>
            </a:r>
            <a:r>
              <a:rPr lang="lt-LT" dirty="0" err="1">
                <a:effectLst/>
              </a:rPr>
              <a:t>x.suma</a:t>
            </a:r>
            <a:r>
              <a:rPr lang="lt-LT" dirty="0">
                <a:effectLst/>
              </a:rPr>
              <a:t>) </a:t>
            </a:r>
            <a:r>
              <a:rPr lang="lt-LT" dirty="0" err="1">
                <a:solidFill>
                  <a:srgbClr val="E9950C"/>
                </a:solidFill>
                <a:effectLst/>
              </a:rPr>
              <a:t>print</a:t>
            </a:r>
            <a:r>
              <a:rPr lang="lt-LT" dirty="0">
                <a:effectLst/>
              </a:rPr>
              <a:t>(</a:t>
            </a:r>
            <a:r>
              <a:rPr lang="lt-LT" dirty="0">
                <a:solidFill>
                  <a:srgbClr val="00A67D"/>
                </a:solidFill>
                <a:effectLst/>
              </a:rPr>
              <a:t>"Čia išlaidos"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mes turime tris klases: </a:t>
            </a:r>
            <a:r>
              <a:rPr lang="lt-LT" b="0" i="0" dirty="0" err="1">
                <a:solidFill>
                  <a:srgbClr val="374151"/>
                </a:solidFill>
                <a:effectLst/>
                <a:latin typeface="Söhne"/>
              </a:rPr>
              <a:t>Irasas</a:t>
            </a:r>
            <a:r>
              <a:rPr lang="lt-LT" b="0" i="0" dirty="0">
                <a:solidFill>
                  <a:srgbClr val="374151"/>
                </a:solidFill>
                <a:effectLst/>
                <a:latin typeface="Söhne"/>
              </a:rPr>
              <a:t>, </a:t>
            </a:r>
            <a:r>
              <a:rPr lang="lt-LT" b="0" i="0" dirty="0" err="1">
                <a:solidFill>
                  <a:srgbClr val="374151"/>
                </a:solidFill>
                <a:effectLst/>
                <a:latin typeface="Söhne"/>
              </a:rPr>
              <a:t>PajamuIrasas</a:t>
            </a:r>
            <a:r>
              <a:rPr lang="lt-LT" b="0" i="0" dirty="0">
                <a:solidFill>
                  <a:srgbClr val="374151"/>
                </a:solidFill>
                <a:effectLst/>
                <a:latin typeface="Söhne"/>
              </a:rPr>
              <a:t> ir </a:t>
            </a:r>
            <a:r>
              <a:rPr lang="lt-LT" b="0" i="0" dirty="0" err="1">
                <a:solidFill>
                  <a:srgbClr val="374151"/>
                </a:solidFill>
                <a:effectLst/>
                <a:latin typeface="Söhne"/>
              </a:rPr>
              <a:t>IslaiduIrasas</a:t>
            </a:r>
            <a:r>
              <a:rPr lang="lt-LT" b="0" i="0" dirty="0">
                <a:solidFill>
                  <a:srgbClr val="374151"/>
                </a:solidFill>
                <a:effectLst/>
                <a:latin typeface="Söhne"/>
              </a:rPr>
              <a:t>. </a:t>
            </a:r>
            <a:r>
              <a:rPr lang="lt-LT" b="0" i="0" dirty="0" err="1">
                <a:solidFill>
                  <a:srgbClr val="374151"/>
                </a:solidFill>
                <a:effectLst/>
                <a:latin typeface="Söhne"/>
              </a:rPr>
              <a:t>PajamuIrasas</a:t>
            </a:r>
            <a:r>
              <a:rPr lang="lt-LT" b="0" i="0" dirty="0">
                <a:solidFill>
                  <a:srgbClr val="374151"/>
                </a:solidFill>
                <a:effectLst/>
                <a:latin typeface="Söhne"/>
              </a:rPr>
              <a:t> ir </a:t>
            </a:r>
            <a:r>
              <a:rPr lang="lt-LT" b="0" i="0" dirty="0" err="1">
                <a:solidFill>
                  <a:srgbClr val="374151"/>
                </a:solidFill>
                <a:effectLst/>
                <a:latin typeface="Söhne"/>
              </a:rPr>
              <a:t>IslaiduIrasas</a:t>
            </a:r>
            <a:r>
              <a:rPr lang="lt-LT" b="0" i="0" dirty="0">
                <a:solidFill>
                  <a:srgbClr val="374151"/>
                </a:solidFill>
                <a:effectLst/>
                <a:latin typeface="Söhne"/>
              </a:rPr>
              <a:t> yra vaikų klasių, kurios paveldi </a:t>
            </a:r>
            <a:r>
              <a:rPr lang="lt-LT" b="0" i="0" dirty="0" err="1">
                <a:solidFill>
                  <a:srgbClr val="374151"/>
                </a:solidFill>
                <a:effectLst/>
                <a:latin typeface="Söhne"/>
              </a:rPr>
              <a:t>Irasas</a:t>
            </a:r>
            <a:r>
              <a:rPr lang="lt-LT" b="0" i="0" dirty="0">
                <a:solidFill>
                  <a:srgbClr val="374151"/>
                </a:solidFill>
                <a:effectLst/>
                <a:latin typeface="Söhne"/>
              </a:rPr>
              <a:t> klasę.</a:t>
            </a:r>
          </a:p>
          <a:p>
            <a:pPr algn="l"/>
            <a:endParaRPr lang="lt-LT" b="0" i="0" dirty="0">
              <a:solidFill>
                <a:srgbClr val="374151"/>
              </a:solidFill>
              <a:effectLst/>
              <a:latin typeface="Söhne"/>
            </a:endParaRPr>
          </a:p>
          <a:p>
            <a:pPr algn="l"/>
            <a:r>
              <a:rPr lang="lt-LT" b="0" i="0" dirty="0">
                <a:solidFill>
                  <a:srgbClr val="374151"/>
                </a:solidFill>
                <a:effectLst/>
                <a:latin typeface="Söhne"/>
              </a:rPr>
              <a:t>Taip pat turime sąrašą </a:t>
            </a:r>
            <a:r>
              <a:rPr lang="lt-LT" b="0" i="0" dirty="0" err="1">
                <a:solidFill>
                  <a:srgbClr val="374151"/>
                </a:solidFill>
                <a:effectLst/>
                <a:latin typeface="Söhne"/>
              </a:rPr>
              <a:t>biudzetas</a:t>
            </a:r>
            <a:r>
              <a:rPr lang="lt-LT" b="0" i="0" dirty="0">
                <a:solidFill>
                  <a:srgbClr val="374151"/>
                </a:solidFill>
                <a:effectLst/>
                <a:latin typeface="Söhne"/>
              </a:rPr>
              <a:t>, kurį sudaro įvairių klasių objektai. Norime peržiūrėti šį sąrašą ir atspausdinti skirtingą tekstą, priklausomai nuo to, ar objektas yra </a:t>
            </a:r>
            <a:r>
              <a:rPr lang="lt-LT" b="0" i="0" dirty="0" err="1">
                <a:solidFill>
                  <a:srgbClr val="374151"/>
                </a:solidFill>
                <a:effectLst/>
                <a:latin typeface="Söhne"/>
              </a:rPr>
              <a:t>PajamuIrasas</a:t>
            </a:r>
            <a:r>
              <a:rPr lang="lt-LT" b="0" i="0" dirty="0">
                <a:solidFill>
                  <a:srgbClr val="374151"/>
                </a:solidFill>
                <a:effectLst/>
                <a:latin typeface="Söhne"/>
              </a:rPr>
              <a:t> ar </a:t>
            </a:r>
            <a:r>
              <a:rPr lang="lt-LT" b="0" i="0" dirty="0" err="1">
                <a:solidFill>
                  <a:srgbClr val="374151"/>
                </a:solidFill>
                <a:effectLst/>
                <a:latin typeface="Söhne"/>
              </a:rPr>
              <a:t>IslaiduIrasas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Kaip tai padarome? Naudojame </a:t>
            </a:r>
            <a:r>
              <a:rPr lang="lt-LT" b="0" i="0" dirty="0" err="1">
                <a:solidFill>
                  <a:srgbClr val="374151"/>
                </a:solidFill>
                <a:effectLst/>
                <a:latin typeface="Söhne"/>
              </a:rPr>
              <a:t>isinstance</a:t>
            </a:r>
            <a:r>
              <a:rPr lang="lt-LT" b="0" i="0" dirty="0">
                <a:solidFill>
                  <a:srgbClr val="374151"/>
                </a:solidFill>
                <a:effectLst/>
                <a:latin typeface="Söhne"/>
              </a:rPr>
              <a:t> funkciją. </a:t>
            </a:r>
            <a:r>
              <a:rPr lang="lt-LT" b="0" i="0" dirty="0" err="1">
                <a:solidFill>
                  <a:srgbClr val="374151"/>
                </a:solidFill>
                <a:effectLst/>
                <a:latin typeface="Söhne"/>
              </a:rPr>
              <a:t>isinstance</a:t>
            </a:r>
            <a:r>
              <a:rPr lang="lt-LT" b="0" i="0" dirty="0">
                <a:solidFill>
                  <a:srgbClr val="374151"/>
                </a:solidFill>
                <a:effectLst/>
                <a:latin typeface="Söhne"/>
              </a:rPr>
              <a:t>(x, </a:t>
            </a:r>
            <a:r>
              <a:rPr lang="lt-LT" b="0" i="0" dirty="0" err="1">
                <a:solidFill>
                  <a:srgbClr val="374151"/>
                </a:solidFill>
                <a:effectLst/>
                <a:latin typeface="Söhne"/>
              </a:rPr>
              <a:t>PajamuIrasas</a:t>
            </a:r>
            <a:r>
              <a:rPr lang="lt-LT" b="0" i="0" dirty="0">
                <a:solidFill>
                  <a:srgbClr val="374151"/>
                </a:solidFill>
                <a:effectLst/>
                <a:latin typeface="Söhne"/>
              </a:rPr>
              <a:t>) patikrina, ar objektas x yra </a:t>
            </a:r>
            <a:r>
              <a:rPr lang="lt-LT" b="0" i="0" dirty="0" err="1">
                <a:solidFill>
                  <a:srgbClr val="374151"/>
                </a:solidFill>
                <a:effectLst/>
                <a:latin typeface="Söhne"/>
              </a:rPr>
              <a:t>PajamuIrasas</a:t>
            </a:r>
            <a:r>
              <a:rPr lang="lt-LT" b="0" i="0" dirty="0">
                <a:solidFill>
                  <a:srgbClr val="374151"/>
                </a:solidFill>
                <a:effectLst/>
                <a:latin typeface="Söhne"/>
              </a:rPr>
              <a:t> klasės objektas. Jei taip, tai grąžina </a:t>
            </a:r>
            <a:r>
              <a:rPr lang="lt-LT" b="0" i="0" dirty="0" err="1">
                <a:solidFill>
                  <a:srgbClr val="374151"/>
                </a:solidFill>
                <a:effectLst/>
                <a:latin typeface="Söhne"/>
              </a:rPr>
              <a:t>True</a:t>
            </a:r>
            <a:r>
              <a:rPr lang="lt-LT" b="0" i="0" dirty="0">
                <a:solidFill>
                  <a:srgbClr val="374151"/>
                </a:solidFill>
                <a:effectLst/>
                <a:latin typeface="Söhne"/>
              </a:rPr>
              <a:t>. Panašiai, </a:t>
            </a:r>
            <a:r>
              <a:rPr lang="lt-LT" b="0" i="0" dirty="0" err="1">
                <a:solidFill>
                  <a:srgbClr val="374151"/>
                </a:solidFill>
                <a:effectLst/>
                <a:latin typeface="Söhne"/>
              </a:rPr>
              <a:t>isinstance</a:t>
            </a:r>
            <a:r>
              <a:rPr lang="lt-LT" b="0" i="0" dirty="0">
                <a:solidFill>
                  <a:srgbClr val="374151"/>
                </a:solidFill>
                <a:effectLst/>
                <a:latin typeface="Söhne"/>
              </a:rPr>
              <a:t>(x, </a:t>
            </a:r>
            <a:r>
              <a:rPr lang="lt-LT" b="0" i="0" dirty="0" err="1">
                <a:solidFill>
                  <a:srgbClr val="374151"/>
                </a:solidFill>
                <a:effectLst/>
                <a:latin typeface="Söhne"/>
              </a:rPr>
              <a:t>IslaiduIrasas</a:t>
            </a:r>
            <a:r>
              <a:rPr lang="lt-LT" b="0" i="0" dirty="0">
                <a:solidFill>
                  <a:srgbClr val="374151"/>
                </a:solidFill>
                <a:effectLst/>
                <a:latin typeface="Söhne"/>
              </a:rPr>
              <a:t>) patikrina, ar objektas x yra </a:t>
            </a:r>
            <a:r>
              <a:rPr lang="lt-LT" b="0" i="0" dirty="0" err="1">
                <a:solidFill>
                  <a:srgbClr val="374151"/>
                </a:solidFill>
                <a:effectLst/>
                <a:latin typeface="Söhne"/>
              </a:rPr>
              <a:t>IslaiduIrasas</a:t>
            </a:r>
            <a:r>
              <a:rPr lang="lt-LT" b="0" i="0" dirty="0">
                <a:solidFill>
                  <a:srgbClr val="374151"/>
                </a:solidFill>
                <a:effectLst/>
                <a:latin typeface="Söhne"/>
              </a:rPr>
              <a:t> klasės objektas.</a:t>
            </a:r>
          </a:p>
          <a:p>
            <a:pPr algn="l"/>
            <a:endParaRPr lang="lt-LT" b="0" i="0" dirty="0">
              <a:solidFill>
                <a:srgbClr val="374151"/>
              </a:solidFill>
              <a:effectLst/>
              <a:latin typeface="Söhne"/>
            </a:endParaRPr>
          </a:p>
          <a:p>
            <a:pPr algn="l"/>
            <a:r>
              <a:rPr lang="lt-LT" b="0" i="0" dirty="0">
                <a:solidFill>
                  <a:srgbClr val="374151"/>
                </a:solidFill>
                <a:effectLst/>
                <a:latin typeface="Söhne"/>
              </a:rPr>
              <a:t>Naudojant šį patikrinimą, mes galime atspausdinti skirtingus pranešimus, priklausomai nuo objekto klasės. Tai yra labai naudinga, kai norime atlikti skirtingas operacijas su skirtingais objektais, priklausomai nuo jų klasės.</a:t>
            </a:r>
          </a:p>
          <a:p>
            <a:pPr algn="l"/>
            <a:endParaRPr lang="lt-LT" b="0" i="0" dirty="0">
              <a:solidFill>
                <a:srgbClr val="374151"/>
              </a:solidFill>
              <a:effectLst/>
              <a:latin typeface="Söhne"/>
            </a:endParaRPr>
          </a:p>
          <a:p>
            <a:pPr algn="l"/>
            <a:r>
              <a:rPr lang="lt-LT" b="0" i="0" dirty="0">
                <a:solidFill>
                  <a:srgbClr val="374151"/>
                </a:solidFill>
                <a:effectLst/>
                <a:latin typeface="Söhne"/>
              </a:rPr>
              <a:t>Be to, </a:t>
            </a:r>
            <a:r>
              <a:rPr lang="lt-LT" b="0" i="0" dirty="0" err="1">
                <a:solidFill>
                  <a:srgbClr val="374151"/>
                </a:solidFill>
                <a:effectLst/>
                <a:latin typeface="Söhne"/>
              </a:rPr>
              <a:t>isinstance</a:t>
            </a:r>
            <a:r>
              <a:rPr lang="lt-LT" b="0" i="0" dirty="0">
                <a:solidFill>
                  <a:srgbClr val="374151"/>
                </a:solidFill>
                <a:effectLst/>
                <a:latin typeface="Söhne"/>
              </a:rPr>
              <a:t> funkcija taip pat gali patikrinti, ar objektas yra bet kurios iš kelių klasių. Pavyzdžiui, </a:t>
            </a:r>
            <a:r>
              <a:rPr lang="lt-LT" b="0" i="0" dirty="0" err="1">
                <a:solidFill>
                  <a:srgbClr val="374151"/>
                </a:solidFill>
                <a:effectLst/>
                <a:latin typeface="Söhne"/>
              </a:rPr>
              <a:t>isinstance</a:t>
            </a:r>
            <a:r>
              <a:rPr lang="lt-LT" b="0" i="0" dirty="0">
                <a:solidFill>
                  <a:srgbClr val="374151"/>
                </a:solidFill>
                <a:effectLst/>
                <a:latin typeface="Söhne"/>
              </a:rPr>
              <a:t>(x, (</a:t>
            </a:r>
            <a:r>
              <a:rPr lang="lt-LT" b="0" i="0" dirty="0" err="1">
                <a:solidFill>
                  <a:srgbClr val="374151"/>
                </a:solidFill>
                <a:effectLst/>
                <a:latin typeface="Söhne"/>
              </a:rPr>
              <a:t>PajamuIrasas</a:t>
            </a:r>
            <a:r>
              <a:rPr lang="lt-LT" b="0" i="0" dirty="0">
                <a:solidFill>
                  <a:srgbClr val="374151"/>
                </a:solidFill>
                <a:effectLst/>
                <a:latin typeface="Söhne"/>
              </a:rPr>
              <a:t>, </a:t>
            </a:r>
            <a:r>
              <a:rPr lang="lt-LT" b="0" i="0" dirty="0" err="1">
                <a:solidFill>
                  <a:srgbClr val="374151"/>
                </a:solidFill>
                <a:effectLst/>
                <a:latin typeface="Söhne"/>
              </a:rPr>
              <a:t>IslaiduIrasas</a:t>
            </a:r>
            <a:r>
              <a:rPr lang="lt-LT" b="0" i="0" dirty="0">
                <a:solidFill>
                  <a:srgbClr val="374151"/>
                </a:solidFill>
                <a:effectLst/>
                <a:latin typeface="Söhne"/>
              </a:rPr>
              <a:t>)) patikrintų, ar objektas yra </a:t>
            </a:r>
            <a:r>
              <a:rPr lang="lt-LT" b="0" i="0" dirty="0" err="1">
                <a:solidFill>
                  <a:srgbClr val="374151"/>
                </a:solidFill>
                <a:effectLst/>
                <a:latin typeface="Söhne"/>
              </a:rPr>
              <a:t>PajamuIrasas</a:t>
            </a:r>
            <a:r>
              <a:rPr lang="lt-LT" b="0" i="0" dirty="0">
                <a:solidFill>
                  <a:srgbClr val="374151"/>
                </a:solidFill>
                <a:effectLst/>
                <a:latin typeface="Söhne"/>
              </a:rPr>
              <a:t> ar </a:t>
            </a:r>
            <a:r>
              <a:rPr lang="lt-LT" b="0" i="0" dirty="0" err="1">
                <a:solidFill>
                  <a:srgbClr val="374151"/>
                </a:solidFill>
                <a:effectLst/>
                <a:latin typeface="Söhne"/>
              </a:rPr>
              <a:t>IslaiduIrasas</a:t>
            </a:r>
            <a:r>
              <a:rPr lang="lt-LT" b="0" i="0" dirty="0">
                <a:solidFill>
                  <a:srgbClr val="374151"/>
                </a:solidFill>
                <a:effectLst/>
                <a:latin typeface="Söhne"/>
              </a:rPr>
              <a:t> klasės objektas.</a:t>
            </a:r>
          </a:p>
          <a:p>
            <a:pPr algn="l"/>
            <a:endParaRPr lang="lt-LT" b="0" i="0" dirty="0">
              <a:solidFill>
                <a:srgbClr val="374151"/>
              </a:solidFill>
              <a:effectLst/>
              <a:latin typeface="Söhne"/>
            </a:endParaRPr>
          </a:p>
          <a:p>
            <a:pPr algn="l"/>
            <a:r>
              <a:rPr lang="lt-LT" b="0" i="0" dirty="0">
                <a:solidFill>
                  <a:srgbClr val="374151"/>
                </a:solidFill>
                <a:effectLst/>
                <a:latin typeface="Söhne"/>
              </a:rPr>
              <a:t>Galutinė mintis: </a:t>
            </a:r>
            <a:r>
              <a:rPr lang="lt-LT" b="0" i="0" dirty="0" err="1">
                <a:solidFill>
                  <a:srgbClr val="374151"/>
                </a:solidFill>
                <a:effectLst/>
                <a:latin typeface="Söhne"/>
              </a:rPr>
              <a:t>isinstance</a:t>
            </a:r>
            <a:r>
              <a:rPr lang="lt-LT" b="0" i="0" dirty="0">
                <a:solidFill>
                  <a:srgbClr val="374151"/>
                </a:solidFill>
                <a:effectLst/>
                <a:latin typeface="Söhne"/>
              </a:rPr>
              <a:t> yra galingas įrankis, kuris leidžia mums patikrinti, prie kurios klasės priklauso objektas. Tai yra būtina funkcija, kai dirbame su daugybe objektų, kurie gali priklausyti skirtingoms klasėms, ir norime atlikti skirtingas operacijas, priklausomai nuo objekto klasės.</a:t>
            </a:r>
          </a:p>
          <a:p>
            <a:endParaRPr lang="en-LT" dirty="0"/>
          </a:p>
        </p:txBody>
      </p:sp>
      <p:sp>
        <p:nvSpPr>
          <p:cNvPr id="4" name="Slide Number Placeholder 3"/>
          <p:cNvSpPr>
            <a:spLocks noGrp="1"/>
          </p:cNvSpPr>
          <p:nvPr>
            <p:ph type="sldNum" sz="quarter" idx="5"/>
          </p:nvPr>
        </p:nvSpPr>
        <p:spPr/>
        <p:txBody>
          <a:bodyPr/>
          <a:lstStyle/>
          <a:p>
            <a:fld id="{049A072D-8A2F-DF4B-B7CB-0B7F6018003F}" type="slidenum">
              <a:rPr lang="en-LT" smtClean="0"/>
              <a:t>7</a:t>
            </a:fld>
            <a:endParaRPr lang="en-LT"/>
          </a:p>
        </p:txBody>
      </p:sp>
    </p:spTree>
    <p:extLst>
      <p:ext uri="{BB962C8B-B14F-4D97-AF65-F5344CB8AC3E}">
        <p14:creationId xmlns:p14="http://schemas.microsoft.com/office/powerpoint/2010/main" val="303926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6 paskaita</a:t>
            </a:r>
            <a:r>
              <a:rPr lang="lt-LT" sz="4400" b="1" strike="noStrike" spc="-1" dirty="0">
                <a:solidFill>
                  <a:srgbClr val="000000"/>
                </a:solidFill>
                <a:latin typeface="Arial"/>
                <a:ea typeface="Arial"/>
              </a:rPr>
              <a:t>.</a:t>
            </a:r>
            <a:br>
              <a:rPr dirty="0"/>
            </a:br>
            <a:r>
              <a:rPr lang="lt-LT" sz="4400" b="1" spc="-1" dirty="0">
                <a:solidFill>
                  <a:srgbClr val="000000"/>
                </a:solidFill>
                <a:latin typeface="Arial"/>
              </a:rPr>
              <a:t>Objektinis programavimas  (2 dalis), paveldėjimas.</a:t>
            </a:r>
            <a:endParaRPr lang="lt-LT" sz="4400" b="0" strike="noStrike" spc="-1" dirty="0">
              <a:latin typeface="Arial"/>
            </a:endParaRPr>
          </a:p>
        </p:txBody>
      </p:sp>
      <p:sp>
        <p:nvSpPr>
          <p:cNvPr id="228" name="CustomShape 2"/>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229" name="CustomShape 3"/>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10037520" y="1229400"/>
            <a:ext cx="1549440" cy="12870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a:solidFill>
                  <a:srgbClr val="FEFFFF"/>
                </a:solidFill>
                <a:latin typeface="Arial"/>
                <a:ea typeface="Arial"/>
                <a:cs typeface="Arial"/>
              </a:rPr>
              <a:t>6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Objektinis programavimas (2 dalis), paveldėjimas.</a:t>
            </a:r>
            <a:endParaRPr lang="lt-LT" sz="1300" spc="-1">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a:t>
              </a:r>
              <a:r>
                <a:rPr lang="lt-LT" sz="1600" b="1" spc="-1">
                  <a:solidFill>
                    <a:srgbClr val="FEFFFF"/>
                  </a:solidFill>
                  <a:latin typeface="Arial"/>
                  <a:ea typeface="Arial"/>
                </a:rPr>
                <a:t>3</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Patobulinti 5 pamokos biudžeto programą:</a:t>
            </a:r>
            <a:endParaRPr lang="en-US" dirty="0">
              <a:ea typeface="+mn-lt"/>
              <a:cs typeface="+mn-lt"/>
            </a:endParaRPr>
          </a:p>
          <a:p>
            <a:pPr marL="285750" indent="-285750">
              <a:buFont typeface="Arial"/>
              <a:buChar char="•"/>
            </a:pPr>
            <a:r>
              <a:rPr lang="lt-LT" sz="1600" spc="-1" dirty="0">
                <a:ea typeface="+mn-lt"/>
                <a:cs typeface="+mn-lt"/>
              </a:rPr>
              <a:t>Sukurti tėvinę klasę </a:t>
            </a:r>
            <a:r>
              <a:rPr lang="lt-LT" sz="1600" i="1" spc="-1" dirty="0" err="1">
                <a:ea typeface="+mn-lt"/>
                <a:cs typeface="+mn-lt"/>
              </a:rPr>
              <a:t>Irasas</a:t>
            </a:r>
            <a:r>
              <a:rPr lang="lt-LT" sz="1600" spc="-1" dirty="0">
                <a:ea typeface="+mn-lt"/>
                <a:cs typeface="+mn-lt"/>
              </a:rPr>
              <a:t>, kurioje būtų savybės </a:t>
            </a:r>
            <a:r>
              <a:rPr lang="lt-LT" sz="1600" i="1" spc="-1" dirty="0">
                <a:ea typeface="+mn-lt"/>
                <a:cs typeface="+mn-lt"/>
              </a:rPr>
              <a:t>suma</a:t>
            </a:r>
            <a:r>
              <a:rPr lang="lt-LT" sz="1600" spc="-1" dirty="0">
                <a:ea typeface="+mn-lt"/>
                <a:cs typeface="+mn-lt"/>
              </a:rPr>
              <a:t> , iš kurios klasės </a:t>
            </a:r>
            <a:r>
              <a:rPr lang="lt-LT" sz="1600" i="1" spc="-1" dirty="0" err="1">
                <a:ea typeface="+mn-lt"/>
                <a:cs typeface="+mn-lt"/>
              </a:rPr>
              <a:t>PajamuIrasas</a:t>
            </a:r>
            <a:r>
              <a:rPr lang="lt-LT" sz="1600" spc="-1" dirty="0">
                <a:ea typeface="+mn-lt"/>
                <a:cs typeface="+mn-lt"/>
              </a:rPr>
              <a:t> ir </a:t>
            </a:r>
            <a:r>
              <a:rPr lang="lt-LT" sz="1600" i="1" spc="-1" dirty="0" err="1">
                <a:ea typeface="+mn-lt"/>
                <a:cs typeface="+mn-lt"/>
              </a:rPr>
              <a:t>IslaiduIrasas</a:t>
            </a:r>
            <a:r>
              <a:rPr lang="lt-LT" sz="1600" spc="-1" dirty="0">
                <a:ea typeface="+mn-lt"/>
                <a:cs typeface="+mn-lt"/>
              </a:rPr>
              <a:t> paveldėtų visas savybes.</a:t>
            </a:r>
            <a:endParaRPr lang="lt-LT" dirty="0"/>
          </a:p>
          <a:p>
            <a:pPr marL="285750" indent="-285750">
              <a:buFont typeface="Arial"/>
              <a:buChar char="•"/>
            </a:pPr>
            <a:r>
              <a:rPr lang="lt-LT" sz="1600" spc="-1" dirty="0">
                <a:ea typeface="+mn-lt"/>
                <a:cs typeface="+mn-lt"/>
              </a:rPr>
              <a:t>Į klasę </a:t>
            </a:r>
            <a:r>
              <a:rPr lang="lt-LT" sz="1600" i="1" spc="-1" dirty="0" err="1">
                <a:ea typeface="+mn-lt"/>
                <a:cs typeface="+mn-lt"/>
              </a:rPr>
              <a:t>PajamuIrasas</a:t>
            </a:r>
            <a:r>
              <a:rPr lang="lt-LT" sz="1600" spc="-1" dirty="0">
                <a:ea typeface="+mn-lt"/>
                <a:cs typeface="+mn-lt"/>
              </a:rPr>
              <a:t> papildomai pridėti savybes </a:t>
            </a:r>
            <a:r>
              <a:rPr lang="lt-LT" sz="1600" i="1" spc="-1" dirty="0" err="1">
                <a:ea typeface="+mn-lt"/>
                <a:cs typeface="+mn-lt"/>
              </a:rPr>
              <a:t>siuntejas</a:t>
            </a:r>
            <a:r>
              <a:rPr lang="lt-LT" sz="1600" spc="-1" dirty="0">
                <a:ea typeface="+mn-lt"/>
                <a:cs typeface="+mn-lt"/>
              </a:rPr>
              <a:t> ir </a:t>
            </a:r>
            <a:r>
              <a:rPr lang="lt-LT" sz="1600" i="1" spc="-1" dirty="0" err="1">
                <a:ea typeface="+mn-lt"/>
                <a:cs typeface="+mn-lt"/>
              </a:rPr>
              <a:t>papildoma_informacija</a:t>
            </a:r>
            <a:r>
              <a:rPr lang="lt-LT" sz="1600" spc="-1" dirty="0">
                <a:ea typeface="+mn-lt"/>
                <a:cs typeface="+mn-lt"/>
              </a:rPr>
              <a:t>, kurias vartotojas galėtų įrašyti.</a:t>
            </a:r>
            <a:endParaRPr lang="lt-LT" dirty="0"/>
          </a:p>
          <a:p>
            <a:pPr marL="285750" indent="-285750">
              <a:buFont typeface="Arial"/>
              <a:buChar char="•"/>
            </a:pPr>
            <a:r>
              <a:rPr lang="lt-LT" sz="1600" spc="-1" dirty="0">
                <a:ea typeface="+mn-lt"/>
                <a:cs typeface="+mn-lt"/>
              </a:rPr>
              <a:t>Į klasę </a:t>
            </a:r>
            <a:r>
              <a:rPr lang="lt-LT" sz="1600" i="1" spc="-1" dirty="0" err="1">
                <a:ea typeface="+mn-lt"/>
                <a:cs typeface="+mn-lt"/>
              </a:rPr>
              <a:t>IslaiduIrasas</a:t>
            </a:r>
            <a:r>
              <a:rPr lang="lt-LT" sz="1600" spc="-1" dirty="0">
                <a:ea typeface="+mn-lt"/>
                <a:cs typeface="+mn-lt"/>
              </a:rPr>
              <a:t> papildomai pridėti savybes </a:t>
            </a:r>
            <a:r>
              <a:rPr lang="lt-LT" sz="1600" i="1" spc="-1" dirty="0" err="1">
                <a:ea typeface="+mn-lt"/>
                <a:cs typeface="+mn-lt"/>
              </a:rPr>
              <a:t>atsiskaitymo_budas</a:t>
            </a:r>
            <a:r>
              <a:rPr lang="lt-LT" sz="1600" spc="-1" dirty="0">
                <a:ea typeface="+mn-lt"/>
                <a:cs typeface="+mn-lt"/>
              </a:rPr>
              <a:t> ir </a:t>
            </a:r>
            <a:r>
              <a:rPr lang="lt-LT" sz="1600" i="1" spc="-1" dirty="0" err="1">
                <a:ea typeface="+mn-lt"/>
                <a:cs typeface="+mn-lt"/>
              </a:rPr>
              <a:t>isigyta_preke_paslauga</a:t>
            </a:r>
            <a:r>
              <a:rPr lang="lt-LT" sz="1600" spc="-1" dirty="0">
                <a:ea typeface="+mn-lt"/>
                <a:cs typeface="+mn-lt"/>
              </a:rPr>
              <a:t>, kurias vartotojas galėtų įrašyti.</a:t>
            </a:r>
            <a:endParaRPr lang="lt-LT" dirty="0"/>
          </a:p>
          <a:p>
            <a:pPr marL="285750" indent="-285750">
              <a:buFont typeface="Arial"/>
              <a:buChar char="•"/>
            </a:pPr>
            <a:r>
              <a:rPr lang="lt-LT" sz="1600" spc="-1" dirty="0">
                <a:ea typeface="+mn-lt"/>
                <a:cs typeface="+mn-lt"/>
              </a:rPr>
              <a:t>Atitinkamai perdaryti klasės </a:t>
            </a:r>
            <a:r>
              <a:rPr lang="lt-LT" sz="1600" i="1" spc="-1" dirty="0" err="1">
                <a:ea typeface="+mn-lt"/>
                <a:cs typeface="+mn-lt"/>
              </a:rPr>
              <a:t>Biudzetas</a:t>
            </a:r>
            <a:r>
              <a:rPr lang="lt-LT" sz="1600" spc="-1" dirty="0">
                <a:ea typeface="+mn-lt"/>
                <a:cs typeface="+mn-lt"/>
              </a:rPr>
              <a:t> metodus </a:t>
            </a:r>
            <a:r>
              <a:rPr lang="lt-LT" sz="1600" i="1" spc="-1" dirty="0" err="1">
                <a:ea typeface="+mn-lt"/>
                <a:cs typeface="+mn-lt"/>
              </a:rPr>
              <a:t>gauti_balansa</a:t>
            </a:r>
            <a:r>
              <a:rPr lang="lt-LT" sz="1600" spc="-1" dirty="0">
                <a:ea typeface="+mn-lt"/>
                <a:cs typeface="+mn-lt"/>
              </a:rPr>
              <a:t> ir </a:t>
            </a:r>
            <a:r>
              <a:rPr lang="lt-LT" sz="1600" i="1" spc="-1" dirty="0" err="1">
                <a:ea typeface="+mn-lt"/>
                <a:cs typeface="+mn-lt"/>
              </a:rPr>
              <a:t>gauti_ataskaita</a:t>
            </a:r>
            <a:r>
              <a:rPr lang="lt-LT" sz="1600" spc="-1" dirty="0">
                <a:ea typeface="+mn-lt"/>
                <a:cs typeface="+mn-lt"/>
              </a:rPr>
              <a:t> kad pasiėmus įrašą iš žurnalo</a:t>
            </a:r>
            <a:r>
              <a:rPr lang="lt-LT" sz="1600" b="0" strike="noStrike" spc="-1" dirty="0">
                <a:ea typeface="+mn-lt"/>
                <a:cs typeface="+mn-lt"/>
              </a:rPr>
              <a:t>, </a:t>
            </a:r>
            <a:r>
              <a:rPr lang="lt-LT" sz="1600" spc="-1" dirty="0">
                <a:ea typeface="+mn-lt"/>
                <a:cs typeface="+mn-lt"/>
              </a:rPr>
              <a:t>atpažintų, ar tai yra pajamos ar išlaidos (pvz., panaudojus </a:t>
            </a:r>
            <a:r>
              <a:rPr lang="lt-LT" sz="1600" spc="-1" dirty="0" err="1">
                <a:ea typeface="+mn-lt"/>
                <a:cs typeface="+mn-lt"/>
              </a:rPr>
              <a:t>isinstance</a:t>
            </a:r>
            <a:r>
              <a:rPr lang="lt-LT" sz="1600" spc="-1" dirty="0">
                <a:ea typeface="+mn-lt"/>
                <a:cs typeface="+mn-lt"/>
              </a:rPr>
              <a:t>() metodą) ir atitinkamai atliktų veiksmus.</a:t>
            </a:r>
            <a:endParaRPr lang="lt-LT" dirty="0"/>
          </a:p>
          <a:p>
            <a:pPr marL="285750" indent="-285750">
              <a:buFont typeface="Arial"/>
              <a:buChar char="•"/>
            </a:pPr>
            <a:r>
              <a:rPr lang="lt-LT" sz="1600" spc="-1" dirty="0">
                <a:ea typeface="+mn-lt"/>
                <a:cs typeface="+mn-lt"/>
              </a:rPr>
              <a:t>Padaryti, kad vartotojui (per konsolę) būtų leidžiama įrašyti pajamų ir išlaidų įrašus, peržiūrėti balansą ir ataskaitą.</a:t>
            </a:r>
            <a:endParaRPr lang="lt-LT" dirty="0"/>
          </a:p>
          <a:p>
            <a:endParaRPr lang="lt-LT" sz="1600" spc="-1" dirty="0">
              <a:cs typeface="Arial"/>
            </a:endParaRPr>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5A3897E-C935-A6AA-483F-B4CCB5DCD52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8</a:t>
            </a:r>
            <a:endParaRPr lang="en-LT" b="1" dirty="0">
              <a:solidFill>
                <a:schemeClr val="bg1"/>
              </a:solidFill>
              <a:latin typeface=""/>
            </a:endParaRPr>
          </a:p>
        </p:txBody>
      </p:sp>
    </p:spTree>
    <p:extLst>
      <p:ext uri="{BB962C8B-B14F-4D97-AF65-F5344CB8AC3E}">
        <p14:creationId xmlns:p14="http://schemas.microsoft.com/office/powerpoint/2010/main" val="174999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a:solidFill>
                  <a:srgbClr val="FEFFFF"/>
                </a:solidFill>
                <a:latin typeface="Arial"/>
                <a:ea typeface="Arial"/>
              </a:rPr>
              <a:t>6</a:t>
            </a:r>
            <a:r>
              <a:rPr lang="lt-LT" sz="1300" b="0" strike="noStrike" spc="-1">
                <a:solidFill>
                  <a:srgbClr val="FEFFFF"/>
                </a:solidFill>
                <a:latin typeface="Arial"/>
                <a:ea typeface="Arial"/>
              </a:rPr>
              <a:t> paskaita. </a:t>
            </a:r>
            <a:r>
              <a:rPr lang="lt-LT" sz="1300" spc="-1">
                <a:solidFill>
                  <a:srgbClr val="FEFFFF"/>
                </a:solidFill>
                <a:latin typeface="Arial"/>
                <a:ea typeface="Arial"/>
              </a:rPr>
              <a:t>Objektinis programavimas (2 dalis), paveldėjimas.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4B323BA4-6A6C-C66F-44B4-3B10288D8E93}"/>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6</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2" name="TextShape 5">
            <a:extLst>
              <a:ext uri="{FF2B5EF4-FFF2-40B4-BE49-F238E27FC236}">
                <a16:creationId xmlns:a16="http://schemas.microsoft.com/office/drawing/2014/main" id="{C15F0741-6FBD-3389-2BBC-2C6F155BC720}"/>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EE7DE63D-AD01-D2C9-7625-3AC83636BB37}"/>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6 paskaita</a:t>
            </a:r>
            <a:r>
              <a:rPr lang="lt-LT" sz="1300" b="0" strike="noStrike" spc="-1" dirty="0">
                <a:solidFill>
                  <a:srgbClr val="000000"/>
                </a:solidFill>
                <a:latin typeface="Arial"/>
                <a:ea typeface="Arial"/>
              </a:rPr>
              <a:t>. </a:t>
            </a:r>
            <a:r>
              <a:rPr lang="lt-LT" sz="1300" spc="-1" dirty="0">
                <a:solidFill>
                  <a:srgbClr val="000000"/>
                </a:solidFill>
                <a:latin typeface="Arial"/>
                <a:ea typeface="Arial"/>
              </a:rPr>
              <a:t>Objektinis programavimas (2 dalis), paveldėjimas.</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Kas yra </a:t>
            </a:r>
            <a:r>
              <a:rPr lang="lt-LT" sz="1600" spc="-1" dirty="0">
                <a:solidFill>
                  <a:srgbClr val="000000"/>
                </a:solidFill>
                <a:latin typeface="Arial"/>
                <a:ea typeface="DejaVu Sans"/>
              </a:rPr>
              <a:t>paveldėjimas</a:t>
            </a:r>
            <a:endParaRPr lang="lt-LT" sz="1600" b="0" strike="noStrike" spc="-1" dirty="0">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t>Kas yra polimorfizmas</a:t>
            </a:r>
          </a:p>
        </p:txBody>
      </p:sp>
      <p:sp>
        <p:nvSpPr>
          <p:cNvPr id="239" name="CustomShape 5"/>
          <p:cNvSpPr/>
          <p:nvPr/>
        </p:nvSpPr>
        <p:spPr>
          <a:xfrm>
            <a:off x="1398600" y="5697000"/>
            <a:ext cx="4456080" cy="52420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lnSpcReduction="10000"/>
          </a:bodyPr>
          <a:lstStyle/>
          <a:p>
            <a:pPr>
              <a:lnSpc>
                <a:spcPct val="90000"/>
              </a:lnSpc>
              <a:spcBef>
                <a:spcPts val="1001"/>
              </a:spcBef>
            </a:pPr>
            <a:r>
              <a:rPr lang="lt-LT" sz="1600" b="0" strike="noStrike" spc="-1" dirty="0">
                <a:solidFill>
                  <a:srgbClr val="000000"/>
                </a:solidFill>
                <a:latin typeface="Arial"/>
                <a:ea typeface="DejaVu Sans"/>
              </a:rPr>
              <a:t>Atlikti veiksmus naudojant </a:t>
            </a:r>
            <a:r>
              <a:rPr lang="lt-LT" sz="1600" spc="-1" dirty="0">
                <a:solidFill>
                  <a:srgbClr val="000000"/>
                </a:solidFill>
                <a:latin typeface="Arial"/>
                <a:ea typeface="DejaVu Sans"/>
              </a:rPr>
              <a:t>paveldėtus klasės objektus</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356923"/>
            <a:ext cx="4456080" cy="397345"/>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t>Išmoksime perrašyti paveldėtas funkcijas</a:t>
            </a:r>
          </a:p>
        </p:txBody>
      </p:sp>
      <p:grpSp>
        <p:nvGrpSpPr>
          <p:cNvPr id="250" name="Group 16"/>
          <p:cNvGrpSpPr/>
          <p:nvPr/>
        </p:nvGrpSpPr>
        <p:grpSpPr>
          <a:xfrm>
            <a:off x="6720120" y="3182567"/>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246857" y="1527606"/>
            <a:ext cx="5703480" cy="72058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Paveldėjimas (</a:t>
            </a:r>
            <a:r>
              <a:rPr lang="lt-LT" sz="3000" b="1" dirty="0" err="1">
                <a:ea typeface="+mn-lt"/>
                <a:cs typeface="+mn-lt"/>
              </a:rPr>
              <a:t>Inheritance</a:t>
            </a:r>
            <a:r>
              <a:rPr lang="lt-LT" sz="3000" b="1" dirty="0">
                <a:ea typeface="+mn-lt"/>
                <a:cs typeface="+mn-lt"/>
              </a:rPr>
              <a:t>)</a:t>
            </a:r>
            <a:endParaRPr lang="en-US"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600" spc="-1" dirty="0">
                <a:ea typeface="+mn-lt"/>
                <a:cs typeface="+mn-lt"/>
              </a:rPr>
              <a:t>Galimybė apjungti panašių objektų funkcionalumą, naudojant tėvines klases. Tai leidžia nekartoti panašaus ar to paties kodo. Taip pat nekeičiant paties objekto kodo, papildyti arba keisti jo funkcionalumą.</a:t>
            </a:r>
            <a:endParaRPr lang="en-US" sz="1600" spc="-1" dirty="0">
              <a:ea typeface="+mn-lt"/>
              <a:cs typeface="+mn-lt"/>
            </a:endParaRPr>
          </a:p>
          <a:p>
            <a:endParaRPr lang="lt-LT" b="1" dirty="0"/>
          </a:p>
          <a:p>
            <a:pPr>
              <a:lnSpc>
                <a:spcPct val="90000"/>
              </a:lnSpc>
              <a:spcBef>
                <a:spcPts val="1001"/>
              </a:spcBef>
            </a:pPr>
            <a:endParaRPr lang="lt-LT" sz="1600" spc="-1" dirty="0"/>
          </a:p>
        </p:txBody>
      </p:sp>
      <p:pic>
        <p:nvPicPr>
          <p:cNvPr id="6" name="Picture 7" descr="A picture containing text&#10;&#10;Description automatically generated">
            <a:extLst>
              <a:ext uri="{FF2B5EF4-FFF2-40B4-BE49-F238E27FC236}">
                <a16:creationId xmlns:a16="http://schemas.microsoft.com/office/drawing/2014/main" id="{B5838E80-B5A7-4859-91E7-E86371857874}"/>
              </a:ext>
            </a:extLst>
          </p:cNvPr>
          <p:cNvPicPr>
            <a:picLocks noChangeAspect="1"/>
          </p:cNvPicPr>
          <p:nvPr/>
        </p:nvPicPr>
        <p:blipFill>
          <a:blip r:embed="rId3"/>
          <a:stretch>
            <a:fillRect/>
          </a:stretch>
        </p:blipFill>
        <p:spPr>
          <a:xfrm>
            <a:off x="1115684" y="917576"/>
            <a:ext cx="2973239" cy="3139413"/>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2FCBC9C8-8BB3-4B42-96AA-33A4E223BCBF}"/>
              </a:ext>
            </a:extLst>
          </p:cNvPr>
          <p:cNvPicPr>
            <a:picLocks noChangeAspect="1"/>
          </p:cNvPicPr>
          <p:nvPr/>
        </p:nvPicPr>
        <p:blipFill>
          <a:blip r:embed="rId4"/>
          <a:stretch>
            <a:fillRect/>
          </a:stretch>
        </p:blipFill>
        <p:spPr>
          <a:xfrm>
            <a:off x="1115683" y="4219835"/>
            <a:ext cx="2973237" cy="2443992"/>
          </a:xfrm>
          <a:prstGeom prst="rect">
            <a:avLst/>
          </a:prstGeom>
        </p:spPr>
      </p:pic>
      <p:sp>
        <p:nvSpPr>
          <p:cNvPr id="3" name="TextBox 2">
            <a:extLst>
              <a:ext uri="{FF2B5EF4-FFF2-40B4-BE49-F238E27FC236}">
                <a16:creationId xmlns:a16="http://schemas.microsoft.com/office/drawing/2014/main" id="{BFE06DD5-B618-F236-A633-0546597B8F0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03084" y="1527606"/>
            <a:ext cx="5847253" cy="82122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Polimorfizmas (Polymorphism)</a:t>
            </a:r>
            <a:endParaRPr lang="en-US" sz="3000">
              <a:ea typeface="+mn-lt"/>
              <a:cs typeface="+mn-lt"/>
            </a:endParaRPr>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600" spc="-1">
                <a:ea typeface="+mn-lt"/>
                <a:cs typeface="+mn-lt"/>
              </a:rPr>
              <a:t>Galimybė operacijas (metodus) vykdyti skirtingai, priklausomai nuo konkrečios klasės (ar duomenų tipo) realizacijos, metodo kvietėjui nežinant apie tuos skirtumus. Tai pasiekiama perrašant tam tikrus metodus vaikinėse klasėse.</a:t>
            </a:r>
            <a:endParaRPr lang="en-US">
              <a:ea typeface="+mn-lt"/>
              <a:cs typeface="+mn-lt"/>
            </a:endParaRPr>
          </a:p>
          <a:p>
            <a:endParaRPr lang="lt-LT" b="1" dirty="0"/>
          </a:p>
          <a:p>
            <a:r>
              <a:rPr lang="lt-LT">
                <a:ea typeface="+mn-lt"/>
                <a:cs typeface="+mn-lt"/>
              </a:rPr>
              <a:t>Metodo (funkcijos) perrašymas (Overriding)</a:t>
            </a:r>
            <a:endParaRPr lang="lt-LT"/>
          </a:p>
          <a:p>
            <a:pPr>
              <a:lnSpc>
                <a:spcPct val="90000"/>
              </a:lnSpc>
              <a:spcBef>
                <a:spcPts val="1001"/>
              </a:spcBef>
            </a:pPr>
            <a:endParaRPr lang="lt-LT" sz="1600" spc="-1" dirty="0"/>
          </a:p>
        </p:txBody>
      </p:sp>
      <p:pic>
        <p:nvPicPr>
          <p:cNvPr id="3" name="Picture 3">
            <a:extLst>
              <a:ext uri="{FF2B5EF4-FFF2-40B4-BE49-F238E27FC236}">
                <a16:creationId xmlns:a16="http://schemas.microsoft.com/office/drawing/2014/main" id="{CF3EB585-5E64-4ABB-AC54-D94CF944F70D}"/>
              </a:ext>
            </a:extLst>
          </p:cNvPr>
          <p:cNvPicPr>
            <a:picLocks noChangeAspect="1"/>
          </p:cNvPicPr>
          <p:nvPr/>
        </p:nvPicPr>
        <p:blipFill>
          <a:blip r:embed="rId3"/>
          <a:stretch>
            <a:fillRect/>
          </a:stretch>
        </p:blipFill>
        <p:spPr>
          <a:xfrm>
            <a:off x="756249" y="1278262"/>
            <a:ext cx="4224067" cy="5120985"/>
          </a:xfrm>
          <a:prstGeom prst="rect">
            <a:avLst/>
          </a:prstGeom>
        </p:spPr>
      </p:pic>
      <p:sp>
        <p:nvSpPr>
          <p:cNvPr id="4" name="TextBox 3">
            <a:extLst>
              <a:ext uri="{FF2B5EF4-FFF2-40B4-BE49-F238E27FC236}">
                <a16:creationId xmlns:a16="http://schemas.microsoft.com/office/drawing/2014/main" id="{B319BEE3-CAEC-4C6C-C06C-E02005CF4EF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19519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74971" y="3281644"/>
            <a:ext cx="5847253" cy="152571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ea typeface="+mn-lt"/>
                <a:cs typeface="+mn-lt"/>
              </a:rPr>
              <a:t>Kaip pasiekti tėvinės klasės metodą</a:t>
            </a:r>
            <a:endParaRPr lang="en-US" b="1"/>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4" name="Picture 4" descr="Text&#10;&#10;Description automatically generated">
            <a:extLst>
              <a:ext uri="{FF2B5EF4-FFF2-40B4-BE49-F238E27FC236}">
                <a16:creationId xmlns:a16="http://schemas.microsoft.com/office/drawing/2014/main" id="{DBAB41B8-872D-4C19-BF85-06068F4C3C44}"/>
              </a:ext>
            </a:extLst>
          </p:cNvPr>
          <p:cNvPicPr>
            <a:picLocks noChangeAspect="1"/>
          </p:cNvPicPr>
          <p:nvPr/>
        </p:nvPicPr>
        <p:blipFill>
          <a:blip r:embed="rId3"/>
          <a:stretch>
            <a:fillRect/>
          </a:stretch>
        </p:blipFill>
        <p:spPr>
          <a:xfrm>
            <a:off x="641230" y="1388752"/>
            <a:ext cx="4511614" cy="4914382"/>
          </a:xfrm>
          <a:prstGeom prst="rect">
            <a:avLst/>
          </a:prstGeom>
        </p:spPr>
      </p:pic>
      <p:sp>
        <p:nvSpPr>
          <p:cNvPr id="2" name="TextBox 1">
            <a:extLst>
              <a:ext uri="{FF2B5EF4-FFF2-40B4-BE49-F238E27FC236}">
                <a16:creationId xmlns:a16="http://schemas.microsoft.com/office/drawing/2014/main" id="{0704C353-D273-099A-C608-E7DDDCEAE2C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180899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74971" y="3281644"/>
            <a:ext cx="5847253" cy="152571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vaikinei klasei pridėti papildomas savybes</a:t>
            </a:r>
            <a:endParaRPr lang="en-US" sz="300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2" name="Picture 2" descr="Text&#10;&#10;Description automatically generated">
            <a:extLst>
              <a:ext uri="{FF2B5EF4-FFF2-40B4-BE49-F238E27FC236}">
                <a16:creationId xmlns:a16="http://schemas.microsoft.com/office/drawing/2014/main" id="{3B7DFE6D-0B47-49AB-8A1B-81DF40E0B383}"/>
              </a:ext>
            </a:extLst>
          </p:cNvPr>
          <p:cNvPicPr>
            <a:picLocks noChangeAspect="1"/>
          </p:cNvPicPr>
          <p:nvPr/>
        </p:nvPicPr>
        <p:blipFill>
          <a:blip r:embed="rId3"/>
          <a:stretch>
            <a:fillRect/>
          </a:stretch>
        </p:blipFill>
        <p:spPr>
          <a:xfrm>
            <a:off x="540588" y="1973189"/>
            <a:ext cx="4842293" cy="3587357"/>
          </a:xfrm>
          <a:prstGeom prst="rect">
            <a:avLst/>
          </a:prstGeom>
        </p:spPr>
      </p:pic>
      <p:sp>
        <p:nvSpPr>
          <p:cNvPr id="3" name="TextBox 2">
            <a:extLst>
              <a:ext uri="{FF2B5EF4-FFF2-40B4-BE49-F238E27FC236}">
                <a16:creationId xmlns:a16="http://schemas.microsoft.com/office/drawing/2014/main" id="{A850A7CF-CABE-2A16-736A-0D28C1174E5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338265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6 paskaita</a:t>
            </a:r>
            <a:r>
              <a:rPr lang="lt-LT" sz="1300" b="0" strike="noStrike" spc="-1" dirty="0">
                <a:solidFill>
                  <a:srgbClr val="FEFFFF"/>
                </a:solidFill>
                <a:latin typeface="Arial"/>
                <a:ea typeface="Arial"/>
                <a:cs typeface="Arial"/>
              </a:rPr>
              <a:t>. </a:t>
            </a:r>
            <a:r>
              <a:rPr lang="lt-LT" sz="1300" spc="-1" dirty="0">
                <a:solidFill>
                  <a:srgbClr val="FEFFFF"/>
                </a:solidFill>
                <a:latin typeface="Arial"/>
                <a:ea typeface="Arial"/>
                <a:cs typeface="Arial"/>
              </a:rPr>
              <a:t>Objektinis programavimas (2 dalis), paveldėjimas.</a:t>
            </a:r>
            <a:endParaRPr lang="lt-LT" sz="1300" b="0" strike="noStrike" spc="-1" dirty="0">
              <a:solidFill>
                <a:srgbClr val="000000"/>
              </a:solidFill>
              <a:latin typeface="Arial"/>
            </a:endParaRPr>
          </a:p>
        </p:txBody>
      </p:sp>
      <p:sp>
        <p:nvSpPr>
          <p:cNvPr id="254" name="CustomShape 2"/>
          <p:cNvSpPr/>
          <p:nvPr/>
        </p:nvSpPr>
        <p:spPr>
          <a:xfrm>
            <a:off x="6174971" y="3281644"/>
            <a:ext cx="5847253" cy="1525713"/>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patikrinti, kokiai klasei priklauso objektas (biudžeto pavyzdys)</a:t>
            </a:r>
            <a:endParaRPr lang="en-US" sz="3000" b="1"/>
          </a:p>
          <a:p>
            <a:endParaRPr lang="lt-LT" sz="3000" b="1"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pic>
        <p:nvPicPr>
          <p:cNvPr id="3" name="Picture 3">
            <a:extLst>
              <a:ext uri="{FF2B5EF4-FFF2-40B4-BE49-F238E27FC236}">
                <a16:creationId xmlns:a16="http://schemas.microsoft.com/office/drawing/2014/main" id="{1D61ACBA-8014-4050-B910-F0F391BE0C50}"/>
              </a:ext>
            </a:extLst>
          </p:cNvPr>
          <p:cNvPicPr>
            <a:picLocks noChangeAspect="1"/>
          </p:cNvPicPr>
          <p:nvPr/>
        </p:nvPicPr>
        <p:blipFill>
          <a:blip r:embed="rId3"/>
          <a:stretch>
            <a:fillRect/>
          </a:stretch>
        </p:blipFill>
        <p:spPr>
          <a:xfrm>
            <a:off x="1230733" y="1127185"/>
            <a:ext cx="3390120" cy="5135592"/>
          </a:xfrm>
          <a:prstGeom prst="rect">
            <a:avLst/>
          </a:prstGeom>
        </p:spPr>
      </p:pic>
      <p:sp>
        <p:nvSpPr>
          <p:cNvPr id="2" name="TextBox 1">
            <a:extLst>
              <a:ext uri="{FF2B5EF4-FFF2-40B4-BE49-F238E27FC236}">
                <a16:creationId xmlns:a16="http://schemas.microsoft.com/office/drawing/2014/main" id="{EAEEAE0D-40FF-F305-F184-288A3B07827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262238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a:solidFill>
                  <a:srgbClr val="FEFFFF"/>
                </a:solidFill>
                <a:latin typeface="Arial"/>
                <a:ea typeface="Arial"/>
                <a:cs typeface="Arial"/>
              </a:rPr>
              <a:t>6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Objektinis programavimas (2 dalis), paveldėjimas.</a:t>
            </a:r>
            <a:endParaRPr lang="lt-LT" sz="1300" spc="-1">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programą, kuri:</a:t>
            </a:r>
            <a:endParaRPr lang="en-US" dirty="0"/>
          </a:p>
          <a:p>
            <a:pPr marL="285750" indent="-285750">
              <a:buFont typeface="Arial"/>
              <a:buChar char="•"/>
            </a:pPr>
            <a:r>
              <a:rPr lang="lt-LT" sz="1600" spc="-1" dirty="0">
                <a:ea typeface="+mn-lt"/>
                <a:cs typeface="+mn-lt"/>
              </a:rPr>
              <a:t>Turėtų klasę Automobilis</a:t>
            </a:r>
            <a:endParaRPr lang="lt-LT" dirty="0"/>
          </a:p>
          <a:p>
            <a:pPr marL="285750" indent="-285750">
              <a:buFont typeface="Arial"/>
              <a:buChar char="•"/>
            </a:pPr>
            <a:r>
              <a:rPr lang="lt-LT" sz="1600" spc="-1" dirty="0">
                <a:ea typeface="+mn-lt"/>
                <a:cs typeface="+mn-lt"/>
              </a:rPr>
              <a:t>Automobilis turėtų savybes: metai, modelis, </a:t>
            </a:r>
            <a:r>
              <a:rPr lang="lt-LT" sz="1600" spc="-1" dirty="0" err="1">
                <a:ea typeface="+mn-lt"/>
                <a:cs typeface="+mn-lt"/>
              </a:rPr>
              <a:t>kuro_tipas</a:t>
            </a:r>
            <a:endParaRPr lang="lt-LT" dirty="0"/>
          </a:p>
          <a:p>
            <a:pPr marL="285750" indent="-285750">
              <a:buFont typeface="Arial"/>
              <a:buChar char="•"/>
            </a:pPr>
            <a:r>
              <a:rPr lang="lt-LT" sz="1600" spc="-1" dirty="0">
                <a:ea typeface="+mn-lt"/>
                <a:cs typeface="+mn-lt"/>
              </a:rPr>
              <a:t>Automobilis turėtų</a:t>
            </a:r>
            <a:r>
              <a:rPr lang="lt-LT" sz="1600" b="0" strike="noStrike" spc="-1" dirty="0">
                <a:ea typeface="+mn-lt"/>
                <a:cs typeface="+mn-lt"/>
              </a:rPr>
              <a:t> </a:t>
            </a:r>
            <a:r>
              <a:rPr lang="lt-LT" sz="1600" spc="-1" dirty="0">
                <a:ea typeface="+mn-lt"/>
                <a:cs typeface="+mn-lt"/>
              </a:rPr>
              <a:t>metodus: </a:t>
            </a:r>
            <a:r>
              <a:rPr lang="lt-LT" sz="1600" spc="-1" dirty="0" err="1">
                <a:ea typeface="+mn-lt"/>
                <a:cs typeface="+mn-lt"/>
              </a:rPr>
              <a:t>vaziuoti</a:t>
            </a:r>
            <a:r>
              <a:rPr lang="lt-LT" sz="1600" spc="-1" dirty="0">
                <a:ea typeface="+mn-lt"/>
                <a:cs typeface="+mn-lt"/>
              </a:rPr>
              <a:t>, </a:t>
            </a:r>
            <a:r>
              <a:rPr lang="lt-LT" sz="1600" spc="-1" dirty="0" err="1">
                <a:ea typeface="+mn-lt"/>
                <a:cs typeface="+mn-lt"/>
              </a:rPr>
              <a:t>stoveti</a:t>
            </a:r>
            <a:r>
              <a:rPr lang="lt-LT" sz="1600" spc="-1" dirty="0">
                <a:ea typeface="+mn-lt"/>
                <a:cs typeface="+mn-lt"/>
              </a:rPr>
              <a:t>, </a:t>
            </a:r>
            <a:r>
              <a:rPr lang="lt-LT" sz="1600" spc="-1" dirty="0" err="1">
                <a:ea typeface="+mn-lt"/>
                <a:cs typeface="+mn-lt"/>
              </a:rPr>
              <a:t>pildyti_degalu</a:t>
            </a:r>
            <a:r>
              <a:rPr lang="lt-LT" sz="1600" b="0" strike="noStrike" spc="-1" dirty="0">
                <a:ea typeface="+mn-lt"/>
                <a:cs typeface="+mn-lt"/>
              </a:rPr>
              <a:t>, </a:t>
            </a:r>
            <a:r>
              <a:rPr lang="lt-LT" sz="1600" spc="-1" dirty="0">
                <a:ea typeface="+mn-lt"/>
                <a:cs typeface="+mn-lt"/>
              </a:rPr>
              <a:t>kurie atitinkamai atspausdintų „Važiuoja“, „Priparkuota“, „Degalai įpilti“</a:t>
            </a:r>
            <a:endParaRPr lang="lt-LT" dirty="0"/>
          </a:p>
          <a:p>
            <a:pPr marL="285750" indent="-285750">
              <a:buFont typeface="Arial"/>
              <a:buChar char="•"/>
            </a:pPr>
            <a:r>
              <a:rPr lang="lt-LT" sz="1600" spc="-1" dirty="0">
                <a:ea typeface="+mn-lt"/>
                <a:cs typeface="+mn-lt"/>
              </a:rPr>
              <a:t>Sukūrus objektą, automatiškai atspausdintų automobilio metus, modelį ir kuro tipą</a:t>
            </a:r>
            <a:endParaRPr lang="lt-LT" dirty="0"/>
          </a:p>
          <a:p>
            <a:pPr marL="285750" indent="-285750">
              <a:buFont typeface="Arial"/>
              <a:buChar char="•"/>
            </a:pPr>
            <a:r>
              <a:rPr lang="lt-LT" sz="1600" spc="-1" dirty="0">
                <a:ea typeface="+mn-lt"/>
                <a:cs typeface="+mn-lt"/>
              </a:rPr>
              <a:t>Turėtų klasę Elektromobilis (jo tėvinis objektas – Automobilis)</a:t>
            </a:r>
            <a:endParaRPr lang="en-US" dirty="0"/>
          </a:p>
          <a:p>
            <a:pPr marL="285750" indent="-285750">
              <a:buFont typeface="Arial"/>
              <a:buChar char="•"/>
            </a:pPr>
            <a:r>
              <a:rPr lang="lt-LT" sz="1600" spc="-1" dirty="0">
                <a:ea typeface="+mn-lt"/>
                <a:cs typeface="+mn-lt"/>
              </a:rPr>
              <a:t>Elektromobilis pakeistų Automobilio metodą </a:t>
            </a:r>
            <a:r>
              <a:rPr lang="lt-LT" sz="1600" spc="-1" dirty="0" err="1">
                <a:ea typeface="+mn-lt"/>
                <a:cs typeface="+mn-lt"/>
              </a:rPr>
              <a:t>pildyti_degalu</a:t>
            </a:r>
            <a:r>
              <a:rPr lang="lt-LT" sz="1600" spc="-1" dirty="0">
                <a:ea typeface="+mn-lt"/>
                <a:cs typeface="+mn-lt"/>
              </a:rPr>
              <a:t> taip, kad jis atspausdintų „Baterija įkrauta“</a:t>
            </a:r>
            <a:endParaRPr lang="lt-LT" dirty="0"/>
          </a:p>
          <a:p>
            <a:pPr marL="285750" indent="-285750">
              <a:buFont typeface="Arial"/>
              <a:buChar char="•"/>
            </a:pPr>
            <a:r>
              <a:rPr lang="lt-LT" sz="1600" spc="-1" dirty="0">
                <a:ea typeface="+mn-lt"/>
                <a:cs typeface="+mn-lt"/>
              </a:rPr>
              <a:t>Elektromobilis turėtų metodą </a:t>
            </a:r>
            <a:r>
              <a:rPr lang="lt-LT" sz="1600" spc="-1" dirty="0" err="1">
                <a:ea typeface="+mn-lt"/>
                <a:cs typeface="+mn-lt"/>
              </a:rPr>
              <a:t>vaziuoti_autonomiskai</a:t>
            </a:r>
            <a:r>
              <a:rPr lang="lt-LT" sz="1600" spc="-1" dirty="0">
                <a:ea typeface="+mn-lt"/>
                <a:cs typeface="+mn-lt"/>
              </a:rPr>
              <a:t>, kuris spausdintų „Važiuoja autonomiškai“</a:t>
            </a:r>
            <a:endParaRPr lang="lt-LT" dirty="0"/>
          </a:p>
          <a:p>
            <a:pPr marL="285750" indent="-285750">
              <a:buFont typeface="Arial"/>
              <a:buChar char="•"/>
            </a:pPr>
            <a:r>
              <a:rPr lang="lt-LT" sz="1600" spc="-1" dirty="0">
                <a:ea typeface="+mn-lt"/>
                <a:cs typeface="+mn-lt"/>
              </a:rPr>
              <a:t>Sukurti norimą Automobilio objektą</a:t>
            </a:r>
            <a:endParaRPr lang="lt-LT" dirty="0"/>
          </a:p>
          <a:p>
            <a:pPr marL="285750" indent="-285750">
              <a:buFont typeface="Arial"/>
              <a:buChar char="•"/>
            </a:pPr>
            <a:r>
              <a:rPr lang="lt-LT" sz="1600" spc="-1" dirty="0">
                <a:ea typeface="+mn-lt"/>
                <a:cs typeface="+mn-lt"/>
              </a:rPr>
              <a:t>Sukurti norimą Elektromobilio objektą</a:t>
            </a:r>
            <a:endParaRPr lang="lt-LT" dirty="0"/>
          </a:p>
          <a:p>
            <a:pPr marL="285750" indent="-285750">
              <a:buFont typeface="Arial"/>
              <a:buChar char="•"/>
            </a:pPr>
            <a:r>
              <a:rPr lang="lt-LT" sz="1600" spc="-1" dirty="0">
                <a:ea typeface="+mn-lt"/>
                <a:cs typeface="+mn-lt"/>
              </a:rPr>
              <a:t>Su sukurtu Automobilio objektu paleisti funkcijas </a:t>
            </a:r>
            <a:r>
              <a:rPr lang="lt-LT" sz="1600" spc="-1" dirty="0" err="1">
                <a:ea typeface="+mn-lt"/>
                <a:cs typeface="+mn-lt"/>
              </a:rPr>
              <a:t>vaziuoti</a:t>
            </a:r>
            <a:r>
              <a:rPr lang="lt-LT" sz="1600" spc="-1" dirty="0">
                <a:ea typeface="+mn-lt"/>
                <a:cs typeface="+mn-lt"/>
              </a:rPr>
              <a:t>, </a:t>
            </a:r>
            <a:r>
              <a:rPr lang="lt-LT" sz="1600" spc="-1" dirty="0" err="1">
                <a:ea typeface="+mn-lt"/>
                <a:cs typeface="+mn-lt"/>
              </a:rPr>
              <a:t>stoveti</a:t>
            </a:r>
            <a:r>
              <a:rPr lang="lt-LT" sz="1600" b="0" strike="noStrike" spc="-1" dirty="0">
                <a:ea typeface="+mn-lt"/>
                <a:cs typeface="+mn-lt"/>
              </a:rPr>
              <a:t>, </a:t>
            </a:r>
            <a:r>
              <a:rPr lang="lt-LT" sz="1600" spc="-1" dirty="0" err="1">
                <a:ea typeface="+mn-lt"/>
                <a:cs typeface="+mn-lt"/>
              </a:rPr>
              <a:t>pildyti_degalu</a:t>
            </a:r>
            <a:endParaRPr lang="lt-LT" dirty="0"/>
          </a:p>
          <a:p>
            <a:pPr marL="285750" indent="-285750">
              <a:buFont typeface="Arial"/>
              <a:buChar char="•"/>
            </a:pPr>
            <a:r>
              <a:rPr lang="lt-LT" sz="1600" spc="-1" dirty="0">
                <a:ea typeface="+mn-lt"/>
                <a:cs typeface="+mn-lt"/>
              </a:rPr>
              <a:t>Su sukurtu Elektromobilio objektu paleisti funkcijas </a:t>
            </a:r>
            <a:r>
              <a:rPr lang="lt-LT" sz="1600" spc="-1" dirty="0" err="1">
                <a:ea typeface="+mn-lt"/>
                <a:cs typeface="+mn-lt"/>
              </a:rPr>
              <a:t>vaziuoti</a:t>
            </a:r>
            <a:r>
              <a:rPr lang="lt-LT" sz="1600" b="0" strike="noStrike" spc="-1" dirty="0">
                <a:ea typeface="+mn-lt"/>
                <a:cs typeface="+mn-lt"/>
              </a:rPr>
              <a:t>, </a:t>
            </a:r>
            <a:r>
              <a:rPr lang="lt-LT" sz="1600" spc="-1" dirty="0" err="1">
                <a:ea typeface="+mn-lt"/>
                <a:cs typeface="+mn-lt"/>
              </a:rPr>
              <a:t>stoveti</a:t>
            </a:r>
            <a:r>
              <a:rPr lang="lt-LT" sz="1600" b="0" strike="noStrike" spc="-1" dirty="0">
                <a:ea typeface="+mn-lt"/>
                <a:cs typeface="+mn-lt"/>
              </a:rPr>
              <a:t>, </a:t>
            </a:r>
            <a:r>
              <a:rPr lang="lt-LT" sz="1600" spc="-1" dirty="0" err="1">
                <a:ea typeface="+mn-lt"/>
                <a:cs typeface="+mn-lt"/>
              </a:rPr>
              <a:t>pildyti_degalu</a:t>
            </a:r>
            <a:r>
              <a:rPr lang="lt-LT" sz="1600" b="0" strike="noStrike" spc="-1" dirty="0">
                <a:ea typeface="+mn-lt"/>
                <a:cs typeface="+mn-lt"/>
              </a:rPr>
              <a:t>, </a:t>
            </a:r>
            <a:r>
              <a:rPr lang="lt-LT" sz="1600" spc="-1" dirty="0" err="1">
                <a:ea typeface="+mn-lt"/>
                <a:cs typeface="+mn-lt"/>
              </a:rPr>
              <a:t>vaziuoti_autonomiskai</a:t>
            </a:r>
            <a:endParaRPr lang="lt-LT" dirty="0"/>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2A8089A4-BB21-507F-058D-515FCEE86D89}"/>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6</a:t>
            </a:r>
            <a:endParaRPr lang="en-LT" b="1" dirty="0">
              <a:solidFill>
                <a:schemeClr val="bg1"/>
              </a:solidFill>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a:solidFill>
                  <a:srgbClr val="FEFFFF"/>
                </a:solidFill>
                <a:latin typeface="Arial"/>
                <a:ea typeface="Arial"/>
                <a:cs typeface="Arial"/>
              </a:rPr>
              <a:t>6 </a:t>
            </a:r>
            <a:r>
              <a:rPr lang="lt-LT" sz="1300" b="0" strike="noStrike" spc="-1">
                <a:solidFill>
                  <a:srgbClr val="FEFFFF"/>
                </a:solidFill>
                <a:latin typeface="Arial"/>
                <a:ea typeface="Arial"/>
                <a:cs typeface="Arial"/>
              </a:rPr>
              <a:t>paskaita. </a:t>
            </a:r>
            <a:r>
              <a:rPr lang="lt-LT" sz="1300" spc="-1">
                <a:solidFill>
                  <a:srgbClr val="FEFFFF"/>
                </a:solidFill>
                <a:latin typeface="Arial"/>
                <a:ea typeface="Arial"/>
                <a:cs typeface="Arial"/>
              </a:rPr>
              <a:t>Objektinis programavimas (2 dalis), paveldėjimas.</a:t>
            </a:r>
            <a:endParaRPr lang="lt-LT" sz="1300" spc="-1">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a:t>
              </a:r>
              <a:r>
                <a:rPr lang="lt-LT" sz="1600" b="1" spc="-1">
                  <a:solidFill>
                    <a:srgbClr val="FEFFFF"/>
                  </a:solidFill>
                  <a:latin typeface="Arial"/>
                  <a:ea typeface="Arial"/>
                </a:rPr>
                <a:t>2</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programą, kuri:</a:t>
            </a:r>
            <a:endParaRPr lang="en-US" dirty="0">
              <a:ea typeface="+mn-lt"/>
              <a:cs typeface="+mn-lt"/>
            </a:endParaRPr>
          </a:p>
          <a:p>
            <a:pPr marL="285750" indent="-285750">
              <a:buFont typeface="Arial"/>
              <a:buChar char="•"/>
            </a:pPr>
            <a:r>
              <a:rPr lang="lt-LT" sz="1600" spc="-1" dirty="0">
                <a:ea typeface="+mn-lt"/>
                <a:cs typeface="+mn-lt"/>
              </a:rPr>
              <a:t>Turėtų klasę Darbuotojas</a:t>
            </a:r>
            <a:endParaRPr lang="lt-LT" dirty="0"/>
          </a:p>
          <a:p>
            <a:pPr marL="285750" indent="-285750">
              <a:buFont typeface="Arial"/>
              <a:buChar char="•"/>
            </a:pPr>
            <a:r>
              <a:rPr lang="lt-LT" sz="1600" spc="-1" dirty="0">
                <a:ea typeface="+mn-lt"/>
                <a:cs typeface="+mn-lt"/>
              </a:rPr>
              <a:t>Darbuotojas turėtų savybes: vardas, </a:t>
            </a:r>
            <a:r>
              <a:rPr lang="lt-LT" sz="1600" spc="-1" dirty="0" err="1">
                <a:ea typeface="+mn-lt"/>
                <a:cs typeface="+mn-lt"/>
              </a:rPr>
              <a:t>valandos_ikainis</a:t>
            </a:r>
            <a:r>
              <a:rPr lang="lt-LT" sz="1600" spc="-1" dirty="0">
                <a:ea typeface="+mn-lt"/>
                <a:cs typeface="+mn-lt"/>
              </a:rPr>
              <a:t>, </a:t>
            </a:r>
            <a:r>
              <a:rPr lang="lt-LT" sz="1600" spc="-1" dirty="0" err="1">
                <a:ea typeface="+mn-lt"/>
                <a:cs typeface="+mn-lt"/>
              </a:rPr>
              <a:t>dirba_nuo</a:t>
            </a:r>
            <a:endParaRPr lang="lt-LT" dirty="0"/>
          </a:p>
          <a:p>
            <a:pPr marL="285750" indent="-285750">
              <a:buFont typeface="Arial"/>
              <a:buChar char="•"/>
            </a:pPr>
            <a:r>
              <a:rPr lang="lt-LT" sz="1600" spc="-1" dirty="0">
                <a:ea typeface="+mn-lt"/>
                <a:cs typeface="+mn-lt"/>
              </a:rPr>
              <a:t>Turėtų privatų metodą kuris paskaičiuotų, kiek darbuotojas nudirbo dienų nuo įvestos dienos (</a:t>
            </a:r>
            <a:r>
              <a:rPr lang="lt-LT" sz="1600" spc="-1" dirty="0" err="1">
                <a:ea typeface="+mn-lt"/>
                <a:cs typeface="+mn-lt"/>
              </a:rPr>
              <a:t>dirba_nuo</a:t>
            </a:r>
            <a:r>
              <a:rPr lang="lt-LT" sz="1600" spc="-1" dirty="0">
                <a:ea typeface="+mn-lt"/>
                <a:cs typeface="+mn-lt"/>
              </a:rPr>
              <a:t>) iki šiandien (turint omeny, kad darbuotojas dirba 7 dienas per savaitę)</a:t>
            </a:r>
            <a:endParaRPr lang="lt-LT" dirty="0"/>
          </a:p>
          <a:p>
            <a:pPr marL="285750" indent="-285750">
              <a:buFont typeface="Arial"/>
              <a:buChar char="•"/>
            </a:pPr>
            <a:r>
              <a:rPr lang="lt-LT" sz="1600" spc="-1" dirty="0">
                <a:ea typeface="+mn-lt"/>
                <a:cs typeface="+mn-lt"/>
              </a:rPr>
              <a:t>Turėtų metodą </a:t>
            </a:r>
            <a:r>
              <a:rPr lang="lt-LT" sz="1600" spc="-1" dirty="0" err="1">
                <a:ea typeface="+mn-lt"/>
                <a:cs typeface="+mn-lt"/>
              </a:rPr>
              <a:t>paskaiciuoti_atlyginima</a:t>
            </a:r>
            <a:r>
              <a:rPr lang="lt-LT" sz="1600" b="0" strike="noStrike" spc="-1" dirty="0">
                <a:ea typeface="+mn-lt"/>
                <a:cs typeface="+mn-lt"/>
              </a:rPr>
              <a:t>, </a:t>
            </a:r>
            <a:r>
              <a:rPr lang="lt-LT" sz="1600" spc="-1" dirty="0">
                <a:ea typeface="+mn-lt"/>
                <a:cs typeface="+mn-lt"/>
              </a:rPr>
              <a:t>kuris panaudodamas aukščiau aprašytu metodu, paskaičiuotų bendrą atlyginimą (turint omeny, kad darbuotojas dirba 8 valandas per dieną)</a:t>
            </a:r>
            <a:endParaRPr lang="lt-LT" dirty="0"/>
          </a:p>
          <a:p>
            <a:pPr marL="285750" indent="-285750">
              <a:buFont typeface="Arial"/>
              <a:buChar char="•"/>
            </a:pPr>
            <a:r>
              <a:rPr lang="lt-LT" sz="1600" spc="-1" dirty="0">
                <a:ea typeface="+mn-lt"/>
                <a:cs typeface="+mn-lt"/>
              </a:rPr>
              <a:t>Turėtų klasę </a:t>
            </a:r>
            <a:r>
              <a:rPr lang="lt-LT" sz="1600" spc="-1" dirty="0" err="1">
                <a:ea typeface="+mn-lt"/>
                <a:cs typeface="+mn-lt"/>
              </a:rPr>
              <a:t>NormalusDarbuotojas</a:t>
            </a:r>
            <a:r>
              <a:rPr lang="lt-LT" sz="1600" spc="-1" dirty="0">
                <a:ea typeface="+mn-lt"/>
                <a:cs typeface="+mn-lt"/>
              </a:rPr>
              <a:t>, kuri pakeistų Darbuotojo klasę taip, kad ji skaičiuotų atlyginimą, dirbant darbuotojui 5 dienas per savaitę</a:t>
            </a:r>
            <a:endParaRPr lang="lt-LT" dirty="0"/>
          </a:p>
          <a:p>
            <a:pPr marL="285750" indent="-285750">
              <a:buFont typeface="Arial"/>
              <a:buChar char="•"/>
            </a:pPr>
            <a:r>
              <a:rPr lang="lt-LT" sz="1600" spc="-1" dirty="0">
                <a:ea typeface="+mn-lt"/>
                <a:cs typeface="+mn-lt"/>
              </a:rPr>
              <a:t>Sukurti norimą Darbuotojo objektą</a:t>
            </a:r>
            <a:endParaRPr lang="lt-LT" dirty="0">
              <a:ea typeface="+mn-lt"/>
              <a:cs typeface="+mn-lt"/>
            </a:endParaRPr>
          </a:p>
          <a:p>
            <a:pPr marL="285750" indent="-285750">
              <a:buFont typeface="Arial"/>
              <a:buChar char="•"/>
            </a:pPr>
            <a:r>
              <a:rPr lang="lt-LT" sz="1600" spc="-1" dirty="0">
                <a:ea typeface="+mn-lt"/>
                <a:cs typeface="+mn-lt"/>
              </a:rPr>
              <a:t>Sukurti norimą </a:t>
            </a:r>
            <a:r>
              <a:rPr lang="lt-LT" sz="1600" spc="-1" dirty="0" err="1">
                <a:ea typeface="+mn-lt"/>
                <a:cs typeface="+mn-lt"/>
              </a:rPr>
              <a:t>NormalusDarbuotojas</a:t>
            </a:r>
            <a:r>
              <a:rPr lang="lt-LT" sz="1600" spc="-1" dirty="0">
                <a:ea typeface="+mn-lt"/>
                <a:cs typeface="+mn-lt"/>
              </a:rPr>
              <a:t> objektą</a:t>
            </a:r>
            <a:endParaRPr lang="lt-LT" dirty="0">
              <a:ea typeface="+mn-lt"/>
              <a:cs typeface="+mn-lt"/>
            </a:endParaRPr>
          </a:p>
          <a:p>
            <a:pPr marL="285750" indent="-285750">
              <a:buFont typeface="Arial"/>
              <a:buChar char="•"/>
            </a:pPr>
            <a:r>
              <a:rPr lang="lt-LT" sz="1600" spc="-1" dirty="0">
                <a:ea typeface="+mn-lt"/>
                <a:cs typeface="+mn-lt"/>
              </a:rPr>
              <a:t>Su abiem objektais paleisti funkciją </a:t>
            </a:r>
            <a:r>
              <a:rPr lang="lt-LT" sz="1600" spc="-1" dirty="0" err="1">
                <a:ea typeface="+mn-lt"/>
                <a:cs typeface="+mn-lt"/>
              </a:rPr>
              <a:t>paskaiciuoti_atlyginima</a:t>
            </a:r>
            <a:endParaRPr lang="lt-LT" dirty="0"/>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65180BA5-4A64-E2A1-0AF4-1B63102D1F7D}"/>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7</a:t>
            </a:r>
            <a:endParaRPr lang="en-LT" b="1" dirty="0">
              <a:solidFill>
                <a:schemeClr val="bg1"/>
              </a:solidFill>
              <a:latin typeface=""/>
            </a:endParaRPr>
          </a:p>
        </p:txBody>
      </p:sp>
    </p:spTree>
    <p:extLst>
      <p:ext uri="{BB962C8B-B14F-4D97-AF65-F5344CB8AC3E}">
        <p14:creationId xmlns:p14="http://schemas.microsoft.com/office/powerpoint/2010/main" val="4227645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832375-B04C-4E6C-A79A-F02F809D6D6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1A462F-0001-4FBB-BBFA-059FDCFAA01B}">
  <ds:schemaRefs>
    <ds:schemaRef ds:uri="http://schemas.microsoft.com/sharepoint/v3/contenttype/forms"/>
  </ds:schemaRefs>
</ds:datastoreItem>
</file>

<file path=customXml/itemProps3.xml><?xml version="1.0" encoding="utf-8"?>
<ds:datastoreItem xmlns:ds="http://schemas.openxmlformats.org/officeDocument/2006/customXml" ds:itemID="{434A592A-E352-45C7-B4AA-38FCDC9A4D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5016</TotalTime>
  <Words>3074</Words>
  <Application>Microsoft Macintosh PowerPoint</Application>
  <PresentationFormat>Widescreen</PresentationFormat>
  <Paragraphs>206</Paragraphs>
  <Slides>12</Slides>
  <Notes>7</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Arial</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657</cp:revision>
  <dcterms:modified xsi:type="dcterms:W3CDTF">2023-06-22T19:11:06Z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