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7559675" cy="10691813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lt-L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934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7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Darbas su katalogais ir failais</a:t>
            </a:r>
            <a:endParaRPr lang="lt-LT" sz="4400" strike="noStrike" spc="-1">
              <a:latin typeface="Arial"/>
            </a:endParaRPr>
          </a:p>
        </p:txBody>
      </p:sp>
      <p:pic>
        <p:nvPicPr>
          <p:cNvPr id="187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191" name="Picture 4"/>
          <p:cNvPicPr/>
          <p:nvPr/>
        </p:nvPicPr>
        <p:blipFill>
          <a:blip r:embed="rId3"/>
          <a:stretch/>
        </p:blipFill>
        <p:spPr>
          <a:xfrm>
            <a:off x="10102572" y="1183845"/>
            <a:ext cx="1361015" cy="1149451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4B929BD-B694-BC89-1D56-36A542C87AF1}"/>
              </a:ext>
            </a:extLst>
          </p:cNvPr>
          <p:cNvSpPr/>
          <p:nvPr/>
        </p:nvSpPr>
        <p:spPr>
          <a:xfrm>
            <a:off x="3273120" y="5930280"/>
            <a:ext cx="340708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Aurimas Aleksandras Nausėdas</a:t>
            </a:r>
            <a:endParaRPr lang="lt-LT" sz="1600" b="1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A147BD0-1A6E-0D60-254A-276BC01511E0}"/>
              </a:ext>
            </a:extLst>
          </p:cNvPr>
          <p:cNvSpPr/>
          <p:nvPr/>
        </p:nvSpPr>
        <p:spPr>
          <a:xfrm>
            <a:off x="495720" y="5930280"/>
            <a:ext cx="2266920" cy="3371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2023</a:t>
            </a:r>
            <a:endParaRPr lang="lt-LT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failą lietuviškus rašmenis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47" name="Picture 3"/>
          <p:cNvPicPr/>
          <p:nvPr/>
        </p:nvPicPr>
        <p:blipFill>
          <a:blip r:embed="rId2"/>
          <a:stretch/>
        </p:blipFill>
        <p:spPr>
          <a:xfrm>
            <a:off x="480240" y="2834640"/>
            <a:ext cx="4845240" cy="1177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7BAC59-6021-C6C6-B084-F664CB69F30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pridėti, o ne perrašyti failo eilutę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51" name="Picture 3"/>
          <p:cNvPicPr/>
          <p:nvPr/>
        </p:nvPicPr>
        <p:blipFill>
          <a:blip r:embed="rId2"/>
          <a:stretch/>
        </p:blipFill>
        <p:spPr>
          <a:xfrm>
            <a:off x="480240" y="2523960"/>
            <a:ext cx="4758480" cy="20307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3BBA4-6BCC-1687-1F43-DA2A1B1C9B0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perrašyti tekstą norimoje vietoje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55" name="Picture 3"/>
          <p:cNvPicPr/>
          <p:nvPr/>
        </p:nvPicPr>
        <p:blipFill>
          <a:blip r:embed="rId2"/>
          <a:stretch/>
        </p:blipFill>
        <p:spPr>
          <a:xfrm>
            <a:off x="480240" y="2939760"/>
            <a:ext cx="5086440" cy="9874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6336F-6274-AAFE-C417-E440BBF61672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6386760" y="174672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failą po vieną eilutę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383880" y="28432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readline()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readlines()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60" name="Picture 4"/>
          <p:cNvPicPr/>
          <p:nvPr/>
        </p:nvPicPr>
        <p:blipFill>
          <a:blip r:embed="rId2"/>
          <a:stretch/>
        </p:blipFill>
        <p:spPr>
          <a:xfrm>
            <a:off x="509400" y="1631880"/>
            <a:ext cx="4748760" cy="1751040"/>
          </a:xfrm>
          <a:prstGeom prst="rect">
            <a:avLst/>
          </a:prstGeom>
          <a:ln>
            <a:noFill/>
          </a:ln>
        </p:spPr>
      </p:pic>
      <p:pic>
        <p:nvPicPr>
          <p:cNvPr id="261" name="Picture 7"/>
          <p:cNvPicPr/>
          <p:nvPr/>
        </p:nvPicPr>
        <p:blipFill>
          <a:blip r:embed="rId3"/>
          <a:stretch/>
        </p:blipFill>
        <p:spPr>
          <a:xfrm>
            <a:off x="509400" y="3882600"/>
            <a:ext cx="4748760" cy="1397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0FD25-F52D-2856-0D4C-796C45FACDEA}"/>
              </a:ext>
            </a:extLst>
          </p:cNvPr>
          <p:cNvSpPr txBox="1"/>
          <p:nvPr/>
        </p:nvSpPr>
        <p:spPr>
          <a:xfrm>
            <a:off x="11485950" y="6105075"/>
            <a:ext cx="617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Iteravimas per failo eilutes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480240" y="2392920"/>
            <a:ext cx="4690800" cy="2457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59F7C-AA49-785F-C8A3-D30CA4E9C8C1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Iteravimas per failo eilutes be tarpų tarp jų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69" name="Picture 3"/>
          <p:cNvPicPr/>
          <p:nvPr/>
        </p:nvPicPr>
        <p:blipFill>
          <a:blip r:embed="rId2"/>
          <a:stretch/>
        </p:blipFill>
        <p:spPr>
          <a:xfrm>
            <a:off x="480240" y="2482200"/>
            <a:ext cx="4912560" cy="26744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D1F7C-1541-8313-7676-FB10E4691C13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ribotą kiekį duomenų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73" name="Picture 3"/>
          <p:cNvPicPr/>
          <p:nvPr/>
        </p:nvPicPr>
        <p:blipFill>
          <a:blip r:embed="rId2"/>
          <a:stretch/>
        </p:blipFill>
        <p:spPr>
          <a:xfrm>
            <a:off x="480240" y="1788120"/>
            <a:ext cx="4903200" cy="39470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4EF2E5-F2C0-E575-1237-DA60E5FF0D8A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Darbas su dviem failais (teksto kopijavimas iš vieno į kitą)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480240" y="2734200"/>
            <a:ext cx="4960800" cy="1253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10D88-1351-2DE8-E371-6C59BEBCB8BF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Dvejetainių failų kopijavimas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81" name="Picture 3"/>
          <p:cNvPicPr/>
          <p:nvPr/>
        </p:nvPicPr>
        <p:blipFill>
          <a:blip r:embed="rId2"/>
          <a:stretch/>
        </p:blipFill>
        <p:spPr>
          <a:xfrm>
            <a:off x="480240" y="2597400"/>
            <a:ext cx="4941720" cy="12279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BEC10-6735-D2A8-2B87-FFD8A475BCF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249960" y="1927080"/>
            <a:ext cx="584892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į failą išsaugoti kintamuosius/objektus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248160" y="320868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Objektų saugojimui naudojame "pickle" biblioteką: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pickle.dump() - įrašymas 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pickle.load() - nuskaitymas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86" name="Picture 9"/>
          <p:cNvPicPr/>
          <p:nvPr/>
        </p:nvPicPr>
        <p:blipFill>
          <a:blip r:embed="rId2"/>
          <a:stretch/>
        </p:blipFill>
        <p:spPr>
          <a:xfrm>
            <a:off x="684720" y="1621080"/>
            <a:ext cx="4151520" cy="1746720"/>
          </a:xfrm>
          <a:prstGeom prst="rect">
            <a:avLst/>
          </a:prstGeom>
          <a:ln>
            <a:noFill/>
          </a:ln>
        </p:spPr>
      </p:pic>
      <p:pic>
        <p:nvPicPr>
          <p:cNvPr id="287" name="Picture 10"/>
          <p:cNvPicPr/>
          <p:nvPr/>
        </p:nvPicPr>
        <p:blipFill>
          <a:blip r:embed="rId3"/>
          <a:stretch/>
        </p:blipFill>
        <p:spPr>
          <a:xfrm>
            <a:off x="684720" y="3990960"/>
            <a:ext cx="4151520" cy="2131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74528-2FF6-488E-0300-DA25C70F2E0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"os" modulis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52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Kaip kurti, nuskaityti ir redaguoti tekstinius failus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Kaip išsaugoti kintamuosius/objektus faile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197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8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0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1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03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04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Masyvų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91" name="Picture 3"/>
          <p:cNvPicPr/>
          <p:nvPr/>
        </p:nvPicPr>
        <p:blipFill>
          <a:blip r:embed="rId2"/>
          <a:stretch/>
        </p:blipFill>
        <p:spPr>
          <a:xfrm>
            <a:off x="434160" y="1749960"/>
            <a:ext cx="4819680" cy="1676880"/>
          </a:xfrm>
          <a:prstGeom prst="rect">
            <a:avLst/>
          </a:prstGeom>
          <a:ln>
            <a:noFill/>
          </a:ln>
        </p:spPr>
      </p:pic>
      <p:pic>
        <p:nvPicPr>
          <p:cNvPr id="292" name="Picture 4"/>
          <p:cNvPicPr/>
          <p:nvPr/>
        </p:nvPicPr>
        <p:blipFill>
          <a:blip r:embed="rId3"/>
          <a:stretch/>
        </p:blipFill>
        <p:spPr>
          <a:xfrm>
            <a:off x="434160" y="3901680"/>
            <a:ext cx="4819680" cy="21855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9A603-9EBD-D484-4F52-D52CC38212CC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18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Kelių kintamųjų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96" name="Picture 4"/>
          <p:cNvPicPr/>
          <p:nvPr/>
        </p:nvPicPr>
        <p:blipFill>
          <a:blip r:embed="rId2"/>
          <a:stretch/>
        </p:blipFill>
        <p:spPr>
          <a:xfrm>
            <a:off x="1363320" y="916920"/>
            <a:ext cx="2815560" cy="1516320"/>
          </a:xfrm>
          <a:prstGeom prst="rect">
            <a:avLst/>
          </a:prstGeom>
          <a:ln>
            <a:noFill/>
          </a:ln>
        </p:spPr>
      </p:pic>
      <p:pic>
        <p:nvPicPr>
          <p:cNvPr id="297" name="Picture 6"/>
          <p:cNvPicPr/>
          <p:nvPr/>
        </p:nvPicPr>
        <p:blipFill>
          <a:blip r:embed="rId3"/>
          <a:stretch/>
        </p:blipFill>
        <p:spPr>
          <a:xfrm>
            <a:off x="1363320" y="2539080"/>
            <a:ext cx="2815560" cy="2008800"/>
          </a:xfrm>
          <a:prstGeom prst="rect">
            <a:avLst/>
          </a:prstGeom>
          <a:ln>
            <a:noFill/>
          </a:ln>
        </p:spPr>
      </p:pic>
      <p:pic>
        <p:nvPicPr>
          <p:cNvPr id="298" name="Picture 7"/>
          <p:cNvPicPr/>
          <p:nvPr/>
        </p:nvPicPr>
        <p:blipFill>
          <a:blip r:embed="rId4"/>
          <a:stretch/>
        </p:blipFill>
        <p:spPr>
          <a:xfrm>
            <a:off x="1363320" y="4712760"/>
            <a:ext cx="2815560" cy="1962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E329A-40D0-D0DD-E775-DBE939AF81E0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19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6396120" y="285588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Objektų sąrašo saugojimas pickle faile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302" name="Picture 3"/>
          <p:cNvPicPr/>
          <p:nvPr/>
        </p:nvPicPr>
        <p:blipFill>
          <a:blip r:embed="rId2"/>
          <a:stretch/>
        </p:blipFill>
        <p:spPr>
          <a:xfrm>
            <a:off x="267120" y="2406960"/>
            <a:ext cx="5341680" cy="20437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F84337-CDA5-692F-4288-1E023D8AE01F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20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05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7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Sukurtų failą „Tekstas.txt“ su pilnu tekstu "Zen of Python".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tekstą iš sukurto failo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Paskutinėje sukurto failo eilutėje pridėtų šiandienos datą ir laiką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Sunumeruotų teksto eilutes (kiekvienos pradžioje pridėtų skaičių).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Sukurtame faile eilutę "Beautiful is better than ugly." pakeistų į "Gražu yra geriau nei bjauru."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visą failo tekstą atbulai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Atspausdintų, kiek failo tekste yra žodžių, skaičių, didžiųjų ir mažųjų raidžių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Nukopijuotų visą sukurto failą tekstą į naują failą, tik DIDŽIOSIOMIS RAIDĖMIS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Naudoti from datetime import datetime, datetime.today()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Kintamajam priskirti sakinį, kuriuo bus operuojama, eilutėmis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Kai kur galima panaudoti funkcijas iš praeitų pamok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88525-7DE8-FAA3-BCF7-3F4756E3EEC5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21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10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1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3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14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norimą eilučių kiekį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Įrašytų įvestą tekstą atskiromis eilutėmis į failą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įrašyti norimą kuriamo failo pavadinimą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while ciklą, kuris užsibaigtų tik įvedus vartotojui tuščią eilutę (nuspaudus ENTER)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9A20-03BC-47B8-21FE-C2B54DB8DD27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22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16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17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0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Kompiuterio darbalaukyje (Desktop) sukurtų katalogą „Naujas Katalogas“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Šiame kataloge sukurtų tekstinį failą, kuriame būtų šiandienos data ir laikas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šio tekstinio failo sukūrimo datą ir dydį baitais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Failo sukūrimo datą galima pasiekti per os.stat(„Failas.txt“).st_ctime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CF778-914E-2F64-D329-B6F25FA73D46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23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2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3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5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6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minibiudžeto programą, kuri: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Leistų vartotojui įvesti pajamas arba išlaidas (su "-" ženklu)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Pajamas ir išlaidas saugotų sąraše, o sąrašą pickle faile (uždarius programą, įvesti duomenys nedingtų)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Atvaizduotų jau įvestas pajamas ir išlaidas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Atvaizduotų įvestų pajamų ir išlaidų balansą (sudėtų visas pajamas ir išlaidas)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Patarimas: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import pickle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34363-E520-3D59-C9E6-66CA53C78DAB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24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29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31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1A62B-D795-EE2D-F38E-D06D6C8A7393}"/>
              </a:ext>
            </a:extLst>
          </p:cNvPr>
          <p:cNvSpPr txBox="1"/>
          <p:nvPr/>
        </p:nvSpPr>
        <p:spPr>
          <a:xfrm>
            <a:off x="11485950" y="610507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solidFill>
                  <a:schemeClr val="bg1"/>
                </a:solidFill>
                <a:latin typeface=""/>
              </a:rPr>
              <a:t>25</a:t>
            </a:r>
            <a:endParaRPr lang="en-LT" b="1" dirty="0">
              <a:solidFill>
                <a:schemeClr val="bg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 dirty="0"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3281760" y="2683807"/>
            <a:ext cx="3750480" cy="32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DB browser for SQLite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3281760" y="3033367"/>
            <a:ext cx="3750480" cy="504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Duomenų bazės SQLite programa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Shape 4"/>
          <p:cNvSpPr txBox="1"/>
          <p:nvPr/>
        </p:nvSpPr>
        <p:spPr>
          <a:xfrm>
            <a:off x="480240" y="5032080"/>
            <a:ext cx="234324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5"/>
          <p:cNvSpPr txBox="1"/>
          <p:nvPr/>
        </p:nvSpPr>
        <p:spPr>
          <a:xfrm>
            <a:off x="7503480" y="2683807"/>
            <a:ext cx="4207680" cy="790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7400FF"/>
                </a:solidFill>
                <a:latin typeface="Arial"/>
                <a:ea typeface="Arial"/>
              </a:rPr>
              <a:t>https://sqlitebrowser.org/</a:t>
            </a:r>
            <a:endParaRPr lang="lt-LT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Shape 5">
            <a:extLst>
              <a:ext uri="{FF2B5EF4-FFF2-40B4-BE49-F238E27FC236}">
                <a16:creationId xmlns:a16="http://schemas.microsoft.com/office/drawing/2014/main" id="{E6BC0A06-8011-D5F3-7F50-87A7DDB07B02}"/>
              </a:ext>
            </a:extLst>
          </p:cNvPr>
          <p:cNvSpPr txBox="1"/>
          <p:nvPr/>
        </p:nvSpPr>
        <p:spPr>
          <a:xfrm>
            <a:off x="7509420" y="1640137"/>
            <a:ext cx="4113497" cy="7909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github.com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/aurimas13/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Python-Beginner-Course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tree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main</a:t>
            </a:r>
            <a:r>
              <a:rPr lang="lt-LT" sz="160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</a:t>
            </a:r>
            <a:r>
              <a:rPr lang="lt-LT" sz="1600" u="sng" strike="noStrike" spc="-1" dirty="0" err="1">
                <a:solidFill>
                  <a:srgbClr val="0000FF"/>
                </a:solidFill>
                <a:uFillTx/>
                <a:latin typeface="Arial"/>
                <a:ea typeface="Arial"/>
              </a:rPr>
              <a:t>Programs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04739B98-BBE7-F0CB-C130-301B2B6E0654}"/>
              </a:ext>
            </a:extLst>
          </p:cNvPr>
          <p:cNvSpPr txBox="1"/>
          <p:nvPr/>
        </p:nvSpPr>
        <p:spPr>
          <a:xfrm>
            <a:off x="3287700" y="1641600"/>
            <a:ext cx="3750120" cy="66342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Išspręsti paskaitos uždaviniai </a:t>
            </a:r>
            <a:r>
              <a:rPr lang="lt-LT" sz="1600" strike="noStrike" spc="-1" dirty="0">
                <a:solidFill>
                  <a:srgbClr val="000000"/>
                </a:solidFill>
                <a:latin typeface="Arial"/>
                <a:ea typeface="Arial"/>
              </a:rPr>
              <a:t>(įkelti </a:t>
            </a:r>
            <a:r>
              <a:rPr lang="lt-LT" sz="1600" spc="-1" dirty="0">
                <a:solidFill>
                  <a:srgbClr val="000000"/>
                </a:solidFill>
                <a:latin typeface="Arial"/>
                <a:ea typeface="Arial"/>
              </a:rPr>
              <a:t>ketvirtadienį)</a:t>
            </a:r>
            <a:endParaRPr lang="lt-LT" sz="16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6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232320" y="160200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OS modulis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229440" y="2409120"/>
            <a:ext cx="4723200" cy="3865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 – operating system modulis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dir(os) - kokias komandas turi modulis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os.getcwd() - katalogas kuriame esame 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os.chdir() - pakečia katalogą kuriame esame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os.listdir() - parodo kokie failai yra kataloge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os.mkdir() - sukuria naują katalogą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os.makedirs() - sukuria katalogų medį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09" name="Picture 3"/>
          <p:cNvPicPr/>
          <p:nvPr/>
        </p:nvPicPr>
        <p:blipFill>
          <a:blip r:embed="rId2"/>
          <a:stretch/>
        </p:blipFill>
        <p:spPr>
          <a:xfrm>
            <a:off x="2152080" y="954360"/>
            <a:ext cx="1340280" cy="53856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3"/>
          <a:stretch/>
        </p:blipFill>
        <p:spPr>
          <a:xfrm>
            <a:off x="2029320" y="1666440"/>
            <a:ext cx="1570680" cy="556920"/>
          </a:xfrm>
          <a:prstGeom prst="rect">
            <a:avLst/>
          </a:prstGeom>
          <a:ln>
            <a:noFill/>
          </a:ln>
        </p:spPr>
      </p:pic>
      <p:pic>
        <p:nvPicPr>
          <p:cNvPr id="211" name="Picture 5"/>
          <p:cNvPicPr/>
          <p:nvPr/>
        </p:nvPicPr>
        <p:blipFill>
          <a:blip r:embed="rId4"/>
          <a:stretch/>
        </p:blipFill>
        <p:spPr>
          <a:xfrm>
            <a:off x="1227960" y="2311560"/>
            <a:ext cx="3188160" cy="75744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5"/>
          <a:stretch/>
        </p:blipFill>
        <p:spPr>
          <a:xfrm>
            <a:off x="1026720" y="3195360"/>
            <a:ext cx="3590640" cy="1016640"/>
          </a:xfrm>
          <a:prstGeom prst="rect">
            <a:avLst/>
          </a:prstGeom>
          <a:ln>
            <a:noFill/>
          </a:ln>
        </p:spPr>
      </p:pic>
      <p:pic>
        <p:nvPicPr>
          <p:cNvPr id="213" name="Picture 7"/>
          <p:cNvPicPr/>
          <p:nvPr/>
        </p:nvPicPr>
        <p:blipFill>
          <a:blip r:embed="rId6"/>
          <a:stretch/>
        </p:blipFill>
        <p:spPr>
          <a:xfrm>
            <a:off x="595440" y="4310640"/>
            <a:ext cx="4467600" cy="756360"/>
          </a:xfrm>
          <a:prstGeom prst="rect">
            <a:avLst/>
          </a:prstGeom>
          <a:ln>
            <a:noFill/>
          </a:ln>
        </p:spPr>
      </p:pic>
      <p:pic>
        <p:nvPicPr>
          <p:cNvPr id="214" name="Picture 8"/>
          <p:cNvPicPr/>
          <p:nvPr/>
        </p:nvPicPr>
        <p:blipFill>
          <a:blip r:embed="rId7"/>
          <a:stretch/>
        </p:blipFill>
        <p:spPr>
          <a:xfrm>
            <a:off x="1465920" y="5161320"/>
            <a:ext cx="2684520" cy="483480"/>
          </a:xfrm>
          <a:prstGeom prst="rect">
            <a:avLst/>
          </a:prstGeom>
          <a:ln>
            <a:noFill/>
          </a:ln>
        </p:spPr>
      </p:pic>
      <p:pic>
        <p:nvPicPr>
          <p:cNvPr id="215" name="Picture 9"/>
          <p:cNvPicPr/>
          <p:nvPr/>
        </p:nvPicPr>
        <p:blipFill>
          <a:blip r:embed="rId8"/>
          <a:stretch/>
        </p:blipFill>
        <p:spPr>
          <a:xfrm>
            <a:off x="595440" y="5705280"/>
            <a:ext cx="4467600" cy="870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4313E5-E80D-BE1E-EAE0-15E0065D982D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1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660720" y="3041640"/>
            <a:ext cx="4723200" cy="1249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os.stat() - failo/katalogo informacija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os.stat().st_size – failo dydis baitais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os.stat().st_mtime – failo modifikavimo laikas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18" name="Picture 3"/>
          <p:cNvPicPr/>
          <p:nvPr/>
        </p:nvPicPr>
        <p:blipFill>
          <a:blip r:embed="rId2"/>
          <a:stretch/>
        </p:blipFill>
        <p:spPr>
          <a:xfrm>
            <a:off x="799560" y="1989000"/>
            <a:ext cx="4108320" cy="1729440"/>
          </a:xfrm>
          <a:prstGeom prst="rect">
            <a:avLst/>
          </a:prstGeom>
          <a:ln>
            <a:noFill/>
          </a:ln>
        </p:spPr>
      </p:pic>
      <p:pic>
        <p:nvPicPr>
          <p:cNvPr id="219" name="Picture 4"/>
          <p:cNvPicPr/>
          <p:nvPr/>
        </p:nvPicPr>
        <p:blipFill>
          <a:blip r:embed="rId3"/>
          <a:stretch/>
        </p:blipFill>
        <p:spPr>
          <a:xfrm>
            <a:off x="1186560" y="1397880"/>
            <a:ext cx="3348000" cy="438120"/>
          </a:xfrm>
          <a:prstGeom prst="rect">
            <a:avLst/>
          </a:prstGeom>
          <a:ln>
            <a:noFill/>
          </a:ln>
        </p:spPr>
      </p:pic>
      <p:pic>
        <p:nvPicPr>
          <p:cNvPr id="220" name="Picture 6"/>
          <p:cNvPicPr/>
          <p:nvPr/>
        </p:nvPicPr>
        <p:blipFill>
          <a:blip r:embed="rId4"/>
          <a:stretch/>
        </p:blipFill>
        <p:spPr>
          <a:xfrm>
            <a:off x="655560" y="3862440"/>
            <a:ext cx="4395960" cy="857880"/>
          </a:xfrm>
          <a:prstGeom prst="rect">
            <a:avLst/>
          </a:prstGeom>
          <a:ln>
            <a:noFill/>
          </a:ln>
        </p:spPr>
      </p:pic>
      <p:pic>
        <p:nvPicPr>
          <p:cNvPr id="221" name="Picture 7"/>
          <p:cNvPicPr/>
          <p:nvPr/>
        </p:nvPicPr>
        <p:blipFill>
          <a:blip r:embed="rId5"/>
          <a:stretch/>
        </p:blipFill>
        <p:spPr>
          <a:xfrm>
            <a:off x="1101240" y="4859280"/>
            <a:ext cx="3519000" cy="7182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99F59-80F8-6B89-429B-653FAF761F0A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2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sužinoti suprantamu formatu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25" name="Picture 11"/>
          <p:cNvPicPr/>
          <p:nvPr/>
        </p:nvPicPr>
        <p:blipFill>
          <a:blip r:embed="rId2"/>
          <a:stretch/>
        </p:blipFill>
        <p:spPr>
          <a:xfrm>
            <a:off x="383760" y="2982240"/>
            <a:ext cx="4816440" cy="14716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20300-A61A-AD24-8350-235F3932D55B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3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25280" y="1544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Tekstinių failų kūrimas ir nuskaitymas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6422400" y="2679120"/>
            <a:ext cx="5099400" cy="2167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Kaip sukurti tekstinį failą: (jei failo nėra, bus sukurtas naujas, jei yra - bus įrašoma jame), 2 būdai: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 "with open(.....) as .... :"</a:t>
            </a:r>
            <a:endParaRPr lang="lt-LT" sz="16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su rankinių failo uždarymu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3"/>
          <p:cNvPicPr/>
          <p:nvPr/>
        </p:nvPicPr>
        <p:blipFill>
          <a:blip r:embed="rId2"/>
          <a:stretch/>
        </p:blipFill>
        <p:spPr>
          <a:xfrm>
            <a:off x="576720" y="1782360"/>
            <a:ext cx="4632840" cy="90072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3"/>
          <a:stretch/>
        </p:blipFill>
        <p:spPr>
          <a:xfrm>
            <a:off x="619200" y="3805200"/>
            <a:ext cx="4625280" cy="13402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BE92F2-E3AF-42AE-5C40-208468416199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4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nuskaityti tekstą iš failo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2"/>
          <a:stretch/>
        </p:blipFill>
        <p:spPr>
          <a:xfrm>
            <a:off x="412920" y="2898360"/>
            <a:ext cx="4903200" cy="13885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600A15-6BB0-678F-258F-086A66E4C808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5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įrašyti ir nuskaityti failą vienu metu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39" name="Picture 3"/>
          <p:cNvPicPr/>
          <p:nvPr/>
        </p:nvPicPr>
        <p:blipFill>
          <a:blip r:embed="rId2"/>
          <a:stretch/>
        </p:blipFill>
        <p:spPr>
          <a:xfrm>
            <a:off x="480240" y="2518200"/>
            <a:ext cx="4845240" cy="27079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FAD96B-57AF-237A-480F-3A8ABC0D26C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6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7 paskaita. Darbas su katalogais ir failais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396120" y="3087360"/>
            <a:ext cx="5702760" cy="66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6251760" y="3155040"/>
            <a:ext cx="5702760" cy="1132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 failą įrašyti lietuviškus rašmenis</a:t>
            </a:r>
            <a:endParaRPr lang="lt-LT" sz="3000" b="0" strike="noStrike" spc="-1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2"/>
          <a:stretch/>
        </p:blipFill>
        <p:spPr>
          <a:xfrm>
            <a:off x="451440" y="3159000"/>
            <a:ext cx="4932000" cy="1146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614FF-9DEC-7F5B-D335-0FAAF3118484}"/>
              </a:ext>
            </a:extLst>
          </p:cNvPr>
          <p:cNvSpPr txBox="1"/>
          <p:nvPr/>
        </p:nvSpPr>
        <p:spPr>
          <a:xfrm>
            <a:off x="11485950" y="61050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T" sz="3200" b="1" dirty="0">
                <a:latin typeface=""/>
              </a:rPr>
              <a:t>7</a:t>
            </a:r>
            <a:endParaRPr lang="en-LT" b="1"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24562-2ECC-463C-8B21-2C2F2D674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62f0fa9f-d35e-4a7f-aed7-55df17063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0E4CE8-9FF7-4230-A2C6-32B31CED68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4004D-729A-4F43-9708-6DA7B544D8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873</Words>
  <Application>Microsoft Macintosh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Aurimas Aleksandras Nausedas</cp:lastModifiedBy>
  <cp:revision>707</cp:revision>
  <dcterms:modified xsi:type="dcterms:W3CDTF">2023-06-22T19:04:51Z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