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sldIdLst>
    <p:sldId id="256" r:id="rId10"/>
    <p:sldId id="257" r:id="rId11"/>
    <p:sldId id="258" r:id="rId12"/>
    <p:sldId id="259" r:id="rId13"/>
    <p:sldId id="287"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88" r:id="rId30"/>
    <p:sldId id="275" r:id="rId31"/>
    <p:sldId id="276" r:id="rId32"/>
    <p:sldId id="277" r:id="rId33"/>
    <p:sldId id="278" r:id="rId34"/>
    <p:sldId id="289" r:id="rId35"/>
    <p:sldId id="279" r:id="rId36"/>
    <p:sldId id="280" r:id="rId37"/>
    <p:sldId id="281" r:id="rId38"/>
    <p:sldId id="282" r:id="rId39"/>
    <p:sldId id="283" r:id="rId40"/>
    <p:sldId id="284" r:id="rId41"/>
    <p:sldId id="285" r:id="rId42"/>
    <p:sldId id="286" r:id="rId4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995B9-F24C-4083-A4F0-70CB7E6BFC5B}" v="9" dt="2022-11-07T11:39:09.123"/>
    <p1510:client id="{1AE064FE-B932-4279-AEE3-179296380AA3}" v="1" dt="2022-03-22T06:06:41.553"/>
    <p1510:client id="{42B84D98-505D-6BB6-FF5E-7F8FAF211E9C}" v="1" dt="2022-09-13T12:01:58.856"/>
    <p1510:client id="{4808A922-4BE1-2ACA-66BD-7CDB16901A6B}" v="24" dt="2022-09-13T12:00:59.428"/>
    <p1510:client id="{4B5FC441-2636-4DF9-BE94-5397C6A37572}" v="3" dt="2022-03-21T07:13:56.473"/>
    <p1510:client id="{5406454B-0AEC-4A3D-8C12-A2BE4C97C7E9}" v="2" dt="2022-12-16T08:55:07.725"/>
    <p1510:client id="{6888EB9C-6C59-4C12-88EB-C23CA88AA568}" v="66" dt="2022-12-21T07:31:12.679"/>
    <p1510:client id="{7FF4F25E-1AC1-4FE4-9F60-8F018E2B3D81}" v="1" dt="2022-03-21T08:42:50.847"/>
    <p1510:client id="{B65EBD43-6A95-4E4D-B2A6-A371EE8926A7}" v="4" dt="2022-09-11T16:12:09.712"/>
    <p1510:client id="{D5E3D755-5B35-9E05-0718-FD891F42A5CF}" v="27" dt="2022-09-13T13:46:55.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1"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3"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4"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5"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6"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8"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0"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2"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3"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8"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00"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1"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2"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3"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4"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5"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BD923C89-4DE6-4CC3-9146-7400BD602CE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41431AC6-39E3-4352-A860-98766F75E8B4}"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62C59197-884E-455E-8AD4-7EEEF84FC8CE}"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title"/>
          </p:nvPr>
        </p:nvSpPr>
        <p:spPr>
          <a:xfrm>
            <a:off x="480240" y="1371600"/>
            <a:ext cx="5615280" cy="4100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 omnis sed ut perspiciatis?</a:t>
            </a:r>
            <a:endParaRPr lang="lt-LT" sz="3000" b="0" strike="noStrike" spc="-1">
              <a:solidFill>
                <a:srgbClr val="000000"/>
              </a:solidFill>
              <a:latin typeface="Arial"/>
            </a:endParaRPr>
          </a:p>
        </p:txBody>
      </p:sp>
      <p:sp>
        <p:nvSpPr>
          <p:cNvPr id="157"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158" name="PlaceHolder 8"/>
          <p:cNvSpPr>
            <a:spLocks noGrp="1"/>
          </p:cNvSpPr>
          <p:nvPr>
            <p:ph type="body"/>
          </p:nvPr>
        </p:nvSpPr>
        <p:spPr>
          <a:xfrm>
            <a:off x="6561360" y="1371600"/>
            <a:ext cx="5149080" cy="506700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lang="lt-LT" sz="1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 </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lt-LT" sz="1600" b="0" strike="noStrike" spc="-1">
              <a:solidFill>
                <a:srgbClr val="000000"/>
              </a:solidFill>
              <a:latin typeface="Arial"/>
            </a:endParaRPr>
          </a:p>
        </p:txBody>
      </p:sp>
      <p:sp>
        <p:nvSpPr>
          <p:cNvPr id="159" name="PlaceHolder 9"/>
          <p:cNvSpPr>
            <a:spLocks noGrp="1"/>
          </p:cNvSpPr>
          <p:nvPr>
            <p:ph type="body"/>
          </p:nvPr>
        </p:nvSpPr>
        <p:spPr>
          <a:xfrm>
            <a:off x="480960" y="5916600"/>
            <a:ext cx="5614560" cy="482400"/>
          </a:xfrm>
          <a:prstGeom prst="rect">
            <a:avLst/>
          </a:prstGeom>
        </p:spPr>
        <p:txBody>
          <a:bodyPr lIns="45720" tIns="45000" rIns="45720" bIns="45000" anchor="b">
            <a:noAutofit/>
          </a:bodyPr>
          <a:lstStyle/>
          <a:p>
            <a:pPr>
              <a:lnSpc>
                <a:spcPct val="90000"/>
              </a:lnSpc>
              <a:spcBef>
                <a:spcPts val="1001"/>
              </a:spcBef>
            </a:pPr>
            <a:r>
              <a:rPr lang="lt-LT" sz="1600" b="1" strike="noStrike" spc="-1">
                <a:solidFill>
                  <a:srgbClr val="000000"/>
                </a:solidFill>
                <a:latin typeface="Arial"/>
                <a:ea typeface="Arial"/>
              </a:rPr>
              <a:t>Short lorem ipsum or link?</a:t>
            </a:r>
            <a:endParaRPr lang="lt-LT" sz="1600" b="0" strike="noStrike" spc="-1">
              <a:solidFill>
                <a:srgbClr val="000000"/>
              </a:solidFill>
              <a:latin typeface="Arial"/>
            </a:endParaRPr>
          </a:p>
        </p:txBody>
      </p:sp>
      <p:sp>
        <p:nvSpPr>
          <p:cNvPr id="16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2711E74E-84AF-4BD8-80AC-1962B7875130}"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97" name="Group 1"/>
          <p:cNvGrpSpPr/>
          <p:nvPr/>
        </p:nvGrpSpPr>
        <p:grpSpPr>
          <a:xfrm>
            <a:off x="11078640" y="458640"/>
            <a:ext cx="632520" cy="680400"/>
            <a:chOff x="11078640" y="458640"/>
            <a:chExt cx="632520" cy="680400"/>
          </a:xfrm>
        </p:grpSpPr>
        <p:sp>
          <p:nvSpPr>
            <p:cNvPr id="1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203" name="Group 7"/>
          <p:cNvGrpSpPr/>
          <p:nvPr/>
        </p:nvGrpSpPr>
        <p:grpSpPr>
          <a:xfrm>
            <a:off x="11078640" y="458640"/>
            <a:ext cx="632520" cy="680400"/>
            <a:chOff x="11078640" y="458640"/>
            <a:chExt cx="632520" cy="680400"/>
          </a:xfrm>
        </p:grpSpPr>
        <p:sp>
          <p:nvSpPr>
            <p:cNvPr id="204"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5"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6"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7"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208"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209"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852FF5B9-5BFF-49EC-8344-04B6286BE41E}"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210"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47" name="Group 1"/>
          <p:cNvGrpSpPr/>
          <p:nvPr/>
        </p:nvGrpSpPr>
        <p:grpSpPr>
          <a:xfrm>
            <a:off x="11078640" y="458640"/>
            <a:ext cx="632520" cy="680400"/>
            <a:chOff x="11078640" y="458640"/>
            <a:chExt cx="632520" cy="680400"/>
          </a:xfrm>
        </p:grpSpPr>
        <p:sp>
          <p:nvSpPr>
            <p:cNvPr id="2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53"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4"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5"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56"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57"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8"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9"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0"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1"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2"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3"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4"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5"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6"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7"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8"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9"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C2A94BD7-1DA3-4CD9-B0AA-4AE8E67420DC}"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python/python_ref_string.asp" TargetMode="External"/><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hyperlink" Target="https://www.w3schools.com/python/python_ref_string.asp" TargetMode="Externa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a:solidFill>
                  <a:srgbClr val="000000"/>
                </a:solidFill>
                <a:latin typeface="Arial"/>
                <a:ea typeface="Arial"/>
              </a:rPr>
              <a:t>1 paskaita.</a:t>
            </a:r>
            <a:br/>
            <a:r>
              <a:rPr lang="lt-LT" sz="4400" b="1" strike="noStrike" spc="-1">
                <a:solidFill>
                  <a:srgbClr val="000000"/>
                </a:solidFill>
                <a:latin typeface="Arial"/>
                <a:ea typeface="Arial"/>
              </a:rPr>
              <a:t>Kintamieji, if sąlyga</a:t>
            </a:r>
            <a:endParaRPr lang="lt-LT" sz="4400" b="0" strike="noStrike" spc="-1">
              <a:solidFill>
                <a:srgbClr val="000000"/>
              </a:solidFill>
              <a:latin typeface="Arial"/>
            </a:endParaRPr>
          </a:p>
        </p:txBody>
      </p:sp>
      <p:sp>
        <p:nvSpPr>
          <p:cNvPr id="308" name="CustomShape 3"/>
          <p:cNvSpPr/>
          <p:nvPr/>
        </p:nvSpPr>
        <p:spPr>
          <a:xfrm>
            <a:off x="495720" y="5930280"/>
            <a:ext cx="22672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spAutoFit/>
          </a:bodyPr>
          <a:lstStyle/>
          <a:p>
            <a:pPr>
              <a:lnSpc>
                <a:spcPct val="100000"/>
              </a:lnSpc>
            </a:pPr>
            <a:r>
              <a:rPr lang="lt-LT" sz="1600" b="1" spc="-1">
                <a:solidFill>
                  <a:srgbClr val="000000"/>
                </a:solidFill>
                <a:latin typeface="Arial"/>
              </a:rPr>
              <a:t>2022</a:t>
            </a:r>
            <a:endParaRPr lang="lt-LT" sz="1600" b="0" strike="noStrike" spc="-1">
              <a:latin typeface="Arial"/>
            </a:endParaRPr>
          </a:p>
        </p:txBody>
      </p:sp>
      <p:pic>
        <p:nvPicPr>
          <p:cNvPr id="309" name="Picture Placeholder 14"/>
          <p:cNvPicPr/>
          <p:nvPr/>
        </p:nvPicPr>
        <p:blipFill>
          <a:blip r:embed="rId2"/>
          <a:stretch/>
        </p:blipFill>
        <p:spPr>
          <a:xfrm>
            <a:off x="14449320" y="-1709640"/>
            <a:ext cx="1834920" cy="1834920"/>
          </a:xfrm>
          <a:prstGeom prst="rect">
            <a:avLst/>
          </a:prstGeom>
          <a:ln w="12600">
            <a:noFill/>
          </a:ln>
        </p:spPr>
      </p:pic>
      <p:grpSp>
        <p:nvGrpSpPr>
          <p:cNvPr id="310" name="Group 4"/>
          <p:cNvGrpSpPr/>
          <p:nvPr/>
        </p:nvGrpSpPr>
        <p:grpSpPr>
          <a:xfrm>
            <a:off x="9866160" y="2715120"/>
            <a:ext cx="1834920" cy="464040"/>
            <a:chOff x="9866160" y="2715120"/>
            <a:chExt cx="1834920" cy="464040"/>
          </a:xfrm>
        </p:grpSpPr>
        <p:sp>
          <p:nvSpPr>
            <p:cNvPr id="311"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12"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313" name="Picture 4"/>
          <p:cNvPicPr/>
          <p:nvPr/>
        </p:nvPicPr>
        <p:blipFill>
          <a:blip r:embed="rId3"/>
          <a:stretch/>
        </p:blipFill>
        <p:spPr>
          <a:xfrm>
            <a:off x="10131176" y="1280186"/>
            <a:ext cx="1304888" cy="1244263"/>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0" name="TextShape 2"/>
          <p:cNvSpPr txBox="1"/>
          <p:nvPr/>
        </p:nvSpPr>
        <p:spPr>
          <a:xfrm>
            <a:off x="6698520" y="324252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Sveikojo skaičiaus ir liekanos paieška (div/mod)</a:t>
            </a:r>
            <a:endParaRPr lang="lt-LT" sz="3000" b="0" strike="noStrike" spc="-1">
              <a:solidFill>
                <a:srgbClr val="000000"/>
              </a:solidFill>
              <a:latin typeface="Arial"/>
            </a:endParaRPr>
          </a:p>
        </p:txBody>
      </p:sp>
      <p:pic>
        <p:nvPicPr>
          <p:cNvPr id="361" name="Picture 2"/>
          <p:cNvPicPr/>
          <p:nvPr/>
        </p:nvPicPr>
        <p:blipFill>
          <a:blip r:embed="rId2"/>
          <a:stretch/>
        </p:blipFill>
        <p:spPr>
          <a:xfrm>
            <a:off x="1428480" y="1414440"/>
            <a:ext cx="2666520" cy="4647960"/>
          </a:xfrm>
          <a:prstGeom prst="rect">
            <a:avLst/>
          </a:prstGeom>
          <a:ln>
            <a:noFill/>
          </a:ln>
        </p:spPr>
      </p:pic>
      <p:sp>
        <p:nvSpPr>
          <p:cNvPr id="2" name="TextBox 1">
            <a:extLst>
              <a:ext uri="{FF2B5EF4-FFF2-40B4-BE49-F238E27FC236}">
                <a16:creationId xmlns:a16="http://schemas.microsoft.com/office/drawing/2014/main" id="{77D97A5D-388C-6872-6919-64B2734F8C6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3"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Simbolių eilutės (String) tipas</a:t>
            </a:r>
            <a:endParaRPr lang="lt-LT" sz="3000" b="0" strike="noStrike" spc="-1">
              <a:solidFill>
                <a:srgbClr val="000000"/>
              </a:solidFill>
              <a:latin typeface="Arial"/>
            </a:endParaRPr>
          </a:p>
        </p:txBody>
      </p:sp>
      <p:pic>
        <p:nvPicPr>
          <p:cNvPr id="364" name="Picture 2"/>
          <p:cNvPicPr/>
          <p:nvPr/>
        </p:nvPicPr>
        <p:blipFill>
          <a:blip r:embed="rId2"/>
          <a:stretch/>
        </p:blipFill>
        <p:spPr>
          <a:xfrm>
            <a:off x="1025280" y="1308240"/>
            <a:ext cx="3247560" cy="4438440"/>
          </a:xfrm>
          <a:prstGeom prst="rect">
            <a:avLst/>
          </a:prstGeom>
          <a:ln>
            <a:noFill/>
          </a:ln>
        </p:spPr>
      </p:pic>
      <p:sp>
        <p:nvSpPr>
          <p:cNvPr id="2" name="TextBox 1">
            <a:extLst>
              <a:ext uri="{FF2B5EF4-FFF2-40B4-BE49-F238E27FC236}">
                <a16:creationId xmlns:a16="http://schemas.microsoft.com/office/drawing/2014/main" id="{6D8846E7-8461-73A5-ABE2-AF99FAA7E8D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6"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Nauja eilutė</a:t>
            </a:r>
            <a:endParaRPr lang="lt-LT" sz="3000" b="0" strike="noStrike" spc="-1">
              <a:solidFill>
                <a:srgbClr val="000000"/>
              </a:solidFill>
              <a:latin typeface="Arial"/>
            </a:endParaRPr>
          </a:p>
        </p:txBody>
      </p:sp>
      <p:pic>
        <p:nvPicPr>
          <p:cNvPr id="367" name="Picture 2"/>
          <p:cNvPicPr/>
          <p:nvPr/>
        </p:nvPicPr>
        <p:blipFill>
          <a:blip r:embed="rId2"/>
          <a:stretch/>
        </p:blipFill>
        <p:spPr>
          <a:xfrm>
            <a:off x="1072080" y="2600280"/>
            <a:ext cx="3266640" cy="1657080"/>
          </a:xfrm>
          <a:prstGeom prst="rect">
            <a:avLst/>
          </a:prstGeom>
          <a:ln>
            <a:noFill/>
          </a:ln>
        </p:spPr>
      </p:pic>
      <p:sp>
        <p:nvSpPr>
          <p:cNvPr id="2" name="TextBox 1">
            <a:extLst>
              <a:ext uri="{FF2B5EF4-FFF2-40B4-BE49-F238E27FC236}">
                <a16:creationId xmlns:a16="http://schemas.microsoft.com/office/drawing/2014/main" id="{1D03149B-3B02-BD42-DA2F-79441FDF5C1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9"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1</a:t>
            </a:r>
            <a:endParaRPr lang="lt-LT" sz="3000" b="0" strike="noStrike" spc="-1">
              <a:solidFill>
                <a:srgbClr val="000000"/>
              </a:solidFill>
              <a:latin typeface="Arial"/>
            </a:endParaRPr>
          </a:p>
        </p:txBody>
      </p:sp>
      <p:pic>
        <p:nvPicPr>
          <p:cNvPr id="370" name="Picture 2"/>
          <p:cNvPicPr/>
          <p:nvPr/>
        </p:nvPicPr>
        <p:blipFill>
          <a:blip r:embed="rId2"/>
          <a:stretch/>
        </p:blipFill>
        <p:spPr>
          <a:xfrm>
            <a:off x="239040" y="1583640"/>
            <a:ext cx="5359680" cy="585000"/>
          </a:xfrm>
          <a:prstGeom prst="rect">
            <a:avLst/>
          </a:prstGeom>
          <a:ln>
            <a:noFill/>
          </a:ln>
        </p:spPr>
      </p:pic>
      <p:pic>
        <p:nvPicPr>
          <p:cNvPr id="371" name="Picture 4"/>
          <p:cNvPicPr/>
          <p:nvPr/>
        </p:nvPicPr>
        <p:blipFill>
          <a:blip r:embed="rId3"/>
          <a:stretch/>
        </p:blipFill>
        <p:spPr>
          <a:xfrm>
            <a:off x="1800000" y="2366640"/>
            <a:ext cx="2238120" cy="4009680"/>
          </a:xfrm>
          <a:prstGeom prst="rect">
            <a:avLst/>
          </a:prstGeom>
          <a:ln>
            <a:noFill/>
          </a:ln>
        </p:spPr>
      </p:pic>
      <p:sp>
        <p:nvSpPr>
          <p:cNvPr id="2" name="TextBox 1">
            <a:extLst>
              <a:ext uri="{FF2B5EF4-FFF2-40B4-BE49-F238E27FC236}">
                <a16:creationId xmlns:a16="http://schemas.microsoft.com/office/drawing/2014/main" id="{25C0058B-905D-F115-4933-4B1A1BBCC1E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73"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2</a:t>
            </a:r>
            <a:endParaRPr lang="lt-LT" sz="3000" b="0" strike="noStrike" spc="-1">
              <a:solidFill>
                <a:srgbClr val="000000"/>
              </a:solidFill>
              <a:latin typeface="Arial"/>
            </a:endParaRPr>
          </a:p>
        </p:txBody>
      </p:sp>
      <p:pic>
        <p:nvPicPr>
          <p:cNvPr id="374" name="Picture 2"/>
          <p:cNvPicPr/>
          <p:nvPr/>
        </p:nvPicPr>
        <p:blipFill>
          <a:blip r:embed="rId2"/>
          <a:stretch/>
        </p:blipFill>
        <p:spPr>
          <a:xfrm>
            <a:off x="239040" y="1583640"/>
            <a:ext cx="5359680" cy="585000"/>
          </a:xfrm>
          <a:prstGeom prst="rect">
            <a:avLst/>
          </a:prstGeom>
          <a:ln>
            <a:noFill/>
          </a:ln>
        </p:spPr>
      </p:pic>
      <p:pic>
        <p:nvPicPr>
          <p:cNvPr id="375" name="Picture 3"/>
          <p:cNvPicPr/>
          <p:nvPr/>
        </p:nvPicPr>
        <p:blipFill>
          <a:blip r:embed="rId3"/>
          <a:stretch/>
        </p:blipFill>
        <p:spPr>
          <a:xfrm>
            <a:off x="1871280" y="2656440"/>
            <a:ext cx="2095200" cy="3485880"/>
          </a:xfrm>
          <a:prstGeom prst="rect">
            <a:avLst/>
          </a:prstGeom>
          <a:ln>
            <a:noFill/>
          </a:ln>
        </p:spPr>
      </p:pic>
      <p:sp>
        <p:nvSpPr>
          <p:cNvPr id="2" name="TextBox 1">
            <a:extLst>
              <a:ext uri="{FF2B5EF4-FFF2-40B4-BE49-F238E27FC236}">
                <a16:creationId xmlns:a16="http://schemas.microsoft.com/office/drawing/2014/main" id="{06C48780-D742-1B3D-3BCE-E87F11D4192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7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3</a:t>
            </a:r>
            <a:endParaRPr lang="lt-LT" sz="3000" b="0" strike="noStrike" spc="-1">
              <a:solidFill>
                <a:srgbClr val="000000"/>
              </a:solidFill>
              <a:latin typeface="Arial"/>
            </a:endParaRPr>
          </a:p>
        </p:txBody>
      </p:sp>
      <p:pic>
        <p:nvPicPr>
          <p:cNvPr id="378" name="Picture 2"/>
          <p:cNvPicPr/>
          <p:nvPr/>
        </p:nvPicPr>
        <p:blipFill>
          <a:blip r:embed="rId2"/>
          <a:stretch/>
        </p:blipFill>
        <p:spPr>
          <a:xfrm>
            <a:off x="239040" y="1583640"/>
            <a:ext cx="5359680" cy="585000"/>
          </a:xfrm>
          <a:prstGeom prst="rect">
            <a:avLst/>
          </a:prstGeom>
          <a:ln>
            <a:noFill/>
          </a:ln>
        </p:spPr>
      </p:pic>
      <p:pic>
        <p:nvPicPr>
          <p:cNvPr id="379" name="Picture 2"/>
          <p:cNvPicPr/>
          <p:nvPr/>
        </p:nvPicPr>
        <p:blipFill>
          <a:blip r:embed="rId3"/>
          <a:stretch/>
        </p:blipFill>
        <p:spPr>
          <a:xfrm>
            <a:off x="1185480" y="2665440"/>
            <a:ext cx="3466800" cy="3552480"/>
          </a:xfrm>
          <a:prstGeom prst="rect">
            <a:avLst/>
          </a:prstGeom>
          <a:ln>
            <a:noFill/>
          </a:ln>
        </p:spPr>
      </p:pic>
      <p:sp>
        <p:nvSpPr>
          <p:cNvPr id="2" name="TextBox 1">
            <a:extLst>
              <a:ext uri="{FF2B5EF4-FFF2-40B4-BE49-F238E27FC236}">
                <a16:creationId xmlns:a16="http://schemas.microsoft.com/office/drawing/2014/main" id="{A66030FB-8FAE-8F36-5C73-1CE30FB4376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1"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Geras būdas formuoti stringus iš kintamųjų</a:t>
            </a:r>
            <a:endParaRPr lang="lt-LT" sz="3000" b="0" strike="noStrike" spc="-1">
              <a:solidFill>
                <a:srgbClr val="000000"/>
              </a:solidFill>
              <a:latin typeface="Arial"/>
            </a:endParaRPr>
          </a:p>
        </p:txBody>
      </p:sp>
      <p:pic>
        <p:nvPicPr>
          <p:cNvPr id="382" name="Picture 2"/>
          <p:cNvPicPr/>
          <p:nvPr/>
        </p:nvPicPr>
        <p:blipFill>
          <a:blip r:embed="rId2"/>
          <a:stretch/>
        </p:blipFill>
        <p:spPr>
          <a:xfrm>
            <a:off x="112680" y="2736360"/>
            <a:ext cx="5615280" cy="1567800"/>
          </a:xfrm>
          <a:prstGeom prst="rect">
            <a:avLst/>
          </a:prstGeom>
          <a:ln>
            <a:noFill/>
          </a:ln>
        </p:spPr>
      </p:pic>
      <p:sp>
        <p:nvSpPr>
          <p:cNvPr id="2" name="TextBox 1">
            <a:extLst>
              <a:ext uri="{FF2B5EF4-FFF2-40B4-BE49-F238E27FC236}">
                <a16:creationId xmlns:a16="http://schemas.microsoft.com/office/drawing/2014/main" id="{4BCECC34-1226-D3C0-E226-2FE2712E7F2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4"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skirtingais tipais (konvertavimas)</a:t>
            </a:r>
            <a:endParaRPr lang="lt-LT" sz="3000" b="0" strike="noStrike" spc="-1">
              <a:solidFill>
                <a:srgbClr val="000000"/>
              </a:solidFill>
              <a:latin typeface="Arial"/>
            </a:endParaRPr>
          </a:p>
        </p:txBody>
      </p:sp>
      <p:pic>
        <p:nvPicPr>
          <p:cNvPr id="385" name="Picture 2"/>
          <p:cNvPicPr/>
          <p:nvPr/>
        </p:nvPicPr>
        <p:blipFill>
          <a:blip r:embed="rId2"/>
          <a:stretch/>
        </p:blipFill>
        <p:spPr>
          <a:xfrm>
            <a:off x="179640" y="1837800"/>
            <a:ext cx="5304960" cy="3857400"/>
          </a:xfrm>
          <a:prstGeom prst="rect">
            <a:avLst/>
          </a:prstGeom>
          <a:ln>
            <a:noFill/>
          </a:ln>
        </p:spPr>
      </p:pic>
      <p:sp>
        <p:nvSpPr>
          <p:cNvPr id="2" name="TextBox 1">
            <a:extLst>
              <a:ext uri="{FF2B5EF4-FFF2-40B4-BE49-F238E27FC236}">
                <a16:creationId xmlns:a16="http://schemas.microsoft.com/office/drawing/2014/main" id="{71F3D21C-9A32-0C65-9DCA-E25BDE8FCD7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String kintamųjų įvedimas ir išvedimas</a:t>
            </a:r>
            <a:endParaRPr lang="lt-LT" sz="3000" b="0" strike="noStrike" spc="-1">
              <a:solidFill>
                <a:srgbClr val="000000"/>
              </a:solidFill>
              <a:latin typeface="Arial"/>
            </a:endParaRPr>
          </a:p>
        </p:txBody>
      </p:sp>
      <p:pic>
        <p:nvPicPr>
          <p:cNvPr id="388" name="Picture 2"/>
          <p:cNvPicPr/>
          <p:nvPr/>
        </p:nvPicPr>
        <p:blipFill>
          <a:blip r:embed="rId2"/>
          <a:stretch/>
        </p:blipFill>
        <p:spPr>
          <a:xfrm>
            <a:off x="358920" y="2251800"/>
            <a:ext cx="5006160" cy="2502720"/>
          </a:xfrm>
          <a:prstGeom prst="rect">
            <a:avLst/>
          </a:prstGeom>
          <a:ln>
            <a:noFill/>
          </a:ln>
        </p:spPr>
      </p:pic>
      <p:sp>
        <p:nvSpPr>
          <p:cNvPr id="2" name="TextBox 1">
            <a:extLst>
              <a:ext uri="{FF2B5EF4-FFF2-40B4-BE49-F238E27FC236}">
                <a16:creationId xmlns:a16="http://schemas.microsoft.com/office/drawing/2014/main" id="{2D3E011D-0A13-98B0-7F23-0C57A986114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90"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Integer, float kintamųjų įvedimas ir išvedimas</a:t>
            </a:r>
            <a:endParaRPr lang="lt-LT" sz="3000" b="0" strike="noStrike" spc="-1">
              <a:solidFill>
                <a:srgbClr val="000000"/>
              </a:solidFill>
              <a:latin typeface="Arial"/>
            </a:endParaRPr>
          </a:p>
        </p:txBody>
      </p:sp>
      <p:pic>
        <p:nvPicPr>
          <p:cNvPr id="391" name="Picture 2"/>
          <p:cNvPicPr/>
          <p:nvPr/>
        </p:nvPicPr>
        <p:blipFill>
          <a:blip r:embed="rId2"/>
          <a:stretch/>
        </p:blipFill>
        <p:spPr>
          <a:xfrm>
            <a:off x="339840" y="2059920"/>
            <a:ext cx="4995000" cy="3144960"/>
          </a:xfrm>
          <a:prstGeom prst="rect">
            <a:avLst/>
          </a:prstGeom>
          <a:ln>
            <a:noFill/>
          </a:ln>
        </p:spPr>
      </p:pic>
      <p:sp>
        <p:nvSpPr>
          <p:cNvPr id="2" name="TextBox 1">
            <a:extLst>
              <a:ext uri="{FF2B5EF4-FFF2-40B4-BE49-F238E27FC236}">
                <a16:creationId xmlns:a16="http://schemas.microsoft.com/office/drawing/2014/main" id="{B728C4A1-840C-97B7-092D-D5FF89C86EF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p:txBody>
      </p:sp>
      <p:sp>
        <p:nvSpPr>
          <p:cNvPr id="315"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316" name="TextShape 3"/>
          <p:cNvSpPr txBox="1"/>
          <p:nvPr/>
        </p:nvSpPr>
        <p:spPr>
          <a:xfrm>
            <a:off x="1398600" y="3282480"/>
            <a:ext cx="4235400" cy="5529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dirty="0">
                <a:solidFill>
                  <a:srgbClr val="000000"/>
                </a:solidFill>
                <a:latin typeface="Arial"/>
                <a:ea typeface="Arial"/>
              </a:rPr>
              <a:t>Kokie yra kintamųjų tipai, jų sudarymo taisyklės</a:t>
            </a:r>
            <a:endParaRPr lang="lt-LT" sz="1600" b="0" strike="noStrike" spc="-1" dirty="0">
              <a:solidFill>
                <a:srgbClr val="000000"/>
              </a:solidFill>
              <a:latin typeface="Arial"/>
            </a:endParaRPr>
          </a:p>
        </p:txBody>
      </p:sp>
      <p:sp>
        <p:nvSpPr>
          <p:cNvPr id="317"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dirty="0">
                <a:solidFill>
                  <a:srgbClr val="000000"/>
                </a:solidFill>
                <a:latin typeface="Arial"/>
                <a:ea typeface="Arial"/>
              </a:rPr>
              <a:t>Veiksmai su simbolių eilutėmis (</a:t>
            </a:r>
            <a:r>
              <a:rPr lang="lt-LT" sz="1600" b="0" strike="noStrike" spc="-1" dirty="0" err="1">
                <a:solidFill>
                  <a:srgbClr val="000000"/>
                </a:solidFill>
                <a:latin typeface="Arial"/>
                <a:ea typeface="Arial"/>
              </a:rPr>
              <a:t>String</a:t>
            </a:r>
            <a:r>
              <a:rPr lang="lt-LT" sz="1600" b="0" strike="noStrike" spc="-1" dirty="0">
                <a:solidFill>
                  <a:srgbClr val="000000"/>
                </a:solidFill>
                <a:latin typeface="Arial"/>
                <a:ea typeface="Arial"/>
              </a:rPr>
              <a:t>)</a:t>
            </a:r>
            <a:endParaRPr lang="lt-LT" sz="1600" b="0" strike="noStrike" spc="-1" dirty="0">
              <a:solidFill>
                <a:srgbClr val="000000"/>
              </a:solidFill>
              <a:latin typeface="Arial"/>
            </a:endParaRPr>
          </a:p>
        </p:txBody>
      </p:sp>
      <p:sp>
        <p:nvSpPr>
          <p:cNvPr id="318" name="TextShape 5"/>
          <p:cNvSpPr txBox="1"/>
          <p:nvPr/>
        </p:nvSpPr>
        <p:spPr>
          <a:xfrm>
            <a:off x="139860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Konvertuoti skirtingus duomenų tipus</a:t>
            </a:r>
            <a:endParaRPr lang="lt-LT" sz="1600" b="0" strike="noStrike" spc="-1">
              <a:solidFill>
                <a:srgbClr val="000000"/>
              </a:solidFill>
              <a:latin typeface="Arial"/>
            </a:endParaRPr>
          </a:p>
        </p:txBody>
      </p:sp>
      <p:sp>
        <p:nvSpPr>
          <p:cNvPr id="319" name="TextShape 6"/>
          <p:cNvSpPr txBox="1"/>
          <p:nvPr/>
        </p:nvSpPr>
        <p:spPr>
          <a:xfrm>
            <a:off x="7476480" y="3376440"/>
            <a:ext cx="4235400" cy="3654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Priimti duomenis iš vartotojo konsolės</a:t>
            </a:r>
            <a:endParaRPr lang="lt-LT" sz="1600" b="0" strike="noStrike" spc="-1">
              <a:solidFill>
                <a:srgbClr val="000000"/>
              </a:solidFill>
              <a:latin typeface="Arial"/>
            </a:endParaRPr>
          </a:p>
        </p:txBody>
      </p:sp>
      <p:sp>
        <p:nvSpPr>
          <p:cNvPr id="320" name="TextShape 7"/>
          <p:cNvSpPr txBox="1"/>
          <p:nvPr/>
        </p:nvSpPr>
        <p:spPr>
          <a:xfrm>
            <a:off x="747648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Sąlygos sakinius</a:t>
            </a:r>
            <a:endParaRPr lang="lt-LT" sz="1600" b="0" strike="noStrike" spc="-1">
              <a:solidFill>
                <a:srgbClr val="000000"/>
              </a:solidFill>
              <a:latin typeface="Arial"/>
            </a:endParaRPr>
          </a:p>
        </p:txBody>
      </p:sp>
      <p:sp>
        <p:nvSpPr>
          <p:cNvPr id="321" name="TextShape 8"/>
          <p:cNvSpPr txBox="1"/>
          <p:nvPr/>
        </p:nvSpPr>
        <p:spPr>
          <a:xfrm>
            <a:off x="747648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dirty="0">
                <a:solidFill>
                  <a:srgbClr val="000000"/>
                </a:solidFill>
                <a:latin typeface="Arial"/>
                <a:ea typeface="Arial"/>
              </a:rPr>
              <a:t>Kodo komentavimo taisyklės </a:t>
            </a:r>
            <a:endParaRPr lang="lt-LT" sz="1600" b="0" strike="noStrike" spc="-1" dirty="0">
              <a:solidFill>
                <a:srgbClr val="000000"/>
              </a:solidFill>
              <a:latin typeface="Arial"/>
            </a:endParaRPr>
          </a:p>
        </p:txBody>
      </p:sp>
      <p:grpSp>
        <p:nvGrpSpPr>
          <p:cNvPr id="322" name="Group 9"/>
          <p:cNvGrpSpPr/>
          <p:nvPr/>
        </p:nvGrpSpPr>
        <p:grpSpPr>
          <a:xfrm>
            <a:off x="480240" y="3193560"/>
            <a:ext cx="731160" cy="731160"/>
            <a:chOff x="480240" y="3193560"/>
            <a:chExt cx="731160" cy="731160"/>
          </a:xfrm>
        </p:grpSpPr>
        <p:sp>
          <p:nvSpPr>
            <p:cNvPr id="323" name="CustomShape 10"/>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4" name="CustomShape 11"/>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325" name="Group 12"/>
          <p:cNvGrpSpPr/>
          <p:nvPr/>
        </p:nvGrpSpPr>
        <p:grpSpPr>
          <a:xfrm>
            <a:off x="480240" y="4369680"/>
            <a:ext cx="731160" cy="731160"/>
            <a:chOff x="480240" y="4369680"/>
            <a:chExt cx="731160" cy="731160"/>
          </a:xfrm>
        </p:grpSpPr>
        <p:sp>
          <p:nvSpPr>
            <p:cNvPr id="326" name="CustomShape 13"/>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7" name="CustomShape 14"/>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328" name="Group 15"/>
          <p:cNvGrpSpPr/>
          <p:nvPr/>
        </p:nvGrpSpPr>
        <p:grpSpPr>
          <a:xfrm>
            <a:off x="480240" y="5496840"/>
            <a:ext cx="731160" cy="731160"/>
            <a:chOff x="480240" y="5496840"/>
            <a:chExt cx="731160" cy="731160"/>
          </a:xfrm>
        </p:grpSpPr>
        <p:sp>
          <p:nvSpPr>
            <p:cNvPr id="329" name="CustomShape 16"/>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0" name="CustomShape 17"/>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331" name="Group 18"/>
          <p:cNvGrpSpPr/>
          <p:nvPr/>
        </p:nvGrpSpPr>
        <p:grpSpPr>
          <a:xfrm>
            <a:off x="6557760" y="3193560"/>
            <a:ext cx="731160" cy="731160"/>
            <a:chOff x="6557760" y="3193560"/>
            <a:chExt cx="731160" cy="731160"/>
          </a:xfrm>
        </p:grpSpPr>
        <p:sp>
          <p:nvSpPr>
            <p:cNvPr id="332" name="CustomShape 19"/>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3" name="CustomShape 20"/>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grpSp>
        <p:nvGrpSpPr>
          <p:cNvPr id="334" name="Group 21"/>
          <p:cNvGrpSpPr/>
          <p:nvPr/>
        </p:nvGrpSpPr>
        <p:grpSpPr>
          <a:xfrm>
            <a:off x="6557760" y="4369680"/>
            <a:ext cx="731160" cy="731160"/>
            <a:chOff x="6557760" y="4369680"/>
            <a:chExt cx="731160" cy="731160"/>
          </a:xfrm>
        </p:grpSpPr>
        <p:sp>
          <p:nvSpPr>
            <p:cNvPr id="335" name="CustomShape 22"/>
            <p:cNvSpPr/>
            <p:nvPr/>
          </p:nvSpPr>
          <p:spPr>
            <a:xfrm>
              <a:off x="655776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6" name="CustomShape 23"/>
            <p:cNvSpPr/>
            <p:nvPr/>
          </p:nvSpPr>
          <p:spPr>
            <a:xfrm>
              <a:off x="671040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05</a:t>
              </a:r>
              <a:endParaRPr lang="lt-LT" sz="2000" b="0" strike="noStrike" spc="-1">
                <a:latin typeface="Arial"/>
              </a:endParaRPr>
            </a:p>
          </p:txBody>
        </p:sp>
      </p:grpSp>
      <p:grpSp>
        <p:nvGrpSpPr>
          <p:cNvPr id="337" name="Group 24"/>
          <p:cNvGrpSpPr/>
          <p:nvPr/>
        </p:nvGrpSpPr>
        <p:grpSpPr>
          <a:xfrm>
            <a:off x="6557760" y="5496840"/>
            <a:ext cx="731160" cy="731160"/>
            <a:chOff x="6557760" y="5496840"/>
            <a:chExt cx="731160" cy="731160"/>
          </a:xfrm>
        </p:grpSpPr>
        <p:sp>
          <p:nvSpPr>
            <p:cNvPr id="338" name="CustomShape 25"/>
            <p:cNvSpPr/>
            <p:nvPr/>
          </p:nvSpPr>
          <p:spPr>
            <a:xfrm>
              <a:off x="655776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9" name="CustomShape 26"/>
            <p:cNvSpPr/>
            <p:nvPr/>
          </p:nvSpPr>
          <p:spPr>
            <a:xfrm>
              <a:off x="671040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06</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pic>
        <p:nvPicPr>
          <p:cNvPr id="393" name="Picture Placeholder 2"/>
          <p:cNvPicPr/>
          <p:nvPr/>
        </p:nvPicPr>
        <p:blipFill>
          <a:blip r:embed="rId2"/>
          <a:stretch/>
        </p:blipFill>
        <p:spPr>
          <a:xfrm>
            <a:off x="479520" y="1854360"/>
            <a:ext cx="11231640" cy="5003280"/>
          </a:xfrm>
          <a:prstGeom prst="rect">
            <a:avLst/>
          </a:prstGeom>
          <a:ln w="12600">
            <a:noFill/>
          </a:ln>
        </p:spPr>
      </p:pic>
      <p:pic>
        <p:nvPicPr>
          <p:cNvPr id="394" name="Picture 2"/>
          <p:cNvPicPr/>
          <p:nvPr/>
        </p:nvPicPr>
        <p:blipFill>
          <a:blip r:embed="rId3"/>
          <a:stretch/>
        </p:blipFill>
        <p:spPr>
          <a:xfrm>
            <a:off x="2539440" y="2931840"/>
            <a:ext cx="7362360" cy="3666600"/>
          </a:xfrm>
          <a:prstGeom prst="rect">
            <a:avLst/>
          </a:prstGeom>
          <a:ln>
            <a:noFill/>
          </a:ln>
        </p:spPr>
      </p:pic>
      <p:sp>
        <p:nvSpPr>
          <p:cNvPr id="395" name="CustomShape 2"/>
          <p:cNvSpPr/>
          <p:nvPr/>
        </p:nvSpPr>
        <p:spPr>
          <a:xfrm>
            <a:off x="3410280" y="2038680"/>
            <a:ext cx="5621040" cy="70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lt-LT" sz="4400" b="1" strike="noStrike" spc="-1">
                <a:solidFill>
                  <a:srgbClr val="000000"/>
                </a:solidFill>
                <a:latin typeface="Arial"/>
                <a:ea typeface="Arial"/>
              </a:rPr>
              <a:t>Loginiai operatoriai</a:t>
            </a:r>
            <a:endParaRPr lang="lt-LT" sz="4400" b="0" strike="noStrike" spc="-1">
              <a:latin typeface="Arial"/>
            </a:endParaRPr>
          </a:p>
        </p:txBody>
      </p:sp>
      <p:sp>
        <p:nvSpPr>
          <p:cNvPr id="2" name="TextBox 1">
            <a:extLst>
              <a:ext uri="{FF2B5EF4-FFF2-40B4-BE49-F238E27FC236}">
                <a16:creationId xmlns:a16="http://schemas.microsoft.com/office/drawing/2014/main" id="{D4FB2C8F-9D9D-8CB5-A67C-4FDC219017D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2">
            <a:extLst>
              <a:ext uri="{FF2B5EF4-FFF2-40B4-BE49-F238E27FC236}">
                <a16:creationId xmlns:a16="http://schemas.microsoft.com/office/drawing/2014/main" id="{F39A949D-906C-469E-75CD-D9701CCBFE5B}"/>
              </a:ext>
            </a:extLst>
          </p:cNvPr>
          <p:cNvSpPr txBox="1"/>
          <p:nvPr/>
        </p:nvSpPr>
        <p:spPr>
          <a:xfrm>
            <a:off x="6698520" y="3031560"/>
            <a:ext cx="5174280" cy="991440"/>
          </a:xfrm>
          <a:prstGeom prst="rect">
            <a:avLst/>
          </a:prstGeom>
          <a:noFill/>
          <a:ln w="12600">
            <a:noFill/>
          </a:ln>
        </p:spPr>
        <p:txBody>
          <a:bodyPr lIns="45720" tIns="45000" rIns="45720" bIns="45000" anchor="t">
            <a:noAutofit/>
          </a:bodyPr>
          <a:lstStyle/>
          <a:p>
            <a:pPr algn="ctr">
              <a:lnSpc>
                <a:spcPct val="90000"/>
              </a:lnSpc>
            </a:pPr>
            <a:r>
              <a:rPr lang="lt-LT" sz="3000" b="1" spc="-1">
                <a:solidFill>
                  <a:srgbClr val="000000"/>
                </a:solidFill>
                <a:latin typeface="Arial"/>
              </a:rPr>
              <a:t>IF sąlygos taikymas</a:t>
            </a:r>
            <a:endParaRPr lang="en-US"/>
          </a:p>
        </p:txBody>
      </p:sp>
      <p:sp>
        <p:nvSpPr>
          <p:cNvPr id="7" name="TextShape 1">
            <a:extLst>
              <a:ext uri="{FF2B5EF4-FFF2-40B4-BE49-F238E27FC236}">
                <a16:creationId xmlns:a16="http://schemas.microsoft.com/office/drawing/2014/main" id="{8D3AC4D6-FA1A-75C7-AA24-F6AFA8BDFD27}"/>
              </a:ext>
            </a:extLst>
          </p:cNvPr>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pic>
        <p:nvPicPr>
          <p:cNvPr id="8" name="Picture 8">
            <a:extLst>
              <a:ext uri="{FF2B5EF4-FFF2-40B4-BE49-F238E27FC236}">
                <a16:creationId xmlns:a16="http://schemas.microsoft.com/office/drawing/2014/main" id="{2790DBC8-18FF-5307-1AAB-F462C3EE3485}"/>
              </a:ext>
            </a:extLst>
          </p:cNvPr>
          <p:cNvPicPr>
            <a:picLocks noChangeAspect="1"/>
          </p:cNvPicPr>
          <p:nvPr/>
        </p:nvPicPr>
        <p:blipFill>
          <a:blip r:embed="rId2"/>
          <a:stretch>
            <a:fillRect/>
          </a:stretch>
        </p:blipFill>
        <p:spPr>
          <a:xfrm>
            <a:off x="914400" y="1074095"/>
            <a:ext cx="4065916" cy="5155505"/>
          </a:xfrm>
          <a:prstGeom prst="rect">
            <a:avLst/>
          </a:prstGeom>
        </p:spPr>
      </p:pic>
      <p:sp>
        <p:nvSpPr>
          <p:cNvPr id="2" name="TextBox 1">
            <a:extLst>
              <a:ext uri="{FF2B5EF4-FFF2-40B4-BE49-F238E27FC236}">
                <a16:creationId xmlns:a16="http://schemas.microsoft.com/office/drawing/2014/main" id="{F0561424-5E9F-DF13-5922-B1315FFDB78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167010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9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Jeigu (IF) [sąlyga], tuomet [veiksmas]</a:t>
            </a:r>
            <a:endParaRPr lang="lt-LT" sz="3000" b="0" strike="noStrike" spc="-1">
              <a:solidFill>
                <a:srgbClr val="000000"/>
              </a:solidFill>
              <a:latin typeface="Arial"/>
            </a:endParaRPr>
          </a:p>
        </p:txBody>
      </p:sp>
      <p:pic>
        <p:nvPicPr>
          <p:cNvPr id="398" name="Picture 2"/>
          <p:cNvPicPr/>
          <p:nvPr/>
        </p:nvPicPr>
        <p:blipFill>
          <a:blip r:embed="rId2"/>
          <a:stretch/>
        </p:blipFill>
        <p:spPr>
          <a:xfrm>
            <a:off x="745200" y="2133360"/>
            <a:ext cx="4401720" cy="2902680"/>
          </a:xfrm>
          <a:prstGeom prst="rect">
            <a:avLst/>
          </a:prstGeom>
          <a:ln>
            <a:noFill/>
          </a:ln>
        </p:spPr>
      </p:pic>
      <p:sp>
        <p:nvSpPr>
          <p:cNvPr id="2" name="TextBox 1">
            <a:extLst>
              <a:ext uri="{FF2B5EF4-FFF2-40B4-BE49-F238E27FC236}">
                <a16:creationId xmlns:a16="http://schemas.microsoft.com/office/drawing/2014/main" id="{726E33EC-1252-7251-47E8-1D120C4FEB4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0"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Jeigu (IF) [sąlyga], tuomet [veiksmas]</a:t>
            </a:r>
            <a:endParaRPr lang="lt-LT" sz="3000" b="0" strike="noStrike" spc="-1">
              <a:solidFill>
                <a:srgbClr val="000000"/>
              </a:solidFill>
              <a:latin typeface="Arial"/>
            </a:endParaRPr>
          </a:p>
        </p:txBody>
      </p:sp>
      <p:pic>
        <p:nvPicPr>
          <p:cNvPr id="401" name="Picture 2"/>
          <p:cNvPicPr/>
          <p:nvPr/>
        </p:nvPicPr>
        <p:blipFill>
          <a:blip r:embed="rId2"/>
          <a:stretch/>
        </p:blipFill>
        <p:spPr>
          <a:xfrm>
            <a:off x="660960" y="1052280"/>
            <a:ext cx="4285800" cy="5400360"/>
          </a:xfrm>
          <a:prstGeom prst="rect">
            <a:avLst/>
          </a:prstGeom>
          <a:ln>
            <a:noFill/>
          </a:ln>
        </p:spPr>
      </p:pic>
      <p:sp>
        <p:nvSpPr>
          <p:cNvPr id="2" name="TextBox 1">
            <a:extLst>
              <a:ext uri="{FF2B5EF4-FFF2-40B4-BE49-F238E27FC236}">
                <a16:creationId xmlns:a16="http://schemas.microsoft.com/office/drawing/2014/main" id="{D43C1253-7802-4E90-416D-29A1436F9A5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3" name="TextShape 2"/>
          <p:cNvSpPr txBox="1"/>
          <p:nvPr/>
        </p:nvSpPr>
        <p:spPr>
          <a:xfrm>
            <a:off x="6400800" y="303156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ELSE (jei ne, tuomet)</a:t>
            </a:r>
            <a:endParaRPr lang="lt-LT" sz="3000" b="0" strike="noStrike" spc="-1">
              <a:solidFill>
                <a:srgbClr val="000000"/>
              </a:solidFill>
              <a:latin typeface="Arial"/>
            </a:endParaRPr>
          </a:p>
        </p:txBody>
      </p:sp>
      <p:pic>
        <p:nvPicPr>
          <p:cNvPr id="404" name="Picture 2"/>
          <p:cNvPicPr/>
          <p:nvPr/>
        </p:nvPicPr>
        <p:blipFill>
          <a:blip r:embed="rId2"/>
          <a:stretch/>
        </p:blipFill>
        <p:spPr>
          <a:xfrm>
            <a:off x="480240" y="2687760"/>
            <a:ext cx="4445280" cy="2108880"/>
          </a:xfrm>
          <a:prstGeom prst="rect">
            <a:avLst/>
          </a:prstGeom>
          <a:ln>
            <a:noFill/>
          </a:ln>
        </p:spPr>
      </p:pic>
      <p:sp>
        <p:nvSpPr>
          <p:cNvPr id="2" name="TextBox 1">
            <a:extLst>
              <a:ext uri="{FF2B5EF4-FFF2-40B4-BE49-F238E27FC236}">
                <a16:creationId xmlns:a16="http://schemas.microsoft.com/office/drawing/2014/main" id="{0C8FE4B1-EAF7-2916-F4A7-BF58933506D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6" name="TextShape 2"/>
          <p:cNvSpPr txBox="1"/>
          <p:nvPr/>
        </p:nvSpPr>
        <p:spPr>
          <a:xfrm>
            <a:off x="6400800" y="303156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ELIF (jei sąlyga netenkinama ir jei)</a:t>
            </a:r>
            <a:endParaRPr lang="lt-LT" sz="3000" b="0" strike="noStrike" spc="-1">
              <a:solidFill>
                <a:srgbClr val="000000"/>
              </a:solidFill>
              <a:latin typeface="Arial"/>
            </a:endParaRPr>
          </a:p>
        </p:txBody>
      </p:sp>
      <p:pic>
        <p:nvPicPr>
          <p:cNvPr id="407" name="Picture 2"/>
          <p:cNvPicPr/>
          <p:nvPr/>
        </p:nvPicPr>
        <p:blipFill>
          <a:blip r:embed="rId2"/>
          <a:stretch/>
        </p:blipFill>
        <p:spPr>
          <a:xfrm>
            <a:off x="326880" y="1829880"/>
            <a:ext cx="4959000" cy="3810960"/>
          </a:xfrm>
          <a:prstGeom prst="rect">
            <a:avLst/>
          </a:prstGeom>
          <a:ln>
            <a:noFill/>
          </a:ln>
        </p:spPr>
      </p:pic>
      <p:sp>
        <p:nvSpPr>
          <p:cNvPr id="2" name="TextBox 1">
            <a:extLst>
              <a:ext uri="{FF2B5EF4-FFF2-40B4-BE49-F238E27FC236}">
                <a16:creationId xmlns:a16="http://schemas.microsoft.com/office/drawing/2014/main" id="{F6F6205B-27AD-BB60-67DA-93ADF7B36C6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2"/>
          <p:cNvSpPr txBox="1"/>
          <p:nvPr/>
        </p:nvSpPr>
        <p:spPr>
          <a:xfrm>
            <a:off x="6400800" y="3031560"/>
            <a:ext cx="5472000" cy="991440"/>
          </a:xfrm>
          <a:prstGeom prst="rect">
            <a:avLst/>
          </a:prstGeom>
          <a:noFill/>
          <a:ln w="12600">
            <a:noFill/>
          </a:ln>
        </p:spPr>
        <p:txBody>
          <a:bodyPr lIns="45720" tIns="45000" rIns="45720" bIns="45000" anchor="t">
            <a:noAutofit/>
          </a:bodyPr>
          <a:lstStyle/>
          <a:p>
            <a:pPr>
              <a:lnSpc>
                <a:spcPct val="90000"/>
              </a:lnSpc>
            </a:pPr>
            <a:r>
              <a:rPr lang="lt-LT" sz="3000" b="1" strike="noStrike" spc="-1" dirty="0">
                <a:solidFill>
                  <a:srgbClr val="000000"/>
                </a:solidFill>
                <a:latin typeface="Arial"/>
                <a:ea typeface="Arial"/>
              </a:rPr>
              <a:t>Sąlyga </a:t>
            </a:r>
            <a:r>
              <a:rPr lang="lt-LT" sz="3000" b="1" spc="-1" dirty="0" err="1">
                <a:solidFill>
                  <a:srgbClr val="000000"/>
                </a:solidFill>
                <a:latin typeface="Arial"/>
                <a:ea typeface="Arial"/>
              </a:rPr>
              <a:t>match</a:t>
            </a:r>
            <a:r>
              <a:rPr lang="lt-LT" sz="3000" b="1" spc="-1" dirty="0">
                <a:solidFill>
                  <a:srgbClr val="000000"/>
                </a:solidFill>
                <a:latin typeface="Arial"/>
                <a:ea typeface="Arial"/>
              </a:rPr>
              <a:t> </a:t>
            </a:r>
            <a:r>
              <a:rPr lang="lt-LT" sz="3000" b="1" spc="-1" dirty="0" err="1">
                <a:solidFill>
                  <a:srgbClr val="000000"/>
                </a:solidFill>
                <a:latin typeface="Arial"/>
                <a:ea typeface="Arial"/>
              </a:rPr>
              <a:t>case</a:t>
            </a:r>
            <a:r>
              <a:rPr lang="lt-LT" sz="3000" b="1" spc="-1" dirty="0">
                <a:solidFill>
                  <a:srgbClr val="000000"/>
                </a:solidFill>
                <a:latin typeface="Arial"/>
                <a:ea typeface="Arial"/>
              </a:rPr>
              <a:t> (nuo </a:t>
            </a:r>
            <a:r>
              <a:rPr lang="lt-LT" sz="3000" b="1" spc="-1" dirty="0" err="1">
                <a:solidFill>
                  <a:srgbClr val="000000"/>
                </a:solidFill>
                <a:latin typeface="Arial"/>
                <a:ea typeface="Arial"/>
              </a:rPr>
              <a:t>Python</a:t>
            </a:r>
            <a:r>
              <a:rPr lang="lt-LT" sz="3000" b="1" spc="-1" dirty="0">
                <a:solidFill>
                  <a:srgbClr val="000000"/>
                </a:solidFill>
                <a:latin typeface="Arial"/>
                <a:ea typeface="Arial"/>
              </a:rPr>
              <a:t> 3.10 versijos)</a:t>
            </a:r>
            <a:endParaRPr lang="lt-LT" sz="3000" b="1" strike="noStrike" spc="-1" dirty="0">
              <a:solidFill>
                <a:srgbClr val="000000"/>
              </a:solidFill>
              <a:latin typeface="Arial"/>
            </a:endParaRPr>
          </a:p>
        </p:txBody>
      </p:sp>
      <p:sp>
        <p:nvSpPr>
          <p:cNvPr id="3" name="TextShape 1">
            <a:extLst>
              <a:ext uri="{FF2B5EF4-FFF2-40B4-BE49-F238E27FC236}">
                <a16:creationId xmlns:a16="http://schemas.microsoft.com/office/drawing/2014/main" id="{9EB2DF68-0E62-7816-CD7B-B6182846D0A7}"/>
              </a:ext>
            </a:extLst>
          </p:cNvPr>
          <p:cNvSpPr txBox="1"/>
          <p:nvPr/>
        </p:nvSpPr>
        <p:spPr>
          <a:xfrm>
            <a:off x="360375" y="580666"/>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dirty="0">
                <a:solidFill>
                  <a:srgbClr val="FEFFFF"/>
                </a:solidFill>
                <a:latin typeface="Arial"/>
                <a:ea typeface="Arial"/>
              </a:rPr>
              <a:t>1 paskaita. Kintamieji, </a:t>
            </a:r>
            <a:r>
              <a:rPr lang="lt-LT" sz="1300" b="0" strike="noStrike" spc="-1" dirty="0" err="1">
                <a:solidFill>
                  <a:srgbClr val="FEFFFF"/>
                </a:solidFill>
                <a:latin typeface="Arial"/>
                <a:ea typeface="Arial"/>
              </a:rPr>
              <a:t>if</a:t>
            </a:r>
            <a:r>
              <a:rPr lang="lt-LT" sz="1300" b="0" strike="noStrike" spc="-1" dirty="0">
                <a:solidFill>
                  <a:srgbClr val="FEFFFF"/>
                </a:solidFill>
                <a:latin typeface="Arial"/>
                <a:ea typeface="Arial"/>
              </a:rPr>
              <a:t> sąlyga</a:t>
            </a:r>
            <a:endParaRPr lang="lt-LT" sz="1300" b="0" strike="noStrike" spc="-1" dirty="0">
              <a:solidFill>
                <a:srgbClr val="000000"/>
              </a:solidFill>
              <a:latin typeface="Arial"/>
            </a:endParaRPr>
          </a:p>
        </p:txBody>
      </p:sp>
      <p:pic>
        <p:nvPicPr>
          <p:cNvPr id="4" name="Picture 4" descr="Text&#10;&#10;Description automatically generated">
            <a:extLst>
              <a:ext uri="{FF2B5EF4-FFF2-40B4-BE49-F238E27FC236}">
                <a16:creationId xmlns:a16="http://schemas.microsoft.com/office/drawing/2014/main" id="{C1C7F9C7-25C2-FE37-0578-AC57540D2F52}"/>
              </a:ext>
            </a:extLst>
          </p:cNvPr>
          <p:cNvPicPr>
            <a:picLocks noChangeAspect="1"/>
          </p:cNvPicPr>
          <p:nvPr/>
        </p:nvPicPr>
        <p:blipFill>
          <a:blip r:embed="rId2"/>
          <a:stretch>
            <a:fillRect/>
          </a:stretch>
        </p:blipFill>
        <p:spPr>
          <a:xfrm>
            <a:off x="320634" y="2080335"/>
            <a:ext cx="5167745" cy="2360860"/>
          </a:xfrm>
          <a:prstGeom prst="rect">
            <a:avLst/>
          </a:prstGeom>
        </p:spPr>
      </p:pic>
      <p:sp>
        <p:nvSpPr>
          <p:cNvPr id="2" name="TextBox 1">
            <a:extLst>
              <a:ext uri="{FF2B5EF4-FFF2-40B4-BE49-F238E27FC236}">
                <a16:creationId xmlns:a16="http://schemas.microsoft.com/office/drawing/2014/main" id="{085BA27F-BD91-957F-EA02-3F20E5FAB90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3120493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1"/>
          <p:nvPr/>
        </p:nvSpPr>
        <p:spPr>
          <a:xfrm>
            <a:off x="420307" y="400868"/>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dirty="0">
                <a:solidFill>
                  <a:srgbClr val="FEFFFF"/>
                </a:solidFill>
                <a:latin typeface="Arial"/>
                <a:ea typeface="Arial"/>
              </a:rPr>
              <a:t>1 paskaita. Kintamieji, </a:t>
            </a:r>
            <a:r>
              <a:rPr lang="lt-LT" sz="1300" b="0" strike="noStrike" spc="-1" dirty="0" err="1">
                <a:solidFill>
                  <a:srgbClr val="FEFFFF"/>
                </a:solidFill>
                <a:latin typeface="Arial"/>
                <a:ea typeface="Arial"/>
              </a:rPr>
              <a:t>if</a:t>
            </a:r>
            <a:r>
              <a:rPr lang="lt-LT" sz="1300" b="0" strike="noStrike" spc="-1" dirty="0">
                <a:solidFill>
                  <a:srgbClr val="FEFFFF"/>
                </a:solidFill>
                <a:latin typeface="Arial"/>
                <a:ea typeface="Arial"/>
              </a:rPr>
              <a:t> sąlyga</a:t>
            </a:r>
            <a:endParaRPr lang="lt-LT" sz="1300" b="0" strike="noStrike" spc="-1" dirty="0">
              <a:solidFill>
                <a:srgbClr val="000000"/>
              </a:solidFill>
              <a:latin typeface="Arial"/>
            </a:endParaRPr>
          </a:p>
        </p:txBody>
      </p:sp>
      <p:sp>
        <p:nvSpPr>
          <p:cNvPr id="409" name="TextShape 2"/>
          <p:cNvSpPr txBox="1"/>
          <p:nvPr/>
        </p:nvSpPr>
        <p:spPr>
          <a:xfrm>
            <a:off x="6400800" y="154044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Kodo komentavimas</a:t>
            </a:r>
            <a:endParaRPr lang="lt-LT" sz="3000" b="0" strike="noStrike" spc="-1">
              <a:solidFill>
                <a:srgbClr val="000000"/>
              </a:solidFill>
              <a:latin typeface="Arial"/>
            </a:endParaRPr>
          </a:p>
        </p:txBody>
      </p:sp>
      <p:sp>
        <p:nvSpPr>
          <p:cNvPr id="410" name="TextShape 3"/>
          <p:cNvSpPr txBox="1"/>
          <p:nvPr/>
        </p:nvSpPr>
        <p:spPr>
          <a:xfrm>
            <a:off x="6479280" y="3638520"/>
            <a:ext cx="5315040" cy="901440"/>
          </a:xfrm>
          <a:prstGeom prst="rect">
            <a:avLst/>
          </a:prstGeom>
          <a:noFill/>
          <a:ln w="12600">
            <a:noFill/>
          </a:ln>
        </p:spPr>
        <p:txBody>
          <a:bodyPr lIns="45720" tIns="45000" rIns="45720" bIns="45000">
            <a:noAutofit/>
          </a:bodyPr>
          <a:lstStyle/>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Komentuota eilutė (PyCharm programoje – CTRL+/)</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Komentuota pastraipa (Doctrings)</a:t>
            </a:r>
            <a:endParaRPr lang="lt-LT" sz="1600" b="0" strike="noStrike" spc="-1">
              <a:solidFill>
                <a:srgbClr val="000000"/>
              </a:solidFill>
              <a:latin typeface="Arial"/>
            </a:endParaRPr>
          </a:p>
        </p:txBody>
      </p:sp>
      <p:pic>
        <p:nvPicPr>
          <p:cNvPr id="411" name="Picture 2"/>
          <p:cNvPicPr/>
          <p:nvPr/>
        </p:nvPicPr>
        <p:blipFill>
          <a:blip r:embed="rId2"/>
          <a:stretch/>
        </p:blipFill>
        <p:spPr>
          <a:xfrm>
            <a:off x="1265040" y="2514600"/>
            <a:ext cx="2571480" cy="456840"/>
          </a:xfrm>
          <a:prstGeom prst="rect">
            <a:avLst/>
          </a:prstGeom>
          <a:ln>
            <a:noFill/>
          </a:ln>
        </p:spPr>
      </p:pic>
      <p:pic>
        <p:nvPicPr>
          <p:cNvPr id="412" name="Picture 3"/>
          <p:cNvPicPr/>
          <p:nvPr/>
        </p:nvPicPr>
        <p:blipFill>
          <a:blip r:embed="rId3"/>
          <a:stretch/>
        </p:blipFill>
        <p:spPr>
          <a:xfrm>
            <a:off x="1174680" y="3946320"/>
            <a:ext cx="2752200" cy="1018800"/>
          </a:xfrm>
          <a:prstGeom prst="rect">
            <a:avLst/>
          </a:prstGeom>
          <a:ln>
            <a:noFill/>
          </a:ln>
        </p:spPr>
      </p:pic>
      <p:sp>
        <p:nvSpPr>
          <p:cNvPr id="2" name="TextBox 1">
            <a:extLst>
              <a:ext uri="{FF2B5EF4-FFF2-40B4-BE49-F238E27FC236}">
                <a16:creationId xmlns:a16="http://schemas.microsoft.com/office/drawing/2014/main" id="{2218D74B-A303-0993-E31A-4C942F3D681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14" name="Group 2"/>
          <p:cNvGrpSpPr/>
          <p:nvPr/>
        </p:nvGrpSpPr>
        <p:grpSpPr>
          <a:xfrm>
            <a:off x="479880" y="898200"/>
            <a:ext cx="1834920" cy="464040"/>
            <a:chOff x="479880" y="898200"/>
            <a:chExt cx="1834920" cy="464040"/>
          </a:xfrm>
        </p:grpSpPr>
        <p:sp>
          <p:nvSpPr>
            <p:cNvPr id="415"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16"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417" name="Picture Placeholder 2"/>
          <p:cNvPicPr/>
          <p:nvPr/>
        </p:nvPicPr>
        <p:blipFill>
          <a:blip r:embed="rId2"/>
          <a:stretch/>
        </p:blipFill>
        <p:spPr>
          <a:xfrm>
            <a:off x="480240" y="1441440"/>
            <a:ext cx="11231640" cy="5227920"/>
          </a:xfrm>
          <a:prstGeom prst="rect">
            <a:avLst/>
          </a:prstGeom>
          <a:ln w="12600">
            <a:noFill/>
          </a:ln>
        </p:spPr>
      </p:pic>
      <p:sp>
        <p:nvSpPr>
          <p:cNvPr id="418"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lIns="91440" tIns="45000" rIns="91440" bIns="45000" anchor="t">
            <a:noAutofit/>
          </a:bodyPr>
          <a:lstStyle/>
          <a:p>
            <a:pPr>
              <a:lnSpc>
                <a:spcPct val="90000"/>
              </a:lnSpc>
              <a:spcBef>
                <a:spcPts val="1001"/>
              </a:spcBef>
            </a:pPr>
            <a:r>
              <a:rPr lang="lt-LT" sz="1400" b="0" strike="noStrike" spc="-1">
                <a:solidFill>
                  <a:srgbClr val="000000"/>
                </a:solidFill>
                <a:latin typeface="Arial"/>
                <a:ea typeface="Arial"/>
              </a:rPr>
              <a:t>Parašyti programą, kuri:</a:t>
            </a:r>
            <a:endParaRPr lang="lt-LT" sz="1400" b="0" strike="noStrike" spc="-1">
              <a:latin typeface="Arial"/>
            </a:endParaRPr>
          </a:p>
          <a:p>
            <a:pPr marL="285750" indent="-285115">
              <a:lnSpc>
                <a:spcPct val="90000"/>
              </a:lnSpc>
              <a:spcBef>
                <a:spcPts val="1001"/>
              </a:spcBef>
              <a:buClr>
                <a:srgbClr val="000000"/>
              </a:buClr>
              <a:buFont typeface="Arial"/>
              <a:buChar char="•"/>
            </a:pPr>
            <a:r>
              <a:rPr lang="lt-LT" sz="1400" b="0" strike="noStrike" spc="-1">
                <a:solidFill>
                  <a:srgbClr val="000000"/>
                </a:solidFill>
                <a:latin typeface="Arial"/>
                <a:ea typeface="Arial"/>
              </a:rPr>
              <a:t>Leistų įvesti skaičius a ir b (</a:t>
            </a:r>
            <a:r>
              <a:rPr lang="lt-LT" sz="1400" b="0" strike="noStrike" spc="-1" err="1">
                <a:solidFill>
                  <a:srgbClr val="000000"/>
                </a:solidFill>
                <a:latin typeface="Arial"/>
                <a:ea typeface="Arial"/>
              </a:rPr>
              <a:t>int</a:t>
            </a:r>
            <a:r>
              <a:rPr lang="lt-LT" sz="1400" b="0" strike="noStrike" spc="-1">
                <a:solidFill>
                  <a:srgbClr val="000000"/>
                </a:solidFill>
                <a:latin typeface="Arial"/>
                <a:ea typeface="Arial"/>
              </a:rPr>
              <a:t> arba </a:t>
            </a:r>
            <a:r>
              <a:rPr lang="lt-LT" sz="1400" b="0" strike="noStrike" spc="-1" err="1">
                <a:solidFill>
                  <a:srgbClr val="000000"/>
                </a:solidFill>
                <a:latin typeface="Arial"/>
                <a:ea typeface="Arial"/>
              </a:rPr>
              <a:t>float</a:t>
            </a:r>
            <a:r>
              <a:rPr lang="lt-LT" sz="1400" b="0" strike="noStrike" spc="-1">
                <a:solidFill>
                  <a:srgbClr val="000000"/>
                </a:solidFill>
                <a:latin typeface="Arial"/>
                <a:ea typeface="Arial"/>
              </a:rPr>
              <a:t>)</a:t>
            </a:r>
            <a:endParaRPr lang="lt-LT" sz="1400" b="0" strike="noStrike" spc="-1">
              <a:latin typeface="Arial"/>
            </a:endParaRPr>
          </a:p>
          <a:p>
            <a:pPr marL="285750" indent="-285115">
              <a:lnSpc>
                <a:spcPct val="90000"/>
              </a:lnSpc>
              <a:spcBef>
                <a:spcPts val="1001"/>
              </a:spcBef>
              <a:buClr>
                <a:srgbClr val="000000"/>
              </a:buClr>
              <a:buFont typeface="Arial"/>
              <a:buChar char="•"/>
            </a:pPr>
            <a:r>
              <a:rPr lang="lt-LT" sz="1400" b="0" strike="noStrike" spc="-1">
                <a:solidFill>
                  <a:srgbClr val="000000"/>
                </a:solidFill>
                <a:latin typeface="Arial"/>
                <a:ea typeface="Arial"/>
              </a:rPr>
              <a:t>Išvestų į ekraną „a mažesnis už b“, jei taip yra</a:t>
            </a:r>
            <a:endParaRPr lang="lt-LT" sz="1400" b="0" strike="noStrike" spc="-1">
              <a:latin typeface="Arial"/>
            </a:endParaRPr>
          </a:p>
          <a:p>
            <a:pPr marL="285750" indent="-285115">
              <a:lnSpc>
                <a:spcPct val="90000"/>
              </a:lnSpc>
              <a:spcBef>
                <a:spcPts val="1001"/>
              </a:spcBef>
              <a:buClr>
                <a:srgbClr val="000000"/>
              </a:buClr>
              <a:buFont typeface="Arial"/>
              <a:buChar char="•"/>
            </a:pPr>
            <a:r>
              <a:rPr lang="lt-LT" sz="1400" b="0" strike="noStrike" spc="-1">
                <a:solidFill>
                  <a:srgbClr val="000000"/>
                </a:solidFill>
                <a:latin typeface="Arial"/>
                <a:ea typeface="Arial"/>
              </a:rPr>
              <a:t>Išvestų į ekraną „a lygu b“, jei taip yra</a:t>
            </a:r>
            <a:endParaRPr lang="lt-LT" sz="1400" b="0" strike="noStrike" spc="-1">
              <a:latin typeface="Arial"/>
            </a:endParaRPr>
          </a:p>
          <a:p>
            <a:pPr marL="285750" indent="-285115">
              <a:lnSpc>
                <a:spcPct val="90000"/>
              </a:lnSpc>
              <a:spcBef>
                <a:spcPts val="1001"/>
              </a:spcBef>
              <a:buClr>
                <a:srgbClr val="000000"/>
              </a:buClr>
              <a:buFont typeface="Arial"/>
              <a:buChar char="•"/>
            </a:pPr>
            <a:r>
              <a:rPr lang="lt-LT" sz="1400" b="0" strike="noStrike" spc="-1">
                <a:solidFill>
                  <a:srgbClr val="000000"/>
                </a:solidFill>
                <a:latin typeface="Arial"/>
                <a:ea typeface="Arial"/>
              </a:rPr>
              <a:t>Išvestų į ekraną „a didesnis už b“, jei taip yra</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a:t>
            </a:r>
            <a:r>
              <a:rPr lang="lt-LT" sz="1400" b="0" strike="noStrike" spc="-1" err="1">
                <a:solidFill>
                  <a:srgbClr val="000000"/>
                </a:solidFill>
                <a:latin typeface="Arial"/>
                <a:ea typeface="Arial"/>
              </a:rPr>
              <a:t>if</a:t>
            </a:r>
            <a:r>
              <a:rPr lang="lt-LT" sz="1400" b="0" strike="noStrike" spc="-1">
                <a:solidFill>
                  <a:srgbClr val="000000"/>
                </a:solidFill>
                <a:latin typeface="Arial"/>
                <a:ea typeface="Arial"/>
              </a:rPr>
              <a:t>, </a:t>
            </a:r>
            <a:r>
              <a:rPr lang="lt-LT" sz="1400" b="0" strike="noStrike" spc="-1" err="1">
                <a:solidFill>
                  <a:srgbClr val="000000"/>
                </a:solidFill>
                <a:latin typeface="Arial"/>
                <a:ea typeface="Arial"/>
              </a:rPr>
              <a:t>elif</a:t>
            </a:r>
            <a:r>
              <a:rPr lang="lt-LT" sz="1400" b="0" strike="noStrike" spc="-1">
                <a:solidFill>
                  <a:srgbClr val="000000"/>
                </a:solidFill>
                <a:latin typeface="Arial"/>
                <a:ea typeface="Arial"/>
              </a:rPr>
              <a:t>, </a:t>
            </a:r>
            <a:r>
              <a:rPr lang="lt-LT" sz="1400" spc="-1" err="1">
                <a:solidFill>
                  <a:srgbClr val="000000"/>
                </a:solidFill>
                <a:latin typeface="Arial"/>
                <a:ea typeface="Arial"/>
              </a:rPr>
              <a:t>else</a:t>
            </a:r>
            <a:r>
              <a:rPr lang="lt-LT" sz="1400" b="0" strike="noStrike" spc="-1">
                <a:solidFill>
                  <a:srgbClr val="000000"/>
                </a:solidFill>
                <a:latin typeface="Arial"/>
                <a:ea typeface="Arial"/>
              </a:rPr>
              <a:t> sąlygas</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195AAD36-7DD7-F0AF-9B84-93E083586C8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20" name="Group 2"/>
          <p:cNvGrpSpPr/>
          <p:nvPr/>
        </p:nvGrpSpPr>
        <p:grpSpPr>
          <a:xfrm>
            <a:off x="479880" y="898200"/>
            <a:ext cx="1834920" cy="464040"/>
            <a:chOff x="479880" y="898200"/>
            <a:chExt cx="1834920" cy="464040"/>
          </a:xfrm>
        </p:grpSpPr>
        <p:sp>
          <p:nvSpPr>
            <p:cNvPr id="421"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22"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423" name="Picture Placeholder 2"/>
          <p:cNvPicPr/>
          <p:nvPr/>
        </p:nvPicPr>
        <p:blipFill>
          <a:blip r:embed="rId2"/>
          <a:stretch/>
        </p:blipFill>
        <p:spPr>
          <a:xfrm>
            <a:off x="480240" y="1441440"/>
            <a:ext cx="11231640" cy="5227920"/>
          </a:xfrm>
          <a:prstGeom prst="rect">
            <a:avLst/>
          </a:prstGeom>
          <a:ln w="12600">
            <a:noFill/>
          </a:ln>
        </p:spPr>
      </p:pic>
      <p:sp>
        <p:nvSpPr>
          <p:cNvPr id="424"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 su eilute "Zen of Python" darytų šiuos veiksmus: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paskutinį antro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pirmą trečio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pirmą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paskutinį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visą frazę atbulai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Atskirtų žodžius ir juos atspausdintų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Žodį "Python" pakeistų į "Programming" ir atspausdintų naują sakinį</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string karpymo įrankius, funkcijas split(), replace()</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The Zen of Python:</a:t>
            </a:r>
            <a:endParaRPr lang="lt-LT" sz="1400" b="0" strike="noStrike" spc="-1">
              <a:latin typeface="Arial"/>
            </a:endParaRPr>
          </a:p>
          <a:p>
            <a:pPr>
              <a:lnSpc>
                <a:spcPct val="90000"/>
              </a:lnSpc>
              <a:spcBef>
                <a:spcPts val="1001"/>
              </a:spcBef>
            </a:pPr>
            <a:endParaRPr lang="lt-LT" sz="1400" b="0" strike="noStrike" spc="-1">
              <a:latin typeface="Arial"/>
            </a:endParaRPr>
          </a:p>
        </p:txBody>
      </p:sp>
      <p:pic>
        <p:nvPicPr>
          <p:cNvPr id="425" name="Picture 2"/>
          <p:cNvPicPr/>
          <p:nvPr/>
        </p:nvPicPr>
        <p:blipFill>
          <a:blip r:embed="rId3"/>
          <a:stretch/>
        </p:blipFill>
        <p:spPr>
          <a:xfrm>
            <a:off x="830880" y="5194440"/>
            <a:ext cx="1133280" cy="323640"/>
          </a:xfrm>
          <a:prstGeom prst="rect">
            <a:avLst/>
          </a:prstGeom>
          <a:ln>
            <a:noFill/>
          </a:ln>
        </p:spPr>
      </p:pic>
      <p:sp>
        <p:nvSpPr>
          <p:cNvPr id="2" name="TextBox 1">
            <a:extLst>
              <a:ext uri="{FF2B5EF4-FFF2-40B4-BE49-F238E27FC236}">
                <a16:creationId xmlns:a16="http://schemas.microsoft.com/office/drawing/2014/main" id="{F1C24F3B-CC41-4E52-7ACB-D009E4A80B5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Sveikieji skaičiai – Integer (int)</a:t>
            </a:r>
            <a:endParaRPr lang="lt-LT" sz="3000" b="0" strike="noStrike" spc="-1">
              <a:solidFill>
                <a:srgbClr val="000000"/>
              </a:solidFill>
              <a:latin typeface="Arial"/>
            </a:endParaRPr>
          </a:p>
        </p:txBody>
      </p:sp>
      <p:pic>
        <p:nvPicPr>
          <p:cNvPr id="342" name="Picture 2"/>
          <p:cNvPicPr/>
          <p:nvPr/>
        </p:nvPicPr>
        <p:blipFill>
          <a:blip r:embed="rId2"/>
          <a:stretch/>
        </p:blipFill>
        <p:spPr>
          <a:xfrm>
            <a:off x="1993811" y="869372"/>
            <a:ext cx="1241640" cy="5711313"/>
          </a:xfrm>
          <a:prstGeom prst="rect">
            <a:avLst/>
          </a:prstGeom>
          <a:ln>
            <a:noFill/>
          </a:ln>
        </p:spPr>
      </p:pic>
      <p:sp>
        <p:nvSpPr>
          <p:cNvPr id="2" name="TextBox 1">
            <a:extLst>
              <a:ext uri="{FF2B5EF4-FFF2-40B4-BE49-F238E27FC236}">
                <a16:creationId xmlns:a16="http://schemas.microsoft.com/office/drawing/2014/main" id="{81796C1B-9E1F-1E4A-2F61-E5F351E635D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27" name="Group 2"/>
          <p:cNvGrpSpPr/>
          <p:nvPr/>
        </p:nvGrpSpPr>
        <p:grpSpPr>
          <a:xfrm>
            <a:off x="479880" y="898200"/>
            <a:ext cx="1834920" cy="464040"/>
            <a:chOff x="479880" y="898200"/>
            <a:chExt cx="1834920" cy="464040"/>
          </a:xfrm>
        </p:grpSpPr>
        <p:sp>
          <p:nvSpPr>
            <p:cNvPr id="42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2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430" name="Picture Placeholder 2"/>
          <p:cNvPicPr/>
          <p:nvPr/>
        </p:nvPicPr>
        <p:blipFill>
          <a:blip r:embed="rId2"/>
          <a:stretch/>
        </p:blipFill>
        <p:spPr>
          <a:xfrm>
            <a:off x="480240" y="1441440"/>
            <a:ext cx="11231640" cy="5227920"/>
          </a:xfrm>
          <a:prstGeom prst="rect">
            <a:avLst/>
          </a:prstGeom>
          <a:ln w="12600">
            <a:noFill/>
          </a:ln>
        </p:spPr>
      </p:pic>
      <p:sp>
        <p:nvSpPr>
          <p:cNvPr id="43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 su eilute "Zen of Python" darytų šiuos veiksmus: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paskutinį antro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pirmą trečio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pirmą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paskutinį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visą frazę atbulai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Atskirtų žodžius ir juos atspausdintų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Žodį "Python" pakeistų į "Programming" ir atspausdintų naują sakinį</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string karpymo įrankius, funkcijas split(), replace()</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8DC0869A-0CE9-76D6-3A2D-502A7B7C2BB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33" name="Group 2"/>
          <p:cNvGrpSpPr/>
          <p:nvPr/>
        </p:nvGrpSpPr>
        <p:grpSpPr>
          <a:xfrm>
            <a:off x="479880" y="898200"/>
            <a:ext cx="1834920" cy="464040"/>
            <a:chOff x="479880" y="898200"/>
            <a:chExt cx="1834920" cy="464040"/>
          </a:xfrm>
        </p:grpSpPr>
        <p:sp>
          <p:nvSpPr>
            <p:cNvPr id="43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3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436" name="Picture Placeholder 2"/>
          <p:cNvPicPr/>
          <p:nvPr/>
        </p:nvPicPr>
        <p:blipFill>
          <a:blip r:embed="rId2"/>
          <a:stretch/>
        </p:blipFill>
        <p:spPr>
          <a:xfrm>
            <a:off x="480240" y="1441440"/>
            <a:ext cx="11231640" cy="5227920"/>
          </a:xfrm>
          <a:prstGeom prst="rect">
            <a:avLst/>
          </a:prstGeom>
          <a:ln w="12600">
            <a:noFill/>
          </a:ln>
        </p:spPr>
      </p:pic>
      <p:sp>
        <p:nvSpPr>
          <p:cNvPr id="43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Programoje išbandyti daugiau string funkcijų: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upper()</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casefold()</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capitalize()</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count()</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find()</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ir t.t.</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Visas jas galite rasti čia: </a:t>
            </a:r>
            <a:r>
              <a:rPr lang="lt-LT" sz="1400" b="0" u="sng" strike="noStrike" spc="-1">
                <a:solidFill>
                  <a:srgbClr val="0000FF"/>
                </a:solidFill>
                <a:uFillTx/>
                <a:latin typeface="Arial"/>
                <a:ea typeface="Arial"/>
                <a:hlinkClick r:id="rId3"/>
              </a:rPr>
              <a:t>https://www.w3schools.com/python/python_ref_string.asp</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A2277612-583D-1B5E-2426-90C06F0CA25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39" name="Group 2"/>
          <p:cNvGrpSpPr/>
          <p:nvPr/>
        </p:nvGrpSpPr>
        <p:grpSpPr>
          <a:xfrm>
            <a:off x="479880" y="898200"/>
            <a:ext cx="1834920" cy="464040"/>
            <a:chOff x="479880" y="898200"/>
            <a:chExt cx="1834920" cy="464040"/>
          </a:xfrm>
        </p:grpSpPr>
        <p:sp>
          <p:nvSpPr>
            <p:cNvPr id="440"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41"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442" name="Picture Placeholder 2"/>
          <p:cNvPicPr/>
          <p:nvPr/>
        </p:nvPicPr>
        <p:blipFill>
          <a:blip r:embed="rId2"/>
          <a:stretch/>
        </p:blipFill>
        <p:spPr>
          <a:xfrm>
            <a:off x="480240" y="1441440"/>
            <a:ext cx="11231640" cy="5227920"/>
          </a:xfrm>
          <a:prstGeom prst="rect">
            <a:avLst/>
          </a:prstGeom>
          <a:ln w="12600">
            <a:noFill/>
          </a:ln>
        </p:spPr>
      </p:pic>
      <p:sp>
        <p:nvSpPr>
          <p:cNvPr id="44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įvesti pirmą skaičių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įvesti antrą skaičių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Paklaustų, kokį matematinį veiksmą reiktų atliktų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rezultatą: pasirinktų skaičių suma, daugybą ar pan.</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input(), if, print</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737EF990-977D-6A85-644C-658579ACF49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445" name="Group 2"/>
          <p:cNvGrpSpPr/>
          <p:nvPr/>
        </p:nvGrpSpPr>
        <p:grpSpPr>
          <a:xfrm>
            <a:off x="480240" y="914400"/>
            <a:ext cx="1834920" cy="464040"/>
            <a:chOff x="480240" y="914400"/>
            <a:chExt cx="1834920" cy="464040"/>
          </a:xfrm>
        </p:grpSpPr>
        <p:sp>
          <p:nvSpPr>
            <p:cNvPr id="446"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447"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448" name="Picture Placeholder 2"/>
          <p:cNvPicPr/>
          <p:nvPr/>
        </p:nvPicPr>
        <p:blipFill>
          <a:blip r:embed="rId2"/>
          <a:stretch/>
        </p:blipFill>
        <p:spPr>
          <a:xfrm>
            <a:off x="479880" y="1441440"/>
            <a:ext cx="11231640" cy="5227920"/>
          </a:xfrm>
          <a:prstGeom prst="rect">
            <a:avLst/>
          </a:prstGeom>
          <a:ln w="12600">
            <a:noFill/>
          </a:ln>
        </p:spPr>
      </p:pic>
      <p:sp>
        <p:nvSpPr>
          <p:cNvPr id="449"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4F16610F-FF80-6D62-2472-A0E7CDC6B3E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451" name="TextShape 2"/>
          <p:cNvSpPr txBox="1"/>
          <p:nvPr/>
        </p:nvSpPr>
        <p:spPr>
          <a:xfrm>
            <a:off x="3281760" y="1821960"/>
            <a:ext cx="37504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String functions</a:t>
            </a:r>
            <a:endParaRPr lang="lt-LT" sz="1600" b="0" strike="noStrike" spc="-1">
              <a:solidFill>
                <a:srgbClr val="000000"/>
              </a:solidFill>
              <a:latin typeface="Arial"/>
            </a:endParaRPr>
          </a:p>
        </p:txBody>
      </p:sp>
      <p:sp>
        <p:nvSpPr>
          <p:cNvPr id="452" name="TextShape 3"/>
          <p:cNvSpPr txBox="1"/>
          <p:nvPr/>
        </p:nvSpPr>
        <p:spPr>
          <a:xfrm>
            <a:off x="3281760" y="2171520"/>
            <a:ext cx="37504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dirty="0">
                <a:solidFill>
                  <a:srgbClr val="000000"/>
                </a:solidFill>
                <a:latin typeface="Arial"/>
                <a:ea typeface="Arial"/>
              </a:rPr>
              <a:t>Visos </a:t>
            </a:r>
            <a:r>
              <a:rPr lang="lt-LT" sz="1600" b="0" strike="noStrike" spc="-1" dirty="0" err="1">
                <a:solidFill>
                  <a:srgbClr val="000000"/>
                </a:solidFill>
                <a:latin typeface="Arial"/>
                <a:ea typeface="Arial"/>
              </a:rPr>
              <a:t>built</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in</a:t>
            </a:r>
            <a:r>
              <a:rPr lang="lt-LT" sz="1600" b="0" strike="noStrike" spc="-1" dirty="0">
                <a:solidFill>
                  <a:srgbClr val="000000"/>
                </a:solidFill>
                <a:latin typeface="Arial"/>
                <a:ea typeface="Arial"/>
              </a:rPr>
              <a:t> </a:t>
            </a:r>
            <a:r>
              <a:rPr lang="lt-LT" sz="1600" spc="-1" dirty="0" err="1">
                <a:solidFill>
                  <a:srgbClr val="000000"/>
                </a:solidFill>
                <a:latin typeface="Arial"/>
                <a:ea typeface="Arial"/>
              </a:rPr>
              <a:t>s</a:t>
            </a:r>
            <a:r>
              <a:rPr lang="lt-LT" sz="1600" b="0" strike="noStrike" spc="-1" dirty="0" err="1">
                <a:solidFill>
                  <a:srgbClr val="000000"/>
                </a:solidFill>
                <a:latin typeface="Arial"/>
                <a:ea typeface="Arial"/>
              </a:rPr>
              <a:t>tring</a:t>
            </a:r>
            <a:r>
              <a:rPr lang="lt-LT" sz="1600" b="0" strike="noStrike" spc="-1" dirty="0">
                <a:solidFill>
                  <a:srgbClr val="000000"/>
                </a:solidFill>
                <a:latin typeface="Arial"/>
                <a:ea typeface="Arial"/>
              </a:rPr>
              <a:t> funkcijos</a:t>
            </a:r>
            <a:endParaRPr lang="lt-LT" sz="1600" b="0" strike="noStrike" spc="-1" dirty="0">
              <a:solidFill>
                <a:srgbClr val="000000"/>
              </a:solidFill>
              <a:latin typeface="Arial"/>
            </a:endParaRPr>
          </a:p>
        </p:txBody>
      </p:sp>
      <p:sp>
        <p:nvSpPr>
          <p:cNvPr id="453"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454" name="TextShape 5"/>
          <p:cNvSpPr txBox="1"/>
          <p:nvPr/>
        </p:nvSpPr>
        <p:spPr>
          <a:xfrm>
            <a:off x="7503480" y="182196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a:solidFill>
                  <a:srgbClr val="0000FF"/>
                </a:solidFill>
                <a:uFillTx/>
                <a:latin typeface="Arial"/>
                <a:ea typeface="Arial"/>
                <a:hlinkClick r:id="rId2"/>
              </a:rPr>
              <a:t>https://www.w3schools.com/python/python_ref_string.asp</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4" name="TextShape 2"/>
          <p:cNvSpPr txBox="1"/>
          <p:nvPr/>
        </p:nvSpPr>
        <p:spPr>
          <a:xfrm>
            <a:off x="6250680" y="3348000"/>
            <a:ext cx="5616000" cy="646560"/>
          </a:xfrm>
          <a:prstGeom prst="rect">
            <a:avLst/>
          </a:prstGeom>
          <a:noFill/>
          <a:ln w="12600">
            <a:noFill/>
          </a:ln>
        </p:spPr>
        <p:txBody>
          <a:bodyPr lIns="45720" tIns="45000" rIns="45720" bIns="45000">
            <a:normAutofit/>
          </a:bodyPr>
          <a:lstStyle/>
          <a:p>
            <a:pPr>
              <a:lnSpc>
                <a:spcPct val="90000"/>
              </a:lnSpc>
              <a:spcBef>
                <a:spcPts val="1001"/>
              </a:spcBef>
            </a:pPr>
            <a:r>
              <a:rPr lang="lt-LT" sz="3000" b="1" strike="noStrike" spc="-1">
                <a:solidFill>
                  <a:srgbClr val="000000"/>
                </a:solidFill>
                <a:latin typeface="Arial"/>
                <a:ea typeface="Arial"/>
              </a:rPr>
              <a:t>Skaičiai su kableliu – float</a:t>
            </a:r>
            <a:endParaRPr lang="lt-LT" sz="3000" b="0" strike="noStrike" spc="-1">
              <a:solidFill>
                <a:srgbClr val="000000"/>
              </a:solidFill>
              <a:latin typeface="Arial"/>
            </a:endParaRPr>
          </a:p>
        </p:txBody>
      </p:sp>
      <p:pic>
        <p:nvPicPr>
          <p:cNvPr id="345" name="Picture 3"/>
          <p:cNvPicPr/>
          <p:nvPr/>
        </p:nvPicPr>
        <p:blipFill>
          <a:blip r:embed="rId2"/>
          <a:stretch/>
        </p:blipFill>
        <p:spPr>
          <a:xfrm>
            <a:off x="1784520" y="1528560"/>
            <a:ext cx="1476000" cy="1999800"/>
          </a:xfrm>
          <a:prstGeom prst="rect">
            <a:avLst/>
          </a:prstGeom>
          <a:ln>
            <a:noFill/>
          </a:ln>
        </p:spPr>
      </p:pic>
      <p:pic>
        <p:nvPicPr>
          <p:cNvPr id="346" name="Picture 4"/>
          <p:cNvPicPr/>
          <p:nvPr/>
        </p:nvPicPr>
        <p:blipFill>
          <a:blip r:embed="rId3"/>
          <a:stretch/>
        </p:blipFill>
        <p:spPr>
          <a:xfrm>
            <a:off x="1660680" y="4363920"/>
            <a:ext cx="1723680" cy="1590480"/>
          </a:xfrm>
          <a:prstGeom prst="rect">
            <a:avLst/>
          </a:prstGeom>
          <a:ln>
            <a:noFill/>
          </a:ln>
        </p:spPr>
      </p:pic>
      <p:sp>
        <p:nvSpPr>
          <p:cNvPr id="2" name="TextBox 1">
            <a:extLst>
              <a:ext uri="{FF2B5EF4-FFF2-40B4-BE49-F238E27FC236}">
                <a16:creationId xmlns:a16="http://schemas.microsoft.com/office/drawing/2014/main" id="{9E123FA4-CAEF-BE32-AC72-092425DB658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a:extLst>
              <a:ext uri="{FF2B5EF4-FFF2-40B4-BE49-F238E27FC236}">
                <a16:creationId xmlns:a16="http://schemas.microsoft.com/office/drawing/2014/main" id="{6C6FD7E5-E297-98FD-BD6C-CCFCA9331A59}"/>
              </a:ext>
            </a:extLst>
          </p:cNvPr>
          <p:cNvSpPr txBox="1"/>
          <p:nvPr/>
        </p:nvSpPr>
        <p:spPr>
          <a:xfrm>
            <a:off x="632640" y="6132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7" name="TextShape 2">
            <a:extLst>
              <a:ext uri="{FF2B5EF4-FFF2-40B4-BE49-F238E27FC236}">
                <a16:creationId xmlns:a16="http://schemas.microsoft.com/office/drawing/2014/main" id="{70EB83DA-9C12-C134-A8F9-DAF50645EF2E}"/>
              </a:ext>
            </a:extLst>
          </p:cNvPr>
          <p:cNvSpPr txBox="1"/>
          <p:nvPr/>
        </p:nvSpPr>
        <p:spPr>
          <a:xfrm>
            <a:off x="6557760" y="3474720"/>
            <a:ext cx="5153400" cy="943308"/>
          </a:xfrm>
          <a:prstGeom prst="rect">
            <a:avLst/>
          </a:prstGeom>
          <a:noFill/>
          <a:ln w="12600">
            <a:noFill/>
          </a:ln>
        </p:spPr>
        <p:txBody>
          <a:bodyPr lIns="45720" tIns="45000" rIns="45720" bIns="45000" anchor="t">
            <a:noAutofit/>
          </a:bodyPr>
          <a:lstStyle/>
          <a:p>
            <a:pPr>
              <a:lnSpc>
                <a:spcPct val="90000"/>
              </a:lnSpc>
            </a:pPr>
            <a:r>
              <a:rPr lang="lt-LT" sz="3000" b="1" spc="-1">
                <a:solidFill>
                  <a:srgbClr val="000000"/>
                </a:solidFill>
                <a:latin typeface="Arial"/>
              </a:rPr>
              <a:t>Matematinių veiksmų operatoriai </a:t>
            </a:r>
            <a:endParaRPr lang="lt-LT" sz="3000" b="1" strike="noStrike" spc="-1">
              <a:solidFill>
                <a:srgbClr val="000000"/>
              </a:solidFill>
              <a:latin typeface="Arial"/>
            </a:endParaRPr>
          </a:p>
        </p:txBody>
      </p:sp>
      <p:pic>
        <p:nvPicPr>
          <p:cNvPr id="8" name="Picture 8">
            <a:extLst>
              <a:ext uri="{FF2B5EF4-FFF2-40B4-BE49-F238E27FC236}">
                <a16:creationId xmlns:a16="http://schemas.microsoft.com/office/drawing/2014/main" id="{356C845F-0D71-02B8-6DF9-D12788B15236}"/>
              </a:ext>
            </a:extLst>
          </p:cNvPr>
          <p:cNvPicPr>
            <a:picLocks noChangeAspect="1"/>
          </p:cNvPicPr>
          <p:nvPr/>
        </p:nvPicPr>
        <p:blipFill>
          <a:blip r:embed="rId2"/>
          <a:stretch>
            <a:fillRect/>
          </a:stretch>
        </p:blipFill>
        <p:spPr>
          <a:xfrm>
            <a:off x="741871" y="2028349"/>
            <a:ext cx="4626633" cy="2887565"/>
          </a:xfrm>
          <a:prstGeom prst="rect">
            <a:avLst/>
          </a:prstGeom>
        </p:spPr>
      </p:pic>
      <p:sp>
        <p:nvSpPr>
          <p:cNvPr id="2" name="TextBox 1">
            <a:extLst>
              <a:ext uri="{FF2B5EF4-FFF2-40B4-BE49-F238E27FC236}">
                <a16:creationId xmlns:a16="http://schemas.microsoft.com/office/drawing/2014/main" id="{AA742863-95D4-2602-D1C0-092DFA4949A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138288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8" name="TextShape 2"/>
          <p:cNvSpPr txBox="1"/>
          <p:nvPr/>
        </p:nvSpPr>
        <p:spPr>
          <a:xfrm>
            <a:off x="6557760" y="3474720"/>
            <a:ext cx="5153400" cy="5551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kintamaisiais</a:t>
            </a:r>
            <a:endParaRPr lang="lt-LT" sz="3000" b="0" strike="noStrike" spc="-1">
              <a:solidFill>
                <a:srgbClr val="000000"/>
              </a:solidFill>
              <a:latin typeface="Arial"/>
            </a:endParaRPr>
          </a:p>
        </p:txBody>
      </p:sp>
      <p:pic>
        <p:nvPicPr>
          <p:cNvPr id="349" name="Picture 2"/>
          <p:cNvPicPr/>
          <p:nvPr/>
        </p:nvPicPr>
        <p:blipFill>
          <a:blip r:embed="rId2"/>
          <a:stretch/>
        </p:blipFill>
        <p:spPr>
          <a:xfrm>
            <a:off x="1744920" y="1104480"/>
            <a:ext cx="1476000" cy="5295960"/>
          </a:xfrm>
          <a:prstGeom prst="rect">
            <a:avLst/>
          </a:prstGeom>
          <a:ln>
            <a:noFill/>
          </a:ln>
        </p:spPr>
      </p:pic>
      <p:sp>
        <p:nvSpPr>
          <p:cNvPr id="2" name="TextBox 1">
            <a:extLst>
              <a:ext uri="{FF2B5EF4-FFF2-40B4-BE49-F238E27FC236}">
                <a16:creationId xmlns:a16="http://schemas.microsoft.com/office/drawing/2014/main" id="{65BC7DA7-1BA9-F98D-5AFE-45C329AD66F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480240" y="1371600"/>
            <a:ext cx="4822920" cy="4100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Kintamųjų pavadinimų sudarymo taisyklės</a:t>
            </a:r>
            <a:endParaRPr lang="lt-LT" sz="3000" b="0" strike="noStrike" spc="-1">
              <a:solidFill>
                <a:srgbClr val="000000"/>
              </a:solidFill>
              <a:latin typeface="Arial"/>
            </a:endParaRPr>
          </a:p>
        </p:txBody>
      </p:sp>
      <p:sp>
        <p:nvSpPr>
          <p:cNvPr id="351" name="TextShape 2"/>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p:txBody>
      </p:sp>
      <p:sp>
        <p:nvSpPr>
          <p:cNvPr id="352" name="TextShape 3"/>
          <p:cNvSpPr txBox="1"/>
          <p:nvPr/>
        </p:nvSpPr>
        <p:spPr>
          <a:xfrm>
            <a:off x="5148720" y="1399680"/>
            <a:ext cx="6217560" cy="5056920"/>
          </a:xfrm>
          <a:prstGeom prst="rect">
            <a:avLst/>
          </a:prstGeom>
          <a:noFill/>
          <a:ln w="12600">
            <a:noFill/>
          </a:ln>
        </p:spPr>
        <p:txBody>
          <a:bodyPr lIns="45720" tIns="45000" rIns="45720" bIns="45000">
            <a:normAutofit fontScale="89500"/>
          </a:bodyPr>
          <a:lstStyle/>
          <a:p>
            <a:pPr>
              <a:lnSpc>
                <a:spcPct val="100000"/>
              </a:lnSpc>
              <a:spcBef>
                <a:spcPts val="1001"/>
              </a:spcBef>
            </a:pPr>
            <a:r>
              <a:rPr lang="lt-LT" sz="1600" b="0" strike="noStrike" spc="-1">
                <a:solidFill>
                  <a:srgbClr val="000000"/>
                </a:solidFill>
                <a:latin typeface="Arial"/>
                <a:ea typeface="Arial"/>
              </a:rPr>
              <a:t>Kintamųjų pavadinimai turi prasidėti raide arba pabraukimu, pvz:</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_vardas</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vardas</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Likusioji kintamojo dalis gali būti sudaryta iš raidžių, skaičių ir pabraukimų:</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pirmas1</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antras_skaicius</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_e5786</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Pavadinimuose svarbios didžiosios ir mažosios raidės:</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i="1" strike="noStrike" spc="-1">
                <a:solidFill>
                  <a:srgbClr val="000000"/>
                </a:solidFill>
                <a:latin typeface="Arial"/>
                <a:ea typeface="Arial"/>
              </a:rPr>
              <a:t>Vardas</a:t>
            </a:r>
            <a:r>
              <a:rPr lang="lt-LT" sz="1600" b="0" strike="noStrike" spc="-1">
                <a:solidFill>
                  <a:srgbClr val="000000"/>
                </a:solidFill>
                <a:latin typeface="Arial"/>
                <a:ea typeface="Arial"/>
              </a:rPr>
              <a:t> ir </a:t>
            </a:r>
            <a:r>
              <a:rPr lang="lt-LT" sz="1600" b="0" i="1" strike="noStrike" spc="-1">
                <a:solidFill>
                  <a:srgbClr val="000000"/>
                </a:solidFill>
                <a:latin typeface="Arial"/>
                <a:ea typeface="Arial"/>
              </a:rPr>
              <a:t>vardas</a:t>
            </a:r>
            <a:r>
              <a:rPr lang="lt-LT" sz="1600" b="0" strike="noStrike" spc="-1">
                <a:solidFill>
                  <a:srgbClr val="000000"/>
                </a:solidFill>
                <a:latin typeface="Arial"/>
                <a:ea typeface="Arial"/>
              </a:rPr>
              <a:t> būtų skirtingi kintamieji.</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Kintamaisiais negali būti python raktiniai žodžiai:</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'False', 'None', 'True', 'and', 'as', 'assert', 'async', 'await', 'break', 'class', 'continue', 'def', 'del', 'elif', 'else', 'except', 'finally', 'for', 'from', 'global', 'if', 'import', 'in', 'is', 'lambda', 'nonlocal', 'not', 'or', 'pass', 'raise', 'return', 'try', 'while', 'with', 'yield'</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Python kalboje sudurtinius kintamųjų pavadinimus priimta sudarinėti taip:</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first_block, vandens_temperatura</a:t>
            </a:r>
            <a:endParaRPr lang="lt-LT" sz="1600" b="0" strike="noStrike" spc="-1">
              <a:solidFill>
                <a:srgbClr val="000000"/>
              </a:solidFill>
              <a:latin typeface="Arial"/>
            </a:endParaRPr>
          </a:p>
          <a:p>
            <a:pPr>
              <a:lnSpc>
                <a:spcPct val="100000"/>
              </a:lnSpc>
              <a:spcBef>
                <a:spcPts val="1001"/>
              </a:spcBef>
            </a:pP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CE8901C7-14D2-D0B1-CDDA-61E3A98398E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54" name="TextShape 2"/>
          <p:cNvSpPr txBox="1"/>
          <p:nvPr/>
        </p:nvSpPr>
        <p:spPr>
          <a:xfrm>
            <a:off x="6557760" y="3029760"/>
            <a:ext cx="51742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Paprastesnis veiksmų atlikimas</a:t>
            </a:r>
            <a:endParaRPr lang="lt-LT" sz="3000" b="0" strike="noStrike" spc="-1">
              <a:solidFill>
                <a:srgbClr val="000000"/>
              </a:solidFill>
              <a:latin typeface="Arial"/>
            </a:endParaRPr>
          </a:p>
        </p:txBody>
      </p:sp>
      <p:pic>
        <p:nvPicPr>
          <p:cNvPr id="355" name="Picture 2"/>
          <p:cNvPicPr/>
          <p:nvPr/>
        </p:nvPicPr>
        <p:blipFill>
          <a:blip r:embed="rId2"/>
          <a:stretch/>
        </p:blipFill>
        <p:spPr>
          <a:xfrm>
            <a:off x="1982520" y="1746360"/>
            <a:ext cx="1333080" cy="3600000"/>
          </a:xfrm>
          <a:prstGeom prst="rect">
            <a:avLst/>
          </a:prstGeom>
          <a:ln>
            <a:noFill/>
          </a:ln>
        </p:spPr>
      </p:pic>
      <p:sp>
        <p:nvSpPr>
          <p:cNvPr id="2" name="TextBox 1">
            <a:extLst>
              <a:ext uri="{FF2B5EF4-FFF2-40B4-BE49-F238E27FC236}">
                <a16:creationId xmlns:a16="http://schemas.microsoft.com/office/drawing/2014/main" id="{C2746CCA-88D6-6C36-F9DA-34CB95824EA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57" name="TextShape 2"/>
          <p:cNvSpPr txBox="1"/>
          <p:nvPr/>
        </p:nvSpPr>
        <p:spPr>
          <a:xfrm>
            <a:off x="7035840" y="3015000"/>
            <a:ext cx="3387960" cy="5425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Kėlimas laipsniu</a:t>
            </a:r>
            <a:endParaRPr lang="lt-LT" sz="3000" b="0" strike="noStrike" spc="-1">
              <a:solidFill>
                <a:srgbClr val="000000"/>
              </a:solidFill>
              <a:latin typeface="Arial"/>
            </a:endParaRPr>
          </a:p>
        </p:txBody>
      </p:sp>
      <p:pic>
        <p:nvPicPr>
          <p:cNvPr id="358" name="Picture 2"/>
          <p:cNvPicPr/>
          <p:nvPr/>
        </p:nvPicPr>
        <p:blipFill>
          <a:blip r:embed="rId2"/>
          <a:stretch/>
        </p:blipFill>
        <p:spPr>
          <a:xfrm>
            <a:off x="1958760" y="1769760"/>
            <a:ext cx="1380600" cy="3028680"/>
          </a:xfrm>
          <a:prstGeom prst="rect">
            <a:avLst/>
          </a:prstGeom>
          <a:ln>
            <a:noFill/>
          </a:ln>
        </p:spPr>
      </p:pic>
      <p:sp>
        <p:nvSpPr>
          <p:cNvPr id="2" name="TextBox 1">
            <a:extLst>
              <a:ext uri="{FF2B5EF4-FFF2-40B4-BE49-F238E27FC236}">
                <a16:creationId xmlns:a16="http://schemas.microsoft.com/office/drawing/2014/main" id="{211D248C-3F01-8467-B0CD-D515CC5D5F2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09200B-3DA9-4FA2-8815-9C8874C45BBD}">
  <ds:schemaRefs>
    <ds:schemaRef ds:uri="http://schemas.microsoft.com/sharepoint/v3/contenttype/forms"/>
  </ds:schemaRefs>
</ds:datastoreItem>
</file>

<file path=customXml/itemProps2.xml><?xml version="1.0" encoding="utf-8"?>
<ds:datastoreItem xmlns:ds="http://schemas.openxmlformats.org/officeDocument/2006/customXml" ds:itemID="{353BF785-2442-494E-927E-DCC7CFA28F1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68EFA5D-9E35-4317-BA04-83B0C28F9A9C}">
  <ds:schemaRefs>
    <ds:schemaRef ds:uri="62f0fa9f-d35e-4a7f-aed7-55df17063d92"/>
    <ds:schemaRef ds:uri="e94fbb91-2895-466f-9cdd-164826e0ab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945</Words>
  <Application>Microsoft Macintosh PowerPoint</Application>
  <PresentationFormat>Widescreen</PresentationFormat>
  <Paragraphs>170</Paragraphs>
  <Slides>34</Slides>
  <Notes>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34</vt:i4>
      </vt:variant>
    </vt:vector>
  </HeadingPairs>
  <TitlesOfParts>
    <vt:vector size="44" baseType="lpstr">
      <vt:lpstr>Arial</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27</cp:revision>
  <dcterms:modified xsi:type="dcterms:W3CDTF">2023-06-03T08:44:46Z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y fmtid="{D5CDD505-2E9C-101B-9397-08002B2CF9AE}" pid="12" name="ContentTypeId">
    <vt:lpwstr>0x0101009ACC98F71C7CEB499EFDC29467EAFC60</vt:lpwstr>
  </property>
</Properties>
</file>