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DDEC1-0D67-8ED8-99B4-2B26CF8D2DCB}" v="2" dt="2022-05-01T07:32:18.077"/>
    <p1510:client id="{0F46C157-831F-45EB-A34B-4A9BFA2145A6}" v="11" dt="2022-05-04T16:44:22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9472 7117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bat.com/python" TargetMode="External"/><Relationship Id="rId2" Type="http://schemas.openxmlformats.org/officeDocument/2006/relationships/hyperlink" Target="https://lt.wikipedia.org/wiki/Asmens_kodas" TargetMode="Externa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4 paskaita.</a:t>
            </a:r>
            <a:br/>
            <a:r>
              <a:rPr lang="lt-LT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</a:t>
            </a:r>
            <a:endParaRPr lang="lt-LT" sz="44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neribotais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77" name="Picture 3"/>
          <p:cNvPicPr/>
          <p:nvPr/>
        </p:nvPicPr>
        <p:blipFill>
          <a:blip r:embed="rId2"/>
          <a:stretch/>
        </p:blipFill>
        <p:spPr>
          <a:xfrm>
            <a:off x="784800" y="2018160"/>
            <a:ext cx="4238640" cy="395712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80914-8669-6798-D5BF-338EE53FD116}"/>
                  </a:ext>
                </a:extLst>
              </p14:cNvPr>
              <p14:cNvContentPartPr/>
              <p14:nvPr/>
            </p14:nvContentPartPr>
            <p14:xfrm>
              <a:off x="2363056" y="2208944"/>
              <a:ext cx="9524" cy="952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80914-8669-6798-D5BF-338EE53FD1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856" y="1732744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Funkcijos su neribotais argumentais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0" name="Picture 3"/>
          <p:cNvPicPr/>
          <p:nvPr/>
        </p:nvPicPr>
        <p:blipFill>
          <a:blip r:embed="rId2"/>
          <a:stretch/>
        </p:blipFill>
        <p:spPr>
          <a:xfrm>
            <a:off x="310680" y="3153600"/>
            <a:ext cx="5258880" cy="16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įprastais ir neribotais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3" name="Picture 3"/>
          <p:cNvPicPr/>
          <p:nvPr/>
        </p:nvPicPr>
        <p:blipFill>
          <a:blip r:embed="rId2"/>
          <a:stretch/>
        </p:blipFill>
        <p:spPr>
          <a:xfrm>
            <a:off x="209880" y="3269520"/>
            <a:ext cx="5402520" cy="14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įprastais ir neribotais argumentais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6" name="Picture 3"/>
          <p:cNvPicPr/>
          <p:nvPr/>
        </p:nvPicPr>
        <p:blipFill>
          <a:blip r:embed="rId2"/>
          <a:stretch/>
        </p:blipFill>
        <p:spPr>
          <a:xfrm>
            <a:off x="325080" y="2645640"/>
            <a:ext cx="5244480" cy="278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217920" y="3427920"/>
            <a:ext cx="583272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Globalūs ir lokalūs kintamieji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9" name="Picture 3"/>
          <p:cNvPicPr/>
          <p:nvPr/>
        </p:nvPicPr>
        <p:blipFill>
          <a:blip r:embed="rId2"/>
          <a:stretch/>
        </p:blipFill>
        <p:spPr>
          <a:xfrm>
            <a:off x="483120" y="1923840"/>
            <a:ext cx="4784400" cy="359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komentavimas (Dostring)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92" name="Picture 3"/>
          <p:cNvPicPr/>
          <p:nvPr/>
        </p:nvPicPr>
        <p:blipFill>
          <a:blip r:embed="rId2"/>
          <a:stretch/>
        </p:blipFill>
        <p:spPr>
          <a:xfrm>
            <a:off x="698760" y="1305360"/>
            <a:ext cx="4295520" cy="2320560"/>
          </a:xfrm>
          <a:prstGeom prst="rect">
            <a:avLst/>
          </a:prstGeom>
          <a:ln>
            <a:noFill/>
          </a:ln>
        </p:spPr>
      </p:pic>
      <p:pic>
        <p:nvPicPr>
          <p:cNvPr id="293" name="Picture 4"/>
          <p:cNvPicPr/>
          <p:nvPr/>
        </p:nvPicPr>
        <p:blipFill>
          <a:blip r:embed="rId3"/>
          <a:stretch/>
        </p:blipFill>
        <p:spPr>
          <a:xfrm>
            <a:off x="698760" y="3989520"/>
            <a:ext cx="4381920" cy="20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103080" y="2723400"/>
            <a:ext cx="623520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Anoniminės (Lambda) funkcijos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6099840" y="3425400"/>
            <a:ext cx="5778720" cy="173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Tai supaprastinta funkcija, paprastai naudojama tik kartą, visas kodas telpa vienoje eilutėje.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97" name="Picture 3"/>
          <p:cNvPicPr/>
          <p:nvPr/>
        </p:nvPicPr>
        <p:blipFill>
          <a:blip r:embed="rId2"/>
          <a:stretch/>
        </p:blipFill>
        <p:spPr>
          <a:xfrm>
            <a:off x="1949760" y="1159920"/>
            <a:ext cx="1792080" cy="767160"/>
          </a:xfrm>
          <a:prstGeom prst="rect">
            <a:avLst/>
          </a:prstGeom>
          <a:ln>
            <a:noFill/>
          </a:ln>
        </p:spPr>
      </p:pic>
      <p:pic>
        <p:nvPicPr>
          <p:cNvPr id="298" name="Picture 4"/>
          <p:cNvPicPr/>
          <p:nvPr/>
        </p:nvPicPr>
        <p:blipFill>
          <a:blip r:embed="rId3"/>
          <a:stretch/>
        </p:blipFill>
        <p:spPr>
          <a:xfrm>
            <a:off x="1583640" y="2208960"/>
            <a:ext cx="2534040" cy="666720"/>
          </a:xfrm>
          <a:prstGeom prst="rect">
            <a:avLst/>
          </a:prstGeom>
          <a:ln>
            <a:noFill/>
          </a:ln>
        </p:spPr>
      </p:pic>
      <p:pic>
        <p:nvPicPr>
          <p:cNvPr id="299" name="Picture 5"/>
          <p:cNvPicPr/>
          <p:nvPr/>
        </p:nvPicPr>
        <p:blipFill>
          <a:blip r:embed="rId4"/>
          <a:stretch/>
        </p:blipFill>
        <p:spPr>
          <a:xfrm>
            <a:off x="1447560" y="3247920"/>
            <a:ext cx="2806560" cy="941760"/>
          </a:xfrm>
          <a:prstGeom prst="rect">
            <a:avLst/>
          </a:prstGeom>
          <a:ln>
            <a:noFill/>
          </a:ln>
        </p:spPr>
      </p:pic>
      <p:pic>
        <p:nvPicPr>
          <p:cNvPr id="300" name="Picture 6"/>
          <p:cNvPicPr/>
          <p:nvPr/>
        </p:nvPicPr>
        <p:blipFill>
          <a:blip r:embed="rId5"/>
          <a:stretch/>
        </p:blipFill>
        <p:spPr>
          <a:xfrm>
            <a:off x="964080" y="4546080"/>
            <a:ext cx="3762000" cy="16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6103080" y="329868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Anoniminės (Lambda) funkcijos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03" name="Picture 7"/>
          <p:cNvPicPr/>
          <p:nvPr/>
        </p:nvPicPr>
        <p:blipFill>
          <a:blip r:embed="rId2"/>
          <a:stretch/>
        </p:blipFill>
        <p:spPr>
          <a:xfrm>
            <a:off x="267480" y="2940840"/>
            <a:ext cx="5215680" cy="717120"/>
          </a:xfrm>
          <a:prstGeom prst="rect">
            <a:avLst/>
          </a:prstGeom>
          <a:ln>
            <a:noFill/>
          </a:ln>
        </p:spPr>
      </p:pic>
      <p:pic>
        <p:nvPicPr>
          <p:cNvPr id="304" name="Picture 8"/>
          <p:cNvPicPr/>
          <p:nvPr/>
        </p:nvPicPr>
        <p:blipFill>
          <a:blip r:embed="rId3"/>
          <a:stretch/>
        </p:blipFill>
        <p:spPr>
          <a:xfrm>
            <a:off x="267480" y="4124160"/>
            <a:ext cx="5215680" cy="8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Sukurkite ir išsibandykite funkcijas, kurios: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Gražinti trijų paduotų skaičių sumą.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paduoto sąrašo iš skaičių, sumą.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didžiausią iš kelių paduotų skaičių (panaudojant *args).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paduotą stringą atbulai.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Atspausdintų, kiek paduotame stringe yra žodžių, didžiųjų ir mažųjų raidžių, skaičių.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sąrašą tik su unikaliais paduoto sąrašo elementais.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Gražintų, ar paduotas skaičius yra pirminis.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Išrikiuotų paduoto stringo žodžius nuo paskutinio iki pirmojo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Gražina, ar paduoti metai yra keliamieji, ar ne.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Atspausdina, kiek nuo paduotos sukakties praėjo metų, mėnesių, dienų, valandų, minučių, sekundžių.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12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13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4"/>
            <p:cNvSpPr/>
            <p:nvPr/>
          </p:nvSpPr>
          <p:spPr>
            <a:xfrm>
              <a:off x="593640" y="962280"/>
              <a:ext cx="1607040" cy="335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15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6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funkciją, kuri patikrintų, ar paduotas Lietuvos piliečio asmens kodas yra validus.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Padaryti, kad programa sugeneruotų teisingą asmens kodą (panaudojus anksčiau sukurtą funkciją) pagal įvestą lytį, gimimo datą ir eilės numerį).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29280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Kas yra funkcijos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5040" cy="34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Kas yra lambda funkcijos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6080" cy="33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Atlikti veiksmus naudojant funkcijas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800" cy="730800"/>
            <a:chOff x="480240" y="5496840"/>
            <a:chExt cx="730800" cy="73080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  <p:sp>
        <p:nvSpPr>
          <p:cNvPr id="249" name="CustomShape 15"/>
          <p:cNvSpPr/>
          <p:nvPr/>
        </p:nvSpPr>
        <p:spPr>
          <a:xfrm>
            <a:off x="7638480" y="3367800"/>
            <a:ext cx="4456080" cy="33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Iš funkcijos grąžinti norimą reikšmę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250" name="Group 16"/>
          <p:cNvGrpSpPr/>
          <p:nvPr/>
        </p:nvGrpSpPr>
        <p:grpSpPr>
          <a:xfrm>
            <a:off x="6720120" y="3180600"/>
            <a:ext cx="730800" cy="730800"/>
            <a:chOff x="6720120" y="3180600"/>
            <a:chExt cx="730800" cy="730800"/>
          </a:xfrm>
        </p:grpSpPr>
        <p:sp>
          <p:nvSpPr>
            <p:cNvPr id="251" name="CustomShape 17"/>
            <p:cNvSpPr/>
            <p:nvPr/>
          </p:nvSpPr>
          <p:spPr>
            <a:xfrm>
              <a:off x="672012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8"/>
            <p:cNvSpPr/>
            <p:nvPr/>
          </p:nvSpPr>
          <p:spPr>
            <a:xfrm>
              <a:off x="6873120" y="3347280"/>
              <a:ext cx="425160" cy="397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19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593640" y="962280"/>
              <a:ext cx="1607040" cy="335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1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2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funkciją, kuri grąžintų True reikšmę, jei įvesto skaičiaus pirma skaitmenų pusė yra lygi antrąjai, priešingu atveju grąžintų False.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Parašyti funkciją, kuri grąžintų, kiekvieno elemento gretimą skaičių. Pvz: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Input: 5678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Output: 5 – 46, 6 – 57, 7 – 68, 8 - 79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Asmens kodas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 apie asmens kodo sudarymą 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https://lt.wikipedia.org/wiki/Asmens_kodas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3276000" y="27363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Codingbat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3276000" y="30859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Užduotys Python praktikai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7497720" y="27363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codingbat.com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17920" y="3456720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55" name="Picture 3"/>
          <p:cNvPicPr/>
          <p:nvPr/>
        </p:nvPicPr>
        <p:blipFill>
          <a:blip r:embed="rId2"/>
          <a:stretch/>
        </p:blipFill>
        <p:spPr>
          <a:xfrm>
            <a:off x="1037880" y="1063080"/>
            <a:ext cx="3401640" cy="2819520"/>
          </a:xfrm>
          <a:prstGeom prst="rect">
            <a:avLst/>
          </a:prstGeom>
          <a:ln>
            <a:noFill/>
          </a:ln>
        </p:spPr>
      </p:pic>
      <p:pic>
        <p:nvPicPr>
          <p:cNvPr id="256" name="Picture 4"/>
          <p:cNvPicPr/>
          <p:nvPr/>
        </p:nvPicPr>
        <p:blipFill>
          <a:blip r:embed="rId3"/>
          <a:stretch/>
        </p:blipFill>
        <p:spPr>
          <a:xfrm>
            <a:off x="1042200" y="4338720"/>
            <a:ext cx="3407400" cy="191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361560" y="3430080"/>
            <a:ext cx="5832720" cy="69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be return trūkumas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59" name="Picture 3"/>
          <p:cNvPicPr/>
          <p:nvPr/>
        </p:nvPicPr>
        <p:blipFill>
          <a:blip r:embed="rId2"/>
          <a:stretch/>
        </p:blipFill>
        <p:spPr>
          <a:xfrm>
            <a:off x="296280" y="2437920"/>
            <a:ext cx="5172480" cy="27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361560" y="3114720"/>
            <a:ext cx="5832720" cy="11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grąžinama reikšme (return)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62" name="Picture 7"/>
          <p:cNvPicPr/>
          <p:nvPr/>
        </p:nvPicPr>
        <p:blipFill>
          <a:blip r:embed="rId2"/>
          <a:stretch/>
        </p:blipFill>
        <p:spPr>
          <a:xfrm>
            <a:off x="419760" y="2216160"/>
            <a:ext cx="4997160" cy="29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keliais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65" name="Picture 3"/>
          <p:cNvPicPr/>
          <p:nvPr/>
        </p:nvPicPr>
        <p:blipFill>
          <a:blip r:embed="rId2"/>
          <a:stretch/>
        </p:blipFill>
        <p:spPr>
          <a:xfrm>
            <a:off x="353520" y="2997360"/>
            <a:ext cx="5028840" cy="197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nebūtinais argumentais 1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68" name="Picture 3"/>
          <p:cNvPicPr/>
          <p:nvPr/>
        </p:nvPicPr>
        <p:blipFill>
          <a:blip r:embed="rId2"/>
          <a:stretch/>
        </p:blipFill>
        <p:spPr>
          <a:xfrm>
            <a:off x="396720" y="2712960"/>
            <a:ext cx="5086440" cy="265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nebūtinais argumentais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71" name="Picture 3"/>
          <p:cNvPicPr/>
          <p:nvPr/>
        </p:nvPicPr>
        <p:blipFill>
          <a:blip r:embed="rId2"/>
          <a:stretch/>
        </p:blipFill>
        <p:spPr>
          <a:xfrm>
            <a:off x="325080" y="2705760"/>
            <a:ext cx="5201280" cy="285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priskirti konkretų argumentą (-us)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74" name="Picture 3"/>
          <p:cNvPicPr/>
          <p:nvPr/>
        </p:nvPicPr>
        <p:blipFill>
          <a:blip r:embed="rId2"/>
          <a:stretch/>
        </p:blipFill>
        <p:spPr>
          <a:xfrm>
            <a:off x="281880" y="2886480"/>
            <a:ext cx="5244480" cy="223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685C1-BA87-40DA-890B-AB4D24362F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AF0CDF-C5EE-48F7-AEBA-81A5B13DF2F8}"/>
</file>

<file path=customXml/itemProps3.xml><?xml version="1.0" encoding="utf-8"?>
<ds:datastoreItem xmlns:ds="http://schemas.openxmlformats.org/officeDocument/2006/customXml" ds:itemID="{3C5D392E-81A2-4371-A12D-051CB516E0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10100</TotalTime>
  <Words>414</Words>
  <Application>Microsoft Office PowerPoint</Application>
  <PresentationFormat>Widescreen</PresentationFormat>
  <Paragraphs>72</Paragraphs>
  <Slides>22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381</cp:revision>
  <dcterms:modified xsi:type="dcterms:W3CDTF">2022-05-04T16:45:34Z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