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2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7559675" cy="10691812"/>
</p:presentation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34" Type="http://schemas.openxmlformats.org/officeDocument/2006/relationships/customXml" Target="../customXml/item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8800" cy="293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7 paskaita.</a:t>
            </a:r>
            <a:br/>
            <a:r>
              <a:rPr b="1" lang="lt-LT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Darbas su katalogais ir failais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273120" y="5916960"/>
            <a:ext cx="7048800" cy="92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95720" y="5930280"/>
            <a:ext cx="226620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187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200" cy="195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nuskaityti failą lietuviškus rašmenis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47" name="Picture 3" descr=""/>
          <p:cNvPicPr/>
          <p:nvPr/>
        </p:nvPicPr>
        <p:blipFill>
          <a:blip r:embed="rId1"/>
          <a:stretch/>
        </p:blipFill>
        <p:spPr>
          <a:xfrm>
            <a:off x="480240" y="2834640"/>
            <a:ext cx="4845240" cy="117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pridėti, o ne perrašyti failo eilutę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51" name="Picture 3" descr=""/>
          <p:cNvPicPr/>
          <p:nvPr/>
        </p:nvPicPr>
        <p:blipFill>
          <a:blip r:embed="rId1"/>
          <a:stretch/>
        </p:blipFill>
        <p:spPr>
          <a:xfrm>
            <a:off x="480240" y="2523960"/>
            <a:ext cx="4758480" cy="203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perrašyti tekstą norimoje vietoje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55" name="Picture 3" descr=""/>
          <p:cNvPicPr/>
          <p:nvPr/>
        </p:nvPicPr>
        <p:blipFill>
          <a:blip r:embed="rId1"/>
          <a:stretch/>
        </p:blipFill>
        <p:spPr>
          <a:xfrm>
            <a:off x="480240" y="2939760"/>
            <a:ext cx="5086440" cy="98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6386760" y="174672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nuskaityti failą po vieną eilutę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6383880" y="2843280"/>
            <a:ext cx="5099400" cy="216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readline()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readlines()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60" name="Picture 4" descr=""/>
          <p:cNvPicPr/>
          <p:nvPr/>
        </p:nvPicPr>
        <p:blipFill>
          <a:blip r:embed="rId1"/>
          <a:stretch/>
        </p:blipFill>
        <p:spPr>
          <a:xfrm>
            <a:off x="509400" y="1631880"/>
            <a:ext cx="4748760" cy="1751040"/>
          </a:xfrm>
          <a:prstGeom prst="rect">
            <a:avLst/>
          </a:prstGeom>
          <a:ln>
            <a:noFill/>
          </a:ln>
        </p:spPr>
      </p:pic>
      <p:pic>
        <p:nvPicPr>
          <p:cNvPr id="261" name="Picture 7" descr=""/>
          <p:cNvPicPr/>
          <p:nvPr/>
        </p:nvPicPr>
        <p:blipFill>
          <a:blip r:embed="rId2"/>
          <a:stretch/>
        </p:blipFill>
        <p:spPr>
          <a:xfrm>
            <a:off x="509400" y="3882600"/>
            <a:ext cx="4748760" cy="139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Iteravimas per failo eilutes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65" name="Picture 3" descr=""/>
          <p:cNvPicPr/>
          <p:nvPr/>
        </p:nvPicPr>
        <p:blipFill>
          <a:blip r:embed="rId1"/>
          <a:stretch/>
        </p:blipFill>
        <p:spPr>
          <a:xfrm>
            <a:off x="480240" y="2392920"/>
            <a:ext cx="4690800" cy="24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Iteravimas per failo eilutes be tarpų tarp jų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69" name="Picture 3" descr=""/>
          <p:cNvPicPr/>
          <p:nvPr/>
        </p:nvPicPr>
        <p:blipFill>
          <a:blip r:embed="rId1"/>
          <a:stretch/>
        </p:blipFill>
        <p:spPr>
          <a:xfrm>
            <a:off x="480240" y="2482200"/>
            <a:ext cx="4912560" cy="267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nuskaityti ribotą kiekį duomenų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73" name="Picture 3" descr=""/>
          <p:cNvPicPr/>
          <p:nvPr/>
        </p:nvPicPr>
        <p:blipFill>
          <a:blip r:embed="rId1"/>
          <a:stretch/>
        </p:blipFill>
        <p:spPr>
          <a:xfrm>
            <a:off x="480240" y="1788120"/>
            <a:ext cx="4903200" cy="39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Darbas su dviem failais (teksto kopijavimas iš vieno į kitą)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77" name="Picture 3" descr=""/>
          <p:cNvPicPr/>
          <p:nvPr/>
        </p:nvPicPr>
        <p:blipFill>
          <a:blip r:embed="rId1"/>
          <a:stretch/>
        </p:blipFill>
        <p:spPr>
          <a:xfrm>
            <a:off x="480240" y="2734200"/>
            <a:ext cx="4960800" cy="125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Dvejetainių failų kopijavimas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81" name="Picture 3" descr=""/>
          <p:cNvPicPr/>
          <p:nvPr/>
        </p:nvPicPr>
        <p:blipFill>
          <a:blip r:embed="rId1"/>
          <a:stretch/>
        </p:blipFill>
        <p:spPr>
          <a:xfrm>
            <a:off x="480240" y="2597400"/>
            <a:ext cx="4941720" cy="122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6249960" y="1927080"/>
            <a:ext cx="584892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į failą išsaugoti kintamuosius/objektus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6248160" y="3208680"/>
            <a:ext cx="5099400" cy="216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Objektų saugojimui naudojame "pickle" biblioteką: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pickle.dump() - įrašymas 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pickle.load() - nuskaitymas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86" name="Picture 9" descr=""/>
          <p:cNvPicPr/>
          <p:nvPr/>
        </p:nvPicPr>
        <p:blipFill>
          <a:blip r:embed="rId1"/>
          <a:stretch/>
        </p:blipFill>
        <p:spPr>
          <a:xfrm>
            <a:off x="684720" y="1621080"/>
            <a:ext cx="4151520" cy="1746720"/>
          </a:xfrm>
          <a:prstGeom prst="rect">
            <a:avLst/>
          </a:prstGeom>
          <a:ln>
            <a:noFill/>
          </a:ln>
        </p:spPr>
      </p:pic>
      <p:pic>
        <p:nvPicPr>
          <p:cNvPr id="287" name="Picture 10" descr=""/>
          <p:cNvPicPr/>
          <p:nvPr/>
        </p:nvPicPr>
        <p:blipFill>
          <a:blip r:embed="rId2"/>
          <a:stretch/>
        </p:blipFill>
        <p:spPr>
          <a:xfrm>
            <a:off x="684720" y="3990960"/>
            <a:ext cx="4151520" cy="213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2928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Kas yra "os" modulis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3720"/>
            <a:ext cx="4234320" cy="529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Kaip kurti, nuskaityti ir redaguoti tekstinius failus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398600" y="5697000"/>
            <a:ext cx="4455360" cy="3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Kaip išsaugoti kintamuosius/objektus faile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197" name="Group 6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198" name="CustomShape 7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8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00" name="Group 9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01" name="CustomShape 10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1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03" name="Group 12"/>
          <p:cNvGrpSpPr/>
          <p:nvPr/>
        </p:nvGrpSpPr>
        <p:grpSpPr>
          <a:xfrm>
            <a:off x="480240" y="5496840"/>
            <a:ext cx="730080" cy="730080"/>
            <a:chOff x="480240" y="5496840"/>
            <a:chExt cx="730080" cy="730080"/>
          </a:xfrm>
        </p:grpSpPr>
        <p:sp>
          <p:nvSpPr>
            <p:cNvPr id="204" name="CustomShape 13"/>
            <p:cNvSpPr/>
            <p:nvPr/>
          </p:nvSpPr>
          <p:spPr>
            <a:xfrm>
              <a:off x="480240" y="549684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4"/>
            <p:cNvSpPr/>
            <p:nvPr/>
          </p:nvSpPr>
          <p:spPr>
            <a:xfrm>
              <a:off x="633240" y="56646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Masyvų saugojimas pickle faile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91" name="Picture 3" descr=""/>
          <p:cNvPicPr/>
          <p:nvPr/>
        </p:nvPicPr>
        <p:blipFill>
          <a:blip r:embed="rId1"/>
          <a:stretch/>
        </p:blipFill>
        <p:spPr>
          <a:xfrm>
            <a:off x="434160" y="1749960"/>
            <a:ext cx="4819680" cy="1676880"/>
          </a:xfrm>
          <a:prstGeom prst="rect">
            <a:avLst/>
          </a:prstGeom>
          <a:ln>
            <a:noFill/>
          </a:ln>
        </p:spPr>
      </p:pic>
      <p:pic>
        <p:nvPicPr>
          <p:cNvPr id="292" name="Picture 4" descr=""/>
          <p:cNvPicPr/>
          <p:nvPr/>
        </p:nvPicPr>
        <p:blipFill>
          <a:blip r:embed="rId2"/>
          <a:stretch/>
        </p:blipFill>
        <p:spPr>
          <a:xfrm>
            <a:off x="434160" y="3901680"/>
            <a:ext cx="4819680" cy="218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Kelių kintamųjų saugojimas pickle faile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96" name="Picture 4" descr=""/>
          <p:cNvPicPr/>
          <p:nvPr/>
        </p:nvPicPr>
        <p:blipFill>
          <a:blip r:embed="rId1"/>
          <a:stretch/>
        </p:blipFill>
        <p:spPr>
          <a:xfrm>
            <a:off x="1363320" y="916920"/>
            <a:ext cx="2815560" cy="1516320"/>
          </a:xfrm>
          <a:prstGeom prst="rect">
            <a:avLst/>
          </a:prstGeom>
          <a:ln>
            <a:noFill/>
          </a:ln>
        </p:spPr>
      </p:pic>
      <p:pic>
        <p:nvPicPr>
          <p:cNvPr id="297" name="Picture 6" descr=""/>
          <p:cNvPicPr/>
          <p:nvPr/>
        </p:nvPicPr>
        <p:blipFill>
          <a:blip r:embed="rId2"/>
          <a:stretch/>
        </p:blipFill>
        <p:spPr>
          <a:xfrm>
            <a:off x="1363320" y="2539080"/>
            <a:ext cx="2815560" cy="2008800"/>
          </a:xfrm>
          <a:prstGeom prst="rect">
            <a:avLst/>
          </a:prstGeom>
          <a:ln>
            <a:noFill/>
          </a:ln>
        </p:spPr>
      </p:pic>
      <p:pic>
        <p:nvPicPr>
          <p:cNvPr id="298" name="Picture 7" descr=""/>
          <p:cNvPicPr/>
          <p:nvPr/>
        </p:nvPicPr>
        <p:blipFill>
          <a:blip r:embed="rId3"/>
          <a:stretch/>
        </p:blipFill>
        <p:spPr>
          <a:xfrm>
            <a:off x="1363320" y="4712760"/>
            <a:ext cx="2815560" cy="196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Objektų sąrašo saugojimas pickle faile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02" name="Picture 3" descr=""/>
          <p:cNvPicPr/>
          <p:nvPr/>
        </p:nvPicPr>
        <p:blipFill>
          <a:blip r:embed="rId1"/>
          <a:stretch/>
        </p:blipFill>
        <p:spPr>
          <a:xfrm>
            <a:off x="267120" y="2406960"/>
            <a:ext cx="5341680" cy="204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07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Sukurtų failą „Tekstas.txt“ su pilnu tekstu "Zen of Python".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Atspausdintų tekstą iš sukurto failo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Paskutinėje sukurto failo eilutėje pridėtų šiandienos datą ir laiką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Sunumeruotų teksto eilutes (kiekvienos pradžioje pridėtų skaičių).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Sukurtame faile eilutę "Beautiful is better than ugly." pakeistų į "Gražu yra geriau nei bjauru."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Atspausdintų visą failo tekstą atbulai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Atspausdintų, kiek failo tekste yra žodžių, skaičių, didžiųjų ir mažųjų raidžių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Nukopijuotų visą sukurto failą tekstą į naują failą, tik DIDŽIOSIOMIS RAIDĖMIS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 from datetime import datetime, datetime.today()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Kintamajam priskirti sakinį, kuriuo bus operuojama, eilutėmis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Kai kur galima panaudoti funkcijas iš praeitų pamok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10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11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13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14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įvesti norimą eilučių kiekį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Įrašytų įvestą tekstą atskiromis eilutėmis į failą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įrašyti norimą kuriamo failo pavadinimą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while ciklą, kuris užsibaigtų tik įvedus vartotojui tuščią eilutę (nuspaudus ENTER)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16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17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19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20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Kompiuterio darbalaukyje (Desktop) sukurtų katalogą „Naujas Katalogas“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Šiame kataloge sukurtų tekstinį failą, kuriame būtų šiandienos data ir laikas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Atspausdintų šio tekstinio failo sukūrimo datą ir dydį baitais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Failo sukūrimo datą galima pasiekti per os.stat(„Failas.txt“).st_ctime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22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23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4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25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26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minibiudžeto programą, kuri: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įvesti pajamas arba išlaidas (su "-" ženklu)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Pajamas ir išlaidas saugotų sąraše, o sąrašą pickle faile (uždarius programą, įvesti duomenys nedingtų)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Atvaizduotų jau įvestas pajamas ir išlaidas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Atvaizduotų įvestų pajamų ir išlaidų balansą (sudėtų visas pajamas ir išlaidas)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Patarimas: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import pickle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28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29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31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2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32320" y="160200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OS modulis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229440" y="2409120"/>
            <a:ext cx="4723200" cy="3865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os – operating system modulis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dir(os) - kokias komandas turi modulis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os.getcwd() - katalogas kuriame esame 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os.chdir() - pakečia katalogą kuriame esame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os.listdir() - parodo kokie failai yra kataloge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os.mkdir() - sukuria naują katalogą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os.makedirs() - sukuria katalogų medį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/>
        </p:blipFill>
        <p:spPr>
          <a:xfrm>
            <a:off x="2152080" y="954360"/>
            <a:ext cx="1340280" cy="538560"/>
          </a:xfrm>
          <a:prstGeom prst="rect">
            <a:avLst/>
          </a:prstGeom>
          <a:ln>
            <a:noFill/>
          </a:ln>
        </p:spPr>
      </p:pic>
      <p:pic>
        <p:nvPicPr>
          <p:cNvPr id="210" name="Picture 4" descr=""/>
          <p:cNvPicPr/>
          <p:nvPr/>
        </p:nvPicPr>
        <p:blipFill>
          <a:blip r:embed="rId2"/>
          <a:stretch/>
        </p:blipFill>
        <p:spPr>
          <a:xfrm>
            <a:off x="2029320" y="1666440"/>
            <a:ext cx="1570680" cy="556920"/>
          </a:xfrm>
          <a:prstGeom prst="rect">
            <a:avLst/>
          </a:prstGeom>
          <a:ln>
            <a:noFill/>
          </a:ln>
        </p:spPr>
      </p:pic>
      <p:pic>
        <p:nvPicPr>
          <p:cNvPr id="211" name="Picture 5" descr=""/>
          <p:cNvPicPr/>
          <p:nvPr/>
        </p:nvPicPr>
        <p:blipFill>
          <a:blip r:embed="rId3"/>
          <a:stretch/>
        </p:blipFill>
        <p:spPr>
          <a:xfrm>
            <a:off x="1227960" y="2311560"/>
            <a:ext cx="3188160" cy="757440"/>
          </a:xfrm>
          <a:prstGeom prst="rect">
            <a:avLst/>
          </a:prstGeom>
          <a:ln>
            <a:noFill/>
          </a:ln>
        </p:spPr>
      </p:pic>
      <p:pic>
        <p:nvPicPr>
          <p:cNvPr id="212" name="Picture 6" descr=""/>
          <p:cNvPicPr/>
          <p:nvPr/>
        </p:nvPicPr>
        <p:blipFill>
          <a:blip r:embed="rId4"/>
          <a:stretch/>
        </p:blipFill>
        <p:spPr>
          <a:xfrm>
            <a:off x="1026720" y="3195360"/>
            <a:ext cx="3590640" cy="1016640"/>
          </a:xfrm>
          <a:prstGeom prst="rect">
            <a:avLst/>
          </a:prstGeom>
          <a:ln>
            <a:noFill/>
          </a:ln>
        </p:spPr>
      </p:pic>
      <p:pic>
        <p:nvPicPr>
          <p:cNvPr id="213" name="Picture 7" descr=""/>
          <p:cNvPicPr/>
          <p:nvPr/>
        </p:nvPicPr>
        <p:blipFill>
          <a:blip r:embed="rId5"/>
          <a:stretch/>
        </p:blipFill>
        <p:spPr>
          <a:xfrm>
            <a:off x="595440" y="4310640"/>
            <a:ext cx="4467600" cy="756360"/>
          </a:xfrm>
          <a:prstGeom prst="rect">
            <a:avLst/>
          </a:prstGeom>
          <a:ln>
            <a:noFill/>
          </a:ln>
        </p:spPr>
      </p:pic>
      <p:pic>
        <p:nvPicPr>
          <p:cNvPr id="214" name="Picture 8" descr=""/>
          <p:cNvPicPr/>
          <p:nvPr/>
        </p:nvPicPr>
        <p:blipFill>
          <a:blip r:embed="rId6"/>
          <a:stretch/>
        </p:blipFill>
        <p:spPr>
          <a:xfrm>
            <a:off x="1465920" y="5161320"/>
            <a:ext cx="2684520" cy="483480"/>
          </a:xfrm>
          <a:prstGeom prst="rect">
            <a:avLst/>
          </a:prstGeom>
          <a:ln>
            <a:noFill/>
          </a:ln>
        </p:spPr>
      </p:pic>
      <p:pic>
        <p:nvPicPr>
          <p:cNvPr id="215" name="Picture 9" descr=""/>
          <p:cNvPicPr/>
          <p:nvPr/>
        </p:nvPicPr>
        <p:blipFill>
          <a:blip r:embed="rId7"/>
          <a:stretch/>
        </p:blipFill>
        <p:spPr>
          <a:xfrm>
            <a:off x="595440" y="5705280"/>
            <a:ext cx="4467600" cy="8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660720" y="3041640"/>
            <a:ext cx="4723200" cy="1249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os.stat() - failo/katalogo informacija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os.stat().st_size – failo dydis baitais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os.stat().st_mtime – failo modifikavimo laikas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18" name="Picture 3" descr=""/>
          <p:cNvPicPr/>
          <p:nvPr/>
        </p:nvPicPr>
        <p:blipFill>
          <a:blip r:embed="rId1"/>
          <a:stretch/>
        </p:blipFill>
        <p:spPr>
          <a:xfrm>
            <a:off x="799560" y="1989000"/>
            <a:ext cx="4108320" cy="1729440"/>
          </a:xfrm>
          <a:prstGeom prst="rect">
            <a:avLst/>
          </a:prstGeom>
          <a:ln>
            <a:noFill/>
          </a:ln>
        </p:spPr>
      </p:pic>
      <p:pic>
        <p:nvPicPr>
          <p:cNvPr id="219" name="Picture 4" descr=""/>
          <p:cNvPicPr/>
          <p:nvPr/>
        </p:nvPicPr>
        <p:blipFill>
          <a:blip r:embed="rId2"/>
          <a:stretch/>
        </p:blipFill>
        <p:spPr>
          <a:xfrm>
            <a:off x="1186560" y="1397880"/>
            <a:ext cx="3348000" cy="438120"/>
          </a:xfrm>
          <a:prstGeom prst="rect">
            <a:avLst/>
          </a:prstGeom>
          <a:ln>
            <a:noFill/>
          </a:ln>
        </p:spPr>
      </p:pic>
      <p:pic>
        <p:nvPicPr>
          <p:cNvPr id="220" name="Picture 6" descr=""/>
          <p:cNvPicPr/>
          <p:nvPr/>
        </p:nvPicPr>
        <p:blipFill>
          <a:blip r:embed="rId3"/>
          <a:stretch/>
        </p:blipFill>
        <p:spPr>
          <a:xfrm>
            <a:off x="655560" y="3862440"/>
            <a:ext cx="4395960" cy="857880"/>
          </a:xfrm>
          <a:prstGeom prst="rect">
            <a:avLst/>
          </a:prstGeom>
          <a:ln>
            <a:noFill/>
          </a:ln>
        </p:spPr>
      </p:pic>
      <p:pic>
        <p:nvPicPr>
          <p:cNvPr id="221" name="Picture 7" descr=""/>
          <p:cNvPicPr/>
          <p:nvPr/>
        </p:nvPicPr>
        <p:blipFill>
          <a:blip r:embed="rId4"/>
          <a:stretch/>
        </p:blipFill>
        <p:spPr>
          <a:xfrm>
            <a:off x="1101240" y="4859280"/>
            <a:ext cx="3519000" cy="71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sužinoti suprantamu formatu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25" name="Picture 11" descr=""/>
          <p:cNvPicPr/>
          <p:nvPr/>
        </p:nvPicPr>
        <p:blipFill>
          <a:blip r:embed="rId1"/>
          <a:stretch/>
        </p:blipFill>
        <p:spPr>
          <a:xfrm>
            <a:off x="383760" y="2982240"/>
            <a:ext cx="4816440" cy="14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425280" y="1544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Tekstinių failų kūrimas ir nuskaitymas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422400" y="2679120"/>
            <a:ext cx="5099400" cy="216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Kaip sukurti tekstinį failą: (jei failo nėra, bus sukurtas naujas, jei yra - bus įrašoma jame), 2 būdai: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 "with open(.....) as .... :"</a:t>
            </a:r>
            <a:endParaRPr b="0" lang="lt-LT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 rankinių failo uždarymu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30" name="Picture 3" descr=""/>
          <p:cNvPicPr/>
          <p:nvPr/>
        </p:nvPicPr>
        <p:blipFill>
          <a:blip r:embed="rId1"/>
          <a:stretch/>
        </p:blipFill>
        <p:spPr>
          <a:xfrm>
            <a:off x="576720" y="1782360"/>
            <a:ext cx="4632840" cy="900720"/>
          </a:xfrm>
          <a:prstGeom prst="rect">
            <a:avLst/>
          </a:prstGeom>
          <a:ln>
            <a:noFill/>
          </a:ln>
        </p:spPr>
      </p:pic>
      <p:pic>
        <p:nvPicPr>
          <p:cNvPr id="231" name="Picture 4" descr=""/>
          <p:cNvPicPr/>
          <p:nvPr/>
        </p:nvPicPr>
        <p:blipFill>
          <a:blip r:embed="rId2"/>
          <a:stretch/>
        </p:blipFill>
        <p:spPr>
          <a:xfrm>
            <a:off x="619200" y="3805200"/>
            <a:ext cx="4625280" cy="134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nuskaityti tekstą iš failo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412920" y="2898360"/>
            <a:ext cx="4903200" cy="138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įrašyti ir nuskaityti failą vienu metu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9" name="Picture 3" descr=""/>
          <p:cNvPicPr/>
          <p:nvPr/>
        </p:nvPicPr>
        <p:blipFill>
          <a:blip r:embed="rId1"/>
          <a:stretch/>
        </p:blipFill>
        <p:spPr>
          <a:xfrm>
            <a:off x="480240" y="2518200"/>
            <a:ext cx="4845240" cy="270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lt-LT" sz="1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į failą įrašyti lietuviškus rašmenis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/>
        </p:blipFill>
        <p:spPr>
          <a:xfrm>
            <a:off x="451440" y="3159000"/>
            <a:ext cx="4932000" cy="114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F24562-2ECC-463C-8B21-2C2F2D67453B}"/>
</file>

<file path=customXml/itemProps2.xml><?xml version="1.0" encoding="utf-8"?>
<ds:datastoreItem xmlns:ds="http://schemas.openxmlformats.org/officeDocument/2006/customXml" ds:itemID="{2C54004D-729A-4F43-9708-6DA7B544D87B}"/>
</file>

<file path=customXml/itemProps3.xml><?xml version="1.0" encoding="utf-8"?>
<ds:datastoreItem xmlns:ds="http://schemas.openxmlformats.org/officeDocument/2006/customXml" ds:itemID="{680E4CE8-9FF7-4230-A2C6-32B31CED688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Application>Neat_Office/6.2.8.2$Windows_x86 LibreOffice_project/</Applicat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704</cp:revision>
  <dcterms:modified xsi:type="dcterms:W3CDTF">2021-06-07T17:42:21Z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  <property fmtid="{D5CDD505-2E9C-101B-9397-08002B2CF9AE}" pid="12" name="ContentTypeId">
    <vt:lpwstr>0x0101009ACC98F71C7CEB499EFDC29467EAFC60</vt:lpwstr>
  </property>
</Properties>
</file>