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  <p:sldMasterId id="2147483674" r:id="rId6"/>
    <p:sldMasterId id="2147483687" r:id="rId7"/>
    <p:sldMasterId id="2147483700" r:id="rId8"/>
    <p:sldMasterId id="2147483713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592AB0-B801-48B3-BEC4-5EE4E7C1DDED}" v="2" dt="2022-02-01T19:09:13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presProps" Target="presProps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microsoft.com/office/2016/11/relationships/changesInfo" Target="changesInfos/changesInfo1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ęstutis Januškevičius" userId="S::kestutis.januskevicius@codeacademylt.onmicrosoft.com::5fcbcc83-4d6d-4aa3-bc0e-d0deb13372ce" providerId="AD" clId="Web-{A6592AB0-B801-48B3-BEC4-5EE4E7C1DDED}"/>
    <pc:docChg chg="modSld">
      <pc:chgData name="Kęstutis Januškevičius" userId="S::kestutis.januskevicius@codeacademylt.onmicrosoft.com::5fcbcc83-4d6d-4aa3-bc0e-d0deb13372ce" providerId="AD" clId="Web-{A6592AB0-B801-48B3-BEC4-5EE4E7C1DDED}" dt="2022-02-01T19:09:13.103" v="1" actId="14100"/>
      <pc:docMkLst>
        <pc:docMk/>
      </pc:docMkLst>
      <pc:sldChg chg="modSp">
        <pc:chgData name="Kęstutis Januškevičius" userId="S::kestutis.januskevicius@codeacademylt.onmicrosoft.com::5fcbcc83-4d6d-4aa3-bc0e-d0deb13372ce" providerId="AD" clId="Web-{A6592AB0-B801-48B3-BEC4-5EE4E7C1DDED}" dt="2022-02-01T19:09:13.103" v="1" actId="14100"/>
        <pc:sldMkLst>
          <pc:docMk/>
          <pc:sldMk cId="0" sldId="278"/>
        </pc:sldMkLst>
        <pc:spChg chg="mod">
          <ac:chgData name="Kęstutis Januškevičius" userId="S::kestutis.januskevicius@codeacademylt.onmicrosoft.com::5fcbcc83-4d6d-4aa3-bc0e-d0deb13372ce" providerId="AD" clId="Web-{A6592AB0-B801-48B3-BEC4-5EE4E7C1DDED}" dt="2022-02-01T19:09:06.650" v="0" actId="1076"/>
          <ac:spMkLst>
            <pc:docMk/>
            <pc:sldMk cId="0" sldId="278"/>
            <ac:spMk id="353" creationId="{00000000-0000-0000-0000-000000000000}"/>
          </ac:spMkLst>
        </pc:spChg>
        <pc:picChg chg="mod">
          <ac:chgData name="Kęstutis Januškevičius" userId="S::kestutis.januskevicius@codeacademylt.onmicrosoft.com::5fcbcc83-4d6d-4aa3-bc0e-d0deb13372ce" providerId="AD" clId="Web-{A6592AB0-B801-48B3-BEC4-5EE4E7C1DDED}" dt="2022-02-01T19:09:13.103" v="1" actId="14100"/>
          <ac:picMkLst>
            <pc:docMk/>
            <pc:sldMk cId="0" sldId="278"/>
            <ac:picMk id="355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5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5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5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5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5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5000"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4920" cy="456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80240" y="5141520"/>
            <a:ext cx="23428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4920" cy="456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5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5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5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5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5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5000"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4920" cy="456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480240" y="5141520"/>
            <a:ext cx="23428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5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5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5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5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5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5000"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4920" cy="456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480240" y="5141520"/>
            <a:ext cx="23428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5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5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5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5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5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5000"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4920" cy="456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480240" y="5141520"/>
            <a:ext cx="23428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80240" y="5141520"/>
            <a:ext cx="23428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5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5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5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5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25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5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26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5000"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4920" cy="456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ubTitle"/>
          </p:nvPr>
        </p:nvSpPr>
        <p:spPr>
          <a:xfrm>
            <a:off x="480240" y="5141520"/>
            <a:ext cx="23428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5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237888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5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body"/>
          </p:nvPr>
        </p:nvSpPr>
        <p:spPr>
          <a:xfrm>
            <a:off x="4277520" y="46080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5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 type="body"/>
          </p:nvPr>
        </p:nvSpPr>
        <p:spPr>
          <a:xfrm>
            <a:off x="48024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5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68" name="PlaceHolder 6"/>
          <p:cNvSpPr>
            <a:spLocks noGrp="1"/>
          </p:cNvSpPr>
          <p:nvPr>
            <p:ph type="body"/>
          </p:nvPr>
        </p:nvSpPr>
        <p:spPr>
          <a:xfrm>
            <a:off x="237888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5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69" name="PlaceHolder 7"/>
          <p:cNvSpPr>
            <a:spLocks noGrp="1"/>
          </p:cNvSpPr>
          <p:nvPr>
            <p:ph type="body"/>
          </p:nvPr>
        </p:nvSpPr>
        <p:spPr>
          <a:xfrm>
            <a:off x="4277520" y="697680"/>
            <a:ext cx="1807920" cy="216000"/>
          </a:xfrm>
          <a:prstGeom prst="rect">
            <a:avLst/>
          </a:prstGeom>
        </p:spPr>
        <p:txBody>
          <a:bodyPr lIns="0" tIns="0" rIns="0" bIns="0">
            <a:normAutofit fontScale="5000"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452880"/>
          </a:xfrm>
          <a:prstGeom prst="rect">
            <a:avLst/>
          </a:prstGeom>
        </p:spPr>
        <p:txBody>
          <a:bodyPr lIns="0" tIns="0" rIns="0" bIns="0">
            <a:normAutofit fontScale="34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357720" y="69768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80240" y="5088960"/>
            <a:ext cx="23428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lt-LT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357720" y="460800"/>
            <a:ext cx="2739960" cy="216000"/>
          </a:xfrm>
          <a:prstGeom prst="rect">
            <a:avLst/>
          </a:prstGeom>
        </p:spPr>
        <p:txBody>
          <a:bodyPr lIns="0" tIns="0" rIns="0" bIns="0">
            <a:normAutofit fontScale="11000"/>
          </a:bodyPr>
          <a:lstStyle/>
          <a:p>
            <a:endParaRPr lang="lt-LT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80240" y="697680"/>
            <a:ext cx="5614920" cy="216000"/>
          </a:xfrm>
          <a:prstGeom prst="rect">
            <a:avLst/>
          </a:prstGeom>
        </p:spPr>
        <p:txBody>
          <a:bodyPr lIns="0" tIns="0" rIns="0" bIns="0">
            <a:normAutofit fontScale="32000"/>
          </a:bodyPr>
          <a:lstStyle/>
          <a:p>
            <a:endParaRPr lang="lt-L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9" name="CustomShape 2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5" name="Graphic 7"/>
          <p:cNvPicPr/>
          <p:nvPr/>
        </p:nvPicPr>
        <p:blipFill>
          <a:blip r:embed="rId14"/>
          <a:stretch/>
        </p:blipFill>
        <p:spPr>
          <a:xfrm>
            <a:off x="475200" y="458640"/>
            <a:ext cx="2333520" cy="682200"/>
          </a:xfrm>
          <a:prstGeom prst="rect">
            <a:avLst/>
          </a:prstGeom>
          <a:ln w="12600"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480240" y="5141520"/>
            <a:ext cx="23428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lt-LT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45" name="CustomShape 2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CustomShape 3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CustomShape 4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CustomShape 5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9" name="PlaceHolder 6"/>
          <p:cNvSpPr>
            <a:spLocks noGrp="1"/>
          </p:cNvSpPr>
          <p:nvPr>
            <p:ph type="title"/>
          </p:nvPr>
        </p:nvSpPr>
        <p:spPr>
          <a:xfrm>
            <a:off x="480240" y="5141520"/>
            <a:ext cx="23428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lt-LT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 fontScale="9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1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88" name="CustomShape 2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CustomShape 3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CustomShape 4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CustomShape 5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2" name="PlaceHolder 6"/>
          <p:cNvSpPr>
            <a:spLocks noGrp="1"/>
          </p:cNvSpPr>
          <p:nvPr>
            <p:ph type="title"/>
          </p:nvPr>
        </p:nvSpPr>
        <p:spPr>
          <a:xfrm>
            <a:off x="480240" y="5141520"/>
            <a:ext cx="23428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lt-LT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3" name="PlaceHolder 7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 anchor="b">
            <a:normAutofit fontScale="9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131" name="CustomShape 2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CustomShape 3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CustomShape 4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CustomShape 5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5" name="CustomShape 6"/>
          <p:cNvSpPr/>
          <p:nvPr/>
        </p:nvSpPr>
        <p:spPr>
          <a:xfrm>
            <a:off x="-159120" y="-119160"/>
            <a:ext cx="6254280" cy="7380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6" name="Group 7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137" name="CustomShape 8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CustomShape 9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CustomShape 10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CustomShape 11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1" name="PlaceHolder 12"/>
          <p:cNvSpPr>
            <a:spLocks noGrp="1"/>
          </p:cNvSpPr>
          <p:nvPr>
            <p:ph type="title"/>
          </p:nvPr>
        </p:nvSpPr>
        <p:spPr>
          <a:xfrm>
            <a:off x="480240" y="5141520"/>
            <a:ext cx="23428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lt-LT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42" name="PlaceHolder 13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 anchor="ctr">
            <a:normAutofit fontScale="9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180" name="CustomShape 2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" name="CustomShape 3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" name="CustomShape 4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" name="CustomShape 5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84" name="Group 6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185" name="CustomShape 7"/>
            <p:cNvSpPr/>
            <p:nvPr/>
          </p:nvSpPr>
          <p:spPr>
            <a:xfrm>
              <a:off x="11220120" y="846720"/>
              <a:ext cx="132120" cy="106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" name="CustomShape 8"/>
            <p:cNvSpPr/>
            <p:nvPr/>
          </p:nvSpPr>
          <p:spPr>
            <a:xfrm>
              <a:off x="11216880" y="710280"/>
              <a:ext cx="356400" cy="122760"/>
            </a:xfrm>
            <a:custGeom>
              <a:avLst/>
              <a:gdLst/>
              <a:ahLst/>
              <a:cxnLst/>
              <a:rect l="l" t="t" r="r" b="b"/>
              <a:pathLst>
                <a:path w="21600" h="2073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" name="CustomShape 9"/>
            <p:cNvSpPr/>
            <p:nvPr/>
          </p:nvSpPr>
          <p:spPr>
            <a:xfrm>
              <a:off x="11437560" y="846720"/>
              <a:ext cx="132120" cy="1062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CustomShape 10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9" name="PlaceHolder 11"/>
          <p:cNvSpPr>
            <a:spLocks noGrp="1"/>
          </p:cNvSpPr>
          <p:nvPr>
            <p:ph type="title"/>
          </p:nvPr>
        </p:nvSpPr>
        <p:spPr>
          <a:xfrm>
            <a:off x="480240" y="5141520"/>
            <a:ext cx="23428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lt-LT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0" name="PlaceHolder 1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 anchor="ctr">
            <a:normAutofit fontScale="9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lt-LT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lt-LT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lt-LT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1"/>
          <p:cNvGrpSpPr/>
          <p:nvPr/>
        </p:nvGrpSpPr>
        <p:grpSpPr>
          <a:xfrm>
            <a:off x="11078640" y="458640"/>
            <a:ext cx="632160" cy="680040"/>
            <a:chOff x="11078640" y="458640"/>
            <a:chExt cx="632160" cy="680040"/>
          </a:xfrm>
        </p:grpSpPr>
        <p:sp>
          <p:nvSpPr>
            <p:cNvPr id="228" name="CustomShape 2"/>
            <p:cNvSpPr/>
            <p:nvPr/>
          </p:nvSpPr>
          <p:spPr>
            <a:xfrm>
              <a:off x="11078640" y="458640"/>
              <a:ext cx="632160" cy="680040"/>
            </a:xfrm>
            <a:custGeom>
              <a:avLst/>
              <a:gdLst/>
              <a:ahLst/>
              <a:cxn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" name="CustomShape 3"/>
            <p:cNvSpPr/>
            <p:nvPr/>
          </p:nvSpPr>
          <p:spPr>
            <a:xfrm>
              <a:off x="114771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" name="CustomShape 4"/>
            <p:cNvSpPr/>
            <p:nvPr/>
          </p:nvSpPr>
          <p:spPr>
            <a:xfrm>
              <a:off x="11259360" y="873000"/>
              <a:ext cx="53640" cy="532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" name="CustomShape 5"/>
            <p:cNvSpPr/>
            <p:nvPr/>
          </p:nvSpPr>
          <p:spPr>
            <a:xfrm>
              <a:off x="11175120" y="546480"/>
              <a:ext cx="439560" cy="434520"/>
            </a:xfrm>
            <a:custGeom>
              <a:avLst/>
              <a:gdLst/>
              <a:ahLst/>
              <a:cxn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32" name="PlaceHolder 6"/>
          <p:cNvSpPr>
            <a:spLocks noGrp="1"/>
          </p:cNvSpPr>
          <p:nvPr>
            <p:ph type="title"/>
          </p:nvPr>
        </p:nvSpPr>
        <p:spPr>
          <a:xfrm>
            <a:off x="480240" y="5141520"/>
            <a:ext cx="23428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lt-LT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33" name="PlaceHolder 7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920" cy="452880"/>
          </a:xfrm>
          <a:prstGeom prst="rect">
            <a:avLst/>
          </a:prstGeom>
        </p:spPr>
        <p:txBody>
          <a:bodyPr lIns="0" tIns="0" rIns="0" bIns="0">
            <a:normAutofit fontScale="9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lt-LT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lt-LT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archive.org/web/20190515021108id_/http:/infohost.nmt.edu/tcc/help/pubs/tkinter/web/key-names.html" TargetMode="External"/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3273120" y="2618280"/>
            <a:ext cx="7049520" cy="2386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lt-LT" sz="4400" b="1" strike="noStrike" spc="-1">
                <a:solidFill>
                  <a:srgbClr val="000000"/>
                </a:solidFill>
                <a:latin typeface="Arial"/>
                <a:ea typeface="Arial"/>
              </a:rPr>
              <a:t>12 paskaita. Grafinės sąsajos (GUI) kūrimas</a:t>
            </a:r>
            <a:endParaRPr lang="lt-LT" sz="4400" b="0" strike="noStrike" spc="-1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3273120" y="5916960"/>
            <a:ext cx="7049520" cy="927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Python pradedančiųjų kursai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95720" y="5930280"/>
            <a:ext cx="2266920" cy="333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lt-LT" sz="1600" b="1" strike="noStrike" spc="-1">
                <a:solidFill>
                  <a:srgbClr val="000000"/>
                </a:solidFill>
                <a:latin typeface="Arial"/>
                <a:ea typeface="Arial"/>
              </a:rPr>
              <a:t>2021</a:t>
            </a:r>
            <a:endParaRPr lang="lt-LT" sz="1600" b="0" strike="noStrike" spc="-1">
              <a:latin typeface="Arial"/>
            </a:endParaRPr>
          </a:p>
        </p:txBody>
      </p:sp>
      <p:pic>
        <p:nvPicPr>
          <p:cNvPr id="273" name="Picture Placeholder 14"/>
          <p:cNvPicPr/>
          <p:nvPr/>
        </p:nvPicPr>
        <p:blipFill>
          <a:blip r:embed="rId2"/>
          <a:stretch/>
        </p:blipFill>
        <p:spPr>
          <a:xfrm>
            <a:off x="14449320" y="-1709640"/>
            <a:ext cx="1834560" cy="1834560"/>
          </a:xfrm>
          <a:prstGeom prst="rect">
            <a:avLst/>
          </a:prstGeom>
          <a:ln w="12600">
            <a:noFill/>
          </a:ln>
        </p:spPr>
      </p:pic>
      <p:grpSp>
        <p:nvGrpSpPr>
          <p:cNvPr id="274" name="Group 4"/>
          <p:cNvGrpSpPr/>
          <p:nvPr/>
        </p:nvGrpSpPr>
        <p:grpSpPr>
          <a:xfrm>
            <a:off x="9866160" y="2715120"/>
            <a:ext cx="1834560" cy="463680"/>
            <a:chOff x="9866160" y="2715120"/>
            <a:chExt cx="1834560" cy="463680"/>
          </a:xfrm>
        </p:grpSpPr>
        <p:sp>
          <p:nvSpPr>
            <p:cNvPr id="275" name="CustomShape 5"/>
            <p:cNvSpPr/>
            <p:nvPr/>
          </p:nvSpPr>
          <p:spPr>
            <a:xfrm>
              <a:off x="9866160" y="2715120"/>
              <a:ext cx="1834560" cy="4636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" name="CustomShape 6"/>
            <p:cNvSpPr/>
            <p:nvPr/>
          </p:nvSpPr>
          <p:spPr>
            <a:xfrm>
              <a:off x="9979920" y="2779920"/>
              <a:ext cx="1607040" cy="333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1 LYGIS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277" name="Picture 4"/>
          <p:cNvPicPr/>
          <p:nvPr/>
        </p:nvPicPr>
        <p:blipFill>
          <a:blip r:embed="rId3"/>
          <a:stretch/>
        </p:blipFill>
        <p:spPr>
          <a:xfrm>
            <a:off x="9920160" y="406080"/>
            <a:ext cx="1951920" cy="1951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6268320" y="3001680"/>
            <a:ext cx="5645160" cy="1364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Kaip per grafinę sąsają nuskaityti ir atspausdinti duomenis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12 paskaita. Grafinės sąsajos (GUI) kūrimas</a:t>
            </a:r>
            <a:endParaRPr lang="lt-LT" sz="1300" b="0" strike="noStrike" spc="-1">
              <a:latin typeface="Arial"/>
            </a:endParaRPr>
          </a:p>
        </p:txBody>
      </p:sp>
      <p:pic>
        <p:nvPicPr>
          <p:cNvPr id="315" name="Picture 4"/>
          <p:cNvPicPr/>
          <p:nvPr/>
        </p:nvPicPr>
        <p:blipFill>
          <a:blip r:embed="rId2"/>
          <a:stretch/>
        </p:blipFill>
        <p:spPr>
          <a:xfrm>
            <a:off x="596160" y="2038680"/>
            <a:ext cx="4662000" cy="3686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6143040" y="3300840"/>
            <a:ext cx="5645160" cy="1364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Kaip sukurti atvaizduojamą sąrašą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12 paskaita. Grafinės sąsajos (GUI) kūrimas</a:t>
            </a:r>
            <a:endParaRPr lang="lt-LT" sz="1300" b="0" strike="noStrike" spc="-1">
              <a:latin typeface="Arial"/>
            </a:endParaRPr>
          </a:p>
        </p:txBody>
      </p:sp>
      <p:pic>
        <p:nvPicPr>
          <p:cNvPr id="318" name="Picture 4"/>
          <p:cNvPicPr/>
          <p:nvPr/>
        </p:nvPicPr>
        <p:blipFill>
          <a:blip r:embed="rId2"/>
          <a:stretch/>
        </p:blipFill>
        <p:spPr>
          <a:xfrm>
            <a:off x="573840" y="2098440"/>
            <a:ext cx="4600080" cy="3248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6143040" y="3300840"/>
            <a:ext cx="5645160" cy="1364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Kaip pridėti sąrašo slinkimo juostą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12 paskaita. Grafinės sąsajos (GUI) kūrimas</a:t>
            </a:r>
            <a:endParaRPr lang="lt-LT" sz="1300" b="0" strike="noStrike" spc="-1">
              <a:latin typeface="Arial"/>
            </a:endParaRPr>
          </a:p>
        </p:txBody>
      </p:sp>
      <p:pic>
        <p:nvPicPr>
          <p:cNvPr id="321" name="Picture 4"/>
          <p:cNvPicPr/>
          <p:nvPr/>
        </p:nvPicPr>
        <p:blipFill>
          <a:blip r:embed="rId2"/>
          <a:stretch/>
        </p:blipFill>
        <p:spPr>
          <a:xfrm>
            <a:off x="480240" y="2029680"/>
            <a:ext cx="4710240" cy="3357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6143040" y="3300840"/>
            <a:ext cx="5645160" cy="1364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Kaip pasiimti duomenis iš pažymėtos sąrašo vietos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12 paskaita. Grafinės sąsajos (GUI) kūrimas</a:t>
            </a:r>
            <a:endParaRPr lang="lt-LT" sz="1300" b="0" strike="noStrike" spc="-1">
              <a:latin typeface="Arial"/>
            </a:endParaRPr>
          </a:p>
        </p:txBody>
      </p:sp>
      <p:pic>
        <p:nvPicPr>
          <p:cNvPr id="324" name="Picture 4"/>
          <p:cNvPicPr/>
          <p:nvPr/>
        </p:nvPicPr>
        <p:blipFill>
          <a:blip r:embed="rId2"/>
          <a:stretch/>
        </p:blipFill>
        <p:spPr>
          <a:xfrm>
            <a:off x="663480" y="1927800"/>
            <a:ext cx="4372560" cy="398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6143040" y="3300840"/>
            <a:ext cx="5645160" cy="1364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Kaip sukurti meniu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12 paskaita. Grafinės sąsajos (GUI) kūrimas</a:t>
            </a:r>
            <a:endParaRPr lang="lt-LT" sz="1300" b="0" strike="noStrike" spc="-1">
              <a:latin typeface="Arial"/>
            </a:endParaRPr>
          </a:p>
        </p:txBody>
      </p:sp>
      <p:pic>
        <p:nvPicPr>
          <p:cNvPr id="327" name="Picture 4"/>
          <p:cNvPicPr/>
          <p:nvPr/>
        </p:nvPicPr>
        <p:blipFill>
          <a:blip r:embed="rId2"/>
          <a:stretch/>
        </p:blipFill>
        <p:spPr>
          <a:xfrm>
            <a:off x="441720" y="2113560"/>
            <a:ext cx="4960800" cy="3054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6143040" y="3300840"/>
            <a:ext cx="5645160" cy="1364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Kaip meniu punktams priskirti funkcijas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12 paskaita. Grafinės sąsajos (GUI) kūrimas</a:t>
            </a:r>
            <a:endParaRPr lang="lt-LT" sz="1300" b="0" strike="noStrike" spc="-1">
              <a:latin typeface="Arial"/>
            </a:endParaRPr>
          </a:p>
        </p:txBody>
      </p:sp>
      <p:pic>
        <p:nvPicPr>
          <p:cNvPr id="330" name="Picture 4"/>
          <p:cNvPicPr/>
          <p:nvPr/>
        </p:nvPicPr>
        <p:blipFill>
          <a:blip r:embed="rId2"/>
          <a:stretch/>
        </p:blipFill>
        <p:spPr>
          <a:xfrm>
            <a:off x="596160" y="1810440"/>
            <a:ext cx="4584960" cy="4056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6143040" y="3300840"/>
            <a:ext cx="5645160" cy="1364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Kaip sukurti daugiau meniu, juos atskirti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12 paskaita. Grafinės sąsajos (GUI) kūrimas</a:t>
            </a:r>
            <a:endParaRPr lang="lt-LT" sz="1300" b="0" strike="noStrike" spc="-1">
              <a:latin typeface="Arial"/>
            </a:endParaRPr>
          </a:p>
        </p:txBody>
      </p:sp>
      <p:pic>
        <p:nvPicPr>
          <p:cNvPr id="333" name="Picture 4"/>
          <p:cNvPicPr/>
          <p:nvPr/>
        </p:nvPicPr>
        <p:blipFill>
          <a:blip r:embed="rId2"/>
          <a:stretch/>
        </p:blipFill>
        <p:spPr>
          <a:xfrm>
            <a:off x="798480" y="1231560"/>
            <a:ext cx="4064040" cy="525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220080" y="3146400"/>
            <a:ext cx="5645160" cy="1364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Statuso juostos (status bar) kūrimas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12 paskaita. Grafinės sąsajos (GUI) kūrimas</a:t>
            </a:r>
            <a:endParaRPr lang="lt-LT" sz="1300" b="0" strike="noStrike" spc="-1">
              <a:latin typeface="Arial"/>
            </a:endParaRPr>
          </a:p>
        </p:txBody>
      </p:sp>
      <p:pic>
        <p:nvPicPr>
          <p:cNvPr id="336" name="Picture 4"/>
          <p:cNvPicPr/>
          <p:nvPr/>
        </p:nvPicPr>
        <p:blipFill>
          <a:blip r:embed="rId2"/>
          <a:stretch/>
        </p:blipFill>
        <p:spPr>
          <a:xfrm>
            <a:off x="634680" y="3078000"/>
            <a:ext cx="4739040" cy="1048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6220080" y="3146400"/>
            <a:ext cx="5645160" cy="1364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Statuso juostos (status bar) kūrimas su mygtuku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12 paskaita. Grafinės sąsajos (GUI) kūrimas</a:t>
            </a:r>
            <a:endParaRPr lang="lt-LT" sz="1300" b="0" strike="noStrike" spc="-1">
              <a:latin typeface="Arial"/>
            </a:endParaRPr>
          </a:p>
        </p:txBody>
      </p:sp>
      <p:pic>
        <p:nvPicPr>
          <p:cNvPr id="339" name="Picture 4"/>
          <p:cNvPicPr/>
          <p:nvPr/>
        </p:nvPicPr>
        <p:blipFill>
          <a:blip r:embed="rId2"/>
          <a:stretch/>
        </p:blipFill>
        <p:spPr>
          <a:xfrm>
            <a:off x="509400" y="2794680"/>
            <a:ext cx="4932000" cy="2068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6220080" y="3146400"/>
            <a:ext cx="5645160" cy="1364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Jei statuso juosta formuojama lentelėje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12 paskaita. Grafinės sąsajos (GUI) kūrimas</a:t>
            </a:r>
            <a:endParaRPr lang="lt-LT" sz="1300" b="0" strike="noStrike" spc="-1">
              <a:latin typeface="Arial"/>
            </a:endParaRPr>
          </a:p>
        </p:txBody>
      </p:sp>
      <p:pic>
        <p:nvPicPr>
          <p:cNvPr id="342" name="Picture 4"/>
          <p:cNvPicPr/>
          <p:nvPr/>
        </p:nvPicPr>
        <p:blipFill>
          <a:blip r:embed="rId2"/>
          <a:stretch/>
        </p:blipFill>
        <p:spPr>
          <a:xfrm>
            <a:off x="480240" y="3307320"/>
            <a:ext cx="4768200" cy="454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12 paskaita. Grafinės sąsajos (GUI) kūrimas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480240" y="1371600"/>
            <a:ext cx="5153040" cy="1364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Šiandien išmoksite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1398600" y="3347640"/>
            <a:ext cx="4235040" cy="360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Susipažinsime su Tkinter biblioteka </a:t>
            </a:r>
            <a:endParaRPr lang="lt-LT" sz="1600" b="0" strike="noStrike" spc="-1">
              <a:latin typeface="Arial"/>
            </a:endParaRPr>
          </a:p>
        </p:txBody>
      </p:sp>
      <p:sp>
        <p:nvSpPr>
          <p:cNvPr id="281" name="CustomShape 4"/>
          <p:cNvSpPr/>
          <p:nvPr/>
        </p:nvSpPr>
        <p:spPr>
          <a:xfrm>
            <a:off x="1380600" y="4543200"/>
            <a:ext cx="4235040" cy="3524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Kurti paprastus GUI objektus</a:t>
            </a:r>
            <a:endParaRPr lang="lt-LT" sz="1600" b="0" strike="noStrike" spc="-1">
              <a:latin typeface="Arial"/>
            </a:endParaRPr>
          </a:p>
        </p:txBody>
      </p:sp>
      <p:sp>
        <p:nvSpPr>
          <p:cNvPr id="282" name="CustomShape 5"/>
          <p:cNvSpPr/>
          <p:nvPr/>
        </p:nvSpPr>
        <p:spPr>
          <a:xfrm>
            <a:off x="1398600" y="5688000"/>
            <a:ext cx="4235040" cy="352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Kurti norimus GUI layout’us</a:t>
            </a:r>
            <a:endParaRPr lang="lt-LT" sz="1600" b="0" strike="noStrike" spc="-1">
              <a:latin typeface="Arial"/>
            </a:endParaRPr>
          </a:p>
        </p:txBody>
      </p:sp>
      <p:grpSp>
        <p:nvGrpSpPr>
          <p:cNvPr id="283" name="Group 6"/>
          <p:cNvGrpSpPr/>
          <p:nvPr/>
        </p:nvGrpSpPr>
        <p:grpSpPr>
          <a:xfrm>
            <a:off x="480240" y="3193560"/>
            <a:ext cx="730800" cy="730800"/>
            <a:chOff x="480240" y="3193560"/>
            <a:chExt cx="730800" cy="730800"/>
          </a:xfrm>
        </p:grpSpPr>
        <p:sp>
          <p:nvSpPr>
            <p:cNvPr id="284" name="CustomShape 7"/>
            <p:cNvSpPr/>
            <p:nvPr/>
          </p:nvSpPr>
          <p:spPr>
            <a:xfrm>
              <a:off x="480240" y="3193560"/>
              <a:ext cx="730800" cy="73080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CustomShape 8"/>
            <p:cNvSpPr/>
            <p:nvPr/>
          </p:nvSpPr>
          <p:spPr>
            <a:xfrm>
              <a:off x="633240" y="3360960"/>
              <a:ext cx="425160" cy="3952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2000" b="0" strike="noStrike" spc="-1">
                  <a:solidFill>
                    <a:srgbClr val="FEFFFF"/>
                  </a:solidFill>
                  <a:latin typeface="Arial"/>
                  <a:ea typeface="Arial"/>
                </a:rPr>
                <a:t>01</a:t>
              </a:r>
              <a:endParaRPr lang="lt-LT" sz="2000" b="0" strike="noStrike" spc="-1">
                <a:latin typeface="Arial"/>
              </a:endParaRPr>
            </a:p>
          </p:txBody>
        </p:sp>
      </p:grpSp>
      <p:grpSp>
        <p:nvGrpSpPr>
          <p:cNvPr id="286" name="Group 9"/>
          <p:cNvGrpSpPr/>
          <p:nvPr/>
        </p:nvGrpSpPr>
        <p:grpSpPr>
          <a:xfrm>
            <a:off x="480240" y="4403160"/>
            <a:ext cx="730800" cy="730800"/>
            <a:chOff x="480240" y="4403160"/>
            <a:chExt cx="730800" cy="730800"/>
          </a:xfrm>
        </p:grpSpPr>
        <p:sp>
          <p:nvSpPr>
            <p:cNvPr id="287" name="CustomShape 10"/>
            <p:cNvSpPr/>
            <p:nvPr/>
          </p:nvSpPr>
          <p:spPr>
            <a:xfrm>
              <a:off x="480240" y="4403160"/>
              <a:ext cx="730800" cy="73080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" name="CustomShape 11"/>
            <p:cNvSpPr/>
            <p:nvPr/>
          </p:nvSpPr>
          <p:spPr>
            <a:xfrm>
              <a:off x="633240" y="4570920"/>
              <a:ext cx="425160" cy="3952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2000" b="0" strike="noStrike" spc="-1">
                  <a:solidFill>
                    <a:srgbClr val="FEFFFF"/>
                  </a:solidFill>
                  <a:latin typeface="Arial"/>
                  <a:ea typeface="Arial"/>
                </a:rPr>
                <a:t>02</a:t>
              </a:r>
              <a:endParaRPr lang="lt-LT" sz="2000" b="0" strike="noStrike" spc="-1">
                <a:latin typeface="Arial"/>
              </a:endParaRPr>
            </a:p>
          </p:txBody>
        </p:sp>
      </p:grpSp>
      <p:grpSp>
        <p:nvGrpSpPr>
          <p:cNvPr id="289" name="Group 12"/>
          <p:cNvGrpSpPr/>
          <p:nvPr/>
        </p:nvGrpSpPr>
        <p:grpSpPr>
          <a:xfrm>
            <a:off x="480240" y="5514480"/>
            <a:ext cx="730800" cy="730800"/>
            <a:chOff x="480240" y="5514480"/>
            <a:chExt cx="730800" cy="730800"/>
          </a:xfrm>
        </p:grpSpPr>
        <p:sp>
          <p:nvSpPr>
            <p:cNvPr id="290" name="CustomShape 13"/>
            <p:cNvSpPr/>
            <p:nvPr/>
          </p:nvSpPr>
          <p:spPr>
            <a:xfrm>
              <a:off x="480240" y="5514480"/>
              <a:ext cx="730800" cy="73080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" name="CustomShape 14"/>
            <p:cNvSpPr/>
            <p:nvPr/>
          </p:nvSpPr>
          <p:spPr>
            <a:xfrm>
              <a:off x="633240" y="5682240"/>
              <a:ext cx="425160" cy="3952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2000" b="0" strike="noStrike" spc="-1">
                  <a:solidFill>
                    <a:srgbClr val="FEFFFF"/>
                  </a:solidFill>
                  <a:latin typeface="Arial"/>
                  <a:ea typeface="Arial"/>
                </a:rPr>
                <a:t>03</a:t>
              </a:r>
              <a:endParaRPr lang="lt-LT" sz="20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6220080" y="3146400"/>
            <a:ext cx="5645160" cy="1364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Kaip sukurti veikiančią nuorodą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12 paskaita. Grafinės sąsajos (GUI) kūrimas</a:t>
            </a:r>
            <a:endParaRPr lang="lt-LT" sz="1300" b="0" strike="noStrike" spc="-1">
              <a:latin typeface="Arial"/>
            </a:endParaRPr>
          </a:p>
        </p:txBody>
      </p:sp>
      <p:pic>
        <p:nvPicPr>
          <p:cNvPr id="345" name="Picture 4"/>
          <p:cNvPicPr/>
          <p:nvPr/>
        </p:nvPicPr>
        <p:blipFill>
          <a:blip r:embed="rId2"/>
          <a:stretch/>
        </p:blipFill>
        <p:spPr>
          <a:xfrm>
            <a:off x="480240" y="2161080"/>
            <a:ext cx="4951440" cy="2766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6220080" y="3146400"/>
            <a:ext cx="5645160" cy="1364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Kaip atidaryti nuotrauką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12 paskaita. Grafinės sąsajos (GUI) kūrimas</a:t>
            </a:r>
            <a:endParaRPr lang="lt-LT" sz="1300" b="0" strike="noStrike" spc="-1">
              <a:latin typeface="Arial"/>
            </a:endParaRPr>
          </a:p>
        </p:txBody>
      </p:sp>
      <p:pic>
        <p:nvPicPr>
          <p:cNvPr id="348" name="Picture 4"/>
          <p:cNvPicPr/>
          <p:nvPr/>
        </p:nvPicPr>
        <p:blipFill>
          <a:blip r:embed="rId2"/>
          <a:stretch/>
        </p:blipFill>
        <p:spPr>
          <a:xfrm>
            <a:off x="480240" y="2531160"/>
            <a:ext cx="4787280" cy="1919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6258600" y="1670760"/>
            <a:ext cx="5645160" cy="1364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Kintamųjų naudojimas Tkinter programoje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12 paskaita. Grafinės sąsajos (GUI) kūrimas</a:t>
            </a:r>
            <a:endParaRPr lang="lt-LT" sz="1300" b="0" strike="noStrike" spc="-1">
              <a:latin typeface="Arial"/>
            </a:endParaRPr>
          </a:p>
        </p:txBody>
      </p:sp>
      <p:pic>
        <p:nvPicPr>
          <p:cNvPr id="351" name="Picture 4"/>
          <p:cNvPicPr/>
          <p:nvPr/>
        </p:nvPicPr>
        <p:blipFill>
          <a:blip r:embed="rId2"/>
          <a:stretch/>
        </p:blipFill>
        <p:spPr>
          <a:xfrm>
            <a:off x="624960" y="2089440"/>
            <a:ext cx="4710240" cy="3102840"/>
          </a:xfrm>
          <a:prstGeom prst="rect">
            <a:avLst/>
          </a:prstGeom>
          <a:ln>
            <a:noFill/>
          </a:ln>
        </p:spPr>
      </p:pic>
      <p:sp>
        <p:nvSpPr>
          <p:cNvPr id="352" name="CustomShape 3"/>
          <p:cNvSpPr/>
          <p:nvPr/>
        </p:nvSpPr>
        <p:spPr>
          <a:xfrm>
            <a:off x="6262560" y="2818440"/>
            <a:ext cx="5640840" cy="3610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Jei kuriant programą su Tkinter, prireiks funkcijose panaudoti kintamąjį, standartiniai kintamieji (pvz. kintamasis = "") nesuveiks. Todėl patartina naudoti StringVar, IntVar kintamuosius. Jie turi set() (reikšmės nustatymui) ir get() (kintamojo reikšmės gavimui) funkcijas. Atkreipkite dėmesį, kad jos gali būti kviečiamos tik funkcijose.</a:t>
            </a: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6251862" y="461905"/>
            <a:ext cx="5645160" cy="1364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Kaip tkinter programoje padaryti kelis langus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12 paskaita. Grafinės sąsajos (GUI) kūrimas</a:t>
            </a:r>
            <a:endParaRPr lang="lt-LT" sz="1300" b="0" strike="noStrike" spc="-1">
              <a:latin typeface="Arial"/>
            </a:endParaRPr>
          </a:p>
        </p:txBody>
      </p:sp>
      <p:pic>
        <p:nvPicPr>
          <p:cNvPr id="355" name="Picture 7"/>
          <p:cNvPicPr/>
          <p:nvPr/>
        </p:nvPicPr>
        <p:blipFill>
          <a:blip r:embed="rId2"/>
          <a:stretch/>
        </p:blipFill>
        <p:spPr>
          <a:xfrm>
            <a:off x="547920" y="1667880"/>
            <a:ext cx="6738889" cy="519154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12 paskaita. Grafinės sąsajos (GUI) kūrimas</a:t>
            </a: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</p:txBody>
      </p:sp>
      <p:grpSp>
        <p:nvGrpSpPr>
          <p:cNvPr id="357" name="Group 2"/>
          <p:cNvGrpSpPr/>
          <p:nvPr/>
        </p:nvGrpSpPr>
        <p:grpSpPr>
          <a:xfrm>
            <a:off x="479880" y="898200"/>
            <a:ext cx="1834560" cy="463680"/>
            <a:chOff x="479880" y="898200"/>
            <a:chExt cx="1834560" cy="463680"/>
          </a:xfrm>
        </p:grpSpPr>
        <p:sp>
          <p:nvSpPr>
            <p:cNvPr id="358" name="CustomShape 3"/>
            <p:cNvSpPr/>
            <p:nvPr/>
          </p:nvSpPr>
          <p:spPr>
            <a:xfrm>
              <a:off x="479880" y="898200"/>
              <a:ext cx="1834560" cy="46368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9" name="CustomShape 4"/>
            <p:cNvSpPr/>
            <p:nvPr/>
          </p:nvSpPr>
          <p:spPr>
            <a:xfrm>
              <a:off x="593640" y="962640"/>
              <a:ext cx="1607040" cy="3340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FEFFFF"/>
                  </a:solidFill>
                  <a:latin typeface="Arial"/>
                  <a:ea typeface="Arial"/>
                </a:rPr>
                <a:t>Užduotis nr. 1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60" name="Picture Placeholder 2"/>
          <p:cNvPicPr/>
          <p:nvPr/>
        </p:nvPicPr>
        <p:blipFill>
          <a:blip r:embed="rId2"/>
          <a:stretch/>
        </p:blipFill>
        <p:spPr>
          <a:xfrm>
            <a:off x="479880" y="1441440"/>
            <a:ext cx="11231280" cy="5227560"/>
          </a:xfrm>
          <a:prstGeom prst="rect">
            <a:avLst/>
          </a:prstGeom>
          <a:ln w="12600">
            <a:noFill/>
          </a:ln>
        </p:spPr>
      </p:pic>
      <p:sp>
        <p:nvSpPr>
          <p:cNvPr id="361" name="CustomShape 5"/>
          <p:cNvSpPr/>
          <p:nvPr/>
        </p:nvSpPr>
        <p:spPr>
          <a:xfrm>
            <a:off x="594000" y="1832400"/>
            <a:ext cx="10718640" cy="1699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800" b="0" strike="noStrike" spc="-1">
              <a:latin typeface="Arial"/>
            </a:endParaRPr>
          </a:p>
        </p:txBody>
      </p:sp>
      <p:sp>
        <p:nvSpPr>
          <p:cNvPr id="362" name="CustomShape 6"/>
          <p:cNvSpPr/>
          <p:nvPr/>
        </p:nvSpPr>
        <p:spPr>
          <a:xfrm>
            <a:off x="706680" y="1719000"/>
            <a:ext cx="10212840" cy="21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Sukurti programą su grafine sąsaja, kuri:</a:t>
            </a:r>
            <a:endParaRPr lang="lt-LT" sz="1300" b="0" strike="noStrike" spc="-1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Turėtų laukelį su užrašu "Įveskite vardą", kuriame vartotojas galėtų įvesti vardą</a:t>
            </a:r>
            <a:endParaRPr lang="lt-LT" sz="1300" b="0" strike="noStrike" spc="-1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Turėtų mygtuką su užrašu "Patvirtinti", kurį nuspaudus, programa po lauku atspausdintų "Labas, {vardas}!"</a:t>
            </a: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</p:txBody>
      </p:sp>
      <p:pic>
        <p:nvPicPr>
          <p:cNvPr id="363" name="Picture 11"/>
          <p:cNvPicPr/>
          <p:nvPr/>
        </p:nvPicPr>
        <p:blipFill>
          <a:blip r:embed="rId3"/>
          <a:stretch/>
        </p:blipFill>
        <p:spPr>
          <a:xfrm>
            <a:off x="3557160" y="3299760"/>
            <a:ext cx="4970520" cy="1762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12 paskaita. Grafinės sąsajos (GUI) kūrimas</a:t>
            </a: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</p:txBody>
      </p:sp>
      <p:grpSp>
        <p:nvGrpSpPr>
          <p:cNvPr id="365" name="Group 2"/>
          <p:cNvGrpSpPr/>
          <p:nvPr/>
        </p:nvGrpSpPr>
        <p:grpSpPr>
          <a:xfrm>
            <a:off x="479880" y="898200"/>
            <a:ext cx="1834560" cy="463680"/>
            <a:chOff x="479880" y="898200"/>
            <a:chExt cx="1834560" cy="463680"/>
          </a:xfrm>
        </p:grpSpPr>
        <p:sp>
          <p:nvSpPr>
            <p:cNvPr id="366" name="CustomShape 3"/>
            <p:cNvSpPr/>
            <p:nvPr/>
          </p:nvSpPr>
          <p:spPr>
            <a:xfrm>
              <a:off x="479880" y="898200"/>
              <a:ext cx="1834560" cy="46368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7" name="CustomShape 4"/>
            <p:cNvSpPr/>
            <p:nvPr/>
          </p:nvSpPr>
          <p:spPr>
            <a:xfrm>
              <a:off x="593640" y="962640"/>
              <a:ext cx="1607040" cy="3340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FEFFFF"/>
                  </a:solidFill>
                  <a:latin typeface="Arial"/>
                  <a:ea typeface="Arial"/>
                </a:rPr>
                <a:t>Užduotis nr. 2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68" name="Picture Placeholder 2"/>
          <p:cNvPicPr/>
          <p:nvPr/>
        </p:nvPicPr>
        <p:blipFill>
          <a:blip r:embed="rId2"/>
          <a:stretch/>
        </p:blipFill>
        <p:spPr>
          <a:xfrm>
            <a:off x="479880" y="1441440"/>
            <a:ext cx="11231280" cy="5227560"/>
          </a:xfrm>
          <a:prstGeom prst="rect">
            <a:avLst/>
          </a:prstGeom>
          <a:ln w="12600">
            <a:noFill/>
          </a:ln>
        </p:spPr>
      </p:pic>
      <p:sp>
        <p:nvSpPr>
          <p:cNvPr id="369" name="CustomShape 5"/>
          <p:cNvSpPr/>
          <p:nvPr/>
        </p:nvSpPr>
        <p:spPr>
          <a:xfrm>
            <a:off x="594000" y="1832400"/>
            <a:ext cx="10718640" cy="1699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800" b="0" strike="noStrike" spc="-1">
              <a:latin typeface="Arial"/>
            </a:endParaRPr>
          </a:p>
        </p:txBody>
      </p:sp>
      <p:sp>
        <p:nvSpPr>
          <p:cNvPr id="370" name="CustomShape 6"/>
          <p:cNvSpPr/>
          <p:nvPr/>
        </p:nvSpPr>
        <p:spPr>
          <a:xfrm>
            <a:off x="706680" y="1719000"/>
            <a:ext cx="10212840" cy="21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Patobulinti 1 užduoties programą, kad ji:</a:t>
            </a:r>
            <a:endParaRPr lang="lt-LT" sz="1300" b="0" strike="noStrike" spc="-1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Atspausdintų pasisveikinimą ne tik nuspaudus mygtuką, bet ir paspaudus mygtuką "Enter"</a:t>
            </a: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480240" y="44496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12 paskaita. Grafinės sąsajos (GUI) kūrimas</a:t>
            </a: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</p:txBody>
      </p:sp>
      <p:grpSp>
        <p:nvGrpSpPr>
          <p:cNvPr id="372" name="Group 2"/>
          <p:cNvGrpSpPr/>
          <p:nvPr/>
        </p:nvGrpSpPr>
        <p:grpSpPr>
          <a:xfrm>
            <a:off x="479880" y="898200"/>
            <a:ext cx="1834560" cy="463680"/>
            <a:chOff x="479880" y="898200"/>
            <a:chExt cx="1834560" cy="463680"/>
          </a:xfrm>
        </p:grpSpPr>
        <p:sp>
          <p:nvSpPr>
            <p:cNvPr id="373" name="CustomShape 3"/>
            <p:cNvSpPr/>
            <p:nvPr/>
          </p:nvSpPr>
          <p:spPr>
            <a:xfrm>
              <a:off x="479880" y="898200"/>
              <a:ext cx="1834560" cy="46368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4" name="CustomShape 4"/>
            <p:cNvSpPr/>
            <p:nvPr/>
          </p:nvSpPr>
          <p:spPr>
            <a:xfrm>
              <a:off x="593640" y="962640"/>
              <a:ext cx="1607040" cy="3340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FEFFFF"/>
                  </a:solidFill>
                  <a:latin typeface="Arial"/>
                  <a:ea typeface="Arial"/>
                </a:rPr>
                <a:t>Užduotis nr. 3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75" name="Picture Placeholder 2"/>
          <p:cNvPicPr/>
          <p:nvPr/>
        </p:nvPicPr>
        <p:blipFill>
          <a:blip r:embed="rId2"/>
          <a:stretch/>
        </p:blipFill>
        <p:spPr>
          <a:xfrm>
            <a:off x="479880" y="1441440"/>
            <a:ext cx="11231280" cy="5227560"/>
          </a:xfrm>
          <a:prstGeom prst="rect">
            <a:avLst/>
          </a:prstGeom>
          <a:ln w="12600">
            <a:noFill/>
          </a:ln>
        </p:spPr>
      </p:pic>
      <p:sp>
        <p:nvSpPr>
          <p:cNvPr id="376" name="CustomShape 5"/>
          <p:cNvSpPr/>
          <p:nvPr/>
        </p:nvSpPr>
        <p:spPr>
          <a:xfrm>
            <a:off x="594000" y="1832400"/>
            <a:ext cx="10718640" cy="1699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800" b="0" strike="noStrike" spc="-1">
              <a:latin typeface="Arial"/>
            </a:endParaRPr>
          </a:p>
        </p:txBody>
      </p:sp>
      <p:sp>
        <p:nvSpPr>
          <p:cNvPr id="377" name="CustomShape 6"/>
          <p:cNvSpPr/>
          <p:nvPr/>
        </p:nvSpPr>
        <p:spPr>
          <a:xfrm>
            <a:off x="706680" y="1719000"/>
            <a:ext cx="10212840" cy="21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Patobulinti 2 užduoties programą, kad ji turėtų meniu pavadinimu "Meniu", kuriame:</a:t>
            </a:r>
            <a:endParaRPr lang="lt-LT" sz="1300" b="0" strike="noStrike" spc="-1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Būtų punktas "Išvalyti", kurį paspaudus išsitrintų tekstas eilutėje, kurioje spausdinamas pasisveikinimo tekstas</a:t>
            </a:r>
            <a:endParaRPr lang="lt-LT" sz="1300" b="0" strike="noStrike" spc="-1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Būtų punktas "Atkurti", kurį paspaudus pasisveikinimo teksto eilutėje butų atspausdintas paskutinis atspausdintas tekstas</a:t>
            </a:r>
            <a:endParaRPr lang="lt-LT" sz="1300" b="0" strike="noStrike" spc="-1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Būtų punktas "Išeiti", kurį paspaudus užsidarytų programos langas</a:t>
            </a:r>
            <a:endParaRPr lang="lt-LT" sz="1300" b="0" strike="noStrike" spc="-1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Tarp menių punktų "Atkurti" ir "Išeiti" būtų atskyrimo brūkšnys</a:t>
            </a: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</p:txBody>
      </p:sp>
      <p:pic>
        <p:nvPicPr>
          <p:cNvPr id="378" name="Picture 2"/>
          <p:cNvPicPr/>
          <p:nvPr/>
        </p:nvPicPr>
        <p:blipFill>
          <a:blip r:embed="rId3"/>
          <a:stretch/>
        </p:blipFill>
        <p:spPr>
          <a:xfrm>
            <a:off x="3238920" y="3425760"/>
            <a:ext cx="4941720" cy="2591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12 paskaita. Grafinės sąsajos (GUI) kūrimas</a:t>
            </a: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</p:txBody>
      </p:sp>
      <p:grpSp>
        <p:nvGrpSpPr>
          <p:cNvPr id="380" name="Group 2"/>
          <p:cNvGrpSpPr/>
          <p:nvPr/>
        </p:nvGrpSpPr>
        <p:grpSpPr>
          <a:xfrm>
            <a:off x="479880" y="898200"/>
            <a:ext cx="1834560" cy="463680"/>
            <a:chOff x="479880" y="898200"/>
            <a:chExt cx="1834560" cy="463680"/>
          </a:xfrm>
        </p:grpSpPr>
        <p:sp>
          <p:nvSpPr>
            <p:cNvPr id="381" name="CustomShape 3"/>
            <p:cNvSpPr/>
            <p:nvPr/>
          </p:nvSpPr>
          <p:spPr>
            <a:xfrm>
              <a:off x="479880" y="898200"/>
              <a:ext cx="1834560" cy="46368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2" name="CustomShape 4"/>
            <p:cNvSpPr/>
            <p:nvPr/>
          </p:nvSpPr>
          <p:spPr>
            <a:xfrm>
              <a:off x="593640" y="962640"/>
              <a:ext cx="1607040" cy="3340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FEFFFF"/>
                  </a:solidFill>
                  <a:latin typeface="Arial"/>
                  <a:ea typeface="Arial"/>
                </a:rPr>
                <a:t>Užduotis nr. 4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83" name="Picture Placeholder 2"/>
          <p:cNvPicPr/>
          <p:nvPr/>
        </p:nvPicPr>
        <p:blipFill>
          <a:blip r:embed="rId2"/>
          <a:stretch/>
        </p:blipFill>
        <p:spPr>
          <a:xfrm>
            <a:off x="479880" y="1441440"/>
            <a:ext cx="11231280" cy="5227560"/>
          </a:xfrm>
          <a:prstGeom prst="rect">
            <a:avLst/>
          </a:prstGeom>
          <a:ln w="12600">
            <a:noFill/>
          </a:ln>
        </p:spPr>
      </p:pic>
      <p:sp>
        <p:nvSpPr>
          <p:cNvPr id="384" name="CustomShape 5"/>
          <p:cNvSpPr/>
          <p:nvPr/>
        </p:nvSpPr>
        <p:spPr>
          <a:xfrm>
            <a:off x="594000" y="1832400"/>
            <a:ext cx="10718640" cy="1699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800" b="0" strike="noStrike" spc="-1">
              <a:latin typeface="Arial"/>
            </a:endParaRPr>
          </a:p>
        </p:txBody>
      </p:sp>
      <p:sp>
        <p:nvSpPr>
          <p:cNvPr id="385" name="CustomShape 6"/>
          <p:cNvSpPr/>
          <p:nvPr/>
        </p:nvSpPr>
        <p:spPr>
          <a:xfrm>
            <a:off x="706680" y="1719000"/>
            <a:ext cx="10212840" cy="2163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Patobulinti 3 užduoties programą, kad ji turėtų statuso juostą apačioje, kurioje:</a:t>
            </a:r>
            <a:endParaRPr lang="lt-LT" sz="1300" b="0" strike="noStrike" spc="-1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Būtų rodoma "Sukurta", kai atspausdinamas pasisveikinimo tekstas</a:t>
            </a:r>
            <a:endParaRPr lang="lt-LT" sz="1300" b="0" strike="noStrike" spc="-1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Būtų rodoma "Išvalyta", kai ištrinamas pasisveikinimo tekstas</a:t>
            </a:r>
            <a:endParaRPr lang="lt-LT" sz="1300" b="0" strike="noStrike" spc="-1">
              <a:latin typeface="Arial"/>
            </a:endParaRPr>
          </a:p>
          <a:p>
            <a:pPr marL="285840" indent="-2851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Būtų rodoma "Atkurta", kai atkuriamas paskutinis pasisveikinimo tekstas Nuspaudus klaviatūros mygtuką "Escape", uždarytų programos langą</a:t>
            </a: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</p:txBody>
      </p:sp>
      <p:pic>
        <p:nvPicPr>
          <p:cNvPr id="386" name="Picture 4"/>
          <p:cNvPicPr/>
          <p:nvPr/>
        </p:nvPicPr>
        <p:blipFill>
          <a:blip r:embed="rId3"/>
          <a:stretch/>
        </p:blipFill>
        <p:spPr>
          <a:xfrm>
            <a:off x="3287160" y="3736080"/>
            <a:ext cx="4642560" cy="2259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12 paskaita. Grafinės sąsajos (GUI) kūrimas</a:t>
            </a: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</p:txBody>
      </p:sp>
      <p:grpSp>
        <p:nvGrpSpPr>
          <p:cNvPr id="388" name="Group 2"/>
          <p:cNvGrpSpPr/>
          <p:nvPr/>
        </p:nvGrpSpPr>
        <p:grpSpPr>
          <a:xfrm>
            <a:off x="480240" y="914400"/>
            <a:ext cx="1834560" cy="463680"/>
            <a:chOff x="480240" y="914400"/>
            <a:chExt cx="1834560" cy="463680"/>
          </a:xfrm>
        </p:grpSpPr>
        <p:sp>
          <p:nvSpPr>
            <p:cNvPr id="389" name="CustomShape 3"/>
            <p:cNvSpPr/>
            <p:nvPr/>
          </p:nvSpPr>
          <p:spPr>
            <a:xfrm>
              <a:off x="480240" y="914400"/>
              <a:ext cx="1834560" cy="4636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0" name="CustomShape 4"/>
            <p:cNvSpPr/>
            <p:nvPr/>
          </p:nvSpPr>
          <p:spPr>
            <a:xfrm>
              <a:off x="594000" y="978840"/>
              <a:ext cx="1607040" cy="3340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tIns="45000" rIns="45720" bIns="45000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lt-LT" sz="1600" b="1" strike="noStrike" spc="-1">
                  <a:solidFill>
                    <a:srgbClr val="000000"/>
                  </a:solidFill>
                  <a:latin typeface="Arial"/>
                  <a:ea typeface="Arial"/>
                </a:rPr>
                <a:t>Namų darbas</a:t>
              </a:r>
              <a:endParaRPr lang="lt-LT" sz="1600" b="0" strike="noStrike" spc="-1">
                <a:latin typeface="Arial"/>
              </a:endParaRPr>
            </a:p>
          </p:txBody>
        </p:sp>
      </p:grpSp>
      <p:pic>
        <p:nvPicPr>
          <p:cNvPr id="391" name="Picture Placeholder 2"/>
          <p:cNvPicPr/>
          <p:nvPr/>
        </p:nvPicPr>
        <p:blipFill>
          <a:blip r:embed="rId2"/>
          <a:stretch/>
        </p:blipFill>
        <p:spPr>
          <a:xfrm>
            <a:off x="479880" y="1441440"/>
            <a:ext cx="11231280" cy="5227560"/>
          </a:xfrm>
          <a:prstGeom prst="rect">
            <a:avLst/>
          </a:prstGeom>
          <a:ln w="12600">
            <a:noFill/>
          </a:ln>
        </p:spPr>
      </p:pic>
      <p:sp>
        <p:nvSpPr>
          <p:cNvPr id="392" name="CustomShape 5"/>
          <p:cNvSpPr/>
          <p:nvPr/>
        </p:nvSpPr>
        <p:spPr>
          <a:xfrm>
            <a:off x="594000" y="1832400"/>
            <a:ext cx="10718640" cy="4564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400" b="0" strike="noStrike" spc="-1">
                <a:solidFill>
                  <a:srgbClr val="000000"/>
                </a:solidFill>
                <a:latin typeface="Arial"/>
                <a:ea typeface="Arial"/>
              </a:rPr>
              <a:t>Užbaigti klasėje nepadarytas užduotis</a:t>
            </a:r>
            <a:endParaRPr lang="lt-LT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12 paskaita. Grafinės sąsajos (GUI) kūrimas</a:t>
            </a:r>
            <a:endParaRPr lang="lt-LT" sz="1300" b="0" strike="noStrike" spc="-1">
              <a:latin typeface="Arial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3281760" y="1821960"/>
            <a:ext cx="3750120" cy="329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strike="noStrike" spc="-1">
                <a:solidFill>
                  <a:srgbClr val="000000"/>
                </a:solidFill>
                <a:latin typeface="Arial"/>
                <a:ea typeface="Arial"/>
              </a:rPr>
              <a:t>Tkinter button names</a:t>
            </a:r>
            <a:endParaRPr lang="lt-LT" sz="1600" b="0" strike="noStrike" spc="-1">
              <a:latin typeface="Arial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3281760" y="2171520"/>
            <a:ext cx="3750120" cy="503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Tkinter bibliotekos mygtukų kodai </a:t>
            </a:r>
            <a:endParaRPr lang="lt-LT" sz="1600" b="0" strike="noStrike" spc="-1">
              <a:latin typeface="Arial"/>
            </a:endParaRPr>
          </a:p>
        </p:txBody>
      </p:sp>
      <p:sp>
        <p:nvSpPr>
          <p:cNvPr id="396" name="CustomShape 4"/>
          <p:cNvSpPr/>
          <p:nvPr/>
        </p:nvSpPr>
        <p:spPr>
          <a:xfrm>
            <a:off x="480240" y="5032080"/>
            <a:ext cx="2342880" cy="1364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 anchor="b">
            <a:no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Naudinga informacija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397" name="CustomShape 5"/>
          <p:cNvSpPr/>
          <p:nvPr/>
        </p:nvSpPr>
        <p:spPr>
          <a:xfrm>
            <a:off x="7503480" y="1821960"/>
            <a:ext cx="4207320" cy="790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u="sng" strike="noStrike" spc="-1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https://web.archive.org/</a:t>
            </a:r>
            <a:endParaRPr lang="lt-LT" sz="1600" b="0" strike="noStrike" spc="-1">
              <a:latin typeface="Arial"/>
            </a:endParaRPr>
          </a:p>
        </p:txBody>
      </p:sp>
      <p:sp>
        <p:nvSpPr>
          <p:cNvPr id="398" name="CustomShape 6"/>
          <p:cNvSpPr/>
          <p:nvPr/>
        </p:nvSpPr>
        <p:spPr>
          <a:xfrm>
            <a:off x="3281760" y="2602800"/>
            <a:ext cx="3750120" cy="3290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1" strike="noStrike" spc="-1">
                <a:solidFill>
                  <a:srgbClr val="000000"/>
                </a:solidFill>
                <a:latin typeface="Arial"/>
                <a:ea typeface="Arial"/>
              </a:rPr>
              <a:t>Tkinter info</a:t>
            </a:r>
            <a:endParaRPr lang="lt-LT" sz="1600" b="0" strike="noStrike" spc="-1">
              <a:latin typeface="Arial"/>
            </a:endParaRPr>
          </a:p>
        </p:txBody>
      </p:sp>
      <p:sp>
        <p:nvSpPr>
          <p:cNvPr id="399" name="CustomShape 7"/>
          <p:cNvSpPr/>
          <p:nvPr/>
        </p:nvSpPr>
        <p:spPr>
          <a:xfrm>
            <a:off x="3281760" y="2952360"/>
            <a:ext cx="3750120" cy="503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Visa informacija apie Tkinter biblioteka</a:t>
            </a:r>
            <a:endParaRPr lang="lt-LT" sz="1600" b="0" strike="noStrike" spc="-1">
              <a:latin typeface="Arial"/>
            </a:endParaRPr>
          </a:p>
        </p:txBody>
      </p:sp>
      <p:sp>
        <p:nvSpPr>
          <p:cNvPr id="400" name="CustomShape 8"/>
          <p:cNvSpPr/>
          <p:nvPr/>
        </p:nvSpPr>
        <p:spPr>
          <a:xfrm>
            <a:off x="7528680" y="2612520"/>
            <a:ext cx="4207320" cy="7905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600" b="0" u="sng" strike="noStrike" spc="-1">
                <a:solidFill>
                  <a:srgbClr val="0000FF"/>
                </a:solidFill>
                <a:uFillTx/>
                <a:latin typeface="Arial"/>
                <a:ea typeface="Arial"/>
              </a:rPr>
              <a:t>https://www.tutorialspoint.com/python/python_gui_programming.htm</a:t>
            </a:r>
            <a:endParaRPr lang="lt-LT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480240" y="1371600"/>
            <a:ext cx="5614920" cy="4100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Grafinės sąsajos objektai</a:t>
            </a:r>
            <a:br/>
            <a:br/>
            <a:endParaRPr lang="lt-LT" sz="3000" b="0" strike="noStrike" spc="-1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000000"/>
                </a:solidFill>
                <a:latin typeface="Arial"/>
                <a:ea typeface="Arial"/>
              </a:rPr>
              <a:t>12 paskaita. Grafinės sąsajos (GUI) kūrimas</a:t>
            </a: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lt-LT" sz="1300" b="0" strike="noStrike" spc="-1"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6561360" y="1371600"/>
            <a:ext cx="5148720" cy="50666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Label – užrašas (kortelė)</a:t>
            </a:r>
            <a:endParaRPr lang="lt-LT" sz="16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Button – mygtukas</a:t>
            </a:r>
            <a:endParaRPr lang="lt-LT" sz="16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Entry – laukelis</a:t>
            </a:r>
            <a:endParaRPr lang="lt-LT" sz="16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Menu – meniu</a:t>
            </a:r>
            <a:endParaRPr lang="lt-LT" sz="16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Frame – rėmelis</a:t>
            </a:r>
            <a:endParaRPr lang="lt-LT" sz="16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Checkbutton – varnelė</a:t>
            </a:r>
            <a:endParaRPr lang="lt-LT" sz="16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Listbox – sąrašas</a:t>
            </a:r>
            <a:endParaRPr lang="lt-LT" sz="16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lt-LT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Scrollbar – sąrašo slinkimo juosta</a:t>
            </a:r>
            <a:endParaRPr lang="lt-LT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lt-LT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6490080" y="3156120"/>
            <a:ext cx="5153040" cy="1364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Minimali programa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12 paskaita. Grafinės sąsajos (GUI) kūrimas</a:t>
            </a:r>
            <a:endParaRPr lang="lt-LT" sz="1300" b="0" strike="noStrike" spc="-1">
              <a:latin typeface="Arial"/>
            </a:endParaRPr>
          </a:p>
        </p:txBody>
      </p:sp>
      <p:pic>
        <p:nvPicPr>
          <p:cNvPr id="297" name="Picture 4"/>
          <p:cNvPicPr/>
          <p:nvPr/>
        </p:nvPicPr>
        <p:blipFill>
          <a:blip r:embed="rId2"/>
          <a:stretch/>
        </p:blipFill>
        <p:spPr>
          <a:xfrm>
            <a:off x="432000" y="2543760"/>
            <a:ext cx="4777560" cy="203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6438600" y="3096000"/>
            <a:ext cx="5153040" cy="1364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Grafinių objektų formavimas rėmeliuose (su pack funkcija)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12 paskaita. Grafinės sąsajos (GUI) kūrimas</a:t>
            </a:r>
            <a:endParaRPr lang="lt-LT" sz="1300" b="0" strike="noStrike" spc="-1">
              <a:latin typeface="Arial"/>
            </a:endParaRPr>
          </a:p>
        </p:txBody>
      </p:sp>
      <p:pic>
        <p:nvPicPr>
          <p:cNvPr id="300" name="Picture 4"/>
          <p:cNvPicPr/>
          <p:nvPr/>
        </p:nvPicPr>
        <p:blipFill>
          <a:blip r:embed="rId2"/>
          <a:stretch/>
        </p:blipFill>
        <p:spPr>
          <a:xfrm>
            <a:off x="750600" y="1829520"/>
            <a:ext cx="4295520" cy="4278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6490080" y="3156120"/>
            <a:ext cx="5153040" cy="1364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Grafinių objektų formavimas lentelėje (su grid funkcija)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12 paskaita. Grafinės sąsajos (GUI) kūrimas</a:t>
            </a:r>
            <a:endParaRPr lang="lt-LT" sz="1300" b="0" strike="noStrike" spc="-1">
              <a:latin typeface="Arial"/>
            </a:endParaRPr>
          </a:p>
        </p:txBody>
      </p:sp>
      <p:pic>
        <p:nvPicPr>
          <p:cNvPr id="303" name="Picture 4"/>
          <p:cNvPicPr/>
          <p:nvPr/>
        </p:nvPicPr>
        <p:blipFill>
          <a:blip r:embed="rId2"/>
          <a:stretch/>
        </p:blipFill>
        <p:spPr>
          <a:xfrm>
            <a:off x="528480" y="1948320"/>
            <a:ext cx="4729320" cy="3780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490080" y="3156120"/>
            <a:ext cx="5153040" cy="1364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Kaip įdėti funkciją paleidžiantį mygtuką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12 paskaita. Grafinės sąsajos (GUI) kūrimas</a:t>
            </a:r>
            <a:endParaRPr lang="lt-LT" sz="1300" b="0" strike="noStrike" spc="-1">
              <a:latin typeface="Arial"/>
            </a:endParaRPr>
          </a:p>
        </p:txBody>
      </p:sp>
      <p:pic>
        <p:nvPicPr>
          <p:cNvPr id="306" name="Picture 4"/>
          <p:cNvPicPr/>
          <p:nvPr/>
        </p:nvPicPr>
        <p:blipFill>
          <a:blip r:embed="rId2"/>
          <a:stretch/>
        </p:blipFill>
        <p:spPr>
          <a:xfrm>
            <a:off x="451440" y="2436120"/>
            <a:ext cx="4893480" cy="2158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6490080" y="3001680"/>
            <a:ext cx="5153040" cy="1364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Kaip esant skirtingiems vartotojo veiksmams, paleisti skirtingas funkcijas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12 paskaita. Grafinės sąsajos (GUI) kūrimas</a:t>
            </a:r>
            <a:endParaRPr lang="lt-LT" sz="1300" b="0" strike="noStrike" spc="-1">
              <a:latin typeface="Arial"/>
            </a:endParaRPr>
          </a:p>
        </p:txBody>
      </p:sp>
      <p:pic>
        <p:nvPicPr>
          <p:cNvPr id="309" name="Picture 4"/>
          <p:cNvPicPr/>
          <p:nvPr/>
        </p:nvPicPr>
        <p:blipFill>
          <a:blip r:embed="rId2"/>
          <a:stretch/>
        </p:blipFill>
        <p:spPr>
          <a:xfrm>
            <a:off x="740880" y="1429560"/>
            <a:ext cx="4247280" cy="490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6297120" y="2992320"/>
            <a:ext cx="5664600" cy="13644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</a:pPr>
            <a:r>
              <a:rPr lang="lt-LT" sz="3000" b="1" strike="noStrike" spc="-1">
                <a:solidFill>
                  <a:srgbClr val="000000"/>
                </a:solidFill>
                <a:latin typeface="Arial"/>
                <a:ea typeface="Arial"/>
              </a:rPr>
              <a:t>Kaip per bind iškviesti funkciją be "event" argumento</a:t>
            </a:r>
            <a:endParaRPr lang="lt-LT" sz="3000" b="0" strike="noStrike" spc="-1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480240" y="460800"/>
            <a:ext cx="5614920" cy="4528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lt-LT" sz="1300" b="0" strike="noStrike" spc="-1">
                <a:solidFill>
                  <a:srgbClr val="FEFFFF"/>
                </a:solidFill>
                <a:latin typeface="Arial"/>
                <a:ea typeface="Arial"/>
              </a:rPr>
              <a:t>12 paskaita. Grafinės sąsajos (GUI) kūrimas</a:t>
            </a:r>
            <a:endParaRPr lang="lt-LT" sz="1300" b="0" strike="noStrike" spc="-1">
              <a:latin typeface="Arial"/>
            </a:endParaRPr>
          </a:p>
        </p:txBody>
      </p:sp>
      <p:pic>
        <p:nvPicPr>
          <p:cNvPr id="312" name="Picture 4"/>
          <p:cNvPicPr/>
          <p:nvPr/>
        </p:nvPicPr>
        <p:blipFill>
          <a:blip r:embed="rId2"/>
          <a:stretch/>
        </p:blipFill>
        <p:spPr>
          <a:xfrm>
            <a:off x="480240" y="2448000"/>
            <a:ext cx="4912560" cy="2269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CC98F71C7CEB499EFDC29467EAFC60" ma:contentTypeVersion="4" ma:contentTypeDescription="Create a new document." ma:contentTypeScope="" ma:versionID="1b603e3d1fae27ba48417e9b4473873b">
  <xsd:schema xmlns:xsd="http://www.w3.org/2001/XMLSchema" xmlns:xs="http://www.w3.org/2001/XMLSchema" xmlns:p="http://schemas.microsoft.com/office/2006/metadata/properties" xmlns:ns2="e94fbb91-2895-466f-9cdd-164826e0ab54" xmlns:ns3="62f0fa9f-d35e-4a7f-aed7-55df17063d92" targetNamespace="http://schemas.microsoft.com/office/2006/metadata/properties" ma:root="true" ma:fieldsID="c26caae4013b136b651f3e9e939e87d5" ns2:_="" ns3:_="">
    <xsd:import namespace="e94fbb91-2895-466f-9cdd-164826e0ab54"/>
    <xsd:import namespace="62f0fa9f-d35e-4a7f-aed7-55df17063d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fbb91-2895-466f-9cdd-164826e0ab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f0fa9f-d35e-4a7f-aed7-55df17063d9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C14289-2F51-4564-A7D1-F3C5D96EEF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85DA6C-B89C-4B9F-B424-6E7050FFDC4F}"/>
</file>

<file path=customXml/itemProps3.xml><?xml version="1.0" encoding="utf-8"?>
<ds:datastoreItem xmlns:ds="http://schemas.openxmlformats.org/officeDocument/2006/customXml" ds:itemID="{90251241-E9D4-4411-BAB8-173E132117A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431</Words>
  <Application>Microsoft Office PowerPoint</Application>
  <PresentationFormat>Widescreen</PresentationFormat>
  <Paragraphs>34</Paragraphs>
  <Slides>29</Slides>
  <Notes>0</Notes>
  <HiddenSlides>0</HiddenSlide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/>
  <cp:revision>349</cp:revision>
  <dcterms:modified xsi:type="dcterms:W3CDTF">2022-02-01T19:09:17Z</dcterms:modified>
  <dc:language>lt-LT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  <property fmtid="{D5CDD505-2E9C-101B-9397-08002B2CF9AE}" pid="12" name="ContentTypeId">
    <vt:lpwstr>0x0101009ACC98F71C7CEB499EFDC29467EAFC60</vt:lpwstr>
  </property>
</Properties>
</file>