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1.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3" r:id="rId8"/>
  </p:sldMasterIdLst>
  <p:sldIdLst>
    <p:sldId id="256" r:id="rId9"/>
    <p:sldId id="257" r:id="rId10"/>
    <p:sldId id="276" r:id="rId11"/>
    <p:sldId id="277" r:id="rId12"/>
    <p:sldId id="278" r:id="rId13"/>
    <p:sldId id="258" r:id="rId14"/>
    <p:sldId id="280" r:id="rId15"/>
    <p:sldId id="281" r:id="rId16"/>
    <p:sldId id="282" r:id="rId17"/>
    <p:sldId id="283" r:id="rId18"/>
    <p:sldId id="284" r:id="rId19"/>
    <p:sldId id="285" r:id="rId20"/>
    <p:sldId id="271" r:id="rId21"/>
    <p:sldId id="286" r:id="rId22"/>
    <p:sldId id="279"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F916B-D63C-400C-095D-AA48BF405B57}" v="1217" dt="2021-07-19T16:05:19.286"/>
    <p1510:client id="{78085132-7C2C-2F89-9EEF-92779F25905D}" v="125" dt="2021-07-19T17:46:36.184"/>
    <p1510:client id="{C6E9277A-0424-D56E-455B-69D0C026840D}" v="652" dt="2021-07-13T21:00:44.847"/>
    <p1510:client id="{F934A8BD-452F-24A0-D53E-E820BEA238D5}" v="220" dt="2021-07-14T17:56:46.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5"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7"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9"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0"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4"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45"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6"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0"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2"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4"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6"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257"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1"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2"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64"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5"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6"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7"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8"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9"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2160" cy="680040"/>
            <a:chOff x="11078640" y="458640"/>
            <a:chExt cx="632160" cy="680040"/>
          </a:xfrm>
        </p:grpSpPr>
        <p:sp>
          <p:nvSpPr>
            <p:cNvPr id="22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233" name="PlaceHolder 7"/>
          <p:cNvSpPr>
            <a:spLocks noGrp="1"/>
          </p:cNvSpPr>
          <p:nvPr>
            <p:ph type="body"/>
          </p:nvPr>
        </p:nvSpPr>
        <p:spPr>
          <a:xfrm>
            <a:off x="480240" y="460800"/>
            <a:ext cx="5614920" cy="452880"/>
          </a:xfrm>
          <a:prstGeom prst="rect">
            <a:avLst/>
          </a:prstGeom>
        </p:spPr>
        <p:txBody>
          <a:bodyPr lIns="0" tIns="0" rIns="0" bIns="0">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hyperlink" Target="https://www.github.com/&#8203;" TargetMode="External"/><Relationship Id="rId2" Type="http://schemas.openxmlformats.org/officeDocument/2006/relationships/hyperlink" Target="https://git-scm.com/download/" TargetMode="Externa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github.com/" TargetMode="Externa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hyperlink" Target="http://www.github.com/" TargetMode="Externa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www.github.com/" TargetMode="Externa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github.com/" TargetMode="Externa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github.com/" TargetMode="External"/><Relationship Id="rId1" Type="http://schemas.openxmlformats.org/officeDocument/2006/relationships/slideLayout" Target="../slideLayouts/slideLayout2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19</a:t>
            </a:r>
            <a:r>
              <a:rPr lang="lt-LT" sz="4400" b="1" strike="noStrike" spc="-1" dirty="0">
                <a:solidFill>
                  <a:srgbClr val="000000"/>
                </a:solidFill>
                <a:latin typeface="Arial"/>
                <a:ea typeface="Arial"/>
              </a:rPr>
              <a:t> paskaita.</a:t>
            </a:r>
            <a:br>
              <a:rPr dirty="0"/>
            </a:br>
            <a:r>
              <a:rPr lang="lt-LT" sz="4400" b="1" spc="-1" dirty="0">
                <a:latin typeface="Arial"/>
              </a:rPr>
              <a:t>Versijų valdymo sistema (GIT)</a:t>
            </a:r>
            <a:endParaRPr lang="lt-LT" sz="4400" b="1" strike="noStrike" spc="-1" dirty="0">
              <a:latin typeface="Arial"/>
            </a:endParaRPr>
          </a:p>
        </p:txBody>
      </p:sp>
      <p:sp>
        <p:nvSpPr>
          <p:cNvPr id="271" name="CustomShape 2"/>
          <p:cNvSpPr/>
          <p:nvPr/>
        </p:nvSpPr>
        <p:spPr>
          <a:xfrm>
            <a:off x="3273120" y="5916960"/>
            <a:ext cx="7048440" cy="925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Python pradedančiųjų kursai</a:t>
            </a:r>
            <a:endParaRPr lang="lt-LT" sz="1300" b="0" strike="noStrike" spc="-1">
              <a:latin typeface="Arial"/>
            </a:endParaRPr>
          </a:p>
        </p:txBody>
      </p:sp>
      <p:sp>
        <p:nvSpPr>
          <p:cNvPr id="272" name="CustomShape 3"/>
          <p:cNvSpPr/>
          <p:nvPr/>
        </p:nvSpPr>
        <p:spPr>
          <a:xfrm>
            <a:off x="495720" y="5930280"/>
            <a:ext cx="226584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a:solidFill>
                  <a:srgbClr val="000000"/>
                </a:solidFill>
                <a:latin typeface="Arial"/>
                <a:ea typeface="Arial"/>
              </a:rPr>
              <a:t>2021</a:t>
            </a:r>
            <a:endParaRPr lang="lt-LT" sz="1600" b="0" strike="noStrike" spc="-1">
              <a:latin typeface="Arial"/>
            </a:endParaRPr>
          </a:p>
        </p:txBody>
      </p:sp>
      <p:pic>
        <p:nvPicPr>
          <p:cNvPr id="273" name="Picture Placeholder 14"/>
          <p:cNvPicPr/>
          <p:nvPr/>
        </p:nvPicPr>
        <p:blipFill>
          <a:blip r:embed="rId2"/>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3"/>
          <a:stretch/>
        </p:blipFill>
        <p:spPr>
          <a:xfrm>
            <a:off x="9920160" y="406080"/>
            <a:ext cx="1950840" cy="19508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pridėti failą į Git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676398"/>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059083" y="284351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lnSpcReduction="10000"/>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Atidarykite Windows konsolę tame aplanke kur kursite projekto failus (norėdami dirbti Windows darbastalyje, konsolėje įveskite cd </a:t>
            </a:r>
            <a:r>
              <a:rPr lang="lt-LT" kern="0" dirty="0" err="1"/>
              <a:t>Desktop</a:t>
            </a:r>
            <a:r>
              <a:rPr lang="lt-LT" kern="0" dirty="0"/>
              <a:t> ir spauskite </a:t>
            </a:r>
            <a:r>
              <a:rPr lang="lt-LT" kern="0" dirty="0" err="1"/>
              <a:t>Enter</a:t>
            </a:r>
            <a:r>
              <a:rPr lang="lt-LT" kern="0" dirty="0"/>
              <a:t>).</a:t>
            </a:r>
            <a:endParaRPr lang="en-US" dirty="0"/>
          </a:p>
          <a:p>
            <a:pPr marL="342900" indent="-342900" algn="just">
              <a:buAutoNum type="arabicPeriod"/>
            </a:pPr>
            <a:r>
              <a:rPr lang="lt-LT" kern="0" dirty="0"/>
              <a:t>Norimoje vietoje sukurkite naują failą, pavyzdžiui, suvesdami komandą echo. </a:t>
            </a:r>
            <a:endParaRPr lang="lt-LT" dirty="0"/>
          </a:p>
          <a:p>
            <a:pPr marL="342900" indent="-342900" algn="just">
              <a:buAutoNum type="arabicPeriod"/>
            </a:pPr>
            <a:r>
              <a:rPr lang="lt-LT" kern="0" dirty="0"/>
              <a:t>Sustatykite šią vietą, kaip stebimą su GIT, įvesdami  "</a:t>
            </a:r>
            <a:r>
              <a:rPr lang="lt-LT" kern="0" dirty="0" err="1"/>
              <a:t>git</a:t>
            </a:r>
            <a:r>
              <a:rPr lang="lt-LT" kern="0" dirty="0"/>
              <a:t> </a:t>
            </a:r>
            <a:r>
              <a:rPr lang="lt-LT" kern="0" dirty="0" err="1"/>
              <a:t>init</a:t>
            </a:r>
            <a:r>
              <a:rPr lang="lt-LT" kern="0" dirty="0"/>
              <a:t>" komandą</a:t>
            </a:r>
          </a:p>
          <a:p>
            <a:pPr marL="342900" indent="-342900" algn="just">
              <a:buAutoNum type="arabicPeriod"/>
            </a:pPr>
            <a:r>
              <a:rPr lang="lt-LT" kern="0" dirty="0"/>
              <a:t>Pridėkite į </a:t>
            </a:r>
            <a:r>
              <a:rPr lang="lt-LT" kern="0" dirty="0" err="1"/>
              <a:t>repozitoriją</a:t>
            </a:r>
            <a:r>
              <a:rPr lang="lt-LT" kern="0" dirty="0"/>
              <a:t> sukurtą failą, paleisdami komandą arba su vietoj konkretaus failo galite parašyti "." taip bus pridėti visi failai esantys tame aplanke.</a:t>
            </a:r>
          </a:p>
          <a:p>
            <a:pPr marL="342900" indent="-342900" algn="just">
              <a:buFontTx/>
              <a:buAutoNum type="arabicPeriod"/>
            </a:pPr>
            <a:r>
              <a:rPr lang="lt-LT" kern="0" dirty="0"/>
              <a:t>Užfiksuokite pakeitimus, paleisdami komandą "</a:t>
            </a:r>
            <a:r>
              <a:rPr lang="lt-LT" kern="0" dirty="0" err="1"/>
              <a:t>git</a:t>
            </a:r>
            <a:r>
              <a:rPr lang="lt-LT" kern="0" dirty="0"/>
              <a:t> </a:t>
            </a:r>
            <a:r>
              <a:rPr lang="lt-LT" kern="0" dirty="0" err="1"/>
              <a:t>commit</a:t>
            </a:r>
            <a:r>
              <a:rPr lang="lt-LT" kern="0" dirty="0"/>
              <a:t>".</a:t>
            </a:r>
          </a:p>
          <a:p>
            <a:pPr marL="342900" indent="-342900" algn="just">
              <a:buFontTx/>
              <a:buAutoNum type="arabicPeriod"/>
            </a:pPr>
            <a:r>
              <a:rPr lang="lt-LT" kern="0" dirty="0"/>
              <a:t>Nurodykite kur reikia kelti pakeitimus su komanda "</a:t>
            </a:r>
            <a:r>
              <a:rPr lang="lt-LT" kern="0" dirty="0" err="1"/>
              <a:t>git</a:t>
            </a:r>
            <a:r>
              <a:rPr lang="lt-LT" kern="0" dirty="0"/>
              <a:t> </a:t>
            </a:r>
            <a:r>
              <a:rPr lang="lt-LT" kern="0" dirty="0" err="1"/>
              <a:t>remote</a:t>
            </a:r>
            <a:r>
              <a:rPr lang="lt-LT" kern="0" dirty="0"/>
              <a:t> </a:t>
            </a:r>
            <a:r>
              <a:rPr lang="lt-LT" kern="0" dirty="0" err="1"/>
              <a:t>add</a:t>
            </a:r>
            <a:r>
              <a:rPr lang="lt-LT" kern="0" dirty="0"/>
              <a:t>"</a:t>
            </a:r>
          </a:p>
          <a:p>
            <a:pPr marL="342900" indent="-342900" algn="just">
              <a:buFontTx/>
              <a:buAutoNum type="arabicPeriod"/>
            </a:pPr>
            <a:r>
              <a:rPr lang="lt-LT" kern="0" dirty="0"/>
              <a:t>Užfiksuokite pakeitimus į </a:t>
            </a:r>
            <a:r>
              <a:rPr lang="lt-LT" kern="0" dirty="0" err="1"/>
              <a:t>GitHub</a:t>
            </a:r>
            <a:r>
              <a:rPr lang="lt-LT" kern="0" dirty="0"/>
              <a:t>, paleidę komandą "</a:t>
            </a:r>
            <a:r>
              <a:rPr lang="lt-LT" kern="0" dirty="0" err="1"/>
              <a:t>git</a:t>
            </a:r>
            <a:r>
              <a:rPr lang="lt-LT" kern="0" dirty="0"/>
              <a:t> </a:t>
            </a:r>
            <a:r>
              <a:rPr lang="lt-LT" kern="0" dirty="0" err="1"/>
              <a:t>push</a:t>
            </a:r>
            <a:r>
              <a:rPr lang="lt-LT" kern="0" dirty="0"/>
              <a:t> –u </a:t>
            </a:r>
            <a:r>
              <a:rPr lang="lt-LT" kern="0" dirty="0" err="1"/>
              <a:t>origin</a:t>
            </a:r>
            <a:r>
              <a:rPr lang="lt-LT" kern="0" dirty="0"/>
              <a:t> </a:t>
            </a:r>
            <a:r>
              <a:rPr lang="lt-LT" kern="0" dirty="0" err="1"/>
              <a:t>master</a:t>
            </a:r>
            <a:r>
              <a:rPr lang="lt-LT" kern="0" dirty="0"/>
              <a:t>".</a:t>
            </a:r>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FB9291EB-371E-4D54-9D4A-5A146EF0A661}"/>
              </a:ext>
            </a:extLst>
          </p:cNvPr>
          <p:cNvPicPr>
            <a:picLocks noChangeAspect="1"/>
          </p:cNvPicPr>
          <p:nvPr/>
        </p:nvPicPr>
        <p:blipFill>
          <a:blip r:embed="rId2"/>
          <a:stretch>
            <a:fillRect/>
          </a:stretch>
        </p:blipFill>
        <p:spPr>
          <a:xfrm>
            <a:off x="1570299" y="1742147"/>
            <a:ext cx="2743200" cy="923731"/>
          </a:xfrm>
          <a:prstGeom prst="rect">
            <a:avLst/>
          </a:prstGeom>
        </p:spPr>
      </p:pic>
      <p:pic>
        <p:nvPicPr>
          <p:cNvPr id="4" name="Picture 7">
            <a:extLst>
              <a:ext uri="{FF2B5EF4-FFF2-40B4-BE49-F238E27FC236}">
                <a16:creationId xmlns:a16="http://schemas.microsoft.com/office/drawing/2014/main" id="{2B2AA2E1-978A-489D-9126-337DCD0CE701}"/>
              </a:ext>
            </a:extLst>
          </p:cNvPr>
          <p:cNvPicPr>
            <a:picLocks noChangeAspect="1"/>
          </p:cNvPicPr>
          <p:nvPr/>
        </p:nvPicPr>
        <p:blipFill>
          <a:blip r:embed="rId3"/>
          <a:stretch>
            <a:fillRect/>
          </a:stretch>
        </p:blipFill>
        <p:spPr>
          <a:xfrm>
            <a:off x="1585249" y="2929239"/>
            <a:ext cx="2057400" cy="285750"/>
          </a:xfrm>
          <a:prstGeom prst="rect">
            <a:avLst/>
          </a:prstGeom>
        </p:spPr>
      </p:pic>
      <p:pic>
        <p:nvPicPr>
          <p:cNvPr id="8" name="Picture 9">
            <a:extLst>
              <a:ext uri="{FF2B5EF4-FFF2-40B4-BE49-F238E27FC236}">
                <a16:creationId xmlns:a16="http://schemas.microsoft.com/office/drawing/2014/main" id="{A390F912-8E26-403B-BC0E-846931A5A99C}"/>
              </a:ext>
            </a:extLst>
          </p:cNvPr>
          <p:cNvPicPr>
            <a:picLocks noChangeAspect="1"/>
          </p:cNvPicPr>
          <p:nvPr/>
        </p:nvPicPr>
        <p:blipFill>
          <a:blip r:embed="rId4"/>
          <a:stretch>
            <a:fillRect/>
          </a:stretch>
        </p:blipFill>
        <p:spPr>
          <a:xfrm>
            <a:off x="1582174" y="3517619"/>
            <a:ext cx="809625" cy="285750"/>
          </a:xfrm>
          <a:prstGeom prst="rect">
            <a:avLst/>
          </a:prstGeom>
        </p:spPr>
      </p:pic>
      <p:sp>
        <p:nvSpPr>
          <p:cNvPr id="12" name="TextBox 11">
            <a:extLst>
              <a:ext uri="{FF2B5EF4-FFF2-40B4-BE49-F238E27FC236}">
                <a16:creationId xmlns:a16="http://schemas.microsoft.com/office/drawing/2014/main" id="{DD685846-4011-44B1-A2BB-F56D42616001}"/>
              </a:ext>
            </a:extLst>
          </p:cNvPr>
          <p:cNvSpPr txBox="1"/>
          <p:nvPr/>
        </p:nvSpPr>
        <p:spPr>
          <a:xfrm>
            <a:off x="1059082" y="347047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5" name="Picture 9">
            <a:extLst>
              <a:ext uri="{FF2B5EF4-FFF2-40B4-BE49-F238E27FC236}">
                <a16:creationId xmlns:a16="http://schemas.microsoft.com/office/drawing/2014/main" id="{F86795E7-AF31-4C37-B90A-DE5A72C1A291}"/>
              </a:ext>
            </a:extLst>
          </p:cNvPr>
          <p:cNvPicPr>
            <a:picLocks noChangeAspect="1"/>
          </p:cNvPicPr>
          <p:nvPr/>
        </p:nvPicPr>
        <p:blipFill>
          <a:blip r:embed="rId5"/>
          <a:stretch>
            <a:fillRect/>
          </a:stretch>
        </p:blipFill>
        <p:spPr>
          <a:xfrm>
            <a:off x="3819947" y="4062773"/>
            <a:ext cx="809625" cy="314325"/>
          </a:xfrm>
          <a:prstGeom prst="rect">
            <a:avLst/>
          </a:prstGeom>
        </p:spPr>
      </p:pic>
      <p:sp>
        <p:nvSpPr>
          <p:cNvPr id="13" name="TextBox 12">
            <a:extLst>
              <a:ext uri="{FF2B5EF4-FFF2-40B4-BE49-F238E27FC236}">
                <a16:creationId xmlns:a16="http://schemas.microsoft.com/office/drawing/2014/main" id="{B6CE2D8C-0731-4374-A0EF-DC6FDC6896AA}"/>
              </a:ext>
            </a:extLst>
          </p:cNvPr>
          <p:cNvSpPr txBox="1"/>
          <p:nvPr/>
        </p:nvSpPr>
        <p:spPr>
          <a:xfrm>
            <a:off x="3084650" y="4058853"/>
            <a:ext cx="736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arba</a:t>
            </a:r>
            <a:endParaRPr lang="en-US" dirty="0">
              <a:solidFill>
                <a:srgbClr val="FFFFFF"/>
              </a:solidFill>
            </a:endParaRPr>
          </a:p>
        </p:txBody>
      </p:sp>
      <p:sp>
        <p:nvSpPr>
          <p:cNvPr id="14" name="TextBox 13">
            <a:extLst>
              <a:ext uri="{FF2B5EF4-FFF2-40B4-BE49-F238E27FC236}">
                <a16:creationId xmlns:a16="http://schemas.microsoft.com/office/drawing/2014/main" id="{E13B38E4-AC7B-4536-A29B-61168521C552}"/>
              </a:ext>
            </a:extLst>
          </p:cNvPr>
          <p:cNvSpPr txBox="1"/>
          <p:nvPr/>
        </p:nvSpPr>
        <p:spPr>
          <a:xfrm>
            <a:off x="1059082" y="405885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pic>
        <p:nvPicPr>
          <p:cNvPr id="10" name="Picture 10">
            <a:extLst>
              <a:ext uri="{FF2B5EF4-FFF2-40B4-BE49-F238E27FC236}">
                <a16:creationId xmlns:a16="http://schemas.microsoft.com/office/drawing/2014/main" id="{1EB24977-EB3C-4790-89C2-DB4D6C1C63AF}"/>
              </a:ext>
            </a:extLst>
          </p:cNvPr>
          <p:cNvPicPr>
            <a:picLocks noChangeAspect="1"/>
          </p:cNvPicPr>
          <p:nvPr/>
        </p:nvPicPr>
        <p:blipFill>
          <a:blip r:embed="rId6"/>
          <a:stretch>
            <a:fillRect/>
          </a:stretch>
        </p:blipFill>
        <p:spPr>
          <a:xfrm>
            <a:off x="1581753" y="4072299"/>
            <a:ext cx="1504950" cy="295275"/>
          </a:xfrm>
          <a:prstGeom prst="rect">
            <a:avLst/>
          </a:prstGeom>
        </p:spPr>
      </p:pic>
      <p:pic>
        <p:nvPicPr>
          <p:cNvPr id="11" name="Picture 14">
            <a:extLst>
              <a:ext uri="{FF2B5EF4-FFF2-40B4-BE49-F238E27FC236}">
                <a16:creationId xmlns:a16="http://schemas.microsoft.com/office/drawing/2014/main" id="{F9ADA34F-2928-4EBF-A13B-8C6B67923AB2}"/>
              </a:ext>
            </a:extLst>
          </p:cNvPr>
          <p:cNvPicPr>
            <a:picLocks noChangeAspect="1"/>
          </p:cNvPicPr>
          <p:nvPr/>
        </p:nvPicPr>
        <p:blipFill>
          <a:blip r:embed="rId7"/>
          <a:stretch>
            <a:fillRect/>
          </a:stretch>
        </p:blipFill>
        <p:spPr>
          <a:xfrm>
            <a:off x="1579945" y="4698146"/>
            <a:ext cx="2743200" cy="336087"/>
          </a:xfrm>
          <a:prstGeom prst="rect">
            <a:avLst/>
          </a:prstGeom>
        </p:spPr>
      </p:pic>
      <p:sp>
        <p:nvSpPr>
          <p:cNvPr id="17" name="TextBox 16">
            <a:extLst>
              <a:ext uri="{FF2B5EF4-FFF2-40B4-BE49-F238E27FC236}">
                <a16:creationId xmlns:a16="http://schemas.microsoft.com/office/drawing/2014/main" id="{CA6223CC-C55B-44FB-829A-EDB0A5591568}"/>
              </a:ext>
            </a:extLst>
          </p:cNvPr>
          <p:cNvSpPr txBox="1"/>
          <p:nvPr/>
        </p:nvSpPr>
        <p:spPr>
          <a:xfrm>
            <a:off x="1059081" y="46858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18" name="TextBox 17">
            <a:extLst>
              <a:ext uri="{FF2B5EF4-FFF2-40B4-BE49-F238E27FC236}">
                <a16:creationId xmlns:a16="http://schemas.microsoft.com/office/drawing/2014/main" id="{EB13EE69-50B3-4D8D-B91F-D239B99B40A1}"/>
              </a:ext>
            </a:extLst>
          </p:cNvPr>
          <p:cNvSpPr txBox="1"/>
          <p:nvPr/>
        </p:nvSpPr>
        <p:spPr>
          <a:xfrm>
            <a:off x="1059080" y="516809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6.</a:t>
            </a:r>
            <a:endParaRPr lang="en-US" dirty="0">
              <a:solidFill>
                <a:srgbClr val="FFFFFF"/>
              </a:solidFill>
            </a:endParaRPr>
          </a:p>
        </p:txBody>
      </p:sp>
      <p:pic>
        <p:nvPicPr>
          <p:cNvPr id="15" name="Picture 15">
            <a:extLst>
              <a:ext uri="{FF2B5EF4-FFF2-40B4-BE49-F238E27FC236}">
                <a16:creationId xmlns:a16="http://schemas.microsoft.com/office/drawing/2014/main" id="{1A1F9637-3054-4028-9D37-329530E0C80D}"/>
              </a:ext>
            </a:extLst>
          </p:cNvPr>
          <p:cNvPicPr>
            <a:picLocks noChangeAspect="1"/>
          </p:cNvPicPr>
          <p:nvPr/>
        </p:nvPicPr>
        <p:blipFill>
          <a:blip r:embed="rId8"/>
          <a:stretch>
            <a:fillRect/>
          </a:stretch>
        </p:blipFill>
        <p:spPr>
          <a:xfrm>
            <a:off x="1579280" y="5697758"/>
            <a:ext cx="1876425" cy="323850"/>
          </a:xfrm>
          <a:prstGeom prst="rect">
            <a:avLst/>
          </a:prstGeom>
        </p:spPr>
      </p:pic>
      <p:sp>
        <p:nvSpPr>
          <p:cNvPr id="19" name="TextBox 18">
            <a:extLst>
              <a:ext uri="{FF2B5EF4-FFF2-40B4-BE49-F238E27FC236}">
                <a16:creationId xmlns:a16="http://schemas.microsoft.com/office/drawing/2014/main" id="{762C8B10-4903-438E-806A-580124AAC72E}"/>
              </a:ext>
            </a:extLst>
          </p:cNvPr>
          <p:cNvSpPr txBox="1"/>
          <p:nvPr/>
        </p:nvSpPr>
        <p:spPr>
          <a:xfrm>
            <a:off x="1059079" y="5698600"/>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FFFF"/>
                </a:solidFill>
              </a:rPr>
              <a:t>7.</a:t>
            </a:r>
          </a:p>
        </p:txBody>
      </p:sp>
      <p:pic>
        <p:nvPicPr>
          <p:cNvPr id="2" name="Picture 15">
            <a:extLst>
              <a:ext uri="{FF2B5EF4-FFF2-40B4-BE49-F238E27FC236}">
                <a16:creationId xmlns:a16="http://schemas.microsoft.com/office/drawing/2014/main" id="{045764CB-7687-42AF-A4DA-BD49B3E29B55}"/>
              </a:ext>
            </a:extLst>
          </p:cNvPr>
          <p:cNvPicPr>
            <a:picLocks noChangeAspect="1"/>
          </p:cNvPicPr>
          <p:nvPr/>
        </p:nvPicPr>
        <p:blipFill>
          <a:blip r:embed="rId9"/>
          <a:stretch>
            <a:fillRect/>
          </a:stretch>
        </p:blipFill>
        <p:spPr>
          <a:xfrm>
            <a:off x="1589590" y="5243879"/>
            <a:ext cx="3707756" cy="228470"/>
          </a:xfrm>
          <a:prstGeom prst="rect">
            <a:avLst/>
          </a:prstGeom>
        </p:spPr>
      </p:pic>
    </p:spTree>
    <p:extLst>
      <p:ext uri="{BB962C8B-B14F-4D97-AF65-F5344CB8AC3E}">
        <p14:creationId xmlns:p14="http://schemas.microsoft.com/office/powerpoint/2010/main" val="62354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panaikinti paskutinius pakeitimus</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666756" y="2679537"/>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666754" y="354763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a:t>Paredaguokite norimą failą, pvz. failas2.txt. Įvedę komandą "git status" matysite, kuriame faile buvo atlikti pakeitimai.</a:t>
            </a:r>
            <a:endParaRPr lang="en-US"/>
          </a:p>
          <a:p>
            <a:pPr marL="342900" indent="-342900" algn="just">
              <a:buAutoNum type="arabicPeriod"/>
            </a:pPr>
            <a:r>
              <a:rPr lang="lt-LT" kern="0"/>
              <a:t>Atšaukite paskutinius pakeitimus, įvedę komandą "git checkout".</a:t>
            </a:r>
            <a:endParaRPr lang="lt-LT"/>
          </a:p>
          <a:p>
            <a:pPr marL="342900" indent="-342900" algn="just">
              <a:buAutoNum type="arabicPeriod"/>
            </a:pPr>
            <a:r>
              <a:rPr lang="lt-LT" kern="0"/>
              <a:t>Patikrinkite, ar pakeitimai buvo atlikti, įvedę "git status" komandą.</a:t>
            </a:r>
            <a:endParaRPr lang="lt-LT" kern="0" dirty="0"/>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2" name="Picture 15">
            <a:extLst>
              <a:ext uri="{FF2B5EF4-FFF2-40B4-BE49-F238E27FC236}">
                <a16:creationId xmlns:a16="http://schemas.microsoft.com/office/drawing/2014/main" id="{6BB80B71-3670-4B13-BA79-4EF983404126}"/>
              </a:ext>
            </a:extLst>
          </p:cNvPr>
          <p:cNvPicPr>
            <a:picLocks noChangeAspect="1"/>
          </p:cNvPicPr>
          <p:nvPr/>
        </p:nvPicPr>
        <p:blipFill>
          <a:blip r:embed="rId2"/>
          <a:stretch>
            <a:fillRect/>
          </a:stretch>
        </p:blipFill>
        <p:spPr>
          <a:xfrm>
            <a:off x="2199852" y="2683698"/>
            <a:ext cx="866775" cy="352425"/>
          </a:xfrm>
          <a:prstGeom prst="rect">
            <a:avLst/>
          </a:prstGeom>
        </p:spPr>
      </p:pic>
      <p:pic>
        <p:nvPicPr>
          <p:cNvPr id="16" name="Picture 18">
            <a:extLst>
              <a:ext uri="{FF2B5EF4-FFF2-40B4-BE49-F238E27FC236}">
                <a16:creationId xmlns:a16="http://schemas.microsoft.com/office/drawing/2014/main" id="{798582EE-FBD3-4992-A535-5EAFE3A17B5C}"/>
              </a:ext>
            </a:extLst>
          </p:cNvPr>
          <p:cNvPicPr>
            <a:picLocks noChangeAspect="1"/>
          </p:cNvPicPr>
          <p:nvPr/>
        </p:nvPicPr>
        <p:blipFill>
          <a:blip r:embed="rId3"/>
          <a:stretch>
            <a:fillRect/>
          </a:stretch>
        </p:blipFill>
        <p:spPr>
          <a:xfrm>
            <a:off x="2176703" y="3604309"/>
            <a:ext cx="1781175" cy="266700"/>
          </a:xfrm>
          <a:prstGeom prst="rect">
            <a:avLst/>
          </a:prstGeom>
        </p:spPr>
      </p:pic>
    </p:spTree>
    <p:extLst>
      <p:ext uri="{BB962C8B-B14F-4D97-AF65-F5344CB8AC3E}">
        <p14:creationId xmlns:p14="http://schemas.microsoft.com/office/powerpoint/2010/main" val="266430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GitHub repozitorijos kopiją kompiuteryje</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81339" y="251556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90982" y="431928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551602"/>
            <a:ext cx="5456999" cy="33407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a:t>Atidarykite Windows konsolę. Nueikite į vietą, kur kursite projekto failus (norėdami dirbti Windows darbastalyje, konsolėje įveskite cd Desktop ir spauskite Enter).</a:t>
            </a:r>
            <a:endParaRPr lang="en-US"/>
          </a:p>
          <a:p>
            <a:pPr marL="342900" indent="-342900" algn="just">
              <a:buAutoNum type="arabicPeriod"/>
            </a:pPr>
            <a:r>
              <a:rPr lang="lt-LT" kern="0"/>
              <a:t>Padarykite nutolusios repozitorijos kopiją, paleisdami komandą "git clone".</a:t>
            </a:r>
            <a:endParaRPr lang="lt-LT"/>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4EA62B7D-2557-4E54-B498-69C31A034854}"/>
              </a:ext>
            </a:extLst>
          </p:cNvPr>
          <p:cNvPicPr>
            <a:picLocks noChangeAspect="1"/>
          </p:cNvPicPr>
          <p:nvPr/>
        </p:nvPicPr>
        <p:blipFill>
          <a:blip r:embed="rId2"/>
          <a:stretch>
            <a:fillRect/>
          </a:stretch>
        </p:blipFill>
        <p:spPr>
          <a:xfrm>
            <a:off x="605741" y="2516758"/>
            <a:ext cx="3871731" cy="1033545"/>
          </a:xfrm>
          <a:prstGeom prst="rect">
            <a:avLst/>
          </a:prstGeom>
        </p:spPr>
      </p:pic>
      <p:pic>
        <p:nvPicPr>
          <p:cNvPr id="4" name="Picture 4">
            <a:extLst>
              <a:ext uri="{FF2B5EF4-FFF2-40B4-BE49-F238E27FC236}">
                <a16:creationId xmlns:a16="http://schemas.microsoft.com/office/drawing/2014/main" id="{6AE94A41-5FE6-48AC-B40C-81F833674EBF}"/>
              </a:ext>
            </a:extLst>
          </p:cNvPr>
          <p:cNvPicPr>
            <a:picLocks noChangeAspect="1"/>
          </p:cNvPicPr>
          <p:nvPr/>
        </p:nvPicPr>
        <p:blipFill>
          <a:blip r:embed="rId3"/>
          <a:stretch>
            <a:fillRect/>
          </a:stretch>
        </p:blipFill>
        <p:spPr>
          <a:xfrm>
            <a:off x="605741" y="4380834"/>
            <a:ext cx="4952036" cy="237650"/>
          </a:xfrm>
          <a:prstGeom prst="rect">
            <a:avLst/>
          </a:prstGeom>
        </p:spPr>
      </p:pic>
    </p:spTree>
    <p:extLst>
      <p:ext uri="{BB962C8B-B14F-4D97-AF65-F5344CB8AC3E}">
        <p14:creationId xmlns:p14="http://schemas.microsoft.com/office/powerpoint/2010/main" val="259232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Savarankiškai išbandyti visus GIT veiksmus, aprašytus šios pamokos skaidrėse</a:t>
            </a:r>
            <a:endParaRPr lang="en-US"/>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cs typeface="Arial"/>
              </a:rPr>
              <a:t>Įkelti baigiamąjį darbą į git repozitoriją</a:t>
            </a:r>
            <a:endParaRPr lang="lt-LT" sz="1600" spc="-1" dirty="0">
              <a:cs typeface="Arial"/>
            </a:endParaRPr>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extLst>
      <p:ext uri="{BB962C8B-B14F-4D97-AF65-F5344CB8AC3E}">
        <p14:creationId xmlns:p14="http://schemas.microsoft.com/office/powerpoint/2010/main" val="396645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1300" spc="-1" dirty="0">
                <a:ea typeface="+mn-lt"/>
                <a:cs typeface="+mn-lt"/>
              </a:rPr>
              <a:t>19</a:t>
            </a:r>
            <a:r>
              <a:rPr lang="lt-LT" sz="1300" b="0" strike="noStrike" spc="-1" dirty="0">
                <a:ea typeface="+mn-lt"/>
                <a:cs typeface="+mn-lt"/>
              </a:rPr>
              <a:t> paskaita. </a:t>
            </a:r>
            <a:r>
              <a:rPr lang="lt-LT" sz="1300" spc="-1" dirty="0">
                <a:ea typeface="+mn-lt"/>
                <a:cs typeface="+mn-lt"/>
              </a:rPr>
              <a:t>Versijų valdymo sistema (GIT)</a:t>
            </a:r>
          </a:p>
          <a:p>
            <a:pPr>
              <a:lnSpc>
                <a:spcPct val="90000"/>
              </a:lnSpc>
              <a:spcBef>
                <a:spcPts val="1001"/>
              </a:spcBef>
            </a:pP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414" name="CustomShape 2"/>
          <p:cNvSpPr/>
          <p:nvPr/>
        </p:nvSpPr>
        <p:spPr>
          <a:xfrm>
            <a:off x="3281760" y="18219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a:solidFill>
                  <a:srgbClr val="000000"/>
                </a:solidFill>
                <a:latin typeface="Arial"/>
              </a:rPr>
              <a:t>GIT</a:t>
            </a:r>
            <a:endParaRPr lang="en-US" dirty="0"/>
          </a:p>
        </p:txBody>
      </p:sp>
      <p:sp>
        <p:nvSpPr>
          <p:cNvPr id="415"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instaliacijos failas</a:t>
            </a:r>
            <a:endParaRPr lang="en-US" dirty="0"/>
          </a:p>
        </p:txBody>
      </p:sp>
      <p:sp>
        <p:nvSpPr>
          <p:cNvPr id="41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417"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git-scm</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.com</a:t>
            </a:r>
            <a:r>
              <a:rPr lang="lt-LT" sz="1600" spc="-1" dirty="0">
                <a:ea typeface="+mn-lt"/>
                <a:cs typeface="+mn-lt"/>
                <a:hlinkClick r:id="rId2">
                  <a:extLst>
                    <a:ext uri="{A12FA001-AC4F-418D-AE19-62706E023703}">
                      <ahyp:hlinkClr xmlns:ahyp="http://schemas.microsoft.com/office/drawing/2018/hyperlinkcolor" val="tx"/>
                    </a:ext>
                  </a:extLst>
                </a:hlinkClick>
              </a:rPr>
              <a:t>/download</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endParaRPr lang="en-US" dirty="0">
              <a:ea typeface="+mn-lt"/>
              <a:cs typeface="+mn-lt"/>
            </a:endParaRPr>
          </a:p>
          <a:p>
            <a:pPr>
              <a:lnSpc>
                <a:spcPct val="90000"/>
              </a:lnSpc>
              <a:spcBef>
                <a:spcPts val="1001"/>
              </a:spcBef>
            </a:pPr>
            <a:endParaRPr lang="lt-LT" sz="1600" b="0" strike="noStrike" spc="-1">
              <a:latin typeface="Arial"/>
            </a:endParaRPr>
          </a:p>
        </p:txBody>
      </p:sp>
      <p:sp>
        <p:nvSpPr>
          <p:cNvPr id="7" name="CustomShape 2">
            <a:extLst>
              <a:ext uri="{FF2B5EF4-FFF2-40B4-BE49-F238E27FC236}">
                <a16:creationId xmlns:a16="http://schemas.microsoft.com/office/drawing/2014/main" id="{4B118BB6-C244-4A94-970D-3E241C6EFBF8}"/>
              </a:ext>
            </a:extLst>
          </p:cNvPr>
          <p:cNvSpPr/>
          <p:nvPr/>
        </p:nvSpPr>
        <p:spPr>
          <a:xfrm>
            <a:off x="3281760" y="2734478"/>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err="1">
                <a:latin typeface="Arial"/>
              </a:rPr>
              <a:t>GitHub</a:t>
            </a:r>
            <a:endParaRPr lang="lt-LT" sz="1600" b="1" strike="noStrike" spc="-1" dirty="0" err="1">
              <a:latin typeface="Arial"/>
            </a:endParaRPr>
          </a:p>
        </p:txBody>
      </p:sp>
      <p:sp>
        <p:nvSpPr>
          <p:cNvPr id="8" name="CustomShape 3">
            <a:extLst>
              <a:ext uri="{FF2B5EF4-FFF2-40B4-BE49-F238E27FC236}">
                <a16:creationId xmlns:a16="http://schemas.microsoft.com/office/drawing/2014/main" id="{2DED626F-1160-4FD5-9A87-4185A9EFB851}"/>
              </a:ext>
            </a:extLst>
          </p:cNvPr>
          <p:cNvSpPr/>
          <p:nvPr/>
        </p:nvSpPr>
        <p:spPr>
          <a:xfrm>
            <a:off x="3281760" y="3084038"/>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grafinė sąsaja</a:t>
            </a:r>
            <a:endParaRPr lang="en-US" dirty="0"/>
          </a:p>
        </p:txBody>
      </p:sp>
      <p:sp>
        <p:nvSpPr>
          <p:cNvPr id="9" name="CustomShape 5">
            <a:extLst>
              <a:ext uri="{FF2B5EF4-FFF2-40B4-BE49-F238E27FC236}">
                <a16:creationId xmlns:a16="http://schemas.microsoft.com/office/drawing/2014/main" id="{72F9C335-B16A-46C4-90E1-B776A541B2A2}"/>
              </a:ext>
            </a:extLst>
          </p:cNvPr>
          <p:cNvSpPr/>
          <p:nvPr/>
        </p:nvSpPr>
        <p:spPr>
          <a:xfrm>
            <a:off x="7503480" y="2734478"/>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3">
                  <a:extLst>
                    <a:ext uri="{A12FA001-AC4F-418D-AE19-62706E023703}">
                      <ahyp:hlinkClr xmlns:ahyp="http://schemas.microsoft.com/office/drawing/2018/hyperlinkcolor" val="tx"/>
                    </a:ext>
                  </a:extLst>
                </a:hlinkClick>
              </a:rPr>
              <a:t>https://</a:t>
            </a:r>
            <a:r>
              <a:rPr lang="lt-LT" sz="1600" spc="-1" dirty="0">
                <a:ea typeface="+mn-lt"/>
                <a:cs typeface="+mn-lt"/>
                <a:hlinkClick r:id="rId3">
                  <a:extLst>
                    <a:ext uri="{A12FA001-AC4F-418D-AE19-62706E023703}">
                      <ahyp:hlinkClr xmlns:ahyp="http://schemas.microsoft.com/office/drawing/2018/hyperlinkcolor" val="tx"/>
                    </a:ext>
                  </a:extLst>
                </a:hlinkClick>
              </a:rPr>
              <a:t>www.github.com/</a:t>
            </a:r>
            <a:endParaRPr lang="en-US">
              <a:ea typeface="+mn-lt"/>
              <a:cs typeface="+mn-lt"/>
            </a:endParaRPr>
          </a:p>
          <a:p>
            <a:pPr>
              <a:lnSpc>
                <a:spcPct val="90000"/>
              </a:lnSpc>
              <a:spcBef>
                <a:spcPts val="1001"/>
              </a:spcBef>
            </a:pPr>
            <a:endParaRPr lang="lt-LT" sz="1600" b="0" strike="noStrike" spc="-1">
              <a:latin typeface="Arial"/>
            </a:endParaRPr>
          </a:p>
        </p:txBody>
      </p:sp>
    </p:spTree>
    <p:extLst>
      <p:ext uri="{BB962C8B-B14F-4D97-AF65-F5344CB8AC3E}">
        <p14:creationId xmlns:p14="http://schemas.microsoft.com/office/powerpoint/2010/main" val="408039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19</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Versijų valdymo sistema (GIT)</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290635"/>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Susipažinsime su versijų valdymo sistema (GIT)</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Sukurti projekto repozitoriją</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
        <p:nvSpPr>
          <p:cNvPr id="16" name="CustomShape 4">
            <a:extLst>
              <a:ext uri="{FF2B5EF4-FFF2-40B4-BE49-F238E27FC236}">
                <a16:creationId xmlns:a16="http://schemas.microsoft.com/office/drawing/2014/main" id="{7EA84047-78E1-4895-BD62-538AAF70103D}"/>
              </a:ext>
            </a:extLst>
          </p:cNvPr>
          <p:cNvSpPr/>
          <p:nvPr/>
        </p:nvSpPr>
        <p:spPr>
          <a:xfrm>
            <a:off x="1398599" y="5637445"/>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Įkelti pakeistus failus į sukurtą repozitoriją</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Versijų valdymo sistemos (GIT)</a:t>
            </a:r>
            <a:endParaRPr lang="en-US"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err="1"/>
              <a:t>Versijų</a:t>
            </a:r>
            <a:r>
              <a:rPr lang="en-US" dirty="0"/>
              <a:t> </a:t>
            </a:r>
            <a:r>
              <a:rPr lang="en-US" dirty="0" err="1"/>
              <a:t>valdymo</a:t>
            </a:r>
            <a:r>
              <a:rPr lang="en-US" dirty="0"/>
              <a:t> </a:t>
            </a:r>
            <a:r>
              <a:rPr lang="en-US" dirty="0" err="1"/>
              <a:t>sistemos</a:t>
            </a:r>
            <a:r>
              <a:rPr lang="en-US" dirty="0"/>
              <a:t> (</a:t>
            </a:r>
            <a:r>
              <a:rPr lang="en-US" dirty="0" err="1"/>
              <a:t>angl.</a:t>
            </a:r>
            <a:r>
              <a:rPr lang="en-US" dirty="0"/>
              <a:t> Version Control System </a:t>
            </a:r>
            <a:r>
              <a:rPr lang="en-US" dirty="0" err="1"/>
              <a:t>arba</a:t>
            </a:r>
            <a:r>
              <a:rPr lang="en-US" dirty="0"/>
              <a:t> VCS) </a:t>
            </a:r>
            <a:r>
              <a:rPr lang="en-US" dirty="0" err="1"/>
              <a:t>seka</a:t>
            </a:r>
            <a:r>
              <a:rPr lang="en-US" dirty="0"/>
              <a:t> </a:t>
            </a:r>
            <a:r>
              <a:rPr lang="en-US" dirty="0" err="1"/>
              <a:t>bendrų</a:t>
            </a:r>
            <a:r>
              <a:rPr lang="en-US" dirty="0"/>
              <a:t> </a:t>
            </a:r>
            <a:r>
              <a:rPr lang="en-US" dirty="0" err="1"/>
              <a:t>projektų</a:t>
            </a:r>
            <a:r>
              <a:rPr lang="en-US" dirty="0"/>
              <a:t>, </a:t>
            </a:r>
            <a:r>
              <a:rPr lang="en-US" dirty="0" err="1"/>
              <a:t>kuriamų</a:t>
            </a:r>
            <a:r>
              <a:rPr lang="en-US" dirty="0"/>
              <a:t> </a:t>
            </a:r>
            <a:r>
              <a:rPr lang="en-US" dirty="0" err="1"/>
              <a:t>grupės</a:t>
            </a:r>
            <a:r>
              <a:rPr lang="en-US" dirty="0"/>
              <a:t> </a:t>
            </a:r>
            <a:r>
              <a:rPr lang="en-US" dirty="0" err="1"/>
              <a:t>žmonių</a:t>
            </a:r>
            <a:r>
              <a:rPr lang="en-US" dirty="0"/>
              <a:t>, </a:t>
            </a:r>
            <a:r>
              <a:rPr lang="en-US" dirty="0" err="1"/>
              <a:t>pokyčių</a:t>
            </a:r>
            <a:r>
              <a:rPr lang="en-US" dirty="0"/>
              <a:t> </a:t>
            </a:r>
            <a:r>
              <a:rPr lang="en-US" dirty="0" err="1"/>
              <a:t>istoriją</a:t>
            </a:r>
          </a:p>
          <a:p>
            <a:r>
              <a:rPr lang="en-US" dirty="0" err="1"/>
              <a:t>Naudosime</a:t>
            </a:r>
            <a:r>
              <a:rPr lang="en-US" dirty="0"/>
              <a:t> </a:t>
            </a:r>
            <a:r>
              <a:rPr lang="en-US" dirty="0" err="1"/>
              <a:t>vieną</a:t>
            </a:r>
            <a:r>
              <a:rPr lang="en-US" dirty="0"/>
              <a:t> </a:t>
            </a:r>
            <a:r>
              <a:rPr lang="en-US" dirty="0" err="1"/>
              <a:t>populiariausių</a:t>
            </a:r>
            <a:r>
              <a:rPr lang="en-US" dirty="0"/>
              <a:t> </a:t>
            </a:r>
            <a:r>
              <a:rPr lang="en-US" dirty="0" err="1"/>
              <a:t>versijų</a:t>
            </a:r>
            <a:r>
              <a:rPr lang="en-US" dirty="0"/>
              <a:t> </a:t>
            </a:r>
            <a:r>
              <a:rPr lang="en-US" dirty="0" err="1"/>
              <a:t>valdymo</a:t>
            </a:r>
            <a:r>
              <a:rPr lang="en-US" dirty="0"/>
              <a:t> </a:t>
            </a:r>
            <a:r>
              <a:rPr lang="en-US" dirty="0" err="1"/>
              <a:t>sistemą</a:t>
            </a:r>
            <a:r>
              <a:rPr lang="en-US" dirty="0"/>
              <a:t> GIT – </a:t>
            </a:r>
            <a:r>
              <a:rPr lang="en-US" dirty="0">
                <a:hlinkClick r:id="rId2"/>
              </a:rPr>
              <a:t>www.github.com</a:t>
            </a:r>
            <a:r>
              <a:rPr lang="en-US" dirty="0"/>
              <a:t> (</a:t>
            </a:r>
            <a:r>
              <a:rPr lang="en-US" dirty="0" err="1"/>
              <a:t>dar</a:t>
            </a:r>
            <a:r>
              <a:rPr lang="en-US" dirty="0"/>
              <a:t> </a:t>
            </a:r>
            <a:r>
              <a:rPr lang="en-US" dirty="0" err="1"/>
              <a:t>yra</a:t>
            </a:r>
            <a:r>
              <a:rPr lang="en-US" dirty="0"/>
              <a:t> GitLab, Bitbucket)</a:t>
            </a:r>
          </a:p>
          <a:p>
            <a:endParaRPr lang="en-US" dirty="0"/>
          </a:p>
          <a:p>
            <a:pPr marL="285750" indent="-285750">
              <a:buFont typeface="Arial"/>
              <a:buChar char="•"/>
            </a:pPr>
            <a:endParaRPr lang="en-US" dirty="0"/>
          </a:p>
          <a:p>
            <a:endParaRPr dirty="0"/>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err="1"/>
              <a:t>Ką</a:t>
            </a:r>
            <a:r>
              <a:rPr lang="lt-LT" dirty="0"/>
              <a:t> leidžia VCS (GIT)</a:t>
            </a:r>
            <a:endParaRPr lang="en-US"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pPr marL="285750" indent="-285750">
              <a:buFont typeface="Arial"/>
              <a:buChar char="•"/>
            </a:pPr>
            <a:r>
              <a:rPr lang="en-US" dirty="0" err="1"/>
              <a:t>Saugoti</a:t>
            </a:r>
            <a:r>
              <a:rPr lang="en-US" dirty="0"/>
              <a:t> </a:t>
            </a:r>
            <a:r>
              <a:rPr lang="en-US" dirty="0" err="1"/>
              <a:t>visus</a:t>
            </a:r>
            <a:r>
              <a:rPr lang="en-US" dirty="0"/>
              <a:t> </a:t>
            </a:r>
            <a:r>
              <a:rPr lang="en-US" dirty="0" err="1"/>
              <a:t>kodo</a:t>
            </a:r>
            <a:r>
              <a:rPr lang="en-US" dirty="0"/>
              <a:t> </a:t>
            </a:r>
            <a:r>
              <a:rPr lang="en-US" dirty="0" err="1"/>
              <a:t>pakeitimus</a:t>
            </a:r>
            <a:r>
              <a:rPr lang="en-US" dirty="0"/>
              <a:t> </a:t>
            </a:r>
            <a:r>
              <a:rPr lang="en-US" dirty="0" err="1"/>
              <a:t>ir</a:t>
            </a:r>
            <a:r>
              <a:rPr lang="en-US" dirty="0"/>
              <a:t> </a:t>
            </a:r>
            <a:r>
              <a:rPr lang="en-US" dirty="0" err="1"/>
              <a:t>nesunkiai</a:t>
            </a:r>
            <a:r>
              <a:rPr lang="en-US" dirty="0"/>
              <a:t> </a:t>
            </a:r>
            <a:r>
              <a:rPr lang="en-US" dirty="0" err="1"/>
              <a:t>gražinti</a:t>
            </a:r>
            <a:r>
              <a:rPr lang="en-US" dirty="0"/>
              <a:t> </a:t>
            </a:r>
            <a:r>
              <a:rPr lang="en-US" dirty="0" err="1"/>
              <a:t>kodą</a:t>
            </a:r>
            <a:r>
              <a:rPr lang="en-US" dirty="0"/>
              <a:t> į </a:t>
            </a:r>
            <a:r>
              <a:rPr lang="en-US" dirty="0" err="1"/>
              <a:t>norimą</a:t>
            </a:r>
            <a:r>
              <a:rPr lang="en-US" dirty="0"/>
              <a:t>, </a:t>
            </a:r>
            <a:r>
              <a:rPr lang="en-US" dirty="0" err="1"/>
              <a:t>prieš</a:t>
            </a:r>
            <a:r>
              <a:rPr lang="en-US" dirty="0"/>
              <a:t> tai </a:t>
            </a:r>
            <a:r>
              <a:rPr lang="en-US" dirty="0" err="1"/>
              <a:t>buvusią</a:t>
            </a:r>
            <a:r>
              <a:rPr lang="en-US" dirty="0"/>
              <a:t> </a:t>
            </a:r>
            <a:r>
              <a:rPr lang="en-US" dirty="0" err="1"/>
              <a:t>padėtį</a:t>
            </a:r>
          </a:p>
          <a:p>
            <a:pPr marL="285750" indent="-285750">
              <a:buFont typeface="Arial"/>
              <a:buChar char="•"/>
            </a:pPr>
            <a:r>
              <a:rPr lang="en-US" dirty="0" err="1"/>
              <a:t>Su</a:t>
            </a:r>
            <a:r>
              <a:rPr lang="en-US" dirty="0"/>
              <a:t> </a:t>
            </a:r>
            <a:r>
              <a:rPr lang="en-US" dirty="0" err="1"/>
              <a:t>tuo</a:t>
            </a:r>
            <a:r>
              <a:rPr lang="en-US" dirty="0"/>
              <a:t> </a:t>
            </a:r>
            <a:r>
              <a:rPr lang="en-US" dirty="0" err="1"/>
              <a:t>pačiu</a:t>
            </a:r>
            <a:r>
              <a:rPr lang="en-US" dirty="0"/>
              <a:t> </a:t>
            </a:r>
            <a:r>
              <a:rPr lang="en-US" dirty="0" err="1"/>
              <a:t>kodu</a:t>
            </a:r>
            <a:r>
              <a:rPr lang="en-US" dirty="0"/>
              <a:t> </a:t>
            </a:r>
            <a:r>
              <a:rPr lang="en-US" dirty="0" err="1"/>
              <a:t>lygiagrečiai</a:t>
            </a:r>
            <a:r>
              <a:rPr lang="en-US" dirty="0"/>
              <a:t> </a:t>
            </a:r>
            <a:r>
              <a:rPr lang="en-US" dirty="0" err="1"/>
              <a:t>dirbti</a:t>
            </a:r>
            <a:r>
              <a:rPr lang="en-US" dirty="0"/>
              <a:t> (</a:t>
            </a:r>
            <a:r>
              <a:rPr lang="en-US" dirty="0" err="1"/>
              <a:t>keisti</a:t>
            </a:r>
            <a:r>
              <a:rPr lang="en-US" dirty="0"/>
              <a:t>) </a:t>
            </a:r>
            <a:r>
              <a:rPr lang="en-US" dirty="0" err="1"/>
              <a:t>daugeliui</a:t>
            </a:r>
            <a:r>
              <a:rPr lang="en-US" dirty="0"/>
              <a:t> </a:t>
            </a:r>
            <a:r>
              <a:rPr lang="en-US" dirty="0" err="1"/>
              <a:t>žmonių</a:t>
            </a:r>
          </a:p>
          <a:p>
            <a:pPr marL="285750" indent="-285750">
              <a:buFont typeface="Arial"/>
              <a:buChar char="•"/>
            </a:pPr>
            <a:r>
              <a:rPr lang="en-US" dirty="0" err="1"/>
              <a:t>Lengvai</a:t>
            </a:r>
            <a:r>
              <a:rPr lang="en-US" dirty="0"/>
              <a:t> </a:t>
            </a:r>
            <a:r>
              <a:rPr lang="en-US" dirty="0" err="1"/>
              <a:t>dalintis</a:t>
            </a:r>
            <a:r>
              <a:rPr lang="en-US" dirty="0"/>
              <a:t>, </a:t>
            </a:r>
            <a:r>
              <a:rPr lang="en-US" dirty="0" err="1"/>
              <a:t>rodyti</a:t>
            </a:r>
            <a:r>
              <a:rPr lang="en-US" dirty="0"/>
              <a:t>, </a:t>
            </a:r>
            <a:r>
              <a:rPr lang="en-US" dirty="0" err="1"/>
              <a:t>leisti</a:t>
            </a:r>
            <a:r>
              <a:rPr lang="en-US" dirty="0"/>
              <a:t> </a:t>
            </a:r>
            <a:r>
              <a:rPr lang="en-US" dirty="0" err="1"/>
              <a:t>peržiūrėti</a:t>
            </a:r>
            <a:r>
              <a:rPr lang="en-US" dirty="0"/>
              <a:t> </a:t>
            </a:r>
            <a:r>
              <a:rPr lang="en-US" dirty="0" err="1"/>
              <a:t>kolegoms</a:t>
            </a:r>
            <a:r>
              <a:rPr lang="en-US" dirty="0"/>
              <a:t> </a:t>
            </a:r>
            <a:r>
              <a:rPr lang="en-US" dirty="0" err="1"/>
              <a:t>parašytą</a:t>
            </a:r>
            <a:r>
              <a:rPr lang="en-US" dirty="0"/>
              <a:t> </a:t>
            </a:r>
            <a:r>
              <a:rPr lang="en-US" dirty="0" err="1"/>
              <a:t>kodą</a:t>
            </a:r>
            <a:r>
              <a:rPr lang="en-US" dirty="0"/>
              <a:t> per </a:t>
            </a:r>
            <a:r>
              <a:rPr lang="en-US" dirty="0" err="1"/>
              <a:t>specialią</a:t>
            </a:r>
            <a:r>
              <a:rPr lang="en-US" dirty="0"/>
              <a:t> </a:t>
            </a:r>
            <a:r>
              <a:rPr lang="en-US" dirty="0" err="1"/>
              <a:t>svetainę</a:t>
            </a:r>
            <a:r>
              <a:rPr lang="en-US" dirty="0"/>
              <a:t> (</a:t>
            </a:r>
            <a:r>
              <a:rPr lang="en-US" dirty="0" err="1"/>
              <a:t>pvz</a:t>
            </a:r>
            <a:r>
              <a:rPr lang="en-US" dirty="0"/>
              <a:t>. </a:t>
            </a:r>
            <a:r>
              <a:rPr lang="en-US" dirty="0">
                <a:hlinkClick r:id="rId2"/>
              </a:rPr>
              <a:t>www.github.com</a:t>
            </a:r>
            <a:r>
              <a:rPr lang="en-US" dirty="0"/>
              <a:t>)</a:t>
            </a:r>
          </a:p>
          <a:p>
            <a:pPr marL="285750" indent="-285750">
              <a:buFont typeface="Arial"/>
              <a:buChar char="•"/>
            </a:pPr>
            <a:r>
              <a:rPr lang="en-US" dirty="0" err="1"/>
              <a:t>Nuolat</a:t>
            </a:r>
            <a:r>
              <a:rPr lang="en-US" dirty="0"/>
              <a:t> </a:t>
            </a:r>
            <a:r>
              <a:rPr lang="en-US" dirty="0" err="1"/>
              <a:t>išsaugoti</a:t>
            </a:r>
            <a:r>
              <a:rPr lang="en-US" dirty="0"/>
              <a:t> </a:t>
            </a:r>
            <a:r>
              <a:rPr lang="en-US" dirty="0" err="1"/>
              <a:t>paskutinius</a:t>
            </a:r>
            <a:r>
              <a:rPr lang="en-US" dirty="0"/>
              <a:t> </a:t>
            </a:r>
            <a:r>
              <a:rPr lang="en-US" dirty="0" err="1"/>
              <a:t>pakeitimus</a:t>
            </a:r>
            <a:r>
              <a:rPr lang="en-US" dirty="0"/>
              <a:t> ne tik </a:t>
            </a:r>
            <a:r>
              <a:rPr lang="en-US" dirty="0" err="1"/>
              <a:t>lokaliai</a:t>
            </a:r>
            <a:r>
              <a:rPr lang="en-US" dirty="0"/>
              <a:t>, bet </a:t>
            </a:r>
            <a:r>
              <a:rPr lang="en-US" dirty="0" err="1"/>
              <a:t>ir</a:t>
            </a:r>
            <a:r>
              <a:rPr lang="en-US" dirty="0"/>
              <a:t> </a:t>
            </a:r>
            <a:r>
              <a:rPr lang="en-US" dirty="0" err="1"/>
              <a:t>serveryje</a:t>
            </a:r>
          </a:p>
          <a:p>
            <a:pPr marL="285750" indent="-285750">
              <a:buFont typeface="Arial"/>
              <a:buChar char="•"/>
            </a:pPr>
            <a:r>
              <a:rPr lang="en-US" dirty="0" err="1"/>
              <a:t>Lengviau</a:t>
            </a:r>
            <a:r>
              <a:rPr lang="en-US" dirty="0"/>
              <a:t> </a:t>
            </a:r>
            <a:r>
              <a:rPr lang="en-US" dirty="0" err="1"/>
              <a:t>pateikti</a:t>
            </a:r>
            <a:r>
              <a:rPr lang="en-US" dirty="0"/>
              <a:t> </a:t>
            </a:r>
            <a:r>
              <a:rPr lang="en-US" dirty="0" err="1"/>
              <a:t>kodą</a:t>
            </a:r>
            <a:r>
              <a:rPr lang="en-US" dirty="0"/>
              <a:t> į </a:t>
            </a:r>
            <a:r>
              <a:rPr lang="en-US" dirty="0" err="1"/>
              <a:t>produkciją</a:t>
            </a:r>
            <a:r>
              <a:rPr lang="en-US" dirty="0"/>
              <a:t> (</a:t>
            </a:r>
            <a:r>
              <a:rPr lang="en-US" dirty="0" err="1"/>
              <a:t>pvz</a:t>
            </a:r>
            <a:r>
              <a:rPr lang="en-US" dirty="0"/>
              <a:t>., </a:t>
            </a:r>
            <a:r>
              <a:rPr lang="en-US" dirty="0" err="1"/>
              <a:t>publikuoti</a:t>
            </a:r>
            <a:r>
              <a:rPr lang="en-US" dirty="0"/>
              <a:t> </a:t>
            </a:r>
            <a:r>
              <a:rPr lang="en-US" dirty="0" err="1"/>
              <a:t>sukurtą</a:t>
            </a:r>
            <a:r>
              <a:rPr lang="en-US" dirty="0"/>
              <a:t> </a:t>
            </a:r>
            <a:r>
              <a:rPr lang="en-US" dirty="0" err="1"/>
              <a:t>svetainę</a:t>
            </a:r>
            <a:r>
              <a:rPr lang="en-US" dirty="0"/>
              <a:t> </a:t>
            </a:r>
            <a:r>
              <a:rPr lang="en-US" dirty="0" err="1"/>
              <a:t>internete</a:t>
            </a:r>
            <a:r>
              <a:rPr lang="en-US" dirty="0"/>
              <a:t>, </a:t>
            </a:r>
            <a:r>
              <a:rPr lang="en-US" dirty="0" err="1"/>
              <a:t>skelbti</a:t>
            </a:r>
            <a:r>
              <a:rPr lang="en-US" dirty="0"/>
              <a:t> </a:t>
            </a:r>
            <a:r>
              <a:rPr lang="en-US" dirty="0" err="1"/>
              <a:t>pakeitimus</a:t>
            </a:r>
            <a:r>
              <a:rPr lang="en-US" dirty="0"/>
              <a:t>)</a:t>
            </a:r>
          </a:p>
          <a:p>
            <a:endParaRPr lang="en-US" dirty="0"/>
          </a:p>
          <a:p>
            <a:endParaRPr lang="en-US" dirty="0"/>
          </a:p>
          <a:p>
            <a:pPr marL="285750" indent="-285750">
              <a:buFont typeface="Arial"/>
              <a:buChar char="•"/>
            </a:pPr>
            <a:endParaRPr lang="en-US" dirty="0"/>
          </a:p>
          <a:p>
            <a:endParaRPr dirty="0"/>
          </a:p>
        </p:txBody>
      </p:sp>
    </p:spTree>
    <p:extLst>
      <p:ext uri="{BB962C8B-B14F-4D97-AF65-F5344CB8AC3E}">
        <p14:creationId xmlns:p14="http://schemas.microsoft.com/office/powerpoint/2010/main" val="7854619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Kaip įdiegti GIT Windows sistemoje?</a:t>
            </a:r>
            <a:endParaRPr lang="en-US" dirty="0"/>
          </a:p>
          <a:p>
            <a:endParaRPr lang="lt-LT"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501634" y="1371706"/>
            <a:ext cx="6209353"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pPr marL="342900" indent="-342900">
              <a:buAutoNum type="arabicPeriod"/>
            </a:pPr>
            <a:r>
              <a:rPr lang="en-US" dirty="0" err="1"/>
              <a:t>Užsiregistruoti</a:t>
            </a:r>
            <a:r>
              <a:rPr lang="en-US" dirty="0"/>
              <a:t> </a:t>
            </a:r>
            <a:r>
              <a:rPr lang="en-US" dirty="0" err="1"/>
              <a:t>svetainėje</a:t>
            </a:r>
            <a:r>
              <a:rPr lang="en-US" dirty="0"/>
              <a:t> </a:t>
            </a:r>
            <a:r>
              <a:rPr lang="en-US" dirty="0">
                <a:hlinkClick r:id="rId2"/>
              </a:rPr>
              <a:t>www.github.com</a:t>
            </a:r>
            <a:r>
              <a:rPr lang="en-US" dirty="0"/>
              <a:t>.</a:t>
            </a:r>
          </a:p>
          <a:p>
            <a:pPr marL="342900" indent="-342900">
              <a:buAutoNum type="arabicPeriod"/>
            </a:pPr>
            <a:r>
              <a:rPr lang="en-US" dirty="0" err="1"/>
              <a:t>Įdiegti</a:t>
            </a:r>
            <a:r>
              <a:rPr lang="en-US" dirty="0"/>
              <a:t> GIT </a:t>
            </a:r>
            <a:r>
              <a:rPr lang="en-US" dirty="0" err="1"/>
              <a:t>programą</a:t>
            </a:r>
            <a:r>
              <a:rPr lang="en-US" dirty="0"/>
              <a:t> </a:t>
            </a:r>
            <a:r>
              <a:rPr lang="en-US" dirty="0" err="1"/>
              <a:t>iš</a:t>
            </a:r>
            <a:r>
              <a:rPr lang="en-US" dirty="0"/>
              <a:t> </a:t>
            </a:r>
            <a:r>
              <a:rPr lang="en-US" dirty="0">
                <a:hlinkClick r:id="rId3"/>
              </a:rPr>
              <a:t>https://git-scm.com/downloads</a:t>
            </a:r>
            <a:r>
              <a:rPr lang="en-US" dirty="0"/>
              <a:t> (</a:t>
            </a:r>
            <a:r>
              <a:rPr lang="en-US" dirty="0" err="1"/>
              <a:t>diegiant</a:t>
            </a:r>
            <a:r>
              <a:rPr lang="en-US" dirty="0"/>
              <a:t> </a:t>
            </a:r>
            <a:r>
              <a:rPr lang="en-US" dirty="0" err="1"/>
              <a:t>visuomet</a:t>
            </a:r>
            <a:r>
              <a:rPr lang="en-US" dirty="0"/>
              <a:t> </a:t>
            </a:r>
            <a:r>
              <a:rPr lang="en-US" dirty="0" err="1"/>
              <a:t>spausti</a:t>
            </a:r>
            <a:r>
              <a:rPr lang="en-US" dirty="0"/>
              <a:t> „Next“).</a:t>
            </a:r>
          </a:p>
          <a:p>
            <a:pPr marL="342900" indent="-342900">
              <a:buAutoNum type="arabicPeriod"/>
            </a:pPr>
            <a:r>
              <a:rPr lang="en-US" dirty="0" err="1"/>
              <a:t>Patikrinti</a:t>
            </a:r>
            <a:r>
              <a:rPr lang="en-US" dirty="0"/>
              <a:t> </a:t>
            </a:r>
            <a:r>
              <a:rPr lang="en-US" dirty="0" err="1"/>
              <a:t>ar</a:t>
            </a:r>
            <a:r>
              <a:rPr lang="en-US" dirty="0"/>
              <a:t> </a:t>
            </a:r>
            <a:r>
              <a:rPr lang="en-US" dirty="0" err="1"/>
              <a:t>veikia</a:t>
            </a:r>
            <a:r>
              <a:rPr lang="en-US" dirty="0"/>
              <a:t>, Windows </a:t>
            </a:r>
            <a:r>
              <a:rPr lang="en-US" dirty="0" err="1"/>
              <a:t>konsolėje</a:t>
            </a:r>
            <a:r>
              <a:rPr lang="en-US" dirty="0"/>
              <a:t> (Win + c, m, d + Enter) </a:t>
            </a:r>
            <a:r>
              <a:rPr lang="en-US" dirty="0" err="1"/>
              <a:t>įrašius</a:t>
            </a:r>
            <a:r>
              <a:rPr lang="en-US" dirty="0"/>
              <a:t> „git“ (</a:t>
            </a:r>
            <a:r>
              <a:rPr lang="en-US" dirty="0" err="1"/>
              <a:t>jei</a:t>
            </a:r>
            <a:r>
              <a:rPr lang="en-US" dirty="0"/>
              <a:t> </a:t>
            </a:r>
            <a:r>
              <a:rPr lang="en-US" dirty="0" err="1"/>
              <a:t>išmeta</a:t>
            </a:r>
            <a:r>
              <a:rPr lang="en-US" dirty="0"/>
              <a:t> </a:t>
            </a:r>
            <a:r>
              <a:rPr lang="en-US" dirty="0" err="1"/>
              <a:t>pagalbos</a:t>
            </a:r>
            <a:r>
              <a:rPr lang="en-US" dirty="0"/>
              <a:t> </a:t>
            </a:r>
            <a:r>
              <a:rPr lang="en-US" dirty="0" err="1"/>
              <a:t>informaciją</a:t>
            </a:r>
            <a:r>
              <a:rPr lang="en-US" dirty="0"/>
              <a:t> </a:t>
            </a:r>
            <a:r>
              <a:rPr lang="en-US" dirty="0" err="1"/>
              <a:t>apie</a:t>
            </a:r>
            <a:r>
              <a:rPr lang="en-US" dirty="0"/>
              <a:t> git, </a:t>
            </a:r>
            <a:r>
              <a:rPr lang="en-US" dirty="0" err="1"/>
              <a:t>reiškia</a:t>
            </a:r>
            <a:r>
              <a:rPr lang="en-US" dirty="0"/>
              <a:t> </a:t>
            </a:r>
            <a:r>
              <a:rPr lang="en-US" dirty="0" err="1"/>
              <a:t>veikia</a:t>
            </a:r>
            <a:r>
              <a:rPr lang="en-US" dirty="0"/>
              <a:t>).</a:t>
            </a:r>
          </a:p>
          <a:p>
            <a:pPr marL="285750" indent="-285750">
              <a:buFont typeface="Arial"/>
              <a:buChar char="•"/>
            </a:pPr>
            <a:endParaRPr lang="en-US" dirty="0"/>
          </a:p>
          <a:p>
            <a:endParaRPr lang="en-US" dirty="0"/>
          </a:p>
          <a:p>
            <a:endParaRPr lang="en-US" dirty="0"/>
          </a:p>
          <a:p>
            <a:pPr marL="285750" indent="-285750">
              <a:buFont typeface="Arial"/>
              <a:buChar char="•"/>
            </a:pPr>
            <a:endParaRPr lang="en-US" dirty="0"/>
          </a:p>
          <a:p>
            <a:endParaRPr dirty="0"/>
          </a:p>
        </p:txBody>
      </p:sp>
    </p:spTree>
    <p:extLst>
      <p:ext uri="{BB962C8B-B14F-4D97-AF65-F5344CB8AC3E}">
        <p14:creationId xmlns:p14="http://schemas.microsoft.com/office/powerpoint/2010/main" val="28023001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nustatyti GIT</a:t>
            </a:r>
          </a:p>
        </p:txBody>
      </p:sp>
      <p:pic>
        <p:nvPicPr>
          <p:cNvPr id="3" name="Picture 3">
            <a:extLst>
              <a:ext uri="{FF2B5EF4-FFF2-40B4-BE49-F238E27FC236}">
                <a16:creationId xmlns:a16="http://schemas.microsoft.com/office/drawing/2014/main" id="{22D6DCB6-4F2B-4A66-BE07-F7CF7CA06643}"/>
              </a:ext>
            </a:extLst>
          </p:cNvPr>
          <p:cNvPicPr>
            <a:picLocks noChangeAspect="1"/>
          </p:cNvPicPr>
          <p:nvPr/>
        </p:nvPicPr>
        <p:blipFill>
          <a:blip r:embed="rId2"/>
          <a:stretch>
            <a:fillRect/>
          </a:stretch>
        </p:blipFill>
        <p:spPr>
          <a:xfrm>
            <a:off x="837236" y="2308327"/>
            <a:ext cx="3505200" cy="399045"/>
          </a:xfrm>
          <a:prstGeom prst="rect">
            <a:avLst/>
          </a:prstGeom>
        </p:spPr>
      </p:pic>
      <p:pic>
        <p:nvPicPr>
          <p:cNvPr id="4" name="Picture 4">
            <a:extLst>
              <a:ext uri="{FF2B5EF4-FFF2-40B4-BE49-F238E27FC236}">
                <a16:creationId xmlns:a16="http://schemas.microsoft.com/office/drawing/2014/main" id="{11423780-C513-4B88-A6D6-E9CB0DA744A5}"/>
              </a:ext>
            </a:extLst>
          </p:cNvPr>
          <p:cNvPicPr>
            <a:picLocks noChangeAspect="1"/>
          </p:cNvPicPr>
          <p:nvPr/>
        </p:nvPicPr>
        <p:blipFill>
          <a:blip r:embed="rId3"/>
          <a:stretch>
            <a:fillRect/>
          </a:stretch>
        </p:blipFill>
        <p:spPr>
          <a:xfrm>
            <a:off x="837236" y="3149873"/>
            <a:ext cx="4681960" cy="355697"/>
          </a:xfrm>
          <a:prstGeom prst="rect">
            <a:avLst/>
          </a:prstGeom>
        </p:spPr>
      </p:pic>
      <p:pic>
        <p:nvPicPr>
          <p:cNvPr id="5" name="Picture 5">
            <a:extLst>
              <a:ext uri="{FF2B5EF4-FFF2-40B4-BE49-F238E27FC236}">
                <a16:creationId xmlns:a16="http://schemas.microsoft.com/office/drawing/2014/main" id="{5D32810D-E3C2-49BD-B4C0-8EF2B5C39974}"/>
              </a:ext>
            </a:extLst>
          </p:cNvPr>
          <p:cNvPicPr>
            <a:picLocks noChangeAspect="1"/>
          </p:cNvPicPr>
          <p:nvPr/>
        </p:nvPicPr>
        <p:blipFill>
          <a:blip r:embed="rId4"/>
          <a:stretch>
            <a:fillRect/>
          </a:stretch>
        </p:blipFill>
        <p:spPr>
          <a:xfrm>
            <a:off x="833076" y="3937141"/>
            <a:ext cx="1700153" cy="353389"/>
          </a:xfrm>
          <a:prstGeom prst="rect">
            <a:avLst/>
          </a:prstGeom>
        </p:spPr>
      </p:pic>
      <p:sp>
        <p:nvSpPr>
          <p:cNvPr id="6" name="TextBox 5">
            <a:extLst>
              <a:ext uri="{FF2B5EF4-FFF2-40B4-BE49-F238E27FC236}">
                <a16:creationId xmlns:a16="http://schemas.microsoft.com/office/drawing/2014/main" id="{4F30D235-4B05-409D-B83D-85683105CA77}"/>
              </a:ext>
            </a:extLst>
          </p:cNvPr>
          <p:cNvSpPr txBox="1"/>
          <p:nvPr/>
        </p:nvSpPr>
        <p:spPr>
          <a:xfrm>
            <a:off x="412831" y="2313006"/>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12830" y="313287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10" name="TextBox 9">
            <a:extLst>
              <a:ext uri="{FF2B5EF4-FFF2-40B4-BE49-F238E27FC236}">
                <a16:creationId xmlns:a16="http://schemas.microsoft.com/office/drawing/2014/main" id="{1A7DB9BB-1234-4ED5-8FA2-B06F591F19B4}"/>
              </a:ext>
            </a:extLst>
          </p:cNvPr>
          <p:cNvSpPr txBox="1"/>
          <p:nvPr/>
        </p:nvSpPr>
        <p:spPr>
          <a:xfrm>
            <a:off x="412831" y="393346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562647" y="3937425"/>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buFontTx/>
              <a:buAutoNum type="arabicPeriod"/>
            </a:pPr>
            <a:r>
              <a:rPr lang="lt-LT" kern="0"/>
              <a:t>Nustatome vardą.</a:t>
            </a:r>
            <a:endParaRPr lang="en-US"/>
          </a:p>
          <a:p>
            <a:pPr marL="342900" indent="-342900">
              <a:buFontTx/>
              <a:buAutoNum type="arabicPeriod"/>
            </a:pPr>
            <a:r>
              <a:rPr lang="lt-LT" kern="0"/>
              <a:t>Nustatome elektroninio pašto adresą.</a:t>
            </a:r>
            <a:endParaRPr lang="lt-LT" kern="0" dirty="0"/>
          </a:p>
          <a:p>
            <a:pPr marL="342900" indent="-342900">
              <a:buFontTx/>
              <a:buAutoNum type="arabicPeriod"/>
            </a:pPr>
            <a:r>
              <a:rPr lang="lt-LT" kern="0"/>
              <a:t>Patikriname ar susikūrė naujas įrašas</a:t>
            </a:r>
            <a:endParaRPr lang="lt-LT" kern="0" dirty="0"/>
          </a:p>
          <a:p>
            <a:endParaRPr lang="lt-LT" kern="0" dirty="0"/>
          </a:p>
          <a:p>
            <a:pPr marL="285750" indent="-285750">
              <a:buFont typeface="Arial"/>
              <a:buChar char="•"/>
            </a:pPr>
            <a:endParaRPr lang="lt-LT" kern="0" dirty="0"/>
          </a:p>
          <a:p>
            <a:endParaRPr lang="lt-LT"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412831" y="14256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383893" y="4512195"/>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kern="0"/>
              <a:t>1. Atsidarome Git Bash programą.</a:t>
            </a:r>
            <a:endParaRPr lang="en-US"/>
          </a:p>
          <a:p>
            <a:r>
              <a:rPr lang="lt-LT" kern="0"/>
              <a:t>2. Sugeneruojame SSH raktą paleidus šią komandą (Visas užklausas galima patvirtinti nieko nevedant, tik spaudžiant Enter)</a:t>
            </a:r>
            <a:endParaRPr lang="lt-LT" kern="0" dirty="0"/>
          </a:p>
          <a:p>
            <a:r>
              <a:rPr lang="lt-LT" kern="0"/>
              <a:t>3. Su bet kokiu teksto redaktoriumi atidaryti sugeneruotą rakto failą </a:t>
            </a:r>
            <a:r>
              <a:rPr lang="lt-LT" kern="0" dirty="0"/>
              <a:t>id_rsa.pub, pažymėti kodą komanda CTRL+C.</a:t>
            </a:r>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8" name="Picture 10" descr="Graphical user interface, text, application&#10;&#10;Description automatically generated">
            <a:extLst>
              <a:ext uri="{FF2B5EF4-FFF2-40B4-BE49-F238E27FC236}">
                <a16:creationId xmlns:a16="http://schemas.microsoft.com/office/drawing/2014/main" id="{C7C10E91-4E0D-40F0-92A3-66D667716E67}"/>
              </a:ext>
            </a:extLst>
          </p:cNvPr>
          <p:cNvPicPr>
            <a:picLocks noChangeAspect="1"/>
          </p:cNvPicPr>
          <p:nvPr/>
        </p:nvPicPr>
        <p:blipFill>
          <a:blip r:embed="rId2"/>
          <a:stretch>
            <a:fillRect/>
          </a:stretch>
        </p:blipFill>
        <p:spPr>
          <a:xfrm>
            <a:off x="943337" y="1424572"/>
            <a:ext cx="3177250" cy="2629537"/>
          </a:xfrm>
          <a:prstGeom prst="rect">
            <a:avLst/>
          </a:prstGeom>
        </p:spPr>
      </p:pic>
      <p:pic>
        <p:nvPicPr>
          <p:cNvPr id="11" name="Picture 11">
            <a:extLst>
              <a:ext uri="{FF2B5EF4-FFF2-40B4-BE49-F238E27FC236}">
                <a16:creationId xmlns:a16="http://schemas.microsoft.com/office/drawing/2014/main" id="{71002B8D-C3B3-471A-9341-6799D374DC6D}"/>
              </a:ext>
            </a:extLst>
          </p:cNvPr>
          <p:cNvPicPr>
            <a:picLocks noChangeAspect="1"/>
          </p:cNvPicPr>
          <p:nvPr/>
        </p:nvPicPr>
        <p:blipFill>
          <a:blip r:embed="rId3"/>
          <a:stretch>
            <a:fillRect/>
          </a:stretch>
        </p:blipFill>
        <p:spPr>
          <a:xfrm>
            <a:off x="914400" y="4457749"/>
            <a:ext cx="3871730" cy="479283"/>
          </a:xfrm>
          <a:prstGeom prst="rect">
            <a:avLst/>
          </a:prstGeom>
        </p:spPr>
      </p:pic>
      <p:sp>
        <p:nvSpPr>
          <p:cNvPr id="14" name="TextBox 13">
            <a:extLst>
              <a:ext uri="{FF2B5EF4-FFF2-40B4-BE49-F238E27FC236}">
                <a16:creationId xmlns:a16="http://schemas.microsoft.com/office/drawing/2014/main" id="{4BC2BEE5-A16E-45A2-967C-CEF3CEEBB170}"/>
              </a:ext>
            </a:extLst>
          </p:cNvPr>
          <p:cNvSpPr txBox="1"/>
          <p:nvPr/>
        </p:nvSpPr>
        <p:spPr>
          <a:xfrm>
            <a:off x="383892" y="53031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12" name="Picture 12" descr="Graphical user interface, text, application&#10;&#10;Description automatically generated">
            <a:extLst>
              <a:ext uri="{FF2B5EF4-FFF2-40B4-BE49-F238E27FC236}">
                <a16:creationId xmlns:a16="http://schemas.microsoft.com/office/drawing/2014/main" id="{70B256F9-2145-4500-89C4-CAE636E2057C}"/>
              </a:ext>
            </a:extLst>
          </p:cNvPr>
          <p:cNvPicPr>
            <a:picLocks noChangeAspect="1"/>
          </p:cNvPicPr>
          <p:nvPr/>
        </p:nvPicPr>
        <p:blipFill>
          <a:blip r:embed="rId4"/>
          <a:stretch>
            <a:fillRect/>
          </a:stretch>
        </p:blipFill>
        <p:spPr>
          <a:xfrm>
            <a:off x="914400" y="5375552"/>
            <a:ext cx="3871731" cy="765707"/>
          </a:xfrm>
          <a:prstGeom prst="rect">
            <a:avLst/>
          </a:prstGeom>
        </p:spPr>
      </p:pic>
    </p:spTree>
    <p:extLst>
      <p:ext uri="{BB962C8B-B14F-4D97-AF65-F5344CB8AC3E}">
        <p14:creationId xmlns:p14="http://schemas.microsoft.com/office/powerpoint/2010/main" val="15713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200629" y="13870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740779" y="388523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gn="just"/>
            <a:r>
              <a:rPr lang="lt-LT" kern="0"/>
              <a:t>4. Svetainėje </a:t>
            </a:r>
            <a:r>
              <a:rPr lang="lt-LT" kern="0" dirty="0">
                <a:hlinkClick r:id="rId2"/>
              </a:rPr>
              <a:t>www.github.com</a:t>
            </a:r>
            <a:r>
              <a:rPr lang="lt-LT" kern="0"/>
              <a:t> spausti ant vartotojo ikonos viršutiniame dešiniajame kampe, pasirinkti Settings, tuomet SSH and GPG keys. Tada spausti mygtuką New SSH key.</a:t>
            </a:r>
            <a:endParaRPr lang="en-US"/>
          </a:p>
          <a:p>
            <a:r>
              <a:rPr lang="lt-LT" kern="0"/>
              <a:t>5. Laukelyje Title įrašyti norimą pavadinimą, pvz. Namų kompiuteris, pele pažymėti lauką key ir paspausti CTRL+V (bus įklijuotas 3 žingsnyje nukopijuotas SSH kodas), galiausiai spausti </a:t>
            </a:r>
            <a:r>
              <a:rPr lang="lt-LT" i="1" kern="0"/>
              <a:t>Add SSH Key</a:t>
            </a:r>
            <a:r>
              <a:rPr lang="lt-LT" kern="0" dirty="0"/>
              <a:t>.</a:t>
            </a:r>
          </a:p>
          <a:p>
            <a:endParaRPr lang="lt-LT" kern="0" dirty="0"/>
          </a:p>
          <a:p>
            <a:endParaRPr lang="lt-LT" kern="0" dirty="0"/>
          </a:p>
          <a:p>
            <a:endParaRPr lang="lt-LT" kern="0" dirty="0"/>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3" name="Picture 3" descr="Graphical user interface, application&#10;&#10;Description automatically generated">
            <a:extLst>
              <a:ext uri="{FF2B5EF4-FFF2-40B4-BE49-F238E27FC236}">
                <a16:creationId xmlns:a16="http://schemas.microsoft.com/office/drawing/2014/main" id="{B5149A32-B726-429D-B262-682F1EA56F5B}"/>
              </a:ext>
            </a:extLst>
          </p:cNvPr>
          <p:cNvPicPr>
            <a:picLocks noChangeAspect="1"/>
          </p:cNvPicPr>
          <p:nvPr/>
        </p:nvPicPr>
        <p:blipFill>
          <a:blip r:embed="rId3"/>
          <a:stretch>
            <a:fillRect/>
          </a:stretch>
        </p:blipFill>
        <p:spPr>
          <a:xfrm>
            <a:off x="625033" y="1478813"/>
            <a:ext cx="4894161" cy="1681895"/>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C5CA7ABC-BCDD-448B-B4B2-467145B0FCF8}"/>
              </a:ext>
            </a:extLst>
          </p:cNvPr>
          <p:cNvPicPr>
            <a:picLocks noChangeAspect="1"/>
          </p:cNvPicPr>
          <p:nvPr/>
        </p:nvPicPr>
        <p:blipFill>
          <a:blip r:embed="rId4"/>
          <a:stretch>
            <a:fillRect/>
          </a:stretch>
        </p:blipFill>
        <p:spPr>
          <a:xfrm>
            <a:off x="1261640" y="3977647"/>
            <a:ext cx="3360516" cy="2133971"/>
          </a:xfrm>
          <a:prstGeom prst="rect">
            <a:avLst/>
          </a:prstGeom>
        </p:spPr>
      </p:pic>
    </p:spTree>
    <p:extLst>
      <p:ext uri="{BB962C8B-B14F-4D97-AF65-F5344CB8AC3E}">
        <p14:creationId xmlns:p14="http://schemas.microsoft.com/office/powerpoint/2010/main" val="16856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tuščią GitHub projektą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16518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03184" y="447361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a:t>Pagrindiniame </a:t>
            </a:r>
            <a:r>
              <a:rPr lang="lt-LT" kern="0" dirty="0">
                <a:hlinkClick r:id="rId2"/>
              </a:rPr>
              <a:t>www.github.com</a:t>
            </a:r>
            <a:r>
              <a:rPr lang="lt-LT" kern="0"/>
              <a:t> puslapyje (prisijungę savo vardu ir slaptažodžiu) spauskite "New".</a:t>
            </a:r>
            <a:endParaRPr lang="en-US"/>
          </a:p>
          <a:p>
            <a:pPr marL="342900" indent="-342900" algn="just">
              <a:buAutoNum type="arabicPeriod"/>
            </a:pPr>
            <a:r>
              <a:rPr lang="lt-LT" kern="0"/>
              <a:t>Laukelyje Repository name įrašykite norimą projekto pavadinimą (be tarpų) ir spauskite mygtuką Create repository. Atsidariusiame lange pamatysite komandas, reikalingas pridėti failus į repozitoriją</a:t>
            </a:r>
            <a:endParaRPr lang="lt-LT"/>
          </a:p>
          <a:p>
            <a:pPr marL="342900" indent="-342900" algn="just">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p:txBody>
      </p:sp>
      <p:pic>
        <p:nvPicPr>
          <p:cNvPr id="2" name="Picture 4" descr="Graphical user interface, text, application&#10;&#10;Description automatically generated">
            <a:extLst>
              <a:ext uri="{FF2B5EF4-FFF2-40B4-BE49-F238E27FC236}">
                <a16:creationId xmlns:a16="http://schemas.microsoft.com/office/drawing/2014/main" id="{BD55B20C-B144-42C7-8226-5FF190677C74}"/>
              </a:ext>
            </a:extLst>
          </p:cNvPr>
          <p:cNvPicPr>
            <a:picLocks noChangeAspect="1"/>
          </p:cNvPicPr>
          <p:nvPr/>
        </p:nvPicPr>
        <p:blipFill>
          <a:blip r:embed="rId3"/>
          <a:stretch>
            <a:fillRect/>
          </a:stretch>
        </p:blipFill>
        <p:spPr>
          <a:xfrm>
            <a:off x="1608881" y="1198945"/>
            <a:ext cx="2743200" cy="2743200"/>
          </a:xfrm>
          <a:prstGeom prst="rect">
            <a:avLst/>
          </a:prstGeom>
        </p:spPr>
      </p:pic>
      <p:pic>
        <p:nvPicPr>
          <p:cNvPr id="5" name="Picture 7" descr="Graphical user interface, text, application, email&#10;&#10;Description automatically generated">
            <a:extLst>
              <a:ext uri="{FF2B5EF4-FFF2-40B4-BE49-F238E27FC236}">
                <a16:creationId xmlns:a16="http://schemas.microsoft.com/office/drawing/2014/main" id="{C863C912-F217-44C7-B2D7-D051B47F6AD5}"/>
              </a:ext>
            </a:extLst>
          </p:cNvPr>
          <p:cNvPicPr>
            <a:picLocks noChangeAspect="1"/>
          </p:cNvPicPr>
          <p:nvPr/>
        </p:nvPicPr>
        <p:blipFill>
          <a:blip r:embed="rId4"/>
          <a:stretch>
            <a:fillRect/>
          </a:stretch>
        </p:blipFill>
        <p:spPr>
          <a:xfrm>
            <a:off x="914400" y="4564927"/>
            <a:ext cx="4006769" cy="1615310"/>
          </a:xfrm>
          <a:prstGeom prst="rect">
            <a:avLst/>
          </a:prstGeom>
        </p:spPr>
      </p:pic>
    </p:spTree>
    <p:extLst>
      <p:ext uri="{BB962C8B-B14F-4D97-AF65-F5344CB8AC3E}">
        <p14:creationId xmlns:p14="http://schemas.microsoft.com/office/powerpoint/2010/main" val="350697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9313F7-B286-403D-AA6B-2EFE080B16BD}"/>
</file>

<file path=customXml/itemProps2.xml><?xml version="1.0" encoding="utf-8"?>
<ds:datastoreItem xmlns:ds="http://schemas.openxmlformats.org/officeDocument/2006/customXml" ds:itemID="{76279DCF-3EC8-4E7F-910F-D6883DFD2ED3}"/>
</file>

<file path=customXml/itemProps3.xml><?xml version="1.0" encoding="utf-8"?>
<ds:datastoreItem xmlns:ds="http://schemas.openxmlformats.org/officeDocument/2006/customXml" ds:itemID="{B9314B75-1DFC-452B-8189-3EBAF25F32EB}"/>
</file>

<file path=docProps/app.xml><?xml version="1.0" encoding="utf-8"?>
<Properties xmlns="http://schemas.openxmlformats.org/officeDocument/2006/extended-properties" xmlns:vt="http://schemas.openxmlformats.org/officeDocument/2006/docPropsVTypes">
  <Template/>
  <TotalTime>5916</TotalTime>
  <Words>414</Words>
  <Application>Microsoft Office PowerPoint</Application>
  <PresentationFormat>Widescreen</PresentationFormat>
  <Paragraphs>72</Paragraphs>
  <Slides>15</Slides>
  <Notes>0</Notes>
  <HiddenSlides>0</HiddenSlide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Versijų valdymo sistemos (GIT)    </vt:lpstr>
      <vt:lpstr>Ką leidžia VCS (GIT)     </vt:lpstr>
      <vt:lpstr>Kaip įdiegti GIT Windows sistemoje?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1522</cp:revision>
  <dcterms:modified xsi:type="dcterms:W3CDTF">2021-07-19T17:46:48Z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