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notesMasterIdLst>
    <p:notesMasterId r:id="rId47"/>
  </p:notesMasterIdLst>
  <p:sldIdLst>
    <p:sldId id="291" r:id="rId10"/>
    <p:sldId id="292" r:id="rId11"/>
    <p:sldId id="293" r:id="rId12"/>
    <p:sldId id="256" r:id="rId13"/>
    <p:sldId id="257" r:id="rId14"/>
    <p:sldId id="258" r:id="rId15"/>
    <p:sldId id="259" r:id="rId16"/>
    <p:sldId id="287"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88" r:id="rId33"/>
    <p:sldId id="275" r:id="rId34"/>
    <p:sldId id="276" r:id="rId35"/>
    <p:sldId id="277" r:id="rId36"/>
    <p:sldId id="278" r:id="rId37"/>
    <p:sldId id="289" r:id="rId38"/>
    <p:sldId id="279" r:id="rId39"/>
    <p:sldId id="280" r:id="rId40"/>
    <p:sldId id="281" r:id="rId41"/>
    <p:sldId id="282" r:id="rId42"/>
    <p:sldId id="283" r:id="rId43"/>
    <p:sldId id="284" r:id="rId44"/>
    <p:sldId id="285" r:id="rId45"/>
    <p:sldId id="286" r:id="rId4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1"/>
    <p:restoredTop sz="79785"/>
  </p:normalViewPr>
  <p:slideViewPr>
    <p:cSldViewPr snapToGrid="0">
      <p:cViewPr varScale="1">
        <p:scale>
          <a:sx n="130" d="100"/>
          <a:sy n="130" d="100"/>
        </p:scale>
        <p:origin x="8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BD4B6A9-1683-474A-B99A-24900B1F6E20}" type="datetimeFigureOut">
              <a:rPr lang="en-LT" smtClean="0"/>
              <a:t>2023-06-04</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715E8C4-6AE6-C346-A413-B68FF90A685C}" type="slidenum">
              <a:rPr lang="en-LT" smtClean="0"/>
              <a:t>‹#›</a:t>
            </a:fld>
            <a:endParaRPr lang="en-LT"/>
          </a:p>
        </p:txBody>
      </p:sp>
    </p:spTree>
    <p:extLst>
      <p:ext uri="{BB962C8B-B14F-4D97-AF65-F5344CB8AC3E}">
        <p14:creationId xmlns:p14="http://schemas.microsoft.com/office/powerpoint/2010/main" val="208936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Esu</a:t>
            </a:r>
            <a:r>
              <a:rPr lang="en-US" sz="1800" dirty="0">
                <a:effectLst/>
                <a:latin typeface="Calibri" panose="020F0502020204030204" pitchFamily="34" charset="0"/>
                <a:ea typeface="Calibri" panose="020F0502020204030204" pitchFamily="34" charset="0"/>
                <a:cs typeface="Times New Roman" panose="02020603050405020304" pitchFamily="18" charset="0"/>
              </a:rPr>
              <a:t> Aurimas Aleksandras.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Domiuosi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pytonu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dirbtiniu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intelektu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dirbu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Pytonu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nuo</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2013-u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cia</a:t>
            </a:r>
            <a:r>
              <a:rPr lang="en-US" sz="1800" dirty="0">
                <a:effectLst/>
                <a:latin typeface="Calibri" panose="020F0502020204030204" pitchFamily="34" charset="0"/>
                <a:ea typeface="Calibri" panose="020F0502020204030204" pitchFamily="34" charset="0"/>
                <a:cs typeface="Times New Roman" panose="02020603050405020304" pitchFamily="18" charset="0"/>
              </a:rPr>
              <a:t> bus mano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pirma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paskaita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sitame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kurse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a:t>
            </a:r>
            <a:r>
              <a:rPr lang="en-US" sz="1800" dirty="0">
                <a:effectLst/>
                <a:latin typeface="Calibri" panose="020F0502020204030204" pitchFamily="34" charset="0"/>
                <a:ea typeface="Calibri" panose="020F0502020204030204" pitchFamily="34" charset="0"/>
                <a:cs typeface="Times New Roman" panose="02020603050405020304" pitchFamily="18" charset="0"/>
              </a:rPr>
              <a:t> soc.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tinklai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kontaktai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kaip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galite</a:t>
            </a:r>
            <a:r>
              <a:rPr lang="en-US" sz="1800" dirty="0">
                <a:effectLst/>
                <a:latin typeface="Calibri" panose="020F0502020204030204" pitchFamily="34" charset="0"/>
                <a:ea typeface="Calibri" panose="020F0502020204030204" pitchFamily="34" charset="0"/>
                <a:cs typeface="Times New Roman" panose="02020603050405020304" pitchFamily="18" charset="0"/>
              </a:rPr>
              <a:t> mane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pasiekti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Pradekime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err="1">
                <a:solidFill>
                  <a:srgbClr val="374151"/>
                </a:solidFill>
                <a:effectLst/>
                <a:latin typeface="Söhne"/>
              </a:rPr>
              <a:t>Python</a:t>
            </a:r>
            <a:r>
              <a:rPr lang="lt-LT" b="0" i="0" dirty="0">
                <a:solidFill>
                  <a:srgbClr val="374151"/>
                </a:solidFill>
                <a:effectLst/>
                <a:latin typeface="Söhne"/>
              </a:rPr>
              <a:t> kintamųjų pavadinimai prasideda raide arba pabraukimu, pvz., "_vardas" arba "vardas". Jie gali būti sudaryti iš raidžių, skaičių ir pabraukimų, pvz., "pirmas1", "</a:t>
            </a:r>
            <a:r>
              <a:rPr lang="lt-LT" b="0" i="0" dirty="0" err="1">
                <a:solidFill>
                  <a:srgbClr val="374151"/>
                </a:solidFill>
                <a:effectLst/>
                <a:latin typeface="Söhne"/>
              </a:rPr>
              <a:t>antras_skaicius</a:t>
            </a:r>
            <a:r>
              <a:rPr lang="lt-LT" b="0" i="0" dirty="0">
                <a:solidFill>
                  <a:srgbClr val="374151"/>
                </a:solidFill>
                <a:effectLst/>
                <a:latin typeface="Söhne"/>
              </a:rPr>
              <a:t>" ar "_e5786". Kintamųjų pavadinimuose didžiosios ir mažosios raidės yra svarbios, tad "Vardas" ir "vardas" būtų skirtingi kintamieji. </a:t>
            </a:r>
            <a:r>
              <a:rPr lang="lt-LT" b="0" i="0" dirty="0" err="1">
                <a:solidFill>
                  <a:srgbClr val="374151"/>
                </a:solidFill>
                <a:effectLst/>
                <a:latin typeface="Söhne"/>
              </a:rPr>
              <a:t>Python</a:t>
            </a:r>
            <a:r>
              <a:rPr lang="lt-LT" b="0" i="0" dirty="0">
                <a:solidFill>
                  <a:srgbClr val="374151"/>
                </a:solidFill>
                <a:effectLst/>
                <a:latin typeface="Söhne"/>
              </a:rPr>
              <a:t> raktiniai žodžiai negali būti kintamaisiais. </a:t>
            </a:r>
            <a:r>
              <a:rPr lang="lt-LT" b="0" i="0" dirty="0" err="1">
                <a:solidFill>
                  <a:srgbClr val="374151"/>
                </a:solidFill>
                <a:effectLst/>
                <a:latin typeface="Söhne"/>
              </a:rPr>
              <a:t>Python</a:t>
            </a:r>
            <a:r>
              <a:rPr lang="lt-LT" b="0" i="0" dirty="0">
                <a:solidFill>
                  <a:srgbClr val="374151"/>
                </a:solidFill>
                <a:effectLst/>
                <a:latin typeface="Söhne"/>
              </a:rPr>
              <a:t> programavimo kalboje sudurtinius kintamųjų pavadinimus priimta sudarinėti taip: "</a:t>
            </a:r>
            <a:r>
              <a:rPr lang="lt-LT" b="0" i="0" dirty="0" err="1">
                <a:solidFill>
                  <a:srgbClr val="374151"/>
                </a:solidFill>
                <a:effectLst/>
                <a:latin typeface="Söhne"/>
              </a:rPr>
              <a:t>first_block</a:t>
            </a:r>
            <a:r>
              <a:rPr lang="lt-LT" b="0" i="0" dirty="0">
                <a:solidFill>
                  <a:srgbClr val="374151"/>
                </a:solidFill>
                <a:effectLst/>
                <a:latin typeface="Söhne"/>
              </a:rPr>
              <a:t>", "</a:t>
            </a:r>
            <a:r>
              <a:rPr lang="lt-LT" b="0" i="0" dirty="0" err="1">
                <a:solidFill>
                  <a:srgbClr val="374151"/>
                </a:solidFill>
                <a:effectLst/>
                <a:latin typeface="Söhne"/>
              </a:rPr>
              <a:t>vandens_temperatura</a:t>
            </a:r>
            <a:r>
              <a:rPr lang="lt-LT" b="0" i="0" dirty="0">
                <a:solidFill>
                  <a:srgbClr val="374151"/>
                </a:solidFill>
                <a:effectLst/>
                <a:latin typeface="Söhne"/>
              </a:rPr>
              <a:t>". Šios taisyklės yra svarbios, nes jos padeda išlaikyti tvarką ir aiškumą kode. ()</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10</a:t>
            </a:fld>
            <a:endParaRPr lang="en-LT"/>
          </a:p>
        </p:txBody>
      </p:sp>
    </p:spTree>
    <p:extLst>
      <p:ext uri="{BB962C8B-B14F-4D97-AF65-F5344CB8AC3E}">
        <p14:creationId xmlns:p14="http://schemas.microsoft.com/office/powerpoint/2010/main" val="104116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ne tik apie sudėtingas operacijas, bet ir apie paprastesnius veiksmus. Peržiūrėkime dar keletą pavyzdžių.</a:t>
            </a:r>
          </a:p>
          <a:p>
            <a:pPr algn="l"/>
            <a:r>
              <a:rPr lang="lt-LT" b="0" i="0" dirty="0">
                <a:solidFill>
                  <a:srgbClr val="374151"/>
                </a:solidFill>
                <a:effectLst/>
                <a:latin typeface="Söhne"/>
              </a:rPr>
              <a:t>Jei parašome a = 5, </a:t>
            </a:r>
            <a:r>
              <a:rPr lang="lt-LT" b="0" i="0" dirty="0" err="1">
                <a:solidFill>
                  <a:srgbClr val="374151"/>
                </a:solidFill>
                <a:effectLst/>
                <a:latin typeface="Söhne"/>
              </a:rPr>
              <a:t>Python</a:t>
            </a:r>
            <a:r>
              <a:rPr lang="lt-LT" b="0" i="0" dirty="0">
                <a:solidFill>
                  <a:srgbClr val="374151"/>
                </a:solidFill>
                <a:effectLst/>
                <a:latin typeface="Söhne"/>
              </a:rPr>
              <a:t> supranta, kad norime priskirti reikšmę 5 kintamajam a. Taigi, a turės reikšmę 5.</a:t>
            </a:r>
          </a:p>
          <a:p>
            <a:pPr algn="l"/>
            <a:r>
              <a:rPr lang="lt-LT" b="0" i="0" dirty="0">
                <a:solidFill>
                  <a:srgbClr val="374151"/>
                </a:solidFill>
                <a:effectLst/>
                <a:latin typeface="Söhne"/>
              </a:rPr>
              <a:t>Dabar, jei parašome a += 2, tai yra tas pats kaip parašyti a = a + 2. </a:t>
            </a:r>
            <a:r>
              <a:rPr lang="lt-LT" b="0" i="0" dirty="0" err="1">
                <a:solidFill>
                  <a:srgbClr val="374151"/>
                </a:solidFill>
                <a:effectLst/>
                <a:latin typeface="Söhne"/>
              </a:rPr>
              <a:t>Python</a:t>
            </a:r>
            <a:r>
              <a:rPr lang="lt-LT" b="0" i="0" dirty="0">
                <a:solidFill>
                  <a:srgbClr val="374151"/>
                </a:solidFill>
                <a:effectLst/>
                <a:latin typeface="Söhne"/>
              </a:rPr>
              <a:t> pridės 2 prie dabartinės a reikšmės ir tada priskirs rezultatą atgal a. Taigi, a dabar turės reikšmę 7.</a:t>
            </a:r>
          </a:p>
          <a:p>
            <a:pPr algn="l"/>
            <a:r>
              <a:rPr lang="lt-LT" b="0" i="0" dirty="0">
                <a:solidFill>
                  <a:srgbClr val="374151"/>
                </a:solidFill>
                <a:effectLst/>
                <a:latin typeface="Söhne"/>
              </a:rPr>
              <a:t>Panašiai, jei parašome </a:t>
            </a:r>
            <a:r>
              <a:rPr lang="lt-LT" b="0" i="0" dirty="0" err="1">
                <a:solidFill>
                  <a:srgbClr val="374151"/>
                </a:solidFill>
                <a:effectLst/>
                <a:latin typeface="Söhne"/>
              </a:rPr>
              <a:t>b</a:t>
            </a:r>
            <a:r>
              <a:rPr lang="lt-LT" b="0" i="0" dirty="0">
                <a:solidFill>
                  <a:srgbClr val="374151"/>
                </a:solidFill>
                <a:effectLst/>
                <a:latin typeface="Söhne"/>
              </a:rPr>
              <a:t> = 12, </a:t>
            </a:r>
            <a:r>
              <a:rPr lang="lt-LT" b="0" i="0" dirty="0" err="1">
                <a:solidFill>
                  <a:srgbClr val="374151"/>
                </a:solidFill>
                <a:effectLst/>
                <a:latin typeface="Söhne"/>
              </a:rPr>
              <a:t>Python</a:t>
            </a:r>
            <a:r>
              <a:rPr lang="lt-LT" b="0" i="0" dirty="0">
                <a:solidFill>
                  <a:srgbClr val="374151"/>
                </a:solidFill>
                <a:effectLst/>
                <a:latin typeface="Söhne"/>
              </a:rPr>
              <a:t> priskirs reikšmę 12 kintamajam </a:t>
            </a:r>
            <a:r>
              <a:rPr lang="lt-LT" b="0" i="0" dirty="0" err="1">
                <a:solidFill>
                  <a:srgbClr val="374151"/>
                </a:solidFill>
                <a:effectLst/>
                <a:latin typeface="Söhne"/>
              </a:rPr>
              <a:t>b</a:t>
            </a:r>
            <a:r>
              <a:rPr lang="lt-LT" b="0" i="0" dirty="0">
                <a:solidFill>
                  <a:srgbClr val="374151"/>
                </a:solidFill>
                <a:effectLst/>
                <a:latin typeface="Söhne"/>
              </a:rPr>
              <a:t>. Taigi, </a:t>
            </a:r>
            <a:r>
              <a:rPr lang="lt-LT" b="0" i="0" dirty="0" err="1">
                <a:solidFill>
                  <a:srgbClr val="374151"/>
                </a:solidFill>
                <a:effectLst/>
                <a:latin typeface="Söhne"/>
              </a:rPr>
              <a:t>b</a:t>
            </a:r>
            <a:r>
              <a:rPr lang="lt-LT" b="0" i="0" dirty="0">
                <a:solidFill>
                  <a:srgbClr val="374151"/>
                </a:solidFill>
                <a:effectLst/>
                <a:latin typeface="Söhne"/>
              </a:rPr>
              <a:t> turės reikšmę 12.</a:t>
            </a:r>
          </a:p>
          <a:p>
            <a:pPr algn="l"/>
            <a:r>
              <a:rPr lang="lt-LT" b="0" i="0" dirty="0">
                <a:solidFill>
                  <a:srgbClr val="374151"/>
                </a:solidFill>
                <a:effectLst/>
                <a:latin typeface="Söhne"/>
              </a:rPr>
              <a:t>Tada, jei parašome </a:t>
            </a:r>
            <a:r>
              <a:rPr lang="lt-LT" b="0" i="0" dirty="0" err="1">
                <a:solidFill>
                  <a:srgbClr val="374151"/>
                </a:solidFill>
                <a:effectLst/>
                <a:latin typeface="Söhne"/>
              </a:rPr>
              <a:t>b</a:t>
            </a:r>
            <a:r>
              <a:rPr lang="lt-LT" b="0" i="0" dirty="0">
                <a:solidFill>
                  <a:srgbClr val="374151"/>
                </a:solidFill>
                <a:effectLst/>
                <a:latin typeface="Söhne"/>
              </a:rPr>
              <a:t> /= 3, tai yra tas pats kaip parašyti </a:t>
            </a:r>
            <a:r>
              <a:rPr lang="lt-LT" b="0" i="0" dirty="0" err="1">
                <a:solidFill>
                  <a:srgbClr val="374151"/>
                </a:solidFill>
                <a:effectLst/>
                <a:latin typeface="Söhne"/>
              </a:rPr>
              <a:t>b</a:t>
            </a:r>
            <a:r>
              <a:rPr lang="lt-LT" b="0" i="0" dirty="0">
                <a:solidFill>
                  <a:srgbClr val="374151"/>
                </a:solidFill>
                <a:effectLst/>
                <a:latin typeface="Söhne"/>
              </a:rPr>
              <a:t> = </a:t>
            </a:r>
            <a:r>
              <a:rPr lang="lt-LT" b="0" i="0" dirty="0" err="1">
                <a:solidFill>
                  <a:srgbClr val="374151"/>
                </a:solidFill>
                <a:effectLst/>
                <a:latin typeface="Söhne"/>
              </a:rPr>
              <a:t>b</a:t>
            </a:r>
            <a:r>
              <a:rPr lang="lt-LT" b="0" i="0" dirty="0">
                <a:solidFill>
                  <a:srgbClr val="374151"/>
                </a:solidFill>
                <a:effectLst/>
                <a:latin typeface="Söhne"/>
              </a:rPr>
              <a:t> / 3. </a:t>
            </a:r>
            <a:r>
              <a:rPr lang="lt-LT" b="0" i="0" dirty="0" err="1">
                <a:solidFill>
                  <a:srgbClr val="374151"/>
                </a:solidFill>
                <a:effectLst/>
                <a:latin typeface="Söhne"/>
              </a:rPr>
              <a:t>Python</a:t>
            </a:r>
            <a:r>
              <a:rPr lang="lt-LT" b="0" i="0" dirty="0">
                <a:solidFill>
                  <a:srgbClr val="374151"/>
                </a:solidFill>
                <a:effectLst/>
                <a:latin typeface="Söhne"/>
              </a:rPr>
              <a:t> padalins dabartinę </a:t>
            </a:r>
            <a:r>
              <a:rPr lang="lt-LT" b="0" i="0" dirty="0" err="1">
                <a:solidFill>
                  <a:srgbClr val="374151"/>
                </a:solidFill>
                <a:effectLst/>
                <a:latin typeface="Söhne"/>
              </a:rPr>
              <a:t>b</a:t>
            </a:r>
            <a:r>
              <a:rPr lang="lt-LT" b="0" i="0" dirty="0">
                <a:solidFill>
                  <a:srgbClr val="374151"/>
                </a:solidFill>
                <a:effectLst/>
                <a:latin typeface="Söhne"/>
              </a:rPr>
              <a:t> reikšmę iš 3 ir tada priskirs rezultatą atgal </a:t>
            </a:r>
            <a:r>
              <a:rPr lang="lt-LT" b="0" i="0" dirty="0" err="1">
                <a:solidFill>
                  <a:srgbClr val="374151"/>
                </a:solidFill>
                <a:effectLst/>
                <a:latin typeface="Söhne"/>
              </a:rPr>
              <a:t>b</a:t>
            </a:r>
            <a:r>
              <a:rPr lang="lt-LT" b="0" i="0" dirty="0">
                <a:solidFill>
                  <a:srgbClr val="374151"/>
                </a:solidFill>
                <a:effectLst/>
                <a:latin typeface="Söhne"/>
              </a:rPr>
              <a:t>. Taigi, </a:t>
            </a:r>
            <a:r>
              <a:rPr lang="lt-LT" b="0" i="0" dirty="0" err="1">
                <a:solidFill>
                  <a:srgbClr val="374151"/>
                </a:solidFill>
                <a:effectLst/>
                <a:latin typeface="Söhne"/>
              </a:rPr>
              <a:t>b</a:t>
            </a:r>
            <a:r>
              <a:rPr lang="lt-LT" b="0" i="0" dirty="0">
                <a:solidFill>
                  <a:srgbClr val="374151"/>
                </a:solidFill>
                <a:effectLst/>
                <a:latin typeface="Söhne"/>
              </a:rPr>
              <a:t> dabar turės reikšmę 4.0.</a:t>
            </a:r>
          </a:p>
          <a:p>
            <a:pPr algn="l"/>
            <a:r>
              <a:rPr lang="lt-LT" b="0" i="0" dirty="0">
                <a:solidFill>
                  <a:srgbClr val="374151"/>
                </a:solidFill>
                <a:effectLst/>
                <a:latin typeface="Söhne"/>
              </a:rPr>
              <a:t>Tai vadinama sudėtiniu priskyrimo operatoriumi. Jie gali supaprastinti jūsų kodą ir padaryti jį lengviau skaityt ir suprasti. ()</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11</a:t>
            </a:fld>
            <a:endParaRPr lang="en-LT"/>
          </a:p>
        </p:txBody>
      </p:sp>
    </p:spTree>
    <p:extLst>
      <p:ext uri="{BB962C8B-B14F-4D97-AF65-F5344CB8AC3E}">
        <p14:creationId xmlns:p14="http://schemas.microsoft.com/office/powerpoint/2010/main" val="164465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suteikia paprastą būdą pakelti skaičių laipsniu naudojant ** operatorių. Pažiūrėkime į šį operatorių naudojant keletą pavyzdžių.</a:t>
            </a:r>
          </a:p>
          <a:p>
            <a:pPr algn="l"/>
            <a:r>
              <a:rPr lang="lt-LT" b="0" i="0" dirty="0">
                <a:solidFill>
                  <a:srgbClr val="374151"/>
                </a:solidFill>
                <a:effectLst/>
                <a:latin typeface="Söhne"/>
              </a:rPr>
              <a:t>Jei parašome a = 2**2, </a:t>
            </a:r>
            <a:r>
              <a:rPr lang="lt-LT" b="0" i="0" dirty="0" err="1">
                <a:solidFill>
                  <a:srgbClr val="374151"/>
                </a:solidFill>
                <a:effectLst/>
                <a:latin typeface="Söhne"/>
              </a:rPr>
              <a:t>Python</a:t>
            </a:r>
            <a:r>
              <a:rPr lang="lt-LT" b="0" i="0" dirty="0">
                <a:solidFill>
                  <a:srgbClr val="374151"/>
                </a:solidFill>
                <a:effectLst/>
                <a:latin typeface="Söhne"/>
              </a:rPr>
              <a:t> pakels 2 kvadratu ir priskirs rezultatą kintamajam a. Taigi, a turės reikšmę 4.</a:t>
            </a:r>
          </a:p>
          <a:p>
            <a:pPr algn="l"/>
            <a:r>
              <a:rPr lang="lt-LT" b="0" i="0" dirty="0">
                <a:solidFill>
                  <a:srgbClr val="374151"/>
                </a:solidFill>
                <a:effectLst/>
                <a:latin typeface="Söhne"/>
              </a:rPr>
              <a:t>Panašiai, jei parašome </a:t>
            </a:r>
            <a:r>
              <a:rPr lang="lt-LT" b="0" i="0" dirty="0" err="1">
                <a:solidFill>
                  <a:srgbClr val="374151"/>
                </a:solidFill>
                <a:effectLst/>
                <a:latin typeface="Söhne"/>
              </a:rPr>
              <a:t>b</a:t>
            </a:r>
            <a:r>
              <a:rPr lang="lt-LT" b="0" i="0" dirty="0">
                <a:solidFill>
                  <a:srgbClr val="374151"/>
                </a:solidFill>
                <a:effectLst/>
                <a:latin typeface="Söhne"/>
              </a:rPr>
              <a:t> = 5**3, </a:t>
            </a:r>
            <a:r>
              <a:rPr lang="lt-LT" b="0" i="0" dirty="0" err="1">
                <a:solidFill>
                  <a:srgbClr val="374151"/>
                </a:solidFill>
                <a:effectLst/>
                <a:latin typeface="Söhne"/>
              </a:rPr>
              <a:t>Python</a:t>
            </a:r>
            <a:r>
              <a:rPr lang="lt-LT" b="0" i="0" dirty="0">
                <a:solidFill>
                  <a:srgbClr val="374151"/>
                </a:solidFill>
                <a:effectLst/>
                <a:latin typeface="Söhne"/>
              </a:rPr>
              <a:t> pakels 5 kubu ir priskirs rezultatą kintamajam </a:t>
            </a:r>
            <a:r>
              <a:rPr lang="lt-LT" b="0" i="0" dirty="0" err="1">
                <a:solidFill>
                  <a:srgbClr val="374151"/>
                </a:solidFill>
                <a:effectLst/>
                <a:latin typeface="Söhne"/>
              </a:rPr>
              <a:t>b</a:t>
            </a:r>
            <a:r>
              <a:rPr lang="lt-LT" b="0" i="0" dirty="0">
                <a:solidFill>
                  <a:srgbClr val="374151"/>
                </a:solidFill>
                <a:effectLst/>
                <a:latin typeface="Söhne"/>
              </a:rPr>
              <a:t>. Taigi, </a:t>
            </a:r>
            <a:r>
              <a:rPr lang="lt-LT" b="0" i="0" dirty="0" err="1">
                <a:solidFill>
                  <a:srgbClr val="374151"/>
                </a:solidFill>
                <a:effectLst/>
                <a:latin typeface="Söhne"/>
              </a:rPr>
              <a:t>b</a:t>
            </a:r>
            <a:r>
              <a:rPr lang="lt-LT" b="0" i="0" dirty="0">
                <a:solidFill>
                  <a:srgbClr val="374151"/>
                </a:solidFill>
                <a:effectLst/>
                <a:latin typeface="Söhne"/>
              </a:rPr>
              <a:t> turės reikšmę 125.</a:t>
            </a:r>
          </a:p>
          <a:p>
            <a:pPr algn="l"/>
            <a:r>
              <a:rPr lang="lt-LT" b="0" i="0" dirty="0">
                <a:solidFill>
                  <a:srgbClr val="374151"/>
                </a:solidFill>
                <a:effectLst/>
                <a:latin typeface="Söhne"/>
              </a:rPr>
              <a:t>Šis operatorius ypač naudingas dirbant su dideliais skaičiais ar matematinėmis operacijomis. Tai yra galingas įrankis, dėl kurio </a:t>
            </a:r>
            <a:r>
              <a:rPr lang="lt-LT" b="0" i="0" dirty="0" err="1">
                <a:solidFill>
                  <a:srgbClr val="374151"/>
                </a:solidFill>
                <a:effectLst/>
                <a:latin typeface="Söhne"/>
              </a:rPr>
              <a:t>Python</a:t>
            </a:r>
            <a:r>
              <a:rPr lang="lt-LT" b="0" i="0" dirty="0">
                <a:solidFill>
                  <a:srgbClr val="374151"/>
                </a:solidFill>
                <a:effectLst/>
                <a:latin typeface="Söhne"/>
              </a:rPr>
              <a:t> yra stiprus pasirinkimas mokslo ir matematiniam programavimui. ()</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12</a:t>
            </a:fld>
            <a:endParaRPr lang="en-LT"/>
          </a:p>
        </p:txBody>
      </p:sp>
    </p:spTree>
    <p:extLst>
      <p:ext uri="{BB962C8B-B14F-4D97-AF65-F5344CB8AC3E}">
        <p14:creationId xmlns:p14="http://schemas.microsoft.com/office/powerpoint/2010/main" val="680545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siūlo keletą būdų atlikti dalybą. Aptarkime skirtumus tarp /, // ir % naudodami keletą pavyzdžių.</a:t>
            </a:r>
          </a:p>
          <a:p>
            <a:pPr algn="l"/>
            <a:r>
              <a:rPr lang="lt-LT" b="0" i="0" dirty="0">
                <a:solidFill>
                  <a:srgbClr val="374151"/>
                </a:solidFill>
                <a:effectLst/>
                <a:latin typeface="Söhne"/>
              </a:rPr>
              <a:t>Jei parašome a = 32 / 6, </a:t>
            </a:r>
            <a:r>
              <a:rPr lang="lt-LT" b="0" i="0" dirty="0" err="1">
                <a:solidFill>
                  <a:srgbClr val="374151"/>
                </a:solidFill>
                <a:effectLst/>
                <a:latin typeface="Söhne"/>
              </a:rPr>
              <a:t>Python</a:t>
            </a:r>
            <a:r>
              <a:rPr lang="lt-LT" b="0" i="0" dirty="0">
                <a:solidFill>
                  <a:srgbClr val="374151"/>
                </a:solidFill>
                <a:effectLst/>
                <a:latin typeface="Söhne"/>
              </a:rPr>
              <a:t> atlieka standartinę dalybos operaciją ir priskiria rezultatą a. Būtent todėl a turės reikšmę 5.3333333333.</a:t>
            </a:r>
          </a:p>
          <a:p>
            <a:pPr algn="l"/>
            <a:r>
              <a:rPr lang="lt-LT" b="0" i="0" dirty="0">
                <a:solidFill>
                  <a:srgbClr val="374151"/>
                </a:solidFill>
                <a:effectLst/>
                <a:latin typeface="Söhne"/>
              </a:rPr>
              <a:t>Jei parašome </a:t>
            </a:r>
            <a:r>
              <a:rPr lang="lt-LT" b="0" i="0" dirty="0" err="1">
                <a:solidFill>
                  <a:srgbClr val="374151"/>
                </a:solidFill>
                <a:effectLst/>
                <a:latin typeface="Söhne"/>
              </a:rPr>
              <a:t>b</a:t>
            </a:r>
            <a:r>
              <a:rPr lang="lt-LT" b="0" i="0" dirty="0">
                <a:solidFill>
                  <a:srgbClr val="374151"/>
                </a:solidFill>
                <a:effectLst/>
                <a:latin typeface="Söhne"/>
              </a:rPr>
              <a:t> = 32 // 6, </a:t>
            </a:r>
            <a:r>
              <a:rPr lang="lt-LT" b="0" i="0" dirty="0" err="1">
                <a:solidFill>
                  <a:srgbClr val="374151"/>
                </a:solidFill>
                <a:effectLst/>
                <a:latin typeface="Söhne"/>
              </a:rPr>
              <a:t>Python</a:t>
            </a:r>
            <a:r>
              <a:rPr lang="lt-LT" b="0" i="0" dirty="0">
                <a:solidFill>
                  <a:srgbClr val="374151"/>
                </a:solidFill>
                <a:effectLst/>
                <a:latin typeface="Söhne"/>
              </a:rPr>
              <a:t> atlieka vadinamąją 'grindžiamąją dalybą'. Jis padalina 32 iš 6, o tada rezultatą apvalina žemyn iki artimiausio sveikojo skaičiaus. Būtent todėl </a:t>
            </a:r>
            <a:r>
              <a:rPr lang="lt-LT" b="0" i="0" dirty="0" err="1">
                <a:solidFill>
                  <a:srgbClr val="374151"/>
                </a:solidFill>
                <a:effectLst/>
                <a:latin typeface="Söhne"/>
              </a:rPr>
              <a:t>b</a:t>
            </a:r>
            <a:r>
              <a:rPr lang="lt-LT" b="0" i="0" dirty="0">
                <a:solidFill>
                  <a:srgbClr val="374151"/>
                </a:solidFill>
                <a:effectLst/>
                <a:latin typeface="Söhne"/>
              </a:rPr>
              <a:t> turės reikšmę 5.</a:t>
            </a:r>
          </a:p>
          <a:p>
            <a:pPr algn="l"/>
            <a:r>
              <a:rPr lang="lt-LT" b="0" i="0" dirty="0">
                <a:solidFill>
                  <a:srgbClr val="374151"/>
                </a:solidFill>
                <a:effectLst/>
                <a:latin typeface="Söhne"/>
              </a:rPr>
              <a:t>Galiausiai, jei parašome 32 % 6, </a:t>
            </a:r>
            <a:r>
              <a:rPr lang="lt-LT" b="0" i="0" dirty="0" err="1">
                <a:solidFill>
                  <a:srgbClr val="374151"/>
                </a:solidFill>
                <a:effectLst/>
                <a:latin typeface="Söhne"/>
              </a:rPr>
              <a:t>Python</a:t>
            </a:r>
            <a:r>
              <a:rPr lang="lt-LT" b="0" i="0" dirty="0">
                <a:solidFill>
                  <a:srgbClr val="374151"/>
                </a:solidFill>
                <a:effectLst/>
                <a:latin typeface="Söhne"/>
              </a:rPr>
              <a:t> apskaičiuoja likutį dalinant 32 iš 6. Būtent todėl rezultatas bus 2.</a:t>
            </a:r>
          </a:p>
          <a:p>
            <a:pPr algn="l"/>
            <a:r>
              <a:rPr lang="lt-LT" b="0" i="0" dirty="0">
                <a:solidFill>
                  <a:srgbClr val="374151"/>
                </a:solidFill>
                <a:effectLst/>
                <a:latin typeface="Söhne"/>
              </a:rPr>
              <a:t>Šių skirtingų dalybos tipų supratimas yra svarbus, nes jie gali būti labai naudingi įvairiose programavimo situacijose. ()</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13</a:t>
            </a:fld>
            <a:endParaRPr lang="en-LT"/>
          </a:p>
        </p:txBody>
      </p:sp>
    </p:spTree>
    <p:extLst>
      <p:ext uri="{BB962C8B-B14F-4D97-AF65-F5344CB8AC3E}">
        <p14:creationId xmlns:p14="http://schemas.microsoft.com/office/powerpoint/2010/main" val="334556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taip pat suteikia paprastą būdą dirbti su tekstu, naudojant tai, kas vadinama 'eilutėmis'. Eilutė yra tiesiog simbolių seka, kurią galima sukurti </a:t>
            </a:r>
            <a:r>
              <a:rPr lang="lt-LT" b="0" i="0" dirty="0" err="1">
                <a:solidFill>
                  <a:srgbClr val="374151"/>
                </a:solidFill>
                <a:effectLst/>
                <a:latin typeface="Söhne"/>
              </a:rPr>
              <a:t>apribodžius</a:t>
            </a:r>
            <a:r>
              <a:rPr lang="lt-LT" b="0" i="0" dirty="0">
                <a:solidFill>
                  <a:srgbClr val="374151"/>
                </a:solidFill>
                <a:effectLst/>
                <a:latin typeface="Söhne"/>
              </a:rPr>
              <a:t> tekstą viengubomis ar dvigubomis kabutėmis.</a:t>
            </a:r>
          </a:p>
          <a:p>
            <a:pPr algn="l"/>
            <a:r>
              <a:rPr lang="lt-LT" b="0" i="0" dirty="0">
                <a:solidFill>
                  <a:srgbClr val="374151"/>
                </a:solidFill>
                <a:effectLst/>
                <a:latin typeface="Söhne"/>
              </a:rPr>
              <a:t>Pavyzdžiui, jei parašome zodis1 = 'Labas ', </a:t>
            </a:r>
            <a:r>
              <a:rPr lang="lt-LT" b="0" i="0" dirty="0" err="1">
                <a:solidFill>
                  <a:srgbClr val="374151"/>
                </a:solidFill>
                <a:effectLst/>
                <a:latin typeface="Söhne"/>
              </a:rPr>
              <a:t>Python</a:t>
            </a:r>
            <a:r>
              <a:rPr lang="lt-LT" b="0" i="0" dirty="0">
                <a:solidFill>
                  <a:srgbClr val="374151"/>
                </a:solidFill>
                <a:effectLst/>
                <a:latin typeface="Söhne"/>
              </a:rPr>
              <a:t> sukuria eilutę su tekstu 'Labas ' ir priskiria ją kintamajam zodis1.</a:t>
            </a:r>
          </a:p>
          <a:p>
            <a:pPr algn="l"/>
            <a:r>
              <a:rPr lang="lt-LT" b="0" i="0" dirty="0">
                <a:solidFill>
                  <a:srgbClr val="374151"/>
                </a:solidFill>
                <a:effectLst/>
                <a:latin typeface="Söhne"/>
              </a:rPr>
              <a:t>Panašiai, jei parašome zodis2 = </a:t>
            </a:r>
            <a:r>
              <a:rPr lang="lt-LT" b="0" i="0" dirty="0" err="1">
                <a:solidFill>
                  <a:srgbClr val="374151"/>
                </a:solidFill>
                <a:effectLst/>
                <a:latin typeface="Söhne"/>
              </a:rPr>
              <a:t>str</a:t>
            </a:r>
            <a:r>
              <a:rPr lang="lt-LT" b="0" i="0" dirty="0">
                <a:solidFill>
                  <a:srgbClr val="374151"/>
                </a:solidFill>
                <a:effectLst/>
                <a:latin typeface="Söhne"/>
              </a:rPr>
              <a:t>('vakaras'), </a:t>
            </a:r>
            <a:r>
              <a:rPr lang="lt-LT" b="0" i="0" dirty="0" err="1">
                <a:solidFill>
                  <a:srgbClr val="374151"/>
                </a:solidFill>
                <a:effectLst/>
                <a:latin typeface="Söhne"/>
              </a:rPr>
              <a:t>Python</a:t>
            </a:r>
            <a:r>
              <a:rPr lang="lt-LT" b="0" i="0" dirty="0">
                <a:solidFill>
                  <a:srgbClr val="374151"/>
                </a:solidFill>
                <a:effectLst/>
                <a:latin typeface="Söhne"/>
              </a:rPr>
              <a:t> sukuria eilutę su tekstu 'vakaras' ir priskiria ją kintamajam zodis2.</a:t>
            </a:r>
          </a:p>
          <a:p>
            <a:pPr algn="l"/>
            <a:r>
              <a:rPr lang="lt-LT" b="0" i="0" dirty="0">
                <a:solidFill>
                  <a:srgbClr val="374151"/>
                </a:solidFill>
                <a:effectLst/>
                <a:latin typeface="Söhne"/>
              </a:rPr>
              <a:t>Tada galime sujungti </a:t>
            </a:r>
            <a:r>
              <a:rPr lang="lt-LT" b="0" i="0">
                <a:solidFill>
                  <a:srgbClr val="374151"/>
                </a:solidFill>
                <a:effectLst/>
                <a:latin typeface="Söhne"/>
              </a:rPr>
              <a:t>arba 'konkatenaciją' </a:t>
            </a:r>
            <a:r>
              <a:rPr lang="lt-LT" b="0" i="0" dirty="0">
                <a:solidFill>
                  <a:srgbClr val="374151"/>
                </a:solidFill>
                <a:effectLst/>
                <a:latin typeface="Söhne"/>
              </a:rPr>
              <a:t>šias eilutes naudodami + operatorių. Jei parašome </a:t>
            </a:r>
            <a:r>
              <a:rPr lang="lt-LT" b="0" i="0" dirty="0" err="1">
                <a:solidFill>
                  <a:srgbClr val="374151"/>
                </a:solidFill>
                <a:effectLst/>
                <a:latin typeface="Söhne"/>
              </a:rPr>
              <a:t>print</a:t>
            </a:r>
            <a:r>
              <a:rPr lang="lt-LT" b="0" i="0" dirty="0">
                <a:solidFill>
                  <a:srgbClr val="374151"/>
                </a:solidFill>
                <a:effectLst/>
                <a:latin typeface="Söhne"/>
              </a:rPr>
              <a:t>(zodis1 + zodis2), </a:t>
            </a:r>
            <a:r>
              <a:rPr lang="lt-LT" b="0" i="0" dirty="0" err="1">
                <a:solidFill>
                  <a:srgbClr val="374151"/>
                </a:solidFill>
                <a:effectLst/>
                <a:latin typeface="Söhne"/>
              </a:rPr>
              <a:t>Python</a:t>
            </a:r>
            <a:r>
              <a:rPr lang="lt-LT" b="0" i="0" dirty="0">
                <a:solidFill>
                  <a:srgbClr val="374151"/>
                </a:solidFill>
                <a:effectLst/>
                <a:latin typeface="Söhne"/>
              </a:rPr>
              <a:t> išveda 'Labas vakaras'.</a:t>
            </a:r>
          </a:p>
          <a:p>
            <a:pPr algn="l"/>
            <a:r>
              <a:rPr lang="lt-LT" b="0" i="0" dirty="0">
                <a:solidFill>
                  <a:srgbClr val="374151"/>
                </a:solidFill>
                <a:effectLst/>
                <a:latin typeface="Söhne"/>
              </a:rPr>
              <a:t>Eilučių supratimas yra fundamentalus programuojant </a:t>
            </a:r>
            <a:r>
              <a:rPr lang="lt-LT" b="0" i="0" dirty="0" err="1">
                <a:solidFill>
                  <a:srgbClr val="374151"/>
                </a:solidFill>
                <a:effectLst/>
                <a:latin typeface="Söhne"/>
              </a:rPr>
              <a:t>Python</a:t>
            </a:r>
            <a:r>
              <a:rPr lang="lt-LT" b="0" i="0" dirty="0">
                <a:solidFill>
                  <a:srgbClr val="374151"/>
                </a:solidFill>
                <a:effectLst/>
                <a:latin typeface="Söhne"/>
              </a:rPr>
              <a:t>, nes jos naudojamos atstovauti ir manipuliuoti tekstinių duomenų. ()</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14</a:t>
            </a:fld>
            <a:endParaRPr lang="en-LT"/>
          </a:p>
        </p:txBody>
      </p:sp>
    </p:spTree>
    <p:extLst>
      <p:ext uri="{BB962C8B-B14F-4D97-AF65-F5344CB8AC3E}">
        <p14:creationId xmlns:p14="http://schemas.microsoft.com/office/powerpoint/2010/main" val="1804879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pateikia specialius simbolius, kurie gali būti naudojami eilutėse tam tikroms užduotims atlikti. Vienas tokių simbolių yra naujos eilutės simbolis, atstovaujamas kaip \</a:t>
            </a:r>
            <a:r>
              <a:rPr lang="lt-LT" b="0" i="0" dirty="0" err="1">
                <a:solidFill>
                  <a:srgbClr val="374151"/>
                </a:solidFill>
                <a:effectLst/>
                <a:latin typeface="Söhne"/>
              </a:rPr>
              <a:t>n</a:t>
            </a:r>
            <a:r>
              <a:rPr lang="lt-LT" b="0" i="0" dirty="0">
                <a:solidFill>
                  <a:srgbClr val="374151"/>
                </a:solidFill>
                <a:effectLst/>
                <a:latin typeface="Söhne"/>
              </a:rPr>
              <a:t>.</a:t>
            </a:r>
          </a:p>
          <a:p>
            <a:pPr algn="l"/>
            <a:r>
              <a:rPr lang="lt-LT" b="0" i="0" dirty="0">
                <a:solidFill>
                  <a:srgbClr val="374151"/>
                </a:solidFill>
                <a:effectLst/>
                <a:latin typeface="Söhne"/>
              </a:rPr>
              <a:t>Kai naujos eilutės simbolis įterpiamas į eilutę, jis priverčia tekstą, einantį po jo, prasidėti naujoje eilutėje, kai eilutė spausdinama. Pavyzdžiui, jei parašome </a:t>
            </a:r>
            <a:r>
              <a:rPr lang="lt-LT" b="0" i="0" dirty="0" err="1">
                <a:solidFill>
                  <a:srgbClr val="374151"/>
                </a:solidFill>
                <a:effectLst/>
                <a:latin typeface="Söhne"/>
              </a:rPr>
              <a:t>print</a:t>
            </a:r>
            <a:r>
              <a:rPr lang="lt-LT" b="0" i="0" dirty="0">
                <a:solidFill>
                  <a:srgbClr val="374151"/>
                </a:solidFill>
                <a:effectLst/>
                <a:latin typeface="Söhne"/>
              </a:rPr>
              <a:t>("Labas \</a:t>
            </a:r>
            <a:r>
              <a:rPr lang="lt-LT" b="0" i="0" dirty="0" err="1">
                <a:solidFill>
                  <a:srgbClr val="374151"/>
                </a:solidFill>
                <a:effectLst/>
                <a:latin typeface="Söhne"/>
              </a:rPr>
              <a:t>nvakaras</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išveda:</a:t>
            </a:r>
          </a:p>
          <a:p>
            <a:r>
              <a:rPr lang="lt-LT" dirty="0">
                <a:effectLst/>
              </a:rPr>
              <a:t>Labas </a:t>
            </a:r>
          </a:p>
          <a:p>
            <a:r>
              <a:rPr lang="lt-LT" dirty="0">
                <a:effectLst/>
              </a:rPr>
              <a:t>vakaras </a:t>
            </a:r>
          </a:p>
          <a:p>
            <a:pPr algn="l"/>
            <a:r>
              <a:rPr lang="lt-LT" b="0" i="0" dirty="0">
                <a:solidFill>
                  <a:srgbClr val="374151"/>
                </a:solidFill>
                <a:effectLst/>
                <a:latin typeface="Söhne"/>
              </a:rPr>
              <a:t>Spausdinamas tekstas 'Labas ', tada dėl \</a:t>
            </a:r>
            <a:r>
              <a:rPr lang="lt-LT" b="0" i="0" dirty="0" err="1">
                <a:solidFill>
                  <a:srgbClr val="374151"/>
                </a:solidFill>
                <a:effectLst/>
                <a:latin typeface="Söhne"/>
              </a:rPr>
              <a:t>n</a:t>
            </a:r>
            <a:r>
              <a:rPr lang="lt-LT" b="0" i="0" dirty="0">
                <a:solidFill>
                  <a:srgbClr val="374151"/>
                </a:solidFill>
                <a:effectLst/>
                <a:latin typeface="Söhne"/>
              </a:rPr>
              <a:t> prasideda nauja eilutė, o tada spausdinamas 'vakaras'. Specialūs simboliai, pavyzdžiui, \</a:t>
            </a:r>
            <a:r>
              <a:rPr lang="lt-LT" b="0" i="0" dirty="0" err="1">
                <a:solidFill>
                  <a:srgbClr val="374151"/>
                </a:solidFill>
                <a:effectLst/>
                <a:latin typeface="Söhne"/>
              </a:rPr>
              <a:t>n</a:t>
            </a:r>
            <a:r>
              <a:rPr lang="lt-LT" b="0" i="0" dirty="0">
                <a:solidFill>
                  <a:srgbClr val="374151"/>
                </a:solidFill>
                <a:effectLst/>
                <a:latin typeface="Söhne"/>
              </a:rPr>
              <a:t>, gali būti labai naudingi formatuojant tekstą </a:t>
            </a:r>
            <a:r>
              <a:rPr lang="lt-LT" b="0" i="0" dirty="0" err="1">
                <a:solidFill>
                  <a:srgbClr val="374151"/>
                </a:solidFill>
                <a:effectLst/>
                <a:latin typeface="Söhne"/>
              </a:rPr>
              <a:t>Python</a:t>
            </a:r>
            <a:r>
              <a:rPr lang="lt-LT" b="0" i="0" dirty="0">
                <a:solidFill>
                  <a:srgbClr val="374151"/>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15</a:t>
            </a:fld>
            <a:endParaRPr lang="en-LT"/>
          </a:p>
        </p:txBody>
      </p:sp>
    </p:spTree>
    <p:extLst>
      <p:ext uri="{BB962C8B-B14F-4D97-AF65-F5344CB8AC3E}">
        <p14:creationId xmlns:p14="http://schemas.microsoft.com/office/powerpoint/2010/main" val="156932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leidžia atlikti įvairius veiksmus su eilutėmis, tokius kaip prieigos prie tam tikrų simbolių ar eilutės dalių.</a:t>
            </a:r>
          </a:p>
          <a:p>
            <a:pPr algn="l"/>
            <a:r>
              <a:rPr lang="lt-LT" b="0" i="0" dirty="0">
                <a:solidFill>
                  <a:srgbClr val="374151"/>
                </a:solidFill>
                <a:effectLst/>
                <a:latin typeface="Söhne"/>
              </a:rPr>
              <a:t>Pavyzdžiui, jei turime </a:t>
            </a:r>
            <a:r>
              <a:rPr lang="lt-LT" b="0" i="0" dirty="0" err="1">
                <a:solidFill>
                  <a:srgbClr val="374151"/>
                </a:solidFill>
                <a:effectLst/>
                <a:latin typeface="Söhne"/>
              </a:rPr>
              <a:t>zodis</a:t>
            </a:r>
            <a:r>
              <a:rPr lang="lt-LT" b="0" i="0" dirty="0">
                <a:solidFill>
                  <a:srgbClr val="374151"/>
                </a:solidFill>
                <a:effectLst/>
                <a:latin typeface="Söhne"/>
              </a:rPr>
              <a:t> =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Academy</a:t>
            </a:r>
            <a:r>
              <a:rPr lang="lt-LT" b="0" i="0" dirty="0">
                <a:solidFill>
                  <a:srgbClr val="374151"/>
                </a:solidFill>
                <a:effectLst/>
                <a:latin typeface="Söhne"/>
              </a:rPr>
              <a:t> ', galime pasiekti atskirus simbolius naudodami jų indeksą. </a:t>
            </a:r>
            <a:r>
              <a:rPr lang="lt-LT" b="0" i="0" dirty="0" err="1">
                <a:solidFill>
                  <a:srgbClr val="374151"/>
                </a:solidFill>
                <a:effectLst/>
                <a:latin typeface="Söhne"/>
              </a:rPr>
              <a:t>Python</a:t>
            </a:r>
            <a:r>
              <a:rPr lang="lt-LT" b="0" i="0" dirty="0">
                <a:solidFill>
                  <a:srgbClr val="374151"/>
                </a:solidFill>
                <a:effectLst/>
                <a:latin typeface="Söhne"/>
              </a:rPr>
              <a:t> naudoja indeksavimą nuo nulio, tai reiškia, kad pirmasis simbolis yra indekse 0.</a:t>
            </a:r>
          </a:p>
          <a:p>
            <a:pPr algn="l"/>
            <a:r>
              <a:rPr lang="lt-LT" b="0" i="0" dirty="0">
                <a:solidFill>
                  <a:srgbClr val="374151"/>
                </a:solidFill>
                <a:effectLst/>
                <a:latin typeface="Söhne"/>
              </a:rPr>
              <a:t>Jeigu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[5]), </a:t>
            </a:r>
            <a:r>
              <a:rPr lang="lt-LT" b="0" i="0" dirty="0" err="1">
                <a:solidFill>
                  <a:srgbClr val="374151"/>
                </a:solidFill>
                <a:effectLst/>
                <a:latin typeface="Söhne"/>
              </a:rPr>
              <a:t>Python</a:t>
            </a:r>
            <a:r>
              <a:rPr lang="lt-LT" b="0" i="0" dirty="0">
                <a:solidFill>
                  <a:srgbClr val="374151"/>
                </a:solidFill>
                <a:effectLst/>
                <a:latin typeface="Söhne"/>
              </a:rPr>
              <a:t> išveda 'A'. Tai yra todėl, kad 'A' yra simbolis šeštoje pozicijoje (indeksuota nuo 0) eilutėje.</a:t>
            </a:r>
          </a:p>
          <a:p>
            <a:pPr algn="l"/>
            <a:r>
              <a:rPr lang="lt-LT" b="0" i="0" dirty="0">
                <a:solidFill>
                  <a:srgbClr val="374151"/>
                </a:solidFill>
                <a:effectLst/>
                <a:latin typeface="Söhne"/>
              </a:rPr>
              <a:t>Taip pat galime naudoti neigiamus indeksus, kad skaičiuotume nuo eilutės galo. Jei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[-2]), </a:t>
            </a:r>
            <a:r>
              <a:rPr lang="lt-LT" b="0" i="0" dirty="0" err="1">
                <a:solidFill>
                  <a:srgbClr val="374151"/>
                </a:solidFill>
                <a:effectLst/>
                <a:latin typeface="Söhne"/>
              </a:rPr>
              <a:t>Python</a:t>
            </a:r>
            <a:r>
              <a:rPr lang="lt-LT" b="0" i="0" dirty="0">
                <a:solidFill>
                  <a:srgbClr val="374151"/>
                </a:solidFill>
                <a:effectLst/>
                <a:latin typeface="Söhne"/>
              </a:rPr>
              <a:t> išveda 'm'. Tai yra todėl, kad 'm' yra antras simbolis nuo eilutės galo.</a:t>
            </a:r>
          </a:p>
          <a:p>
            <a:pPr algn="l"/>
            <a:r>
              <a:rPr lang="lt-LT" b="0" i="0" dirty="0">
                <a:solidFill>
                  <a:srgbClr val="374151"/>
                </a:solidFill>
                <a:effectLst/>
                <a:latin typeface="Söhne"/>
              </a:rPr>
              <a:t>Galiausiai, galime naudoti indeksų diapazoną, kad pasiektume eilutės dalį. Jei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[5:12]),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Academy</a:t>
            </a:r>
            <a:r>
              <a:rPr lang="lt-LT" b="0" i="0" dirty="0">
                <a:solidFill>
                  <a:srgbClr val="374151"/>
                </a:solidFill>
                <a:effectLst/>
                <a:latin typeface="Söhne"/>
              </a:rPr>
              <a:t>'. Tai yra todėl, kad '</a:t>
            </a:r>
            <a:r>
              <a:rPr lang="lt-LT" b="0" i="0" dirty="0" err="1">
                <a:solidFill>
                  <a:srgbClr val="374151"/>
                </a:solidFill>
                <a:effectLst/>
                <a:latin typeface="Söhne"/>
              </a:rPr>
              <a:t>Academy</a:t>
            </a:r>
            <a:r>
              <a:rPr lang="lt-LT" b="0" i="0" dirty="0">
                <a:solidFill>
                  <a:srgbClr val="374151"/>
                </a:solidFill>
                <a:effectLst/>
                <a:latin typeface="Söhne"/>
              </a:rPr>
              <a:t>' yra eilutės dalis nuo šeštos iki dvyliktos pozicijos (indeksuota nuo 0) eilutėje.</a:t>
            </a:r>
          </a:p>
          <a:p>
            <a:pPr algn="l"/>
            <a:r>
              <a:rPr lang="lt-LT" b="0" i="0" dirty="0">
                <a:solidFill>
                  <a:srgbClr val="374151"/>
                </a:solidFill>
                <a:effectLst/>
                <a:latin typeface="Söhne"/>
              </a:rPr>
              <a:t>Jeigu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[5:]),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Academy</a:t>
            </a:r>
            <a:r>
              <a:rPr lang="lt-LT" b="0" i="0" dirty="0">
                <a:solidFill>
                  <a:srgbClr val="374151"/>
                </a:solidFill>
                <a:effectLst/>
                <a:latin typeface="Söhne"/>
              </a:rPr>
              <a:t> '. Tai yra todėl, kad '</a:t>
            </a:r>
            <a:r>
              <a:rPr lang="lt-LT" b="0" i="0" dirty="0" err="1">
                <a:solidFill>
                  <a:srgbClr val="374151"/>
                </a:solidFill>
                <a:effectLst/>
                <a:latin typeface="Söhne"/>
              </a:rPr>
              <a:t>Academy</a:t>
            </a:r>
            <a:r>
              <a:rPr lang="lt-LT" b="0" i="0" dirty="0">
                <a:solidFill>
                  <a:srgbClr val="374151"/>
                </a:solidFill>
                <a:effectLst/>
                <a:latin typeface="Söhne"/>
              </a:rPr>
              <a:t> ' yra eilutės dalis nuo šeštos pozicijos iki eilutės galo.</a:t>
            </a:r>
          </a:p>
          <a:p>
            <a:pPr algn="l"/>
            <a:r>
              <a:rPr lang="lt-LT" b="0" i="0" dirty="0">
                <a:solidFill>
                  <a:srgbClr val="374151"/>
                </a:solidFill>
                <a:effectLst/>
                <a:latin typeface="Söhne"/>
              </a:rPr>
              <a:t>Supratimas, kaip manipuliuoti eilutėmis, yra labai svarbus </a:t>
            </a:r>
            <a:r>
              <a:rPr lang="lt-LT" b="0" i="0" dirty="0" err="1">
                <a:solidFill>
                  <a:srgbClr val="374151"/>
                </a:solidFill>
                <a:effectLst/>
                <a:latin typeface="Söhne"/>
              </a:rPr>
              <a:t>Python</a:t>
            </a:r>
            <a:r>
              <a:rPr lang="lt-LT" b="0" i="0" dirty="0">
                <a:solidFill>
                  <a:srgbClr val="374151"/>
                </a:solidFill>
                <a:effectLst/>
                <a:latin typeface="Söhne"/>
              </a:rPr>
              <a:t>, nes tai leidžia mums efektyviai dirbti su tekstinių duomenų.</a:t>
            </a:r>
          </a:p>
          <a:p>
            <a:pPr algn="l"/>
            <a:endParaRPr lang="lt-LT"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16</a:t>
            </a:fld>
            <a:endParaRPr lang="en-LT"/>
          </a:p>
        </p:txBody>
      </p:sp>
    </p:spTree>
    <p:extLst>
      <p:ext uri="{BB962C8B-B14F-4D97-AF65-F5344CB8AC3E}">
        <p14:creationId xmlns:p14="http://schemas.microsoft.com/office/powerpoint/2010/main" val="2152279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mūsų tyrinėjimus apie </a:t>
            </a:r>
            <a:r>
              <a:rPr lang="lt-LT" b="0" i="0" dirty="0" err="1">
                <a:solidFill>
                  <a:srgbClr val="374151"/>
                </a:solidFill>
                <a:effectLst/>
                <a:latin typeface="Söhne"/>
              </a:rPr>
              <a:t>Python</a:t>
            </a:r>
            <a:r>
              <a:rPr lang="lt-LT" b="0" i="0" dirty="0">
                <a:solidFill>
                  <a:srgbClr val="374151"/>
                </a:solidFill>
                <a:effectLst/>
                <a:latin typeface="Söhne"/>
              </a:rPr>
              <a:t> eilučių operacijas, pažiūrėkime į keletą papildomų pjovimo technikų.</a:t>
            </a:r>
          </a:p>
          <a:p>
            <a:pPr algn="l"/>
            <a:r>
              <a:rPr lang="lt-LT" b="0" i="0" dirty="0">
                <a:solidFill>
                  <a:srgbClr val="374151"/>
                </a:solidFill>
                <a:effectLst/>
                <a:latin typeface="Söhne"/>
              </a:rPr>
              <a:t>Jeigu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[:4]),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Code</a:t>
            </a:r>
            <a:r>
              <a:rPr lang="lt-LT" b="0" i="0" dirty="0">
                <a:solidFill>
                  <a:srgbClr val="374151"/>
                </a:solidFill>
                <a:effectLst/>
                <a:latin typeface="Söhne"/>
              </a:rPr>
              <a:t>'. Tai yra todėl, kad spausdinama eilutės dalis nuo eilutės pradžios iki ketvirtos pozicijos (indeksuota nuo 0).</a:t>
            </a:r>
          </a:p>
          <a:p>
            <a:pPr algn="l"/>
            <a:r>
              <a:rPr lang="lt-LT" b="0" i="0" dirty="0">
                <a:solidFill>
                  <a:srgbClr val="374151"/>
                </a:solidFill>
                <a:effectLst/>
                <a:latin typeface="Söhne"/>
              </a:rPr>
              <a:t>Kai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[5:12:1]),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Academy</a:t>
            </a:r>
            <a:r>
              <a:rPr lang="lt-LT" b="0" i="0" dirty="0">
                <a:solidFill>
                  <a:srgbClr val="374151"/>
                </a:solidFill>
                <a:effectLst/>
                <a:latin typeface="Söhne"/>
              </a:rPr>
              <a:t>'. Tai yra todėl, kad spausdinama eilutės dalis nuo penktos iki dvyliktos pozicijos, žingsniu 1.</a:t>
            </a:r>
          </a:p>
          <a:p>
            <a:pPr algn="l"/>
            <a:r>
              <a:rPr lang="lt-LT" b="0" i="0" dirty="0">
                <a:solidFill>
                  <a:srgbClr val="374151"/>
                </a:solidFill>
                <a:effectLst/>
                <a:latin typeface="Söhne"/>
              </a:rPr>
              <a:t>Toliau, jei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[5::2]),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Aaey</a:t>
            </a:r>
            <a:r>
              <a:rPr lang="lt-LT" b="0" i="0" dirty="0">
                <a:solidFill>
                  <a:srgbClr val="374151"/>
                </a:solidFill>
                <a:effectLst/>
                <a:latin typeface="Söhne"/>
              </a:rPr>
              <a:t>'. Tai reiškia, kad pradedame nuo penktos pozicijos ir judame pirmyn 2 žingsniais kiekvieną kartą iki eilutės galo.</a:t>
            </a:r>
          </a:p>
          <a:p>
            <a:pPr algn="l"/>
            <a:r>
              <a:rPr lang="lt-LT" b="0" i="0" dirty="0">
                <a:solidFill>
                  <a:srgbClr val="374151"/>
                </a:solidFill>
                <a:effectLst/>
                <a:latin typeface="Söhne"/>
              </a:rPr>
              <a:t>Galiausiai, jei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a:t>
            </a:r>
            <a:r>
              <a:rPr lang="lt-LT" b="0" i="0" dirty="0">
                <a:solidFill>
                  <a:srgbClr val="374151"/>
                </a:solidFill>
                <a:effectLst/>
                <a:latin typeface="Söhne"/>
              </a:rPr>
              <a:t>[::-1]),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ymedacA</a:t>
            </a:r>
            <a:r>
              <a:rPr lang="lt-LT" b="0" i="0" dirty="0">
                <a:solidFill>
                  <a:srgbClr val="374151"/>
                </a:solidFill>
                <a:effectLst/>
                <a:latin typeface="Söhne"/>
              </a:rPr>
              <a:t> </a:t>
            </a:r>
            <a:r>
              <a:rPr lang="lt-LT" b="0" i="0" dirty="0" err="1">
                <a:solidFill>
                  <a:srgbClr val="374151"/>
                </a:solidFill>
                <a:effectLst/>
                <a:latin typeface="Söhne"/>
              </a:rPr>
              <a:t>edoC</a:t>
            </a:r>
            <a:r>
              <a:rPr lang="lt-LT" b="0" i="0" dirty="0">
                <a:solidFill>
                  <a:srgbClr val="374151"/>
                </a:solidFill>
                <a:effectLst/>
                <a:latin typeface="Söhne"/>
              </a:rPr>
              <a:t>'. Tai yra todėl, kad pradedame nuo galo ir judame link pradžios, efektyviai apversdami eilutę.</a:t>
            </a:r>
          </a:p>
          <a:p>
            <a:pPr algn="l"/>
            <a:r>
              <a:rPr lang="lt-LT" b="0" i="0" dirty="0" err="1">
                <a:solidFill>
                  <a:srgbClr val="374151"/>
                </a:solidFill>
                <a:effectLst/>
                <a:latin typeface="Söhne"/>
              </a:rPr>
              <a:t>Python</a:t>
            </a:r>
            <a:r>
              <a:rPr lang="lt-LT" b="0" i="0" dirty="0">
                <a:solidFill>
                  <a:srgbClr val="374151"/>
                </a:solidFill>
                <a:effectLst/>
                <a:latin typeface="Söhne"/>
              </a:rPr>
              <a:t> pjovimo sintaksė yra galinga ir lanksti, tai leidžia lengvai manipuliuoti eilutėmis įvairiais būdais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17</a:t>
            </a:fld>
            <a:endParaRPr lang="en-LT"/>
          </a:p>
        </p:txBody>
      </p:sp>
    </p:spTree>
    <p:extLst>
      <p:ext uri="{BB962C8B-B14F-4D97-AF65-F5344CB8AC3E}">
        <p14:creationId xmlns:p14="http://schemas.microsoft.com/office/powerpoint/2010/main" val="89160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Tęsdami mūsų tyrinėjimus apie </a:t>
            </a:r>
            <a:r>
              <a:rPr lang="lt-LT" b="0" i="0" dirty="0" err="1">
                <a:solidFill>
                  <a:srgbClr val="374151"/>
                </a:solidFill>
                <a:effectLst/>
                <a:latin typeface="Söhne"/>
              </a:rPr>
              <a:t>Python</a:t>
            </a:r>
            <a:r>
              <a:rPr lang="lt-LT" b="0" i="0" dirty="0">
                <a:solidFill>
                  <a:srgbClr val="374151"/>
                </a:solidFill>
                <a:effectLst/>
                <a:latin typeface="Söhne"/>
              </a:rPr>
              <a:t> eilučių operacijas, pažiūrėkime į keletą sudėtingesnių pavyzdžių.</a:t>
            </a:r>
          </a:p>
          <a:p>
            <a:pPr algn="l"/>
            <a:r>
              <a:rPr lang="lt-LT" b="0" i="0" dirty="0">
                <a:solidFill>
                  <a:srgbClr val="374151"/>
                </a:solidFill>
                <a:effectLst/>
                <a:latin typeface="Söhne"/>
              </a:rPr>
              <a:t>Jeigu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zodis.split</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Academy</a:t>
            </a:r>
            <a:r>
              <a:rPr lang="lt-LT" b="0" i="0" dirty="0">
                <a:solidFill>
                  <a:srgbClr val="374151"/>
                </a:solidFill>
                <a:effectLst/>
                <a:latin typeface="Söhne"/>
              </a:rPr>
              <a:t>']. Tai yra todėl, kad </a:t>
            </a:r>
            <a:r>
              <a:rPr lang="lt-LT" b="0" i="0" dirty="0" err="1">
                <a:solidFill>
                  <a:srgbClr val="374151"/>
                </a:solidFill>
                <a:effectLst/>
                <a:latin typeface="Söhne"/>
              </a:rPr>
              <a:t>split</a:t>
            </a:r>
            <a:r>
              <a:rPr lang="lt-LT" b="0" i="0" dirty="0">
                <a:solidFill>
                  <a:srgbClr val="374151"/>
                </a:solidFill>
                <a:effectLst/>
                <a:latin typeface="Söhne"/>
              </a:rPr>
              <a:t>() funkcija padalija eilutę į žodžių sąrašą.</a:t>
            </a:r>
          </a:p>
          <a:p>
            <a:pPr algn="l"/>
            <a:r>
              <a:rPr lang="lt-LT" b="0" i="0" dirty="0">
                <a:solidFill>
                  <a:srgbClr val="374151"/>
                </a:solidFill>
                <a:effectLst/>
                <a:latin typeface="Söhne"/>
              </a:rPr>
              <a:t>Kai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zodis.upper</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išveda 'CODE ACADEMY'. </a:t>
            </a:r>
            <a:r>
              <a:rPr lang="lt-LT" b="0" i="0" dirty="0" err="1">
                <a:solidFill>
                  <a:srgbClr val="374151"/>
                </a:solidFill>
                <a:effectLst/>
                <a:latin typeface="Söhne"/>
              </a:rPr>
              <a:t>upper</a:t>
            </a:r>
            <a:r>
              <a:rPr lang="lt-LT" b="0" i="0" dirty="0">
                <a:solidFill>
                  <a:srgbClr val="374151"/>
                </a:solidFill>
                <a:effectLst/>
                <a:latin typeface="Söhne"/>
              </a:rPr>
              <a:t>() funkcija paverčia visus eilutės simbolius didžiosiomis raidėmis.</a:t>
            </a:r>
          </a:p>
          <a:p>
            <a:pPr algn="l"/>
            <a:r>
              <a:rPr lang="lt-LT" b="0" i="0" dirty="0">
                <a:solidFill>
                  <a:srgbClr val="374151"/>
                </a:solidFill>
                <a:effectLst/>
                <a:latin typeface="Söhne"/>
              </a:rPr>
              <a:t>Toliau, jei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zodis.replace</a:t>
            </a:r>
            <a:r>
              <a:rPr lang="lt-LT" b="0" i="0" dirty="0">
                <a:solidFill>
                  <a:srgbClr val="374151"/>
                </a:solidFill>
                <a:effectLst/>
                <a:latin typeface="Söhne"/>
              </a:rPr>
              <a:t>('c', '</a:t>
            </a:r>
            <a:r>
              <a:rPr lang="lt-LT" b="0" i="0" dirty="0" err="1">
                <a:solidFill>
                  <a:srgbClr val="374151"/>
                </a:solidFill>
                <a:effectLst/>
                <a:latin typeface="Söhne"/>
              </a:rPr>
              <a:t>k</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Akademy</a:t>
            </a:r>
            <a:r>
              <a:rPr lang="lt-LT" b="0" i="0" dirty="0">
                <a:solidFill>
                  <a:srgbClr val="374151"/>
                </a:solidFill>
                <a:effectLst/>
                <a:latin typeface="Söhne"/>
              </a:rPr>
              <a:t>'. </a:t>
            </a:r>
            <a:r>
              <a:rPr lang="lt-LT" b="0" i="0" dirty="0" err="1">
                <a:solidFill>
                  <a:srgbClr val="374151"/>
                </a:solidFill>
                <a:effectLst/>
                <a:latin typeface="Söhne"/>
              </a:rPr>
              <a:t>replace</a:t>
            </a:r>
            <a:r>
              <a:rPr lang="lt-LT" b="0" i="0" dirty="0">
                <a:solidFill>
                  <a:srgbClr val="374151"/>
                </a:solidFill>
                <a:effectLst/>
                <a:latin typeface="Söhne"/>
              </a:rPr>
              <a:t>() funkcija eilutėje pakeičia visus pirmo argumento atvejus antruoju argumentu.</a:t>
            </a:r>
          </a:p>
          <a:p>
            <a:pPr algn="l"/>
            <a:r>
              <a:rPr lang="lt-LT" b="0" i="0" dirty="0">
                <a:solidFill>
                  <a:srgbClr val="374151"/>
                </a:solidFill>
                <a:effectLst/>
                <a:latin typeface="Söhne"/>
              </a:rPr>
              <a:t>Galiausiai, jei parašome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zodis.replace</a:t>
            </a:r>
            <a:r>
              <a:rPr lang="lt-LT" b="0" i="0" dirty="0">
                <a:solidFill>
                  <a:srgbClr val="374151"/>
                </a:solidFill>
                <a:effectLst/>
                <a:latin typeface="Söhne"/>
              </a:rPr>
              <a:t>('</a:t>
            </a:r>
            <a:r>
              <a:rPr lang="lt-LT" b="0" i="0" dirty="0" err="1">
                <a:solidFill>
                  <a:srgbClr val="374151"/>
                </a:solidFill>
                <a:effectLst/>
                <a:latin typeface="Söhne"/>
              </a:rPr>
              <a:t>Code</a:t>
            </a:r>
            <a:r>
              <a:rPr lang="lt-LT" b="0" i="0" dirty="0">
                <a:solidFill>
                  <a:srgbClr val="374151"/>
                </a:solidFill>
                <a:effectLst/>
                <a:latin typeface="Söhne"/>
              </a:rPr>
              <a:t>', '</a:t>
            </a:r>
            <a:r>
              <a:rPr lang="lt-LT" b="0" i="0" dirty="0" err="1">
                <a:solidFill>
                  <a:srgbClr val="374151"/>
                </a:solidFill>
                <a:effectLst/>
                <a:latin typeface="Söhne"/>
              </a:rPr>
              <a:t>Music</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išveda '</a:t>
            </a:r>
            <a:r>
              <a:rPr lang="lt-LT" b="0" i="0" dirty="0" err="1">
                <a:solidFill>
                  <a:srgbClr val="374151"/>
                </a:solidFill>
                <a:effectLst/>
                <a:latin typeface="Söhne"/>
              </a:rPr>
              <a:t>Music</a:t>
            </a:r>
            <a:r>
              <a:rPr lang="lt-LT" b="0" i="0" dirty="0">
                <a:solidFill>
                  <a:srgbClr val="374151"/>
                </a:solidFill>
                <a:effectLst/>
                <a:latin typeface="Söhne"/>
              </a:rPr>
              <a:t> </a:t>
            </a:r>
            <a:r>
              <a:rPr lang="lt-LT" b="0" i="0" dirty="0" err="1">
                <a:solidFill>
                  <a:srgbClr val="374151"/>
                </a:solidFill>
                <a:effectLst/>
                <a:latin typeface="Söhne"/>
              </a:rPr>
              <a:t>Academy</a:t>
            </a:r>
            <a:r>
              <a:rPr lang="lt-LT" b="0" i="0" dirty="0">
                <a:solidFill>
                  <a:srgbClr val="374151"/>
                </a:solidFill>
                <a:effectLst/>
                <a:latin typeface="Söhne"/>
              </a:rPr>
              <a:t>'. Vėl naudojame </a:t>
            </a:r>
            <a:r>
              <a:rPr lang="lt-LT" b="0" i="0" dirty="0" err="1">
                <a:solidFill>
                  <a:srgbClr val="374151"/>
                </a:solidFill>
                <a:effectLst/>
                <a:latin typeface="Söhne"/>
              </a:rPr>
              <a:t>replace</a:t>
            </a:r>
            <a:r>
              <a:rPr lang="lt-LT" b="0" i="0" dirty="0">
                <a:solidFill>
                  <a:srgbClr val="374151"/>
                </a:solidFill>
                <a:effectLst/>
                <a:latin typeface="Söhne"/>
              </a:rPr>
              <a:t>() funkciją, bet šį kartą pakeičiame eilutės dalį '</a:t>
            </a:r>
            <a:r>
              <a:rPr lang="lt-LT" b="0" i="0" dirty="0" err="1">
                <a:solidFill>
                  <a:srgbClr val="374151"/>
                </a:solidFill>
                <a:effectLst/>
                <a:latin typeface="Söhne"/>
              </a:rPr>
              <a:t>Code</a:t>
            </a:r>
            <a:r>
              <a:rPr lang="lt-LT" b="0" i="0" dirty="0">
                <a:solidFill>
                  <a:srgbClr val="374151"/>
                </a:solidFill>
                <a:effectLst/>
                <a:latin typeface="Söhne"/>
              </a:rPr>
              <a:t>' į '</a:t>
            </a:r>
            <a:r>
              <a:rPr lang="lt-LT" b="0" i="0" dirty="0" err="1">
                <a:solidFill>
                  <a:srgbClr val="374151"/>
                </a:solidFill>
                <a:effectLst/>
                <a:latin typeface="Söhne"/>
              </a:rPr>
              <a:t>Music</a:t>
            </a:r>
            <a:r>
              <a:rPr lang="lt-LT" b="0" i="0" dirty="0">
                <a:solidFill>
                  <a:srgbClr val="374151"/>
                </a:solidFill>
                <a:effectLst/>
                <a:latin typeface="Söhne"/>
              </a:rPr>
              <a:t>'.</a:t>
            </a:r>
          </a:p>
          <a:p>
            <a:pPr algn="l"/>
            <a:r>
              <a:rPr lang="lt-LT" b="0" i="0" dirty="0" err="1">
                <a:solidFill>
                  <a:srgbClr val="374151"/>
                </a:solidFill>
                <a:effectLst/>
                <a:latin typeface="Söhne"/>
              </a:rPr>
              <a:t>Python</a:t>
            </a:r>
            <a:r>
              <a:rPr lang="lt-LT" b="0" i="0" dirty="0">
                <a:solidFill>
                  <a:srgbClr val="374151"/>
                </a:solidFill>
                <a:effectLst/>
                <a:latin typeface="Söhne"/>
              </a:rPr>
              <a:t> eilučių metodai yra galingi įrankiai manipuliuojant tekstinius duomenis. Jie gali būti derinami įvairiais būdais atliekant sudėtingesnes operacijas.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18</a:t>
            </a:fld>
            <a:endParaRPr lang="en-LT"/>
          </a:p>
        </p:txBody>
      </p:sp>
    </p:spTree>
    <p:extLst>
      <p:ext uri="{BB962C8B-B14F-4D97-AF65-F5344CB8AC3E}">
        <p14:creationId xmlns:p14="http://schemas.microsoft.com/office/powerpoint/2010/main" val="1978826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kalboje dažnai reikia sudaryti eilutes iš kintamųjų. Yra keletas būdų tai padaryti, bet vienas metodas yra efektyvesnis ir aiškesnis nei kiti.</a:t>
            </a:r>
          </a:p>
          <a:p>
            <a:pPr algn="l"/>
            <a:r>
              <a:rPr lang="lt-LT" b="0" i="0" dirty="0">
                <a:solidFill>
                  <a:srgbClr val="374151"/>
                </a:solidFill>
                <a:effectLst/>
                <a:latin typeface="Söhne"/>
              </a:rPr>
              <a:t>Paimkime šiuos kintamuosius: </a:t>
            </a:r>
            <a:r>
              <a:rPr lang="lt-LT" b="0" i="0" dirty="0" err="1">
                <a:solidFill>
                  <a:srgbClr val="374151"/>
                </a:solidFill>
                <a:effectLst/>
                <a:latin typeface="Söhne"/>
              </a:rPr>
              <a:t>zodis</a:t>
            </a:r>
            <a:r>
              <a:rPr lang="lt-LT" b="0" i="0" dirty="0">
                <a:solidFill>
                  <a:srgbClr val="374151"/>
                </a:solidFill>
                <a:effectLst/>
                <a:latin typeface="Söhne"/>
              </a:rPr>
              <a:t> = "Labas" ir </a:t>
            </a:r>
            <a:r>
              <a:rPr lang="lt-LT" b="0" i="0" dirty="0" err="1">
                <a:solidFill>
                  <a:srgbClr val="374151"/>
                </a:solidFill>
                <a:effectLst/>
                <a:latin typeface="Söhne"/>
              </a:rPr>
              <a:t>dar_vienas</a:t>
            </a:r>
            <a:r>
              <a:rPr lang="lt-LT" b="0" i="0" dirty="0">
                <a:solidFill>
                  <a:srgbClr val="374151"/>
                </a:solidFill>
                <a:effectLst/>
                <a:latin typeface="Söhne"/>
              </a:rPr>
              <a:t> = "Šitas žodis".</a:t>
            </a:r>
          </a:p>
          <a:p>
            <a:pPr algn="l"/>
            <a:r>
              <a:rPr lang="lt-LT" b="0" i="0" dirty="0">
                <a:solidFill>
                  <a:srgbClr val="374151"/>
                </a:solidFill>
                <a:effectLst/>
                <a:latin typeface="Söhne"/>
              </a:rPr>
              <a:t>Galite sukurti eilutę naudodami </a:t>
            </a:r>
            <a:r>
              <a:rPr lang="lt-LT" b="0" i="0" dirty="0" err="1">
                <a:solidFill>
                  <a:srgbClr val="374151"/>
                </a:solidFill>
                <a:effectLst/>
                <a:latin typeface="Söhne"/>
              </a:rPr>
              <a:t>konkatenaciją</a:t>
            </a:r>
            <a:r>
              <a:rPr lang="lt-LT" b="0" i="0" dirty="0">
                <a:solidFill>
                  <a:srgbClr val="374151"/>
                </a:solidFill>
                <a:effectLst/>
                <a:latin typeface="Söhne"/>
              </a:rPr>
              <a:t>, taip: </a:t>
            </a:r>
            <a:r>
              <a:rPr lang="lt-LT" b="0" i="0" dirty="0" err="1">
                <a:solidFill>
                  <a:srgbClr val="374151"/>
                </a:solidFill>
                <a:effectLst/>
                <a:latin typeface="Söhne"/>
              </a:rPr>
              <a:t>print</a:t>
            </a:r>
            <a:r>
              <a:rPr lang="lt-LT" b="0" i="0" dirty="0">
                <a:solidFill>
                  <a:srgbClr val="374151"/>
                </a:solidFill>
                <a:effectLst/>
                <a:latin typeface="Söhne"/>
              </a:rPr>
              <a:t>("a </a:t>
            </a:r>
            <a:r>
              <a:rPr lang="lt-LT" b="0" i="0" dirty="0" err="1">
                <a:solidFill>
                  <a:srgbClr val="374151"/>
                </a:solidFill>
                <a:effectLst/>
                <a:latin typeface="Söhne"/>
              </a:rPr>
              <a:t>equals</a:t>
            </a:r>
            <a:r>
              <a:rPr lang="lt-LT" b="0" i="0" dirty="0">
                <a:solidFill>
                  <a:srgbClr val="374151"/>
                </a:solidFill>
                <a:effectLst/>
                <a:latin typeface="Söhne"/>
              </a:rPr>
              <a:t>: " + </a:t>
            </a:r>
            <a:r>
              <a:rPr lang="lt-LT" b="0" i="0" dirty="0" err="1">
                <a:solidFill>
                  <a:srgbClr val="374151"/>
                </a:solidFill>
                <a:effectLst/>
                <a:latin typeface="Söhne"/>
              </a:rPr>
              <a:t>str</a:t>
            </a:r>
            <a:r>
              <a:rPr lang="lt-LT" b="0" i="0" dirty="0">
                <a:solidFill>
                  <a:srgbClr val="374151"/>
                </a:solidFill>
                <a:effectLst/>
                <a:latin typeface="Söhne"/>
              </a:rPr>
              <a:t>(a) + ", </a:t>
            </a:r>
            <a:r>
              <a:rPr lang="lt-LT" b="0" i="0" dirty="0" err="1">
                <a:solidFill>
                  <a:srgbClr val="374151"/>
                </a:solidFill>
                <a:effectLst/>
                <a:latin typeface="Söhne"/>
              </a:rPr>
              <a:t>word</a:t>
            </a:r>
            <a:r>
              <a:rPr lang="lt-LT" b="0" i="0" dirty="0">
                <a:solidFill>
                  <a:srgbClr val="374151"/>
                </a:solidFill>
                <a:effectLst/>
                <a:latin typeface="Söhne"/>
              </a:rPr>
              <a:t>: " + </a:t>
            </a:r>
            <a:r>
              <a:rPr lang="lt-LT" b="0" i="0" dirty="0" err="1">
                <a:solidFill>
                  <a:srgbClr val="374151"/>
                </a:solidFill>
                <a:effectLst/>
                <a:latin typeface="Söhne"/>
              </a:rPr>
              <a:t>zodis</a:t>
            </a:r>
            <a:r>
              <a:rPr lang="lt-LT" b="0" i="0" dirty="0">
                <a:solidFill>
                  <a:srgbClr val="374151"/>
                </a:solidFill>
                <a:effectLst/>
                <a:latin typeface="Söhne"/>
              </a:rPr>
              <a:t> + ", </a:t>
            </a:r>
            <a:r>
              <a:rPr lang="lt-LT" b="0" i="0" dirty="0" err="1">
                <a:solidFill>
                  <a:srgbClr val="374151"/>
                </a:solidFill>
                <a:effectLst/>
                <a:latin typeface="Söhne"/>
              </a:rPr>
              <a:t>another</a:t>
            </a:r>
            <a:r>
              <a:rPr lang="lt-LT" b="0" i="0" dirty="0">
                <a:solidFill>
                  <a:srgbClr val="374151"/>
                </a:solidFill>
                <a:effectLst/>
                <a:latin typeface="Söhne"/>
              </a:rPr>
              <a:t> </a:t>
            </a:r>
            <a:r>
              <a:rPr lang="lt-LT" b="0" i="0" dirty="0" err="1">
                <a:solidFill>
                  <a:srgbClr val="374151"/>
                </a:solidFill>
                <a:effectLst/>
                <a:latin typeface="Söhne"/>
              </a:rPr>
              <a:t>word</a:t>
            </a:r>
            <a:r>
              <a:rPr lang="lt-LT" b="0" i="0" dirty="0">
                <a:solidFill>
                  <a:srgbClr val="374151"/>
                </a:solidFill>
                <a:effectLst/>
                <a:latin typeface="Söhne"/>
              </a:rPr>
              <a:t> - " + </a:t>
            </a:r>
            <a:r>
              <a:rPr lang="lt-LT" b="0" i="0" dirty="0" err="1">
                <a:solidFill>
                  <a:srgbClr val="374151"/>
                </a:solidFill>
                <a:effectLst/>
                <a:latin typeface="Söhne"/>
              </a:rPr>
              <a:t>dar_vienas</a:t>
            </a:r>
            <a:r>
              <a:rPr lang="lt-LT" b="0" i="0" dirty="0">
                <a:solidFill>
                  <a:srgbClr val="374151"/>
                </a:solidFill>
                <a:effectLst/>
                <a:latin typeface="Söhne"/>
              </a:rPr>
              <a:t>).</a:t>
            </a:r>
          </a:p>
          <a:p>
            <a:pPr algn="l"/>
            <a:r>
              <a:rPr lang="lt-LT" b="0" i="0" dirty="0">
                <a:solidFill>
                  <a:srgbClr val="374151"/>
                </a:solidFill>
                <a:effectLst/>
                <a:latin typeface="Söhne"/>
              </a:rPr>
              <a:t>Tačiau geriau yra naudoti </a:t>
            </a:r>
            <a:r>
              <a:rPr lang="lt-LT" b="0" i="0" dirty="0" err="1">
                <a:solidFill>
                  <a:srgbClr val="374151"/>
                </a:solidFill>
                <a:effectLst/>
                <a:latin typeface="Söhne"/>
              </a:rPr>
              <a:t>f</a:t>
            </a:r>
            <a:r>
              <a:rPr lang="lt-LT" b="0" i="0" dirty="0">
                <a:solidFill>
                  <a:srgbClr val="374151"/>
                </a:solidFill>
                <a:effectLst/>
                <a:latin typeface="Söhne"/>
              </a:rPr>
              <a:t>-eilutes, tai yra funkcija, pristatyta </a:t>
            </a:r>
            <a:r>
              <a:rPr lang="lt-LT" b="0" i="0" dirty="0" err="1">
                <a:solidFill>
                  <a:srgbClr val="374151"/>
                </a:solidFill>
                <a:effectLst/>
                <a:latin typeface="Söhne"/>
              </a:rPr>
              <a:t>Python</a:t>
            </a:r>
            <a:r>
              <a:rPr lang="lt-LT" b="0" i="0" dirty="0">
                <a:solidFill>
                  <a:srgbClr val="374151"/>
                </a:solidFill>
                <a:effectLst/>
                <a:latin typeface="Söhne"/>
              </a:rPr>
              <a:t> 3.6 versijoje. Tai galima padaryti taip: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f"a</a:t>
            </a:r>
            <a:r>
              <a:rPr lang="lt-LT" b="0" i="0" dirty="0">
                <a:solidFill>
                  <a:srgbClr val="374151"/>
                </a:solidFill>
                <a:effectLst/>
                <a:latin typeface="Söhne"/>
              </a:rPr>
              <a:t> </a:t>
            </a:r>
            <a:r>
              <a:rPr lang="lt-LT" b="0" i="0" dirty="0" err="1">
                <a:solidFill>
                  <a:srgbClr val="374151"/>
                </a:solidFill>
                <a:effectLst/>
                <a:latin typeface="Söhne"/>
              </a:rPr>
              <a:t>equals</a:t>
            </a:r>
            <a:r>
              <a:rPr lang="lt-LT" b="0" i="0" dirty="0">
                <a:solidFill>
                  <a:srgbClr val="374151"/>
                </a:solidFill>
                <a:effectLst/>
                <a:latin typeface="Söhne"/>
              </a:rPr>
              <a:t> {a}, </a:t>
            </a:r>
            <a:r>
              <a:rPr lang="lt-LT" b="0" i="0" dirty="0" err="1">
                <a:solidFill>
                  <a:srgbClr val="374151"/>
                </a:solidFill>
                <a:effectLst/>
                <a:latin typeface="Söhne"/>
              </a:rPr>
              <a:t>word</a:t>
            </a:r>
            <a:r>
              <a:rPr lang="lt-LT" b="0" i="0" dirty="0">
                <a:solidFill>
                  <a:srgbClr val="374151"/>
                </a:solidFill>
                <a:effectLst/>
                <a:latin typeface="Söhne"/>
              </a:rPr>
              <a:t>: {</a:t>
            </a:r>
            <a:r>
              <a:rPr lang="lt-LT" b="0" i="0" dirty="0" err="1">
                <a:solidFill>
                  <a:srgbClr val="374151"/>
                </a:solidFill>
                <a:effectLst/>
                <a:latin typeface="Söhne"/>
              </a:rPr>
              <a:t>zodis</a:t>
            </a:r>
            <a:r>
              <a:rPr lang="lt-LT" b="0" i="0" dirty="0">
                <a:solidFill>
                  <a:srgbClr val="374151"/>
                </a:solidFill>
                <a:effectLst/>
                <a:latin typeface="Söhne"/>
              </a:rPr>
              <a:t>}, </a:t>
            </a:r>
            <a:r>
              <a:rPr lang="lt-LT" b="0" i="0" dirty="0" err="1">
                <a:solidFill>
                  <a:srgbClr val="374151"/>
                </a:solidFill>
                <a:effectLst/>
                <a:latin typeface="Söhne"/>
              </a:rPr>
              <a:t>another</a:t>
            </a:r>
            <a:r>
              <a:rPr lang="lt-LT" b="0" i="0" dirty="0">
                <a:solidFill>
                  <a:srgbClr val="374151"/>
                </a:solidFill>
                <a:effectLst/>
                <a:latin typeface="Söhne"/>
              </a:rPr>
              <a:t> </a:t>
            </a:r>
            <a:r>
              <a:rPr lang="lt-LT" b="0" i="0" dirty="0" err="1">
                <a:solidFill>
                  <a:srgbClr val="374151"/>
                </a:solidFill>
                <a:effectLst/>
                <a:latin typeface="Söhne"/>
              </a:rPr>
              <a:t>word</a:t>
            </a:r>
            <a:r>
              <a:rPr lang="lt-LT" b="0" i="0" dirty="0">
                <a:solidFill>
                  <a:srgbClr val="374151"/>
                </a:solidFill>
                <a:effectLst/>
                <a:latin typeface="Söhne"/>
              </a:rPr>
              <a:t> - {</a:t>
            </a:r>
            <a:r>
              <a:rPr lang="lt-LT" b="0" i="0" dirty="0" err="1">
                <a:solidFill>
                  <a:srgbClr val="374151"/>
                </a:solidFill>
                <a:effectLst/>
                <a:latin typeface="Söhne"/>
              </a:rPr>
              <a:t>dar_vienas</a:t>
            </a:r>
            <a:r>
              <a:rPr lang="lt-LT" b="0" i="0" dirty="0">
                <a:solidFill>
                  <a:srgbClr val="374151"/>
                </a:solidFill>
                <a:effectLst/>
                <a:latin typeface="Söhne"/>
              </a:rPr>
              <a:t>}").</a:t>
            </a:r>
          </a:p>
          <a:p>
            <a:pPr algn="l"/>
            <a:r>
              <a:rPr lang="lt-LT" b="0" i="0" dirty="0" err="1">
                <a:solidFill>
                  <a:srgbClr val="374151"/>
                </a:solidFill>
                <a:effectLst/>
                <a:latin typeface="Söhne"/>
              </a:rPr>
              <a:t>F</a:t>
            </a:r>
            <a:r>
              <a:rPr lang="lt-LT" b="0" i="0" dirty="0">
                <a:solidFill>
                  <a:srgbClr val="374151"/>
                </a:solidFill>
                <a:effectLst/>
                <a:latin typeface="Söhne"/>
              </a:rPr>
              <a:t>-eilutės yra aiškesnės ir efektyvesnės, nes jos leidžia įterpti išraiškas į eilutės </a:t>
            </a:r>
            <a:r>
              <a:rPr lang="lt-LT" b="0" i="0" dirty="0" err="1">
                <a:solidFill>
                  <a:srgbClr val="374151"/>
                </a:solidFill>
                <a:effectLst/>
                <a:latin typeface="Söhne"/>
              </a:rPr>
              <a:t>literalus</a:t>
            </a:r>
            <a:r>
              <a:rPr lang="lt-LT" b="0" i="0" dirty="0">
                <a:solidFill>
                  <a:srgbClr val="374151"/>
                </a:solidFill>
                <a:effectLst/>
                <a:latin typeface="Söhne"/>
              </a:rPr>
              <a:t>, naudojant figūrinius skliaustus {}. Išraiškos bus pakeistos jų vertėmis, kai eilutė bus sukurta.</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19</a:t>
            </a:fld>
            <a:endParaRPr lang="en-LT"/>
          </a:p>
        </p:txBody>
      </p:sp>
    </p:spTree>
    <p:extLst>
      <p:ext uri="{BB962C8B-B14F-4D97-AF65-F5344CB8AC3E}">
        <p14:creationId xmlns:p14="http://schemas.microsoft.com/office/powerpoint/2010/main" val="293576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lt-LT" sz="1800" dirty="0">
                <a:effectLst/>
                <a:latin typeface="Calibri" panose="020F0502020204030204" pitchFamily="34" charset="0"/>
                <a:ea typeface="Calibri" panose="020F0502020204030204" pitchFamily="34" charset="0"/>
                <a:cs typeface="Times New Roman" panose="02020603050405020304" pitchFamily="18" charset="0"/>
              </a:rPr>
              <a:t>Sveiki atvykę į </a:t>
            </a:r>
            <a:r>
              <a:rPr lang="lt-LT" sz="1800" dirty="0" err="1">
                <a:effectLst/>
                <a:latin typeface="Calibri" panose="020F0502020204030204" pitchFamily="34" charset="0"/>
                <a:ea typeface="Calibri" panose="020F0502020204030204" pitchFamily="34" charset="0"/>
                <a:cs typeface="Times New Roman" panose="02020603050405020304" pitchFamily="18" charset="0"/>
              </a:rPr>
              <a:t>Phython</a:t>
            </a:r>
            <a:r>
              <a:rPr lang="lt-LT" sz="1800" dirty="0">
                <a:effectLst/>
                <a:latin typeface="Calibri" panose="020F0502020204030204" pitchFamily="34" charset="0"/>
                <a:ea typeface="Calibri" panose="020F0502020204030204" pitchFamily="34" charset="0"/>
                <a:cs typeface="Times New Roman" panose="02020603050405020304" pitchFamily="18" charset="0"/>
              </a:rPr>
              <a:t> </a:t>
            </a:r>
            <a:r>
              <a:rPr lang="lt-LT" sz="1800" dirty="0" err="1">
                <a:effectLst/>
                <a:latin typeface="Calibri" panose="020F0502020204030204" pitchFamily="34" charset="0"/>
                <a:ea typeface="Calibri" panose="020F0502020204030204" pitchFamily="34" charset="0"/>
                <a:cs typeface="Times New Roman" panose="02020603050405020304" pitchFamily="18" charset="0"/>
              </a:rPr>
              <a:t>pradzxiamoksli</a:t>
            </a:r>
            <a:r>
              <a:rPr lang="lt-LT" sz="1800" dirty="0">
                <a:effectLst/>
                <a:latin typeface="Calibri" panose="020F0502020204030204" pitchFamily="34" charset="0"/>
                <a:ea typeface="Calibri" panose="020F0502020204030204" pitchFamily="34" charset="0"/>
                <a:cs typeface="Times New Roman" panose="02020603050405020304" pitchFamily="18" charset="0"/>
              </a:rPr>
              <a:t> klasę! Prieš pasinerdami į visus įdomius dalykus, kuriuos suplanavome, norėtume susipažinti su jumis šiek tiek geriau. O kas gali būti geresnis būdas tai padaryti, nei nukreipti jus į dėmesio centrą?</a:t>
            </a: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r>
              <a:rPr lang="lt-LT" sz="1800" dirty="0">
                <a:effectLst/>
                <a:latin typeface="Calibri" panose="020F0502020204030204" pitchFamily="34" charset="0"/>
                <a:ea typeface="Calibri" panose="020F0502020204030204" pitchFamily="34" charset="0"/>
                <a:cs typeface="Times New Roman" panose="02020603050405020304" pitchFamily="18" charset="0"/>
              </a:rPr>
              <a:t>Štai kaip tai veiks: kiekvienas iš jūsų pristatys 3 minutėms. Nesijaudinkite, </a:t>
            </a:r>
            <a:r>
              <a:rPr lang="lt-LT" sz="1800" dirty="0" err="1">
                <a:effectLst/>
                <a:latin typeface="Calibri" panose="020F0502020204030204" pitchFamily="34" charset="0"/>
                <a:ea typeface="Calibri" panose="020F0502020204030204" pitchFamily="34" charset="0"/>
                <a:cs typeface="Times New Roman" panose="02020603050405020304" pitchFamily="18" charset="0"/>
              </a:rPr>
              <a:t>as</a:t>
            </a:r>
            <a:r>
              <a:rPr lang="lt-LT" sz="1800" dirty="0">
                <a:effectLst/>
                <a:latin typeface="Calibri" panose="020F0502020204030204" pitchFamily="34" charset="0"/>
                <a:ea typeface="Calibri" panose="020F0502020204030204" pitchFamily="34" charset="0"/>
                <a:cs typeface="Times New Roman" panose="02020603050405020304" pitchFamily="18" charset="0"/>
              </a:rPr>
              <a:t> neprašau jūsų atlikti </a:t>
            </a:r>
            <a:r>
              <a:rPr lang="lt-LT" sz="1800" dirty="0" err="1">
                <a:effectLst/>
                <a:latin typeface="Calibri" panose="020F0502020204030204" pitchFamily="34" charset="0"/>
                <a:ea typeface="Calibri" panose="020F0502020204030204" pitchFamily="34" charset="0"/>
                <a:cs typeface="Times New Roman" panose="02020603050405020304" pitchFamily="18" charset="0"/>
              </a:rPr>
              <a:t>stand-upo</a:t>
            </a:r>
            <a:r>
              <a:rPr lang="lt-LT" sz="1800" dirty="0">
                <a:effectLst/>
                <a:latin typeface="Calibri" panose="020F0502020204030204" pitchFamily="34" charset="0"/>
                <a:ea typeface="Calibri" panose="020F0502020204030204" pitchFamily="34" charset="0"/>
                <a:cs typeface="Times New Roman" panose="02020603050405020304" pitchFamily="18" charset="0"/>
              </a:rPr>
              <a:t> (nebent jūs to norite!). Vietoj to, mes užduosime jums keletą įdomių klausimų, kad galėtume geriau jus pažinti.</a:t>
            </a: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r>
              <a:rPr lang="lt-LT" sz="1800" dirty="0">
                <a:effectLst/>
                <a:latin typeface="Calibri" panose="020F0502020204030204" pitchFamily="34" charset="0"/>
                <a:ea typeface="Calibri" panose="020F0502020204030204" pitchFamily="34" charset="0"/>
                <a:cs typeface="Times New Roman" panose="02020603050405020304" pitchFamily="18" charset="0"/>
              </a:rPr>
              <a:t>Pasiruoškite atsakyti į šiuos klausimus. Ir atminkite, kad tikslas čia yra smagiai praleisti laiką ir pasidalinti šiek tiek apie save!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lt-LT"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lt-LT" sz="1800" dirty="0">
                <a:effectLst/>
                <a:latin typeface="Calibri" panose="020F0502020204030204" pitchFamily="34" charset="0"/>
                <a:cs typeface="Times New Roman" panose="02020603050405020304" pitchFamily="18" charset="0"/>
              </a:rPr>
              <a:t>Duosiu 10 min pagalvoti ir po to </a:t>
            </a:r>
            <a:r>
              <a:rPr lang="lt-LT" sz="1800" dirty="0" err="1">
                <a:effectLst/>
                <a:latin typeface="Calibri" panose="020F0502020204030204" pitchFamily="34" charset="0"/>
                <a:cs typeface="Times New Roman" panose="02020603050405020304" pitchFamily="18" charset="0"/>
              </a:rPr>
              <a:t>pradesime</a:t>
            </a:r>
            <a:r>
              <a:rPr lang="lt-LT" sz="1800" dirty="0">
                <a:effectLst/>
                <a:latin typeface="Calibri" panose="020F0502020204030204" pitchFamily="34" charset="0"/>
                <a:cs typeface="Times New Roman" panose="02020603050405020304" pitchFamily="18" charset="0"/>
              </a:rPr>
              <a:t>. Eisime pagal mano </a:t>
            </a:r>
            <a:r>
              <a:rPr lang="lt-LT" sz="1800" dirty="0" err="1">
                <a:effectLst/>
                <a:latin typeface="Calibri" panose="020F0502020204030204" pitchFamily="34" charset="0"/>
                <a:cs typeface="Times New Roman" panose="02020603050405020304" pitchFamily="18" charset="0"/>
              </a:rPr>
              <a:t>sarasa</a:t>
            </a:r>
            <a:r>
              <a:rPr lang="lt-LT" sz="1800" dirty="0">
                <a:effectLst/>
                <a:latin typeface="Calibri" panose="020F0502020204030204" pitchFamily="34" charset="0"/>
                <a:cs typeface="Times New Roman" panose="02020603050405020304" pitchFamily="18" charset="0"/>
              </a:rPr>
              <a:t> </a:t>
            </a:r>
            <a:r>
              <a:rPr lang="lt-LT" sz="1800" dirty="0">
                <a:effectLst/>
                <a:latin typeface="Calibri" panose="020F0502020204030204" pitchFamily="34" charset="0"/>
                <a:cs typeface="Times New Roman" panose="02020603050405020304" pitchFamily="18" charset="0"/>
                <a:sym typeface="Wingdings" pitchFamily="2" charset="2"/>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lt-LT" sz="1800" dirty="0">
              <a:effectLst/>
              <a:latin typeface="Calibri" panose="020F0502020204030204" pitchFamily="34" charset="0"/>
              <a:cs typeface="Times New Roman" panose="02020603050405020304" pitchFamily="18" charset="0"/>
              <a:sym typeface="Wingdings" pitchFamily="2" charset="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lt-LT" sz="1800" dirty="0">
                <a:effectLst/>
                <a:latin typeface="Calibri" panose="020F0502020204030204" pitchFamily="34" charset="0"/>
                <a:cs typeface="Times New Roman" panose="02020603050405020304" pitchFamily="18" charset="0"/>
                <a:sym typeface="Wingdings" pitchFamily="2" charset="2"/>
              </a:rPr>
              <a:t>Taigi dabar PABAIGUS </a:t>
            </a:r>
            <a:r>
              <a:rPr lang="lt-LT" sz="1800" dirty="0" err="1">
                <a:effectLst/>
                <a:latin typeface="Calibri" panose="020F0502020204030204" pitchFamily="34" charset="0"/>
                <a:cs typeface="Times New Roman" panose="02020603050405020304" pitchFamily="18" charset="0"/>
                <a:sym typeface="Wingdings" pitchFamily="2" charset="2"/>
              </a:rPr>
              <a:t>prisitatymus</a:t>
            </a:r>
            <a:r>
              <a:rPr lang="lt-LT" sz="1800" dirty="0">
                <a:effectLst/>
                <a:latin typeface="Calibri" panose="020F0502020204030204" pitchFamily="34" charset="0"/>
                <a:cs typeface="Times New Roman" panose="02020603050405020304" pitchFamily="18" charset="0"/>
                <a:sym typeface="Wingdings" pitchFamily="2" charset="2"/>
              </a:rPr>
              <a:t> ()</a:t>
            </a:r>
            <a:endParaRPr dirty="0"/>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4885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kalboje dažnai reikia paversti kintamuosius iš vieno tipo į kitą. Tai vadinama tipo </a:t>
            </a:r>
            <a:r>
              <a:rPr lang="lt-LT" b="0" i="0" dirty="0" err="1">
                <a:solidFill>
                  <a:srgbClr val="374151"/>
                </a:solidFill>
                <a:effectLst/>
                <a:latin typeface="Söhne"/>
              </a:rPr>
              <a:t>casting</a:t>
            </a:r>
            <a:r>
              <a:rPr lang="lt-LT" b="0" i="0" dirty="0">
                <a:solidFill>
                  <a:srgbClr val="374151"/>
                </a:solidFill>
                <a:effectLst/>
                <a:latin typeface="Söhne"/>
              </a:rPr>
              <a:t>. Pažiūrėkime į šią sąvoką su keletu pavyzdžių.</a:t>
            </a:r>
          </a:p>
          <a:p>
            <a:pPr algn="l"/>
            <a:r>
              <a:rPr lang="lt-LT" b="0" i="0" dirty="0">
                <a:solidFill>
                  <a:srgbClr val="374151"/>
                </a:solidFill>
                <a:effectLst/>
                <a:latin typeface="Söhne"/>
              </a:rPr>
              <a:t>Tarkime, turime du kintamuosius: d = "Žodis ", ir e = 5. Jei bandome sujungti šiuos kintamuosius parašę </a:t>
            </a:r>
            <a:r>
              <a:rPr lang="lt-LT" b="0" i="0" dirty="0" err="1">
                <a:solidFill>
                  <a:srgbClr val="374151"/>
                </a:solidFill>
                <a:effectLst/>
                <a:latin typeface="Söhne"/>
              </a:rPr>
              <a:t>print</a:t>
            </a:r>
            <a:r>
              <a:rPr lang="lt-LT" b="0" i="0" dirty="0">
                <a:solidFill>
                  <a:srgbClr val="374151"/>
                </a:solidFill>
                <a:effectLst/>
                <a:latin typeface="Söhne"/>
              </a:rPr>
              <a:t>(d + e), </a:t>
            </a:r>
            <a:r>
              <a:rPr lang="lt-LT" b="0" i="0" dirty="0" err="1">
                <a:solidFill>
                  <a:srgbClr val="374151"/>
                </a:solidFill>
                <a:effectLst/>
                <a:latin typeface="Söhne"/>
              </a:rPr>
              <a:t>Python</a:t>
            </a:r>
            <a:r>
              <a:rPr lang="lt-LT" b="0" i="0" dirty="0">
                <a:solidFill>
                  <a:srgbClr val="374151"/>
                </a:solidFill>
                <a:effectLst/>
                <a:latin typeface="Söhne"/>
              </a:rPr>
              <a:t> iškels </a:t>
            </a:r>
            <a:r>
              <a:rPr lang="lt-LT" b="0" i="0" dirty="0" err="1">
                <a:solidFill>
                  <a:srgbClr val="374151"/>
                </a:solidFill>
                <a:effectLst/>
                <a:latin typeface="Söhne"/>
              </a:rPr>
              <a:t>TypeError</a:t>
            </a:r>
            <a:r>
              <a:rPr lang="lt-LT" b="0" i="0" dirty="0">
                <a:solidFill>
                  <a:srgbClr val="374151"/>
                </a:solidFill>
                <a:effectLst/>
                <a:latin typeface="Söhne"/>
              </a:rPr>
              <a:t>. Tai yra todėl, kad </a:t>
            </a:r>
            <a:r>
              <a:rPr lang="lt-LT" b="0" i="0" dirty="0" err="1">
                <a:solidFill>
                  <a:srgbClr val="374151"/>
                </a:solidFill>
                <a:effectLst/>
                <a:latin typeface="Söhne"/>
              </a:rPr>
              <a:t>Python</a:t>
            </a:r>
            <a:r>
              <a:rPr lang="lt-LT" b="0" i="0" dirty="0">
                <a:solidFill>
                  <a:srgbClr val="374151"/>
                </a:solidFill>
                <a:effectLst/>
                <a:latin typeface="Söhne"/>
              </a:rPr>
              <a:t> negali tiesiogiai sujungti eilutės ir sveikojo skaičiaus.</a:t>
            </a:r>
          </a:p>
          <a:p>
            <a:pPr algn="l"/>
            <a:r>
              <a:rPr lang="lt-LT" b="0" i="0" dirty="0">
                <a:solidFill>
                  <a:srgbClr val="374151"/>
                </a:solidFill>
                <a:effectLst/>
                <a:latin typeface="Söhne"/>
              </a:rPr>
              <a:t>Tačiau, šią klaidą lengvai galime ištaisyti paverčiant e į eilutę naudojant </a:t>
            </a:r>
            <a:r>
              <a:rPr lang="lt-LT" b="0" i="0" dirty="0" err="1">
                <a:solidFill>
                  <a:srgbClr val="374151"/>
                </a:solidFill>
                <a:effectLst/>
                <a:latin typeface="Söhne"/>
              </a:rPr>
              <a:t>str</a:t>
            </a:r>
            <a:r>
              <a:rPr lang="lt-LT" b="0" i="0" dirty="0">
                <a:solidFill>
                  <a:srgbClr val="374151"/>
                </a:solidFill>
                <a:effectLst/>
                <a:latin typeface="Söhne"/>
              </a:rPr>
              <a:t>() funkciją, taip: e = </a:t>
            </a:r>
            <a:r>
              <a:rPr lang="lt-LT" b="0" i="0" dirty="0" err="1">
                <a:solidFill>
                  <a:srgbClr val="374151"/>
                </a:solidFill>
                <a:effectLst/>
                <a:latin typeface="Söhne"/>
              </a:rPr>
              <a:t>str</a:t>
            </a:r>
            <a:r>
              <a:rPr lang="lt-LT" b="0" i="0" dirty="0">
                <a:solidFill>
                  <a:srgbClr val="374151"/>
                </a:solidFill>
                <a:effectLst/>
                <a:latin typeface="Söhne"/>
              </a:rPr>
              <a:t>(e). Dabar, </a:t>
            </a:r>
            <a:r>
              <a:rPr lang="lt-LT" b="0" i="0" dirty="0" err="1">
                <a:solidFill>
                  <a:srgbClr val="374151"/>
                </a:solidFill>
                <a:effectLst/>
                <a:latin typeface="Söhne"/>
              </a:rPr>
              <a:t>print</a:t>
            </a:r>
            <a:r>
              <a:rPr lang="lt-LT" b="0" i="0" dirty="0">
                <a:solidFill>
                  <a:srgbClr val="374151"/>
                </a:solidFill>
                <a:effectLst/>
                <a:latin typeface="Söhne"/>
              </a:rPr>
              <a:t>(d + e) išves 'Žodis 5'.</a:t>
            </a:r>
          </a:p>
          <a:p>
            <a:pPr algn="l"/>
            <a:r>
              <a:rPr lang="lt-LT" b="0" i="0" dirty="0">
                <a:solidFill>
                  <a:srgbClr val="374151"/>
                </a:solidFill>
                <a:effectLst/>
                <a:latin typeface="Söhne"/>
              </a:rPr>
              <a:t>Bet kas nutinka, kai bandome sujungti eilutę ir skaičių kitu būdu? Imkime a = "250" ir </a:t>
            </a:r>
            <a:r>
              <a:rPr lang="lt-LT" b="0" i="0" dirty="0" err="1">
                <a:solidFill>
                  <a:srgbClr val="374151"/>
                </a:solidFill>
                <a:effectLst/>
                <a:latin typeface="Söhne"/>
              </a:rPr>
              <a:t>b</a:t>
            </a:r>
            <a:r>
              <a:rPr lang="lt-LT" b="0" i="0" dirty="0">
                <a:solidFill>
                  <a:srgbClr val="374151"/>
                </a:solidFill>
                <a:effectLst/>
                <a:latin typeface="Söhne"/>
              </a:rPr>
              <a:t> = 4. Jei padauginame šiuos kintamuosius parašę </a:t>
            </a:r>
            <a:r>
              <a:rPr lang="lt-LT" b="0" i="0" dirty="0" err="1">
                <a:solidFill>
                  <a:srgbClr val="374151"/>
                </a:solidFill>
                <a:effectLst/>
                <a:latin typeface="Söhne"/>
              </a:rPr>
              <a:t>print</a:t>
            </a:r>
            <a:r>
              <a:rPr lang="lt-LT" b="0" i="0" dirty="0">
                <a:solidFill>
                  <a:srgbClr val="374151"/>
                </a:solidFill>
                <a:effectLst/>
                <a:latin typeface="Söhne"/>
              </a:rPr>
              <a:t>(a * </a:t>
            </a:r>
            <a:r>
              <a:rPr lang="lt-LT" b="0" i="0" dirty="0" err="1">
                <a:solidFill>
                  <a:srgbClr val="374151"/>
                </a:solidFill>
                <a:effectLst/>
                <a:latin typeface="Söhne"/>
              </a:rPr>
              <a:t>b</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išves '250250250250'. Bet kodėl taip nutinka? [] Na, </a:t>
            </a:r>
            <a:r>
              <a:rPr lang="lt-LT" b="0" i="0" dirty="0" err="1">
                <a:solidFill>
                  <a:srgbClr val="374151"/>
                </a:solidFill>
                <a:effectLst/>
                <a:latin typeface="Söhne"/>
              </a:rPr>
              <a:t>Python</a:t>
            </a:r>
            <a:r>
              <a:rPr lang="lt-LT" b="0" i="0" dirty="0">
                <a:solidFill>
                  <a:srgbClr val="374151"/>
                </a:solidFill>
                <a:effectLst/>
                <a:latin typeface="Söhne"/>
              </a:rPr>
              <a:t> kalboje, eilutės dauginimas iš sveikojo skaičiaus pakartoja tą eilutę nurodytą skaičių kartų.</a:t>
            </a:r>
          </a:p>
          <a:p>
            <a:pPr algn="l"/>
            <a:r>
              <a:rPr lang="lt-LT" b="0" i="0" dirty="0">
                <a:solidFill>
                  <a:srgbClr val="374151"/>
                </a:solidFill>
                <a:effectLst/>
                <a:latin typeface="Söhne"/>
              </a:rPr>
              <a:t>Štai kodėl svarbu suprasti tipus ir tipo keitimą </a:t>
            </a:r>
            <a:r>
              <a:rPr lang="lt-LT" b="0" i="0" dirty="0" err="1">
                <a:solidFill>
                  <a:srgbClr val="374151"/>
                </a:solidFill>
                <a:effectLst/>
                <a:latin typeface="Söhne"/>
              </a:rPr>
              <a:t>Python</a:t>
            </a:r>
            <a:r>
              <a:rPr lang="lt-LT" b="0" i="0" dirty="0">
                <a:solidFill>
                  <a:srgbClr val="374151"/>
                </a:solidFill>
                <a:effectLst/>
                <a:latin typeface="Söhne"/>
              </a:rPr>
              <a:t> kalboje. Be šios supratimo, jūsų kodo elgsena gali būti paini ir neprognozuojama.</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20</a:t>
            </a:fld>
            <a:endParaRPr lang="en-LT"/>
          </a:p>
        </p:txBody>
      </p:sp>
    </p:spTree>
    <p:extLst>
      <p:ext uri="{BB962C8B-B14F-4D97-AF65-F5344CB8AC3E}">
        <p14:creationId xmlns:p14="http://schemas.microsoft.com/office/powerpoint/2010/main" val="240295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Mums dažnai reikia įvesti duomenis arba išvesti rezultatus. Šiandien mes kalbėsime apie tai, kaip tai padaryti naudojant </a:t>
            </a:r>
            <a:r>
              <a:rPr lang="lt-LT" b="0" i="0" dirty="0" err="1">
                <a:solidFill>
                  <a:srgbClr val="374151"/>
                </a:solidFill>
                <a:effectLst/>
                <a:latin typeface="Söhne"/>
              </a:rPr>
              <a:t>input</a:t>
            </a:r>
            <a:r>
              <a:rPr lang="lt-LT" b="0" i="0" dirty="0">
                <a:solidFill>
                  <a:srgbClr val="374151"/>
                </a:solidFill>
                <a:effectLst/>
                <a:latin typeface="Söhne"/>
              </a:rPr>
              <a:t>() ir </a:t>
            </a:r>
            <a:r>
              <a:rPr lang="lt-LT" b="0" i="0" dirty="0" err="1">
                <a:solidFill>
                  <a:srgbClr val="374151"/>
                </a:solidFill>
                <a:effectLst/>
                <a:latin typeface="Söhne"/>
              </a:rPr>
              <a:t>print</a:t>
            </a:r>
            <a:r>
              <a:rPr lang="lt-LT" b="0" i="0" dirty="0">
                <a:solidFill>
                  <a:srgbClr val="374151"/>
                </a:solidFill>
                <a:effectLst/>
                <a:latin typeface="Söhne"/>
              </a:rPr>
              <a:t>() funkcijas.</a:t>
            </a:r>
          </a:p>
          <a:p>
            <a:pPr algn="l"/>
            <a:r>
              <a:rPr lang="lt-LT" b="0" i="0" dirty="0">
                <a:solidFill>
                  <a:srgbClr val="374151"/>
                </a:solidFill>
                <a:effectLst/>
                <a:latin typeface="Söhne"/>
              </a:rPr>
              <a:t>Tarkime, norime, kad vartotojas įvestų du žodžius. Mes galime tai padaryti naudodami </a:t>
            </a:r>
            <a:r>
              <a:rPr lang="lt-LT" b="0" i="0" dirty="0" err="1">
                <a:solidFill>
                  <a:srgbClr val="374151"/>
                </a:solidFill>
                <a:effectLst/>
                <a:latin typeface="Söhne"/>
              </a:rPr>
              <a:t>input</a:t>
            </a:r>
            <a:r>
              <a:rPr lang="lt-LT" b="0" i="0" dirty="0">
                <a:solidFill>
                  <a:srgbClr val="374151"/>
                </a:solidFill>
                <a:effectLst/>
                <a:latin typeface="Söhne"/>
              </a:rPr>
              <a:t>() funkciją. Pirmiausia, mes paprašome vartotojo įvesti pirmąjį žodį ir priskiriame jį kintamajam a tokiu būdu: a = </a:t>
            </a:r>
            <a:r>
              <a:rPr lang="lt-LT" b="0" i="0" dirty="0" err="1">
                <a:solidFill>
                  <a:srgbClr val="374151"/>
                </a:solidFill>
                <a:effectLst/>
                <a:latin typeface="Söhne"/>
              </a:rPr>
              <a:t>input</a:t>
            </a:r>
            <a:r>
              <a:rPr lang="lt-LT" b="0" i="0" dirty="0">
                <a:solidFill>
                  <a:srgbClr val="374151"/>
                </a:solidFill>
                <a:effectLst/>
                <a:latin typeface="Söhne"/>
              </a:rPr>
              <a:t>("Įveskite pirmą žodį "). Tada, mes darome tą patį su antruoju žodžiu ir priskiriame jį kintamajam </a:t>
            </a:r>
            <a:r>
              <a:rPr lang="lt-LT" b="0" i="0" dirty="0" err="1">
                <a:solidFill>
                  <a:srgbClr val="374151"/>
                </a:solidFill>
                <a:effectLst/>
                <a:latin typeface="Söhne"/>
              </a:rPr>
              <a:t>b</a:t>
            </a:r>
            <a:r>
              <a:rPr lang="lt-LT" b="0" i="0" dirty="0">
                <a:solidFill>
                  <a:srgbClr val="374151"/>
                </a:solidFill>
                <a:effectLst/>
                <a:latin typeface="Söhne"/>
              </a:rPr>
              <a:t> tokiu būdu: </a:t>
            </a:r>
            <a:r>
              <a:rPr lang="lt-LT" b="0" i="0" dirty="0" err="1">
                <a:solidFill>
                  <a:srgbClr val="374151"/>
                </a:solidFill>
                <a:effectLst/>
                <a:latin typeface="Söhne"/>
              </a:rPr>
              <a:t>b</a:t>
            </a:r>
            <a:r>
              <a:rPr lang="lt-LT" b="0" i="0" dirty="0">
                <a:solidFill>
                  <a:srgbClr val="374151"/>
                </a:solidFill>
                <a:effectLst/>
                <a:latin typeface="Söhne"/>
              </a:rPr>
              <a:t> = </a:t>
            </a:r>
            <a:r>
              <a:rPr lang="lt-LT" b="0" i="0" dirty="0" err="1">
                <a:solidFill>
                  <a:srgbClr val="374151"/>
                </a:solidFill>
                <a:effectLst/>
                <a:latin typeface="Söhne"/>
              </a:rPr>
              <a:t>input</a:t>
            </a:r>
            <a:r>
              <a:rPr lang="lt-LT" b="0" i="0" dirty="0">
                <a:solidFill>
                  <a:srgbClr val="374151"/>
                </a:solidFill>
                <a:effectLst/>
                <a:latin typeface="Söhne"/>
              </a:rPr>
              <a:t>("Įveskite antrą žodį ").</a:t>
            </a:r>
          </a:p>
          <a:p>
            <a:pPr algn="l"/>
            <a:r>
              <a:rPr lang="lt-LT" b="0" i="0" dirty="0">
                <a:solidFill>
                  <a:srgbClr val="374151"/>
                </a:solidFill>
                <a:effectLst/>
                <a:latin typeface="Söhne"/>
              </a:rPr>
              <a:t>Dabar, kai turime du žodžius, mes galime juos sujungti ir išvesti rezultatą naudodami </a:t>
            </a:r>
            <a:r>
              <a:rPr lang="lt-LT" b="0" i="0" dirty="0" err="1">
                <a:solidFill>
                  <a:srgbClr val="374151"/>
                </a:solidFill>
                <a:effectLst/>
                <a:latin typeface="Söhne"/>
              </a:rPr>
              <a:t>print</a:t>
            </a:r>
            <a:r>
              <a:rPr lang="lt-LT" b="0" i="0" dirty="0">
                <a:solidFill>
                  <a:srgbClr val="374151"/>
                </a:solidFill>
                <a:effectLst/>
                <a:latin typeface="Söhne"/>
              </a:rPr>
              <a:t>() funkciją. Mes galime tai padaryti tokiu būdu: </a:t>
            </a:r>
            <a:r>
              <a:rPr lang="lt-LT" b="0" i="0" dirty="0" err="1">
                <a:solidFill>
                  <a:srgbClr val="374151"/>
                </a:solidFill>
                <a:effectLst/>
                <a:latin typeface="Söhne"/>
              </a:rPr>
              <a:t>print</a:t>
            </a:r>
            <a:r>
              <a:rPr lang="lt-LT" b="0" i="0" dirty="0">
                <a:solidFill>
                  <a:srgbClr val="374151"/>
                </a:solidFill>
                <a:effectLst/>
                <a:latin typeface="Söhne"/>
              </a:rPr>
              <a:t>("Jūsų sakinys: ", a + </a:t>
            </a:r>
            <a:r>
              <a:rPr lang="lt-LT" b="0" i="0" dirty="0" err="1">
                <a:solidFill>
                  <a:srgbClr val="374151"/>
                </a:solidFill>
                <a:effectLst/>
                <a:latin typeface="Söhne"/>
              </a:rPr>
              <a:t>b</a:t>
            </a:r>
            <a:r>
              <a:rPr lang="lt-LT" b="0" i="0" dirty="0">
                <a:solidFill>
                  <a:srgbClr val="374151"/>
                </a:solidFill>
                <a:effectLst/>
                <a:latin typeface="Söhne"/>
              </a:rPr>
              <a:t>).</a:t>
            </a:r>
          </a:p>
          <a:p>
            <a:pPr algn="l"/>
            <a:r>
              <a:rPr lang="lt-LT" b="0" i="0" dirty="0">
                <a:solidFill>
                  <a:srgbClr val="374151"/>
                </a:solidFill>
                <a:effectLst/>
                <a:latin typeface="Söhne"/>
              </a:rPr>
              <a:t>Tai yra pagrindinės </a:t>
            </a:r>
            <a:r>
              <a:rPr lang="lt-LT" b="0" i="0" dirty="0" err="1">
                <a:solidFill>
                  <a:srgbClr val="374151"/>
                </a:solidFill>
                <a:effectLst/>
                <a:latin typeface="Söhne"/>
              </a:rPr>
              <a:t>Python</a:t>
            </a:r>
            <a:r>
              <a:rPr lang="lt-LT" b="0" i="0" dirty="0">
                <a:solidFill>
                  <a:srgbClr val="374151"/>
                </a:solidFill>
                <a:effectLst/>
                <a:latin typeface="Söhne"/>
              </a:rPr>
              <a:t> kalbos funkcijos, kurios leidžia mums bendrauti su vartotoju ir gauti bei išvesti duomenis. </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21</a:t>
            </a:fld>
            <a:endParaRPr lang="en-LT"/>
          </a:p>
        </p:txBody>
      </p:sp>
    </p:spTree>
    <p:extLst>
      <p:ext uri="{BB962C8B-B14F-4D97-AF65-F5344CB8AC3E}">
        <p14:creationId xmlns:p14="http://schemas.microsoft.com/office/powerpoint/2010/main" val="594531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kalboje, mes galime naudoti </a:t>
            </a:r>
            <a:r>
              <a:rPr lang="lt-LT" b="0" i="0" dirty="0" err="1">
                <a:solidFill>
                  <a:srgbClr val="374151"/>
                </a:solidFill>
                <a:effectLst/>
                <a:latin typeface="Söhne"/>
              </a:rPr>
              <a:t>input</a:t>
            </a:r>
            <a:r>
              <a:rPr lang="lt-LT" b="0" i="0" dirty="0">
                <a:solidFill>
                  <a:srgbClr val="374151"/>
                </a:solidFill>
                <a:effectLst/>
                <a:latin typeface="Söhne"/>
              </a:rPr>
              <a:t>() funkciją ne tik įvedant tekstą, bet ir skaičius. Tačiau, svarbu suprasti, kaip </a:t>
            </a:r>
            <a:r>
              <a:rPr lang="lt-LT" b="0" i="0" dirty="0" err="1">
                <a:solidFill>
                  <a:srgbClr val="374151"/>
                </a:solidFill>
                <a:effectLst/>
                <a:latin typeface="Söhne"/>
              </a:rPr>
              <a:t>Python</a:t>
            </a:r>
            <a:r>
              <a:rPr lang="lt-LT" b="0" i="0" dirty="0">
                <a:solidFill>
                  <a:srgbClr val="374151"/>
                </a:solidFill>
                <a:effectLst/>
                <a:latin typeface="Söhne"/>
              </a:rPr>
              <a:t> tvarko šiuos skaičius.</a:t>
            </a:r>
          </a:p>
          <a:p>
            <a:pPr algn="l"/>
            <a:r>
              <a:rPr lang="lt-LT" b="0" i="0" dirty="0">
                <a:solidFill>
                  <a:srgbClr val="374151"/>
                </a:solidFill>
                <a:effectLst/>
                <a:latin typeface="Söhne"/>
              </a:rPr>
              <a:t>Tarkime, norime, kad vartotojas įvestų du skaičius ir mes norime juos sudegti. Mes galime tai padaryti naudodami </a:t>
            </a:r>
            <a:r>
              <a:rPr lang="lt-LT" b="0" i="0" dirty="0" err="1">
                <a:solidFill>
                  <a:srgbClr val="374151"/>
                </a:solidFill>
                <a:effectLst/>
                <a:latin typeface="Söhne"/>
              </a:rPr>
              <a:t>input</a:t>
            </a:r>
            <a:r>
              <a:rPr lang="lt-LT" b="0" i="0" dirty="0">
                <a:solidFill>
                  <a:srgbClr val="374151"/>
                </a:solidFill>
                <a:effectLst/>
                <a:latin typeface="Söhne"/>
              </a:rPr>
              <a:t>() funkciją, tačiau yra viena subtilybė. Kai </a:t>
            </a:r>
            <a:r>
              <a:rPr lang="lt-LT" b="0" i="0" dirty="0" err="1">
                <a:solidFill>
                  <a:srgbClr val="374151"/>
                </a:solidFill>
                <a:effectLst/>
                <a:latin typeface="Söhne"/>
              </a:rPr>
              <a:t>Python</a:t>
            </a:r>
            <a:r>
              <a:rPr lang="lt-LT" b="0" i="0" dirty="0">
                <a:solidFill>
                  <a:srgbClr val="374151"/>
                </a:solidFill>
                <a:effectLst/>
                <a:latin typeface="Söhne"/>
              </a:rPr>
              <a:t> gauna įvestį per </a:t>
            </a:r>
            <a:r>
              <a:rPr lang="lt-LT" b="0" i="0" dirty="0" err="1">
                <a:solidFill>
                  <a:srgbClr val="374151"/>
                </a:solidFill>
                <a:effectLst/>
                <a:latin typeface="Söhne"/>
              </a:rPr>
              <a:t>input</a:t>
            </a:r>
            <a:r>
              <a:rPr lang="lt-LT" b="0" i="0" dirty="0">
                <a:solidFill>
                  <a:srgbClr val="374151"/>
                </a:solidFill>
                <a:effectLst/>
                <a:latin typeface="Söhne"/>
              </a:rPr>
              <a:t>() funkciją, jis visada traktuoja ją kaip tekstą, o ne kaip skaičių. Tai reiškia, kad jei mes bandome sudegti du įvestus skaičius kaip a = </a:t>
            </a:r>
            <a:r>
              <a:rPr lang="lt-LT" b="0" i="0" dirty="0" err="1">
                <a:solidFill>
                  <a:srgbClr val="374151"/>
                </a:solidFill>
                <a:effectLst/>
                <a:latin typeface="Söhne"/>
              </a:rPr>
              <a:t>input</a:t>
            </a:r>
            <a:r>
              <a:rPr lang="lt-LT" b="0" i="0" dirty="0">
                <a:solidFill>
                  <a:srgbClr val="374151"/>
                </a:solidFill>
                <a:effectLst/>
                <a:latin typeface="Söhne"/>
              </a:rPr>
              <a:t>("Įveskite pirmą skaičių ") ir </a:t>
            </a:r>
            <a:r>
              <a:rPr lang="lt-LT" b="0" i="0" dirty="0" err="1">
                <a:solidFill>
                  <a:srgbClr val="374151"/>
                </a:solidFill>
                <a:effectLst/>
                <a:latin typeface="Söhne"/>
              </a:rPr>
              <a:t>b</a:t>
            </a:r>
            <a:r>
              <a:rPr lang="lt-LT" b="0" i="0" dirty="0">
                <a:solidFill>
                  <a:srgbClr val="374151"/>
                </a:solidFill>
                <a:effectLst/>
                <a:latin typeface="Söhne"/>
              </a:rPr>
              <a:t> = </a:t>
            </a:r>
            <a:r>
              <a:rPr lang="lt-LT" b="0" i="0" dirty="0" err="1">
                <a:solidFill>
                  <a:srgbClr val="374151"/>
                </a:solidFill>
                <a:effectLst/>
                <a:latin typeface="Söhne"/>
              </a:rPr>
              <a:t>input</a:t>
            </a:r>
            <a:r>
              <a:rPr lang="lt-LT" b="0" i="0" dirty="0">
                <a:solidFill>
                  <a:srgbClr val="374151"/>
                </a:solidFill>
                <a:effectLst/>
                <a:latin typeface="Söhne"/>
              </a:rPr>
              <a:t>("Įveskite antrą skaičių "), </a:t>
            </a:r>
            <a:r>
              <a:rPr lang="lt-LT" b="0" i="0" dirty="0" err="1">
                <a:solidFill>
                  <a:srgbClr val="374151"/>
                </a:solidFill>
                <a:effectLst/>
                <a:latin typeface="Söhne"/>
              </a:rPr>
              <a:t>print</a:t>
            </a:r>
            <a:r>
              <a:rPr lang="lt-LT" b="0" i="0" dirty="0">
                <a:solidFill>
                  <a:srgbClr val="374151"/>
                </a:solidFill>
                <a:effectLst/>
                <a:latin typeface="Söhne"/>
              </a:rPr>
              <a:t>("Jūsų skaičių suma: ", a + </a:t>
            </a:r>
            <a:r>
              <a:rPr lang="lt-LT" b="0" i="0" dirty="0" err="1">
                <a:solidFill>
                  <a:srgbClr val="374151"/>
                </a:solidFill>
                <a:effectLst/>
                <a:latin typeface="Söhne"/>
              </a:rPr>
              <a:t>b</a:t>
            </a:r>
            <a:r>
              <a:rPr lang="lt-LT" b="0" i="0" dirty="0">
                <a:solidFill>
                  <a:srgbClr val="374151"/>
                </a:solidFill>
                <a:effectLst/>
                <a:latin typeface="Söhne"/>
              </a:rPr>
              <a:t>) iš tikrųjų sujungs du tekstus, o ne sudės skaičius.</a:t>
            </a:r>
          </a:p>
          <a:p>
            <a:pPr algn="l"/>
            <a:r>
              <a:rPr lang="lt-LT" b="0" i="0" dirty="0">
                <a:solidFill>
                  <a:srgbClr val="374151"/>
                </a:solidFill>
                <a:effectLst/>
                <a:latin typeface="Söhne"/>
              </a:rPr>
              <a:t>Norėdami to išvengti, mes galime paversti tekstą į skaičių naudodami </a:t>
            </a:r>
            <a:r>
              <a:rPr lang="lt-LT" b="0" i="0" dirty="0" err="1">
                <a:solidFill>
                  <a:srgbClr val="374151"/>
                </a:solidFill>
                <a:effectLst/>
                <a:latin typeface="Söhne"/>
              </a:rPr>
              <a:t>int</a:t>
            </a:r>
            <a:r>
              <a:rPr lang="lt-LT" b="0" i="0" dirty="0">
                <a:solidFill>
                  <a:srgbClr val="374151"/>
                </a:solidFill>
                <a:effectLst/>
                <a:latin typeface="Söhne"/>
              </a:rPr>
              <a:t>() arba </a:t>
            </a:r>
            <a:r>
              <a:rPr lang="lt-LT" b="0" i="0" dirty="0" err="1">
                <a:solidFill>
                  <a:srgbClr val="374151"/>
                </a:solidFill>
                <a:effectLst/>
                <a:latin typeface="Söhne"/>
              </a:rPr>
              <a:t>float</a:t>
            </a:r>
            <a:r>
              <a:rPr lang="lt-LT" b="0" i="0" dirty="0">
                <a:solidFill>
                  <a:srgbClr val="374151"/>
                </a:solidFill>
                <a:effectLst/>
                <a:latin typeface="Söhne"/>
              </a:rPr>
              <a:t>() funkcijas. Tai leidžia mums naudoti skaičių operacijas, tokias kaip sudėtis, su įvestimis. Pavyzdžiui, galime įvesti skaičių kaip realųjį skaičių tokiu būdu: </a:t>
            </a:r>
            <a:r>
              <a:rPr lang="lt-LT" b="0" i="0" dirty="0" err="1">
                <a:solidFill>
                  <a:srgbClr val="374151"/>
                </a:solidFill>
                <a:effectLst/>
                <a:latin typeface="Söhne"/>
              </a:rPr>
              <a:t>h</a:t>
            </a:r>
            <a:r>
              <a:rPr lang="lt-LT" b="0" i="0" dirty="0">
                <a:solidFill>
                  <a:srgbClr val="374151"/>
                </a:solidFill>
                <a:effectLst/>
                <a:latin typeface="Söhne"/>
              </a:rPr>
              <a:t> = </a:t>
            </a:r>
            <a:r>
              <a:rPr lang="lt-LT" b="0" i="0" dirty="0" err="1">
                <a:solidFill>
                  <a:srgbClr val="374151"/>
                </a:solidFill>
                <a:effectLst/>
                <a:latin typeface="Söhne"/>
              </a:rPr>
              <a:t>float</a:t>
            </a:r>
            <a:r>
              <a:rPr lang="lt-LT" b="0" i="0" dirty="0">
                <a:solidFill>
                  <a:srgbClr val="374151"/>
                </a:solidFill>
                <a:effectLst/>
                <a:latin typeface="Söhne"/>
              </a:rPr>
              <a:t>(</a:t>
            </a:r>
            <a:r>
              <a:rPr lang="lt-LT" b="0" i="0" dirty="0" err="1">
                <a:solidFill>
                  <a:srgbClr val="374151"/>
                </a:solidFill>
                <a:effectLst/>
                <a:latin typeface="Söhne"/>
              </a:rPr>
              <a:t>input</a:t>
            </a:r>
            <a:r>
              <a:rPr lang="lt-LT" b="0" i="0" dirty="0">
                <a:solidFill>
                  <a:srgbClr val="374151"/>
                </a:solidFill>
                <a:effectLst/>
                <a:latin typeface="Söhne"/>
              </a:rPr>
              <a:t>("Įveskite skaičių ")) ir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h</a:t>
            </a:r>
            <a:r>
              <a:rPr lang="lt-LT" b="0" i="0" dirty="0">
                <a:solidFill>
                  <a:srgbClr val="374151"/>
                </a:solidFill>
                <a:effectLst/>
                <a:latin typeface="Söhne"/>
              </a:rPr>
              <a:t>) atspausdins įvestą skaičių.</a:t>
            </a:r>
          </a:p>
          <a:p>
            <a:pPr algn="l"/>
            <a:r>
              <a:rPr lang="lt-LT" b="0" i="0" dirty="0">
                <a:solidFill>
                  <a:srgbClr val="374151"/>
                </a:solidFill>
                <a:effectLst/>
                <a:latin typeface="Söhne"/>
              </a:rPr>
              <a:t>Tai yra pagrindinės </a:t>
            </a:r>
            <a:r>
              <a:rPr lang="lt-LT" b="0" i="0" dirty="0" err="1">
                <a:solidFill>
                  <a:srgbClr val="374151"/>
                </a:solidFill>
                <a:effectLst/>
                <a:latin typeface="Söhne"/>
              </a:rPr>
              <a:t>Python</a:t>
            </a:r>
            <a:r>
              <a:rPr lang="lt-LT" b="0" i="0" dirty="0">
                <a:solidFill>
                  <a:srgbClr val="374151"/>
                </a:solidFill>
                <a:effectLst/>
                <a:latin typeface="Söhne"/>
              </a:rPr>
              <a:t> kalbos funkcijos, kurios leidžia mums dirbti su skaičių įvestimi. </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22</a:t>
            </a:fld>
            <a:endParaRPr lang="en-LT"/>
          </a:p>
        </p:txBody>
      </p:sp>
    </p:spTree>
    <p:extLst>
      <p:ext uri="{BB962C8B-B14F-4D97-AF65-F5344CB8AC3E}">
        <p14:creationId xmlns:p14="http://schemas.microsoft.com/office/powerpoint/2010/main" val="3360452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kalboje, operatoriai yra svarbi dalis, leidžianti mums atlikti įvairius veiksmus ir operacijas. Šiandien peržiūrėsime keletą pagrindinių operatorių: =, ==, !=, </a:t>
            </a:r>
            <a:r>
              <a:rPr lang="lt-LT" b="0" i="0" dirty="0" err="1">
                <a:solidFill>
                  <a:srgbClr val="374151"/>
                </a:solidFill>
                <a:effectLst/>
                <a:latin typeface="Söhne"/>
              </a:rPr>
              <a:t>and</a:t>
            </a:r>
            <a:r>
              <a:rPr lang="lt-LT" b="0" i="0" dirty="0">
                <a:solidFill>
                  <a:srgbClr val="374151"/>
                </a:solidFill>
                <a:effectLst/>
                <a:latin typeface="Söhne"/>
              </a:rPr>
              <a:t>, </a:t>
            </a:r>
            <a:r>
              <a:rPr lang="lt-LT" b="0" i="0" dirty="0" err="1">
                <a:solidFill>
                  <a:srgbClr val="374151"/>
                </a:solidFill>
                <a:effectLst/>
                <a:latin typeface="Söhne"/>
              </a:rPr>
              <a:t>or</a:t>
            </a:r>
            <a:r>
              <a:rPr lang="lt-LT" b="0" i="0" dirty="0">
                <a:solidFill>
                  <a:srgbClr val="374151"/>
                </a:solidFill>
                <a:effectLst/>
                <a:latin typeface="Söhne"/>
              </a:rPr>
              <a:t>, &gt;, &lt;, &gt;= ir &lt;=.</a:t>
            </a:r>
          </a:p>
          <a:p>
            <a:pPr algn="l"/>
            <a:r>
              <a:rPr lang="lt-LT" b="0" i="0" dirty="0">
                <a:solidFill>
                  <a:srgbClr val="374151"/>
                </a:solidFill>
                <a:effectLst/>
                <a:latin typeface="Söhne"/>
              </a:rPr>
              <a:t>Operatorius = yra priskyrimo operatorius. Jis naudojamas norint priskirti kintamąjį tam tikrai reikšmei, pavyzdžiui, a = 5.</a:t>
            </a:r>
          </a:p>
          <a:p>
            <a:pPr algn="l"/>
            <a:r>
              <a:rPr lang="lt-LT" b="0" i="0" dirty="0">
                <a:solidFill>
                  <a:srgbClr val="374151"/>
                </a:solidFill>
                <a:effectLst/>
                <a:latin typeface="Söhne"/>
              </a:rPr>
              <a:t>Operatorius == yra lygybės operatorius. Jis naudojamas norint patikrinti, ar du elementai yra lygūs, pavyzdžiui, a == </a:t>
            </a:r>
            <a:r>
              <a:rPr lang="lt-LT" b="0" i="0" dirty="0" err="1">
                <a:solidFill>
                  <a:srgbClr val="374151"/>
                </a:solidFill>
                <a:effectLst/>
                <a:latin typeface="Söhne"/>
              </a:rPr>
              <a:t>b</a:t>
            </a:r>
            <a:r>
              <a:rPr lang="lt-LT" b="0" i="0" dirty="0">
                <a:solidFill>
                  <a:srgbClr val="374151"/>
                </a:solidFill>
                <a:effectLst/>
                <a:latin typeface="Söhne"/>
              </a:rPr>
              <a:t>.</a:t>
            </a:r>
          </a:p>
          <a:p>
            <a:pPr algn="l"/>
            <a:r>
              <a:rPr lang="lt-LT" b="0" i="0" dirty="0">
                <a:solidFill>
                  <a:srgbClr val="374151"/>
                </a:solidFill>
                <a:effectLst/>
                <a:latin typeface="Söhne"/>
              </a:rPr>
              <a:t>Operatorius != yra nelygybės operatorius. Jis naudojamas norint patikrinti, ar du elementai yra nelygūs, pavyzdžiui, a != </a:t>
            </a:r>
            <a:r>
              <a:rPr lang="lt-LT" b="0" i="0" dirty="0" err="1">
                <a:solidFill>
                  <a:srgbClr val="374151"/>
                </a:solidFill>
                <a:effectLst/>
                <a:latin typeface="Söhne"/>
              </a:rPr>
              <a:t>b</a:t>
            </a:r>
            <a:r>
              <a:rPr lang="lt-LT" b="0" i="0" dirty="0">
                <a:solidFill>
                  <a:srgbClr val="374151"/>
                </a:solidFill>
                <a:effectLst/>
                <a:latin typeface="Söhne"/>
              </a:rPr>
              <a:t>.</a:t>
            </a:r>
          </a:p>
          <a:p>
            <a:pPr algn="l"/>
            <a:r>
              <a:rPr lang="lt-LT" b="0" i="0" dirty="0">
                <a:solidFill>
                  <a:srgbClr val="374151"/>
                </a:solidFill>
                <a:effectLst/>
                <a:latin typeface="Söhne"/>
              </a:rPr>
              <a:t>Operatoriai </a:t>
            </a:r>
            <a:r>
              <a:rPr lang="lt-LT" b="0" i="0" dirty="0" err="1">
                <a:solidFill>
                  <a:srgbClr val="374151"/>
                </a:solidFill>
                <a:effectLst/>
                <a:latin typeface="Söhne"/>
              </a:rPr>
              <a:t>and</a:t>
            </a:r>
            <a:r>
              <a:rPr lang="lt-LT" b="0" i="0" dirty="0">
                <a:solidFill>
                  <a:srgbClr val="374151"/>
                </a:solidFill>
                <a:effectLst/>
                <a:latin typeface="Söhne"/>
              </a:rPr>
              <a:t> ir </a:t>
            </a:r>
            <a:r>
              <a:rPr lang="lt-LT" b="0" i="0" dirty="0" err="1">
                <a:solidFill>
                  <a:srgbClr val="374151"/>
                </a:solidFill>
                <a:effectLst/>
                <a:latin typeface="Söhne"/>
              </a:rPr>
              <a:t>or</a:t>
            </a:r>
            <a:r>
              <a:rPr lang="lt-LT" b="0" i="0" dirty="0">
                <a:solidFill>
                  <a:srgbClr val="374151"/>
                </a:solidFill>
                <a:effectLst/>
                <a:latin typeface="Söhne"/>
              </a:rPr>
              <a:t> yra loginiai operatoriai. Jie naudojami norint sujungti du ar daugiau sąlygų, pavyzdžiui, a &gt; </a:t>
            </a:r>
            <a:r>
              <a:rPr lang="lt-LT" b="0" i="0" dirty="0" err="1">
                <a:solidFill>
                  <a:srgbClr val="374151"/>
                </a:solidFill>
                <a:effectLst/>
                <a:latin typeface="Söhne"/>
              </a:rPr>
              <a:t>b</a:t>
            </a:r>
            <a:r>
              <a:rPr lang="lt-LT" b="0" i="0" dirty="0">
                <a:solidFill>
                  <a:srgbClr val="374151"/>
                </a:solidFill>
                <a:effectLst/>
                <a:latin typeface="Söhne"/>
              </a:rPr>
              <a:t> </a:t>
            </a:r>
            <a:r>
              <a:rPr lang="lt-LT" b="0" i="0" dirty="0" err="1">
                <a:solidFill>
                  <a:srgbClr val="374151"/>
                </a:solidFill>
                <a:effectLst/>
                <a:latin typeface="Söhne"/>
              </a:rPr>
              <a:t>and</a:t>
            </a:r>
            <a:r>
              <a:rPr lang="lt-LT" b="0" i="0" dirty="0">
                <a:solidFill>
                  <a:srgbClr val="374151"/>
                </a:solidFill>
                <a:effectLst/>
                <a:latin typeface="Söhne"/>
              </a:rPr>
              <a:t> c &lt; d arba a &lt; </a:t>
            </a:r>
            <a:r>
              <a:rPr lang="lt-LT" b="0" i="0" dirty="0" err="1">
                <a:solidFill>
                  <a:srgbClr val="374151"/>
                </a:solidFill>
                <a:effectLst/>
                <a:latin typeface="Söhne"/>
              </a:rPr>
              <a:t>b</a:t>
            </a:r>
            <a:r>
              <a:rPr lang="lt-LT" b="0" i="0" dirty="0">
                <a:solidFill>
                  <a:srgbClr val="374151"/>
                </a:solidFill>
                <a:effectLst/>
                <a:latin typeface="Söhne"/>
              </a:rPr>
              <a:t> </a:t>
            </a:r>
            <a:r>
              <a:rPr lang="lt-LT" b="0" i="0" dirty="0" err="1">
                <a:solidFill>
                  <a:srgbClr val="374151"/>
                </a:solidFill>
                <a:effectLst/>
                <a:latin typeface="Söhne"/>
              </a:rPr>
              <a:t>or</a:t>
            </a:r>
            <a:r>
              <a:rPr lang="lt-LT" b="0" i="0" dirty="0">
                <a:solidFill>
                  <a:srgbClr val="374151"/>
                </a:solidFill>
                <a:effectLst/>
                <a:latin typeface="Söhne"/>
              </a:rPr>
              <a:t> c &gt; d.</a:t>
            </a:r>
          </a:p>
          <a:p>
            <a:pPr algn="l"/>
            <a:r>
              <a:rPr lang="lt-LT" b="0" i="0" dirty="0">
                <a:solidFill>
                  <a:srgbClr val="374151"/>
                </a:solidFill>
                <a:effectLst/>
                <a:latin typeface="Söhne"/>
              </a:rPr>
              <a:t>Operatoriai &gt;, &lt;, &gt;= ir &lt;= yra palyginimo operatoriai. Jie naudojami norint palyginti du elementus. Pavyzdžiui, a &gt; </a:t>
            </a:r>
            <a:r>
              <a:rPr lang="lt-LT" b="0" i="0" dirty="0" err="1">
                <a:solidFill>
                  <a:srgbClr val="374151"/>
                </a:solidFill>
                <a:effectLst/>
                <a:latin typeface="Söhne"/>
              </a:rPr>
              <a:t>b</a:t>
            </a:r>
            <a:r>
              <a:rPr lang="lt-LT" b="0" i="0" dirty="0">
                <a:solidFill>
                  <a:srgbClr val="374151"/>
                </a:solidFill>
                <a:effectLst/>
                <a:latin typeface="Söhne"/>
              </a:rPr>
              <a:t>, a &lt; </a:t>
            </a:r>
            <a:r>
              <a:rPr lang="lt-LT" b="0" i="0" dirty="0" err="1">
                <a:solidFill>
                  <a:srgbClr val="374151"/>
                </a:solidFill>
                <a:effectLst/>
                <a:latin typeface="Söhne"/>
              </a:rPr>
              <a:t>b</a:t>
            </a:r>
            <a:r>
              <a:rPr lang="lt-LT" b="0" i="0" dirty="0">
                <a:solidFill>
                  <a:srgbClr val="374151"/>
                </a:solidFill>
                <a:effectLst/>
                <a:latin typeface="Söhne"/>
              </a:rPr>
              <a:t>, a &gt;= </a:t>
            </a:r>
            <a:r>
              <a:rPr lang="lt-LT" b="0" i="0" dirty="0" err="1">
                <a:solidFill>
                  <a:srgbClr val="374151"/>
                </a:solidFill>
                <a:effectLst/>
                <a:latin typeface="Söhne"/>
              </a:rPr>
              <a:t>b</a:t>
            </a:r>
            <a:r>
              <a:rPr lang="lt-LT" b="0" i="0" dirty="0">
                <a:solidFill>
                  <a:srgbClr val="374151"/>
                </a:solidFill>
                <a:effectLst/>
                <a:latin typeface="Söhne"/>
              </a:rPr>
              <a:t> ir a &lt;= </a:t>
            </a:r>
            <a:r>
              <a:rPr lang="lt-LT" b="0" i="0" dirty="0" err="1">
                <a:solidFill>
                  <a:srgbClr val="374151"/>
                </a:solidFill>
                <a:effectLst/>
                <a:latin typeface="Söhne"/>
              </a:rPr>
              <a:t>b</a:t>
            </a:r>
            <a:r>
              <a:rPr lang="lt-LT" b="0" i="0" dirty="0">
                <a:solidFill>
                  <a:srgbClr val="374151"/>
                </a:solidFill>
                <a:effectLst/>
                <a:latin typeface="Söhne"/>
              </a:rPr>
              <a:t>.</a:t>
            </a:r>
          </a:p>
          <a:p>
            <a:pPr algn="l"/>
            <a:r>
              <a:rPr lang="lt-LT" b="0" i="0" dirty="0">
                <a:solidFill>
                  <a:srgbClr val="374151"/>
                </a:solidFill>
                <a:effectLst/>
                <a:latin typeface="Söhne"/>
              </a:rPr>
              <a:t>Visi šie operatoriai yra labai svarbūs norint rašyti efektyvų ir suprantamą kodą. Mano pristatytame lentelėje galite pamatyti šių operatorių pavyzdžius, kurie padės jums geriau suprasti, kaip jie veikia</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23</a:t>
            </a:fld>
            <a:endParaRPr lang="en-LT"/>
          </a:p>
        </p:txBody>
      </p:sp>
    </p:spTree>
    <p:extLst>
      <p:ext uri="{BB962C8B-B14F-4D97-AF65-F5344CB8AC3E}">
        <p14:creationId xmlns:p14="http://schemas.microsoft.com/office/powerpoint/2010/main" val="411016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salyga</a:t>
            </a:r>
            <a:r>
              <a:rPr lang="lt-LT" b="0" i="0" dirty="0">
                <a:solidFill>
                  <a:srgbClr val="374151"/>
                </a:solidFill>
                <a:effectLst/>
                <a:latin typeface="Söhne"/>
              </a:rPr>
              <a:t> yra pagrindinis sprendimų priėmimo įrankis. Jis leidžia programai atlikti skirtingus veiksmus priklausomai nuo tam tikrų sąlygų.</a:t>
            </a:r>
          </a:p>
          <a:p>
            <a:pPr algn="l"/>
            <a:r>
              <a:rPr lang="lt-LT" b="0" i="0" dirty="0">
                <a:solidFill>
                  <a:srgbClr val="374151"/>
                </a:solidFill>
                <a:effectLst/>
                <a:latin typeface="Söhne"/>
              </a:rPr>
              <a:t>Pažvelkime į </a:t>
            </a:r>
            <a:r>
              <a:rPr lang="lt-LT" b="0" i="0" dirty="0" err="1">
                <a:solidFill>
                  <a:srgbClr val="374151"/>
                </a:solidFill>
                <a:effectLst/>
                <a:latin typeface="Söhne"/>
              </a:rPr>
              <a:t>if</a:t>
            </a:r>
            <a:r>
              <a:rPr lang="lt-LT" b="0" i="0" dirty="0">
                <a:solidFill>
                  <a:srgbClr val="374151"/>
                </a:solidFill>
                <a:effectLst/>
                <a:latin typeface="Söhne"/>
              </a:rPr>
              <a:t> sakinio/</a:t>
            </a:r>
            <a:r>
              <a:rPr lang="lt-LT" b="0" i="0" dirty="0" err="1">
                <a:solidFill>
                  <a:srgbClr val="374151"/>
                </a:solidFill>
                <a:effectLst/>
                <a:latin typeface="Söhne"/>
              </a:rPr>
              <a:t>salygos</a:t>
            </a:r>
            <a:r>
              <a:rPr lang="lt-LT" b="0" i="0" dirty="0">
                <a:solidFill>
                  <a:srgbClr val="374151"/>
                </a:solidFill>
                <a:effectLst/>
                <a:latin typeface="Söhne"/>
              </a:rPr>
              <a:t> struktūrą. Jis prasideda žodžiu </a:t>
            </a:r>
            <a:r>
              <a:rPr lang="lt-LT" b="0" i="0" dirty="0" err="1">
                <a:solidFill>
                  <a:srgbClr val="374151"/>
                </a:solidFill>
                <a:effectLst/>
                <a:latin typeface="Söhne"/>
              </a:rPr>
              <a:t>if</a:t>
            </a:r>
            <a:r>
              <a:rPr lang="lt-LT" b="0" i="0" dirty="0">
                <a:solidFill>
                  <a:srgbClr val="374151"/>
                </a:solidFill>
                <a:effectLst/>
                <a:latin typeface="Söhne"/>
              </a:rPr>
              <a:t>, po kurio seka sąlyga, kurią norime patikrinti, ir tada dvitaškis. Po dvitaškio eina blokas kodo, kuris bus vykdomas, jei sąlyga yra teisinga.</a:t>
            </a:r>
          </a:p>
          <a:p>
            <a:pPr algn="l"/>
            <a:r>
              <a:rPr lang="lt-LT" b="0" i="0" dirty="0">
                <a:solidFill>
                  <a:srgbClr val="374151"/>
                </a:solidFill>
                <a:effectLst/>
                <a:latin typeface="Söhne"/>
              </a:rPr>
              <a:t>Pavyzdžiui, jei turime kintamąjį a ir norime patikrinti, ar jis yra didesnis už 5, galime parašyti:</a:t>
            </a:r>
          </a:p>
          <a:p>
            <a:r>
              <a:rPr lang="lt-LT" dirty="0" err="1">
                <a:solidFill>
                  <a:srgbClr val="2E95D3"/>
                </a:solidFill>
                <a:effectLst/>
              </a:rPr>
              <a:t>if</a:t>
            </a:r>
            <a:r>
              <a:rPr lang="lt-LT" dirty="0">
                <a:effectLst/>
              </a:rPr>
              <a:t> a &gt;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"a yra didesnis už 5"</a:t>
            </a:r>
            <a:r>
              <a:rPr lang="lt-LT" dirty="0">
                <a:effectLst/>
              </a:rPr>
              <a:t>) </a:t>
            </a:r>
          </a:p>
          <a:p>
            <a:pPr algn="l"/>
            <a:r>
              <a:rPr lang="lt-LT" b="0" i="0" dirty="0">
                <a:solidFill>
                  <a:srgbClr val="374151"/>
                </a:solidFill>
                <a:effectLst/>
                <a:latin typeface="Söhne"/>
              </a:rPr>
              <a:t>Šis kodas patikrins, ar a yra didesnis už 5. Jei tai tiesa, jis atspausdins pranešimą "a yra didesnis už 5". Jei tai nėra tiesa, jis tiesiog praleis šį kodo bloką ir tęs vykdymą toliau.</a:t>
            </a:r>
          </a:p>
          <a:p>
            <a:pPr algn="l"/>
            <a:r>
              <a:rPr lang="lt-LT" b="0" i="0" dirty="0" err="1">
                <a:solidFill>
                  <a:srgbClr val="374151"/>
                </a:solidFill>
                <a:effectLst/>
                <a:latin typeface="Söhne"/>
              </a:rPr>
              <a:t>if</a:t>
            </a:r>
            <a:r>
              <a:rPr lang="lt-LT" b="0" i="0" dirty="0">
                <a:solidFill>
                  <a:srgbClr val="374151"/>
                </a:solidFill>
                <a:effectLst/>
                <a:latin typeface="Söhne"/>
              </a:rPr>
              <a:t> sakinius galima derinti su </a:t>
            </a:r>
            <a:r>
              <a:rPr lang="lt-LT" b="0" i="0" dirty="0" err="1">
                <a:solidFill>
                  <a:srgbClr val="374151"/>
                </a:solidFill>
                <a:effectLst/>
                <a:latin typeface="Söhne"/>
              </a:rPr>
              <a:t>else</a:t>
            </a:r>
            <a:r>
              <a:rPr lang="lt-LT" b="0" i="0" dirty="0">
                <a:solidFill>
                  <a:srgbClr val="374151"/>
                </a:solidFill>
                <a:effectLst/>
                <a:latin typeface="Söhne"/>
              </a:rPr>
              <a:t> ir </a:t>
            </a:r>
            <a:r>
              <a:rPr lang="lt-LT" b="0" i="0" dirty="0" err="1">
                <a:solidFill>
                  <a:srgbClr val="374151"/>
                </a:solidFill>
                <a:effectLst/>
                <a:latin typeface="Söhne"/>
              </a:rPr>
              <a:t>elif</a:t>
            </a:r>
            <a:r>
              <a:rPr lang="lt-LT" b="0" i="0" dirty="0">
                <a:solidFill>
                  <a:srgbClr val="374151"/>
                </a:solidFill>
                <a:effectLst/>
                <a:latin typeface="Söhne"/>
              </a:rPr>
              <a:t> sakiniu, kad būtų galima patikrinti daugiau sąlygų ir atlikti skirtingus veiksmus atsižvelgiant į jų rezultatus.</a:t>
            </a:r>
          </a:p>
          <a:p>
            <a:pPr algn="l"/>
            <a:r>
              <a:rPr lang="lt-LT" b="0" i="0" dirty="0">
                <a:solidFill>
                  <a:srgbClr val="374151"/>
                </a:solidFill>
                <a:effectLst/>
                <a:latin typeface="Söhne"/>
              </a:rPr>
              <a:t>Taigi, </a:t>
            </a:r>
            <a:r>
              <a:rPr lang="lt-LT" b="0" i="0" dirty="0" err="1">
                <a:solidFill>
                  <a:srgbClr val="374151"/>
                </a:solidFill>
                <a:effectLst/>
                <a:latin typeface="Söhne"/>
              </a:rPr>
              <a:t>if</a:t>
            </a:r>
            <a:r>
              <a:rPr lang="lt-LT" b="0" i="0" dirty="0">
                <a:solidFill>
                  <a:srgbClr val="374151"/>
                </a:solidFill>
                <a:effectLst/>
                <a:latin typeface="Söhne"/>
              </a:rPr>
              <a:t> sakinys yra labai galingas įrankis, leidžiantis mums pritaikyti programos veiksmus pagal bet kokias sąlygas.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24</a:t>
            </a:fld>
            <a:endParaRPr lang="en-LT"/>
          </a:p>
        </p:txBody>
      </p:sp>
    </p:spTree>
    <p:extLst>
      <p:ext uri="{BB962C8B-B14F-4D97-AF65-F5344CB8AC3E}">
        <p14:creationId xmlns:p14="http://schemas.microsoft.com/office/powerpoint/2010/main" val="1000468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if</a:t>
            </a:r>
            <a:r>
              <a:rPr lang="lt-LT" b="0" i="0" dirty="0">
                <a:solidFill>
                  <a:srgbClr val="374151"/>
                </a:solidFill>
                <a:effectLst/>
                <a:latin typeface="Söhne"/>
              </a:rPr>
              <a:t> sakinys yra pagrindinis logikos kontrolės įrankis. Jis leidžia programai atlikti skirtingus veiksmus priklausomai nuo tam tikrų sąlygų. Sakinio struktūra yra gana paprasta: </a:t>
            </a:r>
            <a:r>
              <a:rPr lang="lt-LT" b="0" i="0" dirty="0" err="1">
                <a:solidFill>
                  <a:srgbClr val="374151"/>
                </a:solidFill>
                <a:effectLst/>
                <a:latin typeface="Söhne"/>
              </a:rPr>
              <a:t>if</a:t>
            </a:r>
            <a:r>
              <a:rPr lang="lt-LT" b="0" i="0" dirty="0">
                <a:solidFill>
                  <a:srgbClr val="374151"/>
                </a:solidFill>
                <a:effectLst/>
                <a:latin typeface="Söhne"/>
              </a:rPr>
              <a:t>, tada sąlyga, kurią norime patikrinti, ir galiausiai dvitaškis. Po dvitaškio prasideda kodas, kuris bus vykdomas, jei sąlyga yra teisinga.</a:t>
            </a:r>
          </a:p>
          <a:p>
            <a:pPr algn="l"/>
            <a:r>
              <a:rPr lang="lt-LT" b="0" i="0" dirty="0">
                <a:solidFill>
                  <a:srgbClr val="374151"/>
                </a:solidFill>
                <a:effectLst/>
                <a:latin typeface="Söhne"/>
              </a:rPr>
              <a:t>Pažvelkime į pavyzdį: </a:t>
            </a:r>
            <a:r>
              <a:rPr lang="lt-LT" b="0" i="0" dirty="0" err="1">
                <a:solidFill>
                  <a:srgbClr val="374151"/>
                </a:solidFill>
                <a:effectLst/>
                <a:latin typeface="Söhne"/>
              </a:rPr>
              <a:t>if</a:t>
            </a:r>
            <a:r>
              <a:rPr lang="lt-LT" b="0" i="0" dirty="0">
                <a:solidFill>
                  <a:srgbClr val="374151"/>
                </a:solidFill>
                <a:effectLst/>
                <a:latin typeface="Söhne"/>
              </a:rPr>
              <a:t> 5 &gt; 0: </a:t>
            </a:r>
            <a:r>
              <a:rPr lang="lt-LT" b="0" i="0" dirty="0" err="1">
                <a:solidFill>
                  <a:srgbClr val="374151"/>
                </a:solidFill>
                <a:effectLst/>
                <a:latin typeface="Söhne"/>
              </a:rPr>
              <a:t>print</a:t>
            </a:r>
            <a:r>
              <a:rPr lang="lt-LT" b="0" i="0" dirty="0">
                <a:solidFill>
                  <a:srgbClr val="374151"/>
                </a:solidFill>
                <a:effectLst/>
                <a:latin typeface="Söhne"/>
              </a:rPr>
              <a:t>("5 yra daugiau už 0"). Šiame sakinyje sąlyga yra 5 &gt; 0, o jei ši sąlyga yra teisinga (kas yra tiesa, nes 5 iš tikrųjų yra daugiau už 0), tada vykdomas kodas po dvitaškio, </a:t>
            </a:r>
            <a:r>
              <a:rPr lang="lt-LT" b="0" i="0" dirty="0" err="1">
                <a:solidFill>
                  <a:srgbClr val="374151"/>
                </a:solidFill>
                <a:effectLst/>
                <a:latin typeface="Söhne"/>
              </a:rPr>
              <a:t>t.y</a:t>
            </a:r>
            <a:r>
              <a:rPr lang="lt-LT" b="0" i="0" dirty="0">
                <a:solidFill>
                  <a:srgbClr val="374151"/>
                </a:solidFill>
                <a:effectLst/>
                <a:latin typeface="Söhne"/>
              </a:rPr>
              <a:t>. </a:t>
            </a:r>
            <a:r>
              <a:rPr lang="lt-LT" b="0" i="0" dirty="0" err="1">
                <a:solidFill>
                  <a:srgbClr val="374151"/>
                </a:solidFill>
                <a:effectLst/>
                <a:latin typeface="Söhne"/>
              </a:rPr>
              <a:t>print</a:t>
            </a:r>
            <a:r>
              <a:rPr lang="lt-LT" b="0" i="0" dirty="0">
                <a:solidFill>
                  <a:srgbClr val="374151"/>
                </a:solidFill>
                <a:effectLst/>
                <a:latin typeface="Söhne"/>
              </a:rPr>
              <a:t>("5 yra daugiau už 0").</a:t>
            </a:r>
          </a:p>
          <a:p>
            <a:pPr algn="l"/>
            <a:r>
              <a:rPr lang="lt-LT" b="0" i="0" dirty="0">
                <a:solidFill>
                  <a:srgbClr val="374151"/>
                </a:solidFill>
                <a:effectLst/>
                <a:latin typeface="Söhne"/>
              </a:rPr>
              <a:t>Tačiau jei sąlyga nėra teisinga, kodas po dvitaškio nebus vykdomas. Pavyzdžiui, sakinys </a:t>
            </a:r>
            <a:r>
              <a:rPr lang="lt-LT" b="0" i="0" dirty="0" err="1">
                <a:solidFill>
                  <a:srgbClr val="374151"/>
                </a:solidFill>
                <a:effectLst/>
                <a:latin typeface="Söhne"/>
              </a:rPr>
              <a:t>if</a:t>
            </a:r>
            <a:r>
              <a:rPr lang="lt-LT" b="0" i="0" dirty="0">
                <a:solidFill>
                  <a:srgbClr val="374151"/>
                </a:solidFill>
                <a:effectLst/>
                <a:latin typeface="Söhne"/>
              </a:rPr>
              <a:t> 5 &lt; 0: </a:t>
            </a:r>
            <a:r>
              <a:rPr lang="lt-LT" b="0" i="0" dirty="0" err="1">
                <a:solidFill>
                  <a:srgbClr val="374151"/>
                </a:solidFill>
                <a:effectLst/>
                <a:latin typeface="Söhne"/>
              </a:rPr>
              <a:t>print</a:t>
            </a:r>
            <a:r>
              <a:rPr lang="lt-LT" b="0" i="0" dirty="0">
                <a:solidFill>
                  <a:srgbClr val="374151"/>
                </a:solidFill>
                <a:effectLst/>
                <a:latin typeface="Söhne"/>
              </a:rPr>
              <a:t>("5 yra mažiau už 0") neišves teksto "5 yra mažiau už 0", nes sąlyga 5 &lt; 0 yra neteisinga.</a:t>
            </a:r>
          </a:p>
          <a:p>
            <a:pPr algn="l"/>
            <a:r>
              <a:rPr lang="lt-LT" b="0" i="0" dirty="0">
                <a:solidFill>
                  <a:srgbClr val="374151"/>
                </a:solidFill>
                <a:effectLst/>
                <a:latin typeface="Söhne"/>
              </a:rPr>
              <a:t>Tai yra pagrindinė </a:t>
            </a:r>
            <a:r>
              <a:rPr lang="lt-LT" b="0" i="0" dirty="0" err="1">
                <a:solidFill>
                  <a:srgbClr val="374151"/>
                </a:solidFill>
                <a:effectLst/>
                <a:latin typeface="Söhne"/>
              </a:rPr>
              <a:t>if</a:t>
            </a:r>
            <a:r>
              <a:rPr lang="lt-LT" b="0" i="0" dirty="0">
                <a:solidFill>
                  <a:srgbClr val="374151"/>
                </a:solidFill>
                <a:effectLst/>
                <a:latin typeface="Söhne"/>
              </a:rPr>
              <a:t> sakinių veikimo logika. Jie yra labai naudingi, kai reikia kontroliuoti programos veikimą pagal tam tikras sąlygas. Mes dažnai naudojame </a:t>
            </a:r>
            <a:r>
              <a:rPr lang="lt-LT" b="0" i="0" dirty="0" err="1">
                <a:solidFill>
                  <a:srgbClr val="374151"/>
                </a:solidFill>
                <a:effectLst/>
                <a:latin typeface="Söhne"/>
              </a:rPr>
              <a:t>if</a:t>
            </a:r>
            <a:r>
              <a:rPr lang="lt-LT" b="0" i="0" dirty="0">
                <a:solidFill>
                  <a:srgbClr val="374151"/>
                </a:solidFill>
                <a:effectLst/>
                <a:latin typeface="Söhne"/>
              </a:rPr>
              <a:t> sakinius kartu su </a:t>
            </a:r>
            <a:r>
              <a:rPr lang="lt-LT" b="0" i="0" dirty="0" err="1">
                <a:solidFill>
                  <a:srgbClr val="374151"/>
                </a:solidFill>
                <a:effectLst/>
                <a:latin typeface="Söhne"/>
              </a:rPr>
              <a:t>elif</a:t>
            </a:r>
            <a:r>
              <a:rPr lang="lt-LT" b="0" i="0" dirty="0">
                <a:solidFill>
                  <a:srgbClr val="374151"/>
                </a:solidFill>
                <a:effectLst/>
                <a:latin typeface="Söhne"/>
              </a:rPr>
              <a:t> ir </a:t>
            </a:r>
            <a:r>
              <a:rPr lang="lt-LT" b="0" i="0" dirty="0" err="1">
                <a:solidFill>
                  <a:srgbClr val="374151"/>
                </a:solidFill>
                <a:effectLst/>
                <a:latin typeface="Söhne"/>
              </a:rPr>
              <a:t>else</a:t>
            </a:r>
            <a:r>
              <a:rPr lang="lt-LT" b="0" i="0" dirty="0">
                <a:solidFill>
                  <a:srgbClr val="374151"/>
                </a:solidFill>
                <a:effectLst/>
                <a:latin typeface="Söhne"/>
              </a:rPr>
              <a:t> sakiniu, kad galėtume atlikti skirtingus veiksmus priklausomai nuo įvairių sąlygų.</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25</a:t>
            </a:fld>
            <a:endParaRPr lang="en-LT"/>
          </a:p>
        </p:txBody>
      </p:sp>
    </p:spTree>
    <p:extLst>
      <p:ext uri="{BB962C8B-B14F-4D97-AF65-F5344CB8AC3E}">
        <p14:creationId xmlns:p14="http://schemas.microsoft.com/office/powerpoint/2010/main" val="4246561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Dar norėčiau paaiškinti, kad </a:t>
            </a:r>
            <a:r>
              <a:rPr lang="lt-LT" b="0" i="0" dirty="0" err="1">
                <a:solidFill>
                  <a:srgbClr val="374151"/>
                </a:solidFill>
                <a:effectLst/>
                <a:latin typeface="Söhne"/>
              </a:rPr>
              <a:t>if</a:t>
            </a:r>
            <a:r>
              <a:rPr lang="lt-LT" b="0" i="0" dirty="0">
                <a:solidFill>
                  <a:srgbClr val="374151"/>
                </a:solidFill>
                <a:effectLst/>
                <a:latin typeface="Söhne"/>
              </a:rPr>
              <a:t> sakiniai yra sudaromi pagal tam tikrą logiką. Ši logika yra štai tokia: "jei sąlyga yra teisinga, tada atlikti tam tikrus veiksmus".</a:t>
            </a:r>
          </a:p>
          <a:p>
            <a:pPr algn="l"/>
            <a:r>
              <a:rPr lang="lt-LT" b="0" i="0" dirty="0">
                <a:solidFill>
                  <a:srgbClr val="374151"/>
                </a:solidFill>
                <a:effectLst/>
                <a:latin typeface="Söhne"/>
              </a:rPr>
              <a:t>Pavartokime pavyzdį su kintamuoju </a:t>
            </a:r>
            <a:r>
              <a:rPr lang="lt-LT" b="0" i="0" dirty="0" err="1">
                <a:solidFill>
                  <a:srgbClr val="374151"/>
                </a:solidFill>
                <a:effectLst/>
                <a:latin typeface="Söhne"/>
              </a:rPr>
              <a:t>skaicius</a:t>
            </a:r>
            <a:r>
              <a:rPr lang="lt-LT" b="0" i="0" dirty="0">
                <a:solidFill>
                  <a:srgbClr val="374151"/>
                </a:solidFill>
                <a:effectLst/>
                <a:latin typeface="Söhne"/>
              </a:rPr>
              <a:t>, kuris yra lygus 25. Tarkime, mes norime patikrinti, ar šis skaičius yra mažesnis už 100, didesnis už 10 ir mažesnis už 10. Mes galime tai padaryti naudodami </a:t>
            </a:r>
            <a:r>
              <a:rPr lang="lt-LT" b="0" i="0" dirty="0" err="1">
                <a:solidFill>
                  <a:srgbClr val="374151"/>
                </a:solidFill>
                <a:effectLst/>
                <a:latin typeface="Söhne"/>
              </a:rPr>
              <a:t>if</a:t>
            </a:r>
            <a:r>
              <a:rPr lang="lt-LT" b="0" i="0" dirty="0">
                <a:solidFill>
                  <a:srgbClr val="374151"/>
                </a:solidFill>
                <a:effectLst/>
                <a:latin typeface="Söhne"/>
              </a:rPr>
              <a:t> sakinius.</a:t>
            </a:r>
          </a:p>
          <a:p>
            <a:pPr algn="l"/>
            <a:r>
              <a:rPr lang="lt-LT" b="0" i="0" dirty="0">
                <a:solidFill>
                  <a:srgbClr val="374151"/>
                </a:solidFill>
                <a:effectLst/>
                <a:latin typeface="Söhne"/>
              </a:rPr>
              <a:t>Pirma, mes rašome: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&lt; 100: </a:t>
            </a:r>
            <a:r>
              <a:rPr lang="lt-LT" b="0" i="0" dirty="0" err="1">
                <a:solidFill>
                  <a:srgbClr val="374151"/>
                </a:solidFill>
                <a:effectLst/>
                <a:latin typeface="Söhne"/>
              </a:rPr>
              <a:t>print</a:t>
            </a:r>
            <a:r>
              <a:rPr lang="lt-LT" b="0" i="0" dirty="0">
                <a:solidFill>
                  <a:srgbClr val="374151"/>
                </a:solidFill>
                <a:effectLst/>
                <a:latin typeface="Söhne"/>
              </a:rPr>
              <a:t>("1: </a:t>
            </a:r>
            <a:r>
              <a:rPr lang="lt-LT" b="0" i="0" dirty="0" err="1">
                <a:solidFill>
                  <a:srgbClr val="374151"/>
                </a:solidFill>
                <a:effectLst/>
                <a:latin typeface="Söhne"/>
              </a:rPr>
              <a:t>Skaicius</a:t>
            </a:r>
            <a:r>
              <a:rPr lang="lt-LT" b="0" i="0" dirty="0">
                <a:solidFill>
                  <a:srgbClr val="374151"/>
                </a:solidFill>
                <a:effectLst/>
                <a:latin typeface="Söhne"/>
              </a:rPr>
              <a:t> yra mažesnis už 100"). Šis sakinys pasakys programai, kad jeigu skaičius yra mažesnis už 100, tai ji turi išspausdinti tekstą "1: </a:t>
            </a:r>
            <a:r>
              <a:rPr lang="lt-LT" b="0" i="0" dirty="0" err="1">
                <a:solidFill>
                  <a:srgbClr val="374151"/>
                </a:solidFill>
                <a:effectLst/>
                <a:latin typeface="Söhne"/>
              </a:rPr>
              <a:t>Skaicius</a:t>
            </a:r>
            <a:r>
              <a:rPr lang="lt-LT" b="0" i="0" dirty="0">
                <a:solidFill>
                  <a:srgbClr val="374151"/>
                </a:solidFill>
                <a:effectLst/>
                <a:latin typeface="Söhne"/>
              </a:rPr>
              <a:t> yra mažesnis už 100". Kadangi skaičius 25 yra mažesnis už 100, šis tekstas bus išspausdintas.</a:t>
            </a:r>
          </a:p>
          <a:p>
            <a:pPr algn="l"/>
            <a:r>
              <a:rPr lang="lt-LT" b="0" i="0" dirty="0">
                <a:solidFill>
                  <a:srgbClr val="374151"/>
                </a:solidFill>
                <a:effectLst/>
                <a:latin typeface="Söhne"/>
              </a:rPr>
              <a:t>Antras sakinys: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&gt; 10: </a:t>
            </a:r>
            <a:r>
              <a:rPr lang="lt-LT" b="0" i="0" dirty="0" err="1">
                <a:solidFill>
                  <a:srgbClr val="374151"/>
                </a:solidFill>
                <a:effectLst/>
                <a:latin typeface="Söhne"/>
              </a:rPr>
              <a:t>print</a:t>
            </a:r>
            <a:r>
              <a:rPr lang="lt-LT" b="0" i="0" dirty="0">
                <a:solidFill>
                  <a:srgbClr val="374151"/>
                </a:solidFill>
                <a:effectLst/>
                <a:latin typeface="Söhne"/>
              </a:rPr>
              <a:t>(“2: </a:t>
            </a:r>
            <a:r>
              <a:rPr lang="lt-LT" b="0" i="0" dirty="0" err="1">
                <a:solidFill>
                  <a:srgbClr val="374151"/>
                </a:solidFill>
                <a:effectLst/>
                <a:latin typeface="Söhne"/>
              </a:rPr>
              <a:t>Skaicius</a:t>
            </a:r>
            <a:r>
              <a:rPr lang="lt-LT" b="0" i="0" dirty="0">
                <a:solidFill>
                  <a:srgbClr val="374151"/>
                </a:solidFill>
                <a:effectLst/>
                <a:latin typeface="Söhne"/>
              </a:rPr>
              <a:t> yra didesnis už 10"). Šis sakinys pasakys programai, kad jeigu skaičius yra didesnis už 10, tai ji turi išspausdinti tekstą “2: </a:t>
            </a:r>
            <a:r>
              <a:rPr lang="lt-LT" b="0" i="0" dirty="0" err="1">
                <a:solidFill>
                  <a:srgbClr val="374151"/>
                </a:solidFill>
                <a:effectLst/>
                <a:latin typeface="Söhne"/>
              </a:rPr>
              <a:t>Skaicius</a:t>
            </a:r>
            <a:r>
              <a:rPr lang="lt-LT" b="0" i="0" dirty="0">
                <a:solidFill>
                  <a:srgbClr val="374151"/>
                </a:solidFill>
                <a:effectLst/>
                <a:latin typeface="Söhne"/>
              </a:rPr>
              <a:t> yra didesnis už 10". Kadangi skaičius 25 yra didesnis už 10, šis tekstas taip pat bus išspausdintas.</a:t>
            </a:r>
          </a:p>
          <a:p>
            <a:pPr algn="l"/>
            <a:r>
              <a:rPr lang="lt-LT" b="0" i="0" dirty="0">
                <a:solidFill>
                  <a:srgbClr val="374151"/>
                </a:solidFill>
                <a:effectLst/>
                <a:latin typeface="Söhne"/>
              </a:rPr>
              <a:t>Galiausiai, trečias sakinys: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&lt; 10: </a:t>
            </a:r>
            <a:r>
              <a:rPr lang="lt-LT" b="0" i="0" dirty="0" err="1">
                <a:solidFill>
                  <a:srgbClr val="374151"/>
                </a:solidFill>
                <a:effectLst/>
                <a:latin typeface="Söhne"/>
              </a:rPr>
              <a:t>print</a:t>
            </a:r>
            <a:r>
              <a:rPr lang="lt-LT" b="0" i="0" dirty="0">
                <a:solidFill>
                  <a:srgbClr val="374151"/>
                </a:solidFill>
                <a:effectLst/>
                <a:latin typeface="Söhne"/>
              </a:rPr>
              <a:t>("3: </a:t>
            </a:r>
            <a:r>
              <a:rPr lang="lt-LT" b="0" i="0" dirty="0" err="1">
                <a:solidFill>
                  <a:srgbClr val="374151"/>
                </a:solidFill>
                <a:effectLst/>
                <a:latin typeface="Söhne"/>
              </a:rPr>
              <a:t>Skaicius</a:t>
            </a:r>
            <a:r>
              <a:rPr lang="lt-LT" b="0" i="0" dirty="0">
                <a:solidFill>
                  <a:srgbClr val="374151"/>
                </a:solidFill>
                <a:effectLst/>
                <a:latin typeface="Söhne"/>
              </a:rPr>
              <a:t> yra mažesnis už 10"). Šis sakinys pasakys programai, kad jeigu skaičius yra mažesnis už 10, tai ji turi išspausdinti tekstą "3: </a:t>
            </a:r>
            <a:r>
              <a:rPr lang="lt-LT" b="0" i="0" dirty="0" err="1">
                <a:solidFill>
                  <a:srgbClr val="374151"/>
                </a:solidFill>
                <a:effectLst/>
                <a:latin typeface="Söhne"/>
              </a:rPr>
              <a:t>Skaicius</a:t>
            </a:r>
            <a:r>
              <a:rPr lang="lt-LT" b="0" i="0" dirty="0">
                <a:solidFill>
                  <a:srgbClr val="374151"/>
                </a:solidFill>
                <a:effectLst/>
                <a:latin typeface="Söhne"/>
              </a:rPr>
              <a:t> yra mažesnis už 10". Tačiau šiuo atveju, skaičius 25 nėra mažesnis už 10, todėl šis tekstas nebus išspausdintas.</a:t>
            </a:r>
          </a:p>
          <a:p>
            <a:pPr algn="l"/>
            <a:r>
              <a:rPr lang="lt-LT" b="0" i="0" dirty="0">
                <a:solidFill>
                  <a:srgbClr val="374151"/>
                </a:solidFill>
                <a:effectLst/>
                <a:latin typeface="Söhne"/>
              </a:rPr>
              <a:t>Taigi, </a:t>
            </a:r>
            <a:r>
              <a:rPr lang="lt-LT" b="0" i="0" dirty="0" err="1">
                <a:solidFill>
                  <a:srgbClr val="374151"/>
                </a:solidFill>
                <a:effectLst/>
                <a:latin typeface="Söhne"/>
              </a:rPr>
              <a:t>if</a:t>
            </a:r>
            <a:r>
              <a:rPr lang="lt-LT" b="0" i="0" dirty="0">
                <a:solidFill>
                  <a:srgbClr val="374151"/>
                </a:solidFill>
                <a:effectLst/>
                <a:latin typeface="Söhne"/>
              </a:rPr>
              <a:t> sakinius galima naudoti tam, kad kontroliuoti programos veikimą pagal tam tikras sąlygas. Jie yra itin naudingi programavime ir leidžia mums kurti lankstesnes ir dinamiškesnes programas.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26</a:t>
            </a:fld>
            <a:endParaRPr lang="en-LT"/>
          </a:p>
        </p:txBody>
      </p:sp>
    </p:spTree>
    <p:extLst>
      <p:ext uri="{BB962C8B-B14F-4D97-AF65-F5344CB8AC3E}">
        <p14:creationId xmlns:p14="http://schemas.microsoft.com/office/powerpoint/2010/main" val="2932858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else</a:t>
            </a:r>
            <a:r>
              <a:rPr lang="lt-LT" b="0" i="0" dirty="0">
                <a:solidFill>
                  <a:srgbClr val="374151"/>
                </a:solidFill>
                <a:effectLst/>
                <a:latin typeface="Söhne"/>
              </a:rPr>
              <a:t> sąlyga naudojama kartu su </a:t>
            </a:r>
            <a:r>
              <a:rPr lang="lt-LT" b="0" i="0" dirty="0" err="1">
                <a:solidFill>
                  <a:srgbClr val="374151"/>
                </a:solidFill>
                <a:effectLst/>
                <a:latin typeface="Söhne"/>
              </a:rPr>
              <a:t>if</a:t>
            </a:r>
            <a:r>
              <a:rPr lang="lt-LT" b="0" i="0" dirty="0">
                <a:solidFill>
                  <a:srgbClr val="374151"/>
                </a:solidFill>
                <a:effectLst/>
                <a:latin typeface="Söhne"/>
              </a:rPr>
              <a:t> sakiniais ir leidžia nurodyti veiksmus, kurie bus vykdomi, jei pradinė sąlyga yra neteisinga.</a:t>
            </a:r>
          </a:p>
          <a:p>
            <a:pPr algn="l"/>
            <a:r>
              <a:rPr lang="lt-LT" b="0" i="0" dirty="0">
                <a:solidFill>
                  <a:srgbClr val="374151"/>
                </a:solidFill>
                <a:effectLst/>
                <a:latin typeface="Söhne"/>
              </a:rPr>
              <a:t>Pavyzdžiui, mes turime kintamąjį </a:t>
            </a:r>
            <a:r>
              <a:rPr lang="lt-LT" b="0" i="0" dirty="0" err="1">
                <a:solidFill>
                  <a:srgbClr val="374151"/>
                </a:solidFill>
                <a:effectLst/>
                <a:latin typeface="Söhne"/>
              </a:rPr>
              <a:t>skaicius</a:t>
            </a:r>
            <a:r>
              <a:rPr lang="lt-LT" b="0" i="0" dirty="0">
                <a:solidFill>
                  <a:srgbClr val="374151"/>
                </a:solidFill>
                <a:effectLst/>
                <a:latin typeface="Söhne"/>
              </a:rPr>
              <a:t>, kuris yra lygus 56. Mes norime patikrinti, ar šis skaičius yra lygus 50. Naudojame </a:t>
            </a:r>
            <a:r>
              <a:rPr lang="lt-LT" b="0" i="0" dirty="0" err="1">
                <a:solidFill>
                  <a:srgbClr val="374151"/>
                </a:solidFill>
                <a:effectLst/>
                <a:latin typeface="Söhne"/>
              </a:rPr>
              <a:t>if</a:t>
            </a:r>
            <a:r>
              <a:rPr lang="lt-LT" b="0" i="0" dirty="0">
                <a:solidFill>
                  <a:srgbClr val="374151"/>
                </a:solidFill>
                <a:effectLst/>
                <a:latin typeface="Söhne"/>
              </a:rPr>
              <a:t> sąlygą, kaip ši: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 50: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Skaicius</a:t>
            </a:r>
            <a:r>
              <a:rPr lang="lt-LT" b="0" i="0" dirty="0">
                <a:solidFill>
                  <a:srgbClr val="374151"/>
                </a:solidFill>
                <a:effectLst/>
                <a:latin typeface="Söhne"/>
              </a:rPr>
              <a:t> yra lygus 50"). Šis sakinys tikrina, ar </a:t>
            </a:r>
            <a:r>
              <a:rPr lang="lt-LT" b="0" i="0" dirty="0" err="1">
                <a:solidFill>
                  <a:srgbClr val="374151"/>
                </a:solidFill>
                <a:effectLst/>
                <a:latin typeface="Söhne"/>
              </a:rPr>
              <a:t>skaicius</a:t>
            </a:r>
            <a:r>
              <a:rPr lang="lt-LT" b="0" i="0" dirty="0">
                <a:solidFill>
                  <a:srgbClr val="374151"/>
                </a:solidFill>
                <a:effectLst/>
                <a:latin typeface="Söhne"/>
              </a:rPr>
              <a:t> yra lygus 50. Tačiau, kadangi šis sąlygos teiginys yra neteisingas (56 nėra lygu 50), vykdymas eina į </a:t>
            </a:r>
            <a:r>
              <a:rPr lang="lt-LT" b="0" i="0" dirty="0" err="1">
                <a:solidFill>
                  <a:srgbClr val="374151"/>
                </a:solidFill>
                <a:effectLst/>
                <a:latin typeface="Söhne"/>
              </a:rPr>
              <a:t>else</a:t>
            </a:r>
            <a:r>
              <a:rPr lang="lt-LT" b="0" i="0" dirty="0">
                <a:solidFill>
                  <a:srgbClr val="374151"/>
                </a:solidFill>
                <a:effectLst/>
                <a:latin typeface="Söhne"/>
              </a:rPr>
              <a:t> dalį.</a:t>
            </a:r>
          </a:p>
          <a:p>
            <a:pPr algn="l"/>
            <a:r>
              <a:rPr lang="lt-LT" b="0" i="0" dirty="0" err="1">
                <a:solidFill>
                  <a:srgbClr val="374151"/>
                </a:solidFill>
                <a:effectLst/>
                <a:latin typeface="Söhne"/>
              </a:rPr>
              <a:t>else</a:t>
            </a:r>
            <a:r>
              <a:rPr lang="lt-LT" b="0" i="0" dirty="0">
                <a:solidFill>
                  <a:srgbClr val="374151"/>
                </a:solidFill>
                <a:effectLst/>
                <a:latin typeface="Söhne"/>
              </a:rPr>
              <a:t> dalis yra alternatyva, kuri vykdoma, kai pradinė sąlyga yra neteisinga. Kitaip tariant, jei </a:t>
            </a:r>
            <a:r>
              <a:rPr lang="lt-LT" b="0" i="0" dirty="0" err="1">
                <a:solidFill>
                  <a:srgbClr val="374151"/>
                </a:solidFill>
                <a:effectLst/>
                <a:latin typeface="Söhne"/>
              </a:rPr>
              <a:t>if</a:t>
            </a:r>
            <a:r>
              <a:rPr lang="lt-LT" b="0" i="0" dirty="0">
                <a:solidFill>
                  <a:srgbClr val="374151"/>
                </a:solidFill>
                <a:effectLst/>
                <a:latin typeface="Söhne"/>
              </a:rPr>
              <a:t> sąlyga netenkina, tuomet vykdomas </a:t>
            </a:r>
            <a:r>
              <a:rPr lang="lt-LT" b="0" i="0" dirty="0" err="1">
                <a:solidFill>
                  <a:srgbClr val="374151"/>
                </a:solidFill>
                <a:effectLst/>
                <a:latin typeface="Söhne"/>
              </a:rPr>
              <a:t>else</a:t>
            </a:r>
            <a:r>
              <a:rPr lang="lt-LT" b="0" i="0" dirty="0">
                <a:solidFill>
                  <a:srgbClr val="374151"/>
                </a:solidFill>
                <a:effectLst/>
                <a:latin typeface="Söhne"/>
              </a:rPr>
              <a:t> blokas. Todėl mes rašome: </a:t>
            </a:r>
            <a:r>
              <a:rPr lang="lt-LT" b="0" i="0" dirty="0" err="1">
                <a:solidFill>
                  <a:srgbClr val="374151"/>
                </a:solidFill>
                <a:effectLst/>
                <a:latin typeface="Söhne"/>
              </a:rPr>
              <a:t>else</a:t>
            </a:r>
            <a:r>
              <a:rPr lang="lt-LT" b="0" i="0" dirty="0">
                <a:solidFill>
                  <a:srgbClr val="374151"/>
                </a:solidFill>
                <a:effectLst/>
                <a:latin typeface="Söhne"/>
              </a:rPr>
              <a:t>: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Skaicius</a:t>
            </a:r>
            <a:r>
              <a:rPr lang="lt-LT" b="0" i="0" dirty="0">
                <a:solidFill>
                  <a:srgbClr val="374151"/>
                </a:solidFill>
                <a:effectLst/>
                <a:latin typeface="Söhne"/>
              </a:rPr>
              <a:t> nelygus 50"). Šis kodas išspausdins tekstą "</a:t>
            </a:r>
            <a:r>
              <a:rPr lang="lt-LT" b="0" i="0" dirty="0" err="1">
                <a:solidFill>
                  <a:srgbClr val="374151"/>
                </a:solidFill>
                <a:effectLst/>
                <a:latin typeface="Söhne"/>
              </a:rPr>
              <a:t>Skaicius</a:t>
            </a:r>
            <a:r>
              <a:rPr lang="lt-LT" b="0" i="0" dirty="0">
                <a:solidFill>
                  <a:srgbClr val="374151"/>
                </a:solidFill>
                <a:effectLst/>
                <a:latin typeface="Söhne"/>
              </a:rPr>
              <a:t> nelygus 50".</a:t>
            </a:r>
          </a:p>
          <a:p>
            <a:pPr algn="l"/>
            <a:r>
              <a:rPr lang="lt-LT" b="0" i="0" dirty="0" err="1">
                <a:solidFill>
                  <a:srgbClr val="374151"/>
                </a:solidFill>
                <a:effectLst/>
                <a:latin typeface="Söhne"/>
              </a:rPr>
              <a:t>else</a:t>
            </a:r>
            <a:r>
              <a:rPr lang="lt-LT" b="0" i="0" dirty="0">
                <a:solidFill>
                  <a:srgbClr val="374151"/>
                </a:solidFill>
                <a:effectLst/>
                <a:latin typeface="Söhne"/>
              </a:rPr>
              <a:t> sąlyga yra naudinga tuomet, kai turime dvi galimybes ir norime atlikti veiksmus priklausomai nuo sąlygų rezultato. Jei pradinė sąlyga yra teisinga, vykdomas </a:t>
            </a:r>
            <a:r>
              <a:rPr lang="lt-LT" b="0" i="0" dirty="0" err="1">
                <a:solidFill>
                  <a:srgbClr val="374151"/>
                </a:solidFill>
                <a:effectLst/>
                <a:latin typeface="Söhne"/>
              </a:rPr>
              <a:t>if</a:t>
            </a:r>
            <a:r>
              <a:rPr lang="lt-LT" b="0" i="0" dirty="0">
                <a:solidFill>
                  <a:srgbClr val="374151"/>
                </a:solidFill>
                <a:effectLst/>
                <a:latin typeface="Söhne"/>
              </a:rPr>
              <a:t> blokas. O jei pradinė sąlyga yra neteisinga, vykdomas </a:t>
            </a:r>
            <a:r>
              <a:rPr lang="lt-LT" b="0" i="0" dirty="0" err="1">
                <a:solidFill>
                  <a:srgbClr val="374151"/>
                </a:solidFill>
                <a:effectLst/>
                <a:latin typeface="Söhne"/>
              </a:rPr>
              <a:t>else</a:t>
            </a:r>
            <a:r>
              <a:rPr lang="lt-LT" b="0" i="0" dirty="0">
                <a:solidFill>
                  <a:srgbClr val="374151"/>
                </a:solidFill>
                <a:effectLst/>
                <a:latin typeface="Söhne"/>
              </a:rPr>
              <a:t> blokas.</a:t>
            </a:r>
          </a:p>
          <a:p>
            <a:pPr algn="l"/>
            <a:r>
              <a:rPr lang="lt-LT" b="0" i="0" dirty="0">
                <a:solidFill>
                  <a:srgbClr val="374151"/>
                </a:solidFill>
                <a:effectLst/>
                <a:latin typeface="Söhne"/>
              </a:rPr>
              <a:t>Tai yra paprastas ir naudingas būdas valdyti programos veikimą pagal sąlygas ir pasirinkimus.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else</a:t>
            </a:r>
            <a:r>
              <a:rPr lang="lt-LT" b="0" i="0" dirty="0">
                <a:solidFill>
                  <a:srgbClr val="374151"/>
                </a:solidFill>
                <a:effectLst/>
                <a:latin typeface="Söhne"/>
              </a:rPr>
              <a:t> sąlyga kartu su </a:t>
            </a:r>
            <a:r>
              <a:rPr lang="lt-LT" b="0" i="0" dirty="0" err="1">
                <a:solidFill>
                  <a:srgbClr val="374151"/>
                </a:solidFill>
                <a:effectLst/>
                <a:latin typeface="Söhne"/>
              </a:rPr>
              <a:t>if</a:t>
            </a:r>
            <a:r>
              <a:rPr lang="lt-LT" b="0" i="0" dirty="0">
                <a:solidFill>
                  <a:srgbClr val="374151"/>
                </a:solidFill>
                <a:effectLst/>
                <a:latin typeface="Söhne"/>
              </a:rPr>
              <a:t> sakiniais suteikia lankstumo ir galimybių programavime.</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27</a:t>
            </a:fld>
            <a:endParaRPr lang="en-LT"/>
          </a:p>
        </p:txBody>
      </p:sp>
    </p:spTree>
    <p:extLst>
      <p:ext uri="{BB962C8B-B14F-4D97-AF65-F5344CB8AC3E}">
        <p14:creationId xmlns:p14="http://schemas.microsoft.com/office/powerpoint/2010/main" val="1299903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elif</a:t>
            </a:r>
            <a:r>
              <a:rPr lang="lt-LT" b="0" i="0" dirty="0">
                <a:solidFill>
                  <a:srgbClr val="374151"/>
                </a:solidFill>
                <a:effectLst/>
                <a:latin typeface="Söhne"/>
              </a:rPr>
              <a:t> sąlyga naudojama kartu su </a:t>
            </a:r>
            <a:r>
              <a:rPr lang="lt-LT" b="0" i="0" dirty="0" err="1">
                <a:solidFill>
                  <a:srgbClr val="374151"/>
                </a:solidFill>
                <a:effectLst/>
                <a:latin typeface="Söhne"/>
              </a:rPr>
              <a:t>if</a:t>
            </a:r>
            <a:r>
              <a:rPr lang="lt-LT" b="0" i="0" dirty="0">
                <a:solidFill>
                  <a:srgbClr val="374151"/>
                </a:solidFill>
                <a:effectLst/>
                <a:latin typeface="Söhne"/>
              </a:rPr>
              <a:t> sąlygomis ir leidžia patikrinti papildomas sąlygas, kai pradinė sąlyga yra neteisinga.</a:t>
            </a:r>
          </a:p>
          <a:p>
            <a:pPr algn="l"/>
            <a:r>
              <a:rPr lang="lt-LT" b="0" i="0" dirty="0">
                <a:solidFill>
                  <a:srgbClr val="374151"/>
                </a:solidFill>
                <a:effectLst/>
                <a:latin typeface="Söhne"/>
              </a:rPr>
              <a:t>Pavyzdžiui, turime kintamąjį </a:t>
            </a:r>
            <a:r>
              <a:rPr lang="lt-LT" b="0" i="0" dirty="0" err="1">
                <a:solidFill>
                  <a:srgbClr val="374151"/>
                </a:solidFill>
                <a:effectLst/>
                <a:latin typeface="Söhne"/>
              </a:rPr>
              <a:t>skaicius</a:t>
            </a:r>
            <a:r>
              <a:rPr lang="lt-LT" b="0" i="0" dirty="0">
                <a:solidFill>
                  <a:srgbClr val="374151"/>
                </a:solidFill>
                <a:effectLst/>
                <a:latin typeface="Söhne"/>
              </a:rPr>
              <a:t>, kuris yra lygus 0. Mes norime atlikti veiksmus priklausomai nuo šio skaičiaus reikšmės. Pradėkime su </a:t>
            </a:r>
            <a:r>
              <a:rPr lang="lt-LT" b="0" i="0" dirty="0" err="1">
                <a:solidFill>
                  <a:srgbClr val="374151"/>
                </a:solidFill>
                <a:effectLst/>
                <a:latin typeface="Söhne"/>
              </a:rPr>
              <a:t>if</a:t>
            </a:r>
            <a:r>
              <a:rPr lang="lt-LT" b="0" i="0" dirty="0">
                <a:solidFill>
                  <a:srgbClr val="374151"/>
                </a:solidFill>
                <a:effectLst/>
                <a:latin typeface="Söhne"/>
              </a:rPr>
              <a:t> sąlyga: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&gt; 0: </a:t>
            </a:r>
            <a:r>
              <a:rPr lang="lt-LT" b="0" i="0" dirty="0" err="1">
                <a:solidFill>
                  <a:srgbClr val="374151"/>
                </a:solidFill>
                <a:effectLst/>
                <a:latin typeface="Söhne"/>
              </a:rPr>
              <a:t>print</a:t>
            </a:r>
            <a:r>
              <a:rPr lang="lt-LT" b="0" i="0" dirty="0">
                <a:solidFill>
                  <a:srgbClr val="374151"/>
                </a:solidFill>
                <a:effectLst/>
                <a:latin typeface="Söhne"/>
              </a:rPr>
              <a:t>("Teigiamas </a:t>
            </a:r>
            <a:r>
              <a:rPr lang="lt-LT" b="0" i="0" dirty="0" err="1">
                <a:solidFill>
                  <a:srgbClr val="374151"/>
                </a:solidFill>
                <a:effectLst/>
                <a:latin typeface="Söhne"/>
              </a:rPr>
              <a:t>skaicius</a:t>
            </a:r>
            <a:r>
              <a:rPr lang="lt-LT" b="0" i="0" dirty="0">
                <a:solidFill>
                  <a:srgbClr val="374151"/>
                </a:solidFill>
                <a:effectLst/>
                <a:latin typeface="Söhne"/>
              </a:rPr>
              <a:t>"). Šis sakinys tikrina, ar </a:t>
            </a:r>
            <a:r>
              <a:rPr lang="lt-LT" b="0" i="0" dirty="0" err="1">
                <a:solidFill>
                  <a:srgbClr val="374151"/>
                </a:solidFill>
                <a:effectLst/>
                <a:latin typeface="Söhne"/>
              </a:rPr>
              <a:t>skaicius</a:t>
            </a:r>
            <a:r>
              <a:rPr lang="lt-LT" b="0" i="0" dirty="0">
                <a:solidFill>
                  <a:srgbClr val="374151"/>
                </a:solidFill>
                <a:effectLst/>
                <a:latin typeface="Söhne"/>
              </a:rPr>
              <a:t> yra didesnis už 0. Tačiau, kadangi šis sąlygos teiginys nėra teisingas (0 nėra didesnis už 0), vykdymas eina į </a:t>
            </a:r>
            <a:r>
              <a:rPr lang="lt-LT" b="0" i="0" dirty="0" err="1">
                <a:solidFill>
                  <a:srgbClr val="374151"/>
                </a:solidFill>
                <a:effectLst/>
                <a:latin typeface="Söhne"/>
              </a:rPr>
              <a:t>elif</a:t>
            </a:r>
            <a:r>
              <a:rPr lang="lt-LT" b="0" i="0" dirty="0">
                <a:solidFill>
                  <a:srgbClr val="374151"/>
                </a:solidFill>
                <a:effectLst/>
                <a:latin typeface="Söhne"/>
              </a:rPr>
              <a:t> dalį.</a:t>
            </a:r>
          </a:p>
          <a:p>
            <a:pPr algn="l"/>
            <a:r>
              <a:rPr lang="lt-LT" b="0" i="0" dirty="0" err="1">
                <a:solidFill>
                  <a:srgbClr val="374151"/>
                </a:solidFill>
                <a:effectLst/>
                <a:latin typeface="Söhne"/>
              </a:rPr>
              <a:t>elif</a:t>
            </a:r>
            <a:r>
              <a:rPr lang="lt-LT" b="0" i="0" dirty="0">
                <a:solidFill>
                  <a:srgbClr val="374151"/>
                </a:solidFill>
                <a:effectLst/>
                <a:latin typeface="Söhne"/>
              </a:rPr>
              <a:t> dalis patikrina kitą sąlygą, kai pradinė sąlyga yra neteisinga. Mes rašome: </a:t>
            </a:r>
            <a:r>
              <a:rPr lang="lt-LT" b="0" i="0" dirty="0" err="1">
                <a:solidFill>
                  <a:srgbClr val="374151"/>
                </a:solidFill>
                <a:effectLst/>
                <a:latin typeface="Söhne"/>
              </a:rPr>
              <a:t>elif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 0: </a:t>
            </a:r>
            <a:r>
              <a:rPr lang="lt-LT" b="0" i="0" dirty="0" err="1">
                <a:solidFill>
                  <a:srgbClr val="374151"/>
                </a:solidFill>
                <a:effectLst/>
                <a:latin typeface="Söhne"/>
              </a:rPr>
              <a:t>print</a:t>
            </a:r>
            <a:r>
              <a:rPr lang="lt-LT" b="0" i="0" dirty="0">
                <a:solidFill>
                  <a:srgbClr val="374151"/>
                </a:solidFill>
                <a:effectLst/>
                <a:latin typeface="Söhne"/>
              </a:rPr>
              <a:t>("Nulis"). Šis kodas tikrina, ar </a:t>
            </a:r>
            <a:r>
              <a:rPr lang="lt-LT" b="0" i="0" dirty="0" err="1">
                <a:solidFill>
                  <a:srgbClr val="374151"/>
                </a:solidFill>
                <a:effectLst/>
                <a:latin typeface="Söhne"/>
              </a:rPr>
              <a:t>skaicius</a:t>
            </a:r>
            <a:r>
              <a:rPr lang="lt-LT" b="0" i="0" dirty="0">
                <a:solidFill>
                  <a:srgbClr val="374151"/>
                </a:solidFill>
                <a:effectLst/>
                <a:latin typeface="Söhne"/>
              </a:rPr>
              <a:t> yra lygus 0. Kadangi ši sąlyga yra teisinga (0 iš tikrųjų yra lygus 0), vykdymas eina į šią dalį, ir bus išspausdintas tekstas "Nulis".</a:t>
            </a:r>
          </a:p>
          <a:p>
            <a:pPr algn="l"/>
            <a:r>
              <a:rPr lang="lt-LT" b="0" i="0" dirty="0" err="1">
                <a:solidFill>
                  <a:srgbClr val="374151"/>
                </a:solidFill>
                <a:effectLst/>
                <a:latin typeface="Söhne"/>
              </a:rPr>
              <a:t>elif</a:t>
            </a:r>
            <a:r>
              <a:rPr lang="lt-LT" b="0" i="0" dirty="0">
                <a:solidFill>
                  <a:srgbClr val="374151"/>
                </a:solidFill>
                <a:effectLst/>
                <a:latin typeface="Söhne"/>
              </a:rPr>
              <a:t> sąlyga leidžia mums patikrinti papildomas sąlygas ir atlikti veiksmus, kai pradinė sąlyga yra neteisinga. Jei pradinė sąlyga yra teisinga, vykdomas </a:t>
            </a:r>
            <a:r>
              <a:rPr lang="lt-LT" b="0" i="0" dirty="0" err="1">
                <a:solidFill>
                  <a:srgbClr val="374151"/>
                </a:solidFill>
                <a:effectLst/>
                <a:latin typeface="Söhne"/>
              </a:rPr>
              <a:t>if</a:t>
            </a:r>
            <a:r>
              <a:rPr lang="lt-LT" b="0" i="0" dirty="0">
                <a:solidFill>
                  <a:srgbClr val="374151"/>
                </a:solidFill>
                <a:effectLst/>
                <a:latin typeface="Söhne"/>
              </a:rPr>
              <a:t> blokas, o jei pradinė sąlyga yra neteisinga, bet </a:t>
            </a:r>
            <a:r>
              <a:rPr lang="lt-LT" b="0" i="0" dirty="0" err="1">
                <a:solidFill>
                  <a:srgbClr val="374151"/>
                </a:solidFill>
                <a:effectLst/>
                <a:latin typeface="Söhne"/>
              </a:rPr>
              <a:t>elif</a:t>
            </a:r>
            <a:r>
              <a:rPr lang="lt-LT" b="0" i="0" dirty="0">
                <a:solidFill>
                  <a:srgbClr val="374151"/>
                </a:solidFill>
                <a:effectLst/>
                <a:latin typeface="Söhne"/>
              </a:rPr>
              <a:t> sąlyga yra teisinga, vykdomas atitinkamas </a:t>
            </a:r>
            <a:r>
              <a:rPr lang="lt-LT" b="0" i="0" dirty="0" err="1">
                <a:solidFill>
                  <a:srgbClr val="374151"/>
                </a:solidFill>
                <a:effectLst/>
                <a:latin typeface="Söhne"/>
              </a:rPr>
              <a:t>elif</a:t>
            </a:r>
            <a:r>
              <a:rPr lang="lt-LT" b="0" i="0" dirty="0">
                <a:solidFill>
                  <a:srgbClr val="374151"/>
                </a:solidFill>
                <a:effectLst/>
                <a:latin typeface="Söhne"/>
              </a:rPr>
              <a:t> blokas. Jei nei viena sąlyga nėra tenkinama, vykdomas </a:t>
            </a:r>
            <a:r>
              <a:rPr lang="lt-LT" b="0" i="0" dirty="0" err="1">
                <a:solidFill>
                  <a:srgbClr val="374151"/>
                </a:solidFill>
                <a:effectLst/>
                <a:latin typeface="Söhne"/>
              </a:rPr>
              <a:t>else</a:t>
            </a:r>
            <a:r>
              <a:rPr lang="lt-LT" b="0" i="0" dirty="0">
                <a:solidFill>
                  <a:srgbClr val="374151"/>
                </a:solidFill>
                <a:effectLst/>
                <a:latin typeface="Söhne"/>
              </a:rPr>
              <a:t> blokas.</a:t>
            </a:r>
          </a:p>
          <a:p>
            <a:pPr algn="l"/>
            <a:r>
              <a:rPr lang="lt-LT" b="0" i="0" dirty="0">
                <a:solidFill>
                  <a:srgbClr val="374151"/>
                </a:solidFill>
                <a:effectLst/>
                <a:latin typeface="Söhne"/>
              </a:rPr>
              <a:t>Tai yra paprastas ir lankstus būdas valdyti programos veikimą pagal sąlygas.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elif</a:t>
            </a:r>
            <a:r>
              <a:rPr lang="lt-LT" b="0" i="0" dirty="0">
                <a:solidFill>
                  <a:srgbClr val="374151"/>
                </a:solidFill>
                <a:effectLst/>
                <a:latin typeface="Söhne"/>
              </a:rPr>
              <a:t> sąlyga leidžia mums atlikti daugiau tikrinimų ir pasirinkimų, kai turime kelias galimybes.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28</a:t>
            </a:fld>
            <a:endParaRPr lang="en-LT"/>
          </a:p>
        </p:txBody>
      </p:sp>
    </p:spTree>
    <p:extLst>
      <p:ext uri="{BB962C8B-B14F-4D97-AF65-F5344CB8AC3E}">
        <p14:creationId xmlns:p14="http://schemas.microsoft.com/office/powerpoint/2010/main" val="33731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match</a:t>
            </a:r>
            <a:r>
              <a:rPr lang="lt-LT" b="0" i="0" dirty="0">
                <a:solidFill>
                  <a:srgbClr val="374151"/>
                </a:solidFill>
                <a:effectLst/>
                <a:latin typeface="Söhne"/>
              </a:rPr>
              <a:t> sąlyga yra nauja sakinio forma, kuri leidžia patikrinti kelias sąlygas ir atlikti veiksmus pagal atitinkamas sąlygas.</a:t>
            </a:r>
          </a:p>
          <a:p>
            <a:pPr algn="l"/>
            <a:r>
              <a:rPr lang="lt-LT" b="0" i="0" dirty="0">
                <a:solidFill>
                  <a:srgbClr val="374151"/>
                </a:solidFill>
                <a:effectLst/>
                <a:latin typeface="Söhne"/>
              </a:rPr>
              <a:t>Pavyzdžiui, turime kintamąjį </a:t>
            </a:r>
            <a:r>
              <a:rPr lang="lt-LT" b="0" i="0" dirty="0" err="1">
                <a:solidFill>
                  <a:srgbClr val="374151"/>
                </a:solidFill>
                <a:effectLst/>
                <a:latin typeface="Söhne"/>
              </a:rPr>
              <a:t>skaicius</a:t>
            </a:r>
            <a:r>
              <a:rPr lang="lt-LT" b="0" i="0" dirty="0">
                <a:solidFill>
                  <a:srgbClr val="374151"/>
                </a:solidFill>
                <a:effectLst/>
                <a:latin typeface="Söhne"/>
              </a:rPr>
              <a:t>, kuris yra lygus -5. Naudojant </a:t>
            </a:r>
            <a:r>
              <a:rPr lang="lt-LT" b="0" i="0" dirty="0" err="1">
                <a:solidFill>
                  <a:srgbClr val="374151"/>
                </a:solidFill>
                <a:effectLst/>
                <a:latin typeface="Söhne"/>
              </a:rPr>
              <a:t>match</a:t>
            </a:r>
            <a:r>
              <a:rPr lang="lt-LT" b="0" i="0" dirty="0">
                <a:solidFill>
                  <a:srgbClr val="374151"/>
                </a:solidFill>
                <a:effectLst/>
                <a:latin typeface="Söhne"/>
              </a:rPr>
              <a:t> sąlygą, galime tikrinti skirtingas sąlygas ir vykdyti veiksmus pagal atitinkamas sąlygas.</a:t>
            </a:r>
          </a:p>
          <a:p>
            <a:pPr algn="l"/>
            <a:r>
              <a:rPr lang="lt-LT" b="0" i="0" dirty="0">
                <a:solidFill>
                  <a:srgbClr val="374151"/>
                </a:solidFill>
                <a:effectLst/>
                <a:latin typeface="Söhne"/>
              </a:rPr>
              <a:t>Pradėkime su </a:t>
            </a:r>
            <a:r>
              <a:rPr lang="lt-LT" b="0" i="0" dirty="0" err="1">
                <a:solidFill>
                  <a:srgbClr val="374151"/>
                </a:solidFill>
                <a:effectLst/>
                <a:latin typeface="Söhne"/>
              </a:rPr>
              <a:t>match</a:t>
            </a:r>
            <a:r>
              <a:rPr lang="lt-LT" b="0" i="0" dirty="0">
                <a:solidFill>
                  <a:srgbClr val="374151"/>
                </a:solidFill>
                <a:effectLst/>
                <a:latin typeface="Söhne"/>
              </a:rPr>
              <a:t> sąlyga: </a:t>
            </a:r>
            <a:r>
              <a:rPr lang="lt-LT" b="0" i="0" dirty="0" err="1">
                <a:solidFill>
                  <a:srgbClr val="374151"/>
                </a:solidFill>
                <a:effectLst/>
                <a:latin typeface="Söhne"/>
              </a:rPr>
              <a:t>match</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Po to nurodome sąlygas naudodami </a:t>
            </a:r>
            <a:r>
              <a:rPr lang="lt-LT" b="0" i="0" dirty="0" err="1">
                <a:solidFill>
                  <a:srgbClr val="374151"/>
                </a:solidFill>
                <a:effectLst/>
                <a:latin typeface="Söhne"/>
              </a:rPr>
              <a:t>case</a:t>
            </a:r>
            <a:r>
              <a:rPr lang="lt-LT" b="0" i="0" dirty="0">
                <a:solidFill>
                  <a:srgbClr val="374151"/>
                </a:solidFill>
                <a:effectLst/>
                <a:latin typeface="Söhne"/>
              </a:rPr>
              <a:t> raktinį žodį. Pirmoji sąlyga yra </a:t>
            </a:r>
            <a:r>
              <a:rPr lang="lt-LT" b="0" i="0" dirty="0" err="1">
                <a:solidFill>
                  <a:srgbClr val="374151"/>
                </a:solidFill>
                <a:effectLst/>
                <a:latin typeface="Söhne"/>
              </a:rPr>
              <a:t>case</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a:t>
            </a:r>
            <a:r>
              <a:rPr lang="lt-LT" b="0" i="0" dirty="0" err="1">
                <a:solidFill>
                  <a:srgbClr val="374151"/>
                </a:solidFill>
                <a:effectLst/>
                <a:latin typeface="Söhne"/>
              </a:rPr>
              <a:t>if</a:t>
            </a:r>
            <a:r>
              <a:rPr lang="lt-LT" b="0" i="0" dirty="0">
                <a:solidFill>
                  <a:srgbClr val="374151"/>
                </a:solidFill>
                <a:effectLst/>
                <a:latin typeface="Söhne"/>
              </a:rPr>
              <a:t> </a:t>
            </a:r>
            <a:r>
              <a:rPr lang="lt-LT" b="0" i="0" dirty="0" err="1">
                <a:solidFill>
                  <a:srgbClr val="374151"/>
                </a:solidFill>
                <a:effectLst/>
                <a:latin typeface="Söhne"/>
              </a:rPr>
              <a:t>skaicius</a:t>
            </a:r>
            <a:r>
              <a:rPr lang="lt-LT" b="0" i="0" dirty="0">
                <a:solidFill>
                  <a:srgbClr val="374151"/>
                </a:solidFill>
                <a:effectLst/>
                <a:latin typeface="Söhne"/>
              </a:rPr>
              <a:t> &gt; 0: </a:t>
            </a:r>
            <a:r>
              <a:rPr lang="lt-LT" b="0" i="0" dirty="0" err="1">
                <a:solidFill>
                  <a:srgbClr val="374151"/>
                </a:solidFill>
                <a:effectLst/>
                <a:latin typeface="Söhne"/>
              </a:rPr>
              <a:t>print</a:t>
            </a:r>
            <a:r>
              <a:rPr lang="lt-LT" b="0" i="0" dirty="0">
                <a:solidFill>
                  <a:srgbClr val="374151"/>
                </a:solidFill>
                <a:effectLst/>
                <a:latin typeface="Söhne"/>
              </a:rPr>
              <a:t>("Teigiamas </a:t>
            </a:r>
            <a:r>
              <a:rPr lang="lt-LT" b="0" i="0" dirty="0" err="1">
                <a:solidFill>
                  <a:srgbClr val="374151"/>
                </a:solidFill>
                <a:effectLst/>
                <a:latin typeface="Söhne"/>
              </a:rPr>
              <a:t>skaicius</a:t>
            </a:r>
            <a:r>
              <a:rPr lang="lt-LT" b="0" i="0" dirty="0">
                <a:solidFill>
                  <a:srgbClr val="374151"/>
                </a:solidFill>
                <a:effectLst/>
                <a:latin typeface="Söhne"/>
              </a:rPr>
              <a:t>"). Šis kodas tikrina, ar </a:t>
            </a:r>
            <a:r>
              <a:rPr lang="lt-LT" b="0" i="0" dirty="0" err="1">
                <a:solidFill>
                  <a:srgbClr val="374151"/>
                </a:solidFill>
                <a:effectLst/>
                <a:latin typeface="Söhne"/>
              </a:rPr>
              <a:t>skaicius</a:t>
            </a:r>
            <a:r>
              <a:rPr lang="lt-LT" b="0" i="0" dirty="0">
                <a:solidFill>
                  <a:srgbClr val="374151"/>
                </a:solidFill>
                <a:effectLst/>
                <a:latin typeface="Söhne"/>
              </a:rPr>
              <a:t> yra didesnis už 0. Jei ši sąlyga yra teisinga, bus išspausdintas tekstas "Teigiamas </a:t>
            </a:r>
            <a:r>
              <a:rPr lang="lt-LT" b="0" i="0" dirty="0" err="1">
                <a:solidFill>
                  <a:srgbClr val="374151"/>
                </a:solidFill>
                <a:effectLst/>
                <a:latin typeface="Söhne"/>
              </a:rPr>
              <a:t>skaicius</a:t>
            </a:r>
            <a:r>
              <a:rPr lang="lt-LT" b="0" i="0" dirty="0">
                <a:solidFill>
                  <a:srgbClr val="374151"/>
                </a:solidFill>
                <a:effectLst/>
                <a:latin typeface="Söhne"/>
              </a:rPr>
              <a:t>".</a:t>
            </a:r>
          </a:p>
          <a:p>
            <a:pPr algn="l"/>
            <a:r>
              <a:rPr lang="lt-LT" b="0" i="0" dirty="0">
                <a:solidFill>
                  <a:srgbClr val="374151"/>
                </a:solidFill>
                <a:effectLst/>
                <a:latin typeface="Söhne"/>
              </a:rPr>
              <a:t>Antra sąlyga yra </a:t>
            </a:r>
            <a:r>
              <a:rPr lang="lt-LT" b="0" i="0" dirty="0" err="1">
                <a:solidFill>
                  <a:srgbClr val="374151"/>
                </a:solidFill>
                <a:effectLst/>
                <a:latin typeface="Söhne"/>
              </a:rPr>
              <a:t>case</a:t>
            </a:r>
            <a:r>
              <a:rPr lang="lt-LT" b="0" i="0" dirty="0">
                <a:solidFill>
                  <a:srgbClr val="374151"/>
                </a:solidFill>
                <a:effectLst/>
                <a:latin typeface="Söhne"/>
              </a:rPr>
              <a:t> 0: </a:t>
            </a:r>
            <a:r>
              <a:rPr lang="lt-LT" b="0" i="0" dirty="0" err="1">
                <a:solidFill>
                  <a:srgbClr val="374151"/>
                </a:solidFill>
                <a:effectLst/>
                <a:latin typeface="Söhne"/>
              </a:rPr>
              <a:t>print</a:t>
            </a:r>
            <a:r>
              <a:rPr lang="lt-LT" b="0" i="0" dirty="0">
                <a:solidFill>
                  <a:srgbClr val="374151"/>
                </a:solidFill>
                <a:effectLst/>
                <a:latin typeface="Söhne"/>
              </a:rPr>
              <a:t>("Nulis"). Ši sąlyga tikrina, ar </a:t>
            </a:r>
            <a:r>
              <a:rPr lang="lt-LT" b="0" i="0" dirty="0" err="1">
                <a:solidFill>
                  <a:srgbClr val="374151"/>
                </a:solidFill>
                <a:effectLst/>
                <a:latin typeface="Söhne"/>
              </a:rPr>
              <a:t>skaicius</a:t>
            </a:r>
            <a:r>
              <a:rPr lang="lt-LT" b="0" i="0" dirty="0">
                <a:solidFill>
                  <a:srgbClr val="374151"/>
                </a:solidFill>
                <a:effectLst/>
                <a:latin typeface="Söhne"/>
              </a:rPr>
              <a:t> yra lygus 0. Jei tai yra teisinga, bus išspausdintas tekstas "Nulis".</a:t>
            </a:r>
          </a:p>
          <a:p>
            <a:pPr algn="l"/>
            <a:r>
              <a:rPr lang="lt-LT" b="0" i="0" dirty="0">
                <a:solidFill>
                  <a:srgbClr val="374151"/>
                </a:solidFill>
                <a:effectLst/>
                <a:latin typeface="Söhne"/>
              </a:rPr>
              <a:t>Taip pat galime naudoti _ (pabrėžimą) kaip "žymimąjį" simbolį, kuris pasako, kad tai yra visiškai bendra sąlyga, taigi ją galime laikyti kaip "kitas" atvejis. Pavyzdžiui, </a:t>
            </a:r>
            <a:r>
              <a:rPr lang="lt-LT" b="0" i="0" dirty="0" err="1">
                <a:solidFill>
                  <a:srgbClr val="374151"/>
                </a:solidFill>
                <a:effectLst/>
                <a:latin typeface="Söhne"/>
              </a:rPr>
              <a:t>case</a:t>
            </a:r>
            <a:r>
              <a:rPr lang="lt-LT" b="0" i="0" dirty="0">
                <a:solidFill>
                  <a:srgbClr val="374151"/>
                </a:solidFill>
                <a:effectLst/>
                <a:latin typeface="Söhne"/>
              </a:rPr>
              <a:t> _: </a:t>
            </a:r>
            <a:r>
              <a:rPr lang="lt-LT" b="0" i="0" dirty="0" err="1">
                <a:solidFill>
                  <a:srgbClr val="374151"/>
                </a:solidFill>
                <a:effectLst/>
                <a:latin typeface="Söhne"/>
              </a:rPr>
              <a:t>print</a:t>
            </a:r>
            <a:r>
              <a:rPr lang="lt-LT" b="0" i="0" dirty="0">
                <a:solidFill>
                  <a:srgbClr val="374151"/>
                </a:solidFill>
                <a:effectLst/>
                <a:latin typeface="Söhne"/>
              </a:rPr>
              <a:t>("Neigiamas </a:t>
            </a:r>
            <a:r>
              <a:rPr lang="lt-LT" b="0" i="0" dirty="0" err="1">
                <a:solidFill>
                  <a:srgbClr val="374151"/>
                </a:solidFill>
                <a:effectLst/>
                <a:latin typeface="Söhne"/>
              </a:rPr>
              <a:t>skaicius</a:t>
            </a:r>
            <a:r>
              <a:rPr lang="lt-LT" b="0" i="0" dirty="0">
                <a:solidFill>
                  <a:srgbClr val="374151"/>
                </a:solidFill>
                <a:effectLst/>
                <a:latin typeface="Söhne"/>
              </a:rPr>
              <a:t>") reiškia, kad jei nė viena iš ankstesnių sąlygų nėra tenkinama, vykdomas šis veiksmas ir išspausdinamas tekstas "Neigiamas </a:t>
            </a:r>
            <a:r>
              <a:rPr lang="lt-LT" b="0" i="0" dirty="0" err="1">
                <a:solidFill>
                  <a:srgbClr val="374151"/>
                </a:solidFill>
                <a:effectLst/>
                <a:latin typeface="Söhne"/>
              </a:rPr>
              <a:t>skaicius</a:t>
            </a:r>
            <a:r>
              <a:rPr lang="lt-LT" b="0" i="0" dirty="0">
                <a:solidFill>
                  <a:srgbClr val="374151"/>
                </a:solidFill>
                <a:effectLst/>
                <a:latin typeface="Söhne"/>
              </a:rPr>
              <a:t>".</a:t>
            </a:r>
          </a:p>
          <a:p>
            <a:pPr algn="l"/>
            <a:r>
              <a:rPr lang="lt-LT" b="0" i="0" dirty="0" err="1">
                <a:solidFill>
                  <a:srgbClr val="374151"/>
                </a:solidFill>
                <a:effectLst/>
                <a:latin typeface="Söhne"/>
              </a:rPr>
              <a:t>match</a:t>
            </a:r>
            <a:r>
              <a:rPr lang="lt-LT" b="0" i="0" dirty="0">
                <a:solidFill>
                  <a:srgbClr val="374151"/>
                </a:solidFill>
                <a:effectLst/>
                <a:latin typeface="Söhne"/>
              </a:rPr>
              <a:t> sąlyga suteikia mums galingą ir aiškią sąlygų tikrinimo galimybę su daugybe atvejų. Tai yra naujas ir patrauklus būdas programuoti ir tvarkyti daugybę sąlygų </a:t>
            </a:r>
            <a:r>
              <a:rPr lang="lt-LT" b="0" i="0" dirty="0" err="1">
                <a:solidFill>
                  <a:srgbClr val="374151"/>
                </a:solidFill>
                <a:effectLst/>
                <a:latin typeface="Söhne"/>
              </a:rPr>
              <a:t>Python</a:t>
            </a:r>
            <a:r>
              <a:rPr lang="lt-LT" b="0" i="0" dirty="0">
                <a:solidFill>
                  <a:srgbClr val="374151"/>
                </a:solidFill>
                <a:effectLst/>
                <a:latin typeface="Söhne"/>
              </a:rPr>
              <a:t> kalboje nuo 3.10 versijos ir vėliau.</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29</a:t>
            </a:fld>
            <a:endParaRPr lang="en-LT"/>
          </a:p>
        </p:txBody>
      </p:sp>
    </p:spTree>
    <p:extLst>
      <p:ext uri="{BB962C8B-B14F-4D97-AF65-F5344CB8AC3E}">
        <p14:creationId xmlns:p14="http://schemas.microsoft.com/office/powerpoint/2010/main" val="187215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lt-LT" sz="1800" dirty="0">
                <a:effectLst/>
                <a:latin typeface="Calibri" panose="020F0502020204030204" pitchFamily="34" charset="0"/>
                <a:ea typeface="Calibri" panose="020F0502020204030204" pitchFamily="34" charset="0"/>
                <a:cs typeface="Times New Roman" panose="02020603050405020304" pitchFamily="18" charset="0"/>
              </a:rPr>
              <a:t>Perskaitykite antros nuorodos nuorodos patarimus (PASIDALINTI) ir tada </a:t>
            </a:r>
            <a:r>
              <a:rPr lang="lt-LT" sz="1800" dirty="0" err="1">
                <a:effectLst/>
                <a:latin typeface="Calibri" panose="020F0502020204030204" pitchFamily="34" charset="0"/>
                <a:ea typeface="Calibri" panose="020F0502020204030204" pitchFamily="34" charset="0"/>
                <a:cs typeface="Times New Roman" panose="02020603050405020304" pitchFamily="18" charset="0"/>
              </a:rPr>
              <a:t>pradesime</a:t>
            </a:r>
            <a:r>
              <a:rPr lang="lt-LT" sz="1800" dirty="0">
                <a:effectLst/>
                <a:latin typeface="Calibri" panose="020F0502020204030204" pitchFamily="34" charset="0"/>
                <a:ea typeface="Calibri" panose="020F0502020204030204" pitchFamily="34" charset="0"/>
                <a:cs typeface="Times New Roman" panose="02020603050405020304" pitchFamily="18" charset="0"/>
              </a:rPr>
              <a:t> detaliau gilintis i pirma paskaita. Dabar duodu 10-15 min perskaityti ir tada </a:t>
            </a:r>
            <a:r>
              <a:rPr lang="lt-LT" sz="1800" dirty="0" err="1">
                <a:effectLst/>
                <a:latin typeface="Calibri" panose="020F0502020204030204" pitchFamily="34" charset="0"/>
                <a:ea typeface="Calibri" panose="020F0502020204030204" pitchFamily="34" charset="0"/>
                <a:cs typeface="Times New Roman" panose="02020603050405020304" pitchFamily="18" charset="0"/>
              </a:rPr>
              <a:t>pradesime</a:t>
            </a:r>
            <a:r>
              <a:rPr lang="lt-LT" sz="1800" dirty="0">
                <a:effectLst/>
                <a:latin typeface="Calibri" panose="020F0502020204030204" pitchFamily="34" charset="0"/>
                <a:ea typeface="Calibri" panose="020F0502020204030204" pitchFamily="34" charset="0"/>
                <a:cs typeface="Times New Roman" panose="02020603050405020304" pitchFamily="18" charset="0"/>
              </a:rPr>
              <a:t>.</a:t>
            </a:r>
            <a:endParaRPr lang="lt-LT" sz="1800" dirty="0">
              <a:effectLst/>
              <a:latin typeface="Calibri" panose="020F0502020204030204" pitchFamily="34" charset="0"/>
              <a:cs typeface="Times New Roman" panose="02020603050405020304" pitchFamily="18" charset="0"/>
              <a:sym typeface="Wingdings" pitchFamily="2" charset="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lt-LT" sz="1800" dirty="0">
              <a:effectLst/>
              <a:latin typeface="Calibri" panose="020F0502020204030204" pitchFamily="34" charset="0"/>
              <a:cs typeface="Times New Roman" panose="02020603050405020304" pitchFamily="18" charset="0"/>
              <a:sym typeface="Wingdings" pitchFamily="2" charset="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lt-LT" sz="1800" dirty="0">
                <a:effectLst/>
                <a:latin typeface="Calibri" panose="020F0502020204030204" pitchFamily="34" charset="0"/>
                <a:cs typeface="Times New Roman" panose="02020603050405020304" pitchFamily="18" charset="0"/>
                <a:sym typeface="Wingdings" pitchFamily="2" charset="2"/>
              </a:rPr>
              <a:t>Ar visi </a:t>
            </a:r>
            <a:r>
              <a:rPr lang="lt-LT" sz="1800" dirty="0" err="1">
                <a:effectLst/>
                <a:latin typeface="Calibri" panose="020F0502020204030204" pitchFamily="34" charset="0"/>
                <a:cs typeface="Times New Roman" panose="02020603050405020304" pitchFamily="18" charset="0"/>
                <a:sym typeface="Wingdings" pitchFamily="2" charset="2"/>
              </a:rPr>
              <a:t>baige</a:t>
            </a:r>
            <a:r>
              <a:rPr lang="lt-LT" sz="1800" dirty="0">
                <a:effectLst/>
                <a:latin typeface="Calibri" panose="020F0502020204030204" pitchFamily="34" charset="0"/>
                <a:cs typeface="Times New Roman" panose="02020603050405020304" pitchFamily="18" charset="0"/>
                <a:sym typeface="Wingdings" pitchFamily="2" charset="2"/>
              </a:rPr>
              <a:t>? Pakelkite rankas. Taigi dabar ()</a:t>
            </a:r>
            <a:endParaRPr dirty="0"/>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6265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Komentarai yra dalis kodo, kurie yra skirti tik žmonėms, o ne kompiuteriui. Jie padeda paaiškinti kodą ir padaryti jį suprantamesnį kitiems programuotojams ar sau pačiam ateityje.</a:t>
            </a:r>
          </a:p>
          <a:p>
            <a:pPr algn="l"/>
            <a:r>
              <a:rPr lang="lt-LT" b="0" i="0" dirty="0" err="1">
                <a:solidFill>
                  <a:srgbClr val="374151"/>
                </a:solidFill>
                <a:effectLst/>
                <a:latin typeface="Söhne"/>
              </a:rPr>
              <a:t>Python</a:t>
            </a:r>
            <a:r>
              <a:rPr lang="lt-LT" b="0" i="0" dirty="0">
                <a:solidFill>
                  <a:srgbClr val="374151"/>
                </a:solidFill>
                <a:effectLst/>
                <a:latin typeface="Söhne"/>
              </a:rPr>
              <a:t> kalboje galime naudoti du tipus komentarų: vienos eilutės komentarus ir daugelio eilučių komentarus.</a:t>
            </a:r>
          </a:p>
          <a:p>
            <a:pPr algn="l"/>
            <a:r>
              <a:rPr lang="lt-LT" b="0" i="0" dirty="0">
                <a:solidFill>
                  <a:srgbClr val="374151"/>
                </a:solidFill>
                <a:effectLst/>
                <a:latin typeface="Söhne"/>
              </a:rPr>
              <a:t>Vienos eilutės komentarai pradedami simboliu #. Tai reiškia, kad viskas po # simbolio nebus vykdoma, o bus laikoma komentarų dalimi. Pavyzdžiui, jei turime kodą:</a:t>
            </a:r>
          </a:p>
          <a:p>
            <a:endParaRPr lang="lt-LT" dirty="0">
              <a:effectLst/>
              <a:latin typeface="Söhne"/>
            </a:endParaRPr>
          </a:p>
          <a:p>
            <a:r>
              <a:rPr lang="lt-LT" dirty="0">
                <a:effectLst/>
              </a:rPr>
              <a:t># Šis yra vienos eilutės komentaras </a:t>
            </a:r>
            <a:r>
              <a:rPr lang="lt-LT" dirty="0" err="1">
                <a:solidFill>
                  <a:srgbClr val="E9950C"/>
                </a:solidFill>
                <a:effectLst/>
              </a:rPr>
              <a:t>print</a:t>
            </a:r>
            <a:r>
              <a:rPr lang="lt-LT" dirty="0">
                <a:effectLst/>
              </a:rPr>
              <a:t>(</a:t>
            </a:r>
            <a:r>
              <a:rPr lang="lt-LT" dirty="0">
                <a:solidFill>
                  <a:srgbClr val="00A67D"/>
                </a:solidFill>
                <a:effectLst/>
              </a:rPr>
              <a:t>"Sveiki pasauli!"</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Kodas </a:t>
            </a:r>
            <a:r>
              <a:rPr lang="lt-LT" b="0" i="0" dirty="0" err="1">
                <a:solidFill>
                  <a:srgbClr val="374151"/>
                </a:solidFill>
                <a:effectLst/>
                <a:latin typeface="Söhne"/>
              </a:rPr>
              <a:t>print</a:t>
            </a:r>
            <a:r>
              <a:rPr lang="lt-LT" b="0" i="0" dirty="0">
                <a:solidFill>
                  <a:srgbClr val="374151"/>
                </a:solidFill>
                <a:effectLst/>
                <a:latin typeface="Söhne"/>
              </a:rPr>
              <a:t>("Sveiki pasauli!") bus vykdomas, o komentaras # Šis yra vienos eilutės komentaras bus ignoruojamas.</a:t>
            </a:r>
          </a:p>
          <a:p>
            <a:pPr algn="l"/>
            <a:r>
              <a:rPr lang="lt-LT" b="0" i="0" dirty="0">
                <a:solidFill>
                  <a:srgbClr val="374151"/>
                </a:solidFill>
                <a:effectLst/>
                <a:latin typeface="Söhne"/>
              </a:rPr>
              <a:t>Daugelio eilučių komentarus galime naudoti, apgaubdami tekstą trimačiu kabučių pora """. Visa informacija, kuri yra tarp šių kabučių, laikoma komentaru. Šis komentaras gali būti išskirtas per kelias eilutes. Pavyzdžiui:</a:t>
            </a:r>
          </a:p>
          <a:p>
            <a:endParaRPr lang="lt-LT" dirty="0">
              <a:solidFill>
                <a:srgbClr val="00A67D"/>
              </a:solidFill>
              <a:effectLst/>
            </a:endParaRPr>
          </a:p>
          <a:p>
            <a:r>
              <a:rPr lang="lt-LT" dirty="0">
                <a:solidFill>
                  <a:srgbClr val="00A67D"/>
                </a:solidFill>
                <a:effectLst/>
              </a:rPr>
              <a:t>""" Šis yra daugelio eilučių komentaras. Jis gali apimti kelias eilutes. Galime rašyti čia ką tik norime. """</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"Sveiki pasauli!"</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Kodas </a:t>
            </a:r>
            <a:r>
              <a:rPr lang="lt-LT" b="0" i="0" dirty="0" err="1">
                <a:solidFill>
                  <a:srgbClr val="374151"/>
                </a:solidFill>
                <a:effectLst/>
                <a:latin typeface="Söhne"/>
              </a:rPr>
              <a:t>print</a:t>
            </a:r>
            <a:r>
              <a:rPr lang="lt-LT" b="0" i="0" dirty="0">
                <a:solidFill>
                  <a:srgbClr val="374151"/>
                </a:solidFill>
                <a:effectLst/>
                <a:latin typeface="Söhne"/>
              </a:rPr>
              <a:t>("Sveiki pasauli!") bus vykdomas, o daugelio eilučių komentaras bus ignoruojamas.</a:t>
            </a:r>
          </a:p>
          <a:p>
            <a:pPr algn="l"/>
            <a:r>
              <a:rPr lang="lt-LT" b="0" i="0" dirty="0">
                <a:solidFill>
                  <a:srgbClr val="374151"/>
                </a:solidFill>
                <a:effectLst/>
                <a:latin typeface="Söhne"/>
              </a:rPr>
              <a:t>Komentarai yra labai svarbūs programavime, nes jie padeda paaiškinti kodą kitiems skaitytojams ir yra naudingi mums </a:t>
            </a:r>
            <a:r>
              <a:rPr lang="lt-LT" b="0" i="0" dirty="0" err="1">
                <a:solidFill>
                  <a:srgbClr val="374151"/>
                </a:solidFill>
                <a:effectLst/>
                <a:latin typeface="Söhne"/>
              </a:rPr>
              <a:t>pačiams</a:t>
            </a:r>
            <a:r>
              <a:rPr lang="lt-LT" b="0" i="0" dirty="0">
                <a:solidFill>
                  <a:srgbClr val="374151"/>
                </a:solidFill>
                <a:effectLst/>
                <a:latin typeface="Söhne"/>
              </a:rPr>
              <a:t>, kai reikia sugrįžti prie seno kodo ir suprasti, kaip jis veikia. Naudojant komentarus, galime padaryti kodą aiškesnį ir lengviau skaityti.</a:t>
            </a:r>
          </a:p>
          <a:p>
            <a:pPr algn="l"/>
            <a:r>
              <a:rPr lang="lt-LT" b="0" i="0" dirty="0">
                <a:solidFill>
                  <a:srgbClr val="374151"/>
                </a:solidFill>
                <a:effectLst/>
                <a:latin typeface="Söhne"/>
              </a:rPr>
              <a:t>Tai yra paskutinis skyrius apie komentarus. Mes tikimės, kad jūs supratote, kaip jie veikia ir kaip juos naudoti programavime.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lt-LT"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a:t>
            </a:r>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30</a:t>
            </a:fld>
            <a:endParaRPr lang="en-LT"/>
          </a:p>
        </p:txBody>
      </p:sp>
    </p:spTree>
    <p:extLst>
      <p:ext uri="{BB962C8B-B14F-4D97-AF65-F5344CB8AC3E}">
        <p14:creationId xmlns:p14="http://schemas.microsoft.com/office/powerpoint/2010/main" val="3841492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35</a:t>
            </a:fld>
            <a:endParaRPr lang="en-LT"/>
          </a:p>
        </p:txBody>
      </p:sp>
    </p:spTree>
    <p:extLst>
      <p:ext uri="{BB962C8B-B14F-4D97-AF65-F5344CB8AC3E}">
        <p14:creationId xmlns:p14="http://schemas.microsoft.com/office/powerpoint/2010/main" val="399042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r>
              <a:rPr lang="en-LT" dirty="0"/>
              <a:t>radesime kursa. ()</a:t>
            </a:r>
          </a:p>
        </p:txBody>
      </p:sp>
      <p:sp>
        <p:nvSpPr>
          <p:cNvPr id="4" name="Slide Number Placeholder 3"/>
          <p:cNvSpPr>
            <a:spLocks noGrp="1"/>
          </p:cNvSpPr>
          <p:nvPr>
            <p:ph type="sldNum" sz="quarter" idx="5"/>
          </p:nvPr>
        </p:nvSpPr>
        <p:spPr/>
        <p:txBody>
          <a:bodyPr/>
          <a:lstStyle/>
          <a:p>
            <a:fld id="{1715E8C4-6AE6-C346-A413-B68FF90A685C}" type="slidenum">
              <a:rPr lang="en-LT" smtClean="0"/>
              <a:t>4</a:t>
            </a:fld>
            <a:endParaRPr lang="en-LT"/>
          </a:p>
        </p:txBody>
      </p:sp>
    </p:spTree>
    <p:extLst>
      <p:ext uri="{BB962C8B-B14F-4D97-AF65-F5344CB8AC3E}">
        <p14:creationId xmlns:p14="http://schemas.microsoft.com/office/powerpoint/2010/main" val="40279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LT" dirty="0"/>
              <a:t>iandien paziuresime ir kintamuju tipus, ju sudarymo galimybes, tada paziuresime </a:t>
            </a:r>
            <a:r>
              <a:rPr lang="en-GB" dirty="0"/>
              <a:t>I</a:t>
            </a:r>
            <a:r>
              <a:rPr lang="en-LT" dirty="0"/>
              <a:t> teksta naudojama programavime kas zinoma kaip stringai, tada paziuresime </a:t>
            </a:r>
            <a:r>
              <a:rPr lang="en-GB" dirty="0"/>
              <a:t>I</a:t>
            </a:r>
            <a:r>
              <a:rPr lang="en-LT" dirty="0"/>
              <a:t> skiritingus duomenu tipus,tada kaip paimti duomenis, ir paziuresime </a:t>
            </a:r>
            <a:r>
              <a:rPr lang="en-GB" dirty="0"/>
              <a:t>I</a:t>
            </a:r>
            <a:r>
              <a:rPr lang="en-LT" dirty="0"/>
              <a:t> salygas bei komentavimo Pythone taisykles, o pradekime ()</a:t>
            </a:r>
          </a:p>
        </p:txBody>
      </p:sp>
      <p:sp>
        <p:nvSpPr>
          <p:cNvPr id="4" name="Slide Number Placeholder 3"/>
          <p:cNvSpPr>
            <a:spLocks noGrp="1"/>
          </p:cNvSpPr>
          <p:nvPr>
            <p:ph type="sldNum" sz="quarter" idx="5"/>
          </p:nvPr>
        </p:nvSpPr>
        <p:spPr/>
        <p:txBody>
          <a:bodyPr/>
          <a:lstStyle/>
          <a:p>
            <a:fld id="{1715E8C4-6AE6-C346-A413-B68FF90A685C}" type="slidenum">
              <a:rPr lang="en-LT" smtClean="0"/>
              <a:t>5</a:t>
            </a:fld>
            <a:endParaRPr lang="en-LT"/>
          </a:p>
        </p:txBody>
      </p:sp>
    </p:spTree>
    <p:extLst>
      <p:ext uri="{BB962C8B-B14F-4D97-AF65-F5344CB8AC3E}">
        <p14:creationId xmlns:p14="http://schemas.microsoft.com/office/powerpoint/2010/main" val="261851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 kalbėdami apie sveikuosius skaičius </a:t>
            </a:r>
            <a:r>
              <a:rPr lang="lt-LT" b="0" i="0" dirty="0" err="1">
                <a:solidFill>
                  <a:srgbClr val="374151"/>
                </a:solidFill>
                <a:effectLst/>
                <a:latin typeface="Söhne"/>
              </a:rPr>
              <a:t>Python</a:t>
            </a:r>
            <a:r>
              <a:rPr lang="lt-LT" b="0" i="0" dirty="0">
                <a:solidFill>
                  <a:srgbClr val="374151"/>
                </a:solidFill>
                <a:effectLst/>
                <a:latin typeface="Söhne"/>
              </a:rPr>
              <a:t> programavimo kalboje. Sveikasis skaičius yra visas skaičius be dešimtainės dalies, kuris gali būti teigiamas, neigiamas arba nulinis. </a:t>
            </a:r>
            <a:r>
              <a:rPr lang="lt-LT" b="0" i="0" dirty="0" err="1">
                <a:solidFill>
                  <a:srgbClr val="374151"/>
                </a:solidFill>
                <a:effectLst/>
                <a:latin typeface="Söhne"/>
              </a:rPr>
              <a:t>Python</a:t>
            </a:r>
            <a:r>
              <a:rPr lang="lt-LT" b="0" i="0" dirty="0">
                <a:solidFill>
                  <a:srgbClr val="374151"/>
                </a:solidFill>
                <a:effectLst/>
                <a:latin typeface="Söhne"/>
              </a:rPr>
              <a:t> kalboje galime priskirti reikšmę kintamajam naudodami lygybės simbolį, =. Pavyzdžiui, jei norime priskirti skaičių 5 kintamajam a, parašome a = 5. Kai tai padarome, </a:t>
            </a:r>
            <a:r>
              <a:rPr lang="lt-LT" b="0" i="0" dirty="0" err="1">
                <a:solidFill>
                  <a:srgbClr val="374151"/>
                </a:solidFill>
                <a:effectLst/>
                <a:latin typeface="Söhne"/>
              </a:rPr>
              <a:t>Python</a:t>
            </a:r>
            <a:r>
              <a:rPr lang="lt-LT" b="0" i="0" dirty="0">
                <a:solidFill>
                  <a:srgbClr val="374151"/>
                </a:solidFill>
                <a:effectLst/>
                <a:latin typeface="Söhne"/>
              </a:rPr>
              <a:t> supranta, kad a dabar atstovauja skaičiui 5. Taigi, jei paprašome </a:t>
            </a:r>
            <a:r>
              <a:rPr lang="lt-LT" b="0" i="0" dirty="0" err="1">
                <a:solidFill>
                  <a:srgbClr val="374151"/>
                </a:solidFill>
                <a:effectLst/>
                <a:latin typeface="Söhne"/>
              </a:rPr>
              <a:t>Python</a:t>
            </a:r>
            <a:r>
              <a:rPr lang="lt-LT" b="0" i="0" dirty="0">
                <a:solidFill>
                  <a:srgbClr val="374151"/>
                </a:solidFill>
                <a:effectLst/>
                <a:latin typeface="Söhne"/>
              </a:rPr>
              <a:t> atspausdinti a, jis mums duos skaičių 5. Taip pat galime aiškiai pasakyti </a:t>
            </a:r>
            <a:r>
              <a:rPr lang="lt-LT" b="0" i="0" dirty="0" err="1">
                <a:solidFill>
                  <a:srgbClr val="374151"/>
                </a:solidFill>
                <a:effectLst/>
                <a:latin typeface="Söhne"/>
              </a:rPr>
              <a:t>Python</a:t>
            </a:r>
            <a:r>
              <a:rPr lang="lt-LT" b="0" i="0" dirty="0">
                <a:solidFill>
                  <a:srgbClr val="374151"/>
                </a:solidFill>
                <a:effectLst/>
                <a:latin typeface="Söhne"/>
              </a:rPr>
              <a:t>, kad norime, jog a būtų sveikasis skaičius, naudodami funkciją </a:t>
            </a:r>
            <a:r>
              <a:rPr lang="lt-LT" b="0" i="0" dirty="0" err="1">
                <a:solidFill>
                  <a:srgbClr val="374151"/>
                </a:solidFill>
                <a:effectLst/>
                <a:latin typeface="Söhne"/>
              </a:rPr>
              <a:t>int</a:t>
            </a:r>
            <a:r>
              <a:rPr lang="lt-LT" b="0" i="0" dirty="0">
                <a:solidFill>
                  <a:srgbClr val="374151"/>
                </a:solidFill>
                <a:effectLst/>
                <a:latin typeface="Söhne"/>
              </a:rPr>
              <a:t>(). Jei parašome a = </a:t>
            </a:r>
            <a:r>
              <a:rPr lang="lt-LT" b="0" i="0" dirty="0" err="1">
                <a:solidFill>
                  <a:srgbClr val="374151"/>
                </a:solidFill>
                <a:effectLst/>
                <a:latin typeface="Söhne"/>
              </a:rPr>
              <a:t>int</a:t>
            </a:r>
            <a:r>
              <a:rPr lang="lt-LT" b="0" i="0" dirty="0">
                <a:solidFill>
                  <a:srgbClr val="374151"/>
                </a:solidFill>
                <a:effectLst/>
                <a:latin typeface="Söhne"/>
              </a:rPr>
              <a:t>(5), </a:t>
            </a:r>
            <a:r>
              <a:rPr lang="lt-LT" b="0" i="0" dirty="0" err="1">
                <a:solidFill>
                  <a:srgbClr val="374151"/>
                </a:solidFill>
                <a:effectLst/>
                <a:latin typeface="Söhne"/>
              </a:rPr>
              <a:t>Python</a:t>
            </a:r>
            <a:r>
              <a:rPr lang="lt-LT" b="0" i="0" dirty="0">
                <a:solidFill>
                  <a:srgbClr val="374151"/>
                </a:solidFill>
                <a:effectLst/>
                <a:latin typeface="Söhne"/>
              </a:rPr>
              <a:t> vis tiek supranta, kad a yra 5. Tačiau funkcija </a:t>
            </a:r>
            <a:r>
              <a:rPr lang="lt-LT" b="0" i="0" dirty="0" err="1">
                <a:solidFill>
                  <a:srgbClr val="374151"/>
                </a:solidFill>
                <a:effectLst/>
                <a:latin typeface="Söhne"/>
              </a:rPr>
              <a:t>int</a:t>
            </a:r>
            <a:r>
              <a:rPr lang="lt-LT" b="0" i="0" dirty="0">
                <a:solidFill>
                  <a:srgbClr val="374151"/>
                </a:solidFill>
                <a:effectLst/>
                <a:latin typeface="Söhne"/>
              </a:rPr>
              <a:t>() gali būti naudojama ir kitų duomenų tipų konvertavimui į sveikuosius skaičius, apie ką sužinosime būsimose pamokose.</a:t>
            </a:r>
          </a:p>
          <a:p>
            <a:pPr algn="l"/>
            <a:r>
              <a:rPr lang="lt-LT" b="0" i="0" dirty="0">
                <a:solidFill>
                  <a:srgbClr val="374151"/>
                </a:solidFill>
                <a:effectLst/>
                <a:latin typeface="Söhne"/>
              </a:rPr>
              <a:t>Jei pakeičiame a reikšmę, parašydami a = 7, tuomet a dabar atstovauja skaičiui 7. Panašiai, jei parašome a = 10, tuomet a dabar yra 10.</a:t>
            </a:r>
          </a:p>
          <a:p>
            <a:pPr algn="l"/>
            <a:r>
              <a:rPr lang="lt-LT" b="0" i="0" dirty="0" err="1">
                <a:solidFill>
                  <a:srgbClr val="374151"/>
                </a:solidFill>
                <a:effectLst/>
                <a:latin typeface="Söhne"/>
              </a:rPr>
              <a:t>Python</a:t>
            </a:r>
            <a:r>
              <a:rPr lang="lt-LT" b="0" i="0" dirty="0">
                <a:solidFill>
                  <a:srgbClr val="374151"/>
                </a:solidFill>
                <a:effectLst/>
                <a:latin typeface="Söhne"/>
              </a:rPr>
              <a:t> leidžia atlikti aritmetines operacijas su kintamaisiais. Pavyzdžiui, jei iš a atimame 4, parašydami a = a - 4, mes sakome </a:t>
            </a:r>
            <a:r>
              <a:rPr lang="lt-LT" b="0" i="0" dirty="0" err="1">
                <a:solidFill>
                  <a:srgbClr val="374151"/>
                </a:solidFill>
                <a:effectLst/>
                <a:latin typeface="Söhne"/>
              </a:rPr>
              <a:t>Python</a:t>
            </a:r>
            <a:r>
              <a:rPr lang="lt-LT" b="0" i="0" dirty="0">
                <a:solidFill>
                  <a:srgbClr val="374151"/>
                </a:solidFill>
                <a:effectLst/>
                <a:latin typeface="Söhne"/>
              </a:rPr>
              <a:t>, kad imtų dabartinę a reikšmę, atimtų iš jos 4, o tada rezultatą priskirtų atgal a. Taigi, jei a buvo 10 prieš šią operaciją, po operacijos tai </a:t>
            </a:r>
            <a:r>
              <a:rPr lang="lt-LT" b="0" i="0">
                <a:solidFill>
                  <a:srgbClr val="374151"/>
                </a:solidFill>
                <a:effectLst/>
                <a:latin typeface="Söhne"/>
              </a:rPr>
              <a:t>bus .</a:t>
            </a:r>
            <a:endParaRPr lang="lt-LT" b="0" i="0" dirty="0">
              <a:solidFill>
                <a:srgbClr val="374151"/>
              </a:solidFill>
              <a:effectLst/>
              <a:latin typeface="Söhne"/>
            </a:endParaRPr>
          </a:p>
          <a:p>
            <a:pPr algn="l"/>
            <a:r>
              <a:rPr lang="lt-LT" b="0" i="0" dirty="0">
                <a:solidFill>
                  <a:srgbClr val="374151"/>
                </a:solidFill>
                <a:effectLst/>
                <a:latin typeface="Söhne"/>
              </a:rPr>
              <a:t>Tai yra pagrindai, kaip veikia sveikieji skaičiai </a:t>
            </a:r>
            <a:r>
              <a:rPr lang="lt-LT" b="0" i="0" dirty="0" err="1">
                <a:solidFill>
                  <a:srgbClr val="374151"/>
                </a:solidFill>
                <a:effectLst/>
                <a:latin typeface="Söhne"/>
              </a:rPr>
              <a:t>Python</a:t>
            </a:r>
            <a:r>
              <a:rPr lang="lt-LT" b="0" i="0" dirty="0">
                <a:solidFill>
                  <a:srgbClr val="374151"/>
                </a:solidFill>
                <a:effectLst/>
                <a:latin typeface="Söhne"/>
              </a:rPr>
              <a:t>. Tai yra paprasta, bet galinga koncepcija, ir tai yra daugelio dalykų, kuriuos darysime šiame kurse, pagrindas. ()</a:t>
            </a:r>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6</a:t>
            </a:fld>
            <a:endParaRPr lang="en-LT"/>
          </a:p>
        </p:txBody>
      </p:sp>
    </p:spTree>
    <p:extLst>
      <p:ext uri="{BB962C8B-B14F-4D97-AF65-F5344CB8AC3E}">
        <p14:creationId xmlns:p14="http://schemas.microsoft.com/office/powerpoint/2010/main" val="3820446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Antrąją temą aptarsime slankiojo kablelio skaičius, arba '</a:t>
            </a:r>
            <a:r>
              <a:rPr lang="lt-LT" b="0" i="0" dirty="0" err="1">
                <a:solidFill>
                  <a:srgbClr val="374151"/>
                </a:solidFill>
                <a:effectLst/>
                <a:latin typeface="Söhne"/>
              </a:rPr>
              <a:t>float</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Float</a:t>
            </a:r>
            <a:r>
              <a:rPr lang="lt-LT" b="0" i="0" dirty="0">
                <a:solidFill>
                  <a:srgbClr val="374151"/>
                </a:solidFill>
                <a:effectLst/>
                <a:latin typeface="Söhne"/>
              </a:rPr>
              <a:t>' yra skaičiai, turintys dešimtainę dalį. Jie gali atstovauti visus skaičius, panašiai kaip sveikieji skaičiai, bet jie taip pat gali atstovauti trupmenas ar dešimtaines dalis.</a:t>
            </a:r>
          </a:p>
          <a:p>
            <a:pPr algn="l"/>
            <a:r>
              <a:rPr lang="lt-LT" b="0" i="0" dirty="0">
                <a:solidFill>
                  <a:srgbClr val="374151"/>
                </a:solidFill>
                <a:effectLst/>
                <a:latin typeface="Söhne"/>
              </a:rPr>
              <a:t>Pradėkime nuo pavyzdžio. Tarkime, turime kintamąjį a, kuriam priskiriame reikšmę 8.56. Tai galime padaryti parašę a = 8.56. Dabar a atstovauja '</a:t>
            </a:r>
            <a:r>
              <a:rPr lang="lt-LT" b="0" i="0" dirty="0" err="1">
                <a:solidFill>
                  <a:srgbClr val="374151"/>
                </a:solidFill>
                <a:effectLst/>
                <a:latin typeface="Söhne"/>
              </a:rPr>
              <a:t>float</a:t>
            </a:r>
            <a:r>
              <a:rPr lang="lt-LT" b="0" i="0" dirty="0">
                <a:solidFill>
                  <a:srgbClr val="374151"/>
                </a:solidFill>
                <a:effectLst/>
                <a:latin typeface="Söhne"/>
              </a:rPr>
              <a:t>' 8.56.</a:t>
            </a:r>
          </a:p>
          <a:p>
            <a:pPr algn="l"/>
            <a:r>
              <a:rPr lang="lt-LT" b="0" i="0" dirty="0">
                <a:solidFill>
                  <a:srgbClr val="374151"/>
                </a:solidFill>
                <a:effectLst/>
                <a:latin typeface="Söhne"/>
              </a:rPr>
              <a:t>Tarkime, taip pat turime kintamąjį </a:t>
            </a:r>
            <a:r>
              <a:rPr lang="lt-LT" b="0" i="0" dirty="0" err="1">
                <a:solidFill>
                  <a:srgbClr val="374151"/>
                </a:solidFill>
                <a:effectLst/>
                <a:latin typeface="Söhne"/>
              </a:rPr>
              <a:t>b</a:t>
            </a:r>
            <a:r>
              <a:rPr lang="lt-LT" b="0" i="0" dirty="0">
                <a:solidFill>
                  <a:srgbClr val="374151"/>
                </a:solidFill>
                <a:effectLst/>
                <a:latin typeface="Söhne"/>
              </a:rPr>
              <a:t>, kuris atstovauja sveikąjį skaičių 5, kurį galime priskirti parašę </a:t>
            </a:r>
            <a:r>
              <a:rPr lang="lt-LT" b="0" i="0" dirty="0" err="1">
                <a:solidFill>
                  <a:srgbClr val="374151"/>
                </a:solidFill>
                <a:effectLst/>
                <a:latin typeface="Söhne"/>
              </a:rPr>
              <a:t>b</a:t>
            </a:r>
            <a:r>
              <a:rPr lang="lt-LT" b="0" i="0" dirty="0">
                <a:solidFill>
                  <a:srgbClr val="374151"/>
                </a:solidFill>
                <a:effectLst/>
                <a:latin typeface="Söhne"/>
              </a:rPr>
              <a:t> = 5. Nors </a:t>
            </a:r>
            <a:r>
              <a:rPr lang="lt-LT" b="0" i="0" dirty="0" err="1">
                <a:solidFill>
                  <a:srgbClr val="374151"/>
                </a:solidFill>
                <a:effectLst/>
                <a:latin typeface="Söhne"/>
              </a:rPr>
              <a:t>b</a:t>
            </a:r>
            <a:r>
              <a:rPr lang="lt-LT" b="0" i="0" dirty="0">
                <a:solidFill>
                  <a:srgbClr val="374151"/>
                </a:solidFill>
                <a:effectLst/>
                <a:latin typeface="Söhne"/>
              </a:rPr>
              <a:t> yra sveikasis skaičius, vis tiek galime atlikti aritmetiką su a, kuris yra '</a:t>
            </a:r>
            <a:r>
              <a:rPr lang="lt-LT" b="0" i="0" dirty="0" err="1">
                <a:solidFill>
                  <a:srgbClr val="374151"/>
                </a:solidFill>
                <a:effectLst/>
                <a:latin typeface="Söhne"/>
              </a:rPr>
              <a:t>float</a:t>
            </a:r>
            <a:r>
              <a:rPr lang="lt-LT" b="0" i="0" dirty="0">
                <a:solidFill>
                  <a:srgbClr val="374151"/>
                </a:solidFill>
                <a:effectLst/>
                <a:latin typeface="Söhne"/>
              </a:rPr>
              <a:t>'. Pavyzdžiui, galime sudėti a ir </a:t>
            </a:r>
            <a:r>
              <a:rPr lang="lt-LT" b="0" i="0" dirty="0" err="1">
                <a:solidFill>
                  <a:srgbClr val="374151"/>
                </a:solidFill>
                <a:effectLst/>
                <a:latin typeface="Söhne"/>
              </a:rPr>
              <a:t>b</a:t>
            </a:r>
            <a:r>
              <a:rPr lang="lt-LT" b="0" i="0" dirty="0">
                <a:solidFill>
                  <a:srgbClr val="374151"/>
                </a:solidFill>
                <a:effectLst/>
                <a:latin typeface="Söhne"/>
              </a:rPr>
              <a:t> ir rezultatą priskirti naujam kintamajam c, parašę c = a + </a:t>
            </a:r>
            <a:r>
              <a:rPr lang="lt-LT" b="0" i="0" dirty="0" err="1">
                <a:solidFill>
                  <a:srgbClr val="374151"/>
                </a:solidFill>
                <a:effectLst/>
                <a:latin typeface="Söhne"/>
              </a:rPr>
              <a:t>b</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atliks sudėtį ir duos mums rezultatą kaip '</a:t>
            </a:r>
            <a:r>
              <a:rPr lang="lt-LT" b="0" i="0" dirty="0" err="1">
                <a:solidFill>
                  <a:srgbClr val="374151"/>
                </a:solidFill>
                <a:effectLst/>
                <a:latin typeface="Söhne"/>
              </a:rPr>
              <a:t>float</a:t>
            </a:r>
            <a:r>
              <a:rPr lang="lt-LT" b="0" i="0" dirty="0">
                <a:solidFill>
                  <a:srgbClr val="374151"/>
                </a:solidFill>
                <a:effectLst/>
                <a:latin typeface="Söhne"/>
              </a:rPr>
              <a:t>'. taigi, jei a yra 8.56 ir </a:t>
            </a:r>
            <a:r>
              <a:rPr lang="lt-LT" b="0" i="0" dirty="0" err="1">
                <a:solidFill>
                  <a:srgbClr val="374151"/>
                </a:solidFill>
                <a:effectLst/>
                <a:latin typeface="Söhne"/>
              </a:rPr>
              <a:t>b</a:t>
            </a:r>
            <a:r>
              <a:rPr lang="lt-LT" b="0" i="0" dirty="0">
                <a:solidFill>
                  <a:srgbClr val="374151"/>
                </a:solidFill>
                <a:effectLst/>
                <a:latin typeface="Söhne"/>
              </a:rPr>
              <a:t> yra 5, c bus 13.56.</a:t>
            </a:r>
          </a:p>
          <a:p>
            <a:pPr algn="l"/>
            <a:r>
              <a:rPr lang="lt-LT" b="0" i="0" dirty="0">
                <a:solidFill>
                  <a:srgbClr val="374151"/>
                </a:solidFill>
                <a:effectLst/>
                <a:latin typeface="Söhne"/>
              </a:rPr>
              <a:t>Taip pat galime aiškiai sukurti '</a:t>
            </a:r>
            <a:r>
              <a:rPr lang="lt-LT" b="0" i="0" dirty="0" err="1">
                <a:solidFill>
                  <a:srgbClr val="374151"/>
                </a:solidFill>
                <a:effectLst/>
                <a:latin typeface="Söhne"/>
              </a:rPr>
              <a:t>float</a:t>
            </a:r>
            <a:r>
              <a:rPr lang="lt-LT" b="0" i="0" dirty="0">
                <a:solidFill>
                  <a:srgbClr val="374151"/>
                </a:solidFill>
                <a:effectLst/>
                <a:latin typeface="Söhne"/>
              </a:rPr>
              <a:t>' iš sveikojo skaičiaus naudodami funkciją </a:t>
            </a:r>
            <a:r>
              <a:rPr lang="lt-LT" b="0" i="0" dirty="0" err="1">
                <a:solidFill>
                  <a:srgbClr val="374151"/>
                </a:solidFill>
                <a:effectLst/>
                <a:latin typeface="Söhne"/>
              </a:rPr>
              <a:t>float</a:t>
            </a:r>
            <a:r>
              <a:rPr lang="lt-LT" b="0" i="0" dirty="0">
                <a:solidFill>
                  <a:srgbClr val="374151"/>
                </a:solidFill>
                <a:effectLst/>
                <a:latin typeface="Söhne"/>
              </a:rPr>
              <a:t>(). Jei parašome a = </a:t>
            </a:r>
            <a:r>
              <a:rPr lang="lt-LT" b="0" i="0" dirty="0" err="1">
                <a:solidFill>
                  <a:srgbClr val="374151"/>
                </a:solidFill>
                <a:effectLst/>
                <a:latin typeface="Söhne"/>
              </a:rPr>
              <a:t>float</a:t>
            </a:r>
            <a:r>
              <a:rPr lang="lt-LT" b="0" i="0" dirty="0">
                <a:solidFill>
                  <a:srgbClr val="374151"/>
                </a:solidFill>
                <a:effectLst/>
                <a:latin typeface="Söhne"/>
              </a:rPr>
              <a:t>(5), </a:t>
            </a:r>
            <a:r>
              <a:rPr lang="lt-LT" b="0" i="0" dirty="0" err="1">
                <a:solidFill>
                  <a:srgbClr val="374151"/>
                </a:solidFill>
                <a:effectLst/>
                <a:latin typeface="Söhne"/>
              </a:rPr>
              <a:t>Python</a:t>
            </a:r>
            <a:r>
              <a:rPr lang="lt-LT" b="0" i="0" dirty="0">
                <a:solidFill>
                  <a:srgbClr val="374151"/>
                </a:solidFill>
                <a:effectLst/>
                <a:latin typeface="Söhne"/>
              </a:rPr>
              <a:t> supranta, kad a dabar turėtų atstovauti '</a:t>
            </a:r>
            <a:r>
              <a:rPr lang="lt-LT" b="0" i="0" dirty="0" err="1">
                <a:solidFill>
                  <a:srgbClr val="374151"/>
                </a:solidFill>
                <a:effectLst/>
                <a:latin typeface="Söhne"/>
              </a:rPr>
              <a:t>float</a:t>
            </a:r>
            <a:r>
              <a:rPr lang="lt-LT" b="0" i="0" dirty="0">
                <a:solidFill>
                  <a:srgbClr val="374151"/>
                </a:solidFill>
                <a:effectLst/>
                <a:latin typeface="Söhne"/>
              </a:rPr>
              <a:t>' 5.0, o ne sveikąjį skaičių 5. Tai yra naudinga, kai norime užtikrinti, kad skaičius būtų traktuojamas kaip '</a:t>
            </a:r>
            <a:r>
              <a:rPr lang="lt-LT" b="0" i="0" dirty="0" err="1">
                <a:solidFill>
                  <a:srgbClr val="374151"/>
                </a:solidFill>
                <a:effectLst/>
                <a:latin typeface="Söhne"/>
              </a:rPr>
              <a:t>float</a:t>
            </a:r>
            <a:r>
              <a:rPr lang="lt-LT" b="0" i="0" dirty="0">
                <a:solidFill>
                  <a:srgbClr val="374151"/>
                </a:solidFill>
                <a:effectLst/>
                <a:latin typeface="Söhne"/>
              </a:rPr>
              <a:t>', net jei tai yra visas skaičius.</a:t>
            </a:r>
          </a:p>
          <a:p>
            <a:pPr algn="l"/>
            <a:r>
              <a:rPr lang="lt-LT" b="0" i="0" dirty="0">
                <a:solidFill>
                  <a:srgbClr val="374151"/>
                </a:solidFill>
                <a:effectLst/>
                <a:latin typeface="Söhne"/>
              </a:rPr>
              <a:t>Tai yra pagrindinė idėja apie '</a:t>
            </a:r>
            <a:r>
              <a:rPr lang="lt-LT" b="0" i="0" dirty="0" err="1">
                <a:solidFill>
                  <a:srgbClr val="374151"/>
                </a:solidFill>
                <a:effectLst/>
                <a:latin typeface="Söhne"/>
              </a:rPr>
              <a:t>float</a:t>
            </a:r>
            <a:r>
              <a:rPr lang="lt-LT" b="0" i="0" dirty="0">
                <a:solidFill>
                  <a:srgbClr val="374151"/>
                </a:solidFill>
                <a:effectLst/>
                <a:latin typeface="Söhne"/>
              </a:rPr>
              <a:t>' </a:t>
            </a:r>
            <a:r>
              <a:rPr lang="lt-LT" b="0" i="0" dirty="0" err="1">
                <a:solidFill>
                  <a:srgbClr val="374151"/>
                </a:solidFill>
                <a:effectLst/>
                <a:latin typeface="Söhne"/>
              </a:rPr>
              <a:t>Python</a:t>
            </a:r>
            <a:r>
              <a:rPr lang="lt-LT" b="0" i="0" dirty="0">
                <a:solidFill>
                  <a:srgbClr val="374151"/>
                </a:solidFill>
                <a:effectLst/>
                <a:latin typeface="Söhne"/>
              </a:rPr>
              <a:t>. Kaip ir sveikieji skaičiai, tai yra paprasta, bet galinga koncepcija, kurią dažnai naudosite mokydami programuoti. ()</a:t>
            </a:r>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7</a:t>
            </a:fld>
            <a:endParaRPr lang="en-LT"/>
          </a:p>
        </p:txBody>
      </p:sp>
    </p:spTree>
    <p:extLst>
      <p:ext uri="{BB962C8B-B14F-4D97-AF65-F5344CB8AC3E}">
        <p14:creationId xmlns:p14="http://schemas.microsoft.com/office/powerpoint/2010/main" val="200123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kaip ir matematikoje, naudojame operatorius operacijoms su duomenimis atlikti. Dabar aptarsime keletą pagrindinių operatorių, kurie naudojami su skaičiais.</a:t>
            </a:r>
          </a:p>
          <a:p>
            <a:pPr algn="l"/>
            <a:r>
              <a:rPr lang="lt-LT" b="0" i="0" dirty="0">
                <a:solidFill>
                  <a:srgbClr val="374151"/>
                </a:solidFill>
                <a:effectLst/>
                <a:latin typeface="Söhne"/>
              </a:rPr>
              <a:t>Pirma, turime sudėties operatorių, +. Šis operatorius sudeda du skaičius. Pavyzdžiui, jei turime a = 5 ir </a:t>
            </a:r>
            <a:r>
              <a:rPr lang="lt-LT" b="0" i="0" dirty="0" err="1">
                <a:solidFill>
                  <a:srgbClr val="374151"/>
                </a:solidFill>
                <a:effectLst/>
                <a:latin typeface="Söhne"/>
              </a:rPr>
              <a:t>b</a:t>
            </a:r>
            <a:r>
              <a:rPr lang="lt-LT" b="0" i="0" dirty="0">
                <a:solidFill>
                  <a:srgbClr val="374151"/>
                </a:solidFill>
                <a:effectLst/>
                <a:latin typeface="Söhne"/>
              </a:rPr>
              <a:t> = 3, a + </a:t>
            </a:r>
            <a:r>
              <a:rPr lang="lt-LT" b="0" i="0" dirty="0" err="1">
                <a:solidFill>
                  <a:srgbClr val="374151"/>
                </a:solidFill>
                <a:effectLst/>
                <a:latin typeface="Söhne"/>
              </a:rPr>
              <a:t>b</a:t>
            </a:r>
            <a:r>
              <a:rPr lang="lt-LT" b="0" i="0" dirty="0">
                <a:solidFill>
                  <a:srgbClr val="374151"/>
                </a:solidFill>
                <a:effectLst/>
                <a:latin typeface="Söhne"/>
              </a:rPr>
              <a:t> bus 8.</a:t>
            </a:r>
          </a:p>
          <a:p>
            <a:pPr algn="l"/>
            <a:r>
              <a:rPr lang="lt-LT" b="0" i="0" dirty="0">
                <a:solidFill>
                  <a:srgbClr val="374151"/>
                </a:solidFill>
                <a:effectLst/>
                <a:latin typeface="Söhne"/>
              </a:rPr>
              <a:t>Kitas yra atimties operatorius, -. Jis atima antrą skaičių iš pirmojo. Naudodamiesi tomis pačiomis a ir </a:t>
            </a:r>
            <a:r>
              <a:rPr lang="lt-LT" b="0" i="0" dirty="0" err="1">
                <a:solidFill>
                  <a:srgbClr val="374151"/>
                </a:solidFill>
                <a:effectLst/>
                <a:latin typeface="Söhne"/>
              </a:rPr>
              <a:t>b</a:t>
            </a:r>
            <a:r>
              <a:rPr lang="lt-LT" b="0" i="0" dirty="0">
                <a:solidFill>
                  <a:srgbClr val="374151"/>
                </a:solidFill>
                <a:effectLst/>
                <a:latin typeface="Söhne"/>
              </a:rPr>
              <a:t>, a - </a:t>
            </a:r>
            <a:r>
              <a:rPr lang="lt-LT" b="0" i="0" dirty="0" err="1">
                <a:solidFill>
                  <a:srgbClr val="374151"/>
                </a:solidFill>
                <a:effectLst/>
                <a:latin typeface="Söhne"/>
              </a:rPr>
              <a:t>b</a:t>
            </a:r>
            <a:r>
              <a:rPr lang="lt-LT" b="0" i="0" dirty="0">
                <a:solidFill>
                  <a:srgbClr val="374151"/>
                </a:solidFill>
                <a:effectLst/>
                <a:latin typeface="Söhne"/>
              </a:rPr>
              <a:t> bus 2.</a:t>
            </a:r>
          </a:p>
          <a:p>
            <a:pPr algn="l"/>
            <a:r>
              <a:rPr lang="lt-LT" b="0" i="0" dirty="0">
                <a:solidFill>
                  <a:srgbClr val="374151"/>
                </a:solidFill>
                <a:effectLst/>
                <a:latin typeface="Söhne"/>
              </a:rPr>
              <a:t>Daugybos operatorius, *, sudaugina du skaičius. Taigi, a * </a:t>
            </a:r>
            <a:r>
              <a:rPr lang="lt-LT" b="0" i="0" dirty="0" err="1">
                <a:solidFill>
                  <a:srgbClr val="374151"/>
                </a:solidFill>
                <a:effectLst/>
                <a:latin typeface="Söhne"/>
              </a:rPr>
              <a:t>b</a:t>
            </a:r>
            <a:r>
              <a:rPr lang="lt-LT" b="0" i="0" dirty="0">
                <a:solidFill>
                  <a:srgbClr val="374151"/>
                </a:solidFill>
                <a:effectLst/>
                <a:latin typeface="Söhne"/>
              </a:rPr>
              <a:t> bus 15.</a:t>
            </a:r>
          </a:p>
          <a:p>
            <a:pPr algn="l"/>
            <a:r>
              <a:rPr lang="lt-LT" b="0" i="0" dirty="0">
                <a:solidFill>
                  <a:srgbClr val="374151"/>
                </a:solidFill>
                <a:effectLst/>
                <a:latin typeface="Söhne"/>
              </a:rPr>
              <a:t>Dalybos operatorius, /, padalina pirmąjį skaičių iš antrojo ir duoda rezultatą kaip '</a:t>
            </a:r>
            <a:r>
              <a:rPr lang="lt-LT" b="0" i="0" dirty="0" err="1">
                <a:solidFill>
                  <a:srgbClr val="374151"/>
                </a:solidFill>
                <a:effectLst/>
                <a:latin typeface="Söhne"/>
              </a:rPr>
              <a:t>float</a:t>
            </a:r>
            <a:r>
              <a:rPr lang="lt-LT" b="0" i="0" dirty="0">
                <a:solidFill>
                  <a:srgbClr val="374151"/>
                </a:solidFill>
                <a:effectLst/>
                <a:latin typeface="Söhne"/>
              </a:rPr>
              <a:t>'. Taigi, a / </a:t>
            </a:r>
            <a:r>
              <a:rPr lang="lt-LT" b="0" i="0" dirty="0" err="1">
                <a:solidFill>
                  <a:srgbClr val="374151"/>
                </a:solidFill>
                <a:effectLst/>
                <a:latin typeface="Söhne"/>
              </a:rPr>
              <a:t>b</a:t>
            </a:r>
            <a:r>
              <a:rPr lang="lt-LT" b="0" i="0" dirty="0">
                <a:solidFill>
                  <a:srgbClr val="374151"/>
                </a:solidFill>
                <a:effectLst/>
                <a:latin typeface="Söhne"/>
              </a:rPr>
              <a:t> bus 1.6666666666666667.</a:t>
            </a:r>
          </a:p>
          <a:p>
            <a:pPr algn="l"/>
            <a:r>
              <a:rPr lang="lt-LT" b="0" i="0" dirty="0">
                <a:solidFill>
                  <a:srgbClr val="374151"/>
                </a:solidFill>
                <a:effectLst/>
                <a:latin typeface="Söhne"/>
              </a:rPr>
              <a:t>Modulio operatorius, %, duoda likučių dalijant pirmąjį skaičių iš antrojo. Taigi, a % </a:t>
            </a:r>
            <a:r>
              <a:rPr lang="lt-LT" b="0" i="0" dirty="0" err="1">
                <a:solidFill>
                  <a:srgbClr val="374151"/>
                </a:solidFill>
                <a:effectLst/>
                <a:latin typeface="Söhne"/>
              </a:rPr>
              <a:t>b</a:t>
            </a:r>
            <a:r>
              <a:rPr lang="lt-LT" b="0" i="0" dirty="0">
                <a:solidFill>
                  <a:srgbClr val="374151"/>
                </a:solidFill>
                <a:effectLst/>
                <a:latin typeface="Söhne"/>
              </a:rPr>
              <a:t> bus 2, nes kai 5 padalinama iš 3, lieka 2.</a:t>
            </a:r>
          </a:p>
          <a:p>
            <a:pPr algn="l"/>
            <a:r>
              <a:rPr lang="lt-LT" b="0" i="0" dirty="0">
                <a:solidFill>
                  <a:srgbClr val="374151"/>
                </a:solidFill>
                <a:effectLst/>
                <a:latin typeface="Söhne"/>
              </a:rPr>
              <a:t>Grindų dalybos operatorius, //, yra panašus į dalybos operatorių, bet jis apvalina rezultatą žemyn iki artimiausio sveikojo skaičiaus. Taigi, a // </a:t>
            </a:r>
            <a:r>
              <a:rPr lang="lt-LT" b="0" i="0" dirty="0" err="1">
                <a:solidFill>
                  <a:srgbClr val="374151"/>
                </a:solidFill>
                <a:effectLst/>
                <a:latin typeface="Söhne"/>
              </a:rPr>
              <a:t>b</a:t>
            </a:r>
            <a:r>
              <a:rPr lang="lt-LT" b="0" i="0" dirty="0">
                <a:solidFill>
                  <a:srgbClr val="374151"/>
                </a:solidFill>
                <a:effectLst/>
                <a:latin typeface="Söhne"/>
              </a:rPr>
              <a:t> bus 1.</a:t>
            </a:r>
          </a:p>
          <a:p>
            <a:pPr algn="l"/>
            <a:r>
              <a:rPr lang="lt-LT" b="0" i="0" dirty="0">
                <a:solidFill>
                  <a:srgbClr val="374151"/>
                </a:solidFill>
                <a:effectLst/>
                <a:latin typeface="Söhne"/>
              </a:rPr>
              <a:t>Galiausiai, pakėlimo laipsniu operatorius, **, kelia pirmąjį skaičių antrojo skaičiaus laipsniu. Taigi, a ** </a:t>
            </a:r>
            <a:r>
              <a:rPr lang="lt-LT" b="0" i="0" dirty="0" err="1">
                <a:solidFill>
                  <a:srgbClr val="374151"/>
                </a:solidFill>
                <a:effectLst/>
                <a:latin typeface="Söhne"/>
              </a:rPr>
              <a:t>b</a:t>
            </a:r>
            <a:r>
              <a:rPr lang="lt-LT" b="0" i="0" dirty="0">
                <a:solidFill>
                  <a:srgbClr val="374151"/>
                </a:solidFill>
                <a:effectLst/>
                <a:latin typeface="Söhne"/>
              </a:rPr>
              <a:t> bus 125, nes 5 keltas 3 laipsniu yra 125.</a:t>
            </a:r>
          </a:p>
          <a:p>
            <a:pPr algn="l"/>
            <a:r>
              <a:rPr lang="lt-LT" b="0" i="0" dirty="0">
                <a:solidFill>
                  <a:srgbClr val="374151"/>
                </a:solidFill>
                <a:effectLst/>
                <a:latin typeface="Söhne"/>
              </a:rPr>
              <a:t>Tai yra pagrindiniai aritmetikos operatoriai </a:t>
            </a:r>
            <a:r>
              <a:rPr lang="lt-LT" b="0" i="0" dirty="0" err="1">
                <a:solidFill>
                  <a:srgbClr val="374151"/>
                </a:solidFill>
                <a:effectLst/>
                <a:latin typeface="Söhne"/>
              </a:rPr>
              <a:t>Python</a:t>
            </a:r>
            <a:r>
              <a:rPr lang="lt-LT" b="0" i="0" dirty="0">
                <a:solidFill>
                  <a:srgbClr val="374151"/>
                </a:solidFill>
                <a:effectLst/>
                <a:latin typeface="Söhne"/>
              </a:rPr>
              <a:t>. Tai yra pagrindiniai įrankiai, kuriuos naudosite daugelyje skirtingų programavimo užduočių. ()</a:t>
            </a:r>
          </a:p>
          <a:p>
            <a:pPr algn="l"/>
            <a:endParaRPr lang="lt-LT" b="0" i="0" dirty="0">
              <a:solidFill>
                <a:srgbClr val="374151"/>
              </a:solidFill>
              <a:effectLst/>
              <a:latin typeface="Söhne"/>
            </a:endParaRPr>
          </a:p>
          <a:p>
            <a:endParaRPr lang="en-LT" dirty="0"/>
          </a:p>
          <a:p>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8</a:t>
            </a:fld>
            <a:endParaRPr lang="en-LT"/>
          </a:p>
        </p:txBody>
      </p:sp>
    </p:spTree>
    <p:extLst>
      <p:ext uri="{BB962C8B-B14F-4D97-AF65-F5344CB8AC3E}">
        <p14:creationId xmlns:p14="http://schemas.microsoft.com/office/powerpoint/2010/main" val="2923196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Programuojant, dažnai reikia saugoti reikšmes naudojimui keliuose vietose. Tam naudojame kintamuosius. Kintamasis yra tarsi dėžutė, kurioje galime saugoti reikšmę ir suteikti šiai dėžutei vardą, kad vėliau galėtume ją atpažinti.</a:t>
            </a:r>
          </a:p>
          <a:p>
            <a:pPr algn="l"/>
            <a:r>
              <a:rPr lang="lt-LT" b="0" i="0" dirty="0" err="1">
                <a:solidFill>
                  <a:srgbClr val="374151"/>
                </a:solidFill>
                <a:effectLst/>
                <a:latin typeface="Söhne"/>
              </a:rPr>
              <a:t>Python</a:t>
            </a:r>
            <a:r>
              <a:rPr lang="lt-LT" b="0" i="0" dirty="0">
                <a:solidFill>
                  <a:srgbClr val="374151"/>
                </a:solidFill>
                <a:effectLst/>
                <a:latin typeface="Söhne"/>
              </a:rPr>
              <a:t> kalboje galime priskirti reikšmę kintamajam naudodami lygybės ženklą =. Peržiūrėkime keletą pavyzdžių.</a:t>
            </a:r>
          </a:p>
          <a:p>
            <a:pPr algn="l"/>
            <a:r>
              <a:rPr lang="lt-LT" b="0" i="0" dirty="0">
                <a:solidFill>
                  <a:srgbClr val="374151"/>
                </a:solidFill>
                <a:effectLst/>
                <a:latin typeface="Söhne"/>
              </a:rPr>
              <a:t>Jeigu parašome a = 5 + 2, </a:t>
            </a:r>
            <a:r>
              <a:rPr lang="lt-LT" b="0" i="0" dirty="0" err="1">
                <a:solidFill>
                  <a:srgbClr val="374151"/>
                </a:solidFill>
                <a:effectLst/>
                <a:latin typeface="Söhne"/>
              </a:rPr>
              <a:t>Python</a:t>
            </a:r>
            <a:r>
              <a:rPr lang="lt-LT" b="0" i="0" dirty="0">
                <a:solidFill>
                  <a:srgbClr val="374151"/>
                </a:solidFill>
                <a:effectLst/>
                <a:latin typeface="Söhne"/>
              </a:rPr>
              <a:t> supranta, kad norime atlikti operaciją, esančią dešinėje lygybės ženklo pusėje, šiuo atveju tai yra sudėtis, ir tada saugoti rezultatą kintamajame a. Taigi a turės reikšmę 7.</a:t>
            </a:r>
          </a:p>
          <a:p>
            <a:pPr algn="l"/>
            <a:r>
              <a:rPr lang="lt-LT" b="0" i="0" dirty="0">
                <a:solidFill>
                  <a:srgbClr val="374151"/>
                </a:solidFill>
                <a:effectLst/>
                <a:latin typeface="Söhne"/>
              </a:rPr>
              <a:t>Panašiai, jei parašome </a:t>
            </a:r>
            <a:r>
              <a:rPr lang="lt-LT" b="0" i="0" dirty="0" err="1">
                <a:solidFill>
                  <a:srgbClr val="374151"/>
                </a:solidFill>
                <a:effectLst/>
                <a:latin typeface="Söhne"/>
              </a:rPr>
              <a:t>b</a:t>
            </a:r>
            <a:r>
              <a:rPr lang="lt-LT" b="0" i="0" dirty="0">
                <a:solidFill>
                  <a:srgbClr val="374151"/>
                </a:solidFill>
                <a:effectLst/>
                <a:latin typeface="Söhne"/>
              </a:rPr>
              <a:t> = 7 - 2, </a:t>
            </a:r>
            <a:r>
              <a:rPr lang="lt-LT" b="0" i="0" dirty="0" err="1">
                <a:solidFill>
                  <a:srgbClr val="374151"/>
                </a:solidFill>
                <a:effectLst/>
                <a:latin typeface="Söhne"/>
              </a:rPr>
              <a:t>Python</a:t>
            </a:r>
            <a:r>
              <a:rPr lang="lt-LT" b="0" i="0" dirty="0">
                <a:solidFill>
                  <a:srgbClr val="374151"/>
                </a:solidFill>
                <a:effectLst/>
                <a:latin typeface="Söhne"/>
              </a:rPr>
              <a:t> atliks atimties operaciją ir priskirs rezultatą kintamajam </a:t>
            </a:r>
            <a:r>
              <a:rPr lang="lt-LT" b="0" i="0" dirty="0" err="1">
                <a:solidFill>
                  <a:srgbClr val="374151"/>
                </a:solidFill>
                <a:effectLst/>
                <a:latin typeface="Söhne"/>
              </a:rPr>
              <a:t>b</a:t>
            </a:r>
            <a:r>
              <a:rPr lang="lt-LT" b="0" i="0" dirty="0">
                <a:solidFill>
                  <a:srgbClr val="374151"/>
                </a:solidFill>
                <a:effectLst/>
                <a:latin typeface="Söhne"/>
              </a:rPr>
              <a:t>, todėl </a:t>
            </a:r>
            <a:r>
              <a:rPr lang="lt-LT" b="0" i="0" dirty="0" err="1">
                <a:solidFill>
                  <a:srgbClr val="374151"/>
                </a:solidFill>
                <a:effectLst/>
                <a:latin typeface="Söhne"/>
              </a:rPr>
              <a:t>b</a:t>
            </a:r>
            <a:r>
              <a:rPr lang="lt-LT" b="0" i="0" dirty="0">
                <a:solidFill>
                  <a:srgbClr val="374151"/>
                </a:solidFill>
                <a:effectLst/>
                <a:latin typeface="Söhne"/>
              </a:rPr>
              <a:t> turės reikšmę 5.</a:t>
            </a:r>
          </a:p>
          <a:p>
            <a:pPr algn="l"/>
            <a:r>
              <a:rPr lang="lt-LT" b="0" i="0" dirty="0">
                <a:solidFill>
                  <a:srgbClr val="374151"/>
                </a:solidFill>
                <a:effectLst/>
                <a:latin typeface="Söhne"/>
              </a:rPr>
              <a:t>Su c = 5 * 2, </a:t>
            </a:r>
            <a:r>
              <a:rPr lang="lt-LT" b="0" i="0" dirty="0" err="1">
                <a:solidFill>
                  <a:srgbClr val="374151"/>
                </a:solidFill>
                <a:effectLst/>
                <a:latin typeface="Söhne"/>
              </a:rPr>
              <a:t>Python</a:t>
            </a:r>
            <a:r>
              <a:rPr lang="lt-LT" b="0" i="0" dirty="0">
                <a:solidFill>
                  <a:srgbClr val="374151"/>
                </a:solidFill>
                <a:effectLst/>
                <a:latin typeface="Söhne"/>
              </a:rPr>
              <a:t> atliks daugybos operaciją ir priskirs rezultatą c, todėl c turės reikšmę 10.</a:t>
            </a:r>
          </a:p>
          <a:p>
            <a:pPr algn="l"/>
            <a:r>
              <a:rPr lang="lt-LT" b="0" i="0" dirty="0">
                <a:solidFill>
                  <a:srgbClr val="374151"/>
                </a:solidFill>
                <a:effectLst/>
                <a:latin typeface="Söhne"/>
              </a:rPr>
              <a:t>Galiausiai, su </a:t>
            </a:r>
            <a:r>
              <a:rPr lang="lt-LT" b="0" i="0" dirty="0" err="1">
                <a:solidFill>
                  <a:srgbClr val="374151"/>
                </a:solidFill>
                <a:effectLst/>
                <a:latin typeface="Söhne"/>
              </a:rPr>
              <a:t>b</a:t>
            </a:r>
            <a:r>
              <a:rPr lang="lt-LT" b="0" i="0" dirty="0">
                <a:solidFill>
                  <a:srgbClr val="374151"/>
                </a:solidFill>
                <a:effectLst/>
                <a:latin typeface="Söhne"/>
              </a:rPr>
              <a:t> = 5 / 2, </a:t>
            </a:r>
            <a:r>
              <a:rPr lang="lt-LT" b="0" i="0" dirty="0" err="1">
                <a:solidFill>
                  <a:srgbClr val="374151"/>
                </a:solidFill>
                <a:effectLst/>
                <a:latin typeface="Söhne"/>
              </a:rPr>
              <a:t>Python</a:t>
            </a:r>
            <a:r>
              <a:rPr lang="lt-LT" b="0" i="0" dirty="0">
                <a:solidFill>
                  <a:srgbClr val="374151"/>
                </a:solidFill>
                <a:effectLst/>
                <a:latin typeface="Söhne"/>
              </a:rPr>
              <a:t> atliks dalybos operaciją ir priskirs rezultatą </a:t>
            </a:r>
            <a:r>
              <a:rPr lang="lt-LT" b="0" i="0" dirty="0" err="1">
                <a:solidFill>
                  <a:srgbClr val="374151"/>
                </a:solidFill>
                <a:effectLst/>
                <a:latin typeface="Söhne"/>
              </a:rPr>
              <a:t>b</a:t>
            </a:r>
            <a:r>
              <a:rPr lang="lt-LT" b="0" i="0" dirty="0">
                <a:solidFill>
                  <a:srgbClr val="374151"/>
                </a:solidFill>
                <a:effectLst/>
                <a:latin typeface="Söhne"/>
              </a:rPr>
              <a:t>. Kadangi sveikųjų skaičių dalyba rezultatą duoda kaip '</a:t>
            </a:r>
            <a:r>
              <a:rPr lang="lt-LT" b="0" i="0" dirty="0" err="1">
                <a:solidFill>
                  <a:srgbClr val="374151"/>
                </a:solidFill>
                <a:effectLst/>
                <a:latin typeface="Söhne"/>
              </a:rPr>
              <a:t>float</a:t>
            </a:r>
            <a:r>
              <a:rPr lang="lt-LT" b="0" i="0" dirty="0">
                <a:solidFill>
                  <a:srgbClr val="374151"/>
                </a:solidFill>
                <a:effectLst/>
                <a:latin typeface="Söhne"/>
              </a:rPr>
              <a:t>', </a:t>
            </a:r>
            <a:r>
              <a:rPr lang="lt-LT" b="0" i="0" dirty="0" err="1">
                <a:solidFill>
                  <a:srgbClr val="374151"/>
                </a:solidFill>
                <a:effectLst/>
                <a:latin typeface="Söhne"/>
              </a:rPr>
              <a:t>b</a:t>
            </a:r>
            <a:r>
              <a:rPr lang="lt-LT" b="0" i="0" dirty="0">
                <a:solidFill>
                  <a:srgbClr val="374151"/>
                </a:solidFill>
                <a:effectLst/>
                <a:latin typeface="Söhne"/>
              </a:rPr>
              <a:t> turės reikšmę 2.5.</a:t>
            </a:r>
          </a:p>
          <a:p>
            <a:pPr algn="l"/>
            <a:r>
              <a:rPr lang="lt-LT" b="0" i="0" dirty="0">
                <a:solidFill>
                  <a:srgbClr val="374151"/>
                </a:solidFill>
                <a:effectLst/>
                <a:latin typeface="Söhne"/>
              </a:rPr>
              <a:t>Atminkite, kad savo kintamiesiems galite naudoti bet kokį norimą vardą, jei jis prasideda raide arba pabraukimu ir neturi jokių tarpų ar specialiųjų ženklų. Kintamieji yra fundamentalus </a:t>
            </a:r>
            <a:r>
              <a:rPr lang="lt-LT" b="0" i="0" dirty="0" err="1">
                <a:solidFill>
                  <a:srgbClr val="374151"/>
                </a:solidFill>
                <a:effectLst/>
                <a:latin typeface="Söhne"/>
              </a:rPr>
              <a:t>Python</a:t>
            </a:r>
            <a:r>
              <a:rPr lang="lt-LT" b="0" i="0" dirty="0">
                <a:solidFill>
                  <a:srgbClr val="374151"/>
                </a:solidFill>
                <a:effectLst/>
                <a:latin typeface="Söhne"/>
              </a:rPr>
              <a:t> ir apskritai programavimo konceptas, ir tai yra tai, ką nuolat naudosite rašydami kodą. ()</a:t>
            </a:r>
            <a:endParaRPr lang="en-LT" dirty="0"/>
          </a:p>
        </p:txBody>
      </p:sp>
      <p:sp>
        <p:nvSpPr>
          <p:cNvPr id="4" name="Slide Number Placeholder 3"/>
          <p:cNvSpPr>
            <a:spLocks noGrp="1"/>
          </p:cNvSpPr>
          <p:nvPr>
            <p:ph type="sldNum" sz="quarter" idx="5"/>
          </p:nvPr>
        </p:nvSpPr>
        <p:spPr/>
        <p:txBody>
          <a:bodyPr/>
          <a:lstStyle/>
          <a:p>
            <a:fld id="{1715E8C4-6AE6-C346-A413-B68FF90A685C}" type="slidenum">
              <a:rPr lang="en-LT" smtClean="0"/>
              <a:t>9</a:t>
            </a:fld>
            <a:endParaRPr lang="en-LT"/>
          </a:p>
        </p:txBody>
      </p:sp>
    </p:spTree>
    <p:extLst>
      <p:ext uri="{BB962C8B-B14F-4D97-AF65-F5344CB8AC3E}">
        <p14:creationId xmlns:p14="http://schemas.microsoft.com/office/powerpoint/2010/main" val="357889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9" name="Google Shape;39;p11"/>
          <p:cNvGrpSpPr/>
          <p:nvPr/>
        </p:nvGrpSpPr>
        <p:grpSpPr>
          <a:xfrm>
            <a:off x="11078622" y="458788"/>
            <a:ext cx="632987" cy="680883"/>
            <a:chOff x="7684476" y="458788"/>
            <a:chExt cx="632987" cy="680883"/>
          </a:xfrm>
        </p:grpSpPr>
        <p:sp>
          <p:nvSpPr>
            <p:cNvPr id="40" name="Google Shape;40;p11"/>
            <p:cNvSpPr/>
            <p:nvPr/>
          </p:nvSpPr>
          <p:spPr>
            <a:xfrm>
              <a:off x="7684476" y="458788"/>
              <a:ext cx="632987" cy="680883"/>
            </a:xfrm>
            <a:custGeom>
              <a:avLst/>
              <a:gdLst/>
              <a:ahLst/>
              <a:cxnLst/>
              <a:rect l="l" t="t" r="r" b="b"/>
              <a:pathLst>
                <a:path w="632987" h="680883" extrusionOk="0">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41;p11"/>
            <p:cNvSpPr/>
            <p:nvPr/>
          </p:nvSpPr>
          <p:spPr>
            <a:xfrm>
              <a:off x="8083155"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11"/>
            <p:cNvSpPr/>
            <p:nvPr/>
          </p:nvSpPr>
          <p:spPr>
            <a:xfrm>
              <a:off x="7865329" y="873038"/>
              <a:ext cx="54345" cy="54109"/>
            </a:xfrm>
            <a:custGeom>
              <a:avLst/>
              <a:gdLst/>
              <a:ahLst/>
              <a:cxnLst/>
              <a:rect l="l" t="t" r="r" b="b"/>
              <a:pathLst>
                <a:path w="54345" h="54109" extrusionOk="0">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11"/>
            <p:cNvSpPr/>
            <p:nvPr/>
          </p:nvSpPr>
          <p:spPr>
            <a:xfrm>
              <a:off x="7781139" y="546595"/>
              <a:ext cx="440106" cy="435106"/>
            </a:xfrm>
            <a:custGeom>
              <a:avLst/>
              <a:gdLst/>
              <a:ahLst/>
              <a:cxnLst/>
              <a:rect l="l" t="t" r="r" b="b"/>
              <a:pathLst>
                <a:path w="440106" h="435106" extrusionOk="0">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4" name="Google Shape;4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799038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6"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8"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0"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1"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3"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3"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5"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6"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7"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8"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9"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50"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BD923C89-4DE6-4CC3-9146-7400BD602CE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41431AC6-39E3-4352-A860-98766F75E8B4}"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04" name="Group 8"/>
          <p:cNvGrpSpPr/>
          <p:nvPr/>
        </p:nvGrpSpPr>
        <p:grpSpPr>
          <a:xfrm>
            <a:off x="11078640" y="458640"/>
            <a:ext cx="632520" cy="680400"/>
            <a:chOff x="11078640" y="458640"/>
            <a:chExt cx="632520" cy="680400"/>
          </a:xfrm>
        </p:grpSpPr>
        <p:sp>
          <p:nvSpPr>
            <p:cNvPr id="105"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6"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7"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8"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9"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0"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1"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12"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13"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14"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62C59197-884E-455E-8AD4-7EEEF84FC8CE}"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51" name="Group 1"/>
          <p:cNvGrpSpPr/>
          <p:nvPr/>
        </p:nvGrpSpPr>
        <p:grpSpPr>
          <a:xfrm>
            <a:off x="11078640" y="458640"/>
            <a:ext cx="632520" cy="680400"/>
            <a:chOff x="11078640" y="458640"/>
            <a:chExt cx="632520" cy="680400"/>
          </a:xfrm>
        </p:grpSpPr>
        <p:sp>
          <p:nvSpPr>
            <p:cNvPr id="15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5"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6"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57"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58"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59"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6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2711E74E-84AF-4BD8-80AC-1962B7875130}"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852FF5B9-5BFF-49EC-8344-04B6286BE41E}"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C2A94BD7-1DA3-4CD9-B0AA-4AE8E67420DC}"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urimas13/Python-Beginner-Course"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s://github.com/aurimas13/Python-Beginner-Course/blob/main/Tips/happy_learning.md"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python/python_ref_string.asp" TargetMode="External"/><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python/python_ref_string.asp" TargetMode="Externa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cxnSp>
        <p:nvCxnSpPr>
          <p:cNvPr id="127" name="Google Shape;127;p3"/>
          <p:cNvCxnSpPr>
            <a:cxnSpLocks/>
          </p:cNvCxnSpPr>
          <p:nvPr/>
        </p:nvCxnSpPr>
        <p:spPr>
          <a:xfrm>
            <a:off x="538231" y="5766723"/>
            <a:ext cx="10951177" cy="42744"/>
          </a:xfrm>
          <a:prstGeom prst="straightConnector1">
            <a:avLst/>
          </a:prstGeom>
          <a:noFill/>
          <a:ln w="38100" cap="flat" cmpd="sng">
            <a:solidFill>
              <a:schemeClr val="dk1"/>
            </a:solidFill>
            <a:prstDash val="solid"/>
            <a:round/>
            <a:headEnd type="none" w="med" len="med"/>
            <a:tailEnd type="triangle" w="med" len="med"/>
          </a:ln>
        </p:spPr>
      </p:cxnSp>
      <p:sp>
        <p:nvSpPr>
          <p:cNvPr id="138" name="Google Shape;138;p3"/>
          <p:cNvSpPr txBox="1">
            <a:spLocks noGrp="1"/>
          </p:cNvSpPr>
          <p:nvPr>
            <p:ph type="body" idx="2"/>
          </p:nvPr>
        </p:nvSpPr>
        <p:spPr>
          <a:xfrm>
            <a:off x="450462" y="1428689"/>
            <a:ext cx="3711380" cy="1107249"/>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115000"/>
              </a:lnSpc>
              <a:spcBef>
                <a:spcPts val="0"/>
              </a:spcBef>
            </a:pPr>
            <a:r>
              <a:rPr lang="lt-LT" sz="2000" dirty="0">
                <a:solidFill>
                  <a:srgbClr val="1A1A1A"/>
                </a:solidFill>
                <a:latin typeface=""/>
                <a:ea typeface="Proxima Nova"/>
                <a:cs typeface="Proxima Nova"/>
              </a:rPr>
              <a:t>Nieko bendro su Lietuvos prezidentu.</a:t>
            </a:r>
          </a:p>
          <a:p>
            <a:pPr marL="0" indent="0">
              <a:lnSpc>
                <a:spcPct val="115000"/>
              </a:lnSpc>
              <a:spcBef>
                <a:spcPts val="0"/>
              </a:spcBef>
            </a:pPr>
            <a:r>
              <a:rPr lang="lt-LT" sz="2000" dirty="0">
                <a:solidFill>
                  <a:srgbClr val="1A1A1A"/>
                </a:solidFill>
                <a:latin typeface=""/>
                <a:ea typeface="Proxima Nova"/>
                <a:cs typeface="Proxima Nova"/>
              </a:rPr>
              <a:t>Tiesiog </a:t>
            </a:r>
            <a:r>
              <a:rPr lang="lt-LT" sz="2000" b="1" dirty="0">
                <a:solidFill>
                  <a:srgbClr val="1A1A1A"/>
                </a:solidFill>
                <a:latin typeface=""/>
                <a:ea typeface="Proxima Nova"/>
                <a:cs typeface="Proxima Nova"/>
              </a:rPr>
              <a:t>Aurimas Aleksandras </a:t>
            </a:r>
            <a:r>
              <a:rPr lang="lt-LT" sz="2000" dirty="0">
                <a:solidFill>
                  <a:srgbClr val="1A1A1A"/>
                </a:solidFill>
                <a:latin typeface=""/>
                <a:ea typeface="Proxima Nova"/>
                <a:cs typeface="Proxima Nova"/>
              </a:rPr>
              <a:t>arba </a:t>
            </a:r>
            <a:r>
              <a:rPr lang="lt-LT" sz="2000" b="1" dirty="0">
                <a:solidFill>
                  <a:srgbClr val="1A1A1A"/>
                </a:solidFill>
                <a:latin typeface=""/>
                <a:ea typeface="Proxima Nova"/>
                <a:cs typeface="Proxima Nova"/>
              </a:rPr>
              <a:t>Aurimas</a:t>
            </a:r>
            <a:r>
              <a:rPr lang="lt-LT" sz="2000" dirty="0">
                <a:solidFill>
                  <a:srgbClr val="1A1A1A"/>
                </a:solidFill>
                <a:latin typeface=""/>
                <a:ea typeface="Proxima Nova"/>
                <a:cs typeface="Proxima Nova"/>
              </a:rPr>
              <a:t>.</a:t>
            </a:r>
          </a:p>
          <a:p>
            <a:pPr marL="0" indent="0">
              <a:lnSpc>
                <a:spcPct val="115000"/>
              </a:lnSpc>
              <a:spcBef>
                <a:spcPts val="0"/>
              </a:spcBef>
            </a:pPr>
            <a:r>
              <a:rPr lang="lt-LT" sz="2000" b="1" dirty="0" err="1">
                <a:solidFill>
                  <a:srgbClr val="1A1A1A"/>
                </a:solidFill>
                <a:latin typeface=""/>
                <a:ea typeface="Proxima Nova"/>
                <a:cs typeface="Proxima Nova"/>
              </a:rPr>
              <a:t>Python</a:t>
            </a:r>
            <a:r>
              <a:rPr lang="lt-LT" sz="2000" dirty="0">
                <a:solidFill>
                  <a:srgbClr val="1A1A1A"/>
                </a:solidFill>
                <a:latin typeface=""/>
                <a:ea typeface="Proxima Nova"/>
                <a:cs typeface="Proxima Nova"/>
              </a:rPr>
              <a:t> nuo </a:t>
            </a:r>
            <a:r>
              <a:rPr lang="lt-LT" sz="2000" b="1" dirty="0">
                <a:solidFill>
                  <a:srgbClr val="1A1A1A"/>
                </a:solidFill>
                <a:latin typeface=""/>
                <a:ea typeface="Proxima Nova"/>
                <a:cs typeface="Proxima Nova"/>
              </a:rPr>
              <a:t>2013</a:t>
            </a:r>
            <a:r>
              <a:rPr lang="lt-LT" sz="2000" dirty="0">
                <a:solidFill>
                  <a:srgbClr val="1A1A1A"/>
                </a:solidFill>
                <a:latin typeface=""/>
                <a:ea typeface="Proxima Nova"/>
                <a:cs typeface="Proxima Nova"/>
              </a:rPr>
              <a:t> .</a:t>
            </a:r>
          </a:p>
        </p:txBody>
      </p:sp>
      <p:pic>
        <p:nvPicPr>
          <p:cNvPr id="8" name="Picture 7">
            <a:extLst>
              <a:ext uri="{FF2B5EF4-FFF2-40B4-BE49-F238E27FC236}">
                <a16:creationId xmlns:a16="http://schemas.microsoft.com/office/drawing/2014/main" id="{6749BC1B-8C96-3A95-536E-8DC3D6D8420B}"/>
              </a:ext>
            </a:extLst>
          </p:cNvPr>
          <p:cNvPicPr>
            <a:picLocks noChangeAspect="1"/>
          </p:cNvPicPr>
          <p:nvPr/>
        </p:nvPicPr>
        <p:blipFill>
          <a:blip/>
          <a:stretch>
            <a:fillRect/>
          </a:stretch>
        </p:blipFill>
        <p:spPr>
          <a:xfrm>
            <a:off x="8970217" y="1449057"/>
            <a:ext cx="2433189" cy="3078348"/>
          </a:xfrm>
          <a:prstGeom prst="rect">
            <a:avLst/>
          </a:prstGeom>
        </p:spPr>
      </p:pic>
      <p:pic>
        <p:nvPicPr>
          <p:cNvPr id="10" name="Picture 9">
            <a:extLst>
              <a:ext uri="{FF2B5EF4-FFF2-40B4-BE49-F238E27FC236}">
                <a16:creationId xmlns:a16="http://schemas.microsoft.com/office/drawing/2014/main" id="{948BD282-4931-874C-7165-3F5A931F0928}"/>
              </a:ext>
            </a:extLst>
          </p:cNvPr>
          <p:cNvPicPr>
            <a:picLocks noChangeAspect="1"/>
          </p:cNvPicPr>
          <p:nvPr/>
        </p:nvPicPr>
        <p:blipFill rotWithShape="1">
          <a:blip/>
          <a:srcRect l="16289" r="16003"/>
          <a:stretch/>
        </p:blipFill>
        <p:spPr>
          <a:xfrm>
            <a:off x="6566030" y="1457519"/>
            <a:ext cx="2404188" cy="3058987"/>
          </a:xfrm>
          <a:prstGeom prst="rect">
            <a:avLst/>
          </a:prstGeom>
        </p:spPr>
      </p:pic>
      <p:pic>
        <p:nvPicPr>
          <p:cNvPr id="16" name="Picture 15">
            <a:extLst>
              <a:ext uri="{FF2B5EF4-FFF2-40B4-BE49-F238E27FC236}">
                <a16:creationId xmlns:a16="http://schemas.microsoft.com/office/drawing/2014/main" id="{89AFD149-8A72-49D9-8EF7-D2E094D9B705}"/>
              </a:ext>
            </a:extLst>
          </p:cNvPr>
          <p:cNvPicPr>
            <a:picLocks noChangeAspect="1"/>
          </p:cNvPicPr>
          <p:nvPr/>
        </p:nvPicPr>
        <p:blipFill>
          <a:blip/>
          <a:stretch>
            <a:fillRect/>
          </a:stretch>
        </p:blipFill>
        <p:spPr>
          <a:xfrm>
            <a:off x="544688" y="4239522"/>
            <a:ext cx="269416" cy="269416"/>
          </a:xfrm>
          <a:prstGeom prst="rect">
            <a:avLst/>
          </a:prstGeom>
        </p:spPr>
      </p:pic>
      <p:pic>
        <p:nvPicPr>
          <p:cNvPr id="18" name="Picture 17">
            <a:extLst>
              <a:ext uri="{FF2B5EF4-FFF2-40B4-BE49-F238E27FC236}">
                <a16:creationId xmlns:a16="http://schemas.microsoft.com/office/drawing/2014/main" id="{440AF9A4-55E5-6252-9E56-1046F39867ED}"/>
              </a:ext>
            </a:extLst>
          </p:cNvPr>
          <p:cNvPicPr>
            <a:picLocks noChangeAspect="1"/>
          </p:cNvPicPr>
          <p:nvPr/>
        </p:nvPicPr>
        <p:blipFill>
          <a:blip/>
          <a:stretch>
            <a:fillRect/>
          </a:stretch>
        </p:blipFill>
        <p:spPr>
          <a:xfrm>
            <a:off x="558460" y="3942254"/>
            <a:ext cx="244119" cy="244119"/>
          </a:xfrm>
          <a:prstGeom prst="rect">
            <a:avLst/>
          </a:prstGeom>
        </p:spPr>
      </p:pic>
      <p:pic>
        <p:nvPicPr>
          <p:cNvPr id="20" name="Picture 19">
            <a:extLst>
              <a:ext uri="{FF2B5EF4-FFF2-40B4-BE49-F238E27FC236}">
                <a16:creationId xmlns:a16="http://schemas.microsoft.com/office/drawing/2014/main" id="{F6559EFE-124B-87D9-F358-A5454B91F543}"/>
              </a:ext>
            </a:extLst>
          </p:cNvPr>
          <p:cNvPicPr>
            <a:picLocks noChangeAspect="1"/>
          </p:cNvPicPr>
          <p:nvPr/>
        </p:nvPicPr>
        <p:blipFill>
          <a:blip/>
          <a:stretch>
            <a:fillRect/>
          </a:stretch>
        </p:blipFill>
        <p:spPr>
          <a:xfrm>
            <a:off x="525508" y="3611249"/>
            <a:ext cx="307777" cy="307777"/>
          </a:xfrm>
          <a:prstGeom prst="rect">
            <a:avLst/>
          </a:prstGeom>
        </p:spPr>
      </p:pic>
      <p:pic>
        <p:nvPicPr>
          <p:cNvPr id="22" name="Picture 21">
            <a:extLst>
              <a:ext uri="{FF2B5EF4-FFF2-40B4-BE49-F238E27FC236}">
                <a16:creationId xmlns:a16="http://schemas.microsoft.com/office/drawing/2014/main" id="{DAD3C0EE-D64B-62CA-B599-47C873F7C77C}"/>
              </a:ext>
            </a:extLst>
          </p:cNvPr>
          <p:cNvPicPr>
            <a:picLocks noChangeAspect="1"/>
          </p:cNvPicPr>
          <p:nvPr/>
        </p:nvPicPr>
        <p:blipFill>
          <a:blip/>
          <a:stretch>
            <a:fillRect/>
          </a:stretch>
        </p:blipFill>
        <p:spPr>
          <a:xfrm>
            <a:off x="552153" y="3015455"/>
            <a:ext cx="254488" cy="254488"/>
          </a:xfrm>
          <a:prstGeom prst="rect">
            <a:avLst/>
          </a:prstGeom>
        </p:spPr>
      </p:pic>
      <p:sp>
        <p:nvSpPr>
          <p:cNvPr id="23" name="TextBox 22">
            <a:extLst>
              <a:ext uri="{FF2B5EF4-FFF2-40B4-BE49-F238E27FC236}">
                <a16:creationId xmlns:a16="http://schemas.microsoft.com/office/drawing/2014/main" id="{800FE4D8-17A6-EAB7-0F0B-E4B2CAD3C1D1}"/>
              </a:ext>
            </a:extLst>
          </p:cNvPr>
          <p:cNvSpPr txBox="1"/>
          <p:nvPr/>
        </p:nvSpPr>
        <p:spPr>
          <a:xfrm>
            <a:off x="774219" y="3306290"/>
            <a:ext cx="1786066" cy="307777"/>
          </a:xfrm>
          <a:prstGeom prst="rect">
            <a:avLst/>
          </a:prstGeom>
          <a:noFill/>
        </p:spPr>
        <p:txBody>
          <a:bodyPr wrap="none" rtlCol="0">
            <a:spAutoFit/>
          </a:bodyPr>
          <a:lstStyle/>
          <a:p>
            <a:r>
              <a:rPr lang="lt-LT" dirty="0" err="1">
                <a:latin typeface=""/>
              </a:rPr>
              <a:t>aurimasaleksandras</a:t>
            </a:r>
            <a:endParaRPr lang="en-LT" dirty="0">
              <a:latin typeface=""/>
            </a:endParaRPr>
          </a:p>
        </p:txBody>
      </p:sp>
      <p:sp>
        <p:nvSpPr>
          <p:cNvPr id="24" name="TextBox 23">
            <a:extLst>
              <a:ext uri="{FF2B5EF4-FFF2-40B4-BE49-F238E27FC236}">
                <a16:creationId xmlns:a16="http://schemas.microsoft.com/office/drawing/2014/main" id="{10B56216-5458-D96C-41A5-7C5803B74F0E}"/>
              </a:ext>
            </a:extLst>
          </p:cNvPr>
          <p:cNvSpPr txBox="1"/>
          <p:nvPr/>
        </p:nvSpPr>
        <p:spPr>
          <a:xfrm>
            <a:off x="774219" y="3596813"/>
            <a:ext cx="1596912" cy="307777"/>
          </a:xfrm>
          <a:prstGeom prst="rect">
            <a:avLst/>
          </a:prstGeom>
          <a:noFill/>
        </p:spPr>
        <p:txBody>
          <a:bodyPr wrap="none" rtlCol="0">
            <a:spAutoFit/>
          </a:bodyPr>
          <a:lstStyle/>
          <a:p>
            <a:r>
              <a:rPr lang="en-GB" dirty="0">
                <a:latin typeface=""/>
              </a:rPr>
              <a:t>a</a:t>
            </a:r>
            <a:r>
              <a:rPr lang="en-LT" dirty="0">
                <a:latin typeface=""/>
              </a:rPr>
              <a:t>urimasnausedas</a:t>
            </a:r>
          </a:p>
        </p:txBody>
      </p:sp>
      <p:sp>
        <p:nvSpPr>
          <p:cNvPr id="25" name="TextBox 24">
            <a:extLst>
              <a:ext uri="{FF2B5EF4-FFF2-40B4-BE49-F238E27FC236}">
                <a16:creationId xmlns:a16="http://schemas.microsoft.com/office/drawing/2014/main" id="{4ADA3942-224F-4D67-249D-AF6D401A82CC}"/>
              </a:ext>
            </a:extLst>
          </p:cNvPr>
          <p:cNvSpPr txBox="1"/>
          <p:nvPr/>
        </p:nvSpPr>
        <p:spPr>
          <a:xfrm>
            <a:off x="785096" y="4222720"/>
            <a:ext cx="2645276" cy="307777"/>
          </a:xfrm>
          <a:prstGeom prst="rect">
            <a:avLst/>
          </a:prstGeom>
          <a:noFill/>
        </p:spPr>
        <p:txBody>
          <a:bodyPr wrap="none" rtlCol="0">
            <a:spAutoFit/>
          </a:bodyPr>
          <a:lstStyle/>
          <a:p>
            <a:r>
              <a:rPr lang="en-GB" dirty="0">
                <a:latin typeface=""/>
              </a:rPr>
              <a:t>a</a:t>
            </a:r>
            <a:r>
              <a:rPr lang="en-LT" dirty="0">
                <a:latin typeface=""/>
              </a:rPr>
              <a:t>urimas.nausedas@gmail.com</a:t>
            </a:r>
          </a:p>
        </p:txBody>
      </p:sp>
      <p:sp>
        <p:nvSpPr>
          <p:cNvPr id="26" name="TextBox 25">
            <a:extLst>
              <a:ext uri="{FF2B5EF4-FFF2-40B4-BE49-F238E27FC236}">
                <a16:creationId xmlns:a16="http://schemas.microsoft.com/office/drawing/2014/main" id="{94649081-5BFC-55E7-B5F7-7F4E4FC6ED99}"/>
              </a:ext>
            </a:extLst>
          </p:cNvPr>
          <p:cNvSpPr txBox="1"/>
          <p:nvPr/>
        </p:nvSpPr>
        <p:spPr>
          <a:xfrm>
            <a:off x="774219" y="3905170"/>
            <a:ext cx="1596912" cy="307777"/>
          </a:xfrm>
          <a:prstGeom prst="rect">
            <a:avLst/>
          </a:prstGeom>
          <a:noFill/>
        </p:spPr>
        <p:txBody>
          <a:bodyPr wrap="none" rtlCol="0">
            <a:spAutoFit/>
          </a:bodyPr>
          <a:lstStyle/>
          <a:p>
            <a:r>
              <a:rPr lang="en-GB" dirty="0">
                <a:latin typeface=""/>
              </a:rPr>
              <a:t>a</a:t>
            </a:r>
            <a:r>
              <a:rPr lang="en-LT" dirty="0">
                <a:latin typeface=""/>
              </a:rPr>
              <a:t>urimasnausedas</a:t>
            </a:r>
          </a:p>
        </p:txBody>
      </p:sp>
      <p:pic>
        <p:nvPicPr>
          <p:cNvPr id="28" name="Picture 27">
            <a:extLst>
              <a:ext uri="{FF2B5EF4-FFF2-40B4-BE49-F238E27FC236}">
                <a16:creationId xmlns:a16="http://schemas.microsoft.com/office/drawing/2014/main" id="{164DF97B-381B-C5BE-A716-57D7BCC6D9F9}"/>
              </a:ext>
            </a:extLst>
          </p:cNvPr>
          <p:cNvPicPr>
            <a:picLocks noChangeAspect="1"/>
          </p:cNvPicPr>
          <p:nvPr/>
        </p:nvPicPr>
        <p:blipFill>
          <a:blip/>
          <a:stretch>
            <a:fillRect/>
          </a:stretch>
        </p:blipFill>
        <p:spPr>
          <a:xfrm>
            <a:off x="791183" y="5480971"/>
            <a:ext cx="585606" cy="590526"/>
          </a:xfrm>
          <a:prstGeom prst="rect">
            <a:avLst/>
          </a:prstGeom>
        </p:spPr>
      </p:pic>
      <p:pic>
        <p:nvPicPr>
          <p:cNvPr id="30" name="Picture 29">
            <a:extLst>
              <a:ext uri="{FF2B5EF4-FFF2-40B4-BE49-F238E27FC236}">
                <a16:creationId xmlns:a16="http://schemas.microsoft.com/office/drawing/2014/main" id="{28ABD4AE-AC7F-94AA-BE28-125C14F77875}"/>
              </a:ext>
            </a:extLst>
          </p:cNvPr>
          <p:cNvPicPr>
            <a:picLocks noChangeAspect="1"/>
          </p:cNvPicPr>
          <p:nvPr/>
        </p:nvPicPr>
        <p:blipFill>
          <a:blip/>
          <a:stretch>
            <a:fillRect/>
          </a:stretch>
        </p:blipFill>
        <p:spPr>
          <a:xfrm>
            <a:off x="1820683" y="5468145"/>
            <a:ext cx="602516" cy="607579"/>
          </a:xfrm>
          <a:prstGeom prst="rect">
            <a:avLst/>
          </a:prstGeom>
        </p:spPr>
      </p:pic>
      <p:pic>
        <p:nvPicPr>
          <p:cNvPr id="32" name="Picture 31">
            <a:extLst>
              <a:ext uri="{FF2B5EF4-FFF2-40B4-BE49-F238E27FC236}">
                <a16:creationId xmlns:a16="http://schemas.microsoft.com/office/drawing/2014/main" id="{8FA2134B-5572-0B0E-849E-C35CDB6ACDD3}"/>
              </a:ext>
            </a:extLst>
          </p:cNvPr>
          <p:cNvPicPr>
            <a:picLocks noChangeAspect="1"/>
          </p:cNvPicPr>
          <p:nvPr/>
        </p:nvPicPr>
        <p:blipFill>
          <a:blip/>
          <a:stretch>
            <a:fillRect/>
          </a:stretch>
        </p:blipFill>
        <p:spPr>
          <a:xfrm>
            <a:off x="2785043" y="5483303"/>
            <a:ext cx="587194" cy="592129"/>
          </a:xfrm>
          <a:prstGeom prst="rect">
            <a:avLst/>
          </a:prstGeom>
        </p:spPr>
      </p:pic>
      <p:pic>
        <p:nvPicPr>
          <p:cNvPr id="36" name="Picture 35">
            <a:extLst>
              <a:ext uri="{FF2B5EF4-FFF2-40B4-BE49-F238E27FC236}">
                <a16:creationId xmlns:a16="http://schemas.microsoft.com/office/drawing/2014/main" id="{2B80A98C-D582-0569-385B-D655E6BCE65F}"/>
              </a:ext>
            </a:extLst>
          </p:cNvPr>
          <p:cNvPicPr>
            <a:picLocks noChangeAspect="1"/>
          </p:cNvPicPr>
          <p:nvPr/>
        </p:nvPicPr>
        <p:blipFill>
          <a:blip/>
          <a:stretch>
            <a:fillRect/>
          </a:stretch>
        </p:blipFill>
        <p:spPr>
          <a:xfrm>
            <a:off x="6735459" y="5479366"/>
            <a:ext cx="587195" cy="592130"/>
          </a:xfrm>
          <a:prstGeom prst="rect">
            <a:avLst/>
          </a:prstGeom>
        </p:spPr>
      </p:pic>
      <p:pic>
        <p:nvPicPr>
          <p:cNvPr id="40" name="Picture 39">
            <a:extLst>
              <a:ext uri="{FF2B5EF4-FFF2-40B4-BE49-F238E27FC236}">
                <a16:creationId xmlns:a16="http://schemas.microsoft.com/office/drawing/2014/main" id="{84838DF9-1744-C532-F135-2FA8450CCCA0}"/>
              </a:ext>
            </a:extLst>
          </p:cNvPr>
          <p:cNvPicPr>
            <a:picLocks noChangeAspect="1"/>
          </p:cNvPicPr>
          <p:nvPr/>
        </p:nvPicPr>
        <p:blipFill>
          <a:blip/>
          <a:stretch>
            <a:fillRect/>
          </a:stretch>
        </p:blipFill>
        <p:spPr>
          <a:xfrm>
            <a:off x="5624242" y="5479550"/>
            <a:ext cx="602517" cy="592128"/>
          </a:xfrm>
          <a:prstGeom prst="rect">
            <a:avLst/>
          </a:prstGeom>
        </p:spPr>
      </p:pic>
      <p:pic>
        <p:nvPicPr>
          <p:cNvPr id="42" name="Picture 41">
            <a:extLst>
              <a:ext uri="{FF2B5EF4-FFF2-40B4-BE49-F238E27FC236}">
                <a16:creationId xmlns:a16="http://schemas.microsoft.com/office/drawing/2014/main" id="{206076C7-AF89-BE01-FE99-B9828EB80248}"/>
              </a:ext>
            </a:extLst>
          </p:cNvPr>
          <p:cNvPicPr>
            <a:picLocks noChangeAspect="1"/>
          </p:cNvPicPr>
          <p:nvPr/>
        </p:nvPicPr>
        <p:blipFill>
          <a:blip/>
          <a:stretch>
            <a:fillRect/>
          </a:stretch>
        </p:blipFill>
        <p:spPr>
          <a:xfrm>
            <a:off x="4661294" y="5479549"/>
            <a:ext cx="602517" cy="592129"/>
          </a:xfrm>
          <a:prstGeom prst="rect">
            <a:avLst/>
          </a:prstGeom>
        </p:spPr>
      </p:pic>
      <p:pic>
        <p:nvPicPr>
          <p:cNvPr id="44" name="Picture 43">
            <a:extLst>
              <a:ext uri="{FF2B5EF4-FFF2-40B4-BE49-F238E27FC236}">
                <a16:creationId xmlns:a16="http://schemas.microsoft.com/office/drawing/2014/main" id="{164787D3-C9A9-C708-1F31-D95A6060A93A}"/>
              </a:ext>
            </a:extLst>
          </p:cNvPr>
          <p:cNvPicPr>
            <a:picLocks noChangeAspect="1"/>
          </p:cNvPicPr>
          <p:nvPr/>
        </p:nvPicPr>
        <p:blipFill>
          <a:blip/>
          <a:stretch>
            <a:fillRect/>
          </a:stretch>
        </p:blipFill>
        <p:spPr>
          <a:xfrm>
            <a:off x="3751923" y="5470925"/>
            <a:ext cx="522646" cy="604508"/>
          </a:xfrm>
          <a:prstGeom prst="rect">
            <a:avLst/>
          </a:prstGeom>
        </p:spPr>
      </p:pic>
      <p:pic>
        <p:nvPicPr>
          <p:cNvPr id="3" name="Picture 2">
            <a:extLst>
              <a:ext uri="{FF2B5EF4-FFF2-40B4-BE49-F238E27FC236}">
                <a16:creationId xmlns:a16="http://schemas.microsoft.com/office/drawing/2014/main" id="{C310B9E2-61A1-CE41-05D5-16DC559CFE02}"/>
              </a:ext>
            </a:extLst>
          </p:cNvPr>
          <p:cNvPicPr>
            <a:picLocks noChangeAspect="1"/>
          </p:cNvPicPr>
          <p:nvPr/>
        </p:nvPicPr>
        <p:blipFill>
          <a:blip/>
          <a:stretch>
            <a:fillRect/>
          </a:stretch>
        </p:blipFill>
        <p:spPr>
          <a:xfrm>
            <a:off x="556215" y="3337173"/>
            <a:ext cx="254488" cy="244270"/>
          </a:xfrm>
          <a:prstGeom prst="rect">
            <a:avLst/>
          </a:prstGeom>
        </p:spPr>
      </p:pic>
      <p:sp>
        <p:nvSpPr>
          <p:cNvPr id="4" name="TextBox 3">
            <a:extLst>
              <a:ext uri="{FF2B5EF4-FFF2-40B4-BE49-F238E27FC236}">
                <a16:creationId xmlns:a16="http://schemas.microsoft.com/office/drawing/2014/main" id="{944B45A0-BD85-6E5A-0C22-FAD46F5621C9}"/>
              </a:ext>
            </a:extLst>
          </p:cNvPr>
          <p:cNvSpPr txBox="1"/>
          <p:nvPr/>
        </p:nvSpPr>
        <p:spPr>
          <a:xfrm>
            <a:off x="788593" y="3019623"/>
            <a:ext cx="1019831" cy="307777"/>
          </a:xfrm>
          <a:prstGeom prst="rect">
            <a:avLst/>
          </a:prstGeom>
          <a:noFill/>
        </p:spPr>
        <p:txBody>
          <a:bodyPr wrap="none" rtlCol="0">
            <a:spAutoFit/>
          </a:bodyPr>
          <a:lstStyle/>
          <a:p>
            <a:r>
              <a:rPr lang="en-GB" dirty="0">
                <a:latin typeface=""/>
              </a:rPr>
              <a:t>a</a:t>
            </a:r>
            <a:r>
              <a:rPr lang="en-LT" dirty="0">
                <a:latin typeface=""/>
              </a:rPr>
              <a:t>urimas13</a:t>
            </a:r>
          </a:p>
        </p:txBody>
      </p:sp>
      <p:pic>
        <p:nvPicPr>
          <p:cNvPr id="15" name="Picture 14" descr="A blue and white logo&#10;&#10;Description automatically generated with low confidence">
            <a:extLst>
              <a:ext uri="{FF2B5EF4-FFF2-40B4-BE49-F238E27FC236}">
                <a16:creationId xmlns:a16="http://schemas.microsoft.com/office/drawing/2014/main" id="{628DF5E0-3E65-A924-6BB1-CA0FA6EE2C0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721683" y="5475286"/>
            <a:ext cx="2329775" cy="615112"/>
          </a:xfrm>
          <a:prstGeom prst="rect">
            <a:avLst/>
          </a:prstGeom>
        </p:spPr>
      </p:pic>
      <p:pic>
        <p:nvPicPr>
          <p:cNvPr id="29" name="Picture 28" descr="A black and white logo&#10;&#10;Description automatically generated with low confidence">
            <a:extLst>
              <a:ext uri="{FF2B5EF4-FFF2-40B4-BE49-F238E27FC236}">
                <a16:creationId xmlns:a16="http://schemas.microsoft.com/office/drawing/2014/main" id="{D846CA68-19A2-5434-C368-EBCB8D8836C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811430" y="5479366"/>
            <a:ext cx="602517" cy="613026"/>
          </a:xfrm>
          <a:prstGeom prst="rect">
            <a:avLst/>
          </a:prstGeom>
        </p:spPr>
      </p:pic>
      <p:pic>
        <p:nvPicPr>
          <p:cNvPr id="35" name="Picture 34" descr="A person taking a selfie&#10;&#10;Description automatically generated">
            <a:extLst>
              <a:ext uri="{FF2B5EF4-FFF2-40B4-BE49-F238E27FC236}">
                <a16:creationId xmlns:a16="http://schemas.microsoft.com/office/drawing/2014/main" id="{27F4D12E-3CC2-4D89-6AE6-DC63DE2A2EB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297016" y="1449058"/>
            <a:ext cx="2269014" cy="3075910"/>
          </a:xfrm>
          <a:prstGeom prst="rect">
            <a:avLst/>
          </a:prstGeom>
        </p:spPr>
      </p:pic>
    </p:spTree>
    <p:extLst>
      <p:ext uri="{BB962C8B-B14F-4D97-AF65-F5344CB8AC3E}">
        <p14:creationId xmlns:p14="http://schemas.microsoft.com/office/powerpoint/2010/main" val="254062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480240" y="1371600"/>
            <a:ext cx="4822920" cy="4100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Kintamųjų pavadinimų sudarymo taisyklės</a:t>
            </a:r>
            <a:endParaRPr lang="lt-LT" sz="3000" b="0" strike="noStrike" spc="-1">
              <a:solidFill>
                <a:srgbClr val="000000"/>
              </a:solidFill>
              <a:latin typeface="Arial"/>
            </a:endParaRPr>
          </a:p>
        </p:txBody>
      </p:sp>
      <p:sp>
        <p:nvSpPr>
          <p:cNvPr id="351" name="TextShape 2"/>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p:txBody>
      </p:sp>
      <p:sp>
        <p:nvSpPr>
          <p:cNvPr id="352" name="TextShape 3"/>
          <p:cNvSpPr txBox="1"/>
          <p:nvPr/>
        </p:nvSpPr>
        <p:spPr>
          <a:xfrm>
            <a:off x="5148720" y="1399680"/>
            <a:ext cx="6217560" cy="5056920"/>
          </a:xfrm>
          <a:prstGeom prst="rect">
            <a:avLst/>
          </a:prstGeom>
          <a:noFill/>
          <a:ln w="12600">
            <a:noFill/>
          </a:ln>
        </p:spPr>
        <p:txBody>
          <a:bodyPr lIns="45720" tIns="45000" rIns="45720" bIns="45000">
            <a:normAutofit fontScale="89500"/>
          </a:bodyPr>
          <a:lstStyle/>
          <a:p>
            <a:pPr>
              <a:lnSpc>
                <a:spcPct val="100000"/>
              </a:lnSpc>
              <a:spcBef>
                <a:spcPts val="1001"/>
              </a:spcBef>
            </a:pPr>
            <a:r>
              <a:rPr lang="lt-LT" sz="1600" b="0" strike="noStrike" spc="-1" dirty="0">
                <a:solidFill>
                  <a:srgbClr val="000000"/>
                </a:solidFill>
                <a:latin typeface="Arial"/>
                <a:ea typeface="Arial"/>
              </a:rPr>
              <a:t>Kintamųjų pavadinimai turi prasidėti raide arba pabraukimu, </a:t>
            </a:r>
            <a:r>
              <a:rPr lang="lt-LT" sz="1600" b="0" strike="noStrike" spc="-1" dirty="0" err="1">
                <a:solidFill>
                  <a:srgbClr val="000000"/>
                </a:solidFill>
                <a:latin typeface="Arial"/>
                <a:ea typeface="Arial"/>
              </a:rPr>
              <a:t>pvz</a:t>
            </a:r>
            <a:r>
              <a:rPr lang="lt-LT" sz="1600" b="0" strike="noStrike" spc="-1" dirty="0">
                <a:solidFill>
                  <a:srgbClr val="000000"/>
                </a:solidFill>
                <a:latin typeface="Arial"/>
                <a:ea typeface="Arial"/>
              </a:rPr>
              <a:t>:</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_vardas</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vardas</a:t>
            </a:r>
            <a:endParaRPr lang="lt-LT" sz="1600" b="0" strike="noStrike" spc="-1" dirty="0">
              <a:solidFill>
                <a:srgbClr val="000000"/>
              </a:solidFill>
              <a:latin typeface="Arial"/>
            </a:endParaRPr>
          </a:p>
          <a:p>
            <a:pPr>
              <a:lnSpc>
                <a:spcPct val="100000"/>
              </a:lnSpc>
              <a:spcBef>
                <a:spcPts val="1001"/>
              </a:spcBef>
            </a:pPr>
            <a:r>
              <a:rPr lang="lt-LT" sz="1600" b="0" strike="noStrike" spc="-1" dirty="0">
                <a:solidFill>
                  <a:srgbClr val="000000"/>
                </a:solidFill>
                <a:latin typeface="Arial"/>
                <a:ea typeface="Arial"/>
              </a:rPr>
              <a:t>Likusioji kintamojo dalis gali būti sudaryta iš raidžių, skaičių ir pabraukimų:</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pirmas1</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err="1">
                <a:solidFill>
                  <a:srgbClr val="000000"/>
                </a:solidFill>
                <a:latin typeface="Arial"/>
                <a:ea typeface="Arial"/>
              </a:rPr>
              <a:t>antras_skaicius</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_e5786</a:t>
            </a:r>
            <a:endParaRPr lang="lt-LT" sz="1600" b="0" strike="noStrike" spc="-1" dirty="0">
              <a:solidFill>
                <a:srgbClr val="000000"/>
              </a:solidFill>
              <a:latin typeface="Arial"/>
            </a:endParaRPr>
          </a:p>
          <a:p>
            <a:pPr>
              <a:lnSpc>
                <a:spcPct val="100000"/>
              </a:lnSpc>
              <a:spcBef>
                <a:spcPts val="1001"/>
              </a:spcBef>
            </a:pPr>
            <a:r>
              <a:rPr lang="lt-LT" sz="1600" b="0" strike="noStrike" spc="-1" dirty="0">
                <a:solidFill>
                  <a:srgbClr val="000000"/>
                </a:solidFill>
                <a:latin typeface="Arial"/>
                <a:ea typeface="Arial"/>
              </a:rPr>
              <a:t>Pavadinimuose svarbios didžiosios ir mažosios raidės:</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i="1" strike="noStrike" spc="-1" dirty="0">
                <a:solidFill>
                  <a:srgbClr val="000000"/>
                </a:solidFill>
                <a:latin typeface="Arial"/>
                <a:ea typeface="Arial"/>
              </a:rPr>
              <a:t>Vardas</a:t>
            </a:r>
            <a:r>
              <a:rPr lang="lt-LT" sz="1600" b="0" strike="noStrike" spc="-1" dirty="0">
                <a:solidFill>
                  <a:srgbClr val="000000"/>
                </a:solidFill>
                <a:latin typeface="Arial"/>
                <a:ea typeface="Arial"/>
              </a:rPr>
              <a:t> ir </a:t>
            </a:r>
            <a:r>
              <a:rPr lang="lt-LT" sz="1600" b="0" i="1" strike="noStrike" spc="-1" dirty="0">
                <a:solidFill>
                  <a:srgbClr val="000000"/>
                </a:solidFill>
                <a:latin typeface="Arial"/>
                <a:ea typeface="Arial"/>
              </a:rPr>
              <a:t>vardas</a:t>
            </a:r>
            <a:r>
              <a:rPr lang="lt-LT" sz="1600" b="0" strike="noStrike" spc="-1" dirty="0">
                <a:solidFill>
                  <a:srgbClr val="000000"/>
                </a:solidFill>
                <a:latin typeface="Arial"/>
                <a:ea typeface="Arial"/>
              </a:rPr>
              <a:t> būtų skirtingi kintamieji.</a:t>
            </a:r>
            <a:endParaRPr lang="lt-LT" sz="1600" b="0" strike="noStrike" spc="-1" dirty="0">
              <a:solidFill>
                <a:srgbClr val="000000"/>
              </a:solidFill>
              <a:latin typeface="Arial"/>
            </a:endParaRPr>
          </a:p>
          <a:p>
            <a:pPr>
              <a:lnSpc>
                <a:spcPct val="100000"/>
              </a:lnSpc>
              <a:spcBef>
                <a:spcPts val="1001"/>
              </a:spcBef>
            </a:pPr>
            <a:r>
              <a:rPr lang="lt-LT" sz="1600" b="0" strike="noStrike" spc="-1" dirty="0">
                <a:solidFill>
                  <a:srgbClr val="000000"/>
                </a:solidFill>
                <a:latin typeface="Arial"/>
                <a:ea typeface="Arial"/>
              </a:rPr>
              <a:t>Kintamaisiais negali būti </a:t>
            </a:r>
            <a:r>
              <a:rPr lang="lt-LT" sz="1600" b="0" strike="noStrike" spc="-1" dirty="0" err="1">
                <a:solidFill>
                  <a:srgbClr val="000000"/>
                </a:solidFill>
                <a:latin typeface="Arial"/>
                <a:ea typeface="Arial"/>
              </a:rPr>
              <a:t>python</a:t>
            </a:r>
            <a:r>
              <a:rPr lang="lt-LT" sz="1600" b="0" strike="noStrike" spc="-1" dirty="0">
                <a:solidFill>
                  <a:srgbClr val="000000"/>
                </a:solidFill>
                <a:latin typeface="Arial"/>
                <a:ea typeface="Arial"/>
              </a:rPr>
              <a:t> raktiniai žodžiai:</a:t>
            </a:r>
            <a:endParaRPr lang="lt-LT" sz="1600" b="0" strike="noStrike" spc="-1" dirty="0">
              <a:solidFill>
                <a:srgbClr val="000000"/>
              </a:solidFill>
              <a:latin typeface="Arial"/>
            </a:endParaRPr>
          </a:p>
          <a:p>
            <a:pPr>
              <a:lnSpc>
                <a:spcPct val="100000"/>
              </a:lnSpc>
              <a:spcBef>
                <a:spcPts val="1001"/>
              </a:spcBef>
            </a:pPr>
            <a:r>
              <a:rPr lang="lt-LT" sz="1600" b="0" strike="noStrike" spc="-1" dirty="0">
                <a:solidFill>
                  <a:srgbClr val="000000"/>
                </a:solidFill>
                <a:latin typeface="Arial"/>
                <a:ea typeface="Arial"/>
              </a:rPr>
              <a:t>'</a:t>
            </a:r>
            <a:r>
              <a:rPr lang="lt-LT" sz="1600" b="0" strike="noStrike" spc="-1" dirty="0" err="1">
                <a:solidFill>
                  <a:srgbClr val="000000"/>
                </a:solidFill>
                <a:latin typeface="Arial"/>
                <a:ea typeface="Arial"/>
              </a:rPr>
              <a:t>False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None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True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and</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as</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assert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async</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await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break</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class</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continue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def</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del</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elif</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else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except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finally</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for</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from</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global</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if</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import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in</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is</a:t>
            </a:r>
            <a:r>
              <a:rPr lang="lt-LT" sz="1600" b="0" strike="noStrike" spc="-1" dirty="0">
                <a:solidFill>
                  <a:srgbClr val="000000"/>
                </a:solidFill>
                <a:latin typeface="Arial"/>
                <a:ea typeface="Arial"/>
              </a:rPr>
              <a:t>', 'lambda', '</a:t>
            </a:r>
            <a:r>
              <a:rPr lang="lt-LT" sz="1600" b="0" strike="noStrike" spc="-1" dirty="0" err="1">
                <a:solidFill>
                  <a:srgbClr val="000000"/>
                </a:solidFill>
                <a:latin typeface="Arial"/>
                <a:ea typeface="Arial"/>
              </a:rPr>
              <a:t>nonlocal</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not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or</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pass</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raise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return</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try</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while</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with</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yield</a:t>
            </a:r>
            <a:r>
              <a:rPr lang="lt-LT" sz="1600" b="0" strike="noStrike" spc="-1" dirty="0">
                <a:solidFill>
                  <a:srgbClr val="000000"/>
                </a:solidFill>
                <a:latin typeface="Arial"/>
                <a:ea typeface="Arial"/>
              </a:rPr>
              <a:t>'</a:t>
            </a:r>
            <a:endParaRPr lang="lt-LT" sz="1600" b="0" strike="noStrike" spc="-1" dirty="0">
              <a:solidFill>
                <a:srgbClr val="000000"/>
              </a:solidFill>
              <a:latin typeface="Arial"/>
            </a:endParaRPr>
          </a:p>
          <a:p>
            <a:pPr>
              <a:lnSpc>
                <a:spcPct val="100000"/>
              </a:lnSpc>
              <a:spcBef>
                <a:spcPts val="1001"/>
              </a:spcBef>
            </a:pPr>
            <a:r>
              <a:rPr lang="lt-LT" sz="1600" b="0" strike="noStrike" spc="-1" dirty="0" err="1">
                <a:solidFill>
                  <a:srgbClr val="000000"/>
                </a:solidFill>
                <a:latin typeface="Arial"/>
                <a:ea typeface="Arial"/>
              </a:rPr>
              <a:t>Python</a:t>
            </a:r>
            <a:r>
              <a:rPr lang="lt-LT" sz="1600" b="0" strike="noStrike" spc="-1" dirty="0">
                <a:solidFill>
                  <a:srgbClr val="000000"/>
                </a:solidFill>
                <a:latin typeface="Arial"/>
                <a:ea typeface="Arial"/>
              </a:rPr>
              <a:t> kalboje sudurtinius kintamųjų pavadinimus priimta sudarinėti taip:</a:t>
            </a:r>
            <a:endParaRPr lang="lt-LT" sz="1600" b="0" strike="noStrike" spc="-1" dirty="0">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dirty="0" err="1">
                <a:solidFill>
                  <a:srgbClr val="000000"/>
                </a:solidFill>
                <a:latin typeface="Arial"/>
                <a:ea typeface="Arial"/>
              </a:rPr>
              <a:t>first_block</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vandens_temperatura</a:t>
            </a:r>
            <a:endParaRPr lang="lt-LT" sz="1600" b="0" strike="noStrike" spc="-1" dirty="0">
              <a:solidFill>
                <a:srgbClr val="000000"/>
              </a:solidFill>
              <a:latin typeface="Arial"/>
            </a:endParaRPr>
          </a:p>
          <a:p>
            <a:pPr>
              <a:lnSpc>
                <a:spcPct val="100000"/>
              </a:lnSpc>
              <a:spcBef>
                <a:spcPts val="1001"/>
              </a:spcBef>
            </a:pPr>
            <a:endParaRPr lang="lt-LT" sz="1600" b="0" strike="noStrike" spc="-1" dirty="0">
              <a:solidFill>
                <a:srgbClr val="000000"/>
              </a:solidFill>
              <a:latin typeface="Arial"/>
            </a:endParaRPr>
          </a:p>
        </p:txBody>
      </p:sp>
      <p:sp>
        <p:nvSpPr>
          <p:cNvPr id="2" name="TextBox 1">
            <a:extLst>
              <a:ext uri="{FF2B5EF4-FFF2-40B4-BE49-F238E27FC236}">
                <a16:creationId xmlns:a16="http://schemas.microsoft.com/office/drawing/2014/main" id="{CE8901C7-14D2-D0B1-CDDA-61E3A98398E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54" name="TextShape 2"/>
          <p:cNvSpPr txBox="1"/>
          <p:nvPr/>
        </p:nvSpPr>
        <p:spPr>
          <a:xfrm>
            <a:off x="6557760" y="3029760"/>
            <a:ext cx="51742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Paprastesnis veiksmų atlikimas</a:t>
            </a:r>
            <a:endParaRPr lang="lt-LT" sz="3000" b="0" strike="noStrike" spc="-1">
              <a:solidFill>
                <a:srgbClr val="000000"/>
              </a:solidFill>
              <a:latin typeface="Arial"/>
            </a:endParaRPr>
          </a:p>
        </p:txBody>
      </p:sp>
      <p:pic>
        <p:nvPicPr>
          <p:cNvPr id="355" name="Picture 2"/>
          <p:cNvPicPr/>
          <p:nvPr/>
        </p:nvPicPr>
        <p:blipFill>
          <a:blip/>
          <a:stretch/>
        </p:blipFill>
        <p:spPr>
          <a:xfrm>
            <a:off x="1982520" y="1746360"/>
            <a:ext cx="1333080" cy="3600000"/>
          </a:xfrm>
          <a:prstGeom prst="rect">
            <a:avLst/>
          </a:prstGeom>
          <a:ln>
            <a:noFill/>
          </a:ln>
        </p:spPr>
      </p:pic>
      <p:sp>
        <p:nvSpPr>
          <p:cNvPr id="2" name="TextBox 1">
            <a:extLst>
              <a:ext uri="{FF2B5EF4-FFF2-40B4-BE49-F238E27FC236}">
                <a16:creationId xmlns:a16="http://schemas.microsoft.com/office/drawing/2014/main" id="{C2746CCA-88D6-6C36-F9DA-34CB95824EA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57" name="TextShape 2"/>
          <p:cNvSpPr txBox="1"/>
          <p:nvPr/>
        </p:nvSpPr>
        <p:spPr>
          <a:xfrm>
            <a:off x="7035840" y="3015000"/>
            <a:ext cx="3387960" cy="5425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Kėlimas laipsniu</a:t>
            </a:r>
            <a:endParaRPr lang="lt-LT" sz="3000" b="0" strike="noStrike" spc="-1">
              <a:solidFill>
                <a:srgbClr val="000000"/>
              </a:solidFill>
              <a:latin typeface="Arial"/>
            </a:endParaRPr>
          </a:p>
        </p:txBody>
      </p:sp>
      <p:pic>
        <p:nvPicPr>
          <p:cNvPr id="358" name="Picture 2"/>
          <p:cNvPicPr/>
          <p:nvPr/>
        </p:nvPicPr>
        <p:blipFill>
          <a:blip/>
          <a:stretch/>
        </p:blipFill>
        <p:spPr>
          <a:xfrm>
            <a:off x="1958760" y="1769760"/>
            <a:ext cx="1380600" cy="3028680"/>
          </a:xfrm>
          <a:prstGeom prst="rect">
            <a:avLst/>
          </a:prstGeom>
          <a:ln>
            <a:noFill/>
          </a:ln>
        </p:spPr>
      </p:pic>
      <p:sp>
        <p:nvSpPr>
          <p:cNvPr id="2" name="TextBox 1">
            <a:extLst>
              <a:ext uri="{FF2B5EF4-FFF2-40B4-BE49-F238E27FC236}">
                <a16:creationId xmlns:a16="http://schemas.microsoft.com/office/drawing/2014/main" id="{211D248C-3F01-8467-B0CD-D515CC5D5F2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0" name="TextShape 2"/>
          <p:cNvSpPr txBox="1"/>
          <p:nvPr/>
        </p:nvSpPr>
        <p:spPr>
          <a:xfrm>
            <a:off x="6698520" y="324252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Sveikojo skaičiaus ir liekanos paieška (div/mod)</a:t>
            </a:r>
            <a:endParaRPr lang="lt-LT" sz="3000" b="0" strike="noStrike" spc="-1">
              <a:solidFill>
                <a:srgbClr val="000000"/>
              </a:solidFill>
              <a:latin typeface="Arial"/>
            </a:endParaRPr>
          </a:p>
        </p:txBody>
      </p:sp>
      <p:pic>
        <p:nvPicPr>
          <p:cNvPr id="361" name="Picture 2"/>
          <p:cNvPicPr/>
          <p:nvPr/>
        </p:nvPicPr>
        <p:blipFill>
          <a:blip/>
          <a:stretch/>
        </p:blipFill>
        <p:spPr>
          <a:xfrm>
            <a:off x="1428480" y="1414440"/>
            <a:ext cx="2666520" cy="4647960"/>
          </a:xfrm>
          <a:prstGeom prst="rect">
            <a:avLst/>
          </a:prstGeom>
          <a:ln>
            <a:noFill/>
          </a:ln>
        </p:spPr>
      </p:pic>
      <p:sp>
        <p:nvSpPr>
          <p:cNvPr id="2" name="TextBox 1">
            <a:extLst>
              <a:ext uri="{FF2B5EF4-FFF2-40B4-BE49-F238E27FC236}">
                <a16:creationId xmlns:a16="http://schemas.microsoft.com/office/drawing/2014/main" id="{77D97A5D-388C-6872-6919-64B2734F8C6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3"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Simbolių eilutės (String) tipas</a:t>
            </a:r>
            <a:endParaRPr lang="lt-LT" sz="3000" b="0" strike="noStrike" spc="-1">
              <a:solidFill>
                <a:srgbClr val="000000"/>
              </a:solidFill>
              <a:latin typeface="Arial"/>
            </a:endParaRPr>
          </a:p>
        </p:txBody>
      </p:sp>
      <p:pic>
        <p:nvPicPr>
          <p:cNvPr id="364" name="Picture 2"/>
          <p:cNvPicPr/>
          <p:nvPr/>
        </p:nvPicPr>
        <p:blipFill>
          <a:blip/>
          <a:stretch/>
        </p:blipFill>
        <p:spPr>
          <a:xfrm>
            <a:off x="1025280" y="1308240"/>
            <a:ext cx="3247560" cy="4438440"/>
          </a:xfrm>
          <a:prstGeom prst="rect">
            <a:avLst/>
          </a:prstGeom>
          <a:ln>
            <a:noFill/>
          </a:ln>
        </p:spPr>
      </p:pic>
      <p:sp>
        <p:nvSpPr>
          <p:cNvPr id="2" name="TextBox 1">
            <a:extLst>
              <a:ext uri="{FF2B5EF4-FFF2-40B4-BE49-F238E27FC236}">
                <a16:creationId xmlns:a16="http://schemas.microsoft.com/office/drawing/2014/main" id="{6D8846E7-8461-73A5-ABE2-AF99FAA7E8D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6"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Nauja eilutė</a:t>
            </a:r>
            <a:endParaRPr lang="lt-LT" sz="3000" b="0" strike="noStrike" spc="-1">
              <a:solidFill>
                <a:srgbClr val="000000"/>
              </a:solidFill>
              <a:latin typeface="Arial"/>
            </a:endParaRPr>
          </a:p>
        </p:txBody>
      </p:sp>
      <p:pic>
        <p:nvPicPr>
          <p:cNvPr id="367" name="Picture 2"/>
          <p:cNvPicPr/>
          <p:nvPr/>
        </p:nvPicPr>
        <p:blipFill>
          <a:blip/>
          <a:stretch/>
        </p:blipFill>
        <p:spPr>
          <a:xfrm>
            <a:off x="1072080" y="2600280"/>
            <a:ext cx="3266640" cy="1657080"/>
          </a:xfrm>
          <a:prstGeom prst="rect">
            <a:avLst/>
          </a:prstGeom>
          <a:ln>
            <a:noFill/>
          </a:ln>
        </p:spPr>
      </p:pic>
      <p:sp>
        <p:nvSpPr>
          <p:cNvPr id="2" name="TextBox 1">
            <a:extLst>
              <a:ext uri="{FF2B5EF4-FFF2-40B4-BE49-F238E27FC236}">
                <a16:creationId xmlns:a16="http://schemas.microsoft.com/office/drawing/2014/main" id="{1D03149B-3B02-BD42-DA2F-79441FDF5C15}"/>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69"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1</a:t>
            </a:r>
            <a:endParaRPr lang="lt-LT" sz="3000" b="0" strike="noStrike" spc="-1">
              <a:solidFill>
                <a:srgbClr val="000000"/>
              </a:solidFill>
              <a:latin typeface="Arial"/>
            </a:endParaRPr>
          </a:p>
        </p:txBody>
      </p:sp>
      <p:pic>
        <p:nvPicPr>
          <p:cNvPr id="370" name="Picture 2"/>
          <p:cNvPicPr/>
          <p:nvPr/>
        </p:nvPicPr>
        <p:blipFill>
          <a:blip/>
          <a:stretch/>
        </p:blipFill>
        <p:spPr>
          <a:xfrm>
            <a:off x="239040" y="1583640"/>
            <a:ext cx="5359680" cy="585000"/>
          </a:xfrm>
          <a:prstGeom prst="rect">
            <a:avLst/>
          </a:prstGeom>
          <a:ln>
            <a:noFill/>
          </a:ln>
        </p:spPr>
      </p:pic>
      <p:pic>
        <p:nvPicPr>
          <p:cNvPr id="371" name="Picture 4"/>
          <p:cNvPicPr/>
          <p:nvPr/>
        </p:nvPicPr>
        <p:blipFill>
          <a:blip/>
          <a:stretch/>
        </p:blipFill>
        <p:spPr>
          <a:xfrm>
            <a:off x="1800000" y="2366640"/>
            <a:ext cx="2238120" cy="4009680"/>
          </a:xfrm>
          <a:prstGeom prst="rect">
            <a:avLst/>
          </a:prstGeom>
          <a:ln>
            <a:noFill/>
          </a:ln>
        </p:spPr>
      </p:pic>
      <p:sp>
        <p:nvSpPr>
          <p:cNvPr id="2" name="TextBox 1">
            <a:extLst>
              <a:ext uri="{FF2B5EF4-FFF2-40B4-BE49-F238E27FC236}">
                <a16:creationId xmlns:a16="http://schemas.microsoft.com/office/drawing/2014/main" id="{25C0058B-905D-F115-4933-4B1A1BBCC1E0}"/>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73"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2</a:t>
            </a:r>
            <a:endParaRPr lang="lt-LT" sz="3000" b="0" strike="noStrike" spc="-1">
              <a:solidFill>
                <a:srgbClr val="000000"/>
              </a:solidFill>
              <a:latin typeface="Arial"/>
            </a:endParaRPr>
          </a:p>
        </p:txBody>
      </p:sp>
      <p:pic>
        <p:nvPicPr>
          <p:cNvPr id="374" name="Picture 2"/>
          <p:cNvPicPr/>
          <p:nvPr/>
        </p:nvPicPr>
        <p:blipFill>
          <a:blip/>
          <a:stretch/>
        </p:blipFill>
        <p:spPr>
          <a:xfrm>
            <a:off x="239040" y="1583640"/>
            <a:ext cx="5359680" cy="585000"/>
          </a:xfrm>
          <a:prstGeom prst="rect">
            <a:avLst/>
          </a:prstGeom>
          <a:ln>
            <a:noFill/>
          </a:ln>
        </p:spPr>
      </p:pic>
      <p:pic>
        <p:nvPicPr>
          <p:cNvPr id="375" name="Picture 3"/>
          <p:cNvPicPr/>
          <p:nvPr/>
        </p:nvPicPr>
        <p:blipFill>
          <a:blip/>
          <a:stretch/>
        </p:blipFill>
        <p:spPr>
          <a:xfrm>
            <a:off x="1871280" y="2656440"/>
            <a:ext cx="2095200" cy="3485880"/>
          </a:xfrm>
          <a:prstGeom prst="rect">
            <a:avLst/>
          </a:prstGeom>
          <a:ln>
            <a:noFill/>
          </a:ln>
        </p:spPr>
      </p:pic>
      <p:sp>
        <p:nvSpPr>
          <p:cNvPr id="2" name="TextBox 1">
            <a:extLst>
              <a:ext uri="{FF2B5EF4-FFF2-40B4-BE49-F238E27FC236}">
                <a16:creationId xmlns:a16="http://schemas.microsoft.com/office/drawing/2014/main" id="{06C48780-D742-1B3D-3BCE-E87F11D4192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7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simbolių eilėmis (String) 3</a:t>
            </a:r>
            <a:endParaRPr lang="lt-LT" sz="3000" b="0" strike="noStrike" spc="-1">
              <a:solidFill>
                <a:srgbClr val="000000"/>
              </a:solidFill>
              <a:latin typeface="Arial"/>
            </a:endParaRPr>
          </a:p>
        </p:txBody>
      </p:sp>
      <p:pic>
        <p:nvPicPr>
          <p:cNvPr id="378" name="Picture 2"/>
          <p:cNvPicPr/>
          <p:nvPr/>
        </p:nvPicPr>
        <p:blipFill>
          <a:blip/>
          <a:stretch/>
        </p:blipFill>
        <p:spPr>
          <a:xfrm>
            <a:off x="239040" y="1583640"/>
            <a:ext cx="5359680" cy="585000"/>
          </a:xfrm>
          <a:prstGeom prst="rect">
            <a:avLst/>
          </a:prstGeom>
          <a:ln>
            <a:noFill/>
          </a:ln>
        </p:spPr>
      </p:pic>
      <p:pic>
        <p:nvPicPr>
          <p:cNvPr id="379" name="Picture 2"/>
          <p:cNvPicPr/>
          <p:nvPr/>
        </p:nvPicPr>
        <p:blipFill>
          <a:blip/>
          <a:stretch/>
        </p:blipFill>
        <p:spPr>
          <a:xfrm>
            <a:off x="1185480" y="2665440"/>
            <a:ext cx="3466800" cy="3552480"/>
          </a:xfrm>
          <a:prstGeom prst="rect">
            <a:avLst/>
          </a:prstGeom>
          <a:ln>
            <a:noFill/>
          </a:ln>
        </p:spPr>
      </p:pic>
      <p:sp>
        <p:nvSpPr>
          <p:cNvPr id="2" name="TextBox 1">
            <a:extLst>
              <a:ext uri="{FF2B5EF4-FFF2-40B4-BE49-F238E27FC236}">
                <a16:creationId xmlns:a16="http://schemas.microsoft.com/office/drawing/2014/main" id="{A66030FB-8FAE-8F36-5C73-1CE30FB4376E}"/>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1"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dirty="0">
                <a:solidFill>
                  <a:srgbClr val="000000"/>
                </a:solidFill>
                <a:latin typeface="Arial"/>
                <a:ea typeface="Arial"/>
              </a:rPr>
              <a:t>Geras būdas formuoti </a:t>
            </a:r>
            <a:r>
              <a:rPr lang="lt-LT" sz="3000" b="1" strike="noStrike" spc="-1" dirty="0" err="1">
                <a:solidFill>
                  <a:srgbClr val="000000"/>
                </a:solidFill>
                <a:latin typeface="Arial"/>
                <a:ea typeface="Arial"/>
              </a:rPr>
              <a:t>stringus</a:t>
            </a:r>
            <a:r>
              <a:rPr lang="lt-LT" sz="3000" b="1" strike="noStrike" spc="-1" dirty="0">
                <a:solidFill>
                  <a:srgbClr val="000000"/>
                </a:solidFill>
                <a:latin typeface="Arial"/>
                <a:ea typeface="Arial"/>
              </a:rPr>
              <a:t> iš kintamųjų</a:t>
            </a:r>
            <a:endParaRPr lang="lt-LT" sz="3000" b="0" strike="noStrike" spc="-1" dirty="0">
              <a:solidFill>
                <a:srgbClr val="000000"/>
              </a:solidFill>
              <a:latin typeface="Arial"/>
            </a:endParaRPr>
          </a:p>
        </p:txBody>
      </p:sp>
      <p:pic>
        <p:nvPicPr>
          <p:cNvPr id="382" name="Picture 2"/>
          <p:cNvPicPr/>
          <p:nvPr/>
        </p:nvPicPr>
        <p:blipFill>
          <a:blip/>
          <a:stretch/>
        </p:blipFill>
        <p:spPr>
          <a:xfrm>
            <a:off x="112680" y="2736360"/>
            <a:ext cx="5615280" cy="1567800"/>
          </a:xfrm>
          <a:prstGeom prst="rect">
            <a:avLst/>
          </a:prstGeom>
          <a:ln>
            <a:noFill/>
          </a:ln>
        </p:spPr>
      </p:pic>
      <p:sp>
        <p:nvSpPr>
          <p:cNvPr id="2" name="TextBox 1">
            <a:extLst>
              <a:ext uri="{FF2B5EF4-FFF2-40B4-BE49-F238E27FC236}">
                <a16:creationId xmlns:a16="http://schemas.microsoft.com/office/drawing/2014/main" id="{4BCECC34-1226-D3C0-E226-2FE2712E7F2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6" name="TextShape 2">
            <a:extLst>
              <a:ext uri="{FF2B5EF4-FFF2-40B4-BE49-F238E27FC236}">
                <a16:creationId xmlns:a16="http://schemas.microsoft.com/office/drawing/2014/main" id="{E160AEAB-174E-3BCF-8BCF-382E937E9C7E}"/>
              </a:ext>
            </a:extLst>
          </p:cNvPr>
          <p:cNvSpPr txBox="1"/>
          <p:nvPr/>
        </p:nvSpPr>
        <p:spPr>
          <a:xfrm>
            <a:off x="4318263" y="483347"/>
            <a:ext cx="4774665" cy="1364760"/>
          </a:xfrm>
          <a:prstGeom prst="rect">
            <a:avLst/>
          </a:prstGeom>
          <a:noFill/>
          <a:ln w="12600">
            <a:noFill/>
          </a:ln>
        </p:spPr>
        <p:txBody>
          <a:bodyPr lIns="45720" tIns="45000" rIns="45720" bIns="45000">
            <a:noAutofit/>
          </a:bodyPr>
          <a:lstStyle/>
          <a:p>
            <a:pPr>
              <a:lnSpc>
                <a:spcPct val="90000"/>
              </a:lnSpc>
            </a:pPr>
            <a:r>
              <a:rPr lang="lt-LT" sz="3000" b="1" spc="-1" dirty="0">
                <a:solidFill>
                  <a:srgbClr val="000000"/>
                </a:solidFill>
                <a:latin typeface="Arial"/>
              </a:rPr>
              <a:t>Kas kas zoologijos sode? </a:t>
            </a:r>
          </a:p>
          <a:p>
            <a:pPr>
              <a:lnSpc>
                <a:spcPct val="90000"/>
              </a:lnSpc>
            </a:pPr>
            <a:endParaRPr lang="lt-LT" sz="3000" b="1" spc="-1" dirty="0">
              <a:solidFill>
                <a:srgbClr val="000000"/>
              </a:solidFill>
              <a:latin typeface="Arial"/>
            </a:endParaRPr>
          </a:p>
          <a:p>
            <a:pPr>
              <a:lnSpc>
                <a:spcPct val="90000"/>
              </a:lnSpc>
            </a:pPr>
            <a:r>
              <a:rPr lang="lt-LT" sz="3000" b="1" spc="-1" dirty="0">
                <a:solidFill>
                  <a:srgbClr val="000000"/>
                </a:solidFill>
                <a:latin typeface="Arial"/>
              </a:rPr>
              <a:t>Jūsų laikas spindėti!</a:t>
            </a:r>
            <a:endParaRPr lang="lt-LT" sz="3000" b="0" strike="noStrike" spc="-1" dirty="0">
              <a:solidFill>
                <a:srgbClr val="000000"/>
              </a:solidFill>
              <a:latin typeface="Arial"/>
            </a:endParaRPr>
          </a:p>
        </p:txBody>
      </p:sp>
      <p:pic>
        <p:nvPicPr>
          <p:cNvPr id="9" name="Picture 8" descr="A group of animals in a zoo&#10;&#10;Description automatically generated with medium confidence">
            <a:extLst>
              <a:ext uri="{FF2B5EF4-FFF2-40B4-BE49-F238E27FC236}">
                <a16:creationId xmlns:a16="http://schemas.microsoft.com/office/drawing/2014/main" id="{3BB18CF7-C95C-5257-2AC2-88EB7A050CF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94919" y="2578218"/>
            <a:ext cx="4774665" cy="3114055"/>
          </a:xfrm>
          <a:prstGeom prst="rect">
            <a:avLst/>
          </a:prstGeom>
        </p:spPr>
      </p:pic>
      <p:sp>
        <p:nvSpPr>
          <p:cNvPr id="13" name="TextBox 12">
            <a:extLst>
              <a:ext uri="{FF2B5EF4-FFF2-40B4-BE49-F238E27FC236}">
                <a16:creationId xmlns:a16="http://schemas.microsoft.com/office/drawing/2014/main" id="{E89967E6-02D7-7096-BF98-B66F32B100BD}"/>
              </a:ext>
            </a:extLst>
          </p:cNvPr>
          <p:cNvSpPr txBox="1"/>
          <p:nvPr/>
        </p:nvSpPr>
        <p:spPr>
          <a:xfrm>
            <a:off x="5489933" y="2857972"/>
            <a:ext cx="6207148" cy="25545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Klausimai:</a:t>
            </a:r>
          </a:p>
          <a:p>
            <a:pPr marL="285750" marR="0" lvl="0" indent="-285750" algn="l" defTabSz="914400" rtl="0" eaLnBrk="1" fontAlgn="auto" latinLnBrk="0" hangingPunct="1">
              <a:lnSpc>
                <a:spcPct val="100000"/>
              </a:lnSpc>
              <a:spcBef>
                <a:spcPts val="0"/>
              </a:spcBef>
              <a:spcAft>
                <a:spcPts val="0"/>
              </a:spcAft>
              <a:buClr>
                <a:srgbClr val="000000"/>
              </a:buClr>
              <a:buSzPts val="1400"/>
              <a:buFontTx/>
              <a:buChar char="-"/>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Jei galėtum būti bet koks pasaulio gyvūnas, koks J</a:t>
            </a:r>
            <a:r>
              <a:rPr lang="lt-LT" sz="1600" dirty="0">
                <a:latin typeface="Arial" panose="020B0604020202020204" pitchFamily="34" charset="0"/>
                <a:ea typeface="Calibri" panose="020F0502020204030204" pitchFamily="34" charset="0"/>
                <a:cs typeface="Arial" panose="020B0604020202020204" pitchFamily="34" charset="0"/>
              </a:rPr>
              <a:t>ūs</a:t>
            </a:r>
            <a:r>
              <a:rPr lang="lt-LT" sz="1600" dirty="0">
                <a:effectLst/>
                <a:latin typeface="Arial" panose="020B0604020202020204" pitchFamily="34" charset="0"/>
                <a:ea typeface="Calibri" panose="020F0502020204030204" pitchFamily="34" charset="0"/>
                <a:cs typeface="Arial" panose="020B0604020202020204" pitchFamily="34" charset="0"/>
              </a:rPr>
              <a:t> būtumėte</a:t>
            </a:r>
          </a:p>
          <a:p>
            <a:pPr marR="0" lvl="0" algn="l" defTabSz="914400" rtl="0" eaLnBrk="1" fontAlgn="auto" latinLnBrk="0" hangingPunct="1">
              <a:lnSpc>
                <a:spcPct val="100000"/>
              </a:lnSpc>
              <a:spcBef>
                <a:spcPts val="0"/>
              </a:spcBef>
              <a:spcAft>
                <a:spcPts val="0"/>
              </a:spcAft>
              <a:buClr>
                <a:srgbClr val="000000"/>
              </a:buClr>
              <a:buSzPts val="1400"/>
              <a:tabLst/>
              <a:defRPr/>
            </a:pPr>
            <a:r>
              <a:rPr lang="lt-LT" sz="1600" dirty="0">
                <a:latin typeface="Arial" panose="020B0604020202020204" pitchFamily="34" charset="0"/>
                <a:ea typeface="Calibri" panose="020F0502020204030204" pitchFamily="34" charset="0"/>
                <a:cs typeface="Arial" panose="020B0604020202020204" pitchFamily="34" charset="0"/>
              </a:rPr>
              <a:t>     </a:t>
            </a:r>
            <a:r>
              <a:rPr lang="lt-LT" sz="1600" dirty="0">
                <a:effectLst/>
                <a:latin typeface="Arial" panose="020B0604020202020204" pitchFamily="34" charset="0"/>
                <a:ea typeface="Calibri" panose="020F0502020204030204" pitchFamily="34" charset="0"/>
                <a:cs typeface="Arial" panose="020B0604020202020204" pitchFamily="34" charset="0"/>
              </a:rPr>
              <a:t>ir kodėl?</a:t>
            </a:r>
          </a:p>
          <a:p>
            <a:pPr marL="285750" marR="0" lvl="0" indent="-285750" algn="l" defTabSz="914400" rtl="0" eaLnBrk="1" fontAlgn="auto" latinLnBrk="0" hangingPunct="1">
              <a:lnSpc>
                <a:spcPct val="100000"/>
              </a:lnSpc>
              <a:spcBef>
                <a:spcPts val="0"/>
              </a:spcBef>
              <a:spcAft>
                <a:spcPts val="0"/>
              </a:spcAft>
              <a:buClr>
                <a:srgbClr val="000000"/>
              </a:buClr>
              <a:buSzPts val="1400"/>
              <a:buFontTx/>
              <a:buChar char="-"/>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Kas juokingiausia Jums kas nutiko per pastarąją savaitę?</a:t>
            </a:r>
          </a:p>
          <a:p>
            <a:pPr marL="285750" marR="0" lvl="0" indent="-285750" algn="l" defTabSz="914400" rtl="0" eaLnBrk="1" fontAlgn="auto" latinLnBrk="0" hangingPunct="1">
              <a:lnSpc>
                <a:spcPct val="100000"/>
              </a:lnSpc>
              <a:spcBef>
                <a:spcPts val="0"/>
              </a:spcBef>
              <a:spcAft>
                <a:spcPts val="0"/>
              </a:spcAft>
              <a:buClr>
                <a:srgbClr val="000000"/>
              </a:buClr>
              <a:buSzPts val="1400"/>
              <a:buFontTx/>
              <a:buChar char="-"/>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Jei būtumėte </a:t>
            </a:r>
            <a:r>
              <a:rPr lang="lt-LT" sz="1600" dirty="0" err="1">
                <a:effectLst/>
                <a:latin typeface="Arial" panose="020B0604020202020204" pitchFamily="34" charset="0"/>
                <a:ea typeface="Calibri" panose="020F0502020204030204" pitchFamily="34" charset="0"/>
                <a:cs typeface="Arial" panose="020B0604020202020204" pitchFamily="34" charset="0"/>
              </a:rPr>
              <a:t>superherojus</a:t>
            </a:r>
            <a:r>
              <a:rPr lang="lt-LT" sz="1600" dirty="0">
                <a:effectLst/>
                <a:latin typeface="Arial" panose="020B0604020202020204" pitchFamily="34" charset="0"/>
                <a:ea typeface="Calibri" panose="020F0502020204030204" pitchFamily="34" charset="0"/>
                <a:cs typeface="Arial" panose="020B0604020202020204" pitchFamily="34" charset="0"/>
              </a:rPr>
              <a:t>, kokia būtų jūsų </a:t>
            </a:r>
            <a:r>
              <a:rPr lang="lt-LT" sz="1600" dirty="0" err="1">
                <a:effectLst/>
                <a:latin typeface="Arial" panose="020B0604020202020204" pitchFamily="34" charset="0"/>
                <a:ea typeface="Calibri" panose="020F0502020204030204" pitchFamily="34" charset="0"/>
                <a:cs typeface="Arial" panose="020B0604020202020204" pitchFamily="34" charset="0"/>
              </a:rPr>
              <a:t>supergalia</a:t>
            </a:r>
            <a:r>
              <a:rPr lang="lt-LT" sz="1600" dirty="0">
                <a:effectLst/>
                <a:latin typeface="Arial" panose="020B0604020202020204" pitchFamily="34" charset="0"/>
                <a:ea typeface="Calibri" panose="020F0502020204030204" pitchFamily="34" charset="0"/>
                <a:cs typeface="Arial" panose="020B0604020202020204" pitchFamily="34" charset="0"/>
              </a:rPr>
              <a:t> ir kodėl?</a:t>
            </a:r>
          </a:p>
          <a:p>
            <a:pPr marL="285750" marR="0" lvl="0" indent="-285750" algn="l" defTabSz="914400" rtl="0" eaLnBrk="1" fontAlgn="auto" latinLnBrk="0" hangingPunct="1">
              <a:lnSpc>
                <a:spcPct val="100000"/>
              </a:lnSpc>
              <a:spcBef>
                <a:spcPts val="0"/>
              </a:spcBef>
              <a:spcAft>
                <a:spcPts val="0"/>
              </a:spcAft>
              <a:buClr>
                <a:srgbClr val="000000"/>
              </a:buClr>
              <a:buSzPts val="1400"/>
              <a:buFontTx/>
              <a:buChar char="-"/>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Koks keisčiausias jūsų kada nors išbandytas maistas ir</a:t>
            </a:r>
          </a:p>
          <a:p>
            <a:pPr marR="0" lvl="0" algn="l" defTabSz="914400" rtl="0" eaLnBrk="1" fontAlgn="auto" latinLnBrk="0" hangingPunct="1">
              <a:lnSpc>
                <a:spcPct val="100000"/>
              </a:lnSpc>
              <a:spcBef>
                <a:spcPts val="0"/>
              </a:spcBef>
              <a:spcAft>
                <a:spcPts val="0"/>
              </a:spcAft>
              <a:buClr>
                <a:srgbClr val="000000"/>
              </a:buClr>
              <a:buSzPts val="1400"/>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     koks jis buvo?</a:t>
            </a:r>
          </a:p>
          <a:p>
            <a:pPr marL="285750" marR="0" lvl="0" indent="-285750" algn="l" defTabSz="914400" rtl="0" eaLnBrk="1" fontAlgn="auto" latinLnBrk="0" hangingPunct="1">
              <a:lnSpc>
                <a:spcPct val="100000"/>
              </a:lnSpc>
              <a:spcBef>
                <a:spcPts val="0"/>
              </a:spcBef>
              <a:spcAft>
                <a:spcPts val="0"/>
              </a:spcAft>
              <a:buClr>
                <a:srgbClr val="000000"/>
              </a:buClr>
              <a:buSzPts val="1400"/>
              <a:buFontTx/>
              <a:buChar char="-"/>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Jei dabar galėtumėte </a:t>
            </a:r>
            <a:r>
              <a:rPr lang="lt-LT" sz="1600" dirty="0" err="1">
                <a:effectLst/>
                <a:latin typeface="Arial" panose="020B0604020202020204" pitchFamily="34" charset="0"/>
                <a:ea typeface="Calibri" panose="020F0502020204030204" pitchFamily="34" charset="0"/>
                <a:cs typeface="Arial" panose="020B0604020202020204" pitchFamily="34" charset="0"/>
              </a:rPr>
              <a:t>teleportuotis</a:t>
            </a:r>
            <a:r>
              <a:rPr lang="lt-LT" sz="1600" dirty="0">
                <a:effectLst/>
                <a:latin typeface="Arial" panose="020B0604020202020204" pitchFamily="34" charset="0"/>
                <a:ea typeface="Calibri" panose="020F0502020204030204" pitchFamily="34" charset="0"/>
                <a:cs typeface="Arial" panose="020B0604020202020204" pitchFamily="34" charset="0"/>
              </a:rPr>
              <a:t> į bet kurią pasaulio vietą, </a:t>
            </a:r>
          </a:p>
          <a:p>
            <a:pPr marR="0" lvl="0" algn="l" defTabSz="914400" rtl="0" eaLnBrk="1" fontAlgn="auto" latinLnBrk="0" hangingPunct="1">
              <a:lnSpc>
                <a:spcPct val="100000"/>
              </a:lnSpc>
              <a:spcBef>
                <a:spcPts val="0"/>
              </a:spcBef>
              <a:spcAft>
                <a:spcPts val="0"/>
              </a:spcAft>
              <a:buClr>
                <a:srgbClr val="000000"/>
              </a:buClr>
              <a:buSzPts val="1400"/>
              <a:tabLst/>
              <a:defRPr/>
            </a:pPr>
            <a:r>
              <a:rPr lang="lt-LT" sz="1600" dirty="0">
                <a:effectLst/>
                <a:latin typeface="Arial" panose="020B0604020202020204" pitchFamily="34" charset="0"/>
                <a:ea typeface="Calibri" panose="020F0502020204030204" pitchFamily="34" charset="0"/>
                <a:cs typeface="Arial" panose="020B0604020202020204" pitchFamily="34" charset="0"/>
              </a:rPr>
              <a:t>     kur ir kodėl?</a:t>
            </a:r>
            <a:endParaRPr lang="lt-LT" sz="1600" dirty="0">
              <a:latin typeface="Arial" panose="020B0604020202020204" pitchFamily="34" charset="0"/>
              <a:cs typeface="Arial" panose="020B0604020202020204" pitchFamily="34" charset="0"/>
            </a:endParaRPr>
          </a:p>
          <a:p>
            <a:endParaRPr lang="en-L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585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4"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skirtingais tipais (konvertavimas)</a:t>
            </a:r>
            <a:endParaRPr lang="lt-LT" sz="3000" b="0" strike="noStrike" spc="-1">
              <a:solidFill>
                <a:srgbClr val="000000"/>
              </a:solidFill>
              <a:latin typeface="Arial"/>
            </a:endParaRPr>
          </a:p>
        </p:txBody>
      </p:sp>
      <p:pic>
        <p:nvPicPr>
          <p:cNvPr id="385" name="Picture 2"/>
          <p:cNvPicPr/>
          <p:nvPr/>
        </p:nvPicPr>
        <p:blipFill>
          <a:blip/>
          <a:stretch/>
        </p:blipFill>
        <p:spPr>
          <a:xfrm>
            <a:off x="179640" y="1837800"/>
            <a:ext cx="5304960" cy="3857400"/>
          </a:xfrm>
          <a:prstGeom prst="rect">
            <a:avLst/>
          </a:prstGeom>
          <a:ln>
            <a:noFill/>
          </a:ln>
        </p:spPr>
      </p:pic>
      <p:sp>
        <p:nvSpPr>
          <p:cNvPr id="2" name="TextBox 1">
            <a:extLst>
              <a:ext uri="{FF2B5EF4-FFF2-40B4-BE49-F238E27FC236}">
                <a16:creationId xmlns:a16="http://schemas.microsoft.com/office/drawing/2014/main" id="{71F3D21C-9A32-0C65-9DCA-E25BDE8FCD7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8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String kintamųjų įvedimas ir išvedimas</a:t>
            </a:r>
            <a:endParaRPr lang="lt-LT" sz="3000" b="0" strike="noStrike" spc="-1">
              <a:solidFill>
                <a:srgbClr val="000000"/>
              </a:solidFill>
              <a:latin typeface="Arial"/>
            </a:endParaRPr>
          </a:p>
        </p:txBody>
      </p:sp>
      <p:pic>
        <p:nvPicPr>
          <p:cNvPr id="388" name="Picture 2"/>
          <p:cNvPicPr/>
          <p:nvPr/>
        </p:nvPicPr>
        <p:blipFill>
          <a:blip/>
          <a:stretch/>
        </p:blipFill>
        <p:spPr>
          <a:xfrm>
            <a:off x="358920" y="2251800"/>
            <a:ext cx="5006160" cy="2502720"/>
          </a:xfrm>
          <a:prstGeom prst="rect">
            <a:avLst/>
          </a:prstGeom>
          <a:ln>
            <a:noFill/>
          </a:ln>
        </p:spPr>
      </p:pic>
      <p:sp>
        <p:nvSpPr>
          <p:cNvPr id="2" name="TextBox 1">
            <a:extLst>
              <a:ext uri="{FF2B5EF4-FFF2-40B4-BE49-F238E27FC236}">
                <a16:creationId xmlns:a16="http://schemas.microsoft.com/office/drawing/2014/main" id="{2D3E011D-0A13-98B0-7F23-0C57A986114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90"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Integer, float kintamųjų įvedimas ir išvedimas</a:t>
            </a:r>
            <a:endParaRPr lang="lt-LT" sz="3000" b="0" strike="noStrike" spc="-1">
              <a:solidFill>
                <a:srgbClr val="000000"/>
              </a:solidFill>
              <a:latin typeface="Arial"/>
            </a:endParaRPr>
          </a:p>
        </p:txBody>
      </p:sp>
      <p:pic>
        <p:nvPicPr>
          <p:cNvPr id="391" name="Picture 2"/>
          <p:cNvPicPr/>
          <p:nvPr/>
        </p:nvPicPr>
        <p:blipFill>
          <a:blip/>
          <a:stretch/>
        </p:blipFill>
        <p:spPr>
          <a:xfrm>
            <a:off x="339840" y="2059920"/>
            <a:ext cx="4995000" cy="3144960"/>
          </a:xfrm>
          <a:prstGeom prst="rect">
            <a:avLst/>
          </a:prstGeom>
          <a:ln>
            <a:noFill/>
          </a:ln>
        </p:spPr>
      </p:pic>
      <p:sp>
        <p:nvSpPr>
          <p:cNvPr id="2" name="TextBox 1">
            <a:extLst>
              <a:ext uri="{FF2B5EF4-FFF2-40B4-BE49-F238E27FC236}">
                <a16:creationId xmlns:a16="http://schemas.microsoft.com/office/drawing/2014/main" id="{B728C4A1-840C-97B7-092D-D5FF89C86EF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pic>
        <p:nvPicPr>
          <p:cNvPr id="393" name="Picture Placeholder 2"/>
          <p:cNvPicPr/>
          <p:nvPr/>
        </p:nvPicPr>
        <p:blipFill>
          <a:blip/>
          <a:stretch/>
        </p:blipFill>
        <p:spPr>
          <a:xfrm>
            <a:off x="479520" y="1854360"/>
            <a:ext cx="11231640" cy="5003280"/>
          </a:xfrm>
          <a:prstGeom prst="rect">
            <a:avLst/>
          </a:prstGeom>
          <a:ln w="12600">
            <a:noFill/>
          </a:ln>
        </p:spPr>
      </p:pic>
      <p:pic>
        <p:nvPicPr>
          <p:cNvPr id="394" name="Picture 2"/>
          <p:cNvPicPr/>
          <p:nvPr/>
        </p:nvPicPr>
        <p:blipFill>
          <a:blip/>
          <a:stretch/>
        </p:blipFill>
        <p:spPr>
          <a:xfrm>
            <a:off x="2539440" y="2931840"/>
            <a:ext cx="7362360" cy="3666600"/>
          </a:xfrm>
          <a:prstGeom prst="rect">
            <a:avLst/>
          </a:prstGeom>
          <a:ln>
            <a:noFill/>
          </a:ln>
        </p:spPr>
      </p:pic>
      <p:sp>
        <p:nvSpPr>
          <p:cNvPr id="395" name="CustomShape 2"/>
          <p:cNvSpPr/>
          <p:nvPr/>
        </p:nvSpPr>
        <p:spPr>
          <a:xfrm>
            <a:off x="3410280" y="2038680"/>
            <a:ext cx="5621040" cy="70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lt-LT" sz="4400" b="1" strike="noStrike" spc="-1">
                <a:solidFill>
                  <a:srgbClr val="000000"/>
                </a:solidFill>
                <a:latin typeface="Arial"/>
                <a:ea typeface="Arial"/>
              </a:rPr>
              <a:t>Loginiai operatoriai</a:t>
            </a:r>
            <a:endParaRPr lang="lt-LT" sz="4400" b="0" strike="noStrike" spc="-1">
              <a:latin typeface="Arial"/>
            </a:endParaRPr>
          </a:p>
        </p:txBody>
      </p:sp>
      <p:sp>
        <p:nvSpPr>
          <p:cNvPr id="2" name="TextBox 1">
            <a:extLst>
              <a:ext uri="{FF2B5EF4-FFF2-40B4-BE49-F238E27FC236}">
                <a16:creationId xmlns:a16="http://schemas.microsoft.com/office/drawing/2014/main" id="{D4FB2C8F-9D9D-8CB5-A67C-4FDC219017D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2">
            <a:extLst>
              <a:ext uri="{FF2B5EF4-FFF2-40B4-BE49-F238E27FC236}">
                <a16:creationId xmlns:a16="http://schemas.microsoft.com/office/drawing/2014/main" id="{F39A949D-906C-469E-75CD-D9701CCBFE5B}"/>
              </a:ext>
            </a:extLst>
          </p:cNvPr>
          <p:cNvSpPr txBox="1"/>
          <p:nvPr/>
        </p:nvSpPr>
        <p:spPr>
          <a:xfrm>
            <a:off x="6698520" y="3031560"/>
            <a:ext cx="5174280" cy="991440"/>
          </a:xfrm>
          <a:prstGeom prst="rect">
            <a:avLst/>
          </a:prstGeom>
          <a:noFill/>
          <a:ln w="12600">
            <a:noFill/>
          </a:ln>
        </p:spPr>
        <p:txBody>
          <a:bodyPr lIns="45720" tIns="45000" rIns="45720" bIns="45000" anchor="t">
            <a:noAutofit/>
          </a:bodyPr>
          <a:lstStyle/>
          <a:p>
            <a:pPr algn="ctr">
              <a:lnSpc>
                <a:spcPct val="90000"/>
              </a:lnSpc>
            </a:pPr>
            <a:r>
              <a:rPr lang="lt-LT" sz="3000" b="1" spc="-1">
                <a:solidFill>
                  <a:srgbClr val="000000"/>
                </a:solidFill>
                <a:latin typeface="Arial"/>
              </a:rPr>
              <a:t>IF sąlygos taikymas</a:t>
            </a:r>
            <a:endParaRPr lang="en-US"/>
          </a:p>
        </p:txBody>
      </p:sp>
      <p:sp>
        <p:nvSpPr>
          <p:cNvPr id="7" name="TextShape 1">
            <a:extLst>
              <a:ext uri="{FF2B5EF4-FFF2-40B4-BE49-F238E27FC236}">
                <a16:creationId xmlns:a16="http://schemas.microsoft.com/office/drawing/2014/main" id="{8D3AC4D6-FA1A-75C7-AA24-F6AFA8BDFD27}"/>
              </a:ext>
            </a:extLst>
          </p:cNvPr>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pic>
        <p:nvPicPr>
          <p:cNvPr id="8" name="Picture 8">
            <a:extLst>
              <a:ext uri="{FF2B5EF4-FFF2-40B4-BE49-F238E27FC236}">
                <a16:creationId xmlns:a16="http://schemas.microsoft.com/office/drawing/2014/main" id="{2790DBC8-18FF-5307-1AAB-F462C3EE3485}"/>
              </a:ext>
            </a:extLst>
          </p:cNvPr>
          <p:cNvPicPr>
            <a:picLocks noChangeAspect="1"/>
          </p:cNvPicPr>
          <p:nvPr/>
        </p:nvPicPr>
        <p:blipFill>
          <a:blip/>
          <a:stretch>
            <a:fillRect/>
          </a:stretch>
        </p:blipFill>
        <p:spPr>
          <a:xfrm>
            <a:off x="914400" y="1074095"/>
            <a:ext cx="4065916" cy="5155505"/>
          </a:xfrm>
          <a:prstGeom prst="rect">
            <a:avLst/>
          </a:prstGeom>
        </p:spPr>
      </p:pic>
      <p:sp>
        <p:nvSpPr>
          <p:cNvPr id="2" name="TextBox 1">
            <a:extLst>
              <a:ext uri="{FF2B5EF4-FFF2-40B4-BE49-F238E27FC236}">
                <a16:creationId xmlns:a16="http://schemas.microsoft.com/office/drawing/2014/main" id="{F0561424-5E9F-DF13-5922-B1315FFDB78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19</a:t>
            </a:r>
            <a:endParaRPr lang="en-LT" b="1" dirty="0">
              <a:latin typeface=""/>
            </a:endParaRPr>
          </a:p>
        </p:txBody>
      </p:sp>
    </p:spTree>
    <p:extLst>
      <p:ext uri="{BB962C8B-B14F-4D97-AF65-F5344CB8AC3E}">
        <p14:creationId xmlns:p14="http://schemas.microsoft.com/office/powerpoint/2010/main" val="1670101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97"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dirty="0">
                <a:solidFill>
                  <a:srgbClr val="000000"/>
                </a:solidFill>
                <a:latin typeface="Arial"/>
                <a:ea typeface="Arial"/>
              </a:rPr>
              <a:t>Jeigu (IF) [sąlyga], tuomet [veiksmas]</a:t>
            </a:r>
            <a:endParaRPr lang="lt-LT" sz="3000" b="0" strike="noStrike" spc="-1" dirty="0">
              <a:solidFill>
                <a:srgbClr val="000000"/>
              </a:solidFill>
              <a:latin typeface="Arial"/>
            </a:endParaRPr>
          </a:p>
        </p:txBody>
      </p:sp>
      <p:pic>
        <p:nvPicPr>
          <p:cNvPr id="398" name="Picture 2"/>
          <p:cNvPicPr/>
          <p:nvPr/>
        </p:nvPicPr>
        <p:blipFill>
          <a:blip/>
          <a:stretch/>
        </p:blipFill>
        <p:spPr>
          <a:xfrm>
            <a:off x="745200" y="2133360"/>
            <a:ext cx="4401720" cy="2902680"/>
          </a:xfrm>
          <a:prstGeom prst="rect">
            <a:avLst/>
          </a:prstGeom>
          <a:ln>
            <a:noFill/>
          </a:ln>
        </p:spPr>
      </p:pic>
      <p:sp>
        <p:nvSpPr>
          <p:cNvPr id="2" name="TextBox 1">
            <a:extLst>
              <a:ext uri="{FF2B5EF4-FFF2-40B4-BE49-F238E27FC236}">
                <a16:creationId xmlns:a16="http://schemas.microsoft.com/office/drawing/2014/main" id="{726E33EC-1252-7251-47E8-1D120C4FEB4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20</a:t>
            </a:r>
            <a:endParaRPr lang="en-LT" b="1" dirty="0">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0" name="TextShape 2"/>
          <p:cNvSpPr txBox="1"/>
          <p:nvPr/>
        </p:nvSpPr>
        <p:spPr>
          <a:xfrm>
            <a:off x="6698520" y="3031560"/>
            <a:ext cx="517428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Jeigu (IF) [sąlyga], tuomet [veiksmas]</a:t>
            </a:r>
            <a:endParaRPr lang="lt-LT" sz="3000" b="0" strike="noStrike" spc="-1">
              <a:solidFill>
                <a:srgbClr val="000000"/>
              </a:solidFill>
              <a:latin typeface="Arial"/>
            </a:endParaRPr>
          </a:p>
        </p:txBody>
      </p:sp>
      <p:pic>
        <p:nvPicPr>
          <p:cNvPr id="401" name="Picture 2"/>
          <p:cNvPicPr/>
          <p:nvPr/>
        </p:nvPicPr>
        <p:blipFill>
          <a:blip/>
          <a:stretch/>
        </p:blipFill>
        <p:spPr>
          <a:xfrm>
            <a:off x="660960" y="1052280"/>
            <a:ext cx="4285800" cy="5400360"/>
          </a:xfrm>
          <a:prstGeom prst="rect">
            <a:avLst/>
          </a:prstGeom>
          <a:ln>
            <a:noFill/>
          </a:ln>
        </p:spPr>
      </p:pic>
      <p:sp>
        <p:nvSpPr>
          <p:cNvPr id="2" name="TextBox 1">
            <a:extLst>
              <a:ext uri="{FF2B5EF4-FFF2-40B4-BE49-F238E27FC236}">
                <a16:creationId xmlns:a16="http://schemas.microsoft.com/office/drawing/2014/main" id="{D43C1253-7802-4E90-416D-29A1436F9A50}"/>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21</a:t>
            </a:r>
            <a:endParaRPr lang="en-LT" b="1" dirty="0">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3" name="TextShape 2"/>
          <p:cNvSpPr txBox="1"/>
          <p:nvPr/>
        </p:nvSpPr>
        <p:spPr>
          <a:xfrm>
            <a:off x="6400800" y="303156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ELSE (jei ne, tuomet)</a:t>
            </a:r>
            <a:endParaRPr lang="lt-LT" sz="3000" b="0" strike="noStrike" spc="-1">
              <a:solidFill>
                <a:srgbClr val="000000"/>
              </a:solidFill>
              <a:latin typeface="Arial"/>
            </a:endParaRPr>
          </a:p>
        </p:txBody>
      </p:sp>
      <p:pic>
        <p:nvPicPr>
          <p:cNvPr id="404" name="Picture 2"/>
          <p:cNvPicPr/>
          <p:nvPr/>
        </p:nvPicPr>
        <p:blipFill>
          <a:blip/>
          <a:stretch/>
        </p:blipFill>
        <p:spPr>
          <a:xfrm>
            <a:off x="480240" y="2687760"/>
            <a:ext cx="4445280" cy="2108880"/>
          </a:xfrm>
          <a:prstGeom prst="rect">
            <a:avLst/>
          </a:prstGeom>
          <a:ln>
            <a:noFill/>
          </a:ln>
        </p:spPr>
      </p:pic>
      <p:sp>
        <p:nvSpPr>
          <p:cNvPr id="2" name="TextBox 1">
            <a:extLst>
              <a:ext uri="{FF2B5EF4-FFF2-40B4-BE49-F238E27FC236}">
                <a16:creationId xmlns:a16="http://schemas.microsoft.com/office/drawing/2014/main" id="{0C8FE4B1-EAF7-2916-F4A7-BF58933506D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22</a:t>
            </a:r>
            <a:endParaRPr lang="en-LT" b="1" dirty="0">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406" name="TextShape 2"/>
          <p:cNvSpPr txBox="1"/>
          <p:nvPr/>
        </p:nvSpPr>
        <p:spPr>
          <a:xfrm>
            <a:off x="6400800" y="303156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Sąlyga ELIF (jei sąlyga netenkinama ir jei)</a:t>
            </a:r>
            <a:endParaRPr lang="lt-LT" sz="3000" b="0" strike="noStrike" spc="-1">
              <a:solidFill>
                <a:srgbClr val="000000"/>
              </a:solidFill>
              <a:latin typeface="Arial"/>
            </a:endParaRPr>
          </a:p>
        </p:txBody>
      </p:sp>
      <p:pic>
        <p:nvPicPr>
          <p:cNvPr id="407" name="Picture 2"/>
          <p:cNvPicPr/>
          <p:nvPr/>
        </p:nvPicPr>
        <p:blipFill>
          <a:blip/>
          <a:stretch/>
        </p:blipFill>
        <p:spPr>
          <a:xfrm>
            <a:off x="326880" y="1829880"/>
            <a:ext cx="4959000" cy="3810960"/>
          </a:xfrm>
          <a:prstGeom prst="rect">
            <a:avLst/>
          </a:prstGeom>
          <a:ln>
            <a:noFill/>
          </a:ln>
        </p:spPr>
      </p:pic>
      <p:sp>
        <p:nvSpPr>
          <p:cNvPr id="2" name="TextBox 1">
            <a:extLst>
              <a:ext uri="{FF2B5EF4-FFF2-40B4-BE49-F238E27FC236}">
                <a16:creationId xmlns:a16="http://schemas.microsoft.com/office/drawing/2014/main" id="{F6F6205B-27AD-BB60-67DA-93ADF7B36C6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23</a:t>
            </a:r>
            <a:endParaRPr lang="en-LT" b="1" dirty="0">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2"/>
          <p:cNvSpPr txBox="1"/>
          <p:nvPr/>
        </p:nvSpPr>
        <p:spPr>
          <a:xfrm>
            <a:off x="6400800" y="3031560"/>
            <a:ext cx="5472000" cy="991440"/>
          </a:xfrm>
          <a:prstGeom prst="rect">
            <a:avLst/>
          </a:prstGeom>
          <a:noFill/>
          <a:ln w="12600">
            <a:noFill/>
          </a:ln>
        </p:spPr>
        <p:txBody>
          <a:bodyPr lIns="45720" tIns="45000" rIns="45720" bIns="45000" anchor="t">
            <a:noAutofit/>
          </a:bodyPr>
          <a:lstStyle/>
          <a:p>
            <a:pPr>
              <a:lnSpc>
                <a:spcPct val="90000"/>
              </a:lnSpc>
            </a:pPr>
            <a:r>
              <a:rPr lang="lt-LT" sz="3000" b="1" strike="noStrike" spc="-1" dirty="0">
                <a:solidFill>
                  <a:srgbClr val="000000"/>
                </a:solidFill>
                <a:latin typeface="Arial"/>
                <a:ea typeface="Arial"/>
              </a:rPr>
              <a:t>Sąlyga </a:t>
            </a:r>
            <a:r>
              <a:rPr lang="lt-LT" sz="3000" b="1" spc="-1" dirty="0" err="1">
                <a:solidFill>
                  <a:srgbClr val="000000"/>
                </a:solidFill>
                <a:latin typeface="Arial"/>
                <a:ea typeface="Arial"/>
              </a:rPr>
              <a:t>match</a:t>
            </a:r>
            <a:r>
              <a:rPr lang="lt-LT" sz="3000" b="1" spc="-1" dirty="0">
                <a:solidFill>
                  <a:srgbClr val="000000"/>
                </a:solidFill>
                <a:latin typeface="Arial"/>
                <a:ea typeface="Arial"/>
              </a:rPr>
              <a:t> </a:t>
            </a:r>
            <a:r>
              <a:rPr lang="lt-LT" sz="3000" b="1" spc="-1" dirty="0" err="1">
                <a:solidFill>
                  <a:srgbClr val="000000"/>
                </a:solidFill>
                <a:latin typeface="Arial"/>
                <a:ea typeface="Arial"/>
              </a:rPr>
              <a:t>case</a:t>
            </a:r>
            <a:r>
              <a:rPr lang="lt-LT" sz="3000" b="1" spc="-1" dirty="0">
                <a:solidFill>
                  <a:srgbClr val="000000"/>
                </a:solidFill>
                <a:latin typeface="Arial"/>
                <a:ea typeface="Arial"/>
              </a:rPr>
              <a:t> (nuo </a:t>
            </a:r>
            <a:r>
              <a:rPr lang="lt-LT" sz="3000" b="1" spc="-1" dirty="0" err="1">
                <a:solidFill>
                  <a:srgbClr val="000000"/>
                </a:solidFill>
                <a:latin typeface="Arial"/>
                <a:ea typeface="Arial"/>
              </a:rPr>
              <a:t>Python</a:t>
            </a:r>
            <a:r>
              <a:rPr lang="lt-LT" sz="3000" b="1" spc="-1" dirty="0">
                <a:solidFill>
                  <a:srgbClr val="000000"/>
                </a:solidFill>
                <a:latin typeface="Arial"/>
                <a:ea typeface="Arial"/>
              </a:rPr>
              <a:t> 3.10 versijos)</a:t>
            </a:r>
            <a:endParaRPr lang="lt-LT" sz="3000" b="1" strike="noStrike" spc="-1" dirty="0">
              <a:solidFill>
                <a:srgbClr val="000000"/>
              </a:solidFill>
              <a:latin typeface="Arial"/>
            </a:endParaRPr>
          </a:p>
        </p:txBody>
      </p:sp>
      <p:sp>
        <p:nvSpPr>
          <p:cNvPr id="3" name="TextShape 1">
            <a:extLst>
              <a:ext uri="{FF2B5EF4-FFF2-40B4-BE49-F238E27FC236}">
                <a16:creationId xmlns:a16="http://schemas.microsoft.com/office/drawing/2014/main" id="{9EB2DF68-0E62-7816-CD7B-B6182846D0A7}"/>
              </a:ext>
            </a:extLst>
          </p:cNvPr>
          <p:cNvSpPr txBox="1"/>
          <p:nvPr/>
        </p:nvSpPr>
        <p:spPr>
          <a:xfrm>
            <a:off x="360375" y="580666"/>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dirty="0">
                <a:solidFill>
                  <a:srgbClr val="FEFFFF"/>
                </a:solidFill>
                <a:latin typeface="Arial"/>
                <a:ea typeface="Arial"/>
              </a:rPr>
              <a:t>1 paskaita. Kintamieji, </a:t>
            </a:r>
            <a:r>
              <a:rPr lang="lt-LT" sz="1300" b="0" strike="noStrike" spc="-1" dirty="0" err="1">
                <a:solidFill>
                  <a:srgbClr val="FEFFFF"/>
                </a:solidFill>
                <a:latin typeface="Arial"/>
                <a:ea typeface="Arial"/>
              </a:rPr>
              <a:t>if</a:t>
            </a:r>
            <a:r>
              <a:rPr lang="lt-LT" sz="1300" b="0" strike="noStrike" spc="-1" dirty="0">
                <a:solidFill>
                  <a:srgbClr val="FEFFFF"/>
                </a:solidFill>
                <a:latin typeface="Arial"/>
                <a:ea typeface="Arial"/>
              </a:rPr>
              <a:t> sąlyga</a:t>
            </a:r>
            <a:endParaRPr lang="lt-LT" sz="1300" b="0" strike="noStrike" spc="-1" dirty="0">
              <a:solidFill>
                <a:srgbClr val="000000"/>
              </a:solidFill>
              <a:latin typeface="Arial"/>
            </a:endParaRPr>
          </a:p>
        </p:txBody>
      </p:sp>
      <p:pic>
        <p:nvPicPr>
          <p:cNvPr id="4" name="Picture 4" descr="Text&#10;&#10;Description automatically generated">
            <a:extLst>
              <a:ext uri="{FF2B5EF4-FFF2-40B4-BE49-F238E27FC236}">
                <a16:creationId xmlns:a16="http://schemas.microsoft.com/office/drawing/2014/main" id="{C1C7F9C7-25C2-FE37-0578-AC57540D2F52}"/>
              </a:ext>
            </a:extLst>
          </p:cNvPr>
          <p:cNvPicPr>
            <a:picLocks noChangeAspect="1"/>
          </p:cNvPicPr>
          <p:nvPr/>
        </p:nvPicPr>
        <p:blipFill>
          <a:blip/>
          <a:stretch>
            <a:fillRect/>
          </a:stretch>
        </p:blipFill>
        <p:spPr>
          <a:xfrm>
            <a:off x="320634" y="2080335"/>
            <a:ext cx="5167745" cy="2360860"/>
          </a:xfrm>
          <a:prstGeom prst="rect">
            <a:avLst/>
          </a:prstGeom>
        </p:spPr>
      </p:pic>
      <p:sp>
        <p:nvSpPr>
          <p:cNvPr id="2" name="TextBox 1">
            <a:extLst>
              <a:ext uri="{FF2B5EF4-FFF2-40B4-BE49-F238E27FC236}">
                <a16:creationId xmlns:a16="http://schemas.microsoft.com/office/drawing/2014/main" id="{085BA27F-BD91-957F-EA02-3F20E5FAB90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24</a:t>
            </a:r>
            <a:endParaRPr lang="en-LT" b="1" dirty="0">
              <a:latin typeface=""/>
            </a:endParaRPr>
          </a:p>
        </p:txBody>
      </p:sp>
    </p:spTree>
    <p:extLst>
      <p:ext uri="{BB962C8B-B14F-4D97-AF65-F5344CB8AC3E}">
        <p14:creationId xmlns:p14="http://schemas.microsoft.com/office/powerpoint/2010/main" val="312049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6" name="TextShape 2">
            <a:extLst>
              <a:ext uri="{FF2B5EF4-FFF2-40B4-BE49-F238E27FC236}">
                <a16:creationId xmlns:a16="http://schemas.microsoft.com/office/drawing/2014/main" id="{E160AEAB-174E-3BCF-8BCF-382E937E9C7E}"/>
              </a:ext>
            </a:extLst>
          </p:cNvPr>
          <p:cNvSpPr txBox="1"/>
          <p:nvPr/>
        </p:nvSpPr>
        <p:spPr>
          <a:xfrm>
            <a:off x="5310370" y="420419"/>
            <a:ext cx="1571259" cy="617076"/>
          </a:xfrm>
          <a:prstGeom prst="rect">
            <a:avLst/>
          </a:prstGeom>
          <a:noFill/>
          <a:ln w="12600">
            <a:noFill/>
          </a:ln>
        </p:spPr>
        <p:txBody>
          <a:bodyPr lIns="45720" tIns="45000" rIns="45720" bIns="45000">
            <a:noAutofit/>
          </a:bodyPr>
          <a:lstStyle/>
          <a:p>
            <a:pPr>
              <a:lnSpc>
                <a:spcPct val="90000"/>
              </a:lnSpc>
            </a:pPr>
            <a:r>
              <a:rPr lang="lt-LT" sz="3000" b="1" strike="noStrike" spc="-1" dirty="0">
                <a:solidFill>
                  <a:srgbClr val="000000"/>
                </a:solidFill>
                <a:latin typeface="Arial"/>
              </a:rPr>
              <a:t>Prad</a:t>
            </a:r>
            <a:r>
              <a:rPr lang="lt-LT" sz="3000" b="1" spc="-1" dirty="0">
                <a:solidFill>
                  <a:srgbClr val="000000"/>
                </a:solidFill>
                <a:latin typeface="Arial"/>
              </a:rPr>
              <a:t>žia</a:t>
            </a:r>
            <a:endParaRPr lang="lt-LT" sz="3000" b="0" strike="noStrike" spc="-1" dirty="0">
              <a:solidFill>
                <a:srgbClr val="000000"/>
              </a:solidFill>
              <a:latin typeface="Arial"/>
            </a:endParaRPr>
          </a:p>
        </p:txBody>
      </p:sp>
      <p:sp>
        <p:nvSpPr>
          <p:cNvPr id="2" name="TextBox 1">
            <a:extLst>
              <a:ext uri="{FF2B5EF4-FFF2-40B4-BE49-F238E27FC236}">
                <a16:creationId xmlns:a16="http://schemas.microsoft.com/office/drawing/2014/main" id="{D66755E3-E917-0BFD-DB97-3AE916B4FF7F}"/>
              </a:ext>
            </a:extLst>
          </p:cNvPr>
          <p:cNvSpPr txBox="1"/>
          <p:nvPr/>
        </p:nvSpPr>
        <p:spPr>
          <a:xfrm>
            <a:off x="1" y="1683618"/>
            <a:ext cx="7836310" cy="1754326"/>
          </a:xfrm>
          <a:prstGeom prst="rect">
            <a:avLst/>
          </a:prstGeom>
          <a:noFill/>
        </p:spPr>
        <p:txBody>
          <a:bodyPr wrap="square" rtlCol="0">
            <a:spAutoFit/>
          </a:bodyPr>
          <a:lstStyle/>
          <a:p>
            <a:r>
              <a:rPr lang="en-GB" dirty="0" err="1"/>
              <a:t>Kurso</a:t>
            </a:r>
            <a:r>
              <a:rPr lang="en-GB" dirty="0"/>
              <a:t> </a:t>
            </a:r>
            <a:r>
              <a:rPr lang="en-GB" b="1" dirty="0"/>
              <a:t>GitHub</a:t>
            </a:r>
            <a:r>
              <a:rPr lang="en-GB" dirty="0"/>
              <a:t> </a:t>
            </a:r>
            <a:r>
              <a:rPr lang="en-GB" dirty="0" err="1"/>
              <a:t>repozitorija</a:t>
            </a:r>
            <a:r>
              <a:rPr lang="en-GB" dirty="0"/>
              <a:t> </a:t>
            </a:r>
            <a:r>
              <a:rPr lang="en-GB" dirty="0" err="1"/>
              <a:t>kur</a:t>
            </a:r>
            <a:r>
              <a:rPr lang="en-GB" dirty="0"/>
              <a:t> bus </a:t>
            </a:r>
            <a:r>
              <a:rPr lang="en-GB" dirty="0" err="1"/>
              <a:t>talpinami</a:t>
            </a:r>
            <a:r>
              <a:rPr lang="en-GB" dirty="0"/>
              <a:t> </a:t>
            </a:r>
            <a:r>
              <a:rPr lang="en-GB" dirty="0" err="1"/>
              <a:t>uždaviniai</a:t>
            </a:r>
            <a:r>
              <a:rPr lang="en-GB" dirty="0"/>
              <a:t>/</a:t>
            </a:r>
            <a:r>
              <a:rPr lang="en-GB" dirty="0" err="1"/>
              <a:t>špargalkės</a:t>
            </a:r>
            <a:r>
              <a:rPr lang="en-GB" dirty="0"/>
              <a:t>/</a:t>
            </a:r>
            <a:r>
              <a:rPr lang="en-GB" dirty="0" err="1"/>
              <a:t>patarimai</a:t>
            </a:r>
            <a:r>
              <a:rPr lang="en-GB" dirty="0"/>
              <a:t>/</a:t>
            </a:r>
            <a:r>
              <a:rPr lang="en-GB" dirty="0" err="1"/>
              <a:t>papildoma</a:t>
            </a:r>
            <a:r>
              <a:rPr lang="en-GB" dirty="0"/>
              <a:t> </a:t>
            </a:r>
            <a:r>
              <a:rPr lang="en-GB" dirty="0" err="1"/>
              <a:t>medžiaga</a:t>
            </a:r>
            <a:r>
              <a:rPr lang="en-GB" dirty="0"/>
              <a:t> </a:t>
            </a:r>
            <a:r>
              <a:rPr lang="en-GB" dirty="0" err="1"/>
              <a:t>ir</a:t>
            </a:r>
            <a:r>
              <a:rPr lang="en-GB" dirty="0"/>
              <a:t> </a:t>
            </a:r>
            <a:r>
              <a:rPr lang="en-GB" dirty="0" err="1"/>
              <a:t>kitokios</a:t>
            </a:r>
            <a:r>
              <a:rPr lang="en-GB" dirty="0"/>
              <a:t> </a:t>
            </a:r>
            <a:r>
              <a:rPr lang="en-GB" dirty="0" err="1"/>
              <a:t>su</a:t>
            </a:r>
            <a:r>
              <a:rPr lang="en-GB" dirty="0"/>
              <a:t> </a:t>
            </a:r>
            <a:r>
              <a:rPr lang="en-GB" dirty="0" err="1"/>
              <a:t>kursu</a:t>
            </a:r>
            <a:r>
              <a:rPr lang="en-GB" dirty="0"/>
              <a:t> </a:t>
            </a:r>
            <a:r>
              <a:rPr lang="en-GB" dirty="0" err="1"/>
              <a:t>susijusios</a:t>
            </a:r>
            <a:r>
              <a:rPr lang="en-GB" dirty="0"/>
              <a:t> </a:t>
            </a:r>
            <a:r>
              <a:rPr lang="en-GB" dirty="0" err="1"/>
              <a:t>paskaitos</a:t>
            </a:r>
            <a:r>
              <a:rPr lang="en-GB" dirty="0"/>
              <a:t> </a:t>
            </a:r>
            <a:r>
              <a:rPr lang="en-GB" dirty="0" err="1"/>
              <a:t>atskirai</a:t>
            </a:r>
            <a:r>
              <a:rPr lang="en-GB" dirty="0"/>
              <a:t> </a:t>
            </a:r>
            <a:r>
              <a:rPr lang="en-GB" dirty="0" err="1"/>
              <a:t>nuo</a:t>
            </a:r>
            <a:r>
              <a:rPr lang="en-GB" dirty="0"/>
              <a:t> </a:t>
            </a:r>
            <a:r>
              <a:rPr lang="en-GB" b="1" dirty="0"/>
              <a:t>Teams</a:t>
            </a:r>
            <a:r>
              <a:rPr lang="en-GB" dirty="0"/>
              <a:t> </a:t>
            </a:r>
            <a:r>
              <a:rPr lang="en-GB" dirty="0" err="1"/>
              <a:t>paskaitų</a:t>
            </a:r>
            <a:r>
              <a:rPr lang="en-GB" dirty="0"/>
              <a:t> - </a:t>
            </a:r>
            <a:r>
              <a:rPr lang="en-GB" dirty="0">
                <a:hlinkClick r:id="rId3"/>
              </a:rPr>
              <a:t>https://github.com/aurimas13/Python-Beginner-Course</a:t>
            </a:r>
            <a:endParaRPr lang="en-GB" dirty="0"/>
          </a:p>
          <a:p>
            <a:endParaRPr lang="en-GB" dirty="0"/>
          </a:p>
          <a:p>
            <a:endParaRPr lang="en-LT" dirty="0"/>
          </a:p>
        </p:txBody>
      </p:sp>
      <p:pic>
        <p:nvPicPr>
          <p:cNvPr id="7" name="Picture 6" descr="A picture containing clipart, design&#10;&#10;Description automatically generated">
            <a:extLst>
              <a:ext uri="{FF2B5EF4-FFF2-40B4-BE49-F238E27FC236}">
                <a16:creationId xmlns:a16="http://schemas.microsoft.com/office/drawing/2014/main" id="{C078BFF3-7963-A0F3-E6F3-C09DED49AC3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16075" y="3422141"/>
            <a:ext cx="3250791" cy="2839024"/>
          </a:xfrm>
          <a:prstGeom prst="rect">
            <a:avLst/>
          </a:prstGeom>
        </p:spPr>
      </p:pic>
      <p:sp>
        <p:nvSpPr>
          <p:cNvPr id="11" name="TextBox 10">
            <a:extLst>
              <a:ext uri="{FF2B5EF4-FFF2-40B4-BE49-F238E27FC236}">
                <a16:creationId xmlns:a16="http://schemas.microsoft.com/office/drawing/2014/main" id="{EFF4F01D-8066-F0BA-28AF-3A32C645107D}"/>
              </a:ext>
            </a:extLst>
          </p:cNvPr>
          <p:cNvSpPr txBox="1"/>
          <p:nvPr/>
        </p:nvSpPr>
        <p:spPr>
          <a:xfrm>
            <a:off x="4807977" y="3972232"/>
            <a:ext cx="6567948" cy="2031325"/>
          </a:xfrm>
          <a:prstGeom prst="rect">
            <a:avLst/>
          </a:prstGeom>
          <a:noFill/>
        </p:spPr>
        <p:txBody>
          <a:bodyPr wrap="square" rtlCol="0">
            <a:spAutoFit/>
          </a:bodyPr>
          <a:lstStyle/>
          <a:p>
            <a:r>
              <a:rPr lang="en-LT" dirty="0"/>
              <a:t>Prieš pasinerdami detaliau į Python paskaitas ir uždavinius </a:t>
            </a:r>
          </a:p>
          <a:p>
            <a:r>
              <a:rPr lang="en-LT" dirty="0"/>
              <a:t>perskaitykite šituos patarimus, kuriuos rasite aukčiau pasidalintoje </a:t>
            </a:r>
            <a:r>
              <a:rPr lang="en-LT" b="1" dirty="0"/>
              <a:t>GitHub</a:t>
            </a:r>
            <a:r>
              <a:rPr lang="en-LT" dirty="0"/>
              <a:t> repozitorijoje, kad kuo greičiau pavyktų </a:t>
            </a:r>
          </a:p>
          <a:p>
            <a:r>
              <a:rPr lang="en-GB" dirty="0"/>
              <a:t>i</a:t>
            </a:r>
            <a:r>
              <a:rPr lang="en-LT" dirty="0"/>
              <a:t>šmokti Python kalbą -</a:t>
            </a:r>
          </a:p>
          <a:p>
            <a:r>
              <a:rPr lang="en-GB" dirty="0">
                <a:hlinkClick r:id="rId4"/>
              </a:rPr>
              <a:t>https://github.com/aurimas13/Python-Beginner-Course/blob/main/Tips/happy_learning.md</a:t>
            </a:r>
            <a:endParaRPr lang="en-LT" dirty="0"/>
          </a:p>
          <a:p>
            <a:endParaRPr lang="en-LT" dirty="0"/>
          </a:p>
        </p:txBody>
      </p:sp>
      <p:pic>
        <p:nvPicPr>
          <p:cNvPr id="4" name="Picture 3" descr="A screen shot of a computer&#10;&#10;Description automatically generated with low confidence">
            <a:extLst>
              <a:ext uri="{FF2B5EF4-FFF2-40B4-BE49-F238E27FC236}">
                <a16:creationId xmlns:a16="http://schemas.microsoft.com/office/drawing/2014/main" id="{44082E6A-663F-702F-90EC-DA728C807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6311" y="1495425"/>
            <a:ext cx="3373471" cy="1576388"/>
          </a:xfrm>
          <a:prstGeom prst="rect">
            <a:avLst/>
          </a:prstGeom>
        </p:spPr>
      </p:pic>
    </p:spTree>
    <p:extLst>
      <p:ext uri="{BB962C8B-B14F-4D97-AF65-F5344CB8AC3E}">
        <p14:creationId xmlns:p14="http://schemas.microsoft.com/office/powerpoint/2010/main" val="151044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420307" y="400868"/>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dirty="0">
                <a:solidFill>
                  <a:srgbClr val="FEFFFF"/>
                </a:solidFill>
                <a:latin typeface="Arial"/>
                <a:ea typeface="Arial"/>
              </a:rPr>
              <a:t>1 paskaita. Kintamieji, </a:t>
            </a:r>
            <a:r>
              <a:rPr lang="lt-LT" sz="1300" b="0" strike="noStrike" spc="-1" dirty="0" err="1">
                <a:solidFill>
                  <a:srgbClr val="FEFFFF"/>
                </a:solidFill>
                <a:latin typeface="Arial"/>
                <a:ea typeface="Arial"/>
              </a:rPr>
              <a:t>if</a:t>
            </a:r>
            <a:r>
              <a:rPr lang="lt-LT" sz="1300" b="0" strike="noStrike" spc="-1" dirty="0">
                <a:solidFill>
                  <a:srgbClr val="FEFFFF"/>
                </a:solidFill>
                <a:latin typeface="Arial"/>
                <a:ea typeface="Arial"/>
              </a:rPr>
              <a:t> sąlyga</a:t>
            </a:r>
            <a:endParaRPr lang="lt-LT" sz="1300" b="0" strike="noStrike" spc="-1" dirty="0">
              <a:solidFill>
                <a:srgbClr val="000000"/>
              </a:solidFill>
              <a:latin typeface="Arial"/>
            </a:endParaRPr>
          </a:p>
        </p:txBody>
      </p:sp>
      <p:sp>
        <p:nvSpPr>
          <p:cNvPr id="409" name="TextShape 2"/>
          <p:cNvSpPr txBox="1"/>
          <p:nvPr/>
        </p:nvSpPr>
        <p:spPr>
          <a:xfrm>
            <a:off x="6400800" y="1540440"/>
            <a:ext cx="5472000" cy="99144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Kodo komentavimas</a:t>
            </a:r>
            <a:endParaRPr lang="lt-LT" sz="3000" b="0" strike="noStrike" spc="-1">
              <a:solidFill>
                <a:srgbClr val="000000"/>
              </a:solidFill>
              <a:latin typeface="Arial"/>
            </a:endParaRPr>
          </a:p>
        </p:txBody>
      </p:sp>
      <p:sp>
        <p:nvSpPr>
          <p:cNvPr id="410" name="TextShape 3"/>
          <p:cNvSpPr txBox="1"/>
          <p:nvPr/>
        </p:nvSpPr>
        <p:spPr>
          <a:xfrm>
            <a:off x="6479280" y="3638520"/>
            <a:ext cx="5315040" cy="901440"/>
          </a:xfrm>
          <a:prstGeom prst="rect">
            <a:avLst/>
          </a:prstGeom>
          <a:noFill/>
          <a:ln w="12600">
            <a:noFill/>
          </a:ln>
        </p:spPr>
        <p:txBody>
          <a:bodyPr lIns="45720" tIns="45000" rIns="45720" bIns="45000">
            <a:noAutofit/>
          </a:bodyPr>
          <a:lstStyle/>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Komentuota eilutė (PyCharm programoje – CTRL+/)</a:t>
            </a:r>
            <a:endParaRPr lang="lt-LT" sz="1600" b="0" strike="noStrike" spc="-1">
              <a:solidFill>
                <a:srgbClr val="000000"/>
              </a:solidFill>
              <a:latin typeface="Arial"/>
            </a:endParaRPr>
          </a:p>
          <a:p>
            <a:pPr marL="285840" indent="-285480">
              <a:lnSpc>
                <a:spcPct val="90000"/>
              </a:lnSpc>
              <a:spcBef>
                <a:spcPts val="1001"/>
              </a:spcBef>
              <a:buClr>
                <a:srgbClr val="000000"/>
              </a:buClr>
              <a:buFont typeface="Arial"/>
              <a:buChar char="•"/>
            </a:pPr>
            <a:r>
              <a:rPr lang="lt-LT" sz="1600" b="0" strike="noStrike" spc="-1">
                <a:solidFill>
                  <a:srgbClr val="000000"/>
                </a:solidFill>
                <a:latin typeface="Arial"/>
                <a:ea typeface="Arial"/>
              </a:rPr>
              <a:t>Komentuota pastraipa (Doctrings)</a:t>
            </a:r>
            <a:endParaRPr lang="lt-LT" sz="1600" b="0" strike="noStrike" spc="-1">
              <a:solidFill>
                <a:srgbClr val="000000"/>
              </a:solidFill>
              <a:latin typeface="Arial"/>
            </a:endParaRPr>
          </a:p>
        </p:txBody>
      </p:sp>
      <p:pic>
        <p:nvPicPr>
          <p:cNvPr id="411" name="Picture 2"/>
          <p:cNvPicPr/>
          <p:nvPr/>
        </p:nvPicPr>
        <p:blipFill>
          <a:blip/>
          <a:stretch/>
        </p:blipFill>
        <p:spPr>
          <a:xfrm>
            <a:off x="1265040" y="2514600"/>
            <a:ext cx="2571480" cy="456840"/>
          </a:xfrm>
          <a:prstGeom prst="rect">
            <a:avLst/>
          </a:prstGeom>
          <a:ln>
            <a:noFill/>
          </a:ln>
        </p:spPr>
      </p:pic>
      <p:pic>
        <p:nvPicPr>
          <p:cNvPr id="412" name="Picture 3"/>
          <p:cNvPicPr/>
          <p:nvPr/>
        </p:nvPicPr>
        <p:blipFill>
          <a:blip/>
          <a:stretch/>
        </p:blipFill>
        <p:spPr>
          <a:xfrm>
            <a:off x="1174680" y="3946320"/>
            <a:ext cx="2752200" cy="1018800"/>
          </a:xfrm>
          <a:prstGeom prst="rect">
            <a:avLst/>
          </a:prstGeom>
          <a:ln>
            <a:noFill/>
          </a:ln>
        </p:spPr>
      </p:pic>
      <p:sp>
        <p:nvSpPr>
          <p:cNvPr id="2" name="TextBox 1">
            <a:extLst>
              <a:ext uri="{FF2B5EF4-FFF2-40B4-BE49-F238E27FC236}">
                <a16:creationId xmlns:a16="http://schemas.microsoft.com/office/drawing/2014/main" id="{2218D74B-A303-0993-E31A-4C942F3D681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25</a:t>
            </a:r>
            <a:endParaRPr lang="en-LT" b="1" dirty="0">
              <a:latin typefac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14" name="Group 2"/>
          <p:cNvGrpSpPr/>
          <p:nvPr/>
        </p:nvGrpSpPr>
        <p:grpSpPr>
          <a:xfrm>
            <a:off x="479880" y="898200"/>
            <a:ext cx="1834920" cy="464040"/>
            <a:chOff x="479880" y="898200"/>
            <a:chExt cx="1834920" cy="464040"/>
          </a:xfrm>
        </p:grpSpPr>
        <p:sp>
          <p:nvSpPr>
            <p:cNvPr id="415"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16"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417" name="Picture Placeholder 2"/>
          <p:cNvPicPr/>
          <p:nvPr/>
        </p:nvPicPr>
        <p:blipFill>
          <a:blip/>
          <a:stretch/>
        </p:blipFill>
        <p:spPr>
          <a:xfrm>
            <a:off x="480240" y="1441440"/>
            <a:ext cx="11231640" cy="5227920"/>
          </a:xfrm>
          <a:prstGeom prst="rect">
            <a:avLst/>
          </a:prstGeom>
          <a:ln w="12600">
            <a:noFill/>
          </a:ln>
        </p:spPr>
      </p:pic>
      <p:sp>
        <p:nvSpPr>
          <p:cNvPr id="41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lIns="91440" tIns="45000" rIns="91440" bIns="45000" anchor="t">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750" indent="-285115">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įvesti skaičius a ir </a:t>
            </a:r>
            <a:r>
              <a:rPr lang="lt-LT" sz="1400" b="0" strike="noStrike" spc="-1" dirty="0" err="1">
                <a:solidFill>
                  <a:srgbClr val="000000"/>
                </a:solidFill>
                <a:latin typeface="Arial"/>
                <a:ea typeface="Arial"/>
              </a:rPr>
              <a:t>b</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int</a:t>
            </a:r>
            <a:r>
              <a:rPr lang="lt-LT" sz="1400" b="0" strike="noStrike" spc="-1" dirty="0">
                <a:solidFill>
                  <a:srgbClr val="000000"/>
                </a:solidFill>
                <a:latin typeface="Arial"/>
                <a:ea typeface="Arial"/>
              </a:rPr>
              <a:t> arba </a:t>
            </a:r>
            <a:r>
              <a:rPr lang="lt-LT" sz="1400" b="0" strike="noStrike" spc="-1" dirty="0" err="1">
                <a:solidFill>
                  <a:srgbClr val="000000"/>
                </a:solidFill>
                <a:latin typeface="Arial"/>
                <a:ea typeface="Arial"/>
              </a:rPr>
              <a:t>float</a:t>
            </a:r>
            <a:r>
              <a:rPr lang="lt-LT" sz="1400" b="0" strike="noStrike" spc="-1" dirty="0">
                <a:solidFill>
                  <a:srgbClr val="000000"/>
                </a:solidFill>
                <a:latin typeface="Arial"/>
                <a:ea typeface="Arial"/>
              </a:rPr>
              <a:t>)</a:t>
            </a:r>
            <a:endParaRPr lang="lt-LT" sz="1400" b="0" strike="noStrike" spc="-1" dirty="0">
              <a:latin typeface="Arial"/>
            </a:endParaRPr>
          </a:p>
          <a:p>
            <a:pPr marL="285750" indent="-285115">
              <a:lnSpc>
                <a:spcPct val="90000"/>
              </a:lnSpc>
              <a:spcBef>
                <a:spcPts val="1001"/>
              </a:spcBef>
              <a:buClr>
                <a:srgbClr val="000000"/>
              </a:buClr>
              <a:buFont typeface="Arial"/>
              <a:buChar char="•"/>
            </a:pPr>
            <a:r>
              <a:rPr lang="lt-LT" sz="1400" b="0" strike="noStrike" spc="-1" dirty="0">
                <a:solidFill>
                  <a:srgbClr val="000000"/>
                </a:solidFill>
                <a:latin typeface="Arial"/>
                <a:ea typeface="Arial"/>
              </a:rPr>
              <a:t>Išvestų į ekraną „a mažesnis už </a:t>
            </a:r>
            <a:r>
              <a:rPr lang="lt-LT" sz="1400" b="0" strike="noStrike" spc="-1" dirty="0" err="1">
                <a:solidFill>
                  <a:srgbClr val="000000"/>
                </a:solidFill>
                <a:latin typeface="Arial"/>
                <a:ea typeface="Arial"/>
              </a:rPr>
              <a:t>b</a:t>
            </a:r>
            <a:r>
              <a:rPr lang="lt-LT" sz="1400" b="0" strike="noStrike" spc="-1" dirty="0">
                <a:solidFill>
                  <a:srgbClr val="000000"/>
                </a:solidFill>
                <a:latin typeface="Arial"/>
                <a:ea typeface="Arial"/>
              </a:rPr>
              <a:t>“, jei taip yra</a:t>
            </a:r>
            <a:endParaRPr lang="lt-LT" sz="1400" b="0" strike="noStrike" spc="-1" dirty="0">
              <a:latin typeface="Arial"/>
            </a:endParaRPr>
          </a:p>
          <a:p>
            <a:pPr marL="285750" indent="-285115">
              <a:lnSpc>
                <a:spcPct val="90000"/>
              </a:lnSpc>
              <a:spcBef>
                <a:spcPts val="1001"/>
              </a:spcBef>
              <a:buClr>
                <a:srgbClr val="000000"/>
              </a:buClr>
              <a:buFont typeface="Arial"/>
              <a:buChar char="•"/>
            </a:pPr>
            <a:r>
              <a:rPr lang="lt-LT" sz="1400" b="0" strike="noStrike" spc="-1" dirty="0">
                <a:solidFill>
                  <a:srgbClr val="000000"/>
                </a:solidFill>
                <a:latin typeface="Arial"/>
                <a:ea typeface="Arial"/>
              </a:rPr>
              <a:t>Išvestų į ekraną „a lygu </a:t>
            </a:r>
            <a:r>
              <a:rPr lang="lt-LT" sz="1400" b="0" strike="noStrike" spc="-1" dirty="0" err="1">
                <a:solidFill>
                  <a:srgbClr val="000000"/>
                </a:solidFill>
                <a:latin typeface="Arial"/>
                <a:ea typeface="Arial"/>
              </a:rPr>
              <a:t>b</a:t>
            </a:r>
            <a:r>
              <a:rPr lang="lt-LT" sz="1400" b="0" strike="noStrike" spc="-1" dirty="0">
                <a:solidFill>
                  <a:srgbClr val="000000"/>
                </a:solidFill>
                <a:latin typeface="Arial"/>
                <a:ea typeface="Arial"/>
              </a:rPr>
              <a:t>“, jei taip yra</a:t>
            </a:r>
            <a:endParaRPr lang="lt-LT" sz="1400" b="0" strike="noStrike" spc="-1" dirty="0">
              <a:latin typeface="Arial"/>
            </a:endParaRPr>
          </a:p>
          <a:p>
            <a:pPr marL="285750" indent="-285115">
              <a:lnSpc>
                <a:spcPct val="90000"/>
              </a:lnSpc>
              <a:spcBef>
                <a:spcPts val="1001"/>
              </a:spcBef>
              <a:buClr>
                <a:srgbClr val="000000"/>
              </a:buClr>
              <a:buFont typeface="Arial"/>
              <a:buChar char="•"/>
            </a:pPr>
            <a:r>
              <a:rPr lang="lt-LT" sz="1400" b="0" strike="noStrike" spc="-1" dirty="0">
                <a:solidFill>
                  <a:srgbClr val="000000"/>
                </a:solidFill>
                <a:latin typeface="Arial"/>
                <a:ea typeface="Arial"/>
              </a:rPr>
              <a:t>Išvestų į ekraną „a didesnis už </a:t>
            </a:r>
            <a:r>
              <a:rPr lang="lt-LT" sz="1400" b="0" strike="noStrike" spc="-1" dirty="0" err="1">
                <a:solidFill>
                  <a:srgbClr val="000000"/>
                </a:solidFill>
                <a:latin typeface="Arial"/>
                <a:ea typeface="Arial"/>
              </a:rPr>
              <a:t>b</a:t>
            </a:r>
            <a:r>
              <a:rPr lang="lt-LT" sz="1400" b="0" strike="noStrike" spc="-1" dirty="0">
                <a:solidFill>
                  <a:srgbClr val="000000"/>
                </a:solidFill>
                <a:latin typeface="Arial"/>
                <a:ea typeface="Arial"/>
              </a:rPr>
              <a:t>“, jei taip yra</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elif</a:t>
            </a:r>
            <a:r>
              <a:rPr lang="lt-LT" sz="1400" b="0" strike="noStrike" spc="-1" dirty="0">
                <a:solidFill>
                  <a:srgbClr val="000000"/>
                </a:solidFill>
                <a:latin typeface="Arial"/>
                <a:ea typeface="Arial"/>
              </a:rPr>
              <a:t>, </a:t>
            </a:r>
            <a:r>
              <a:rPr lang="lt-LT" sz="1400" spc="-1" dirty="0" err="1">
                <a:solidFill>
                  <a:srgbClr val="000000"/>
                </a:solidFill>
                <a:latin typeface="Arial"/>
                <a:ea typeface="Arial"/>
              </a:rPr>
              <a:t>else</a:t>
            </a:r>
            <a:r>
              <a:rPr lang="lt-LT" sz="1400" b="0" strike="noStrike" spc="-1" dirty="0">
                <a:solidFill>
                  <a:srgbClr val="000000"/>
                </a:solidFill>
                <a:latin typeface="Arial"/>
                <a:ea typeface="Arial"/>
              </a:rPr>
              <a:t> sąlygas</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195AAD36-7DD7-F0AF-9B84-93E083586C8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26</a:t>
            </a:r>
            <a:endParaRPr lang="en-LT" b="1" dirty="0">
              <a:solidFill>
                <a:schemeClr val="bg1"/>
              </a:solidFill>
              <a:latin typefac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20" name="Group 2"/>
          <p:cNvGrpSpPr/>
          <p:nvPr/>
        </p:nvGrpSpPr>
        <p:grpSpPr>
          <a:xfrm>
            <a:off x="479880" y="898200"/>
            <a:ext cx="1834920" cy="464040"/>
            <a:chOff x="479880" y="898200"/>
            <a:chExt cx="1834920" cy="464040"/>
          </a:xfrm>
        </p:grpSpPr>
        <p:sp>
          <p:nvSpPr>
            <p:cNvPr id="421"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22"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423" name="Picture Placeholder 2"/>
          <p:cNvPicPr/>
          <p:nvPr/>
        </p:nvPicPr>
        <p:blipFill>
          <a:blip/>
          <a:stretch/>
        </p:blipFill>
        <p:spPr>
          <a:xfrm>
            <a:off x="480240" y="1441440"/>
            <a:ext cx="11231640" cy="5227920"/>
          </a:xfrm>
          <a:prstGeom prst="rect">
            <a:avLst/>
          </a:prstGeom>
          <a:ln w="12600">
            <a:noFill/>
          </a:ln>
        </p:spPr>
      </p:pic>
      <p:sp>
        <p:nvSpPr>
          <p:cNvPr id="424"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 su eilute "Zen of Python" darytų šiuos veiksmus: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paskutinį antro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pirmą trečio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pirmą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paskutinį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visą frazę atbulai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Atskirtų žodžius ir juos atspausdintų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Žodį "Python" pakeistų į "Programming" ir atspausdintų naują sakinį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string karpymo įrankius, funkcijas split(), replace()</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The Zen of Python:</a:t>
            </a:r>
            <a:endParaRPr lang="lt-LT" sz="1400" b="0" strike="noStrike" spc="-1">
              <a:latin typeface="Arial"/>
            </a:endParaRPr>
          </a:p>
          <a:p>
            <a:pPr>
              <a:lnSpc>
                <a:spcPct val="90000"/>
              </a:lnSpc>
              <a:spcBef>
                <a:spcPts val="1001"/>
              </a:spcBef>
            </a:pPr>
            <a:endParaRPr lang="lt-LT" sz="1400" b="0" strike="noStrike" spc="-1">
              <a:latin typeface="Arial"/>
            </a:endParaRPr>
          </a:p>
        </p:txBody>
      </p:sp>
      <p:pic>
        <p:nvPicPr>
          <p:cNvPr id="425" name="Picture 2"/>
          <p:cNvPicPr/>
          <p:nvPr/>
        </p:nvPicPr>
        <p:blipFill>
          <a:blip/>
          <a:stretch/>
        </p:blipFill>
        <p:spPr>
          <a:xfrm>
            <a:off x="830880" y="5194440"/>
            <a:ext cx="1133280" cy="323640"/>
          </a:xfrm>
          <a:prstGeom prst="rect">
            <a:avLst/>
          </a:prstGeom>
          <a:ln>
            <a:noFill/>
          </a:ln>
        </p:spPr>
      </p:pic>
      <p:sp>
        <p:nvSpPr>
          <p:cNvPr id="2" name="TextBox 1">
            <a:extLst>
              <a:ext uri="{FF2B5EF4-FFF2-40B4-BE49-F238E27FC236}">
                <a16:creationId xmlns:a16="http://schemas.microsoft.com/office/drawing/2014/main" id="{F1C24F3B-CC41-4E52-7ACB-D009E4A80B59}"/>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27</a:t>
            </a:r>
            <a:endParaRPr lang="en-LT" b="1" dirty="0">
              <a:solidFill>
                <a:schemeClr val="bg1"/>
              </a:solidFill>
              <a:latin typefac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27" name="Group 2"/>
          <p:cNvGrpSpPr/>
          <p:nvPr/>
        </p:nvGrpSpPr>
        <p:grpSpPr>
          <a:xfrm>
            <a:off x="479880" y="898200"/>
            <a:ext cx="1834920" cy="464040"/>
            <a:chOff x="479880" y="898200"/>
            <a:chExt cx="1834920" cy="464040"/>
          </a:xfrm>
        </p:grpSpPr>
        <p:sp>
          <p:nvSpPr>
            <p:cNvPr id="428"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29"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trike="noStrike" spc="-1" dirty="0">
                  <a:solidFill>
                    <a:srgbClr val="FEFFFF"/>
                  </a:solidFill>
                  <a:latin typeface="Arial"/>
                  <a:ea typeface="Arial"/>
                </a:rPr>
                <a:t> </a:t>
              </a:r>
              <a:r>
                <a:rPr lang="lt-LT" sz="1600" b="1" spc="-1" dirty="0">
                  <a:solidFill>
                    <a:srgbClr val="FEFFFF"/>
                  </a:solidFill>
                  <a:latin typeface="Arial"/>
                  <a:ea typeface="Arial"/>
                </a:rPr>
                <a:t>3</a:t>
              </a:r>
              <a:endParaRPr lang="lt-LT" sz="1600" b="0" strike="noStrike" spc="-1" dirty="0">
                <a:latin typeface="Arial"/>
              </a:endParaRPr>
            </a:p>
          </p:txBody>
        </p:sp>
      </p:grpSp>
      <p:pic>
        <p:nvPicPr>
          <p:cNvPr id="430" name="Picture Placeholder 2"/>
          <p:cNvPicPr/>
          <p:nvPr/>
        </p:nvPicPr>
        <p:blipFill>
          <a:blip/>
          <a:stretch/>
        </p:blipFill>
        <p:spPr>
          <a:xfrm>
            <a:off x="480240" y="1441440"/>
            <a:ext cx="11231640" cy="5227920"/>
          </a:xfrm>
          <a:prstGeom prst="rect">
            <a:avLst/>
          </a:prstGeom>
          <a:ln w="12600">
            <a:noFill/>
          </a:ln>
        </p:spPr>
      </p:pic>
      <p:sp>
        <p:nvSpPr>
          <p:cNvPr id="431"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Parašyti programą, kuri su eilute "Zen of Python" darytų šiuos veiksmus: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paskutinį antro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pirmą trečio žodžio simbolį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pirmą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paskutinį žodį</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visą frazę atbulai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Atskirtų žodžius ir juos atspausdintų</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Žodį "Python" pakeistų į "Programming" ir atspausdintų naują sakinį</a:t>
            </a:r>
            <a:endParaRPr lang="lt-LT" sz="1400" b="0" strike="noStrike" spc="-1">
              <a:latin typeface="Arial"/>
            </a:endParaRPr>
          </a:p>
          <a:p>
            <a:pPr>
              <a:lnSpc>
                <a:spcPct val="90000"/>
              </a:lnSpc>
              <a:spcBef>
                <a:spcPts val="1001"/>
              </a:spcBef>
            </a:pPr>
            <a:r>
              <a:rPr lang="lt-LT" sz="1400" b="0" strike="noStrike" spc="-1">
                <a:solidFill>
                  <a:srgbClr val="000000"/>
                </a:solidFill>
                <a:latin typeface="Arial"/>
                <a:ea typeface="Arial"/>
              </a:rPr>
              <a:t>Patarimas: naudoti string karpymo įrankius, funkcijas split(), replace()</a:t>
            </a: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8DC0869A-0CE9-76D6-3A2D-502A7B7C2BB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28</a:t>
            </a:r>
            <a:endParaRPr lang="en-LT" b="1" dirty="0">
              <a:solidFill>
                <a:schemeClr val="bg1"/>
              </a:solidFill>
              <a:latin typefac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33" name="Group 2"/>
          <p:cNvGrpSpPr/>
          <p:nvPr/>
        </p:nvGrpSpPr>
        <p:grpSpPr>
          <a:xfrm>
            <a:off x="479880" y="898200"/>
            <a:ext cx="1834920" cy="464040"/>
            <a:chOff x="479880" y="898200"/>
            <a:chExt cx="1834920" cy="464040"/>
          </a:xfrm>
        </p:grpSpPr>
        <p:sp>
          <p:nvSpPr>
            <p:cNvPr id="434"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35"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trike="noStrike" spc="-1" dirty="0">
                  <a:solidFill>
                    <a:srgbClr val="FEFFFF"/>
                  </a:solidFill>
                  <a:latin typeface="Arial"/>
                  <a:ea typeface="Arial"/>
                </a:rPr>
                <a:t> </a:t>
              </a:r>
              <a:r>
                <a:rPr lang="lt-LT" sz="1600" b="1" spc="-1" dirty="0">
                  <a:solidFill>
                    <a:srgbClr val="FEFFFF"/>
                  </a:solidFill>
                  <a:latin typeface="Arial"/>
                  <a:ea typeface="Arial"/>
                </a:rPr>
                <a:t>4</a:t>
              </a:r>
              <a:endParaRPr lang="lt-LT" sz="1600" b="0" strike="noStrike" spc="-1" dirty="0">
                <a:latin typeface="Arial"/>
              </a:endParaRPr>
            </a:p>
          </p:txBody>
        </p:sp>
      </p:grpSp>
      <p:pic>
        <p:nvPicPr>
          <p:cNvPr id="436" name="Picture Placeholder 2"/>
          <p:cNvPicPr/>
          <p:nvPr/>
        </p:nvPicPr>
        <p:blipFill>
          <a:blip/>
          <a:stretch/>
        </p:blipFill>
        <p:spPr>
          <a:xfrm>
            <a:off x="480240" y="1441440"/>
            <a:ext cx="11231640" cy="5227920"/>
          </a:xfrm>
          <a:prstGeom prst="rect">
            <a:avLst/>
          </a:prstGeom>
          <a:ln w="12600">
            <a:noFill/>
          </a:ln>
        </p:spPr>
      </p:pic>
      <p:sp>
        <p:nvSpPr>
          <p:cNvPr id="437"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Programoje išbandyti daugiau </a:t>
            </a:r>
            <a:r>
              <a:rPr lang="lt-LT" sz="1400" b="0" strike="noStrike" spc="-1" dirty="0" err="1">
                <a:solidFill>
                  <a:srgbClr val="000000"/>
                </a:solidFill>
                <a:latin typeface="Arial"/>
                <a:ea typeface="Arial"/>
              </a:rPr>
              <a:t>string</a:t>
            </a:r>
            <a:r>
              <a:rPr lang="lt-LT" sz="1400" b="0" strike="noStrike" spc="-1" dirty="0">
                <a:solidFill>
                  <a:srgbClr val="000000"/>
                </a:solidFill>
                <a:latin typeface="Arial"/>
                <a:ea typeface="Arial"/>
              </a:rPr>
              <a:t> funkcijų: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upper</a:t>
            </a:r>
            <a:r>
              <a:rPr lang="lt-LT" sz="1400" b="0" strike="noStrike" spc="-1" dirty="0">
                <a:solidFill>
                  <a:srgbClr val="000000"/>
                </a:solidFill>
                <a:latin typeface="Arial"/>
                <a:ea typeface="Arial"/>
              </a:rPr>
              <a:t>()</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casefold</a:t>
            </a:r>
            <a:r>
              <a:rPr lang="lt-LT" sz="1400" b="0" strike="noStrike" spc="-1" dirty="0">
                <a:solidFill>
                  <a:srgbClr val="000000"/>
                </a:solidFill>
                <a:latin typeface="Arial"/>
                <a:ea typeface="Arial"/>
              </a:rPr>
              <a:t>()</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capitalize</a:t>
            </a:r>
            <a:r>
              <a:rPr lang="lt-LT" sz="1400" b="0" strike="noStrike" spc="-1" dirty="0">
                <a:solidFill>
                  <a:srgbClr val="000000"/>
                </a:solidFill>
                <a:latin typeface="Arial"/>
                <a:ea typeface="Arial"/>
              </a:rPr>
              <a:t>()</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count</a:t>
            </a:r>
            <a:r>
              <a:rPr lang="lt-LT" sz="1400" b="0" strike="noStrike" spc="-1" dirty="0">
                <a:solidFill>
                  <a:srgbClr val="000000"/>
                </a:solidFill>
                <a:latin typeface="Arial"/>
                <a:ea typeface="Arial"/>
              </a:rPr>
              <a:t>()</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err="1">
                <a:solidFill>
                  <a:srgbClr val="000000"/>
                </a:solidFill>
                <a:latin typeface="Arial"/>
                <a:ea typeface="Arial"/>
              </a:rPr>
              <a:t>find</a:t>
            </a:r>
            <a:r>
              <a:rPr lang="lt-LT" sz="1400" b="0" strike="noStrike" spc="-1" dirty="0">
                <a:solidFill>
                  <a:srgbClr val="000000"/>
                </a:solidFill>
                <a:latin typeface="Arial"/>
                <a:ea typeface="Arial"/>
              </a:rPr>
              <a:t>()</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ir </a:t>
            </a:r>
            <a:r>
              <a:rPr lang="lt-LT" sz="1400" b="0" strike="noStrike" spc="-1" dirty="0" err="1">
                <a:solidFill>
                  <a:srgbClr val="000000"/>
                </a:solidFill>
                <a:latin typeface="Arial"/>
                <a:ea typeface="Arial"/>
              </a:rPr>
              <a:t>t.t</a:t>
            </a:r>
            <a:r>
              <a:rPr lang="lt-LT" sz="1400" b="0" strike="noStrike" spc="-1" dirty="0">
                <a:solidFill>
                  <a:srgbClr val="000000"/>
                </a:solidFill>
                <a:latin typeface="Arial"/>
                <a:ea typeface="Arial"/>
              </a:rPr>
              <a:t>.</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Visas jas galite rasti čia: </a:t>
            </a:r>
            <a:r>
              <a:rPr lang="lt-LT" sz="1400" b="0" u="sng" strike="noStrike" spc="-1" dirty="0">
                <a:solidFill>
                  <a:srgbClr val="0000FF"/>
                </a:solidFill>
                <a:uFillTx/>
                <a:latin typeface="Arial"/>
                <a:ea typeface="Arial"/>
                <a:hlinkClick r:id="rId2"/>
              </a:rPr>
              <a:t>https://www.w3schools.com/python/python_ref_string.asp</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A2277612-583D-1B5E-2426-90C06F0CA25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29</a:t>
            </a:r>
            <a:endParaRPr lang="en-LT" b="1" dirty="0">
              <a:solidFill>
                <a:schemeClr val="bg1"/>
              </a:solidFill>
              <a:latin typefac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grpSp>
        <p:nvGrpSpPr>
          <p:cNvPr id="439" name="Group 2"/>
          <p:cNvGrpSpPr/>
          <p:nvPr/>
        </p:nvGrpSpPr>
        <p:grpSpPr>
          <a:xfrm>
            <a:off x="479880" y="898200"/>
            <a:ext cx="1834920" cy="464040"/>
            <a:chOff x="479880" y="898200"/>
            <a:chExt cx="1834920" cy="464040"/>
          </a:xfrm>
        </p:grpSpPr>
        <p:sp>
          <p:nvSpPr>
            <p:cNvPr id="440"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441"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trike="noStrike" spc="-1" dirty="0">
                  <a:solidFill>
                    <a:srgbClr val="FEFFFF"/>
                  </a:solidFill>
                  <a:latin typeface="Arial"/>
                  <a:ea typeface="Arial"/>
                </a:rPr>
                <a:t> </a:t>
              </a:r>
              <a:r>
                <a:rPr lang="lt-LT" sz="1600" b="1" spc="-1" dirty="0">
                  <a:solidFill>
                    <a:srgbClr val="FEFFFF"/>
                  </a:solidFill>
                  <a:latin typeface="Arial"/>
                  <a:ea typeface="Arial"/>
                </a:rPr>
                <a:t>5</a:t>
              </a:r>
              <a:endParaRPr lang="lt-LT" sz="1600" b="0" strike="noStrike" spc="-1" dirty="0">
                <a:latin typeface="Arial"/>
              </a:endParaRPr>
            </a:p>
          </p:txBody>
        </p:sp>
      </p:grpSp>
      <p:pic>
        <p:nvPicPr>
          <p:cNvPr id="442" name="Picture Placeholder 2"/>
          <p:cNvPicPr/>
          <p:nvPr/>
        </p:nvPicPr>
        <p:blipFill>
          <a:blip/>
          <a:stretch/>
        </p:blipFill>
        <p:spPr>
          <a:xfrm>
            <a:off x="480240" y="1441440"/>
            <a:ext cx="11231640" cy="5227920"/>
          </a:xfrm>
          <a:prstGeom prst="rect">
            <a:avLst/>
          </a:prstGeom>
          <a:ln w="12600">
            <a:noFill/>
          </a:ln>
        </p:spPr>
      </p:pic>
      <p:sp>
        <p:nvSpPr>
          <p:cNvPr id="443"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dirty="0">
                <a:solidFill>
                  <a:srgbClr val="000000"/>
                </a:solidFill>
                <a:latin typeface="Arial"/>
                <a:ea typeface="Arial"/>
              </a:rPr>
              <a:t>Parašyti programą, kuri:</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įvesti pirmą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Leistų įvesti antrą skaičių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Paklaustų, kokį matematinį veiksmą reiktų atliktų</a:t>
            </a:r>
            <a:endParaRPr lang="lt-LT" sz="1400" b="0" strike="noStrike" spc="-1" dirty="0">
              <a:latin typeface="Arial"/>
            </a:endParaRPr>
          </a:p>
          <a:p>
            <a:pPr marL="285840" indent="-285480">
              <a:lnSpc>
                <a:spcPct val="90000"/>
              </a:lnSpc>
              <a:spcBef>
                <a:spcPts val="1001"/>
              </a:spcBef>
              <a:buClr>
                <a:srgbClr val="000000"/>
              </a:buClr>
              <a:buFont typeface="Arial"/>
              <a:buChar char="•"/>
            </a:pPr>
            <a:r>
              <a:rPr lang="lt-LT" sz="1400" b="0" strike="noStrike" spc="-1" dirty="0">
                <a:solidFill>
                  <a:srgbClr val="000000"/>
                </a:solidFill>
                <a:latin typeface="Arial"/>
                <a:ea typeface="Arial"/>
              </a:rPr>
              <a:t>Atspausdintų rezultatą: pasirinktų skaičių suma, daugybą ar pan.</a:t>
            </a:r>
            <a:endParaRPr lang="lt-LT" sz="1400" b="0" strike="noStrike" spc="-1" dirty="0">
              <a:latin typeface="Arial"/>
            </a:endParaRPr>
          </a:p>
          <a:p>
            <a:pPr>
              <a:lnSpc>
                <a:spcPct val="90000"/>
              </a:lnSpc>
              <a:spcBef>
                <a:spcPts val="1001"/>
              </a:spcBef>
            </a:pPr>
            <a:r>
              <a:rPr lang="lt-LT" sz="1400" b="0" strike="noStrike" spc="-1" dirty="0">
                <a:solidFill>
                  <a:srgbClr val="000000"/>
                </a:solidFill>
                <a:latin typeface="Arial"/>
                <a:ea typeface="Arial"/>
              </a:rPr>
              <a:t>Patarimas: naudoti </a:t>
            </a:r>
            <a:r>
              <a:rPr lang="lt-LT" sz="1400" b="0" strike="noStrike" spc="-1" dirty="0" err="1">
                <a:solidFill>
                  <a:srgbClr val="000000"/>
                </a:solidFill>
                <a:latin typeface="Arial"/>
                <a:ea typeface="Arial"/>
              </a:rPr>
              <a:t>input</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if</a:t>
            </a:r>
            <a:r>
              <a:rPr lang="lt-LT" sz="1400" b="0" strike="noStrike" spc="-1" dirty="0">
                <a:solidFill>
                  <a:srgbClr val="000000"/>
                </a:solidFill>
                <a:latin typeface="Arial"/>
                <a:ea typeface="Arial"/>
              </a:rPr>
              <a:t>, </a:t>
            </a:r>
            <a:r>
              <a:rPr lang="lt-LT" sz="1400" b="0" strike="noStrike" spc="-1" dirty="0" err="1">
                <a:solidFill>
                  <a:srgbClr val="000000"/>
                </a:solidFill>
                <a:latin typeface="Arial"/>
                <a:ea typeface="Arial"/>
              </a:rPr>
              <a:t>print</a:t>
            </a:r>
            <a:endParaRPr lang="lt-LT" sz="1400" b="0" strike="noStrike" spc="-1" dirty="0">
              <a:latin typeface="Arial"/>
            </a:endParaRPr>
          </a:p>
          <a:p>
            <a:pPr>
              <a:lnSpc>
                <a:spcPct val="90000"/>
              </a:lnSpc>
              <a:spcBef>
                <a:spcPts val="1001"/>
              </a:spcBef>
            </a:pPr>
            <a:endParaRPr lang="lt-LT" sz="1400" b="0" strike="noStrike" spc="-1" dirty="0">
              <a:latin typeface="Arial"/>
            </a:endParaRPr>
          </a:p>
        </p:txBody>
      </p:sp>
      <p:sp>
        <p:nvSpPr>
          <p:cNvPr id="2" name="TextBox 1">
            <a:extLst>
              <a:ext uri="{FF2B5EF4-FFF2-40B4-BE49-F238E27FC236}">
                <a16:creationId xmlns:a16="http://schemas.microsoft.com/office/drawing/2014/main" id="{737EF990-977D-6A85-644C-658579ACF492}"/>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30</a:t>
            </a:r>
            <a:endParaRPr lang="en-LT" b="1" dirty="0">
              <a:solidFill>
                <a:schemeClr val="bg1"/>
              </a:solidFill>
              <a:latin typefac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445" name="Group 2"/>
          <p:cNvGrpSpPr/>
          <p:nvPr/>
        </p:nvGrpSpPr>
        <p:grpSpPr>
          <a:xfrm>
            <a:off x="480240" y="914400"/>
            <a:ext cx="1834920" cy="464040"/>
            <a:chOff x="480240" y="914400"/>
            <a:chExt cx="1834920" cy="464040"/>
          </a:xfrm>
        </p:grpSpPr>
        <p:sp>
          <p:nvSpPr>
            <p:cNvPr id="446"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447"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448" name="Picture Placeholder 2"/>
          <p:cNvPicPr/>
          <p:nvPr/>
        </p:nvPicPr>
        <p:blipFill>
          <a:blip/>
          <a:stretch/>
        </p:blipFill>
        <p:spPr>
          <a:xfrm>
            <a:off x="479880" y="1441440"/>
            <a:ext cx="11231640" cy="5227920"/>
          </a:xfrm>
          <a:prstGeom prst="rect">
            <a:avLst/>
          </a:prstGeom>
          <a:ln w="12600">
            <a:noFill/>
          </a:ln>
        </p:spPr>
      </p:pic>
      <p:sp>
        <p:nvSpPr>
          <p:cNvPr id="449"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tIns="45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4F16610F-FF80-6D62-2472-A0E7CDC6B3E7}"/>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31</a:t>
            </a:r>
            <a:endParaRPr lang="en-LT" b="1" dirty="0">
              <a:solidFill>
                <a:schemeClr val="bg1"/>
              </a:solidFill>
              <a:latin typefac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451" name="TextShape 2"/>
          <p:cNvSpPr txBox="1"/>
          <p:nvPr/>
        </p:nvSpPr>
        <p:spPr>
          <a:xfrm>
            <a:off x="2798056" y="2638080"/>
            <a:ext cx="4207680" cy="32940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String functions</a:t>
            </a:r>
            <a:endParaRPr lang="lt-LT" sz="1600" b="0" strike="noStrike" spc="-1">
              <a:solidFill>
                <a:srgbClr val="000000"/>
              </a:solidFill>
              <a:latin typeface="Arial"/>
            </a:endParaRPr>
          </a:p>
        </p:txBody>
      </p:sp>
      <p:sp>
        <p:nvSpPr>
          <p:cNvPr id="452" name="TextShape 3"/>
          <p:cNvSpPr txBox="1"/>
          <p:nvPr/>
        </p:nvSpPr>
        <p:spPr>
          <a:xfrm>
            <a:off x="2798056" y="2987640"/>
            <a:ext cx="4207680" cy="5040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Visos </a:t>
            </a:r>
            <a:r>
              <a:rPr lang="lt-LT" sz="1600" b="0" strike="noStrike" spc="-1" dirty="0" err="1">
                <a:solidFill>
                  <a:srgbClr val="000000"/>
                </a:solidFill>
                <a:latin typeface="Arial"/>
                <a:ea typeface="Arial"/>
              </a:rPr>
              <a:t>built</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in</a:t>
            </a:r>
            <a:r>
              <a:rPr lang="lt-LT" sz="1600" b="0" strike="noStrike" spc="-1" dirty="0">
                <a:solidFill>
                  <a:srgbClr val="000000"/>
                </a:solidFill>
                <a:latin typeface="Arial"/>
                <a:ea typeface="Arial"/>
              </a:rPr>
              <a:t> </a:t>
            </a:r>
            <a:r>
              <a:rPr lang="lt-LT" sz="1600" spc="-1" dirty="0" err="1">
                <a:solidFill>
                  <a:srgbClr val="000000"/>
                </a:solidFill>
                <a:latin typeface="Arial"/>
                <a:ea typeface="Arial"/>
              </a:rPr>
              <a:t>s</a:t>
            </a:r>
            <a:r>
              <a:rPr lang="lt-LT" sz="1600" b="0" strike="noStrike" spc="-1" dirty="0" err="1">
                <a:solidFill>
                  <a:srgbClr val="000000"/>
                </a:solidFill>
                <a:latin typeface="Arial"/>
                <a:ea typeface="Arial"/>
              </a:rPr>
              <a:t>tring</a:t>
            </a:r>
            <a:r>
              <a:rPr lang="lt-LT" sz="1600" b="0" strike="noStrike" spc="-1" dirty="0">
                <a:solidFill>
                  <a:srgbClr val="000000"/>
                </a:solidFill>
                <a:latin typeface="Arial"/>
                <a:ea typeface="Arial"/>
              </a:rPr>
              <a:t> funkcijos</a:t>
            </a:r>
            <a:endParaRPr lang="lt-LT" sz="1600" b="0" strike="noStrike" spc="-1" dirty="0">
              <a:solidFill>
                <a:srgbClr val="000000"/>
              </a:solidFill>
              <a:latin typeface="Arial"/>
            </a:endParaRPr>
          </a:p>
        </p:txBody>
      </p:sp>
      <p:sp>
        <p:nvSpPr>
          <p:cNvPr id="453"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454" name="TextShape 5"/>
          <p:cNvSpPr txBox="1"/>
          <p:nvPr/>
        </p:nvSpPr>
        <p:spPr>
          <a:xfrm>
            <a:off x="7476976" y="263808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a:solidFill>
                  <a:srgbClr val="0000FF"/>
                </a:solidFill>
                <a:uFillTx/>
                <a:latin typeface="Arial"/>
                <a:ea typeface="Arial"/>
                <a:hlinkClick r:id="rId2"/>
              </a:rPr>
              <a:t>https://www.w3schools.com/python/python_ref_string.asp</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sp>
        <p:nvSpPr>
          <p:cNvPr id="2" name="TextShape 5">
            <a:extLst>
              <a:ext uri="{FF2B5EF4-FFF2-40B4-BE49-F238E27FC236}">
                <a16:creationId xmlns:a16="http://schemas.microsoft.com/office/drawing/2014/main" id="{8C915816-9308-01BA-CCB5-BF7590623823}"/>
              </a:ext>
            </a:extLst>
          </p:cNvPr>
          <p:cNvSpPr txBox="1"/>
          <p:nvPr/>
        </p:nvSpPr>
        <p:spPr>
          <a:xfrm>
            <a:off x="7450929" y="1641600"/>
            <a:ext cx="4207680"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3" name="TextShape 2">
            <a:extLst>
              <a:ext uri="{FF2B5EF4-FFF2-40B4-BE49-F238E27FC236}">
                <a16:creationId xmlns:a16="http://schemas.microsoft.com/office/drawing/2014/main" id="{B0B47BD8-0AE3-387D-7901-116D2A130AAD}"/>
              </a:ext>
            </a:extLst>
          </p:cNvPr>
          <p:cNvSpPr txBox="1"/>
          <p:nvPr/>
        </p:nvSpPr>
        <p:spPr>
          <a:xfrm>
            <a:off x="2865832" y="1641600"/>
            <a:ext cx="420768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err="1">
                <a:solidFill>
                  <a:srgbClr val="000000"/>
                </a:solidFill>
                <a:latin typeface="Arial"/>
                <a:ea typeface="Arial"/>
              </a:rPr>
              <a:t>ketivrtadienį</a:t>
            </a:r>
            <a:r>
              <a:rPr lang="lt-LT" sz="1600" spc="-1" dirty="0">
                <a:solidFill>
                  <a:srgbClr val="000000"/>
                </a:solidFill>
                <a:latin typeface="Arial"/>
                <a:ea typeface="Arial"/>
              </a:rPr>
              <a:t>)</a:t>
            </a:r>
            <a:endParaRPr lang="lt-LT" sz="160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tIns="45000" rIns="45720" bIns="45000" anchor="ctr">
            <a:normAutofit/>
          </a:bodyPr>
          <a:lstStyle/>
          <a:p>
            <a:pPr>
              <a:lnSpc>
                <a:spcPct val="90000"/>
              </a:lnSpc>
            </a:pPr>
            <a:r>
              <a:rPr lang="lt-LT" sz="4400" b="1" strike="noStrike" spc="-1">
                <a:solidFill>
                  <a:srgbClr val="000000"/>
                </a:solidFill>
                <a:latin typeface="Arial"/>
                <a:ea typeface="Arial"/>
              </a:rPr>
              <a:t>1 paskaita.</a:t>
            </a:r>
            <a:br/>
            <a:r>
              <a:rPr lang="lt-LT" sz="4400" b="1" strike="noStrike" spc="-1">
                <a:solidFill>
                  <a:srgbClr val="000000"/>
                </a:solidFill>
                <a:latin typeface="Arial"/>
                <a:ea typeface="Arial"/>
              </a:rPr>
              <a:t>Kintamieji, if sąlyga</a:t>
            </a:r>
            <a:endParaRPr lang="lt-LT" sz="4400" b="0" strike="noStrike" spc="-1">
              <a:solidFill>
                <a:srgbClr val="000000"/>
              </a:solidFill>
              <a:latin typeface="Arial"/>
            </a:endParaRPr>
          </a:p>
        </p:txBody>
      </p:sp>
      <p:sp>
        <p:nvSpPr>
          <p:cNvPr id="308" name="CustomShape 3"/>
          <p:cNvSpPr/>
          <p:nvPr/>
        </p:nvSpPr>
        <p:spPr>
          <a:xfrm>
            <a:off x="495720" y="593028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spAutoFit/>
          </a:bodyPr>
          <a:lstStyle/>
          <a:p>
            <a:pPr>
              <a:lnSpc>
                <a:spcPct val="100000"/>
              </a:lnSpc>
            </a:pPr>
            <a:r>
              <a:rPr lang="lt-LT" b="1" spc="-1" dirty="0">
                <a:solidFill>
                  <a:srgbClr val="000000"/>
                </a:solidFill>
                <a:latin typeface="Arial"/>
              </a:rPr>
              <a:t>2023</a:t>
            </a:r>
            <a:endParaRPr lang="lt-LT" b="0" strike="noStrike" spc="-1" dirty="0">
              <a:latin typeface="Arial"/>
            </a:endParaRPr>
          </a:p>
        </p:txBody>
      </p:sp>
      <p:pic>
        <p:nvPicPr>
          <p:cNvPr id="309" name="Picture Placeholder 14"/>
          <p:cNvPicPr/>
          <p:nvPr/>
        </p:nvPicPr>
        <p:blipFill>
          <a:blip/>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12"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313" name="Picture 4"/>
          <p:cNvPicPr/>
          <p:nvPr/>
        </p:nvPicPr>
        <p:blipFill>
          <a:blip/>
          <a:stretch/>
        </p:blipFill>
        <p:spPr>
          <a:xfrm>
            <a:off x="10131176" y="1280186"/>
            <a:ext cx="1304888" cy="1244263"/>
          </a:xfrm>
          <a:prstGeom prst="rect">
            <a:avLst/>
          </a:prstGeom>
          <a:ln>
            <a:noFill/>
          </a:ln>
        </p:spPr>
      </p:pic>
      <p:sp>
        <p:nvSpPr>
          <p:cNvPr id="2" name="TextBox 1">
            <a:extLst>
              <a:ext uri="{FF2B5EF4-FFF2-40B4-BE49-F238E27FC236}">
                <a16:creationId xmlns:a16="http://schemas.microsoft.com/office/drawing/2014/main" id="{27A2C622-7580-4DE5-5498-B571B1107E61}"/>
              </a:ext>
            </a:extLst>
          </p:cNvPr>
          <p:cNvSpPr txBox="1"/>
          <p:nvPr/>
        </p:nvSpPr>
        <p:spPr>
          <a:xfrm>
            <a:off x="4251072" y="5898048"/>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 paskaita. Kintamieji, if sąlyga</a:t>
            </a:r>
            <a:endParaRPr lang="lt-LT" sz="1300" b="0" strike="noStrike" spc="-1">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dirty="0">
                <a:solidFill>
                  <a:srgbClr val="000000"/>
                </a:solidFill>
                <a:latin typeface="Arial"/>
                <a:ea typeface="Arial"/>
              </a:rPr>
              <a:t>Šiandien išmoksite</a:t>
            </a:r>
            <a:endParaRPr lang="lt-LT" sz="3000" b="0" strike="noStrike" spc="-1" dirty="0">
              <a:solidFill>
                <a:srgbClr val="000000"/>
              </a:solidFill>
              <a:latin typeface="Arial"/>
            </a:endParaRPr>
          </a:p>
        </p:txBody>
      </p:sp>
      <p:sp>
        <p:nvSpPr>
          <p:cNvPr id="316" name="TextShape 3"/>
          <p:cNvSpPr txBox="1"/>
          <p:nvPr/>
        </p:nvSpPr>
        <p:spPr>
          <a:xfrm>
            <a:off x="1398600" y="3282480"/>
            <a:ext cx="4235400" cy="55296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Kokie yra kintamųjų tipai, jų sudarymo taisyklės</a:t>
            </a:r>
            <a:endParaRPr lang="lt-LT" sz="1600" b="0" strike="noStrike" spc="-1" dirty="0">
              <a:solidFill>
                <a:srgbClr val="000000"/>
              </a:solidFill>
              <a:latin typeface="Arial"/>
            </a:endParaRPr>
          </a:p>
        </p:txBody>
      </p:sp>
      <p:sp>
        <p:nvSpPr>
          <p:cNvPr id="317" name="TextShape 4"/>
          <p:cNvSpPr txBox="1"/>
          <p:nvPr/>
        </p:nvSpPr>
        <p:spPr>
          <a:xfrm>
            <a:off x="139860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Veiksmai su simbolių eilutėmis (</a:t>
            </a:r>
            <a:r>
              <a:rPr lang="lt-LT" sz="1600" spc="-1" dirty="0" err="1">
                <a:solidFill>
                  <a:srgbClr val="000000"/>
                </a:solidFill>
                <a:latin typeface="Arial"/>
                <a:ea typeface="Arial"/>
              </a:rPr>
              <a:t>s</a:t>
            </a:r>
            <a:r>
              <a:rPr lang="lt-LT" sz="1600" b="0" strike="noStrike" spc="-1" dirty="0" err="1">
                <a:solidFill>
                  <a:srgbClr val="000000"/>
                </a:solidFill>
                <a:latin typeface="Arial"/>
                <a:ea typeface="Arial"/>
              </a:rPr>
              <a:t>tring</a:t>
            </a:r>
            <a:r>
              <a:rPr lang="lt-LT" sz="1600" b="0" strike="noStrike" spc="-1" dirty="0">
                <a:solidFill>
                  <a:srgbClr val="000000"/>
                </a:solidFill>
                <a:latin typeface="Arial"/>
                <a:ea typeface="Arial"/>
              </a:rPr>
              <a:t>)</a:t>
            </a:r>
            <a:endParaRPr lang="lt-LT" sz="1600" b="0" strike="noStrike" spc="-1" dirty="0">
              <a:solidFill>
                <a:srgbClr val="000000"/>
              </a:solidFill>
              <a:latin typeface="Arial"/>
            </a:endParaRPr>
          </a:p>
        </p:txBody>
      </p:sp>
      <p:sp>
        <p:nvSpPr>
          <p:cNvPr id="318" name="TextShape 5"/>
          <p:cNvSpPr txBox="1"/>
          <p:nvPr/>
        </p:nvSpPr>
        <p:spPr>
          <a:xfrm>
            <a:off x="139860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Konvertuoti skirtingus duomenų tipus</a:t>
            </a:r>
            <a:endParaRPr lang="lt-LT" sz="1600" b="0" strike="noStrike" spc="-1">
              <a:solidFill>
                <a:srgbClr val="000000"/>
              </a:solidFill>
              <a:latin typeface="Arial"/>
            </a:endParaRPr>
          </a:p>
        </p:txBody>
      </p:sp>
      <p:sp>
        <p:nvSpPr>
          <p:cNvPr id="319" name="TextShape 6"/>
          <p:cNvSpPr txBox="1"/>
          <p:nvPr/>
        </p:nvSpPr>
        <p:spPr>
          <a:xfrm>
            <a:off x="7476480" y="3376440"/>
            <a:ext cx="4235400" cy="36540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Priimti duomenis iš vartotojo konsolės</a:t>
            </a:r>
            <a:endParaRPr lang="lt-LT" sz="1600" b="0" strike="noStrike" spc="-1">
              <a:solidFill>
                <a:srgbClr val="000000"/>
              </a:solidFill>
              <a:latin typeface="Arial"/>
            </a:endParaRPr>
          </a:p>
        </p:txBody>
      </p:sp>
      <p:sp>
        <p:nvSpPr>
          <p:cNvPr id="320" name="TextShape 7"/>
          <p:cNvSpPr txBox="1"/>
          <p:nvPr/>
        </p:nvSpPr>
        <p:spPr>
          <a:xfrm>
            <a:off x="7476480" y="4563720"/>
            <a:ext cx="4235400" cy="3434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Sąlygos sakinius</a:t>
            </a:r>
            <a:endParaRPr lang="lt-LT" sz="1600" b="0" strike="noStrike" spc="-1">
              <a:solidFill>
                <a:srgbClr val="000000"/>
              </a:solidFill>
              <a:latin typeface="Arial"/>
            </a:endParaRPr>
          </a:p>
        </p:txBody>
      </p:sp>
      <p:sp>
        <p:nvSpPr>
          <p:cNvPr id="321" name="TextShape 8"/>
          <p:cNvSpPr txBox="1"/>
          <p:nvPr/>
        </p:nvSpPr>
        <p:spPr>
          <a:xfrm>
            <a:off x="7476480" y="5697000"/>
            <a:ext cx="4235400" cy="330840"/>
          </a:xfrm>
          <a:prstGeom prst="rect">
            <a:avLst/>
          </a:prstGeom>
          <a:noFill/>
          <a:ln w="12600">
            <a:noFill/>
          </a:ln>
        </p:spPr>
        <p:txBody>
          <a:bodyPr lIns="45720" tIns="45000" rIns="45720" bIns="45000">
            <a:noAutofit/>
          </a:bodyPr>
          <a:lstStyle/>
          <a:p>
            <a:pPr>
              <a:lnSpc>
                <a:spcPct val="90000"/>
              </a:lnSpc>
              <a:spcBef>
                <a:spcPts val="1001"/>
              </a:spcBef>
            </a:pPr>
            <a:r>
              <a:rPr lang="lt-LT" sz="1600" b="0" strike="noStrike" spc="-1" dirty="0">
                <a:solidFill>
                  <a:srgbClr val="000000"/>
                </a:solidFill>
                <a:latin typeface="Arial"/>
                <a:ea typeface="Arial"/>
              </a:rPr>
              <a:t>Kodo komentavimo taisyklės </a:t>
            </a:r>
            <a:endParaRPr lang="lt-LT" sz="1600" b="0" strike="noStrike" spc="-1" dirty="0">
              <a:solidFill>
                <a:srgbClr val="000000"/>
              </a:solidFill>
              <a:latin typeface="Arial"/>
            </a:endParaRPr>
          </a:p>
        </p:txBody>
      </p:sp>
      <p:grpSp>
        <p:nvGrpSpPr>
          <p:cNvPr id="322" name="Group 9"/>
          <p:cNvGrpSpPr/>
          <p:nvPr/>
        </p:nvGrpSpPr>
        <p:grpSpPr>
          <a:xfrm>
            <a:off x="480240" y="3193560"/>
            <a:ext cx="731160" cy="731160"/>
            <a:chOff x="480240" y="3193560"/>
            <a:chExt cx="731160" cy="731160"/>
          </a:xfrm>
        </p:grpSpPr>
        <p:sp>
          <p:nvSpPr>
            <p:cNvPr id="323" name="CustomShape 10"/>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4" name="CustomShape 11"/>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5" name="Group 12"/>
          <p:cNvGrpSpPr/>
          <p:nvPr/>
        </p:nvGrpSpPr>
        <p:grpSpPr>
          <a:xfrm>
            <a:off x="480240" y="4369680"/>
            <a:ext cx="731160" cy="731160"/>
            <a:chOff x="480240" y="4369680"/>
            <a:chExt cx="731160" cy="731160"/>
          </a:xfrm>
        </p:grpSpPr>
        <p:sp>
          <p:nvSpPr>
            <p:cNvPr id="326" name="CustomShape 13"/>
            <p:cNvSpPr/>
            <p:nvPr/>
          </p:nvSpPr>
          <p:spPr>
            <a:xfrm>
              <a:off x="48024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7" name="CustomShape 14"/>
            <p:cNvSpPr/>
            <p:nvPr/>
          </p:nvSpPr>
          <p:spPr>
            <a:xfrm>
              <a:off x="63324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8" name="Group 15"/>
          <p:cNvGrpSpPr/>
          <p:nvPr/>
        </p:nvGrpSpPr>
        <p:grpSpPr>
          <a:xfrm>
            <a:off x="480240" y="5496840"/>
            <a:ext cx="731160" cy="731160"/>
            <a:chOff x="480240" y="5496840"/>
            <a:chExt cx="731160" cy="731160"/>
          </a:xfrm>
        </p:grpSpPr>
        <p:sp>
          <p:nvSpPr>
            <p:cNvPr id="329" name="CustomShape 16"/>
            <p:cNvSpPr/>
            <p:nvPr/>
          </p:nvSpPr>
          <p:spPr>
            <a:xfrm>
              <a:off x="48024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0" name="CustomShape 17"/>
            <p:cNvSpPr/>
            <p:nvPr/>
          </p:nvSpPr>
          <p:spPr>
            <a:xfrm>
              <a:off x="63324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331" name="Group 18"/>
          <p:cNvGrpSpPr/>
          <p:nvPr/>
        </p:nvGrpSpPr>
        <p:grpSpPr>
          <a:xfrm>
            <a:off x="6557760" y="3193560"/>
            <a:ext cx="731160" cy="731160"/>
            <a:chOff x="6557760" y="3193560"/>
            <a:chExt cx="731160" cy="731160"/>
          </a:xfrm>
        </p:grpSpPr>
        <p:sp>
          <p:nvSpPr>
            <p:cNvPr id="332" name="CustomShape 19"/>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3" name="CustomShape 20"/>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grpSp>
        <p:nvGrpSpPr>
          <p:cNvPr id="334" name="Group 21"/>
          <p:cNvGrpSpPr/>
          <p:nvPr/>
        </p:nvGrpSpPr>
        <p:grpSpPr>
          <a:xfrm>
            <a:off x="6557760" y="4369680"/>
            <a:ext cx="731160" cy="731160"/>
            <a:chOff x="6557760" y="4369680"/>
            <a:chExt cx="731160" cy="731160"/>
          </a:xfrm>
        </p:grpSpPr>
        <p:sp>
          <p:nvSpPr>
            <p:cNvPr id="335" name="CustomShape 22"/>
            <p:cNvSpPr/>
            <p:nvPr/>
          </p:nvSpPr>
          <p:spPr>
            <a:xfrm>
              <a:off x="6557760" y="43696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6" name="CustomShape 23"/>
            <p:cNvSpPr/>
            <p:nvPr/>
          </p:nvSpPr>
          <p:spPr>
            <a:xfrm>
              <a:off x="6710400" y="45374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05</a:t>
              </a:r>
              <a:endParaRPr lang="lt-LT" sz="2000" b="0" strike="noStrike" spc="-1">
                <a:latin typeface="Arial"/>
              </a:endParaRPr>
            </a:p>
          </p:txBody>
        </p:sp>
      </p:grpSp>
      <p:grpSp>
        <p:nvGrpSpPr>
          <p:cNvPr id="337" name="Group 24"/>
          <p:cNvGrpSpPr/>
          <p:nvPr/>
        </p:nvGrpSpPr>
        <p:grpSpPr>
          <a:xfrm>
            <a:off x="6557760" y="5496840"/>
            <a:ext cx="731160" cy="731160"/>
            <a:chOff x="6557760" y="5496840"/>
            <a:chExt cx="731160" cy="731160"/>
          </a:xfrm>
        </p:grpSpPr>
        <p:sp>
          <p:nvSpPr>
            <p:cNvPr id="338" name="CustomShape 25"/>
            <p:cNvSpPr/>
            <p:nvPr/>
          </p:nvSpPr>
          <p:spPr>
            <a:xfrm>
              <a:off x="6557760" y="549684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9" name="CustomShape 26"/>
            <p:cNvSpPr/>
            <p:nvPr/>
          </p:nvSpPr>
          <p:spPr>
            <a:xfrm>
              <a:off x="6710400" y="566460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06</a:t>
              </a:r>
              <a:endParaRPr lang="lt-LT" sz="2000" b="0" strike="noStrike" spc="-1">
                <a:latin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1" name="TextShape 2"/>
          <p:cNvSpPr txBox="1"/>
          <p:nvPr/>
        </p:nvSpPr>
        <p:spPr>
          <a:xfrm>
            <a:off x="6217920" y="3485520"/>
            <a:ext cx="5833080" cy="10335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Sveikieji skaičiai – Integer (int)</a:t>
            </a:r>
            <a:endParaRPr lang="lt-LT" sz="3000" b="0" strike="noStrike" spc="-1">
              <a:solidFill>
                <a:srgbClr val="000000"/>
              </a:solidFill>
              <a:latin typeface="Arial"/>
            </a:endParaRPr>
          </a:p>
        </p:txBody>
      </p:sp>
      <p:pic>
        <p:nvPicPr>
          <p:cNvPr id="342" name="Picture 2"/>
          <p:cNvPicPr/>
          <p:nvPr/>
        </p:nvPicPr>
        <p:blipFill>
          <a:blip/>
          <a:stretch/>
        </p:blipFill>
        <p:spPr>
          <a:xfrm>
            <a:off x="1993811" y="869372"/>
            <a:ext cx="1241640" cy="5711313"/>
          </a:xfrm>
          <a:prstGeom prst="rect">
            <a:avLst/>
          </a:prstGeom>
          <a:ln>
            <a:noFill/>
          </a:ln>
        </p:spPr>
      </p:pic>
      <p:sp>
        <p:nvSpPr>
          <p:cNvPr id="2" name="TextBox 1">
            <a:extLst>
              <a:ext uri="{FF2B5EF4-FFF2-40B4-BE49-F238E27FC236}">
                <a16:creationId xmlns:a16="http://schemas.microsoft.com/office/drawing/2014/main" id="{81796C1B-9E1F-1E4A-2F61-E5F351E635D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4" name="TextShape 2"/>
          <p:cNvSpPr txBox="1"/>
          <p:nvPr/>
        </p:nvSpPr>
        <p:spPr>
          <a:xfrm>
            <a:off x="6250680" y="3348000"/>
            <a:ext cx="5616000" cy="646560"/>
          </a:xfrm>
          <a:prstGeom prst="rect">
            <a:avLst/>
          </a:prstGeom>
          <a:noFill/>
          <a:ln w="12600">
            <a:noFill/>
          </a:ln>
        </p:spPr>
        <p:txBody>
          <a:bodyPr lIns="45720" tIns="45000" rIns="45720" bIns="45000">
            <a:normAutofit/>
          </a:bodyPr>
          <a:lstStyle/>
          <a:p>
            <a:pPr>
              <a:lnSpc>
                <a:spcPct val="90000"/>
              </a:lnSpc>
              <a:spcBef>
                <a:spcPts val="1001"/>
              </a:spcBef>
            </a:pPr>
            <a:r>
              <a:rPr lang="lt-LT" sz="3000" b="1" strike="noStrike" spc="-1">
                <a:solidFill>
                  <a:srgbClr val="000000"/>
                </a:solidFill>
                <a:latin typeface="Arial"/>
                <a:ea typeface="Arial"/>
              </a:rPr>
              <a:t>Skaičiai su kableliu – float</a:t>
            </a:r>
            <a:endParaRPr lang="lt-LT" sz="3000" b="0" strike="noStrike" spc="-1">
              <a:solidFill>
                <a:srgbClr val="000000"/>
              </a:solidFill>
              <a:latin typeface="Arial"/>
            </a:endParaRPr>
          </a:p>
        </p:txBody>
      </p:sp>
      <p:pic>
        <p:nvPicPr>
          <p:cNvPr id="345" name="Picture 3"/>
          <p:cNvPicPr/>
          <p:nvPr/>
        </p:nvPicPr>
        <p:blipFill>
          <a:blip/>
          <a:stretch/>
        </p:blipFill>
        <p:spPr>
          <a:xfrm>
            <a:off x="1784520" y="1528560"/>
            <a:ext cx="1476000" cy="1999800"/>
          </a:xfrm>
          <a:prstGeom prst="rect">
            <a:avLst/>
          </a:prstGeom>
          <a:ln>
            <a:noFill/>
          </a:ln>
        </p:spPr>
      </p:pic>
      <p:pic>
        <p:nvPicPr>
          <p:cNvPr id="346" name="Picture 4"/>
          <p:cNvPicPr/>
          <p:nvPr/>
        </p:nvPicPr>
        <p:blipFill>
          <a:blip/>
          <a:stretch/>
        </p:blipFill>
        <p:spPr>
          <a:xfrm>
            <a:off x="1660680" y="4363920"/>
            <a:ext cx="1723680" cy="1590480"/>
          </a:xfrm>
          <a:prstGeom prst="rect">
            <a:avLst/>
          </a:prstGeom>
          <a:ln>
            <a:noFill/>
          </a:ln>
        </p:spPr>
      </p:pic>
      <p:sp>
        <p:nvSpPr>
          <p:cNvPr id="2" name="TextBox 1">
            <a:extLst>
              <a:ext uri="{FF2B5EF4-FFF2-40B4-BE49-F238E27FC236}">
                <a16:creationId xmlns:a16="http://schemas.microsoft.com/office/drawing/2014/main" id="{9E123FA4-CAEF-BE32-AC72-092425DB658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6C6FD7E5-E297-98FD-BD6C-CCFCA9331A59}"/>
              </a:ext>
            </a:extLst>
          </p:cNvPr>
          <p:cNvSpPr txBox="1"/>
          <p:nvPr/>
        </p:nvSpPr>
        <p:spPr>
          <a:xfrm>
            <a:off x="632640" y="6132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7" name="TextShape 2">
            <a:extLst>
              <a:ext uri="{FF2B5EF4-FFF2-40B4-BE49-F238E27FC236}">
                <a16:creationId xmlns:a16="http://schemas.microsoft.com/office/drawing/2014/main" id="{70EB83DA-9C12-C134-A8F9-DAF50645EF2E}"/>
              </a:ext>
            </a:extLst>
          </p:cNvPr>
          <p:cNvSpPr txBox="1"/>
          <p:nvPr/>
        </p:nvSpPr>
        <p:spPr>
          <a:xfrm>
            <a:off x="6557760" y="3474720"/>
            <a:ext cx="5153400" cy="943308"/>
          </a:xfrm>
          <a:prstGeom prst="rect">
            <a:avLst/>
          </a:prstGeom>
          <a:noFill/>
          <a:ln w="12600">
            <a:noFill/>
          </a:ln>
        </p:spPr>
        <p:txBody>
          <a:bodyPr lIns="45720" tIns="45000" rIns="45720" bIns="45000" anchor="t">
            <a:noAutofit/>
          </a:bodyPr>
          <a:lstStyle/>
          <a:p>
            <a:pPr>
              <a:lnSpc>
                <a:spcPct val="90000"/>
              </a:lnSpc>
            </a:pPr>
            <a:r>
              <a:rPr lang="lt-LT" sz="3000" b="1" spc="-1">
                <a:solidFill>
                  <a:srgbClr val="000000"/>
                </a:solidFill>
                <a:latin typeface="Arial"/>
              </a:rPr>
              <a:t>Matematinių veiksmų operatoriai </a:t>
            </a:r>
            <a:endParaRPr lang="lt-LT" sz="3000" b="1" strike="noStrike" spc="-1">
              <a:solidFill>
                <a:srgbClr val="000000"/>
              </a:solidFill>
              <a:latin typeface="Arial"/>
            </a:endParaRPr>
          </a:p>
        </p:txBody>
      </p:sp>
      <p:pic>
        <p:nvPicPr>
          <p:cNvPr id="8" name="Picture 8">
            <a:extLst>
              <a:ext uri="{FF2B5EF4-FFF2-40B4-BE49-F238E27FC236}">
                <a16:creationId xmlns:a16="http://schemas.microsoft.com/office/drawing/2014/main" id="{356C845F-0D71-02B8-6DF9-D12788B15236}"/>
              </a:ext>
            </a:extLst>
          </p:cNvPr>
          <p:cNvPicPr>
            <a:picLocks noChangeAspect="1"/>
          </p:cNvPicPr>
          <p:nvPr/>
        </p:nvPicPr>
        <p:blipFill>
          <a:blip/>
          <a:stretch>
            <a:fillRect/>
          </a:stretch>
        </p:blipFill>
        <p:spPr>
          <a:xfrm>
            <a:off x="741871" y="2028349"/>
            <a:ext cx="4626633" cy="2887565"/>
          </a:xfrm>
          <a:prstGeom prst="rect">
            <a:avLst/>
          </a:prstGeom>
        </p:spPr>
      </p:pic>
      <p:sp>
        <p:nvSpPr>
          <p:cNvPr id="2" name="TextBox 1">
            <a:extLst>
              <a:ext uri="{FF2B5EF4-FFF2-40B4-BE49-F238E27FC236}">
                <a16:creationId xmlns:a16="http://schemas.microsoft.com/office/drawing/2014/main" id="{AA742863-95D4-2602-D1C0-092DFA4949A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138288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480240" y="460800"/>
            <a:ext cx="5615280" cy="453240"/>
          </a:xfrm>
          <a:prstGeom prst="rect">
            <a:avLst/>
          </a:prstGeom>
          <a:noFill/>
          <a:ln w="12600">
            <a:noFill/>
          </a:ln>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 paskaita. Kintamieji, if sąlyga</a:t>
            </a:r>
            <a:endParaRPr lang="lt-LT" sz="1300" b="0" strike="noStrike" spc="-1">
              <a:solidFill>
                <a:srgbClr val="000000"/>
              </a:solidFill>
              <a:latin typeface="Arial"/>
            </a:endParaRPr>
          </a:p>
        </p:txBody>
      </p:sp>
      <p:sp>
        <p:nvSpPr>
          <p:cNvPr id="348" name="TextShape 2"/>
          <p:cNvSpPr txBox="1"/>
          <p:nvPr/>
        </p:nvSpPr>
        <p:spPr>
          <a:xfrm>
            <a:off x="6557760" y="3474720"/>
            <a:ext cx="5153400" cy="55512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Veiksmai su kintamaisiais</a:t>
            </a:r>
            <a:endParaRPr lang="lt-LT" sz="3000" b="0" strike="noStrike" spc="-1">
              <a:solidFill>
                <a:srgbClr val="000000"/>
              </a:solidFill>
              <a:latin typeface="Arial"/>
            </a:endParaRPr>
          </a:p>
        </p:txBody>
      </p:sp>
      <p:pic>
        <p:nvPicPr>
          <p:cNvPr id="349" name="Picture 2"/>
          <p:cNvPicPr/>
          <p:nvPr/>
        </p:nvPicPr>
        <p:blipFill>
          <a:blip/>
          <a:stretch/>
        </p:blipFill>
        <p:spPr>
          <a:xfrm>
            <a:off x="1744920" y="1104480"/>
            <a:ext cx="1476000" cy="5295960"/>
          </a:xfrm>
          <a:prstGeom prst="rect">
            <a:avLst/>
          </a:prstGeom>
          <a:ln>
            <a:noFill/>
          </a:ln>
        </p:spPr>
      </p:pic>
      <p:sp>
        <p:nvSpPr>
          <p:cNvPr id="2" name="TextBox 1">
            <a:extLst>
              <a:ext uri="{FF2B5EF4-FFF2-40B4-BE49-F238E27FC236}">
                <a16:creationId xmlns:a16="http://schemas.microsoft.com/office/drawing/2014/main" id="{65BC7DA7-1BA9-F98D-5AFE-45C329AD66F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8EFA5D-9E35-4317-BA04-83B0C28F9A9C}">
  <ds:schemaRefs>
    <ds:schemaRef ds:uri="62f0fa9f-d35e-4a7f-aed7-55df17063d92"/>
    <ds:schemaRef ds:uri="e94fbb91-2895-466f-9cdd-164826e0ab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09200B-3DA9-4FA2-8815-9C8874C45BBD}">
  <ds:schemaRefs>
    <ds:schemaRef ds:uri="http://schemas.microsoft.com/sharepoint/v3/contenttype/forms"/>
  </ds:schemaRefs>
</ds:datastoreItem>
</file>

<file path=customXml/itemProps3.xml><?xml version="1.0" encoding="utf-8"?>
<ds:datastoreItem xmlns:ds="http://schemas.openxmlformats.org/officeDocument/2006/customXml" ds:itemID="{353BF785-2442-494E-927E-DCC7CFA28F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4473</TotalTime>
  <Words>6158</Words>
  <Application>Microsoft Macintosh PowerPoint</Application>
  <PresentationFormat>Widescreen</PresentationFormat>
  <Paragraphs>399</Paragraphs>
  <Slides>37</Slides>
  <Notes>31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37</vt:i4>
      </vt:variant>
    </vt:vector>
  </HeadingPairs>
  <TitlesOfParts>
    <vt:vector size="49" baseType="lpstr">
      <vt:lpstr>Arial</vt:lpstr>
      <vt:lpstr>Calibri</vt:lpstr>
      <vt:lpstr>Söhne</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41</cp:revision>
  <dcterms:modified xsi:type="dcterms:W3CDTF">2023-06-07T05:58:03Z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y fmtid="{D5CDD505-2E9C-101B-9397-08002B2CF9AE}" pid="12" name="ContentTypeId">
    <vt:lpwstr>0x0101009ACC98F71C7CEB499EFDC29467EAFC60</vt:lpwstr>
  </property>
</Properties>
</file>