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34"/>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x="12192000" cy="6858000"/>
  <p:notesSz cx="7559675" cy="10691813"/>
  <p:defaultText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26"/>
    <p:restoredTop sz="55352"/>
  </p:normalViewPr>
  <p:slideViewPr>
    <p:cSldViewPr snapToGrid="0">
      <p:cViewPr varScale="1">
        <p:scale>
          <a:sx n="68" d="100"/>
          <a:sy n="68" d="100"/>
        </p:scale>
        <p:origin x="32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presProps" Target="pres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44E808E-62B4-CF43-ADDA-F816904161E0}" type="datetimeFigureOut">
              <a:rPr lang="en-LT" smtClean="0"/>
              <a:t>2023-08-13</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3C823D4-37AC-524D-882A-6DB49D5C7757}" type="slidenum">
              <a:rPr lang="en-LT" smtClean="0"/>
              <a:t>‹#›</a:t>
            </a:fld>
            <a:endParaRPr lang="en-LT"/>
          </a:p>
        </p:txBody>
      </p:sp>
    </p:spTree>
    <p:extLst>
      <p:ext uri="{BB962C8B-B14F-4D97-AF65-F5344CB8AC3E}">
        <p14:creationId xmlns:p14="http://schemas.microsoft.com/office/powerpoint/2010/main" val="256143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Siandien mes pakalbesime apie UNIT testu kurima ir ()</a:t>
            </a:r>
          </a:p>
        </p:txBody>
      </p:sp>
      <p:sp>
        <p:nvSpPr>
          <p:cNvPr id="4" name="Slide Number Placeholder 3"/>
          <p:cNvSpPr>
            <a:spLocks noGrp="1"/>
          </p:cNvSpPr>
          <p:nvPr>
            <p:ph type="sldNum" sz="quarter" idx="5"/>
          </p:nvPr>
        </p:nvSpPr>
        <p:spPr/>
        <p:txBody>
          <a:bodyPr/>
          <a:lstStyle/>
          <a:p>
            <a:fld id="{93C823D4-37AC-524D-882A-6DB49D5C7757}" type="slidenum">
              <a:rPr lang="en-LT" smtClean="0"/>
              <a:t>1</a:t>
            </a:fld>
            <a:endParaRPr lang="en-LT"/>
          </a:p>
        </p:txBody>
      </p:sp>
    </p:spTree>
    <p:extLst>
      <p:ext uri="{BB962C8B-B14F-4D97-AF65-F5344CB8AC3E}">
        <p14:creationId xmlns:p14="http://schemas.microsoft.com/office/powerpoint/2010/main" val="2506808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abar</a:t>
            </a:r>
            <a:r>
              <a:rPr lang="lt-LT" b="0" i="0" dirty="0">
                <a:solidFill>
                  <a:srgbClr val="374151"/>
                </a:solidFill>
                <a:effectLst/>
                <a:latin typeface="Söhne"/>
              </a:rPr>
              <a:t> pereisime prie "</a:t>
            </a:r>
            <a:r>
              <a:rPr lang="lt-LT" b="0" i="0" dirty="0" err="1">
                <a:solidFill>
                  <a:srgbClr val="374151"/>
                </a:solidFill>
                <a:effectLst/>
                <a:latin typeface="Söhne"/>
              </a:rPr>
              <a:t>unittest</a:t>
            </a:r>
            <a:r>
              <a:rPr lang="lt-LT" b="0" i="0" dirty="0">
                <a:solidFill>
                  <a:srgbClr val="374151"/>
                </a:solidFill>
                <a:effectLst/>
                <a:latin typeface="Söhne"/>
              </a:rPr>
              <a:t>" modulio metodų, kurie yra itin svarbūs vienetinio testavimo procese. Šie metodai leidžia mums patikrinti įvairias sąlygas ir užtikrinti, kad mūsų kodas veikia teisingai.</a:t>
            </a:r>
          </a:p>
          <a:p>
            <a:pPr algn="l"/>
            <a:endParaRPr lang="lt-LT" b="0" i="0" dirty="0">
              <a:solidFill>
                <a:srgbClr val="374151"/>
              </a:solidFill>
              <a:effectLst/>
              <a:latin typeface="Söhne"/>
            </a:endParaRPr>
          </a:p>
          <a:p>
            <a:pPr algn="l"/>
            <a:r>
              <a:rPr lang="lt-LT" b="0" i="0" dirty="0">
                <a:solidFill>
                  <a:srgbClr val="374151"/>
                </a:solidFill>
                <a:effectLst/>
                <a:latin typeface="Söhne"/>
              </a:rPr>
              <a:t>Visi "</a:t>
            </a:r>
            <a:r>
              <a:rPr lang="lt-LT" b="0" i="0" dirty="0" err="1">
                <a:solidFill>
                  <a:srgbClr val="374151"/>
                </a:solidFill>
                <a:effectLst/>
                <a:latin typeface="Söhne"/>
              </a:rPr>
              <a:t>unittest</a:t>
            </a:r>
            <a:r>
              <a:rPr lang="lt-LT" b="0" i="0" dirty="0">
                <a:solidFill>
                  <a:srgbClr val="374151"/>
                </a:solidFill>
                <a:effectLst/>
                <a:latin typeface="Söhne"/>
              </a:rPr>
              <a:t>" modulio metodai prasideda žodžiu "</a:t>
            </a:r>
            <a:r>
              <a:rPr lang="lt-LT" b="0" i="0" dirty="0" err="1">
                <a:solidFill>
                  <a:srgbClr val="374151"/>
                </a:solidFill>
                <a:effectLst/>
                <a:latin typeface="Söhne"/>
              </a:rPr>
              <a:t>assert</a:t>
            </a:r>
            <a:r>
              <a:rPr lang="lt-LT" b="0" i="0" dirty="0">
                <a:solidFill>
                  <a:srgbClr val="374151"/>
                </a:solidFill>
                <a:effectLst/>
                <a:latin typeface="Söhne"/>
              </a:rPr>
              <a:t>", kuris reiškia, kad mes "teigiame" arba "reikalaujame", jog tam tikra sąlyga yra teisinga. Jei sąlyga yra teisinga, testas praėjo. Jei ne - testas nepavyko.</a:t>
            </a:r>
          </a:p>
          <a:p>
            <a:pPr algn="l"/>
            <a:endParaRPr lang="lt-LT" b="0" i="0" dirty="0">
              <a:solidFill>
                <a:srgbClr val="374151"/>
              </a:solidFill>
              <a:effectLst/>
              <a:latin typeface="Söhne"/>
            </a:endParaRPr>
          </a:p>
          <a:p>
            <a:pPr algn="l"/>
            <a:r>
              <a:rPr lang="lt-LT" b="0" i="0" dirty="0">
                <a:solidFill>
                  <a:srgbClr val="374151"/>
                </a:solidFill>
                <a:effectLst/>
                <a:latin typeface="Söhne"/>
              </a:rPr>
              <a:t>Pirmiausia, pažvelkime į kai kuriuos pagrindinius "</a:t>
            </a:r>
            <a:r>
              <a:rPr lang="lt-LT" b="0" i="0" dirty="0" err="1">
                <a:solidFill>
                  <a:srgbClr val="374151"/>
                </a:solidFill>
                <a:effectLst/>
                <a:latin typeface="Söhne"/>
              </a:rPr>
              <a:t>unittest</a:t>
            </a:r>
            <a:r>
              <a:rPr lang="lt-LT" b="0" i="0" dirty="0">
                <a:solidFill>
                  <a:srgbClr val="374151"/>
                </a:solidFill>
                <a:effectLst/>
                <a:latin typeface="Söhne"/>
              </a:rPr>
              <a:t>" modulio metodus:</a:t>
            </a:r>
          </a:p>
          <a:p>
            <a:pPr algn="l">
              <a:buFont typeface="+mj-lt"/>
              <a:buAutoNum type="arabicPeriod"/>
            </a:pPr>
            <a:r>
              <a:rPr lang="lt-LT" b="1" i="0" dirty="0" err="1">
                <a:solidFill>
                  <a:srgbClr val="374151"/>
                </a:solidFill>
                <a:effectLst/>
                <a:latin typeface="Söhne"/>
              </a:rPr>
              <a:t>assertEqual</a:t>
            </a:r>
            <a:r>
              <a:rPr lang="lt-LT" b="1" i="0" dirty="0">
                <a:solidFill>
                  <a:srgbClr val="374151"/>
                </a:solidFill>
                <a:effectLst/>
                <a:latin typeface="Söhne"/>
              </a:rPr>
              <a:t>(a, </a:t>
            </a:r>
            <a:r>
              <a:rPr lang="lt-LT" b="1" i="0" dirty="0" err="1">
                <a:solidFill>
                  <a:srgbClr val="374151"/>
                </a:solidFill>
                <a:effectLst/>
                <a:latin typeface="Söhne"/>
              </a:rPr>
              <a:t>b</a:t>
            </a:r>
            <a:r>
              <a:rPr lang="lt-LT" b="1" i="0" dirty="0">
                <a:solidFill>
                  <a:srgbClr val="374151"/>
                </a:solidFill>
                <a:effectLst/>
                <a:latin typeface="Söhne"/>
              </a:rPr>
              <a:t>)</a:t>
            </a:r>
            <a:r>
              <a:rPr lang="lt-LT" b="0" i="0" dirty="0">
                <a:solidFill>
                  <a:srgbClr val="374151"/>
                </a:solidFill>
                <a:effectLst/>
                <a:latin typeface="Söhne"/>
              </a:rPr>
              <a:t> - tikrina, ar a yra lygu </a:t>
            </a:r>
            <a:r>
              <a:rPr lang="lt-LT" b="0" i="0" dirty="0" err="1">
                <a:solidFill>
                  <a:srgbClr val="374151"/>
                </a:solidFill>
                <a:effectLst/>
                <a:latin typeface="Söhne"/>
              </a:rPr>
              <a:t>b</a:t>
            </a:r>
            <a:r>
              <a:rPr lang="lt-LT" b="0" i="0" dirty="0">
                <a:solidFill>
                  <a:srgbClr val="374151"/>
                </a:solidFill>
                <a:effectLst/>
                <a:latin typeface="Söhne"/>
              </a:rPr>
              <a:t>. Jei taip, testas praėjo.</a:t>
            </a:r>
          </a:p>
          <a:p>
            <a:pPr algn="l">
              <a:buFont typeface="+mj-lt"/>
              <a:buAutoNum type="arabicPeriod"/>
            </a:pPr>
            <a:r>
              <a:rPr lang="lt-LT" b="1" i="0" dirty="0" err="1">
                <a:solidFill>
                  <a:srgbClr val="374151"/>
                </a:solidFill>
                <a:effectLst/>
                <a:latin typeface="Söhne"/>
              </a:rPr>
              <a:t>assertNotEqual</a:t>
            </a:r>
            <a:r>
              <a:rPr lang="lt-LT" b="1" i="0" dirty="0">
                <a:solidFill>
                  <a:srgbClr val="374151"/>
                </a:solidFill>
                <a:effectLst/>
                <a:latin typeface="Söhne"/>
              </a:rPr>
              <a:t>(a, </a:t>
            </a:r>
            <a:r>
              <a:rPr lang="lt-LT" b="1" i="0" dirty="0" err="1">
                <a:solidFill>
                  <a:srgbClr val="374151"/>
                </a:solidFill>
                <a:effectLst/>
                <a:latin typeface="Söhne"/>
              </a:rPr>
              <a:t>b</a:t>
            </a:r>
            <a:r>
              <a:rPr lang="lt-LT" b="1" i="0" dirty="0">
                <a:solidFill>
                  <a:srgbClr val="374151"/>
                </a:solidFill>
                <a:effectLst/>
                <a:latin typeface="Söhne"/>
              </a:rPr>
              <a:t>)</a:t>
            </a:r>
            <a:r>
              <a:rPr lang="lt-LT" b="0" i="0" dirty="0">
                <a:solidFill>
                  <a:srgbClr val="374151"/>
                </a:solidFill>
                <a:effectLst/>
                <a:latin typeface="Söhne"/>
              </a:rPr>
              <a:t> - tikrina, ar a nėra lygu </a:t>
            </a:r>
            <a:r>
              <a:rPr lang="lt-LT" b="0" i="0" dirty="0" err="1">
                <a:solidFill>
                  <a:srgbClr val="374151"/>
                </a:solidFill>
                <a:effectLst/>
                <a:latin typeface="Söhne"/>
              </a:rPr>
              <a:t>b</a:t>
            </a:r>
            <a:r>
              <a:rPr lang="lt-LT" b="0" i="0" dirty="0">
                <a:solidFill>
                  <a:srgbClr val="374151"/>
                </a:solidFill>
                <a:effectLst/>
                <a:latin typeface="Söhne"/>
              </a:rPr>
              <a:t>. Jei taip, testas praėjo.</a:t>
            </a:r>
          </a:p>
          <a:p>
            <a:pPr algn="l">
              <a:buFont typeface="+mj-lt"/>
              <a:buAutoNum type="arabicPeriod"/>
            </a:pPr>
            <a:r>
              <a:rPr lang="lt-LT" b="1" i="0" dirty="0" err="1">
                <a:solidFill>
                  <a:srgbClr val="374151"/>
                </a:solidFill>
                <a:effectLst/>
                <a:latin typeface="Söhne"/>
              </a:rPr>
              <a:t>assertTrue</a:t>
            </a:r>
            <a:r>
              <a:rPr lang="lt-LT" b="1" i="0" dirty="0">
                <a:solidFill>
                  <a:srgbClr val="374151"/>
                </a:solidFill>
                <a:effectLst/>
                <a:latin typeface="Söhne"/>
              </a:rPr>
              <a:t>(x)</a:t>
            </a:r>
            <a:r>
              <a:rPr lang="lt-LT" b="0" i="0" dirty="0">
                <a:solidFill>
                  <a:srgbClr val="374151"/>
                </a:solidFill>
                <a:effectLst/>
                <a:latin typeface="Söhne"/>
              </a:rPr>
              <a:t> - tikrina, ar reikšmė x yra </a:t>
            </a:r>
            <a:r>
              <a:rPr lang="lt-LT" b="0" i="0" dirty="0" err="1">
                <a:solidFill>
                  <a:srgbClr val="374151"/>
                </a:solidFill>
                <a:effectLst/>
                <a:latin typeface="Söhne"/>
              </a:rPr>
              <a:t>True</a:t>
            </a:r>
            <a:r>
              <a:rPr lang="lt-LT" b="0" i="0" dirty="0">
                <a:solidFill>
                  <a:srgbClr val="374151"/>
                </a:solidFill>
                <a:effectLst/>
                <a:latin typeface="Söhne"/>
              </a:rPr>
              <a:t>. Jei taip, testas praėjo.</a:t>
            </a:r>
          </a:p>
          <a:p>
            <a:pPr algn="l">
              <a:buFont typeface="+mj-lt"/>
              <a:buAutoNum type="arabicPeriod"/>
            </a:pPr>
            <a:r>
              <a:rPr lang="lt-LT" b="1" i="0" dirty="0" err="1">
                <a:solidFill>
                  <a:srgbClr val="374151"/>
                </a:solidFill>
                <a:effectLst/>
                <a:latin typeface="Söhne"/>
              </a:rPr>
              <a:t>assertFalse</a:t>
            </a:r>
            <a:r>
              <a:rPr lang="lt-LT" b="1" i="0" dirty="0">
                <a:solidFill>
                  <a:srgbClr val="374151"/>
                </a:solidFill>
                <a:effectLst/>
                <a:latin typeface="Söhne"/>
              </a:rPr>
              <a:t>(x)</a:t>
            </a:r>
            <a:r>
              <a:rPr lang="lt-LT" b="0" i="0" dirty="0">
                <a:solidFill>
                  <a:srgbClr val="374151"/>
                </a:solidFill>
                <a:effectLst/>
                <a:latin typeface="Söhne"/>
              </a:rPr>
              <a:t> - tikrina, ar reikšmė x yra </a:t>
            </a:r>
            <a:r>
              <a:rPr lang="lt-LT" b="0" i="0" dirty="0" err="1">
                <a:solidFill>
                  <a:srgbClr val="374151"/>
                </a:solidFill>
                <a:effectLst/>
                <a:latin typeface="Söhne"/>
              </a:rPr>
              <a:t>False</a:t>
            </a:r>
            <a:r>
              <a:rPr lang="lt-LT" b="0" i="0" dirty="0">
                <a:solidFill>
                  <a:srgbClr val="374151"/>
                </a:solidFill>
                <a:effectLst/>
                <a:latin typeface="Söhne"/>
              </a:rPr>
              <a:t>. Jei taip, testas praėjo.</a:t>
            </a:r>
          </a:p>
          <a:p>
            <a:pPr algn="l">
              <a:buFont typeface="+mj-lt"/>
              <a:buAutoNum type="arabicPeriod"/>
            </a:pPr>
            <a:r>
              <a:rPr lang="lt-LT" b="1" i="0" dirty="0" err="1">
                <a:solidFill>
                  <a:srgbClr val="374151"/>
                </a:solidFill>
                <a:effectLst/>
                <a:latin typeface="Söhne"/>
              </a:rPr>
              <a:t>assertIs</a:t>
            </a:r>
            <a:r>
              <a:rPr lang="lt-LT" b="1" i="0" dirty="0">
                <a:solidFill>
                  <a:srgbClr val="374151"/>
                </a:solidFill>
                <a:effectLst/>
                <a:latin typeface="Söhne"/>
              </a:rPr>
              <a:t>(a, </a:t>
            </a:r>
            <a:r>
              <a:rPr lang="lt-LT" b="1" i="0" dirty="0" err="1">
                <a:solidFill>
                  <a:srgbClr val="374151"/>
                </a:solidFill>
                <a:effectLst/>
                <a:latin typeface="Söhne"/>
              </a:rPr>
              <a:t>b</a:t>
            </a:r>
            <a:r>
              <a:rPr lang="lt-LT" b="1" i="0" dirty="0">
                <a:solidFill>
                  <a:srgbClr val="374151"/>
                </a:solidFill>
                <a:effectLst/>
                <a:latin typeface="Söhne"/>
              </a:rPr>
              <a:t>)</a:t>
            </a:r>
            <a:r>
              <a:rPr lang="lt-LT" b="0" i="0" dirty="0">
                <a:solidFill>
                  <a:srgbClr val="374151"/>
                </a:solidFill>
                <a:effectLst/>
                <a:latin typeface="Söhne"/>
              </a:rPr>
              <a:t> ir </a:t>
            </a:r>
            <a:r>
              <a:rPr lang="lt-LT" b="1" i="0" dirty="0" err="1">
                <a:solidFill>
                  <a:srgbClr val="374151"/>
                </a:solidFill>
                <a:effectLst/>
                <a:latin typeface="Söhne"/>
              </a:rPr>
              <a:t>assertIsNot</a:t>
            </a:r>
            <a:r>
              <a:rPr lang="lt-LT" b="1" i="0" dirty="0">
                <a:solidFill>
                  <a:srgbClr val="374151"/>
                </a:solidFill>
                <a:effectLst/>
                <a:latin typeface="Söhne"/>
              </a:rPr>
              <a:t>(a, </a:t>
            </a:r>
            <a:r>
              <a:rPr lang="lt-LT" b="1" i="0" dirty="0" err="1">
                <a:solidFill>
                  <a:srgbClr val="374151"/>
                </a:solidFill>
                <a:effectLst/>
                <a:latin typeface="Söhne"/>
              </a:rPr>
              <a:t>b</a:t>
            </a:r>
            <a:r>
              <a:rPr lang="lt-LT" b="1" i="0" dirty="0">
                <a:solidFill>
                  <a:srgbClr val="374151"/>
                </a:solidFill>
                <a:effectLst/>
                <a:latin typeface="Söhne"/>
              </a:rPr>
              <a:t>)</a:t>
            </a:r>
            <a:r>
              <a:rPr lang="lt-LT" b="0" i="0" dirty="0">
                <a:solidFill>
                  <a:srgbClr val="374151"/>
                </a:solidFill>
                <a:effectLst/>
                <a:latin typeface="Söhne"/>
              </a:rPr>
              <a:t> - tikrina, ar a ir </a:t>
            </a:r>
            <a:r>
              <a:rPr lang="lt-LT" b="0" i="0" dirty="0" err="1">
                <a:solidFill>
                  <a:srgbClr val="374151"/>
                </a:solidFill>
                <a:effectLst/>
                <a:latin typeface="Söhne"/>
              </a:rPr>
              <a:t>b</a:t>
            </a:r>
            <a:r>
              <a:rPr lang="lt-LT" b="0" i="0" dirty="0">
                <a:solidFill>
                  <a:srgbClr val="374151"/>
                </a:solidFill>
                <a:effectLst/>
                <a:latin typeface="Söhne"/>
              </a:rPr>
              <a:t> yra (arba nėra) tas pats objektas.</a:t>
            </a:r>
          </a:p>
          <a:p>
            <a:pPr algn="l">
              <a:buFont typeface="+mj-lt"/>
              <a:buAutoNum type="arabicPeriod"/>
            </a:pPr>
            <a:r>
              <a:rPr lang="lt-LT" b="1" i="0" dirty="0" err="1">
                <a:solidFill>
                  <a:srgbClr val="374151"/>
                </a:solidFill>
                <a:effectLst/>
                <a:latin typeface="Söhne"/>
              </a:rPr>
              <a:t>assertIsNone</a:t>
            </a:r>
            <a:r>
              <a:rPr lang="lt-LT" b="1" i="0" dirty="0">
                <a:solidFill>
                  <a:srgbClr val="374151"/>
                </a:solidFill>
                <a:effectLst/>
                <a:latin typeface="Söhne"/>
              </a:rPr>
              <a:t>(x)</a:t>
            </a:r>
            <a:r>
              <a:rPr lang="lt-LT" b="0" i="0" dirty="0">
                <a:solidFill>
                  <a:srgbClr val="374151"/>
                </a:solidFill>
                <a:effectLst/>
                <a:latin typeface="Söhne"/>
              </a:rPr>
              <a:t> ir </a:t>
            </a:r>
            <a:r>
              <a:rPr lang="lt-LT" b="1" i="0" dirty="0" err="1">
                <a:solidFill>
                  <a:srgbClr val="374151"/>
                </a:solidFill>
                <a:effectLst/>
                <a:latin typeface="Söhne"/>
              </a:rPr>
              <a:t>assertIsNotNone</a:t>
            </a:r>
            <a:r>
              <a:rPr lang="lt-LT" b="1" i="0" dirty="0">
                <a:solidFill>
                  <a:srgbClr val="374151"/>
                </a:solidFill>
                <a:effectLst/>
                <a:latin typeface="Söhne"/>
              </a:rPr>
              <a:t>(x)</a:t>
            </a:r>
            <a:r>
              <a:rPr lang="lt-LT" b="0" i="0" dirty="0">
                <a:solidFill>
                  <a:srgbClr val="374151"/>
                </a:solidFill>
                <a:effectLst/>
                <a:latin typeface="Söhne"/>
              </a:rPr>
              <a:t> - tikrina, ar x yra </a:t>
            </a:r>
            <a:r>
              <a:rPr lang="lt-LT" b="0" i="0" dirty="0" err="1">
                <a:solidFill>
                  <a:srgbClr val="374151"/>
                </a:solidFill>
                <a:effectLst/>
                <a:latin typeface="Söhne"/>
              </a:rPr>
              <a:t>None</a:t>
            </a:r>
            <a:r>
              <a:rPr lang="lt-LT" b="0" i="0" dirty="0">
                <a:solidFill>
                  <a:srgbClr val="374151"/>
                </a:solidFill>
                <a:effectLst/>
                <a:latin typeface="Söhne"/>
              </a:rPr>
              <a:t> arba nėra </a:t>
            </a:r>
            <a:r>
              <a:rPr lang="lt-LT" b="0" i="0" dirty="0" err="1">
                <a:solidFill>
                  <a:srgbClr val="374151"/>
                </a:solidFill>
                <a:effectLst/>
                <a:latin typeface="Söhne"/>
              </a:rPr>
              <a:t>None</a:t>
            </a:r>
            <a:r>
              <a:rPr lang="lt-LT" b="0" i="0" dirty="0">
                <a:solidFill>
                  <a:srgbClr val="374151"/>
                </a:solidFill>
                <a:effectLst/>
                <a:latin typeface="Söhne"/>
              </a:rPr>
              <a:t>.</a:t>
            </a:r>
          </a:p>
          <a:p>
            <a:pPr algn="l">
              <a:buFont typeface="+mj-lt"/>
              <a:buAutoNum type="arabicPeriod"/>
            </a:pPr>
            <a:r>
              <a:rPr lang="lt-LT" b="1" i="0" dirty="0" err="1">
                <a:solidFill>
                  <a:srgbClr val="374151"/>
                </a:solidFill>
                <a:effectLst/>
                <a:latin typeface="Söhne"/>
              </a:rPr>
              <a:t>assertIn</a:t>
            </a:r>
            <a:r>
              <a:rPr lang="lt-LT" b="1" i="0" dirty="0">
                <a:solidFill>
                  <a:srgbClr val="374151"/>
                </a:solidFill>
                <a:effectLst/>
                <a:latin typeface="Söhne"/>
              </a:rPr>
              <a:t>(a, </a:t>
            </a:r>
            <a:r>
              <a:rPr lang="lt-LT" b="1" i="0" dirty="0" err="1">
                <a:solidFill>
                  <a:srgbClr val="374151"/>
                </a:solidFill>
                <a:effectLst/>
                <a:latin typeface="Söhne"/>
              </a:rPr>
              <a:t>b</a:t>
            </a:r>
            <a:r>
              <a:rPr lang="lt-LT" b="1" i="0" dirty="0">
                <a:solidFill>
                  <a:srgbClr val="374151"/>
                </a:solidFill>
                <a:effectLst/>
                <a:latin typeface="Söhne"/>
              </a:rPr>
              <a:t>)</a:t>
            </a:r>
            <a:r>
              <a:rPr lang="lt-LT" b="0" i="0" dirty="0">
                <a:solidFill>
                  <a:srgbClr val="374151"/>
                </a:solidFill>
                <a:effectLst/>
                <a:latin typeface="Söhne"/>
              </a:rPr>
              <a:t> ir </a:t>
            </a:r>
            <a:r>
              <a:rPr lang="lt-LT" b="1" i="0" dirty="0" err="1">
                <a:solidFill>
                  <a:srgbClr val="374151"/>
                </a:solidFill>
                <a:effectLst/>
                <a:latin typeface="Söhne"/>
              </a:rPr>
              <a:t>assertNotIn</a:t>
            </a:r>
            <a:r>
              <a:rPr lang="lt-LT" b="1" i="0" dirty="0">
                <a:solidFill>
                  <a:srgbClr val="374151"/>
                </a:solidFill>
                <a:effectLst/>
                <a:latin typeface="Söhne"/>
              </a:rPr>
              <a:t>(a, </a:t>
            </a:r>
            <a:r>
              <a:rPr lang="lt-LT" b="1" i="0" dirty="0" err="1">
                <a:solidFill>
                  <a:srgbClr val="374151"/>
                </a:solidFill>
                <a:effectLst/>
                <a:latin typeface="Söhne"/>
              </a:rPr>
              <a:t>b</a:t>
            </a:r>
            <a:r>
              <a:rPr lang="lt-LT" b="1" i="0" dirty="0">
                <a:solidFill>
                  <a:srgbClr val="374151"/>
                </a:solidFill>
                <a:effectLst/>
                <a:latin typeface="Söhne"/>
              </a:rPr>
              <a:t>)</a:t>
            </a:r>
            <a:r>
              <a:rPr lang="lt-LT" b="0" i="0" dirty="0">
                <a:solidFill>
                  <a:srgbClr val="374151"/>
                </a:solidFill>
                <a:effectLst/>
                <a:latin typeface="Söhne"/>
              </a:rPr>
              <a:t> - tikrina, ar a yra (arba nėra) </a:t>
            </a:r>
            <a:r>
              <a:rPr lang="lt-LT" b="0" i="0" dirty="0" err="1">
                <a:solidFill>
                  <a:srgbClr val="374151"/>
                </a:solidFill>
                <a:effectLst/>
                <a:latin typeface="Söhne"/>
              </a:rPr>
              <a:t>b</a:t>
            </a:r>
            <a:r>
              <a:rPr lang="lt-LT" b="0" i="0" dirty="0">
                <a:solidFill>
                  <a:srgbClr val="374151"/>
                </a:solidFill>
                <a:effectLst/>
                <a:latin typeface="Söhne"/>
              </a:rPr>
              <a:t> kolekcijoje.</a:t>
            </a:r>
          </a:p>
          <a:p>
            <a:pPr algn="l">
              <a:buFont typeface="+mj-lt"/>
              <a:buAutoNum type="arabicPeriod"/>
            </a:pPr>
            <a:r>
              <a:rPr lang="lt-LT" b="1" i="0" dirty="0" err="1">
                <a:solidFill>
                  <a:srgbClr val="374151"/>
                </a:solidFill>
                <a:effectLst/>
                <a:latin typeface="Söhne"/>
              </a:rPr>
              <a:t>assertIsInstance</a:t>
            </a:r>
            <a:r>
              <a:rPr lang="lt-LT" b="1" i="0" dirty="0">
                <a:solidFill>
                  <a:srgbClr val="374151"/>
                </a:solidFill>
                <a:effectLst/>
                <a:latin typeface="Söhne"/>
              </a:rPr>
              <a:t>(a, </a:t>
            </a:r>
            <a:r>
              <a:rPr lang="lt-LT" b="1" i="0" dirty="0" err="1">
                <a:solidFill>
                  <a:srgbClr val="374151"/>
                </a:solidFill>
                <a:effectLst/>
                <a:latin typeface="Söhne"/>
              </a:rPr>
              <a:t>b</a:t>
            </a:r>
            <a:r>
              <a:rPr lang="lt-LT" b="1" i="0" dirty="0">
                <a:solidFill>
                  <a:srgbClr val="374151"/>
                </a:solidFill>
                <a:effectLst/>
                <a:latin typeface="Söhne"/>
              </a:rPr>
              <a:t>)</a:t>
            </a:r>
            <a:r>
              <a:rPr lang="lt-LT" b="0" i="0" dirty="0">
                <a:solidFill>
                  <a:srgbClr val="374151"/>
                </a:solidFill>
                <a:effectLst/>
                <a:latin typeface="Söhne"/>
              </a:rPr>
              <a:t> ir </a:t>
            </a:r>
            <a:r>
              <a:rPr lang="lt-LT" b="1" i="0" dirty="0" err="1">
                <a:solidFill>
                  <a:srgbClr val="374151"/>
                </a:solidFill>
                <a:effectLst/>
                <a:latin typeface="Söhne"/>
              </a:rPr>
              <a:t>assertNotIsInstance</a:t>
            </a:r>
            <a:r>
              <a:rPr lang="lt-LT" b="1" i="0" dirty="0">
                <a:solidFill>
                  <a:srgbClr val="374151"/>
                </a:solidFill>
                <a:effectLst/>
                <a:latin typeface="Söhne"/>
              </a:rPr>
              <a:t>(a, </a:t>
            </a:r>
            <a:r>
              <a:rPr lang="lt-LT" b="1" i="0" dirty="0" err="1">
                <a:solidFill>
                  <a:srgbClr val="374151"/>
                </a:solidFill>
                <a:effectLst/>
                <a:latin typeface="Söhne"/>
              </a:rPr>
              <a:t>b</a:t>
            </a:r>
            <a:r>
              <a:rPr lang="lt-LT" b="1" i="0" dirty="0">
                <a:solidFill>
                  <a:srgbClr val="374151"/>
                </a:solidFill>
                <a:effectLst/>
                <a:latin typeface="Söhne"/>
              </a:rPr>
              <a:t>)</a:t>
            </a:r>
            <a:r>
              <a:rPr lang="lt-LT" b="0" i="0" dirty="0">
                <a:solidFill>
                  <a:srgbClr val="374151"/>
                </a:solidFill>
                <a:effectLst/>
                <a:latin typeface="Söhne"/>
              </a:rPr>
              <a:t> - tikrina, ar objektas a yra (arba nėra) </a:t>
            </a:r>
            <a:r>
              <a:rPr lang="lt-LT" b="0" i="0" dirty="0" err="1">
                <a:solidFill>
                  <a:srgbClr val="374151"/>
                </a:solidFill>
                <a:effectLst/>
                <a:latin typeface="Söhne"/>
              </a:rPr>
              <a:t>b</a:t>
            </a:r>
            <a:r>
              <a:rPr lang="lt-LT" b="0" i="0" dirty="0">
                <a:solidFill>
                  <a:srgbClr val="374151"/>
                </a:solidFill>
                <a:effectLst/>
                <a:latin typeface="Söhne"/>
              </a:rPr>
              <a:t> klasės objektas.</a:t>
            </a:r>
          </a:p>
          <a:p>
            <a:pPr algn="l">
              <a:buFont typeface="+mj-lt"/>
              <a:buAutoNum type="arabicPeriod"/>
            </a:pPr>
            <a:endParaRPr lang="lt-LT" b="0" i="0" dirty="0">
              <a:solidFill>
                <a:srgbClr val="374151"/>
              </a:solidFill>
              <a:effectLst/>
              <a:latin typeface="Söhne"/>
            </a:endParaRPr>
          </a:p>
          <a:p>
            <a:pPr algn="l"/>
            <a:r>
              <a:rPr lang="lt-LT" b="0" i="0" dirty="0">
                <a:solidFill>
                  <a:srgbClr val="374151"/>
                </a:solidFill>
                <a:effectLst/>
                <a:latin typeface="Söhne"/>
              </a:rPr>
              <a:t>Šie metodai leidžia mums atlikti labai įvairius patikrinimus mūsų kode, ir juos naudodami galime atlikti labai išsamią ir griežtą vienetinį testavimą.</a:t>
            </a:r>
          </a:p>
          <a:p>
            <a:pPr algn="l"/>
            <a:endParaRPr lang="lt-LT" b="0" i="0" dirty="0">
              <a:solidFill>
                <a:srgbClr val="374151"/>
              </a:solidFill>
              <a:effectLst/>
              <a:latin typeface="Söhne"/>
            </a:endParaRPr>
          </a:p>
          <a:p>
            <a:pPr algn="l"/>
            <a:r>
              <a:rPr lang="lt-LT" b="0" i="0" dirty="0">
                <a:solidFill>
                  <a:srgbClr val="374151"/>
                </a:solidFill>
                <a:effectLst/>
                <a:latin typeface="Söhne"/>
              </a:rPr>
              <a:t>Visa tai rodo, kiek galingas ir lankstus yra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unittest</a:t>
            </a:r>
            <a:r>
              <a:rPr lang="lt-LT" b="0" i="0" dirty="0">
                <a:solidFill>
                  <a:srgbClr val="374151"/>
                </a:solidFill>
                <a:effectLst/>
                <a:latin typeface="Söhne"/>
              </a:rPr>
              <a:t>" modulis, ir kiek daug galimybių jis suteikia mums vienetinio testavimo procese. Todėl, </a:t>
            </a:r>
            <a:r>
              <a:rPr lang="lt-LT" b="0" i="0" dirty="0" err="1">
                <a:solidFill>
                  <a:srgbClr val="374151"/>
                </a:solidFill>
                <a:effectLst/>
                <a:latin typeface="Söhne"/>
              </a:rPr>
              <a:t>Python</a:t>
            </a:r>
            <a:r>
              <a:rPr lang="lt-LT" b="0" i="0" dirty="0">
                <a:solidFill>
                  <a:srgbClr val="374151"/>
                </a:solidFill>
                <a:effectLst/>
                <a:latin typeface="Söhne"/>
              </a:rPr>
              <a:t> programuotojai, nepamirškite naudoti šių metodų savo testuose!</a:t>
            </a:r>
          </a:p>
          <a:p>
            <a:endParaRPr lang="en-LT" dirty="0"/>
          </a:p>
        </p:txBody>
      </p:sp>
      <p:sp>
        <p:nvSpPr>
          <p:cNvPr id="4" name="Slide Number Placeholder 3"/>
          <p:cNvSpPr>
            <a:spLocks noGrp="1"/>
          </p:cNvSpPr>
          <p:nvPr>
            <p:ph type="sldNum" sz="quarter" idx="5"/>
          </p:nvPr>
        </p:nvSpPr>
        <p:spPr/>
        <p:txBody>
          <a:bodyPr/>
          <a:lstStyle/>
          <a:p>
            <a:fld id="{93C823D4-37AC-524D-882A-6DB49D5C7757}" type="slidenum">
              <a:rPr lang="en-LT" smtClean="0"/>
              <a:t>10</a:t>
            </a:fld>
            <a:endParaRPr lang="en-LT"/>
          </a:p>
        </p:txBody>
      </p:sp>
    </p:spTree>
    <p:extLst>
      <p:ext uri="{BB962C8B-B14F-4D97-AF65-F5344CB8AC3E}">
        <p14:creationId xmlns:p14="http://schemas.microsoft.com/office/powerpoint/2010/main" val="4252185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Dabar </a:t>
            </a:r>
            <a:r>
              <a:rPr lang="lt-LT" b="0" i="0" dirty="0">
                <a:effectLst/>
                <a:latin typeface="Söhne"/>
              </a:rPr>
              <a:t>aptarsime, kaip elgtis, kai kode aptinkame klaidą. Klaidos yra neišvengiamos programavimo procese, bet svarbu yra sugebėti jas teisingai interpretuoti ir pašalinti.</a:t>
            </a:r>
          </a:p>
          <a:p>
            <a:pPr algn="l"/>
            <a:endParaRPr lang="lt-LT" b="0" i="0" dirty="0">
              <a:effectLst/>
              <a:latin typeface="Söhne"/>
            </a:endParaRPr>
          </a:p>
          <a:p>
            <a:pPr algn="l"/>
            <a:r>
              <a:rPr lang="lt-LT" b="0" i="0" dirty="0">
                <a:effectLst/>
                <a:latin typeface="Söhne"/>
              </a:rPr>
              <a:t>Pirmiausia, pažvelkime į kodą, kuriame yra klaida:</a:t>
            </a:r>
          </a:p>
          <a:p>
            <a:pPr algn="l"/>
            <a:r>
              <a:rPr lang="lt-LT" b="0" i="0" dirty="0" err="1">
                <a:solidFill>
                  <a:srgbClr val="2E95D3"/>
                </a:solidFill>
                <a:effectLst/>
                <a:latin typeface="Söhne"/>
              </a:rPr>
              <a:t>def</a:t>
            </a:r>
            <a:r>
              <a:rPr lang="lt-LT" b="0" i="0" dirty="0">
                <a:effectLst/>
                <a:latin typeface="Söhne"/>
              </a:rPr>
              <a:t> </a:t>
            </a:r>
            <a:r>
              <a:rPr lang="lt-LT" b="0" i="0" dirty="0" err="1">
                <a:solidFill>
                  <a:srgbClr val="F22C3D"/>
                </a:solidFill>
                <a:effectLst/>
                <a:latin typeface="Söhne"/>
              </a:rPr>
              <a:t>ar_keliamieji</a:t>
            </a:r>
            <a:r>
              <a:rPr lang="lt-LT" b="0" i="0" dirty="0">
                <a:effectLst/>
                <a:latin typeface="Söhne"/>
              </a:rPr>
              <a:t>(metai): </a:t>
            </a:r>
            <a:r>
              <a:rPr lang="lt-LT" b="0" i="0" dirty="0" err="1">
                <a:solidFill>
                  <a:srgbClr val="2E95D3"/>
                </a:solidFill>
                <a:effectLst/>
                <a:latin typeface="Söhne"/>
              </a:rPr>
              <a:t>if</a:t>
            </a:r>
            <a:r>
              <a:rPr lang="lt-LT" b="0" i="0" dirty="0">
                <a:effectLst/>
                <a:latin typeface="Söhne"/>
              </a:rPr>
              <a:t> (metai % </a:t>
            </a:r>
            <a:r>
              <a:rPr lang="lt-LT" b="0" i="0" dirty="0">
                <a:solidFill>
                  <a:srgbClr val="DF3079"/>
                </a:solidFill>
                <a:effectLst/>
                <a:latin typeface="Söhne"/>
              </a:rPr>
              <a:t>400</a:t>
            </a:r>
            <a:r>
              <a:rPr lang="lt-LT" b="0" i="0" dirty="0">
                <a:effectLst/>
                <a:latin typeface="Söhne"/>
              </a:rPr>
              <a:t> == </a:t>
            </a:r>
            <a:r>
              <a:rPr lang="lt-LT" b="0" i="0" dirty="0">
                <a:solidFill>
                  <a:srgbClr val="DF3079"/>
                </a:solidFill>
                <a:effectLst/>
                <a:latin typeface="Söhne"/>
              </a:rPr>
              <a:t>0</a:t>
            </a:r>
            <a:r>
              <a:rPr lang="lt-LT" b="0" i="0" dirty="0">
                <a:effectLst/>
                <a:latin typeface="Söhne"/>
              </a:rPr>
              <a:t>) </a:t>
            </a:r>
            <a:r>
              <a:rPr lang="lt-LT" b="0" i="0" dirty="0" err="1">
                <a:solidFill>
                  <a:srgbClr val="2E95D3"/>
                </a:solidFill>
                <a:effectLst/>
                <a:latin typeface="Söhne"/>
              </a:rPr>
              <a:t>or</a:t>
            </a:r>
            <a:r>
              <a:rPr lang="lt-LT" b="0" i="0" dirty="0">
                <a:effectLst/>
                <a:latin typeface="Söhne"/>
              </a:rPr>
              <a:t> (metai % </a:t>
            </a:r>
            <a:r>
              <a:rPr lang="lt-LT" b="0" i="0" dirty="0">
                <a:solidFill>
                  <a:srgbClr val="DF3079"/>
                </a:solidFill>
                <a:effectLst/>
                <a:latin typeface="Söhne"/>
              </a:rPr>
              <a:t>4</a:t>
            </a:r>
            <a:r>
              <a:rPr lang="lt-LT" b="0" i="0" dirty="0">
                <a:effectLst/>
                <a:latin typeface="Söhne"/>
              </a:rPr>
              <a:t> - == </a:t>
            </a:r>
            <a:r>
              <a:rPr lang="lt-LT" b="0" i="0" dirty="0">
                <a:solidFill>
                  <a:srgbClr val="DF3079"/>
                </a:solidFill>
                <a:effectLst/>
                <a:latin typeface="Söhne"/>
              </a:rPr>
              <a:t>0</a:t>
            </a:r>
            <a:r>
              <a:rPr lang="lt-LT" b="0" i="0" dirty="0">
                <a:effectLst/>
                <a:latin typeface="Söhne"/>
              </a:rPr>
              <a:t>): </a:t>
            </a:r>
            <a:r>
              <a:rPr lang="lt-LT" b="0" i="0" dirty="0" err="1">
                <a:solidFill>
                  <a:srgbClr val="2E95D3"/>
                </a:solidFill>
                <a:effectLst/>
                <a:latin typeface="Söhne"/>
              </a:rPr>
              <a:t>return</a:t>
            </a:r>
            <a:r>
              <a:rPr lang="lt-LT" b="0" i="0" dirty="0">
                <a:effectLst/>
                <a:latin typeface="Söhne"/>
              </a:rPr>
              <a:t>(</a:t>
            </a:r>
            <a:r>
              <a:rPr lang="lt-LT" b="0" i="0" dirty="0">
                <a:solidFill>
                  <a:srgbClr val="00A67D"/>
                </a:solidFill>
                <a:effectLst/>
                <a:latin typeface="Söhne"/>
              </a:rPr>
              <a:t>"Keliamieji"</a:t>
            </a:r>
            <a:r>
              <a:rPr lang="lt-LT" b="0" i="0" dirty="0">
                <a:effectLst/>
                <a:latin typeface="Söhne"/>
              </a:rPr>
              <a:t>) </a:t>
            </a:r>
            <a:r>
              <a:rPr lang="lt-LT" b="0" i="0" dirty="0" err="1">
                <a:solidFill>
                  <a:srgbClr val="2E95D3"/>
                </a:solidFill>
                <a:effectLst/>
                <a:latin typeface="Söhne"/>
              </a:rPr>
              <a:t>else</a:t>
            </a:r>
            <a:r>
              <a:rPr lang="lt-LT" b="0" i="0" dirty="0">
                <a:effectLst/>
                <a:latin typeface="Söhne"/>
              </a:rPr>
              <a:t>: </a:t>
            </a:r>
            <a:r>
              <a:rPr lang="lt-LT" b="0" i="0" dirty="0" err="1">
                <a:solidFill>
                  <a:srgbClr val="2E95D3"/>
                </a:solidFill>
                <a:effectLst/>
                <a:latin typeface="Söhne"/>
              </a:rPr>
              <a:t>return</a:t>
            </a:r>
            <a:r>
              <a:rPr lang="lt-LT" b="0" i="0" dirty="0">
                <a:effectLst/>
                <a:latin typeface="Söhne"/>
              </a:rPr>
              <a:t>(</a:t>
            </a:r>
            <a:r>
              <a:rPr lang="lt-LT" b="0" i="0" dirty="0">
                <a:solidFill>
                  <a:srgbClr val="00A67D"/>
                </a:solidFill>
                <a:effectLst/>
                <a:latin typeface="Söhne"/>
              </a:rPr>
              <a:t>"Nekeliamieji"</a:t>
            </a:r>
            <a:r>
              <a:rPr lang="lt-LT" b="0" i="0" dirty="0">
                <a:effectLst/>
                <a:latin typeface="Söhne"/>
              </a:rPr>
              <a:t>) # </a:t>
            </a:r>
            <a:r>
              <a:rPr lang="lt-LT" b="0" i="0" dirty="0" err="1">
                <a:effectLst/>
                <a:latin typeface="Söhne"/>
              </a:rPr>
              <a:t>Ran</a:t>
            </a:r>
            <a:r>
              <a:rPr lang="lt-LT" b="0" i="0" dirty="0">
                <a:effectLst/>
                <a:latin typeface="Söhne"/>
              </a:rPr>
              <a:t> 1 </a:t>
            </a:r>
            <a:r>
              <a:rPr lang="lt-LT" b="0" i="0" dirty="0" err="1">
                <a:effectLst/>
                <a:latin typeface="Söhne"/>
              </a:rPr>
              <a:t>test</a:t>
            </a:r>
            <a:r>
              <a:rPr lang="lt-LT" b="0" i="0" dirty="0">
                <a:effectLst/>
                <a:latin typeface="Söhne"/>
              </a:rPr>
              <a:t> </a:t>
            </a:r>
            <a:r>
              <a:rPr lang="lt-LT" b="0" i="0" dirty="0" err="1">
                <a:effectLst/>
                <a:latin typeface="Söhne"/>
              </a:rPr>
              <a:t>in</a:t>
            </a:r>
            <a:r>
              <a:rPr lang="lt-LT" b="0" i="0" dirty="0">
                <a:effectLst/>
                <a:latin typeface="Söhne"/>
              </a:rPr>
              <a:t> 0.003s # FAILED (</a:t>
            </a:r>
            <a:r>
              <a:rPr lang="lt-LT" b="0" i="0" dirty="0" err="1">
                <a:effectLst/>
                <a:latin typeface="Söhne"/>
              </a:rPr>
              <a:t>failures</a:t>
            </a:r>
            <a:r>
              <a:rPr lang="lt-LT" b="0" i="0" dirty="0">
                <a:effectLst/>
                <a:latin typeface="Söhne"/>
              </a:rPr>
              <a:t>=1) # Keliamieji != Nekeliamieji # </a:t>
            </a:r>
            <a:r>
              <a:rPr lang="lt-LT" b="0" i="0" dirty="0" err="1">
                <a:effectLst/>
                <a:latin typeface="Söhne"/>
              </a:rPr>
              <a:t>Expected</a:t>
            </a:r>
            <a:r>
              <a:rPr lang="lt-LT" b="0" i="0" dirty="0">
                <a:effectLst/>
                <a:latin typeface="Söhne"/>
              </a:rPr>
              <a:t> :Nekeliamieji </a:t>
            </a:r>
            <a:r>
              <a:rPr lang="lt-LT" b="0" i="0" dirty="0" err="1">
                <a:effectLst/>
                <a:latin typeface="Söhne"/>
              </a:rPr>
              <a:t>Actual</a:t>
            </a:r>
            <a:r>
              <a:rPr lang="lt-LT" b="0" i="0" dirty="0">
                <a:effectLst/>
                <a:latin typeface="Söhne"/>
              </a:rPr>
              <a:t> :Keliamieji </a:t>
            </a:r>
          </a:p>
          <a:p>
            <a:pPr algn="l"/>
            <a:endParaRPr lang="lt-LT" b="0" i="0" dirty="0">
              <a:effectLst/>
              <a:latin typeface="Söhne"/>
            </a:endParaRPr>
          </a:p>
          <a:p>
            <a:pPr algn="l"/>
            <a:r>
              <a:rPr lang="lt-LT" b="0" i="0" dirty="0">
                <a:effectLst/>
                <a:latin typeface="Söhne"/>
              </a:rPr>
              <a:t>Čia matome, kad yra klaida prie </a:t>
            </a:r>
            <a:r>
              <a:rPr lang="lt-LT" b="0" i="0" dirty="0" err="1">
                <a:effectLst/>
                <a:latin typeface="Söhne"/>
              </a:rPr>
              <a:t>if</a:t>
            </a:r>
            <a:r>
              <a:rPr lang="lt-LT" b="0" i="0" dirty="0">
                <a:effectLst/>
                <a:latin typeface="Söhne"/>
              </a:rPr>
              <a:t> sąlygos - (metai % 4 - == 0). Ši klaida kyla iš neteisingo sintaksės naudojimo. </a:t>
            </a:r>
            <a:r>
              <a:rPr lang="lt-LT" b="0" i="0" dirty="0" err="1">
                <a:effectLst/>
                <a:latin typeface="Söhne"/>
              </a:rPr>
              <a:t>Python</a:t>
            </a:r>
            <a:r>
              <a:rPr lang="lt-LT" b="0" i="0" dirty="0">
                <a:effectLst/>
                <a:latin typeface="Söhne"/>
              </a:rPr>
              <a:t> nežino, kaip interpretuoti - == 0. </a:t>
            </a:r>
          </a:p>
          <a:p>
            <a:pPr algn="l"/>
            <a:r>
              <a:rPr lang="lt-LT" b="0" i="0" dirty="0">
                <a:effectLst/>
                <a:latin typeface="Söhne"/>
              </a:rPr>
              <a:t>Atrodo, kad norime palyginti metai % 4 su nuliu, bet trūksta skaičiaus prieš lygybės ženklą. Taip pat, šioje vietoje turėtume naudoti logikos operaciją </a:t>
            </a:r>
            <a:r>
              <a:rPr lang="lt-LT" b="0" i="0" dirty="0" err="1">
                <a:effectLst/>
                <a:latin typeface="Söhne"/>
              </a:rPr>
              <a:t>and</a:t>
            </a:r>
            <a:r>
              <a:rPr lang="lt-LT" b="0" i="0" dirty="0">
                <a:effectLst/>
                <a:latin typeface="Söhne"/>
              </a:rPr>
              <a:t> tarp dviejų sąlygų, kad patikrintume, ar metai dalinasi iš 4 ir nesidalina iš 100. Taigi, kodas turėtų atrodyti taip:</a:t>
            </a:r>
          </a:p>
          <a:p>
            <a:pPr algn="l"/>
            <a:r>
              <a:rPr lang="lt-LT" b="0" i="0" dirty="0" err="1">
                <a:solidFill>
                  <a:srgbClr val="2E95D3"/>
                </a:solidFill>
                <a:effectLst/>
                <a:latin typeface="Söhne"/>
              </a:rPr>
              <a:t>def</a:t>
            </a:r>
            <a:r>
              <a:rPr lang="lt-LT" b="0" i="0" dirty="0">
                <a:effectLst/>
                <a:latin typeface="Söhne"/>
              </a:rPr>
              <a:t> </a:t>
            </a:r>
            <a:r>
              <a:rPr lang="lt-LT" b="0" i="0" dirty="0" err="1">
                <a:solidFill>
                  <a:srgbClr val="F22C3D"/>
                </a:solidFill>
                <a:effectLst/>
                <a:latin typeface="Söhne"/>
              </a:rPr>
              <a:t>ar_keliamieji</a:t>
            </a:r>
            <a:r>
              <a:rPr lang="lt-LT" b="0" i="0" dirty="0">
                <a:effectLst/>
                <a:latin typeface="Söhne"/>
              </a:rPr>
              <a:t>(metai): </a:t>
            </a:r>
            <a:r>
              <a:rPr lang="lt-LT" b="0" i="0" dirty="0" err="1">
                <a:solidFill>
                  <a:srgbClr val="2E95D3"/>
                </a:solidFill>
                <a:effectLst/>
                <a:latin typeface="Söhne"/>
              </a:rPr>
              <a:t>if</a:t>
            </a:r>
            <a:r>
              <a:rPr lang="lt-LT" b="0" i="0" dirty="0">
                <a:effectLst/>
                <a:latin typeface="Söhne"/>
              </a:rPr>
              <a:t> (metai % </a:t>
            </a:r>
            <a:r>
              <a:rPr lang="lt-LT" b="0" i="0" dirty="0">
                <a:solidFill>
                  <a:srgbClr val="DF3079"/>
                </a:solidFill>
                <a:effectLst/>
                <a:latin typeface="Söhne"/>
              </a:rPr>
              <a:t>400</a:t>
            </a:r>
            <a:r>
              <a:rPr lang="lt-LT" b="0" i="0" dirty="0">
                <a:effectLst/>
                <a:latin typeface="Söhne"/>
              </a:rPr>
              <a:t> == </a:t>
            </a:r>
            <a:r>
              <a:rPr lang="lt-LT" b="0" i="0" dirty="0">
                <a:solidFill>
                  <a:srgbClr val="DF3079"/>
                </a:solidFill>
                <a:effectLst/>
                <a:latin typeface="Söhne"/>
              </a:rPr>
              <a:t>0</a:t>
            </a:r>
            <a:r>
              <a:rPr lang="lt-LT" b="0" i="0" dirty="0">
                <a:effectLst/>
                <a:latin typeface="Söhne"/>
              </a:rPr>
              <a:t>) </a:t>
            </a:r>
            <a:r>
              <a:rPr lang="lt-LT" b="0" i="0" dirty="0" err="1">
                <a:solidFill>
                  <a:srgbClr val="2E95D3"/>
                </a:solidFill>
                <a:effectLst/>
                <a:latin typeface="Söhne"/>
              </a:rPr>
              <a:t>or</a:t>
            </a:r>
            <a:r>
              <a:rPr lang="lt-LT" b="0" i="0" dirty="0">
                <a:effectLst/>
                <a:latin typeface="Söhne"/>
              </a:rPr>
              <a:t> (metai % </a:t>
            </a:r>
            <a:r>
              <a:rPr lang="lt-LT" b="0" i="0" dirty="0">
                <a:solidFill>
                  <a:srgbClr val="DF3079"/>
                </a:solidFill>
                <a:effectLst/>
                <a:latin typeface="Söhne"/>
              </a:rPr>
              <a:t>100</a:t>
            </a:r>
            <a:r>
              <a:rPr lang="lt-LT" b="0" i="0" dirty="0">
                <a:effectLst/>
                <a:latin typeface="Söhne"/>
              </a:rPr>
              <a:t> != </a:t>
            </a:r>
            <a:r>
              <a:rPr lang="lt-LT" b="0" i="0" dirty="0">
                <a:solidFill>
                  <a:srgbClr val="DF3079"/>
                </a:solidFill>
                <a:effectLst/>
                <a:latin typeface="Söhne"/>
              </a:rPr>
              <a:t>0</a:t>
            </a:r>
            <a:r>
              <a:rPr lang="lt-LT" b="0" i="0" dirty="0">
                <a:effectLst/>
                <a:latin typeface="Söhne"/>
              </a:rPr>
              <a:t> </a:t>
            </a:r>
            <a:r>
              <a:rPr lang="lt-LT" b="0" i="0" dirty="0" err="1">
                <a:solidFill>
                  <a:srgbClr val="2E95D3"/>
                </a:solidFill>
                <a:effectLst/>
                <a:latin typeface="Söhne"/>
              </a:rPr>
              <a:t>and</a:t>
            </a:r>
            <a:r>
              <a:rPr lang="lt-LT" b="0" i="0" dirty="0">
                <a:effectLst/>
                <a:latin typeface="Söhne"/>
              </a:rPr>
              <a:t> metai % </a:t>
            </a:r>
            <a:r>
              <a:rPr lang="lt-LT" b="0" i="0" dirty="0">
                <a:solidFill>
                  <a:srgbClr val="DF3079"/>
                </a:solidFill>
                <a:effectLst/>
                <a:latin typeface="Söhne"/>
              </a:rPr>
              <a:t>4</a:t>
            </a:r>
            <a:r>
              <a:rPr lang="lt-LT" b="0" i="0" dirty="0">
                <a:effectLst/>
                <a:latin typeface="Söhne"/>
              </a:rPr>
              <a:t> == </a:t>
            </a:r>
            <a:r>
              <a:rPr lang="lt-LT" b="0" i="0" dirty="0">
                <a:solidFill>
                  <a:srgbClr val="DF3079"/>
                </a:solidFill>
                <a:effectLst/>
                <a:latin typeface="Söhne"/>
              </a:rPr>
              <a:t>0</a:t>
            </a:r>
            <a:r>
              <a:rPr lang="lt-LT" b="0" i="0" dirty="0">
                <a:effectLst/>
                <a:latin typeface="Söhne"/>
              </a:rPr>
              <a:t>): </a:t>
            </a:r>
            <a:r>
              <a:rPr lang="lt-LT" b="0" i="0" dirty="0" err="1">
                <a:solidFill>
                  <a:srgbClr val="2E95D3"/>
                </a:solidFill>
                <a:effectLst/>
                <a:latin typeface="Söhne"/>
              </a:rPr>
              <a:t>return</a:t>
            </a:r>
            <a:r>
              <a:rPr lang="lt-LT" b="0" i="0" dirty="0">
                <a:effectLst/>
                <a:latin typeface="Söhne"/>
              </a:rPr>
              <a:t>(</a:t>
            </a:r>
            <a:r>
              <a:rPr lang="lt-LT" b="0" i="0" dirty="0">
                <a:solidFill>
                  <a:srgbClr val="00A67D"/>
                </a:solidFill>
                <a:effectLst/>
                <a:latin typeface="Söhne"/>
              </a:rPr>
              <a:t>"Keliamieji"</a:t>
            </a:r>
            <a:r>
              <a:rPr lang="lt-LT" b="0" i="0" dirty="0">
                <a:effectLst/>
                <a:latin typeface="Söhne"/>
              </a:rPr>
              <a:t>) </a:t>
            </a:r>
            <a:r>
              <a:rPr lang="lt-LT" b="0" i="0" dirty="0" err="1">
                <a:solidFill>
                  <a:srgbClr val="2E95D3"/>
                </a:solidFill>
                <a:effectLst/>
                <a:latin typeface="Söhne"/>
              </a:rPr>
              <a:t>else</a:t>
            </a:r>
            <a:r>
              <a:rPr lang="lt-LT" b="0" i="0" dirty="0">
                <a:effectLst/>
                <a:latin typeface="Söhne"/>
              </a:rPr>
              <a:t>: </a:t>
            </a:r>
            <a:r>
              <a:rPr lang="lt-LT" b="0" i="0" dirty="0" err="1">
                <a:solidFill>
                  <a:srgbClr val="2E95D3"/>
                </a:solidFill>
                <a:effectLst/>
                <a:latin typeface="Söhne"/>
              </a:rPr>
              <a:t>return</a:t>
            </a:r>
            <a:r>
              <a:rPr lang="lt-LT" b="0" i="0" dirty="0">
                <a:effectLst/>
                <a:latin typeface="Söhne"/>
              </a:rPr>
              <a:t>(</a:t>
            </a:r>
            <a:r>
              <a:rPr lang="lt-LT" b="0" i="0" dirty="0">
                <a:solidFill>
                  <a:srgbClr val="00A67D"/>
                </a:solidFill>
                <a:effectLst/>
                <a:latin typeface="Söhne"/>
              </a:rPr>
              <a:t>"Nekeliamieji"</a:t>
            </a:r>
            <a:r>
              <a:rPr lang="lt-LT" b="0" i="0" dirty="0">
                <a:effectLst/>
                <a:latin typeface="Söhne"/>
              </a:rPr>
              <a:t>) </a:t>
            </a:r>
          </a:p>
          <a:p>
            <a:pPr algn="l"/>
            <a:endParaRPr lang="lt-LT" b="0" i="0" dirty="0">
              <a:effectLst/>
              <a:latin typeface="Söhne"/>
            </a:endParaRPr>
          </a:p>
          <a:p>
            <a:pPr algn="l"/>
            <a:r>
              <a:rPr lang="lt-LT" b="0" i="0" dirty="0">
                <a:effectLst/>
                <a:latin typeface="Söhne"/>
              </a:rPr>
              <a:t>Kai gauname klaidos pranešimą iš testo, turime atidžiai jį peržiūrėti. Šiuo atveju, matome, kad tikėtasi gauti "Nekeliamieji", tačiau gavome "Keliamieji". Tai reiškia, kad mūsų funkcija neteisingai nustato, ar metai yra keliamieji. Tikrindami kodą, radome, kad klaida yra </a:t>
            </a:r>
            <a:r>
              <a:rPr lang="lt-LT" b="0" i="0" dirty="0" err="1">
                <a:effectLst/>
                <a:latin typeface="Söhne"/>
              </a:rPr>
              <a:t>if</a:t>
            </a:r>
            <a:r>
              <a:rPr lang="lt-LT" b="0" i="0" dirty="0">
                <a:effectLst/>
                <a:latin typeface="Söhne"/>
              </a:rPr>
              <a:t> sąlygoje - ji yra neteisingai suformuota.</a:t>
            </a:r>
          </a:p>
          <a:p>
            <a:pPr algn="l"/>
            <a:endParaRPr lang="lt-LT" b="0" i="0" dirty="0">
              <a:effectLst/>
              <a:latin typeface="Söhne"/>
            </a:endParaRPr>
          </a:p>
          <a:p>
            <a:pPr algn="l"/>
            <a:r>
              <a:rPr lang="lt-LT" b="0" i="0" dirty="0">
                <a:effectLst/>
                <a:latin typeface="Söhne"/>
              </a:rPr>
              <a:t>Klaidų šaltinio paieška gali būti sudėtinga, bet naudodami </a:t>
            </a:r>
            <a:r>
              <a:rPr lang="lt-LT" b="0" i="0" dirty="0" err="1">
                <a:effectLst/>
                <a:latin typeface="Söhne"/>
              </a:rPr>
              <a:t>unittest</a:t>
            </a:r>
            <a:r>
              <a:rPr lang="lt-LT" b="0" i="0" dirty="0">
                <a:effectLst/>
                <a:latin typeface="Söhne"/>
              </a:rPr>
              <a:t> modulį, galime gauti išsamius klaidos pranešimus, kurie padės mums nustatyti, kur klaida įvyko. Taip pat, atidžiai analizuodami savo kodą ir suprasdami jo veikimo principą, galime greičiau rasti ir ištaisyti klaidas. Todėl, </a:t>
            </a:r>
            <a:r>
              <a:rPr lang="lt-LT" b="0" i="0" dirty="0" err="1">
                <a:effectLst/>
                <a:latin typeface="Söhne"/>
              </a:rPr>
              <a:t>Python</a:t>
            </a:r>
            <a:r>
              <a:rPr lang="lt-LT" b="0" i="0" dirty="0">
                <a:effectLst/>
                <a:latin typeface="Söhne"/>
              </a:rPr>
              <a:t> programuotojai, nepamirškite, kad klaidos - tai galimybė mokytis ir tobulėti!</a:t>
            </a:r>
          </a:p>
          <a:p>
            <a:br>
              <a:rPr lang="lt-LT" dirty="0"/>
            </a:br>
            <a:endParaRPr lang="en-LT" dirty="0"/>
          </a:p>
        </p:txBody>
      </p:sp>
      <p:sp>
        <p:nvSpPr>
          <p:cNvPr id="4" name="Slide Number Placeholder 3"/>
          <p:cNvSpPr>
            <a:spLocks noGrp="1"/>
          </p:cNvSpPr>
          <p:nvPr>
            <p:ph type="sldNum" sz="quarter" idx="5"/>
          </p:nvPr>
        </p:nvSpPr>
        <p:spPr/>
        <p:txBody>
          <a:bodyPr/>
          <a:lstStyle/>
          <a:p>
            <a:fld id="{93C823D4-37AC-524D-882A-6DB49D5C7757}" type="slidenum">
              <a:rPr lang="en-LT" smtClean="0"/>
              <a:t>11</a:t>
            </a:fld>
            <a:endParaRPr lang="en-LT"/>
          </a:p>
        </p:txBody>
      </p:sp>
    </p:spTree>
    <p:extLst>
      <p:ext uri="{BB962C8B-B14F-4D97-AF65-F5344CB8AC3E}">
        <p14:creationId xmlns:p14="http://schemas.microsoft.com/office/powerpoint/2010/main" val="2230995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Ir </a:t>
            </a:r>
            <a:r>
              <a:rPr lang="lt-LT" b="0" i="0" dirty="0" err="1">
                <a:solidFill>
                  <a:srgbClr val="374151"/>
                </a:solidFill>
                <a:effectLst/>
                <a:latin typeface="Söhne"/>
              </a:rPr>
              <a:t>dabarkalbėsime</a:t>
            </a:r>
            <a:r>
              <a:rPr lang="lt-LT" b="0" i="0" dirty="0">
                <a:solidFill>
                  <a:srgbClr val="374151"/>
                </a:solidFill>
                <a:effectLst/>
                <a:latin typeface="Söhne"/>
              </a:rPr>
              <a:t> apie tai, kaip rasti ir pašalinti klaidas kode. Dažnai, kai dirbame su </a:t>
            </a:r>
            <a:r>
              <a:rPr lang="lt-LT" b="0" i="0" dirty="0" err="1">
                <a:solidFill>
                  <a:srgbClr val="374151"/>
                </a:solidFill>
                <a:effectLst/>
                <a:latin typeface="Söhne"/>
              </a:rPr>
              <a:t>Python</a:t>
            </a:r>
            <a:r>
              <a:rPr lang="lt-LT" b="0" i="0" dirty="0">
                <a:solidFill>
                  <a:srgbClr val="374151"/>
                </a:solidFill>
                <a:effectLst/>
                <a:latin typeface="Söhne"/>
              </a:rPr>
              <a:t>, galime susidurti su sintaksės klaidomis arba išimtimis, kurios neleidžia mūsų programai veikti taip, kaip tikimasi. Šiandien, pamatysime pavyzdį ir paanalizuosime, kaip tokią klaidą rasti ir ištaisyti.</a:t>
            </a:r>
          </a:p>
          <a:p>
            <a:pPr algn="l"/>
            <a:r>
              <a:rPr lang="lt-LT" b="0" i="0" dirty="0">
                <a:solidFill>
                  <a:srgbClr val="374151"/>
                </a:solidFill>
                <a:effectLst/>
                <a:latin typeface="Söhne"/>
              </a:rPr>
              <a:t>Pirmiausia, pažvelkime į kodą:</a:t>
            </a:r>
          </a:p>
          <a:p>
            <a:r>
              <a:rPr lang="lt-LT" dirty="0" err="1">
                <a:solidFill>
                  <a:srgbClr val="2E95D3"/>
                </a:solidFill>
                <a:effectLst/>
              </a:rPr>
              <a:t>def</a:t>
            </a:r>
            <a:r>
              <a:rPr lang="lt-LT" dirty="0">
                <a:effectLst/>
              </a:rPr>
              <a:t> </a:t>
            </a:r>
            <a:r>
              <a:rPr lang="lt-LT" dirty="0" err="1">
                <a:solidFill>
                  <a:srgbClr val="F22C3D"/>
                </a:solidFill>
                <a:effectLst/>
              </a:rPr>
              <a:t>sudetis</a:t>
            </a:r>
            <a:r>
              <a:rPr lang="lt-LT" dirty="0">
                <a:effectLst/>
              </a:rPr>
              <a:t>(a, </a:t>
            </a:r>
            <a:r>
              <a:rPr lang="lt-LT" dirty="0" err="1">
                <a:effectLst/>
              </a:rPr>
              <a:t>b</a:t>
            </a:r>
            <a:r>
              <a:rPr lang="lt-LT" dirty="0">
                <a:effectLst/>
              </a:rPr>
              <a:t>): </a:t>
            </a:r>
            <a:r>
              <a:rPr lang="lt-LT" dirty="0" err="1">
                <a:solidFill>
                  <a:srgbClr val="2E95D3"/>
                </a:solidFill>
                <a:effectLst/>
              </a:rPr>
              <a:t>return</a:t>
            </a:r>
            <a:r>
              <a:rPr lang="lt-LT" dirty="0">
                <a:effectLst/>
              </a:rPr>
              <a:t> a + </a:t>
            </a:r>
            <a:r>
              <a:rPr lang="lt-LT" dirty="0" err="1">
                <a:effectLst/>
              </a:rPr>
              <a:t>b</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atimtis</a:t>
            </a:r>
            <a:r>
              <a:rPr lang="lt-LT" dirty="0">
                <a:effectLst/>
              </a:rPr>
              <a:t> (a, </a:t>
            </a:r>
            <a:r>
              <a:rPr lang="lt-LT" dirty="0" err="1">
                <a:effectLst/>
              </a:rPr>
              <a:t>b</a:t>
            </a:r>
            <a:r>
              <a:rPr lang="lt-LT" dirty="0">
                <a:effectLst/>
              </a:rPr>
              <a:t>): </a:t>
            </a:r>
            <a:r>
              <a:rPr lang="lt-LT" dirty="0" err="1">
                <a:solidFill>
                  <a:srgbClr val="2E95D3"/>
                </a:solidFill>
                <a:effectLst/>
              </a:rPr>
              <a:t>return</a:t>
            </a:r>
            <a:r>
              <a:rPr lang="lt-LT" dirty="0">
                <a:effectLst/>
              </a:rPr>
              <a:t> a - </a:t>
            </a:r>
            <a:r>
              <a:rPr lang="lt-LT" dirty="0" err="1">
                <a:effectLst/>
              </a:rPr>
              <a:t>b</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daugyba</a:t>
            </a:r>
            <a:r>
              <a:rPr lang="lt-LT" dirty="0">
                <a:effectLst/>
              </a:rPr>
              <a:t>(a, </a:t>
            </a:r>
            <a:r>
              <a:rPr lang="lt-LT" dirty="0" err="1">
                <a:effectLst/>
              </a:rPr>
              <a:t>b</a:t>
            </a:r>
            <a:r>
              <a:rPr lang="lt-LT" dirty="0">
                <a:effectLst/>
              </a:rPr>
              <a:t>): </a:t>
            </a:r>
            <a:r>
              <a:rPr lang="lt-LT" dirty="0" err="1">
                <a:solidFill>
                  <a:srgbClr val="2E95D3"/>
                </a:solidFill>
                <a:effectLst/>
              </a:rPr>
              <a:t>return</a:t>
            </a:r>
            <a:r>
              <a:rPr lang="lt-LT" dirty="0">
                <a:effectLst/>
              </a:rPr>
              <a:t> a * </a:t>
            </a:r>
            <a:r>
              <a:rPr lang="lt-LT" dirty="0" err="1">
                <a:effectLst/>
              </a:rPr>
              <a:t>b</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dalyba</a:t>
            </a:r>
            <a:r>
              <a:rPr lang="lt-LT" dirty="0">
                <a:effectLst/>
              </a:rPr>
              <a:t>(a, </a:t>
            </a:r>
            <a:r>
              <a:rPr lang="lt-LT" dirty="0" err="1">
                <a:effectLst/>
              </a:rPr>
              <a:t>b</a:t>
            </a:r>
            <a:r>
              <a:rPr lang="lt-LT" dirty="0">
                <a:effectLst/>
              </a:rPr>
              <a:t>): </a:t>
            </a:r>
            <a:r>
              <a:rPr lang="lt-LT" dirty="0" err="1">
                <a:solidFill>
                  <a:srgbClr val="2E95D3"/>
                </a:solidFill>
                <a:effectLst/>
              </a:rPr>
              <a:t>return</a:t>
            </a:r>
            <a:r>
              <a:rPr lang="lt-LT" dirty="0">
                <a:effectLst/>
              </a:rPr>
              <a:t> a </a:t>
            </a:r>
            <a:r>
              <a:rPr lang="lt-LT" dirty="0" err="1">
                <a:effectLst/>
              </a:rPr>
              <a:t>b</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Šiame kode matome, kad yra keturios funkcijos: </a:t>
            </a:r>
            <a:r>
              <a:rPr lang="lt-LT" b="0" i="0" dirty="0" err="1">
                <a:solidFill>
                  <a:srgbClr val="374151"/>
                </a:solidFill>
                <a:effectLst/>
                <a:latin typeface="Söhne"/>
              </a:rPr>
              <a:t>sudetis</a:t>
            </a:r>
            <a:r>
              <a:rPr lang="lt-LT" b="0" i="0" dirty="0">
                <a:solidFill>
                  <a:srgbClr val="374151"/>
                </a:solidFill>
                <a:effectLst/>
                <a:latin typeface="Söhne"/>
              </a:rPr>
              <a:t>, atimtis, daugyba ir dalyba, kurios atlieka matematines operacijas su dviem skaičiais a ir </a:t>
            </a:r>
            <a:r>
              <a:rPr lang="lt-LT" b="0" i="0" dirty="0" err="1">
                <a:solidFill>
                  <a:srgbClr val="374151"/>
                </a:solidFill>
                <a:effectLst/>
                <a:latin typeface="Söhne"/>
              </a:rPr>
              <a:t>b</a:t>
            </a:r>
            <a:r>
              <a:rPr lang="lt-LT" b="0" i="0" dirty="0">
                <a:solidFill>
                  <a:srgbClr val="374151"/>
                </a:solidFill>
                <a:effectLst/>
                <a:latin typeface="Söhne"/>
              </a:rPr>
              <a:t>. Visos jos atrodo teisingai, išskyrus dalyba funkciją. dalyba funkcijos pabaigoje </a:t>
            </a:r>
            <a:r>
              <a:rPr lang="lt-LT" b="0" i="0" dirty="0" err="1">
                <a:solidFill>
                  <a:srgbClr val="374151"/>
                </a:solidFill>
                <a:effectLst/>
                <a:latin typeface="Söhne"/>
              </a:rPr>
              <a:t>return</a:t>
            </a:r>
            <a:r>
              <a:rPr lang="lt-LT" b="0" i="0" dirty="0">
                <a:solidFill>
                  <a:srgbClr val="374151"/>
                </a:solidFill>
                <a:effectLst/>
                <a:latin typeface="Söhne"/>
              </a:rPr>
              <a:t> a </a:t>
            </a:r>
            <a:r>
              <a:rPr lang="lt-LT" b="0" i="0" dirty="0" err="1">
                <a:solidFill>
                  <a:srgbClr val="374151"/>
                </a:solidFill>
                <a:effectLst/>
                <a:latin typeface="Söhne"/>
              </a:rPr>
              <a:t>b</a:t>
            </a:r>
            <a:r>
              <a:rPr lang="lt-LT" b="0" i="0" dirty="0">
                <a:solidFill>
                  <a:srgbClr val="374151"/>
                </a:solidFill>
                <a:effectLst/>
                <a:latin typeface="Söhne"/>
              </a:rPr>
              <a:t> nėra tinkamo veiksmo tarp a ir </a:t>
            </a:r>
            <a:r>
              <a:rPr lang="lt-LT" b="0" i="0" dirty="0" err="1">
                <a:solidFill>
                  <a:srgbClr val="374151"/>
                </a:solidFill>
                <a:effectLst/>
                <a:latin typeface="Söhne"/>
              </a:rPr>
              <a:t>b</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negali suprasti, ką reiškia a </a:t>
            </a:r>
            <a:r>
              <a:rPr lang="lt-LT" b="0" i="0" dirty="0" err="1">
                <a:solidFill>
                  <a:srgbClr val="374151"/>
                </a:solidFill>
                <a:effectLst/>
                <a:latin typeface="Söhne"/>
              </a:rPr>
              <a:t>b</a:t>
            </a:r>
            <a:r>
              <a:rPr lang="lt-LT" b="0" i="0" dirty="0">
                <a:solidFill>
                  <a:srgbClr val="374151"/>
                </a:solidFill>
                <a:effectLst/>
                <a:latin typeface="Söhne"/>
              </a:rPr>
              <a:t> - trūksta operacijos simbolio tarp šių dviejų reikšmių.</a:t>
            </a:r>
          </a:p>
          <a:p>
            <a:pPr algn="l"/>
            <a:endParaRPr lang="lt-LT" b="0" i="0" dirty="0">
              <a:solidFill>
                <a:srgbClr val="374151"/>
              </a:solidFill>
              <a:effectLst/>
              <a:latin typeface="Söhne"/>
            </a:endParaRPr>
          </a:p>
          <a:p>
            <a:pPr algn="l"/>
            <a:r>
              <a:rPr lang="lt-LT" b="0" i="0" dirty="0">
                <a:solidFill>
                  <a:srgbClr val="374151"/>
                </a:solidFill>
                <a:effectLst/>
                <a:latin typeface="Söhne"/>
              </a:rPr>
              <a:t>Todėl, turėtume pataisyti šią klaidą ir pridėti dalybos simbolį / tarp a ir </a:t>
            </a:r>
            <a:r>
              <a:rPr lang="lt-LT" b="0" i="0" dirty="0" err="1">
                <a:solidFill>
                  <a:srgbClr val="374151"/>
                </a:solidFill>
                <a:effectLst/>
                <a:latin typeface="Söhne"/>
              </a:rPr>
              <a:t>b</a:t>
            </a:r>
            <a:r>
              <a:rPr lang="lt-LT" b="0" i="0" dirty="0">
                <a:solidFill>
                  <a:srgbClr val="374151"/>
                </a:solidFill>
                <a:effectLst/>
                <a:latin typeface="Söhne"/>
              </a:rPr>
              <a:t>. Teisingai suformuotas kodas turėtų atrodyti taip:</a:t>
            </a:r>
          </a:p>
          <a:p>
            <a:r>
              <a:rPr lang="lt-LT" dirty="0" err="1">
                <a:solidFill>
                  <a:srgbClr val="2E95D3"/>
                </a:solidFill>
                <a:effectLst/>
              </a:rPr>
              <a:t>def</a:t>
            </a:r>
            <a:r>
              <a:rPr lang="lt-LT" dirty="0">
                <a:effectLst/>
              </a:rPr>
              <a:t> </a:t>
            </a:r>
            <a:r>
              <a:rPr lang="lt-LT" dirty="0">
                <a:solidFill>
                  <a:srgbClr val="F22C3D"/>
                </a:solidFill>
                <a:effectLst/>
              </a:rPr>
              <a:t>dalyba</a:t>
            </a:r>
            <a:r>
              <a:rPr lang="lt-LT" dirty="0">
                <a:effectLst/>
              </a:rPr>
              <a:t>(a, </a:t>
            </a:r>
            <a:r>
              <a:rPr lang="lt-LT" dirty="0" err="1">
                <a:effectLst/>
              </a:rPr>
              <a:t>b</a:t>
            </a:r>
            <a:r>
              <a:rPr lang="lt-LT" dirty="0">
                <a:effectLst/>
              </a:rPr>
              <a:t>): </a:t>
            </a:r>
            <a:r>
              <a:rPr lang="lt-LT" dirty="0" err="1">
                <a:solidFill>
                  <a:srgbClr val="2E95D3"/>
                </a:solidFill>
                <a:effectLst/>
              </a:rPr>
              <a:t>return</a:t>
            </a:r>
            <a:r>
              <a:rPr lang="lt-LT" dirty="0">
                <a:effectLst/>
              </a:rPr>
              <a:t> a / </a:t>
            </a:r>
            <a:r>
              <a:rPr lang="lt-LT" dirty="0" err="1">
                <a:effectLst/>
              </a:rPr>
              <a:t>b</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Dabar, dalyba funkcija veiks teisingai, ir mūsų programa galės atlikti visus keturis matematinius veiksmus be jokių klaidų.</a:t>
            </a:r>
          </a:p>
          <a:p>
            <a:pPr algn="l"/>
            <a:endParaRPr lang="lt-LT" b="0" i="0" dirty="0">
              <a:solidFill>
                <a:srgbClr val="374151"/>
              </a:solidFill>
              <a:effectLst/>
              <a:latin typeface="Söhne"/>
            </a:endParaRPr>
          </a:p>
          <a:p>
            <a:pPr algn="l"/>
            <a:r>
              <a:rPr lang="lt-LT" b="0" i="0" dirty="0">
                <a:solidFill>
                  <a:srgbClr val="374151"/>
                </a:solidFill>
                <a:effectLst/>
                <a:latin typeface="Söhne"/>
              </a:rPr>
              <a:t>Tai puikus pavyzdys, kaip nedidelė sintaksės klaida gali sukelti problemas kode, ir kaip svarbu mokėti atpažinti ir pašalinti tokias klaidas. Klaidos yra neišvengiama programavimo dalis, bet mokėdami jas pašalinti, galime tapti geresniais programuotojais.</a:t>
            </a:r>
          </a:p>
          <a:p>
            <a:endParaRPr lang="en-LT" dirty="0"/>
          </a:p>
        </p:txBody>
      </p:sp>
      <p:sp>
        <p:nvSpPr>
          <p:cNvPr id="4" name="Slide Number Placeholder 3"/>
          <p:cNvSpPr>
            <a:spLocks noGrp="1"/>
          </p:cNvSpPr>
          <p:nvPr>
            <p:ph type="sldNum" sz="quarter" idx="5"/>
          </p:nvPr>
        </p:nvSpPr>
        <p:spPr/>
        <p:txBody>
          <a:bodyPr/>
          <a:lstStyle/>
          <a:p>
            <a:fld id="{93C823D4-37AC-524D-882A-6DB49D5C7757}" type="slidenum">
              <a:rPr lang="en-LT" smtClean="0"/>
              <a:t>12</a:t>
            </a:fld>
            <a:endParaRPr lang="en-LT"/>
          </a:p>
        </p:txBody>
      </p:sp>
    </p:spTree>
    <p:extLst>
      <p:ext uri="{BB962C8B-B14F-4D97-AF65-F5344CB8AC3E}">
        <p14:creationId xmlns:p14="http://schemas.microsoft.com/office/powerpoint/2010/main" val="2028016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Tęsiant mūsų kalbėjimą apie klaidų aptikimą ir pašalinimą kode. Kaip ir minėjau anksčiau, klaidų radimas ir jų taisymas yra neišvengiamas programavimo dalis. Šiandien turime kodą, kuris, atrodo, veikia tinkamai. Vis dėlto, peržvelgus kodą ir jo rezultatus, matome, kad visi testai praeina sėkmingai.</a:t>
            </a:r>
          </a:p>
          <a:p>
            <a:pPr algn="l"/>
            <a:endParaRPr lang="lt-LT" b="0" i="0" dirty="0">
              <a:solidFill>
                <a:srgbClr val="2E95D3"/>
              </a:solidFill>
              <a:effectLst/>
              <a:latin typeface="Söhne"/>
            </a:endParaRPr>
          </a:p>
          <a:p>
            <a:pPr algn="l"/>
            <a:r>
              <a:rPr lang="lt-LT" b="0" i="0" dirty="0" err="1">
                <a:solidFill>
                  <a:srgbClr val="2E95D3"/>
                </a:solidFill>
                <a:effectLst/>
                <a:latin typeface="Söhne"/>
              </a:rPr>
              <a:t>import</a:t>
            </a:r>
            <a:r>
              <a:rPr lang="lt-LT" b="0" i="0" dirty="0">
                <a:effectLst/>
                <a:latin typeface="Söhne"/>
              </a:rPr>
              <a:t> </a:t>
            </a:r>
            <a:r>
              <a:rPr lang="lt-LT" b="0" i="0" dirty="0" err="1">
                <a:effectLst/>
                <a:latin typeface="Söhne"/>
              </a:rPr>
              <a:t>unittest</a:t>
            </a:r>
            <a:r>
              <a:rPr lang="lt-LT" b="0" i="0" dirty="0">
                <a:effectLst/>
                <a:latin typeface="Söhne"/>
              </a:rPr>
              <a:t> </a:t>
            </a:r>
            <a:r>
              <a:rPr lang="lt-LT" b="0" i="0" dirty="0" err="1">
                <a:solidFill>
                  <a:srgbClr val="2E95D3"/>
                </a:solidFill>
                <a:effectLst/>
                <a:latin typeface="Söhne"/>
              </a:rPr>
              <a:t>import</a:t>
            </a:r>
            <a:r>
              <a:rPr lang="lt-LT" b="0" i="0" dirty="0">
                <a:effectLst/>
                <a:latin typeface="Söhne"/>
              </a:rPr>
              <a:t> aritmetika </a:t>
            </a:r>
            <a:r>
              <a:rPr lang="lt-LT" b="0" i="0" dirty="0" err="1">
                <a:solidFill>
                  <a:srgbClr val="2E95D3"/>
                </a:solidFill>
                <a:effectLst/>
                <a:latin typeface="Söhne"/>
              </a:rPr>
              <a:t>class</a:t>
            </a:r>
            <a:r>
              <a:rPr lang="lt-LT" b="0" i="0" dirty="0">
                <a:effectLst/>
                <a:latin typeface="Söhne"/>
              </a:rPr>
              <a:t> </a:t>
            </a:r>
            <a:r>
              <a:rPr lang="lt-LT" b="0" i="0" dirty="0" err="1">
                <a:solidFill>
                  <a:srgbClr val="F22C3D"/>
                </a:solidFill>
                <a:effectLst/>
                <a:latin typeface="Söhne"/>
              </a:rPr>
              <a:t>TestAritmetika</a:t>
            </a:r>
            <a:r>
              <a:rPr lang="lt-LT" b="0" i="0" dirty="0">
                <a:effectLst/>
                <a:latin typeface="Söhne"/>
              </a:rPr>
              <a:t> (</a:t>
            </a:r>
            <a:r>
              <a:rPr lang="lt-LT" b="0" i="0" dirty="0" err="1">
                <a:effectLst/>
                <a:latin typeface="Söhne"/>
              </a:rPr>
              <a:t>unittest.TestCase</a:t>
            </a:r>
            <a:r>
              <a:rPr lang="lt-LT" b="0" i="0" dirty="0">
                <a:effectLst/>
                <a:latin typeface="Söhne"/>
              </a:rPr>
              <a:t>): </a:t>
            </a:r>
            <a:r>
              <a:rPr lang="lt-LT" b="0" i="0" dirty="0" err="1">
                <a:solidFill>
                  <a:srgbClr val="2E95D3"/>
                </a:solidFill>
                <a:effectLst/>
                <a:latin typeface="Söhne"/>
              </a:rPr>
              <a:t>def</a:t>
            </a:r>
            <a:r>
              <a:rPr lang="lt-LT" b="0" i="0" dirty="0">
                <a:effectLst/>
                <a:latin typeface="Söhne"/>
              </a:rPr>
              <a:t> </a:t>
            </a:r>
            <a:r>
              <a:rPr lang="lt-LT" b="0" i="0" dirty="0" err="1">
                <a:solidFill>
                  <a:srgbClr val="F22C3D"/>
                </a:solidFill>
                <a:effectLst/>
                <a:latin typeface="Söhne"/>
              </a:rPr>
              <a:t>test_sudetis</a:t>
            </a:r>
            <a:r>
              <a:rPr lang="lt-LT" b="0" i="0" dirty="0">
                <a:effectLst/>
                <a:latin typeface="Söhne"/>
              </a:rPr>
              <a:t>(</a:t>
            </a:r>
            <a:r>
              <a:rPr lang="lt-LT" b="0" i="0" dirty="0" err="1">
                <a:effectLst/>
                <a:latin typeface="Söhne"/>
              </a:rPr>
              <a:t>self</a:t>
            </a:r>
            <a:r>
              <a:rPr lang="lt-LT" b="0" i="0" dirty="0">
                <a:effectLst/>
                <a:latin typeface="Söhne"/>
              </a:rPr>
              <a:t>): </a:t>
            </a:r>
            <a:r>
              <a:rPr lang="lt-LT" b="0" i="0" dirty="0" err="1">
                <a:effectLst/>
                <a:latin typeface="Söhne"/>
              </a:rPr>
              <a:t>self.assertEqual</a:t>
            </a:r>
            <a:r>
              <a:rPr lang="lt-LT" b="0" i="0" dirty="0">
                <a:effectLst/>
                <a:latin typeface="Söhne"/>
              </a:rPr>
              <a:t>(</a:t>
            </a:r>
            <a:r>
              <a:rPr lang="lt-LT" b="0" i="0" dirty="0">
                <a:solidFill>
                  <a:srgbClr val="DF3079"/>
                </a:solidFill>
                <a:effectLst/>
                <a:latin typeface="Söhne"/>
              </a:rPr>
              <a:t>15</a:t>
            </a:r>
            <a:r>
              <a:rPr lang="lt-LT" b="0" i="0" dirty="0">
                <a:effectLst/>
                <a:latin typeface="Söhne"/>
              </a:rPr>
              <a:t>, </a:t>
            </a:r>
            <a:r>
              <a:rPr lang="lt-LT" b="0" i="0" dirty="0" err="1">
                <a:effectLst/>
                <a:latin typeface="Söhne"/>
              </a:rPr>
              <a:t>aritmetika.sudetis</a:t>
            </a:r>
            <a:r>
              <a:rPr lang="lt-LT" b="0" i="0" dirty="0">
                <a:effectLst/>
                <a:latin typeface="Söhne"/>
              </a:rPr>
              <a:t>(</a:t>
            </a:r>
            <a:r>
              <a:rPr lang="lt-LT" b="0" i="0" dirty="0">
                <a:solidFill>
                  <a:srgbClr val="DF3079"/>
                </a:solidFill>
                <a:effectLst/>
                <a:latin typeface="Söhne"/>
              </a:rPr>
              <a:t>10</a:t>
            </a:r>
            <a:r>
              <a:rPr lang="lt-LT" b="0" i="0" dirty="0">
                <a:effectLst/>
                <a:latin typeface="Söhne"/>
              </a:rPr>
              <a:t>, </a:t>
            </a:r>
            <a:r>
              <a:rPr lang="lt-LT" b="0" i="0" dirty="0">
                <a:solidFill>
                  <a:srgbClr val="DF3079"/>
                </a:solidFill>
                <a:effectLst/>
                <a:latin typeface="Söhne"/>
              </a:rPr>
              <a:t>5</a:t>
            </a:r>
            <a:r>
              <a:rPr lang="lt-LT" b="0" i="0" dirty="0">
                <a:effectLst/>
                <a:latin typeface="Söhne"/>
              </a:rPr>
              <a:t>)) </a:t>
            </a:r>
            <a:r>
              <a:rPr lang="lt-LT" b="0" i="0" dirty="0" err="1">
                <a:effectLst/>
                <a:latin typeface="Söhne"/>
              </a:rPr>
              <a:t>self.assertEqual</a:t>
            </a:r>
            <a:r>
              <a:rPr lang="lt-LT" b="0" i="0" dirty="0">
                <a:effectLst/>
                <a:latin typeface="Söhne"/>
              </a:rPr>
              <a:t>(</a:t>
            </a:r>
            <a:r>
              <a:rPr lang="lt-LT" b="0" i="0" dirty="0">
                <a:solidFill>
                  <a:srgbClr val="DF3079"/>
                </a:solidFill>
                <a:effectLst/>
                <a:latin typeface="Söhne"/>
              </a:rPr>
              <a:t>0</a:t>
            </a:r>
            <a:r>
              <a:rPr lang="lt-LT" b="0" i="0" dirty="0">
                <a:effectLst/>
                <a:latin typeface="Söhne"/>
              </a:rPr>
              <a:t>, </a:t>
            </a:r>
            <a:r>
              <a:rPr lang="lt-LT" b="0" i="0" dirty="0" err="1">
                <a:effectLst/>
                <a:latin typeface="Söhne"/>
              </a:rPr>
              <a:t>aritmetika.sudetis</a:t>
            </a:r>
            <a:r>
              <a:rPr lang="lt-LT" b="0" i="0" dirty="0">
                <a:effectLst/>
                <a:latin typeface="Söhne"/>
              </a:rPr>
              <a:t>(-</a:t>
            </a:r>
            <a:r>
              <a:rPr lang="lt-LT" b="0" i="0" dirty="0">
                <a:solidFill>
                  <a:srgbClr val="DF3079"/>
                </a:solidFill>
                <a:effectLst/>
                <a:latin typeface="Söhne"/>
              </a:rPr>
              <a:t>1</a:t>
            </a:r>
            <a:r>
              <a:rPr lang="lt-LT" b="0" i="0" dirty="0">
                <a:effectLst/>
                <a:latin typeface="Söhne"/>
              </a:rPr>
              <a:t>, </a:t>
            </a:r>
            <a:r>
              <a:rPr lang="lt-LT" b="0" i="0" dirty="0">
                <a:solidFill>
                  <a:srgbClr val="DF3079"/>
                </a:solidFill>
                <a:effectLst/>
                <a:latin typeface="Söhne"/>
              </a:rPr>
              <a:t>1</a:t>
            </a:r>
            <a:r>
              <a:rPr lang="lt-LT" b="0" i="0" dirty="0">
                <a:effectLst/>
                <a:latin typeface="Söhne"/>
              </a:rPr>
              <a:t>)) </a:t>
            </a:r>
            <a:r>
              <a:rPr lang="lt-LT" b="0" i="0" dirty="0" err="1">
                <a:effectLst/>
                <a:latin typeface="Söhne"/>
              </a:rPr>
              <a:t>self.assertEqual</a:t>
            </a:r>
            <a:r>
              <a:rPr lang="lt-LT" b="0" i="0" dirty="0">
                <a:effectLst/>
                <a:latin typeface="Söhne"/>
              </a:rPr>
              <a:t>(-</a:t>
            </a:r>
            <a:r>
              <a:rPr lang="lt-LT" b="0" i="0" dirty="0">
                <a:solidFill>
                  <a:srgbClr val="DF3079"/>
                </a:solidFill>
                <a:effectLst/>
                <a:latin typeface="Söhne"/>
              </a:rPr>
              <a:t>2</a:t>
            </a:r>
            <a:r>
              <a:rPr lang="lt-LT" b="0" i="0" dirty="0">
                <a:effectLst/>
                <a:latin typeface="Söhne"/>
              </a:rPr>
              <a:t>, </a:t>
            </a:r>
            <a:r>
              <a:rPr lang="lt-LT" b="0" i="0" dirty="0" err="1">
                <a:effectLst/>
                <a:latin typeface="Söhne"/>
              </a:rPr>
              <a:t>aritmetika.sudetis</a:t>
            </a:r>
            <a:r>
              <a:rPr lang="lt-LT" b="0" i="0" dirty="0">
                <a:effectLst/>
                <a:latin typeface="Söhne"/>
              </a:rPr>
              <a:t>(-</a:t>
            </a:r>
            <a:r>
              <a:rPr lang="lt-LT" b="0" i="0" dirty="0">
                <a:solidFill>
                  <a:srgbClr val="DF3079"/>
                </a:solidFill>
                <a:effectLst/>
                <a:latin typeface="Söhne"/>
              </a:rPr>
              <a:t>1</a:t>
            </a:r>
            <a:r>
              <a:rPr lang="lt-LT" b="0" i="0" dirty="0">
                <a:effectLst/>
                <a:latin typeface="Söhne"/>
              </a:rPr>
              <a:t>, -</a:t>
            </a:r>
            <a:r>
              <a:rPr lang="lt-LT" b="0" i="0" dirty="0">
                <a:solidFill>
                  <a:srgbClr val="DF3079"/>
                </a:solidFill>
                <a:effectLst/>
                <a:latin typeface="Söhne"/>
              </a:rPr>
              <a:t>1</a:t>
            </a:r>
            <a:r>
              <a:rPr lang="lt-LT" b="0" i="0" dirty="0">
                <a:effectLst/>
                <a:latin typeface="Söhne"/>
              </a:rPr>
              <a:t>)) </a:t>
            </a:r>
            <a:r>
              <a:rPr lang="lt-LT" b="0" i="0" dirty="0" err="1">
                <a:solidFill>
                  <a:srgbClr val="2E95D3"/>
                </a:solidFill>
                <a:effectLst/>
                <a:latin typeface="Söhne"/>
              </a:rPr>
              <a:t>def</a:t>
            </a:r>
            <a:r>
              <a:rPr lang="lt-LT" b="0" i="0" dirty="0">
                <a:effectLst/>
                <a:latin typeface="Söhne"/>
              </a:rPr>
              <a:t> </a:t>
            </a:r>
            <a:r>
              <a:rPr lang="lt-LT" b="0" i="0" dirty="0" err="1">
                <a:solidFill>
                  <a:srgbClr val="F22C3D"/>
                </a:solidFill>
                <a:effectLst/>
                <a:latin typeface="Söhne"/>
              </a:rPr>
              <a:t>test_atimtis</a:t>
            </a:r>
            <a:r>
              <a:rPr lang="lt-LT" b="0" i="0" dirty="0">
                <a:effectLst/>
                <a:latin typeface="Söhne"/>
              </a:rPr>
              <a:t> (</a:t>
            </a:r>
            <a:r>
              <a:rPr lang="lt-LT" b="0" i="0" dirty="0" err="1">
                <a:effectLst/>
                <a:latin typeface="Söhne"/>
              </a:rPr>
              <a:t>self</a:t>
            </a:r>
            <a:r>
              <a:rPr lang="lt-LT" b="0" i="0" dirty="0">
                <a:effectLst/>
                <a:latin typeface="Söhne"/>
              </a:rPr>
              <a:t>): </a:t>
            </a:r>
            <a:r>
              <a:rPr lang="lt-LT" b="0" i="0" dirty="0" err="1">
                <a:effectLst/>
                <a:latin typeface="Söhne"/>
              </a:rPr>
              <a:t>self.assertEqual</a:t>
            </a:r>
            <a:r>
              <a:rPr lang="lt-LT" b="0" i="0" dirty="0">
                <a:effectLst/>
                <a:latin typeface="Söhne"/>
              </a:rPr>
              <a:t>(</a:t>
            </a:r>
            <a:r>
              <a:rPr lang="lt-LT" b="0" i="0" dirty="0">
                <a:solidFill>
                  <a:srgbClr val="DF3079"/>
                </a:solidFill>
                <a:effectLst/>
                <a:latin typeface="Söhne"/>
              </a:rPr>
              <a:t>5</a:t>
            </a:r>
            <a:r>
              <a:rPr lang="lt-LT" b="0" i="0" dirty="0">
                <a:effectLst/>
                <a:latin typeface="Söhne"/>
              </a:rPr>
              <a:t>, </a:t>
            </a:r>
            <a:r>
              <a:rPr lang="lt-LT" b="0" i="0" dirty="0" err="1">
                <a:effectLst/>
                <a:latin typeface="Söhne"/>
              </a:rPr>
              <a:t>aritmetika.atimtis</a:t>
            </a:r>
            <a:r>
              <a:rPr lang="lt-LT" b="0" i="0" dirty="0">
                <a:effectLst/>
                <a:latin typeface="Söhne"/>
              </a:rPr>
              <a:t>(</a:t>
            </a:r>
            <a:r>
              <a:rPr lang="lt-LT" b="0" i="0" dirty="0">
                <a:solidFill>
                  <a:srgbClr val="DF3079"/>
                </a:solidFill>
                <a:effectLst/>
                <a:latin typeface="Söhne"/>
              </a:rPr>
              <a:t>10</a:t>
            </a:r>
            <a:r>
              <a:rPr lang="lt-LT" b="0" i="0" dirty="0">
                <a:effectLst/>
                <a:latin typeface="Söhne"/>
              </a:rPr>
              <a:t>, </a:t>
            </a:r>
            <a:r>
              <a:rPr lang="lt-LT" b="0" i="0" dirty="0">
                <a:solidFill>
                  <a:srgbClr val="DF3079"/>
                </a:solidFill>
                <a:effectLst/>
                <a:latin typeface="Söhne"/>
              </a:rPr>
              <a:t>5</a:t>
            </a:r>
            <a:r>
              <a:rPr lang="lt-LT" b="0" i="0" dirty="0">
                <a:effectLst/>
                <a:latin typeface="Söhne"/>
              </a:rPr>
              <a:t>)) </a:t>
            </a:r>
            <a:r>
              <a:rPr lang="lt-LT" b="0" i="0" dirty="0" err="1">
                <a:effectLst/>
                <a:latin typeface="Söhne"/>
              </a:rPr>
              <a:t>self.assertEqual</a:t>
            </a:r>
            <a:r>
              <a:rPr lang="lt-LT" b="0" i="0" dirty="0">
                <a:effectLst/>
                <a:latin typeface="Söhne"/>
              </a:rPr>
              <a:t>(-</a:t>
            </a:r>
            <a:r>
              <a:rPr lang="lt-LT" b="0" i="0" dirty="0">
                <a:solidFill>
                  <a:srgbClr val="DF3079"/>
                </a:solidFill>
                <a:effectLst/>
                <a:latin typeface="Söhne"/>
              </a:rPr>
              <a:t>2</a:t>
            </a:r>
            <a:r>
              <a:rPr lang="lt-LT" b="0" i="0" dirty="0">
                <a:effectLst/>
                <a:latin typeface="Söhne"/>
              </a:rPr>
              <a:t>, </a:t>
            </a:r>
            <a:r>
              <a:rPr lang="lt-LT" b="0" i="0" dirty="0" err="1">
                <a:effectLst/>
                <a:latin typeface="Söhne"/>
              </a:rPr>
              <a:t>aritmetika.atimtis</a:t>
            </a:r>
            <a:r>
              <a:rPr lang="lt-LT" b="0" i="0" dirty="0">
                <a:effectLst/>
                <a:latin typeface="Söhne"/>
              </a:rPr>
              <a:t>(-</a:t>
            </a:r>
            <a:r>
              <a:rPr lang="lt-LT" b="0" i="0" dirty="0">
                <a:solidFill>
                  <a:srgbClr val="DF3079"/>
                </a:solidFill>
                <a:effectLst/>
                <a:latin typeface="Söhne"/>
              </a:rPr>
              <a:t>1</a:t>
            </a:r>
            <a:r>
              <a:rPr lang="lt-LT" b="0" i="0" dirty="0">
                <a:effectLst/>
                <a:latin typeface="Söhne"/>
              </a:rPr>
              <a:t>, </a:t>
            </a:r>
            <a:r>
              <a:rPr lang="lt-LT" b="0" i="0" dirty="0">
                <a:solidFill>
                  <a:srgbClr val="DF3079"/>
                </a:solidFill>
                <a:effectLst/>
                <a:latin typeface="Söhne"/>
              </a:rPr>
              <a:t>1</a:t>
            </a:r>
            <a:r>
              <a:rPr lang="lt-LT" b="0" i="0" dirty="0">
                <a:effectLst/>
                <a:latin typeface="Söhne"/>
              </a:rPr>
              <a:t>)) </a:t>
            </a:r>
            <a:r>
              <a:rPr lang="lt-LT" b="0" i="0" dirty="0" err="1">
                <a:effectLst/>
                <a:latin typeface="Söhne"/>
              </a:rPr>
              <a:t>self.assertEqual</a:t>
            </a:r>
            <a:r>
              <a:rPr lang="lt-LT" b="0" i="0" dirty="0">
                <a:effectLst/>
                <a:latin typeface="Söhne"/>
              </a:rPr>
              <a:t>(</a:t>
            </a:r>
            <a:r>
              <a:rPr lang="lt-LT" b="0" i="0" dirty="0">
                <a:solidFill>
                  <a:srgbClr val="DF3079"/>
                </a:solidFill>
                <a:effectLst/>
                <a:latin typeface="Söhne"/>
              </a:rPr>
              <a:t>0</a:t>
            </a:r>
            <a:r>
              <a:rPr lang="lt-LT" b="0" i="0" dirty="0">
                <a:effectLst/>
                <a:latin typeface="Söhne"/>
              </a:rPr>
              <a:t>, </a:t>
            </a:r>
            <a:r>
              <a:rPr lang="lt-LT" b="0" i="0" dirty="0" err="1">
                <a:effectLst/>
                <a:latin typeface="Söhne"/>
              </a:rPr>
              <a:t>aritmetika.atimtis</a:t>
            </a:r>
            <a:r>
              <a:rPr lang="lt-LT" b="0" i="0" dirty="0">
                <a:effectLst/>
                <a:latin typeface="Söhne"/>
              </a:rPr>
              <a:t>(-</a:t>
            </a:r>
            <a:r>
              <a:rPr lang="lt-LT" b="0" i="0" dirty="0">
                <a:solidFill>
                  <a:srgbClr val="DF3079"/>
                </a:solidFill>
                <a:effectLst/>
                <a:latin typeface="Söhne"/>
              </a:rPr>
              <a:t>1</a:t>
            </a:r>
            <a:r>
              <a:rPr lang="lt-LT" b="0" i="0" dirty="0">
                <a:effectLst/>
                <a:latin typeface="Söhne"/>
              </a:rPr>
              <a:t>, -</a:t>
            </a:r>
            <a:r>
              <a:rPr lang="lt-LT" b="0" i="0" dirty="0">
                <a:solidFill>
                  <a:srgbClr val="DF3079"/>
                </a:solidFill>
                <a:effectLst/>
                <a:latin typeface="Söhne"/>
              </a:rPr>
              <a:t>1</a:t>
            </a:r>
            <a:r>
              <a:rPr lang="lt-LT" b="0" i="0" dirty="0">
                <a:effectLst/>
                <a:latin typeface="Söhne"/>
              </a:rPr>
              <a:t>)) </a:t>
            </a:r>
            <a:r>
              <a:rPr lang="lt-LT" b="0" i="0" dirty="0" err="1">
                <a:solidFill>
                  <a:srgbClr val="2E95D3"/>
                </a:solidFill>
                <a:effectLst/>
                <a:latin typeface="Söhne"/>
              </a:rPr>
              <a:t>def</a:t>
            </a:r>
            <a:r>
              <a:rPr lang="lt-LT" b="0" i="0" dirty="0">
                <a:effectLst/>
                <a:latin typeface="Söhne"/>
              </a:rPr>
              <a:t> </a:t>
            </a:r>
            <a:r>
              <a:rPr lang="lt-LT" b="0" i="0" dirty="0" err="1">
                <a:solidFill>
                  <a:srgbClr val="F22C3D"/>
                </a:solidFill>
                <a:effectLst/>
                <a:latin typeface="Söhne"/>
              </a:rPr>
              <a:t>test_daugyba</a:t>
            </a:r>
            <a:r>
              <a:rPr lang="lt-LT" b="0" i="0" dirty="0">
                <a:effectLst/>
                <a:latin typeface="Söhne"/>
              </a:rPr>
              <a:t>(</a:t>
            </a:r>
            <a:r>
              <a:rPr lang="lt-LT" b="0" i="0" dirty="0" err="1">
                <a:effectLst/>
                <a:latin typeface="Söhne"/>
              </a:rPr>
              <a:t>self</a:t>
            </a:r>
            <a:r>
              <a:rPr lang="lt-LT" b="0" i="0" dirty="0">
                <a:effectLst/>
                <a:latin typeface="Söhne"/>
              </a:rPr>
              <a:t>): </a:t>
            </a:r>
            <a:r>
              <a:rPr lang="lt-LT" b="0" i="0" dirty="0" err="1">
                <a:effectLst/>
                <a:latin typeface="Söhne"/>
              </a:rPr>
              <a:t>self.assertEqual</a:t>
            </a:r>
            <a:r>
              <a:rPr lang="lt-LT" b="0" i="0" dirty="0">
                <a:effectLst/>
                <a:latin typeface="Söhne"/>
              </a:rPr>
              <a:t>(</a:t>
            </a:r>
            <a:r>
              <a:rPr lang="lt-LT" b="0" i="0" dirty="0">
                <a:solidFill>
                  <a:srgbClr val="DF3079"/>
                </a:solidFill>
                <a:effectLst/>
                <a:latin typeface="Söhne"/>
              </a:rPr>
              <a:t>50</a:t>
            </a:r>
            <a:r>
              <a:rPr lang="lt-LT" b="0" i="0" dirty="0">
                <a:effectLst/>
                <a:latin typeface="Söhne"/>
              </a:rPr>
              <a:t>, </a:t>
            </a:r>
            <a:r>
              <a:rPr lang="lt-LT" b="0" i="0" dirty="0" err="1">
                <a:effectLst/>
                <a:latin typeface="Söhne"/>
              </a:rPr>
              <a:t>aritmetika.daugyba</a:t>
            </a:r>
            <a:r>
              <a:rPr lang="lt-LT" b="0" i="0" dirty="0">
                <a:effectLst/>
                <a:latin typeface="Söhne"/>
              </a:rPr>
              <a:t>(</a:t>
            </a:r>
            <a:r>
              <a:rPr lang="lt-LT" b="0" i="0" dirty="0">
                <a:solidFill>
                  <a:srgbClr val="DF3079"/>
                </a:solidFill>
                <a:effectLst/>
                <a:latin typeface="Söhne"/>
              </a:rPr>
              <a:t>10</a:t>
            </a:r>
            <a:r>
              <a:rPr lang="lt-LT" b="0" i="0" dirty="0">
                <a:effectLst/>
                <a:latin typeface="Söhne"/>
              </a:rPr>
              <a:t>, </a:t>
            </a:r>
            <a:r>
              <a:rPr lang="lt-LT" b="0" i="0" dirty="0">
                <a:solidFill>
                  <a:srgbClr val="DF3079"/>
                </a:solidFill>
                <a:effectLst/>
                <a:latin typeface="Söhne"/>
              </a:rPr>
              <a:t>5</a:t>
            </a:r>
            <a:r>
              <a:rPr lang="lt-LT" b="0" i="0" dirty="0">
                <a:effectLst/>
                <a:latin typeface="Söhne"/>
              </a:rPr>
              <a:t>)) </a:t>
            </a:r>
            <a:r>
              <a:rPr lang="lt-LT" b="0" i="0" dirty="0" err="1">
                <a:effectLst/>
                <a:latin typeface="Söhne"/>
              </a:rPr>
              <a:t>self.assertEqual</a:t>
            </a:r>
            <a:r>
              <a:rPr lang="lt-LT" b="0" i="0" dirty="0">
                <a:effectLst/>
                <a:latin typeface="Söhne"/>
              </a:rPr>
              <a:t>(-</a:t>
            </a:r>
            <a:r>
              <a:rPr lang="lt-LT" b="0" i="0" dirty="0">
                <a:solidFill>
                  <a:srgbClr val="DF3079"/>
                </a:solidFill>
                <a:effectLst/>
                <a:latin typeface="Söhne"/>
              </a:rPr>
              <a:t>1</a:t>
            </a:r>
            <a:r>
              <a:rPr lang="lt-LT" b="0" i="0" dirty="0">
                <a:effectLst/>
                <a:latin typeface="Söhne"/>
              </a:rPr>
              <a:t>, </a:t>
            </a:r>
            <a:r>
              <a:rPr lang="lt-LT" b="0" i="0" dirty="0" err="1">
                <a:effectLst/>
                <a:latin typeface="Söhne"/>
              </a:rPr>
              <a:t>aritmetika.daugyba</a:t>
            </a:r>
            <a:r>
              <a:rPr lang="lt-LT" b="0" i="0" dirty="0">
                <a:effectLst/>
                <a:latin typeface="Söhne"/>
              </a:rPr>
              <a:t>(-</a:t>
            </a:r>
            <a:r>
              <a:rPr lang="lt-LT" b="0" i="0" dirty="0">
                <a:solidFill>
                  <a:srgbClr val="DF3079"/>
                </a:solidFill>
                <a:effectLst/>
                <a:latin typeface="Söhne"/>
              </a:rPr>
              <a:t>1</a:t>
            </a:r>
            <a:r>
              <a:rPr lang="lt-LT" b="0" i="0" dirty="0">
                <a:effectLst/>
                <a:latin typeface="Söhne"/>
              </a:rPr>
              <a:t>, </a:t>
            </a:r>
            <a:r>
              <a:rPr lang="lt-LT" b="0" i="0" dirty="0">
                <a:solidFill>
                  <a:srgbClr val="DF3079"/>
                </a:solidFill>
                <a:effectLst/>
                <a:latin typeface="Söhne"/>
              </a:rPr>
              <a:t>1</a:t>
            </a:r>
            <a:r>
              <a:rPr lang="lt-LT" b="0" i="0" dirty="0">
                <a:effectLst/>
                <a:latin typeface="Söhne"/>
              </a:rPr>
              <a:t>)) </a:t>
            </a:r>
            <a:r>
              <a:rPr lang="lt-LT" b="0" i="0" dirty="0" err="1">
                <a:effectLst/>
                <a:latin typeface="Söhne"/>
              </a:rPr>
              <a:t>self.assertEqual</a:t>
            </a:r>
            <a:r>
              <a:rPr lang="lt-LT" b="0" i="0" dirty="0">
                <a:effectLst/>
                <a:latin typeface="Söhne"/>
              </a:rPr>
              <a:t>(</a:t>
            </a:r>
            <a:r>
              <a:rPr lang="lt-LT" b="0" i="0" dirty="0">
                <a:solidFill>
                  <a:srgbClr val="DF3079"/>
                </a:solidFill>
                <a:effectLst/>
                <a:latin typeface="Söhne"/>
              </a:rPr>
              <a:t>1</a:t>
            </a:r>
            <a:r>
              <a:rPr lang="lt-LT" b="0" i="0" dirty="0">
                <a:effectLst/>
                <a:latin typeface="Söhne"/>
              </a:rPr>
              <a:t>, </a:t>
            </a:r>
            <a:r>
              <a:rPr lang="lt-LT" b="0" i="0" dirty="0" err="1">
                <a:effectLst/>
                <a:latin typeface="Söhne"/>
              </a:rPr>
              <a:t>aritmetika.daugyba</a:t>
            </a:r>
            <a:r>
              <a:rPr lang="lt-LT" b="0" i="0" dirty="0">
                <a:effectLst/>
                <a:latin typeface="Söhne"/>
              </a:rPr>
              <a:t>(-</a:t>
            </a:r>
            <a:r>
              <a:rPr lang="lt-LT" b="0" i="0" dirty="0">
                <a:solidFill>
                  <a:srgbClr val="DF3079"/>
                </a:solidFill>
                <a:effectLst/>
                <a:latin typeface="Söhne"/>
              </a:rPr>
              <a:t>1</a:t>
            </a:r>
            <a:r>
              <a:rPr lang="lt-LT" b="0" i="0" dirty="0">
                <a:effectLst/>
                <a:latin typeface="Söhne"/>
              </a:rPr>
              <a:t>, -</a:t>
            </a:r>
            <a:r>
              <a:rPr lang="lt-LT" b="0" i="0" dirty="0">
                <a:solidFill>
                  <a:srgbClr val="DF3079"/>
                </a:solidFill>
                <a:effectLst/>
                <a:latin typeface="Söhne"/>
              </a:rPr>
              <a:t>1</a:t>
            </a:r>
            <a:r>
              <a:rPr lang="lt-LT" b="0" i="0" dirty="0">
                <a:effectLst/>
                <a:latin typeface="Söhne"/>
              </a:rPr>
              <a:t>)) </a:t>
            </a:r>
            <a:r>
              <a:rPr lang="lt-LT" b="0" i="0" dirty="0" err="1">
                <a:solidFill>
                  <a:srgbClr val="2E95D3"/>
                </a:solidFill>
                <a:effectLst/>
                <a:latin typeface="Söhne"/>
              </a:rPr>
              <a:t>def</a:t>
            </a:r>
            <a:r>
              <a:rPr lang="lt-LT" b="0" i="0" dirty="0">
                <a:effectLst/>
                <a:latin typeface="Söhne"/>
              </a:rPr>
              <a:t> </a:t>
            </a:r>
            <a:r>
              <a:rPr lang="lt-LT" b="0" i="0" dirty="0" err="1">
                <a:solidFill>
                  <a:srgbClr val="F22C3D"/>
                </a:solidFill>
                <a:effectLst/>
                <a:latin typeface="Söhne"/>
              </a:rPr>
              <a:t>test_dalyba</a:t>
            </a:r>
            <a:r>
              <a:rPr lang="lt-LT" b="0" i="0" dirty="0">
                <a:effectLst/>
                <a:latin typeface="Söhne"/>
              </a:rPr>
              <a:t>(</a:t>
            </a:r>
            <a:r>
              <a:rPr lang="lt-LT" b="0" i="0" dirty="0" err="1">
                <a:effectLst/>
                <a:latin typeface="Söhne"/>
              </a:rPr>
              <a:t>self</a:t>
            </a:r>
            <a:r>
              <a:rPr lang="lt-LT" b="0" i="0" dirty="0">
                <a:effectLst/>
                <a:latin typeface="Söhne"/>
              </a:rPr>
              <a:t>): </a:t>
            </a:r>
            <a:r>
              <a:rPr lang="lt-LT" b="0" i="0" dirty="0" err="1">
                <a:effectLst/>
                <a:latin typeface="Söhne"/>
              </a:rPr>
              <a:t>self.assertEqual</a:t>
            </a:r>
            <a:r>
              <a:rPr lang="lt-LT" b="0" i="0" dirty="0">
                <a:effectLst/>
                <a:latin typeface="Söhne"/>
              </a:rPr>
              <a:t>(</a:t>
            </a:r>
            <a:r>
              <a:rPr lang="lt-LT" b="0" i="0" dirty="0">
                <a:solidFill>
                  <a:srgbClr val="DF3079"/>
                </a:solidFill>
                <a:effectLst/>
                <a:latin typeface="Söhne"/>
              </a:rPr>
              <a:t>2</a:t>
            </a:r>
            <a:r>
              <a:rPr lang="lt-LT" b="0" i="0" dirty="0">
                <a:effectLst/>
                <a:latin typeface="Söhne"/>
              </a:rPr>
              <a:t>, </a:t>
            </a:r>
            <a:r>
              <a:rPr lang="lt-LT" b="0" i="0" dirty="0" err="1">
                <a:effectLst/>
                <a:latin typeface="Söhne"/>
              </a:rPr>
              <a:t>aritmetika.dalyba</a:t>
            </a:r>
            <a:r>
              <a:rPr lang="lt-LT" b="0" i="0" dirty="0">
                <a:effectLst/>
                <a:latin typeface="Söhne"/>
              </a:rPr>
              <a:t>(</a:t>
            </a:r>
            <a:r>
              <a:rPr lang="lt-LT" b="0" i="0" dirty="0">
                <a:solidFill>
                  <a:srgbClr val="DF3079"/>
                </a:solidFill>
                <a:effectLst/>
                <a:latin typeface="Söhne"/>
              </a:rPr>
              <a:t>10</a:t>
            </a:r>
            <a:r>
              <a:rPr lang="lt-LT" b="0" i="0" dirty="0">
                <a:effectLst/>
                <a:latin typeface="Söhne"/>
              </a:rPr>
              <a:t>, </a:t>
            </a:r>
            <a:r>
              <a:rPr lang="lt-LT" b="0" i="0" dirty="0">
                <a:solidFill>
                  <a:srgbClr val="DF3079"/>
                </a:solidFill>
                <a:effectLst/>
                <a:latin typeface="Söhne"/>
              </a:rPr>
              <a:t>5</a:t>
            </a:r>
            <a:r>
              <a:rPr lang="lt-LT" b="0" i="0" dirty="0">
                <a:effectLst/>
                <a:latin typeface="Söhne"/>
              </a:rPr>
              <a:t>)) </a:t>
            </a:r>
            <a:r>
              <a:rPr lang="lt-LT" b="0" i="0" dirty="0" err="1">
                <a:effectLst/>
                <a:latin typeface="Söhne"/>
              </a:rPr>
              <a:t>self.assertEqual</a:t>
            </a:r>
            <a:r>
              <a:rPr lang="lt-LT" b="0" i="0" dirty="0">
                <a:effectLst/>
                <a:latin typeface="Söhne"/>
              </a:rPr>
              <a:t>(-</a:t>
            </a:r>
            <a:r>
              <a:rPr lang="lt-LT" b="0" i="0" dirty="0">
                <a:solidFill>
                  <a:srgbClr val="DF3079"/>
                </a:solidFill>
                <a:effectLst/>
                <a:latin typeface="Söhne"/>
              </a:rPr>
              <a:t>1</a:t>
            </a:r>
            <a:r>
              <a:rPr lang="lt-LT" b="0" i="0" dirty="0">
                <a:effectLst/>
                <a:latin typeface="Söhne"/>
              </a:rPr>
              <a:t>, </a:t>
            </a:r>
            <a:r>
              <a:rPr lang="lt-LT" b="0" i="0" dirty="0" err="1">
                <a:effectLst/>
                <a:latin typeface="Söhne"/>
              </a:rPr>
              <a:t>aritmetika.dalyba</a:t>
            </a:r>
            <a:r>
              <a:rPr lang="lt-LT" b="0" i="0" dirty="0">
                <a:effectLst/>
                <a:latin typeface="Söhne"/>
              </a:rPr>
              <a:t>(-</a:t>
            </a:r>
            <a:r>
              <a:rPr lang="lt-LT" b="0" i="0" dirty="0">
                <a:solidFill>
                  <a:srgbClr val="DF3079"/>
                </a:solidFill>
                <a:effectLst/>
                <a:latin typeface="Söhne"/>
              </a:rPr>
              <a:t>1</a:t>
            </a:r>
            <a:r>
              <a:rPr lang="lt-LT" b="0" i="0" dirty="0">
                <a:effectLst/>
                <a:latin typeface="Söhne"/>
              </a:rPr>
              <a:t>, </a:t>
            </a:r>
            <a:r>
              <a:rPr lang="lt-LT" b="0" i="0" dirty="0">
                <a:solidFill>
                  <a:srgbClr val="DF3079"/>
                </a:solidFill>
                <a:effectLst/>
                <a:latin typeface="Söhne"/>
              </a:rPr>
              <a:t>1</a:t>
            </a:r>
            <a:r>
              <a:rPr lang="lt-LT" b="0" i="0" dirty="0">
                <a:effectLst/>
                <a:latin typeface="Söhne"/>
              </a:rPr>
              <a:t>)) </a:t>
            </a:r>
            <a:r>
              <a:rPr lang="lt-LT" b="0" i="0" dirty="0" err="1">
                <a:effectLst/>
                <a:latin typeface="Söhne"/>
              </a:rPr>
              <a:t>self.assertEqual</a:t>
            </a:r>
            <a:r>
              <a:rPr lang="lt-LT" b="0" i="0" dirty="0">
                <a:effectLst/>
                <a:latin typeface="Söhne"/>
              </a:rPr>
              <a:t>(</a:t>
            </a:r>
            <a:r>
              <a:rPr lang="lt-LT" b="0" i="0" dirty="0">
                <a:solidFill>
                  <a:srgbClr val="DF3079"/>
                </a:solidFill>
                <a:effectLst/>
                <a:latin typeface="Söhne"/>
              </a:rPr>
              <a:t>1</a:t>
            </a:r>
            <a:r>
              <a:rPr lang="lt-LT" b="0" i="0" dirty="0">
                <a:effectLst/>
                <a:latin typeface="Söhne"/>
              </a:rPr>
              <a:t>, </a:t>
            </a:r>
            <a:r>
              <a:rPr lang="lt-LT" b="0" i="0" dirty="0" err="1">
                <a:effectLst/>
                <a:latin typeface="Söhne"/>
              </a:rPr>
              <a:t>aritmetika.dalyba</a:t>
            </a:r>
            <a:r>
              <a:rPr lang="lt-LT" b="0" i="0" dirty="0">
                <a:effectLst/>
                <a:latin typeface="Söhne"/>
              </a:rPr>
              <a:t>(-</a:t>
            </a:r>
            <a:r>
              <a:rPr lang="lt-LT" b="0" i="0" dirty="0">
                <a:solidFill>
                  <a:srgbClr val="DF3079"/>
                </a:solidFill>
                <a:effectLst/>
                <a:latin typeface="Söhne"/>
              </a:rPr>
              <a:t>1</a:t>
            </a:r>
            <a:r>
              <a:rPr lang="lt-LT" b="0" i="0" dirty="0">
                <a:effectLst/>
                <a:latin typeface="Söhne"/>
              </a:rPr>
              <a:t>, -</a:t>
            </a:r>
            <a:r>
              <a:rPr lang="lt-LT" b="0" i="0" dirty="0">
                <a:solidFill>
                  <a:srgbClr val="DF3079"/>
                </a:solidFill>
                <a:effectLst/>
                <a:latin typeface="Söhne"/>
              </a:rPr>
              <a:t>1</a:t>
            </a:r>
            <a:r>
              <a:rPr lang="lt-LT" b="0" i="0" dirty="0">
                <a:effectLst/>
                <a:latin typeface="Söhne"/>
              </a:rPr>
              <a:t>)) # </a:t>
            </a:r>
            <a:r>
              <a:rPr lang="lt-LT" b="0" i="0" dirty="0" err="1">
                <a:effectLst/>
                <a:latin typeface="Söhne"/>
              </a:rPr>
              <a:t>Ran</a:t>
            </a:r>
            <a:r>
              <a:rPr lang="lt-LT" b="0" i="0" dirty="0">
                <a:effectLst/>
                <a:latin typeface="Söhne"/>
              </a:rPr>
              <a:t> 4 </a:t>
            </a:r>
            <a:r>
              <a:rPr lang="lt-LT" b="0" i="0" dirty="0" err="1">
                <a:effectLst/>
                <a:latin typeface="Söhne"/>
              </a:rPr>
              <a:t>tests</a:t>
            </a:r>
            <a:r>
              <a:rPr lang="lt-LT" b="0" i="0" dirty="0">
                <a:effectLst/>
                <a:latin typeface="Söhne"/>
              </a:rPr>
              <a:t> </a:t>
            </a:r>
            <a:r>
              <a:rPr lang="lt-LT" b="0" i="0" dirty="0" err="1">
                <a:effectLst/>
                <a:latin typeface="Söhne"/>
              </a:rPr>
              <a:t>in</a:t>
            </a:r>
            <a:r>
              <a:rPr lang="lt-LT" b="0" i="0" dirty="0">
                <a:effectLst/>
                <a:latin typeface="Söhne"/>
              </a:rPr>
              <a:t> 0.002s # OK </a:t>
            </a:r>
          </a:p>
          <a:p>
            <a:pPr algn="l"/>
            <a:endParaRPr lang="lt-LT" b="0" i="0" dirty="0">
              <a:effectLst/>
              <a:latin typeface="Söhne"/>
            </a:endParaRPr>
          </a:p>
          <a:p>
            <a:pPr algn="l"/>
            <a:r>
              <a:rPr lang="lt-LT" b="0" i="0" dirty="0">
                <a:effectLst/>
                <a:latin typeface="Söhne"/>
              </a:rPr>
              <a:t>Čia turime </a:t>
            </a:r>
            <a:r>
              <a:rPr lang="lt-LT" b="0" i="0" dirty="0" err="1">
                <a:effectLst/>
                <a:latin typeface="Söhne"/>
              </a:rPr>
              <a:t>unittest</a:t>
            </a:r>
            <a:r>
              <a:rPr lang="lt-LT" b="0" i="0" dirty="0">
                <a:effectLst/>
                <a:latin typeface="Söhne"/>
              </a:rPr>
              <a:t> modulį, kuris yra vienas iš </a:t>
            </a:r>
            <a:r>
              <a:rPr lang="lt-LT" b="0" i="0" dirty="0" err="1">
                <a:effectLst/>
                <a:latin typeface="Söhne"/>
              </a:rPr>
              <a:t>Python</a:t>
            </a:r>
            <a:r>
              <a:rPr lang="lt-LT" b="0" i="0" dirty="0">
                <a:effectLst/>
                <a:latin typeface="Söhne"/>
              </a:rPr>
              <a:t> standartinės bibliotekos testavimo įrankių. </a:t>
            </a:r>
            <a:r>
              <a:rPr lang="lt-LT" b="0" i="0" dirty="0" err="1">
                <a:effectLst/>
                <a:latin typeface="Söhne"/>
              </a:rPr>
              <a:t>unittest</a:t>
            </a:r>
            <a:r>
              <a:rPr lang="lt-LT" b="0" i="0" dirty="0">
                <a:effectLst/>
                <a:latin typeface="Söhne"/>
              </a:rPr>
              <a:t> leidžia mums sukurti ir paleisti testus, kurie padeda patikrinti, ar mūsų kodas veikia taip, kaip tikimasi.</a:t>
            </a:r>
          </a:p>
          <a:p>
            <a:pPr algn="l"/>
            <a:endParaRPr lang="lt-LT" b="0" i="0" dirty="0">
              <a:effectLst/>
              <a:latin typeface="Söhne"/>
            </a:endParaRPr>
          </a:p>
          <a:p>
            <a:pPr algn="l"/>
            <a:r>
              <a:rPr lang="lt-LT" b="0" i="0" dirty="0">
                <a:effectLst/>
                <a:latin typeface="Söhne"/>
              </a:rPr>
              <a:t>Įsigilinkime į kodo struktūrą. Pirmiausia, mes importuojame </a:t>
            </a:r>
            <a:r>
              <a:rPr lang="lt-LT" b="0" i="0" dirty="0" err="1">
                <a:effectLst/>
                <a:latin typeface="Söhne"/>
              </a:rPr>
              <a:t>unittest</a:t>
            </a:r>
            <a:r>
              <a:rPr lang="lt-LT" b="0" i="0" dirty="0">
                <a:effectLst/>
                <a:latin typeface="Söhne"/>
              </a:rPr>
              <a:t> modulį ir mūsų sukurtą aritmetika modulį. Tada mes sukuriame testų klasę </a:t>
            </a:r>
            <a:r>
              <a:rPr lang="lt-LT" b="0" i="0" dirty="0" err="1">
                <a:effectLst/>
                <a:latin typeface="Söhne"/>
              </a:rPr>
              <a:t>TestAritmetika</a:t>
            </a:r>
            <a:r>
              <a:rPr lang="lt-LT" b="0" i="0" dirty="0">
                <a:effectLst/>
                <a:latin typeface="Söhne"/>
              </a:rPr>
              <a:t>, kuri paveldi </a:t>
            </a:r>
            <a:r>
              <a:rPr lang="lt-LT" b="0" i="0" dirty="0" err="1">
                <a:effectLst/>
                <a:latin typeface="Söhne"/>
              </a:rPr>
              <a:t>unittest.TestCase</a:t>
            </a:r>
            <a:r>
              <a:rPr lang="lt-LT" b="0" i="0" dirty="0">
                <a:effectLst/>
                <a:latin typeface="Söhne"/>
              </a:rPr>
              <a:t>. Ši klasė apima metodus, kurie testuoja mūsų matematines operacijas: sudėtį, atimtį, daugybą ir dalybą.</a:t>
            </a:r>
          </a:p>
          <a:p>
            <a:pPr algn="l"/>
            <a:endParaRPr lang="lt-LT" b="0" i="0" dirty="0">
              <a:effectLst/>
              <a:latin typeface="Söhne"/>
            </a:endParaRPr>
          </a:p>
          <a:p>
            <a:pPr algn="l"/>
            <a:r>
              <a:rPr lang="lt-LT" b="0" i="0" dirty="0">
                <a:effectLst/>
                <a:latin typeface="Söhne"/>
              </a:rPr>
              <a:t>Kiekvienas metodas naudoja </a:t>
            </a:r>
            <a:r>
              <a:rPr lang="lt-LT" b="0" i="0" dirty="0" err="1">
                <a:effectLst/>
                <a:latin typeface="Söhne"/>
              </a:rPr>
              <a:t>self.assertEqual</a:t>
            </a:r>
            <a:r>
              <a:rPr lang="lt-LT" b="0" i="0" dirty="0">
                <a:effectLst/>
                <a:latin typeface="Söhne"/>
              </a:rPr>
              <a:t>() funkciją, kuri patikrina, ar du jos argumentai yra lygūs. Jei taip, testas yra laikomas sėkmingu. Jei ne - testas nepavyksta.</a:t>
            </a:r>
          </a:p>
          <a:p>
            <a:pPr algn="l"/>
            <a:endParaRPr lang="lt-LT" b="0" i="0" dirty="0">
              <a:effectLst/>
              <a:latin typeface="Söhne"/>
            </a:endParaRPr>
          </a:p>
          <a:p>
            <a:pPr algn="l"/>
            <a:r>
              <a:rPr lang="lt-LT" b="0" i="0" dirty="0">
                <a:effectLst/>
                <a:latin typeface="Söhne"/>
              </a:rPr>
              <a:t>Kaip matome iš rezultatų, visi keturi testai pereina sėkmingai, o tai rodo, kad mūsų aritmetika modulis veikia taip, kaip tikimasi.</a:t>
            </a:r>
          </a:p>
          <a:p>
            <a:pPr algn="l"/>
            <a:endParaRPr lang="lt-LT" b="0" i="0" dirty="0">
              <a:effectLst/>
              <a:latin typeface="Söhne"/>
            </a:endParaRPr>
          </a:p>
          <a:p>
            <a:pPr algn="l"/>
            <a:r>
              <a:rPr lang="lt-LT" b="0" i="0" dirty="0">
                <a:effectLst/>
                <a:latin typeface="Söhne"/>
              </a:rPr>
              <a:t>Tai puikus pavyzdys, kaip </a:t>
            </a:r>
            <a:r>
              <a:rPr lang="lt-LT" b="0" i="0" dirty="0" err="1">
                <a:effectLst/>
                <a:latin typeface="Söhne"/>
              </a:rPr>
              <a:t>unittest</a:t>
            </a:r>
            <a:r>
              <a:rPr lang="lt-LT" b="0" i="0" dirty="0">
                <a:effectLst/>
                <a:latin typeface="Söhne"/>
              </a:rPr>
              <a:t> modulis gali būti naudojamas efektyviam kodų testavimui. Tai ne tik padeda užtikrinti, kad jūsų kodas veikia taip, kaip turėtų, bet ir suteikia aiškų ir lengvai suprantamą būdą aptikti ir pašalinti klaidas.</a:t>
            </a:r>
          </a:p>
          <a:p>
            <a:br>
              <a:rPr lang="lt-LT" dirty="0"/>
            </a:br>
            <a:endParaRPr lang="en-LT" dirty="0"/>
          </a:p>
        </p:txBody>
      </p:sp>
      <p:sp>
        <p:nvSpPr>
          <p:cNvPr id="4" name="Slide Number Placeholder 3"/>
          <p:cNvSpPr>
            <a:spLocks noGrp="1"/>
          </p:cNvSpPr>
          <p:nvPr>
            <p:ph type="sldNum" sz="quarter" idx="5"/>
          </p:nvPr>
        </p:nvSpPr>
        <p:spPr/>
        <p:txBody>
          <a:bodyPr/>
          <a:lstStyle/>
          <a:p>
            <a:fld id="{93C823D4-37AC-524D-882A-6DB49D5C7757}" type="slidenum">
              <a:rPr lang="en-LT" smtClean="0"/>
              <a:t>13</a:t>
            </a:fld>
            <a:endParaRPr lang="en-LT"/>
          </a:p>
        </p:txBody>
      </p:sp>
    </p:spTree>
    <p:extLst>
      <p:ext uri="{BB962C8B-B14F-4D97-AF65-F5344CB8AC3E}">
        <p14:creationId xmlns:p14="http://schemas.microsoft.com/office/powerpoint/2010/main" val="2526802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LT" dirty="0"/>
              <a:t>Dabar </a:t>
            </a:r>
            <a:r>
              <a:rPr lang="lt-LT" b="0" i="0" dirty="0">
                <a:solidFill>
                  <a:srgbClr val="374151"/>
                </a:solidFill>
                <a:effectLst/>
                <a:latin typeface="Söhne"/>
              </a:rPr>
              <a:t>tęsime aptarti, kaip rasti ir pašalinti klaidas kode. Tai yra labai svarbus gebėjimas visiems programuotojams, nes klaidos yra neišvengiamos programavimo procese.</a:t>
            </a:r>
          </a:p>
          <a:p>
            <a:pPr algn="l"/>
            <a:r>
              <a:rPr lang="lt-LT" b="0" i="0" dirty="0">
                <a:solidFill>
                  <a:srgbClr val="374151"/>
                </a:solidFill>
                <a:effectLst/>
                <a:latin typeface="Söhne"/>
              </a:rPr>
              <a:t>Pažvelkime į šį kodą:</a:t>
            </a:r>
          </a:p>
          <a:p>
            <a:r>
              <a:rPr lang="lt-LT" dirty="0" err="1">
                <a:effectLst/>
                <a:latin typeface="Söhne"/>
              </a:rPr>
              <a:t>pythonCopy</a:t>
            </a:r>
            <a:r>
              <a:rPr lang="lt-LT" dirty="0">
                <a:effectLst/>
                <a:latin typeface="Söhne"/>
              </a:rPr>
              <a:t> </a:t>
            </a:r>
            <a:r>
              <a:rPr lang="lt-LT" dirty="0" err="1">
                <a:effectLst/>
                <a:latin typeface="Söhne"/>
              </a:rPr>
              <a:t>code</a:t>
            </a:r>
            <a:endParaRPr lang="lt-LT" dirty="0">
              <a:effectLst/>
              <a:latin typeface="Söhne"/>
            </a:endParaRPr>
          </a:p>
          <a:p>
            <a:r>
              <a:rPr lang="lt-LT" dirty="0" err="1">
                <a:solidFill>
                  <a:srgbClr val="2E95D3"/>
                </a:solidFill>
                <a:effectLst/>
              </a:rPr>
              <a:t>def</a:t>
            </a:r>
            <a:r>
              <a:rPr lang="lt-LT" dirty="0">
                <a:effectLst/>
              </a:rPr>
              <a:t> </a:t>
            </a:r>
            <a:r>
              <a:rPr lang="lt-LT" dirty="0" err="1">
                <a:solidFill>
                  <a:srgbClr val="F22C3D"/>
                </a:solidFill>
                <a:effectLst/>
              </a:rPr>
              <a:t>sudetis</a:t>
            </a:r>
            <a:r>
              <a:rPr lang="lt-LT" dirty="0">
                <a:effectLst/>
              </a:rPr>
              <a:t> (a, </a:t>
            </a:r>
            <a:r>
              <a:rPr lang="lt-LT" dirty="0" err="1">
                <a:effectLst/>
              </a:rPr>
              <a:t>b</a:t>
            </a:r>
            <a:r>
              <a:rPr lang="lt-LT" dirty="0">
                <a:effectLst/>
              </a:rPr>
              <a:t>): </a:t>
            </a:r>
            <a:r>
              <a:rPr lang="lt-LT" dirty="0" err="1">
                <a:solidFill>
                  <a:srgbClr val="2E95D3"/>
                </a:solidFill>
                <a:effectLst/>
              </a:rPr>
              <a:t>return</a:t>
            </a:r>
            <a:r>
              <a:rPr lang="lt-LT" dirty="0">
                <a:effectLst/>
              </a:rPr>
              <a:t> a + </a:t>
            </a:r>
            <a:r>
              <a:rPr lang="lt-LT" dirty="0" err="1">
                <a:effectLst/>
              </a:rPr>
              <a:t>b</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atimtis</a:t>
            </a:r>
            <a:r>
              <a:rPr lang="lt-LT" dirty="0">
                <a:effectLst/>
              </a:rPr>
              <a:t> (a, </a:t>
            </a:r>
            <a:r>
              <a:rPr lang="lt-LT" dirty="0" err="1">
                <a:effectLst/>
              </a:rPr>
              <a:t>b</a:t>
            </a:r>
            <a:r>
              <a:rPr lang="lt-LT" dirty="0">
                <a:effectLst/>
              </a:rPr>
              <a:t>): </a:t>
            </a:r>
            <a:r>
              <a:rPr lang="lt-LT" dirty="0" err="1">
                <a:solidFill>
                  <a:srgbClr val="2E95D3"/>
                </a:solidFill>
                <a:effectLst/>
              </a:rPr>
              <a:t>return</a:t>
            </a:r>
            <a:r>
              <a:rPr lang="lt-LT" dirty="0">
                <a:effectLst/>
              </a:rPr>
              <a:t> a </a:t>
            </a:r>
            <a:r>
              <a:rPr lang="lt-LT" dirty="0" err="1">
                <a:effectLst/>
              </a:rPr>
              <a:t>b</a:t>
            </a:r>
            <a:r>
              <a:rPr lang="lt-LT" dirty="0">
                <a:effectLst/>
              </a:rPr>
              <a:t> - </a:t>
            </a:r>
            <a:r>
              <a:rPr lang="lt-LT" dirty="0" err="1">
                <a:solidFill>
                  <a:srgbClr val="2E95D3"/>
                </a:solidFill>
                <a:effectLst/>
              </a:rPr>
              <a:t>def</a:t>
            </a:r>
            <a:r>
              <a:rPr lang="lt-LT" dirty="0">
                <a:effectLst/>
              </a:rPr>
              <a:t> </a:t>
            </a:r>
            <a:r>
              <a:rPr lang="lt-LT" dirty="0">
                <a:solidFill>
                  <a:srgbClr val="F22C3D"/>
                </a:solidFill>
                <a:effectLst/>
              </a:rPr>
              <a:t>daugyba</a:t>
            </a:r>
            <a:r>
              <a:rPr lang="lt-LT" dirty="0">
                <a:effectLst/>
              </a:rPr>
              <a:t> (a, </a:t>
            </a:r>
            <a:r>
              <a:rPr lang="lt-LT" dirty="0" err="1">
                <a:effectLst/>
              </a:rPr>
              <a:t>b</a:t>
            </a:r>
            <a:r>
              <a:rPr lang="lt-LT" dirty="0">
                <a:effectLst/>
              </a:rPr>
              <a:t>): </a:t>
            </a:r>
            <a:r>
              <a:rPr lang="lt-LT" dirty="0" err="1">
                <a:solidFill>
                  <a:srgbClr val="2E95D3"/>
                </a:solidFill>
                <a:effectLst/>
              </a:rPr>
              <a:t>return</a:t>
            </a:r>
            <a:r>
              <a:rPr lang="lt-LT" dirty="0">
                <a:effectLst/>
              </a:rPr>
              <a:t> a ** </a:t>
            </a:r>
            <a:r>
              <a:rPr lang="lt-LT" dirty="0" err="1">
                <a:effectLst/>
              </a:rPr>
              <a:t>b</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dalyba</a:t>
            </a:r>
            <a:r>
              <a:rPr lang="lt-LT" dirty="0">
                <a:effectLst/>
              </a:rPr>
              <a:t>(a, </a:t>
            </a:r>
            <a:r>
              <a:rPr lang="lt-LT" dirty="0" err="1">
                <a:effectLst/>
              </a:rPr>
              <a:t>b</a:t>
            </a:r>
            <a:r>
              <a:rPr lang="lt-LT" dirty="0">
                <a:effectLst/>
              </a:rPr>
              <a:t>): </a:t>
            </a:r>
            <a:r>
              <a:rPr lang="lt-LT" dirty="0" err="1">
                <a:solidFill>
                  <a:srgbClr val="2E95D3"/>
                </a:solidFill>
                <a:effectLst/>
              </a:rPr>
              <a:t>return</a:t>
            </a:r>
            <a:r>
              <a:rPr lang="lt-LT" dirty="0">
                <a:effectLst/>
              </a:rPr>
              <a:t> a / </a:t>
            </a:r>
            <a:r>
              <a:rPr lang="lt-LT" dirty="0" err="1">
                <a:effectLst/>
              </a:rPr>
              <a:t>b</a:t>
            </a:r>
            <a:r>
              <a:rPr lang="lt-LT" dirty="0">
                <a:effectLst/>
              </a:rPr>
              <a:t> # </a:t>
            </a:r>
            <a:r>
              <a:rPr lang="lt-LT" dirty="0" err="1">
                <a:effectLst/>
              </a:rPr>
              <a:t>Ran</a:t>
            </a:r>
            <a:r>
              <a:rPr lang="lt-LT" dirty="0">
                <a:effectLst/>
              </a:rPr>
              <a:t> 4 </a:t>
            </a:r>
            <a:r>
              <a:rPr lang="lt-LT" dirty="0" err="1">
                <a:effectLst/>
              </a:rPr>
              <a:t>tests</a:t>
            </a:r>
            <a:r>
              <a:rPr lang="lt-LT" dirty="0">
                <a:effectLst/>
              </a:rPr>
              <a:t> </a:t>
            </a:r>
            <a:r>
              <a:rPr lang="lt-LT" dirty="0" err="1">
                <a:effectLst/>
              </a:rPr>
              <a:t>in</a:t>
            </a:r>
            <a:r>
              <a:rPr lang="lt-LT" dirty="0">
                <a:effectLst/>
              </a:rPr>
              <a:t> 0.004s # FAILED (</a:t>
            </a:r>
            <a:r>
              <a:rPr lang="lt-LT" dirty="0" err="1">
                <a:effectLst/>
              </a:rPr>
              <a:t>failures</a:t>
            </a:r>
            <a:r>
              <a:rPr lang="lt-LT" dirty="0">
                <a:effectLst/>
              </a:rPr>
              <a:t>=1) # 100000 != 50 # </a:t>
            </a:r>
            <a:r>
              <a:rPr lang="lt-LT" dirty="0" err="1">
                <a:effectLst/>
              </a:rPr>
              <a:t>Expected</a:t>
            </a:r>
            <a:r>
              <a:rPr lang="lt-LT" dirty="0">
                <a:effectLst/>
              </a:rPr>
              <a:t> :50 # </a:t>
            </a:r>
            <a:r>
              <a:rPr lang="lt-LT" dirty="0" err="1">
                <a:effectLst/>
              </a:rPr>
              <a:t>Actual</a:t>
            </a:r>
            <a:r>
              <a:rPr lang="lt-LT" dirty="0">
                <a:effectLst/>
              </a:rPr>
              <a:t> :100000 </a:t>
            </a:r>
          </a:p>
          <a:p>
            <a:pPr algn="l"/>
            <a:r>
              <a:rPr lang="lt-LT" b="0" i="0" dirty="0">
                <a:solidFill>
                  <a:srgbClr val="374151"/>
                </a:solidFill>
                <a:effectLst/>
                <a:latin typeface="Söhne"/>
              </a:rPr>
              <a:t>Kaip matome, čia yra keturios matematinės funkcijos: </a:t>
            </a:r>
            <a:r>
              <a:rPr lang="lt-LT" b="0" i="0" dirty="0" err="1">
                <a:solidFill>
                  <a:srgbClr val="374151"/>
                </a:solidFill>
                <a:effectLst/>
                <a:latin typeface="Söhne"/>
              </a:rPr>
              <a:t>sudetis</a:t>
            </a:r>
            <a:r>
              <a:rPr lang="lt-LT" b="0" i="0" dirty="0">
                <a:solidFill>
                  <a:srgbClr val="374151"/>
                </a:solidFill>
                <a:effectLst/>
                <a:latin typeface="Söhne"/>
              </a:rPr>
              <a:t>, atimtis, daugyba ir dalyba. Visos jos turėtų veikti tinkamai, išskyrus atimtis funkciją. Šios funkcijos grąžinimo eilutėje </a:t>
            </a:r>
            <a:r>
              <a:rPr lang="lt-LT" b="0" i="0" dirty="0" err="1">
                <a:solidFill>
                  <a:srgbClr val="374151"/>
                </a:solidFill>
                <a:effectLst/>
                <a:latin typeface="Söhne"/>
              </a:rPr>
              <a:t>return</a:t>
            </a:r>
            <a:r>
              <a:rPr lang="lt-LT" b="0" i="0" dirty="0">
                <a:solidFill>
                  <a:srgbClr val="374151"/>
                </a:solidFill>
                <a:effectLst/>
                <a:latin typeface="Söhne"/>
              </a:rPr>
              <a:t> a </a:t>
            </a:r>
            <a:r>
              <a:rPr lang="lt-LT" b="0" i="0" dirty="0" err="1">
                <a:solidFill>
                  <a:srgbClr val="374151"/>
                </a:solidFill>
                <a:effectLst/>
                <a:latin typeface="Söhne"/>
              </a:rPr>
              <a:t>b</a:t>
            </a:r>
            <a:r>
              <a:rPr lang="lt-LT" b="0" i="0" dirty="0">
                <a:solidFill>
                  <a:srgbClr val="374151"/>
                </a:solidFill>
                <a:effectLst/>
                <a:latin typeface="Söhne"/>
              </a:rPr>
              <a:t> - yra klaida. Kaip suprantame, a </a:t>
            </a:r>
            <a:r>
              <a:rPr lang="lt-LT" b="0" i="0" dirty="0" err="1">
                <a:solidFill>
                  <a:srgbClr val="374151"/>
                </a:solidFill>
                <a:effectLst/>
                <a:latin typeface="Söhne"/>
              </a:rPr>
              <a:t>b</a:t>
            </a:r>
            <a:r>
              <a:rPr lang="lt-LT" b="0" i="0" dirty="0">
                <a:solidFill>
                  <a:srgbClr val="374151"/>
                </a:solidFill>
                <a:effectLst/>
                <a:latin typeface="Söhne"/>
              </a:rPr>
              <a:t> - yra neteisinga sintaksė, nes tarp kintamųjų a ir </a:t>
            </a:r>
            <a:r>
              <a:rPr lang="lt-LT" b="0" i="0" dirty="0" err="1">
                <a:solidFill>
                  <a:srgbClr val="374151"/>
                </a:solidFill>
                <a:effectLst/>
                <a:latin typeface="Söhne"/>
              </a:rPr>
              <a:t>b</a:t>
            </a:r>
            <a:r>
              <a:rPr lang="lt-LT" b="0" i="0" dirty="0">
                <a:solidFill>
                  <a:srgbClr val="374151"/>
                </a:solidFill>
                <a:effectLst/>
                <a:latin typeface="Söhne"/>
              </a:rPr>
              <a:t> nėra jokio operacijos simbolio. </a:t>
            </a:r>
            <a:r>
              <a:rPr lang="lt-LT" b="0" i="0" dirty="0" err="1">
                <a:solidFill>
                  <a:srgbClr val="374151"/>
                </a:solidFill>
                <a:effectLst/>
                <a:latin typeface="Söhne"/>
              </a:rPr>
              <a:t>Python</a:t>
            </a:r>
            <a:r>
              <a:rPr lang="lt-LT" b="0" i="0" dirty="0">
                <a:solidFill>
                  <a:srgbClr val="374151"/>
                </a:solidFill>
                <a:effectLst/>
                <a:latin typeface="Söhne"/>
              </a:rPr>
              <a:t> negali suprasti, ką reiškia a </a:t>
            </a:r>
            <a:r>
              <a:rPr lang="lt-LT" b="0" i="0" dirty="0" err="1">
                <a:solidFill>
                  <a:srgbClr val="374151"/>
                </a:solidFill>
                <a:effectLst/>
                <a:latin typeface="Söhne"/>
              </a:rPr>
              <a:t>b</a:t>
            </a:r>
            <a:r>
              <a:rPr lang="lt-LT" b="0" i="0" dirty="0">
                <a:solidFill>
                  <a:srgbClr val="374151"/>
                </a:solidFill>
                <a:effectLst/>
                <a:latin typeface="Söhne"/>
              </a:rPr>
              <a:t> -.</a:t>
            </a:r>
          </a:p>
          <a:p>
            <a:pPr algn="l"/>
            <a:r>
              <a:rPr lang="lt-LT" b="0" i="0" dirty="0">
                <a:solidFill>
                  <a:srgbClr val="374151"/>
                </a:solidFill>
                <a:effectLst/>
                <a:latin typeface="Söhne"/>
              </a:rPr>
              <a:t>Taigi, šią klaidą galima ištaisyti paprasčiausiai perstumdant minusą tarp a ir </a:t>
            </a:r>
            <a:r>
              <a:rPr lang="lt-LT" b="0" i="0" dirty="0" err="1">
                <a:solidFill>
                  <a:srgbClr val="374151"/>
                </a:solidFill>
                <a:effectLst/>
                <a:latin typeface="Söhne"/>
              </a:rPr>
              <a:t>b</a:t>
            </a:r>
            <a:r>
              <a:rPr lang="lt-LT" b="0" i="0" dirty="0">
                <a:solidFill>
                  <a:srgbClr val="374151"/>
                </a:solidFill>
                <a:effectLst/>
                <a:latin typeface="Söhne"/>
              </a:rPr>
              <a:t>, kad gautume a - </a:t>
            </a:r>
            <a:r>
              <a:rPr lang="lt-LT" b="0" i="0" dirty="0" err="1">
                <a:solidFill>
                  <a:srgbClr val="374151"/>
                </a:solidFill>
                <a:effectLst/>
                <a:latin typeface="Söhne"/>
              </a:rPr>
              <a:t>b</a:t>
            </a:r>
            <a:r>
              <a:rPr lang="lt-LT" b="0" i="0" dirty="0">
                <a:solidFill>
                  <a:srgbClr val="374151"/>
                </a:solidFill>
                <a:effectLst/>
                <a:latin typeface="Söhne"/>
              </a:rPr>
              <a:t>. Taigi, teisingai suformuluotas kodas atrodytų taip:</a:t>
            </a:r>
          </a:p>
          <a:p>
            <a:r>
              <a:rPr lang="lt-LT" dirty="0" err="1">
                <a:effectLst/>
                <a:latin typeface="Söhne"/>
              </a:rPr>
              <a:t>pythonCopy</a:t>
            </a:r>
            <a:r>
              <a:rPr lang="lt-LT" dirty="0">
                <a:effectLst/>
                <a:latin typeface="Söhne"/>
              </a:rPr>
              <a:t> </a:t>
            </a:r>
            <a:r>
              <a:rPr lang="lt-LT" dirty="0" err="1">
                <a:effectLst/>
                <a:latin typeface="Söhne"/>
              </a:rPr>
              <a:t>code</a:t>
            </a:r>
            <a:endParaRPr lang="lt-LT" dirty="0">
              <a:effectLst/>
              <a:latin typeface="Söhne"/>
            </a:endParaRPr>
          </a:p>
          <a:p>
            <a:r>
              <a:rPr lang="lt-LT" dirty="0" err="1">
                <a:solidFill>
                  <a:srgbClr val="2E95D3"/>
                </a:solidFill>
                <a:effectLst/>
              </a:rPr>
              <a:t>def</a:t>
            </a:r>
            <a:r>
              <a:rPr lang="lt-LT" dirty="0">
                <a:effectLst/>
              </a:rPr>
              <a:t> </a:t>
            </a:r>
            <a:r>
              <a:rPr lang="lt-LT" dirty="0">
                <a:solidFill>
                  <a:srgbClr val="F22C3D"/>
                </a:solidFill>
                <a:effectLst/>
              </a:rPr>
              <a:t>atimtis</a:t>
            </a:r>
            <a:r>
              <a:rPr lang="lt-LT" dirty="0">
                <a:effectLst/>
              </a:rPr>
              <a:t> (a, </a:t>
            </a:r>
            <a:r>
              <a:rPr lang="lt-LT" dirty="0" err="1">
                <a:effectLst/>
              </a:rPr>
              <a:t>b</a:t>
            </a:r>
            <a:r>
              <a:rPr lang="lt-LT" dirty="0">
                <a:effectLst/>
              </a:rPr>
              <a:t>): </a:t>
            </a:r>
            <a:r>
              <a:rPr lang="lt-LT" dirty="0" err="1">
                <a:solidFill>
                  <a:srgbClr val="2E95D3"/>
                </a:solidFill>
                <a:effectLst/>
              </a:rPr>
              <a:t>return</a:t>
            </a:r>
            <a:r>
              <a:rPr lang="lt-LT" dirty="0">
                <a:effectLst/>
              </a:rPr>
              <a:t> a - </a:t>
            </a:r>
            <a:r>
              <a:rPr lang="lt-LT" dirty="0" err="1">
                <a:effectLst/>
              </a:rPr>
              <a:t>b</a:t>
            </a:r>
            <a:r>
              <a:rPr lang="lt-LT" dirty="0">
                <a:effectLst/>
              </a:rPr>
              <a:t> </a:t>
            </a:r>
          </a:p>
          <a:p>
            <a:pPr algn="l"/>
            <a:r>
              <a:rPr lang="lt-LT" b="0" i="0" dirty="0">
                <a:solidFill>
                  <a:srgbClr val="374151"/>
                </a:solidFill>
                <a:effectLst/>
                <a:latin typeface="Söhne"/>
              </a:rPr>
              <a:t>Dabar kalbėkime apie klaidos pranešimą. Matome, kad buvo įvykdyti 4 testai ir vienas iš jų nepavyko. Klaida yra tokia: tikėtasi gauti 50, tačiau faktiškai gauta 100000. Šiuo atveju klaida, tikėtina, yra susijusi su daugyba funkcija, kurioje naudojamas eksponentinės funkcijos operatorius **, o ne daugybos operatorius *. Štai kaip turėtų atrodyti teisingas kodas:</a:t>
            </a:r>
          </a:p>
          <a:p>
            <a:r>
              <a:rPr lang="lt-LT" dirty="0" err="1">
                <a:effectLst/>
                <a:latin typeface="Söhne"/>
              </a:rPr>
              <a:t>pythonCopy</a:t>
            </a:r>
            <a:r>
              <a:rPr lang="lt-LT" dirty="0">
                <a:effectLst/>
                <a:latin typeface="Söhne"/>
              </a:rPr>
              <a:t> </a:t>
            </a:r>
            <a:r>
              <a:rPr lang="lt-LT" dirty="0" err="1">
                <a:effectLst/>
                <a:latin typeface="Söhne"/>
              </a:rPr>
              <a:t>code</a:t>
            </a:r>
            <a:endParaRPr lang="lt-LT" dirty="0">
              <a:effectLst/>
              <a:latin typeface="Söhne"/>
            </a:endParaRPr>
          </a:p>
          <a:p>
            <a:r>
              <a:rPr lang="lt-LT" dirty="0" err="1">
                <a:solidFill>
                  <a:srgbClr val="2E95D3"/>
                </a:solidFill>
                <a:effectLst/>
              </a:rPr>
              <a:t>def</a:t>
            </a:r>
            <a:r>
              <a:rPr lang="lt-LT" dirty="0">
                <a:effectLst/>
              </a:rPr>
              <a:t> </a:t>
            </a:r>
            <a:r>
              <a:rPr lang="lt-LT" dirty="0">
                <a:solidFill>
                  <a:srgbClr val="F22C3D"/>
                </a:solidFill>
                <a:effectLst/>
              </a:rPr>
              <a:t>daugyba</a:t>
            </a:r>
            <a:r>
              <a:rPr lang="lt-LT" dirty="0">
                <a:effectLst/>
              </a:rPr>
              <a:t> (a, </a:t>
            </a:r>
            <a:r>
              <a:rPr lang="lt-LT" dirty="0" err="1">
                <a:effectLst/>
              </a:rPr>
              <a:t>b</a:t>
            </a:r>
            <a:r>
              <a:rPr lang="lt-LT" dirty="0">
                <a:effectLst/>
              </a:rPr>
              <a:t>): </a:t>
            </a:r>
            <a:r>
              <a:rPr lang="lt-LT" dirty="0" err="1">
                <a:solidFill>
                  <a:srgbClr val="2E95D3"/>
                </a:solidFill>
                <a:effectLst/>
              </a:rPr>
              <a:t>return</a:t>
            </a:r>
            <a:r>
              <a:rPr lang="lt-LT" dirty="0">
                <a:effectLst/>
              </a:rPr>
              <a:t> a * </a:t>
            </a:r>
            <a:r>
              <a:rPr lang="lt-LT" dirty="0" err="1">
                <a:effectLst/>
              </a:rPr>
              <a:t>b</a:t>
            </a:r>
            <a:r>
              <a:rPr lang="lt-LT" dirty="0">
                <a:effectLst/>
              </a:rPr>
              <a:t> </a:t>
            </a:r>
          </a:p>
          <a:p>
            <a:pPr algn="l"/>
            <a:r>
              <a:rPr lang="lt-LT" b="0" i="0" dirty="0">
                <a:solidFill>
                  <a:srgbClr val="374151"/>
                </a:solidFill>
                <a:effectLst/>
                <a:latin typeface="Söhne"/>
              </a:rPr>
              <a:t>Dabar, kai atlikome pataisymus, visi keturi matematiniai testai turėtų būti sėkmingai įvykdyti. Nepamirškime, kad klaidos kode - tai puiki galimybė mokytis ir tobulėti kaip programuotojai.</a:t>
            </a:r>
          </a:p>
          <a:p>
            <a:endParaRPr lang="en-LT" dirty="0"/>
          </a:p>
        </p:txBody>
      </p:sp>
      <p:sp>
        <p:nvSpPr>
          <p:cNvPr id="4" name="Slide Number Placeholder 3"/>
          <p:cNvSpPr>
            <a:spLocks noGrp="1"/>
          </p:cNvSpPr>
          <p:nvPr>
            <p:ph type="sldNum" sz="quarter" idx="5"/>
          </p:nvPr>
        </p:nvSpPr>
        <p:spPr/>
        <p:txBody>
          <a:bodyPr/>
          <a:lstStyle/>
          <a:p>
            <a:fld id="{93C823D4-37AC-524D-882A-6DB49D5C7757}" type="slidenum">
              <a:rPr lang="en-LT" smtClean="0"/>
              <a:t>14</a:t>
            </a:fld>
            <a:endParaRPr lang="en-LT"/>
          </a:p>
        </p:txBody>
      </p:sp>
    </p:spTree>
    <p:extLst>
      <p:ext uri="{BB962C8B-B14F-4D97-AF65-F5344CB8AC3E}">
        <p14:creationId xmlns:p14="http://schemas.microsoft.com/office/powerpoint/2010/main" val="1411432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Tęsiant mūsų kalbą apie klaidas kode ir kaip jas rasti. Kartais, net ir tada, kai atrodo, kad mūsų kodas veikia be klaidų, gali būti, kad jis vis tiek veikia ne taip, kaip tikimasi. Toks atvejis gali atsitikti, kai mes netinkamai suprantame arba naudojame </a:t>
            </a:r>
            <a:r>
              <a:rPr lang="lt-LT" b="0" i="0" dirty="0" err="1">
                <a:solidFill>
                  <a:srgbClr val="374151"/>
                </a:solidFill>
                <a:effectLst/>
                <a:latin typeface="Söhne"/>
              </a:rPr>
              <a:t>Python</a:t>
            </a:r>
            <a:r>
              <a:rPr lang="lt-LT" b="0" i="0" dirty="0">
                <a:solidFill>
                  <a:srgbClr val="374151"/>
                </a:solidFill>
                <a:effectLst/>
                <a:latin typeface="Söhne"/>
              </a:rPr>
              <a:t> sintaksę ar funkcijas. Imkime tokią </a:t>
            </a:r>
            <a:r>
              <a:rPr lang="lt-LT" b="0" i="0" dirty="0" err="1">
                <a:solidFill>
                  <a:srgbClr val="374151"/>
                </a:solidFill>
                <a:effectLst/>
                <a:latin typeface="Söhne"/>
              </a:rPr>
              <a:t>aritmetika.py</a:t>
            </a:r>
            <a:r>
              <a:rPr lang="lt-LT" b="0" i="0" dirty="0">
                <a:solidFill>
                  <a:srgbClr val="374151"/>
                </a:solidFill>
                <a:effectLst/>
                <a:latin typeface="Söhne"/>
              </a:rPr>
              <a:t> bylą:</a:t>
            </a:r>
          </a:p>
          <a:p>
            <a:r>
              <a:rPr lang="lt-LT" dirty="0" err="1">
                <a:solidFill>
                  <a:srgbClr val="2E95D3"/>
                </a:solidFill>
                <a:effectLst/>
              </a:rPr>
              <a:t>def</a:t>
            </a:r>
            <a:r>
              <a:rPr lang="lt-LT" dirty="0">
                <a:effectLst/>
              </a:rPr>
              <a:t> </a:t>
            </a:r>
            <a:r>
              <a:rPr lang="lt-LT" dirty="0" err="1">
                <a:solidFill>
                  <a:srgbClr val="F22C3D"/>
                </a:solidFill>
                <a:effectLst/>
              </a:rPr>
              <a:t>sudetis</a:t>
            </a:r>
            <a:r>
              <a:rPr lang="lt-LT" dirty="0">
                <a:effectLst/>
              </a:rPr>
              <a:t> (a, </a:t>
            </a:r>
            <a:r>
              <a:rPr lang="lt-LT" dirty="0" err="1">
                <a:effectLst/>
              </a:rPr>
              <a:t>b</a:t>
            </a:r>
            <a:r>
              <a:rPr lang="lt-LT" dirty="0">
                <a:effectLst/>
              </a:rPr>
              <a:t>): </a:t>
            </a:r>
            <a:r>
              <a:rPr lang="lt-LT" dirty="0" err="1">
                <a:solidFill>
                  <a:srgbClr val="2E95D3"/>
                </a:solidFill>
                <a:effectLst/>
              </a:rPr>
              <a:t>return</a:t>
            </a:r>
            <a:r>
              <a:rPr lang="lt-LT" dirty="0">
                <a:effectLst/>
              </a:rPr>
              <a:t> a + </a:t>
            </a:r>
            <a:r>
              <a:rPr lang="lt-LT" dirty="0" err="1">
                <a:effectLst/>
              </a:rPr>
              <a:t>b</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atimtis</a:t>
            </a:r>
            <a:r>
              <a:rPr lang="lt-LT" dirty="0">
                <a:effectLst/>
              </a:rPr>
              <a:t>(a, </a:t>
            </a:r>
            <a:r>
              <a:rPr lang="lt-LT" dirty="0" err="1">
                <a:effectLst/>
              </a:rPr>
              <a:t>b</a:t>
            </a:r>
            <a:r>
              <a:rPr lang="lt-LT" dirty="0">
                <a:effectLst/>
              </a:rPr>
              <a:t>): </a:t>
            </a:r>
            <a:r>
              <a:rPr lang="lt-LT" dirty="0" err="1">
                <a:solidFill>
                  <a:srgbClr val="2E95D3"/>
                </a:solidFill>
                <a:effectLst/>
              </a:rPr>
              <a:t>return</a:t>
            </a:r>
            <a:r>
              <a:rPr lang="lt-LT" dirty="0">
                <a:effectLst/>
              </a:rPr>
              <a:t> a - </a:t>
            </a:r>
            <a:r>
              <a:rPr lang="lt-LT" dirty="0" err="1">
                <a:effectLst/>
              </a:rPr>
              <a:t>b</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daugyba</a:t>
            </a:r>
            <a:r>
              <a:rPr lang="lt-LT" dirty="0">
                <a:effectLst/>
              </a:rPr>
              <a:t>(a, </a:t>
            </a:r>
            <a:r>
              <a:rPr lang="lt-LT" dirty="0" err="1">
                <a:effectLst/>
              </a:rPr>
              <a:t>b</a:t>
            </a:r>
            <a:r>
              <a:rPr lang="lt-LT" dirty="0">
                <a:effectLst/>
              </a:rPr>
              <a:t>): </a:t>
            </a:r>
            <a:r>
              <a:rPr lang="lt-LT" dirty="0" err="1">
                <a:solidFill>
                  <a:srgbClr val="2E95D3"/>
                </a:solidFill>
                <a:effectLst/>
              </a:rPr>
              <a:t>return</a:t>
            </a:r>
            <a:r>
              <a:rPr lang="lt-LT" dirty="0">
                <a:effectLst/>
              </a:rPr>
              <a:t> a * </a:t>
            </a:r>
            <a:r>
              <a:rPr lang="lt-LT" dirty="0" err="1">
                <a:effectLst/>
              </a:rPr>
              <a:t>b</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dalyba</a:t>
            </a:r>
            <a:r>
              <a:rPr lang="lt-LT" dirty="0">
                <a:effectLst/>
              </a:rPr>
              <a:t>(a, </a:t>
            </a:r>
            <a:r>
              <a:rPr lang="lt-LT" dirty="0" err="1">
                <a:effectLst/>
              </a:rPr>
              <a:t>b</a:t>
            </a:r>
            <a:r>
              <a:rPr lang="lt-LT" dirty="0">
                <a:effectLst/>
              </a:rPr>
              <a:t>): </a:t>
            </a:r>
            <a:r>
              <a:rPr lang="lt-LT" dirty="0" err="1">
                <a:solidFill>
                  <a:srgbClr val="2E95D3"/>
                </a:solidFill>
                <a:effectLst/>
              </a:rPr>
              <a:t>return</a:t>
            </a:r>
            <a:r>
              <a:rPr lang="lt-LT" dirty="0">
                <a:effectLst/>
              </a:rPr>
              <a:t> a // </a:t>
            </a:r>
            <a:r>
              <a:rPr lang="lt-LT" dirty="0" err="1">
                <a:effectLst/>
              </a:rPr>
              <a:t>b</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yra keturios funkcijos, kurios atlieka pagrindines matematines operacijas: sudėtį, atimtį, daugybą ir dalybą. Visos jos atrodo veikiančios, bet jei atidžiau pažvelgsime į dalyba funkciją, pamatysime, kad ji naudoja žemyn krypstančią liniją (//), o ne įprastą dalybos ženklą (/). Dalybos operacija // yra sveikojo skaičiaus dalybos operacija, kuri grąžina tik sveikąją dalį, o ne tikrąjį dalybos rezultatą. Tai gali būti klaida, jei mums reikia gauti tikslius rezultatus.</a:t>
            </a:r>
          </a:p>
          <a:p>
            <a:pPr algn="l"/>
            <a:endParaRPr lang="lt-LT" b="0" i="0" dirty="0">
              <a:solidFill>
                <a:srgbClr val="374151"/>
              </a:solidFill>
              <a:effectLst/>
              <a:latin typeface="Söhne"/>
            </a:endParaRPr>
          </a:p>
          <a:p>
            <a:pPr algn="l"/>
            <a:r>
              <a:rPr lang="lt-LT" b="0" i="0" dirty="0">
                <a:solidFill>
                  <a:srgbClr val="374151"/>
                </a:solidFill>
                <a:effectLst/>
                <a:latin typeface="Söhne"/>
              </a:rPr>
              <a:t>Kai mes leidžiame mūsų testus, visi jie pereina sėkmingai:</a:t>
            </a:r>
          </a:p>
          <a:p>
            <a:r>
              <a:rPr lang="lt-LT" dirty="0">
                <a:effectLst/>
              </a:rPr>
              <a:t># </a:t>
            </a:r>
            <a:r>
              <a:rPr lang="lt-LT" dirty="0" err="1">
                <a:effectLst/>
              </a:rPr>
              <a:t>Ran</a:t>
            </a:r>
            <a:r>
              <a:rPr lang="lt-LT" dirty="0">
                <a:effectLst/>
              </a:rPr>
              <a:t> 4 </a:t>
            </a:r>
            <a:r>
              <a:rPr lang="lt-LT" dirty="0" err="1">
                <a:effectLst/>
              </a:rPr>
              <a:t>tests</a:t>
            </a:r>
            <a:r>
              <a:rPr lang="lt-LT" dirty="0">
                <a:effectLst/>
              </a:rPr>
              <a:t> </a:t>
            </a:r>
            <a:r>
              <a:rPr lang="lt-LT" dirty="0" err="1">
                <a:effectLst/>
              </a:rPr>
              <a:t>in</a:t>
            </a:r>
            <a:r>
              <a:rPr lang="lt-LT" dirty="0">
                <a:effectLst/>
              </a:rPr>
              <a:t> 0.002s # OK </a:t>
            </a:r>
          </a:p>
          <a:p>
            <a:pPr algn="l"/>
            <a:endParaRPr lang="lt-LT" b="0" i="0" dirty="0">
              <a:solidFill>
                <a:srgbClr val="374151"/>
              </a:solidFill>
              <a:effectLst/>
              <a:latin typeface="Söhne"/>
            </a:endParaRPr>
          </a:p>
          <a:p>
            <a:pPr algn="l"/>
            <a:r>
              <a:rPr lang="lt-LT" b="0" i="0" dirty="0">
                <a:solidFill>
                  <a:srgbClr val="374151"/>
                </a:solidFill>
                <a:effectLst/>
                <a:latin typeface="Söhne"/>
              </a:rPr>
              <a:t>Tai rodo, kad mūsų testai yra teisingi arba nepakankami, nes jie neaptiko klaidos mūsų kode. Tai puikus pavyzdys, kodėl svarbu turėti gerus testus: jie padeda užtikrinti, kad mūsų kodas veikia taip, kaip turėtų, ir kad mes iš tiesų suprantame, kaip veikia mūsų funkcijos ir operacijos.</a:t>
            </a:r>
          </a:p>
          <a:p>
            <a:pPr algn="l"/>
            <a:endParaRPr lang="lt-LT" b="0" i="0" dirty="0">
              <a:solidFill>
                <a:srgbClr val="374151"/>
              </a:solidFill>
              <a:effectLst/>
              <a:latin typeface="Söhne"/>
            </a:endParaRPr>
          </a:p>
          <a:p>
            <a:pPr algn="l"/>
            <a:r>
              <a:rPr lang="lt-LT" b="0" i="0" dirty="0">
                <a:solidFill>
                  <a:srgbClr val="374151"/>
                </a:solidFill>
                <a:effectLst/>
                <a:latin typeface="Söhne"/>
              </a:rPr>
              <a:t>Todėl, nors mūsų </a:t>
            </a:r>
            <a:r>
              <a:rPr lang="lt-LT" b="0" i="0" dirty="0" err="1">
                <a:solidFill>
                  <a:srgbClr val="374151"/>
                </a:solidFill>
                <a:effectLst/>
                <a:latin typeface="Söhne"/>
              </a:rPr>
              <a:t>aritmetika.py</a:t>
            </a:r>
            <a:r>
              <a:rPr lang="lt-LT" b="0" i="0" dirty="0">
                <a:solidFill>
                  <a:srgbClr val="374151"/>
                </a:solidFill>
                <a:effectLst/>
                <a:latin typeface="Söhne"/>
              </a:rPr>
              <a:t> byla nerodo jokių klaidų, mes žinome, kad tai nėra visiškai teisinga, nes mūsų dalyba funkcija neveikia taip, kaip tikimasi. </a:t>
            </a:r>
          </a:p>
          <a:p>
            <a:pPr algn="l"/>
            <a:endParaRPr lang="lt-LT" b="0" i="0" dirty="0">
              <a:solidFill>
                <a:srgbClr val="374151"/>
              </a:solidFill>
              <a:effectLst/>
              <a:latin typeface="Söhne"/>
            </a:endParaRPr>
          </a:p>
          <a:p>
            <a:pPr algn="l"/>
            <a:r>
              <a:rPr lang="lt-LT" b="0" i="0" dirty="0">
                <a:solidFill>
                  <a:srgbClr val="374151"/>
                </a:solidFill>
                <a:effectLst/>
                <a:latin typeface="Söhne"/>
              </a:rPr>
              <a:t>Tai primena mums apie svarbą ne tik rašyti kodą, bet ir suprasti, kaip jis veikia.</a:t>
            </a:r>
          </a:p>
          <a:p>
            <a:endParaRPr lang="en-LT" dirty="0"/>
          </a:p>
        </p:txBody>
      </p:sp>
      <p:sp>
        <p:nvSpPr>
          <p:cNvPr id="4" name="Slide Number Placeholder 3"/>
          <p:cNvSpPr>
            <a:spLocks noGrp="1"/>
          </p:cNvSpPr>
          <p:nvPr>
            <p:ph type="sldNum" sz="quarter" idx="5"/>
          </p:nvPr>
        </p:nvSpPr>
        <p:spPr/>
        <p:txBody>
          <a:bodyPr/>
          <a:lstStyle/>
          <a:p>
            <a:fld id="{93C823D4-37AC-524D-882A-6DB49D5C7757}" type="slidenum">
              <a:rPr lang="en-LT" smtClean="0"/>
              <a:t>15</a:t>
            </a:fld>
            <a:endParaRPr lang="en-LT"/>
          </a:p>
        </p:txBody>
      </p:sp>
    </p:spTree>
    <p:extLst>
      <p:ext uri="{BB962C8B-B14F-4D97-AF65-F5344CB8AC3E}">
        <p14:creationId xmlns:p14="http://schemas.microsoft.com/office/powerpoint/2010/main" val="4262627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LT" dirty="0"/>
              <a:t>T</a:t>
            </a:r>
            <a:r>
              <a:rPr lang="lt-LT" b="0" i="0" dirty="0" err="1">
                <a:solidFill>
                  <a:srgbClr val="374151"/>
                </a:solidFill>
                <a:effectLst/>
                <a:latin typeface="Söhne"/>
              </a:rPr>
              <a:t>ęsiame</a:t>
            </a:r>
            <a:r>
              <a:rPr lang="lt-LT" b="0" i="0" dirty="0">
                <a:solidFill>
                  <a:srgbClr val="374151"/>
                </a:solidFill>
                <a:effectLst/>
                <a:latin typeface="Söhne"/>
              </a:rPr>
              <a:t> mūsų diskusiją apie klaidas kode. Kartais klaidos pasirodo ne pačiame kodo faile, bet testų faile, kurį naudojame kodui patikrinti. Kaip ir minėjau anksčiau, geri testai yra labai svarbūs norint įsitikinti, kad mūsų kodas veikia taip, kaip tikimasi.</a:t>
            </a:r>
          </a:p>
          <a:p>
            <a:pPr algn="l"/>
            <a:endParaRPr lang="lt-LT" b="0" i="0" dirty="0">
              <a:solidFill>
                <a:srgbClr val="374151"/>
              </a:solidFill>
              <a:effectLst/>
              <a:latin typeface="Söhne"/>
            </a:endParaRPr>
          </a:p>
          <a:p>
            <a:pPr algn="l"/>
            <a:r>
              <a:rPr lang="lt-LT" b="0" i="0" dirty="0">
                <a:solidFill>
                  <a:srgbClr val="374151"/>
                </a:solidFill>
                <a:effectLst/>
                <a:latin typeface="Söhne"/>
              </a:rPr>
              <a:t>Čia yra kodas iš </a:t>
            </a:r>
            <a:r>
              <a:rPr lang="lt-LT" b="0" i="0" dirty="0" err="1">
                <a:solidFill>
                  <a:srgbClr val="374151"/>
                </a:solidFill>
                <a:effectLst/>
                <a:latin typeface="Söhne"/>
              </a:rPr>
              <a:t>test_aritmetika.py</a:t>
            </a:r>
            <a:r>
              <a:rPr lang="lt-LT" b="0" i="0" dirty="0">
                <a:solidFill>
                  <a:srgbClr val="374151"/>
                </a:solidFill>
                <a:effectLst/>
                <a:latin typeface="Söhne"/>
              </a:rPr>
              <a:t>:</a:t>
            </a:r>
          </a:p>
          <a:p>
            <a:r>
              <a:rPr lang="lt-LT" dirty="0" err="1">
                <a:solidFill>
                  <a:srgbClr val="2E95D3"/>
                </a:solidFill>
                <a:effectLst/>
              </a:rPr>
              <a:t>def</a:t>
            </a:r>
            <a:r>
              <a:rPr lang="lt-LT" dirty="0">
                <a:effectLst/>
              </a:rPr>
              <a:t> </a:t>
            </a:r>
            <a:r>
              <a:rPr lang="lt-LT" dirty="0" err="1">
                <a:solidFill>
                  <a:srgbClr val="F22C3D"/>
                </a:solidFill>
                <a:effectLst/>
              </a:rPr>
              <a:t>test_dalyba</a:t>
            </a:r>
            <a:r>
              <a:rPr lang="lt-LT" dirty="0">
                <a:effectLst/>
              </a:rPr>
              <a:t>(</a:t>
            </a:r>
            <a:r>
              <a:rPr lang="lt-LT" dirty="0" err="1">
                <a:effectLst/>
              </a:rPr>
              <a:t>self</a:t>
            </a:r>
            <a:r>
              <a:rPr lang="lt-LT" dirty="0">
                <a:effectLst/>
              </a:rPr>
              <a:t>): </a:t>
            </a:r>
            <a:r>
              <a:rPr lang="lt-LT" dirty="0" err="1">
                <a:effectLst/>
              </a:rPr>
              <a:t>self.assertEqual</a:t>
            </a:r>
            <a:r>
              <a:rPr lang="lt-LT" dirty="0">
                <a:effectLst/>
              </a:rPr>
              <a:t>(</a:t>
            </a:r>
            <a:r>
              <a:rPr lang="lt-LT" dirty="0">
                <a:solidFill>
                  <a:srgbClr val="DF3079"/>
                </a:solidFill>
                <a:effectLst/>
              </a:rPr>
              <a:t>2</a:t>
            </a:r>
            <a:r>
              <a:rPr lang="lt-LT" dirty="0">
                <a:effectLst/>
              </a:rPr>
              <a:t>, </a:t>
            </a:r>
            <a:r>
              <a:rPr lang="lt-LT" dirty="0" err="1">
                <a:effectLst/>
              </a:rPr>
              <a:t>aritmetika.dalyba</a:t>
            </a:r>
            <a:r>
              <a:rPr lang="lt-LT" dirty="0">
                <a:effectLst/>
              </a:rPr>
              <a:t> (</a:t>
            </a:r>
            <a:r>
              <a:rPr lang="lt-LT" dirty="0">
                <a:solidFill>
                  <a:srgbClr val="DF3079"/>
                </a:solidFill>
                <a:effectLst/>
              </a:rPr>
              <a:t>10</a:t>
            </a:r>
            <a:r>
              <a:rPr lang="lt-LT" dirty="0">
                <a:effectLst/>
              </a:rPr>
              <a:t>, </a:t>
            </a:r>
            <a:r>
              <a:rPr lang="lt-LT" dirty="0">
                <a:solidFill>
                  <a:srgbClr val="DF3079"/>
                </a:solidFill>
                <a:effectLst/>
              </a:rPr>
              <a:t>5</a:t>
            </a:r>
            <a:r>
              <a:rPr lang="lt-LT" dirty="0">
                <a:effectLst/>
              </a:rPr>
              <a:t>)) </a:t>
            </a:r>
            <a:r>
              <a:rPr lang="lt-LT" dirty="0" err="1">
                <a:effectLst/>
              </a:rPr>
              <a:t>self.assertEqual</a:t>
            </a:r>
            <a:r>
              <a:rPr lang="lt-LT" dirty="0">
                <a:effectLst/>
              </a:rPr>
              <a:t>(-</a:t>
            </a:r>
            <a:r>
              <a:rPr lang="lt-LT" dirty="0">
                <a:solidFill>
                  <a:srgbClr val="DF3079"/>
                </a:solidFill>
                <a:effectLst/>
              </a:rPr>
              <a:t>1</a:t>
            </a:r>
            <a:r>
              <a:rPr lang="lt-LT" dirty="0">
                <a:effectLst/>
              </a:rPr>
              <a:t>, </a:t>
            </a:r>
            <a:r>
              <a:rPr lang="lt-LT" dirty="0" err="1">
                <a:effectLst/>
              </a:rPr>
              <a:t>aritmetika.dalyba</a:t>
            </a:r>
            <a:r>
              <a:rPr lang="lt-LT" dirty="0">
                <a:effectLst/>
              </a:rPr>
              <a:t>(-</a:t>
            </a:r>
            <a:r>
              <a:rPr lang="lt-LT" dirty="0">
                <a:solidFill>
                  <a:srgbClr val="DF3079"/>
                </a:solidFill>
                <a:effectLst/>
              </a:rPr>
              <a:t>1</a:t>
            </a:r>
            <a:r>
              <a:rPr lang="lt-LT" dirty="0">
                <a:effectLst/>
              </a:rPr>
              <a:t>, </a:t>
            </a:r>
            <a:r>
              <a:rPr lang="lt-LT" dirty="0">
                <a:solidFill>
                  <a:srgbClr val="DF3079"/>
                </a:solidFill>
                <a:effectLst/>
              </a:rPr>
              <a:t>1</a:t>
            </a:r>
            <a:r>
              <a:rPr lang="lt-LT" dirty="0">
                <a:effectLst/>
              </a:rPr>
              <a:t>)) </a:t>
            </a:r>
            <a:r>
              <a:rPr lang="lt-LT" dirty="0" err="1">
                <a:effectLst/>
              </a:rPr>
              <a:t>self.assertEqual</a:t>
            </a:r>
            <a:r>
              <a:rPr lang="lt-LT" dirty="0">
                <a:effectLst/>
              </a:rPr>
              <a:t>(</a:t>
            </a:r>
            <a:r>
              <a:rPr lang="lt-LT" dirty="0">
                <a:solidFill>
                  <a:srgbClr val="DF3079"/>
                </a:solidFill>
                <a:effectLst/>
              </a:rPr>
              <a:t>1</a:t>
            </a:r>
            <a:r>
              <a:rPr lang="lt-LT" dirty="0">
                <a:effectLst/>
              </a:rPr>
              <a:t>, </a:t>
            </a:r>
            <a:r>
              <a:rPr lang="lt-LT" dirty="0" err="1">
                <a:effectLst/>
              </a:rPr>
              <a:t>aritmetika.dalyba</a:t>
            </a:r>
            <a:r>
              <a:rPr lang="lt-LT" dirty="0">
                <a:effectLst/>
              </a:rPr>
              <a:t>(-</a:t>
            </a:r>
            <a:r>
              <a:rPr lang="lt-LT" dirty="0">
                <a:solidFill>
                  <a:srgbClr val="DF3079"/>
                </a:solidFill>
                <a:effectLst/>
              </a:rPr>
              <a:t>1</a:t>
            </a:r>
            <a:r>
              <a:rPr lang="lt-LT" dirty="0">
                <a:effectLst/>
              </a:rPr>
              <a:t>, -</a:t>
            </a:r>
            <a:r>
              <a:rPr lang="lt-LT" dirty="0">
                <a:solidFill>
                  <a:srgbClr val="DF3079"/>
                </a:solidFill>
                <a:effectLst/>
              </a:rPr>
              <a:t>1</a:t>
            </a:r>
            <a:r>
              <a:rPr lang="lt-LT" dirty="0">
                <a:effectLst/>
              </a:rPr>
              <a:t>)) </a:t>
            </a:r>
            <a:r>
              <a:rPr lang="lt-LT" dirty="0" err="1">
                <a:effectLst/>
              </a:rPr>
              <a:t>self.assertEqual</a:t>
            </a:r>
            <a:r>
              <a:rPr lang="lt-LT" dirty="0">
                <a:effectLst/>
              </a:rPr>
              <a:t>(</a:t>
            </a:r>
            <a:r>
              <a:rPr lang="lt-LT" dirty="0">
                <a:solidFill>
                  <a:srgbClr val="DF3079"/>
                </a:solidFill>
                <a:effectLst/>
              </a:rPr>
              <a:t>2.5</a:t>
            </a:r>
            <a:r>
              <a:rPr lang="lt-LT" dirty="0">
                <a:effectLst/>
              </a:rPr>
              <a:t>, </a:t>
            </a:r>
            <a:r>
              <a:rPr lang="lt-LT" dirty="0" err="1">
                <a:effectLst/>
              </a:rPr>
              <a:t>aritmetika.dalyba</a:t>
            </a:r>
            <a:r>
              <a:rPr lang="lt-LT" dirty="0">
                <a:effectLst/>
              </a:rPr>
              <a:t>(</a:t>
            </a:r>
            <a:r>
              <a:rPr lang="lt-LT" dirty="0">
                <a:solidFill>
                  <a:srgbClr val="DF3079"/>
                </a:solidFill>
                <a:effectLst/>
              </a:rPr>
              <a:t>5</a:t>
            </a:r>
            <a:r>
              <a:rPr lang="lt-LT" dirty="0">
                <a:effectLst/>
              </a:rPr>
              <a:t>, </a:t>
            </a:r>
            <a:r>
              <a:rPr lang="lt-LT" dirty="0">
                <a:solidFill>
                  <a:srgbClr val="DF3079"/>
                </a:solidFill>
                <a:effectLst/>
              </a:rPr>
              <a:t>2</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Kaip galime pastebėti, šiame faile yra keturi testai, kurie patikrina </a:t>
            </a:r>
            <a:r>
              <a:rPr lang="lt-LT" b="0" i="0" dirty="0" err="1">
                <a:solidFill>
                  <a:srgbClr val="374151"/>
                </a:solidFill>
                <a:effectLst/>
                <a:latin typeface="Söhne"/>
              </a:rPr>
              <a:t>aritmetika.dalyba</a:t>
            </a:r>
            <a:r>
              <a:rPr lang="lt-LT" b="0" i="0" dirty="0">
                <a:solidFill>
                  <a:srgbClr val="374151"/>
                </a:solidFill>
                <a:effectLst/>
                <a:latin typeface="Söhne"/>
              </a:rPr>
              <a:t> funkciją. Pirmieji trys testai pereina sėkmingai, bet paskutinysis nepereina. Kodėl? Mes tikimės, kad </a:t>
            </a:r>
            <a:r>
              <a:rPr lang="lt-LT" b="0" i="0" dirty="0" err="1">
                <a:solidFill>
                  <a:srgbClr val="374151"/>
                </a:solidFill>
                <a:effectLst/>
                <a:latin typeface="Söhne"/>
              </a:rPr>
              <a:t>aritmetika.dalyba</a:t>
            </a:r>
            <a:r>
              <a:rPr lang="lt-LT" b="0" i="0" dirty="0">
                <a:solidFill>
                  <a:srgbClr val="374151"/>
                </a:solidFill>
                <a:effectLst/>
                <a:latin typeface="Söhne"/>
              </a:rPr>
              <a:t>(5, 2) grąžins 2.5, bet iš tikrųjų gauname 2.</a:t>
            </a:r>
          </a:p>
          <a:p>
            <a:r>
              <a:rPr lang="lt-LT" dirty="0">
                <a:solidFill>
                  <a:srgbClr val="DF3079"/>
                </a:solidFill>
                <a:effectLst/>
              </a:rPr>
              <a:t>2</a:t>
            </a:r>
            <a:r>
              <a:rPr lang="lt-LT" dirty="0">
                <a:effectLst/>
              </a:rPr>
              <a:t> != </a:t>
            </a:r>
            <a:r>
              <a:rPr lang="lt-LT" dirty="0">
                <a:solidFill>
                  <a:srgbClr val="DF3079"/>
                </a:solidFill>
                <a:effectLst/>
              </a:rPr>
              <a:t>2.5</a:t>
            </a:r>
            <a:r>
              <a:rPr lang="lt-LT" dirty="0">
                <a:effectLst/>
              </a:rPr>
              <a:t> </a:t>
            </a:r>
            <a:r>
              <a:rPr lang="lt-LT" dirty="0" err="1">
                <a:effectLst/>
              </a:rPr>
              <a:t>Expected</a:t>
            </a:r>
            <a:r>
              <a:rPr lang="lt-LT" dirty="0">
                <a:effectLst/>
              </a:rPr>
              <a:t> :</a:t>
            </a:r>
            <a:r>
              <a:rPr lang="lt-LT" dirty="0">
                <a:solidFill>
                  <a:srgbClr val="DF3079"/>
                </a:solidFill>
                <a:effectLst/>
              </a:rPr>
              <a:t>2.5</a:t>
            </a:r>
            <a:r>
              <a:rPr lang="lt-LT" dirty="0">
                <a:effectLst/>
              </a:rPr>
              <a:t> </a:t>
            </a:r>
            <a:r>
              <a:rPr lang="lt-LT" dirty="0" err="1">
                <a:effectLst/>
              </a:rPr>
              <a:t>Actual</a:t>
            </a:r>
            <a:r>
              <a:rPr lang="lt-LT" dirty="0">
                <a:effectLst/>
              </a:rPr>
              <a:t> :</a:t>
            </a:r>
            <a:r>
              <a:rPr lang="lt-LT" dirty="0">
                <a:solidFill>
                  <a:srgbClr val="DF3079"/>
                </a:solidFill>
                <a:effectLst/>
              </a:rPr>
              <a:t>2</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Tai klaida ne pačiame kode, bet mūsų supratime apie tai, kaip veikia dalybos operacija </a:t>
            </a:r>
            <a:r>
              <a:rPr lang="lt-LT" b="0" i="0" dirty="0" err="1">
                <a:solidFill>
                  <a:srgbClr val="374151"/>
                </a:solidFill>
                <a:effectLst/>
                <a:latin typeface="Söhne"/>
              </a:rPr>
              <a:t>Python</a:t>
            </a:r>
            <a:r>
              <a:rPr lang="lt-LT" b="0" i="0" dirty="0">
                <a:solidFill>
                  <a:srgbClr val="374151"/>
                </a:solidFill>
                <a:effectLst/>
                <a:latin typeface="Söhne"/>
              </a:rPr>
              <a:t> kalboje. Kaip minėjau anksčiau, mūsų dalyba funkcija naudoja žemyn krypstančią liniją (//), kuri atlieka sveikosios dalybos operaciją, grąžindama tik sveikąją dalį dalybos rezultato. Kadangi 5 dalijame iš 2, sveikoji dalis yra 2, o ne 2.5. Mūsų klaida čia yra tai, kad tikimės gauti tikslų rezultatą, bet mūsų kodas grąžina tik sveikąją dalį.</a:t>
            </a:r>
          </a:p>
          <a:p>
            <a:pPr algn="l"/>
            <a:endParaRPr lang="lt-LT" b="0" i="0" dirty="0">
              <a:solidFill>
                <a:srgbClr val="374151"/>
              </a:solidFill>
              <a:effectLst/>
              <a:latin typeface="Söhne"/>
            </a:endParaRPr>
          </a:p>
          <a:p>
            <a:pPr algn="l"/>
            <a:r>
              <a:rPr lang="lt-LT" b="0" i="0" dirty="0">
                <a:solidFill>
                  <a:srgbClr val="374151"/>
                </a:solidFill>
                <a:effectLst/>
                <a:latin typeface="Söhne"/>
              </a:rPr>
              <a:t>Norint ištaisyti šią klaidą, turime pakeisti mūsų dalyba funkciją, kad ji naudotų įprastą dalybos ženklą (/), kuris grąžina tikrąjį dalybos rezultatą. Taip pat turime atnaujinti savo testus, kad jie atitiktų šį pakeitimą.</a:t>
            </a:r>
          </a:p>
          <a:p>
            <a:pPr algn="l"/>
            <a:endParaRPr lang="lt-LT" b="0" i="0" dirty="0">
              <a:solidFill>
                <a:srgbClr val="374151"/>
              </a:solidFill>
              <a:effectLst/>
              <a:latin typeface="Söhne"/>
            </a:endParaRPr>
          </a:p>
          <a:p>
            <a:pPr algn="l"/>
            <a:r>
              <a:rPr lang="lt-LT" b="0" i="0" dirty="0">
                <a:solidFill>
                  <a:srgbClr val="374151"/>
                </a:solidFill>
                <a:effectLst/>
                <a:latin typeface="Söhne"/>
              </a:rPr>
              <a:t>Tai pavyzdys, kaip klaidos gali pasireikšti įvairiais būdais ir kaip svarbu įsitikinti, kad mūsų testai yra teisingi ir tikslūs.</a:t>
            </a:r>
          </a:p>
          <a:p>
            <a:endParaRPr lang="en-LT" dirty="0"/>
          </a:p>
        </p:txBody>
      </p:sp>
      <p:sp>
        <p:nvSpPr>
          <p:cNvPr id="4" name="Slide Number Placeholder 3"/>
          <p:cNvSpPr>
            <a:spLocks noGrp="1"/>
          </p:cNvSpPr>
          <p:nvPr>
            <p:ph type="sldNum" sz="quarter" idx="5"/>
          </p:nvPr>
        </p:nvSpPr>
        <p:spPr/>
        <p:txBody>
          <a:bodyPr/>
          <a:lstStyle/>
          <a:p>
            <a:fld id="{93C823D4-37AC-524D-882A-6DB49D5C7757}" type="slidenum">
              <a:rPr lang="en-LT" smtClean="0"/>
              <a:t>16</a:t>
            </a:fld>
            <a:endParaRPr lang="en-LT"/>
          </a:p>
        </p:txBody>
      </p:sp>
    </p:spTree>
    <p:extLst>
      <p:ext uri="{BB962C8B-B14F-4D97-AF65-F5344CB8AC3E}">
        <p14:creationId xmlns:p14="http://schemas.microsoft.com/office/powerpoint/2010/main" val="2922535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LT" dirty="0"/>
            </a:br>
            <a:r>
              <a:rPr lang="en-LT" dirty="0"/>
              <a:t>Toliau </a:t>
            </a:r>
            <a:r>
              <a:rPr lang="lt-LT" b="0" i="0" dirty="0">
                <a:solidFill>
                  <a:srgbClr val="374151"/>
                </a:solidFill>
                <a:effectLst/>
                <a:latin typeface="Söhne"/>
              </a:rPr>
              <a:t>tęsiame mūsų diskusiją apie tai, kaip tikrinti ar kodas grąžina klaidas. Šiame pavyzdyje, norime išmėginti, kaip mūsų dalyba funkcija veikia, kai bandome dalyti iš nulio. Kaip žinome, dalyba iš nulio matematikoje yra neapibrėžta operacija, ir daugumoje programavimo kalbų, įskaitant </a:t>
            </a:r>
            <a:r>
              <a:rPr lang="lt-LT" b="0" i="0" dirty="0" err="1">
                <a:solidFill>
                  <a:srgbClr val="374151"/>
                </a:solidFill>
                <a:effectLst/>
                <a:latin typeface="Söhne"/>
              </a:rPr>
              <a:t>Python</a:t>
            </a:r>
            <a:r>
              <a:rPr lang="lt-LT" b="0" i="0" dirty="0">
                <a:solidFill>
                  <a:srgbClr val="374151"/>
                </a:solidFill>
                <a:effectLst/>
                <a:latin typeface="Söhne"/>
              </a:rPr>
              <a:t>, tai sukelia klaidą - </a:t>
            </a:r>
            <a:r>
              <a:rPr lang="lt-LT" b="0" i="0" dirty="0" err="1">
                <a:solidFill>
                  <a:srgbClr val="374151"/>
                </a:solidFill>
                <a:effectLst/>
                <a:latin typeface="Söhne"/>
              </a:rPr>
              <a:t>ZeroDivisionError</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unittest</a:t>
            </a:r>
            <a:r>
              <a:rPr lang="lt-LT" b="0" i="0" dirty="0">
                <a:solidFill>
                  <a:srgbClr val="374151"/>
                </a:solidFill>
                <a:effectLst/>
                <a:latin typeface="Söhne"/>
              </a:rPr>
              <a:t> biblioteka turi metodą </a:t>
            </a:r>
            <a:r>
              <a:rPr lang="lt-LT" b="0" i="0" dirty="0" err="1">
                <a:solidFill>
                  <a:srgbClr val="374151"/>
                </a:solidFill>
                <a:effectLst/>
                <a:latin typeface="Söhne"/>
              </a:rPr>
              <a:t>assertRaises</a:t>
            </a:r>
            <a:r>
              <a:rPr lang="lt-LT" b="0" i="0" dirty="0">
                <a:solidFill>
                  <a:srgbClr val="374151"/>
                </a:solidFill>
                <a:effectLst/>
                <a:latin typeface="Söhne"/>
              </a:rPr>
              <a:t>, kuris yra skirtas tikrinti, ar kodas grąžina konkretų klaidos tipą. Priklauso nuo situacijos, galime naudoti šį metodą dviem skirtingais būdais.</a:t>
            </a:r>
          </a:p>
          <a:p>
            <a:pPr algn="l"/>
            <a:endParaRPr lang="lt-LT" b="0" i="0" dirty="0">
              <a:solidFill>
                <a:srgbClr val="374151"/>
              </a:solidFill>
              <a:effectLst/>
              <a:latin typeface="Söhne"/>
            </a:endParaRPr>
          </a:p>
          <a:p>
            <a:pPr algn="l"/>
            <a:r>
              <a:rPr lang="lt-LT" b="0" i="0" dirty="0">
                <a:solidFill>
                  <a:srgbClr val="374151"/>
                </a:solidFill>
                <a:effectLst/>
                <a:latin typeface="Söhne"/>
              </a:rPr>
              <a:t>Pirma, galime naudoti </a:t>
            </a:r>
            <a:r>
              <a:rPr lang="lt-LT" b="0" i="0" dirty="0" err="1">
                <a:solidFill>
                  <a:srgbClr val="374151"/>
                </a:solidFill>
                <a:effectLst/>
                <a:latin typeface="Söhne"/>
              </a:rPr>
              <a:t>assertRaises</a:t>
            </a:r>
            <a:r>
              <a:rPr lang="lt-LT" b="0" i="0" dirty="0">
                <a:solidFill>
                  <a:srgbClr val="374151"/>
                </a:solidFill>
                <a:effectLst/>
                <a:latin typeface="Söhne"/>
              </a:rPr>
              <a:t> kaip funkciją, perduodant jai klaidos tipą, funkciją ir funkcijos argumentus:</a:t>
            </a:r>
          </a:p>
          <a:p>
            <a:r>
              <a:rPr lang="lt-LT" dirty="0" err="1">
                <a:solidFill>
                  <a:srgbClr val="2E95D3"/>
                </a:solidFill>
                <a:effectLst/>
              </a:rPr>
              <a:t>def</a:t>
            </a:r>
            <a:r>
              <a:rPr lang="lt-LT" dirty="0">
                <a:effectLst/>
              </a:rPr>
              <a:t> </a:t>
            </a:r>
            <a:r>
              <a:rPr lang="lt-LT" dirty="0" err="1">
                <a:solidFill>
                  <a:srgbClr val="F22C3D"/>
                </a:solidFill>
                <a:effectLst/>
              </a:rPr>
              <a:t>test_dalyba</a:t>
            </a:r>
            <a:r>
              <a:rPr lang="lt-LT" dirty="0">
                <a:effectLst/>
              </a:rPr>
              <a:t>(</a:t>
            </a:r>
            <a:r>
              <a:rPr lang="lt-LT" dirty="0" err="1">
                <a:effectLst/>
              </a:rPr>
              <a:t>self</a:t>
            </a:r>
            <a:r>
              <a:rPr lang="lt-LT" dirty="0">
                <a:effectLst/>
              </a:rPr>
              <a:t>): </a:t>
            </a:r>
            <a:r>
              <a:rPr lang="lt-LT" dirty="0" err="1">
                <a:effectLst/>
              </a:rPr>
              <a:t>self.assertEqual</a:t>
            </a:r>
            <a:r>
              <a:rPr lang="lt-LT" dirty="0">
                <a:effectLst/>
              </a:rPr>
              <a:t>(</a:t>
            </a:r>
            <a:r>
              <a:rPr lang="lt-LT" dirty="0">
                <a:solidFill>
                  <a:srgbClr val="DF3079"/>
                </a:solidFill>
                <a:effectLst/>
              </a:rPr>
              <a:t>2</a:t>
            </a:r>
            <a:r>
              <a:rPr lang="lt-LT" dirty="0">
                <a:effectLst/>
              </a:rPr>
              <a:t>, </a:t>
            </a:r>
            <a:r>
              <a:rPr lang="lt-LT" dirty="0" err="1">
                <a:effectLst/>
              </a:rPr>
              <a:t>aritmetika.dalyba</a:t>
            </a:r>
            <a:r>
              <a:rPr lang="lt-LT" dirty="0">
                <a:effectLst/>
              </a:rPr>
              <a:t>(</a:t>
            </a:r>
            <a:r>
              <a:rPr lang="lt-LT" dirty="0">
                <a:solidFill>
                  <a:srgbClr val="DF3079"/>
                </a:solidFill>
                <a:effectLst/>
              </a:rPr>
              <a:t>10</a:t>
            </a:r>
            <a:r>
              <a:rPr lang="lt-LT" dirty="0">
                <a:effectLst/>
              </a:rPr>
              <a:t>, </a:t>
            </a:r>
            <a:r>
              <a:rPr lang="lt-LT" dirty="0">
                <a:solidFill>
                  <a:srgbClr val="DF3079"/>
                </a:solidFill>
                <a:effectLst/>
              </a:rPr>
              <a:t>5</a:t>
            </a:r>
            <a:r>
              <a:rPr lang="lt-LT" dirty="0">
                <a:effectLst/>
              </a:rPr>
              <a:t>)) </a:t>
            </a:r>
            <a:r>
              <a:rPr lang="lt-LT" dirty="0" err="1">
                <a:effectLst/>
              </a:rPr>
              <a:t>self.assertEqual</a:t>
            </a:r>
            <a:r>
              <a:rPr lang="lt-LT" dirty="0">
                <a:effectLst/>
              </a:rPr>
              <a:t>(-</a:t>
            </a:r>
            <a:r>
              <a:rPr lang="lt-LT" dirty="0">
                <a:solidFill>
                  <a:srgbClr val="DF3079"/>
                </a:solidFill>
                <a:effectLst/>
              </a:rPr>
              <a:t>1</a:t>
            </a:r>
            <a:r>
              <a:rPr lang="lt-LT" dirty="0">
                <a:effectLst/>
              </a:rPr>
              <a:t>, </a:t>
            </a:r>
            <a:r>
              <a:rPr lang="lt-LT" dirty="0" err="1">
                <a:effectLst/>
              </a:rPr>
              <a:t>aritmetika.dalyba</a:t>
            </a:r>
            <a:r>
              <a:rPr lang="lt-LT" dirty="0">
                <a:effectLst/>
              </a:rPr>
              <a:t>(-</a:t>
            </a:r>
            <a:r>
              <a:rPr lang="lt-LT" dirty="0">
                <a:solidFill>
                  <a:srgbClr val="DF3079"/>
                </a:solidFill>
                <a:effectLst/>
              </a:rPr>
              <a:t>1</a:t>
            </a:r>
            <a:r>
              <a:rPr lang="lt-LT" dirty="0">
                <a:effectLst/>
              </a:rPr>
              <a:t>, </a:t>
            </a:r>
            <a:r>
              <a:rPr lang="lt-LT" dirty="0">
                <a:solidFill>
                  <a:srgbClr val="DF3079"/>
                </a:solidFill>
                <a:effectLst/>
              </a:rPr>
              <a:t>1</a:t>
            </a:r>
            <a:r>
              <a:rPr lang="lt-LT" dirty="0">
                <a:effectLst/>
              </a:rPr>
              <a:t>)) </a:t>
            </a:r>
            <a:r>
              <a:rPr lang="lt-LT" dirty="0" err="1">
                <a:effectLst/>
              </a:rPr>
              <a:t>self.assertEqual</a:t>
            </a:r>
            <a:r>
              <a:rPr lang="lt-LT" dirty="0">
                <a:effectLst/>
              </a:rPr>
              <a:t>(</a:t>
            </a:r>
            <a:r>
              <a:rPr lang="lt-LT" dirty="0">
                <a:solidFill>
                  <a:srgbClr val="DF3079"/>
                </a:solidFill>
                <a:effectLst/>
              </a:rPr>
              <a:t>1</a:t>
            </a:r>
            <a:r>
              <a:rPr lang="lt-LT" dirty="0">
                <a:effectLst/>
              </a:rPr>
              <a:t>, </a:t>
            </a:r>
            <a:r>
              <a:rPr lang="lt-LT" dirty="0" err="1">
                <a:effectLst/>
              </a:rPr>
              <a:t>aritmetika.dalyba</a:t>
            </a:r>
            <a:r>
              <a:rPr lang="lt-LT" dirty="0">
                <a:effectLst/>
              </a:rPr>
              <a:t>(-</a:t>
            </a:r>
            <a:r>
              <a:rPr lang="lt-LT" dirty="0">
                <a:solidFill>
                  <a:srgbClr val="DF3079"/>
                </a:solidFill>
                <a:effectLst/>
              </a:rPr>
              <a:t>1</a:t>
            </a:r>
            <a:r>
              <a:rPr lang="lt-LT" dirty="0">
                <a:effectLst/>
              </a:rPr>
              <a:t>, -</a:t>
            </a:r>
            <a:r>
              <a:rPr lang="lt-LT" dirty="0">
                <a:solidFill>
                  <a:srgbClr val="DF3079"/>
                </a:solidFill>
                <a:effectLst/>
              </a:rPr>
              <a:t>1</a:t>
            </a:r>
            <a:r>
              <a:rPr lang="lt-LT" dirty="0">
                <a:effectLst/>
              </a:rPr>
              <a:t>)) </a:t>
            </a:r>
            <a:r>
              <a:rPr lang="lt-LT" dirty="0" err="1">
                <a:effectLst/>
              </a:rPr>
              <a:t>self.assertEqual</a:t>
            </a:r>
            <a:r>
              <a:rPr lang="lt-LT" dirty="0">
                <a:effectLst/>
              </a:rPr>
              <a:t>(</a:t>
            </a:r>
            <a:r>
              <a:rPr lang="lt-LT" dirty="0">
                <a:solidFill>
                  <a:srgbClr val="DF3079"/>
                </a:solidFill>
                <a:effectLst/>
              </a:rPr>
              <a:t>2.5</a:t>
            </a:r>
            <a:r>
              <a:rPr lang="lt-LT" dirty="0">
                <a:effectLst/>
              </a:rPr>
              <a:t>, </a:t>
            </a:r>
            <a:r>
              <a:rPr lang="lt-LT" dirty="0" err="1">
                <a:effectLst/>
              </a:rPr>
              <a:t>aritmetika.dalyba</a:t>
            </a:r>
            <a:r>
              <a:rPr lang="lt-LT" dirty="0">
                <a:effectLst/>
              </a:rPr>
              <a:t>(</a:t>
            </a:r>
            <a:r>
              <a:rPr lang="lt-LT" dirty="0">
                <a:solidFill>
                  <a:srgbClr val="DF3079"/>
                </a:solidFill>
                <a:effectLst/>
              </a:rPr>
              <a:t>5</a:t>
            </a:r>
            <a:r>
              <a:rPr lang="lt-LT" dirty="0">
                <a:effectLst/>
              </a:rPr>
              <a:t>, </a:t>
            </a:r>
            <a:r>
              <a:rPr lang="lt-LT" dirty="0">
                <a:solidFill>
                  <a:srgbClr val="DF3079"/>
                </a:solidFill>
                <a:effectLst/>
              </a:rPr>
              <a:t>2</a:t>
            </a:r>
            <a:r>
              <a:rPr lang="lt-LT" dirty="0">
                <a:effectLst/>
              </a:rPr>
              <a:t>)) </a:t>
            </a:r>
            <a:r>
              <a:rPr lang="lt-LT" dirty="0" err="1">
                <a:effectLst/>
              </a:rPr>
              <a:t>self.assertRaises</a:t>
            </a:r>
            <a:r>
              <a:rPr lang="lt-LT" dirty="0">
                <a:effectLst/>
              </a:rPr>
              <a:t>(</a:t>
            </a:r>
            <a:r>
              <a:rPr lang="lt-LT" dirty="0" err="1">
                <a:effectLst/>
              </a:rPr>
              <a:t>ZeroDivisionError</a:t>
            </a:r>
            <a:r>
              <a:rPr lang="lt-LT" dirty="0">
                <a:effectLst/>
              </a:rPr>
              <a:t>, </a:t>
            </a:r>
            <a:r>
              <a:rPr lang="lt-LT" dirty="0" err="1">
                <a:effectLst/>
              </a:rPr>
              <a:t>aritmetika.dalyba</a:t>
            </a:r>
            <a:r>
              <a:rPr lang="lt-LT" dirty="0">
                <a:effectLst/>
              </a:rPr>
              <a:t>, </a:t>
            </a:r>
            <a:r>
              <a:rPr lang="lt-LT" dirty="0">
                <a:solidFill>
                  <a:srgbClr val="DF3079"/>
                </a:solidFill>
                <a:effectLst/>
              </a:rPr>
              <a:t>10</a:t>
            </a:r>
            <a:r>
              <a:rPr lang="lt-LT" dirty="0">
                <a:effectLst/>
              </a:rPr>
              <a:t>, </a:t>
            </a:r>
            <a:r>
              <a:rPr lang="lt-LT" dirty="0">
                <a:solidFill>
                  <a:srgbClr val="DF3079"/>
                </a:solidFill>
                <a:effectLst/>
              </a:rPr>
              <a:t>0</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Antra, galime naudoti </a:t>
            </a:r>
            <a:r>
              <a:rPr lang="lt-LT" b="0" i="0" dirty="0" err="1">
                <a:solidFill>
                  <a:srgbClr val="374151"/>
                </a:solidFill>
                <a:effectLst/>
                <a:latin typeface="Söhne"/>
              </a:rPr>
              <a:t>assertRaises</a:t>
            </a:r>
            <a:r>
              <a:rPr lang="lt-LT" b="0" i="0" dirty="0">
                <a:solidFill>
                  <a:srgbClr val="374151"/>
                </a:solidFill>
                <a:effectLst/>
                <a:latin typeface="Söhne"/>
              </a:rPr>
              <a:t> kaip kontekstinį valdiklį naudojant </a:t>
            </a:r>
            <a:r>
              <a:rPr lang="lt-LT" b="0" i="0" dirty="0" err="1">
                <a:solidFill>
                  <a:srgbClr val="374151"/>
                </a:solidFill>
                <a:effectLst/>
                <a:latin typeface="Söhne"/>
              </a:rPr>
              <a:t>with</a:t>
            </a:r>
            <a:r>
              <a:rPr lang="lt-LT" b="0" i="0" dirty="0">
                <a:solidFill>
                  <a:srgbClr val="374151"/>
                </a:solidFill>
                <a:effectLst/>
                <a:latin typeface="Söhne"/>
              </a:rPr>
              <a:t> raktažodį. Tai yra naudinga, kai norime patikrinti klaidą, kurią gali sukelti kodas, susidedantis iš daugiau nei vienos eilutės:</a:t>
            </a:r>
          </a:p>
          <a:p>
            <a:r>
              <a:rPr lang="lt-LT" dirty="0" err="1">
                <a:solidFill>
                  <a:srgbClr val="2E95D3"/>
                </a:solidFill>
                <a:effectLst/>
              </a:rPr>
              <a:t>def</a:t>
            </a:r>
            <a:r>
              <a:rPr lang="lt-LT" dirty="0">
                <a:effectLst/>
              </a:rPr>
              <a:t> </a:t>
            </a:r>
            <a:r>
              <a:rPr lang="lt-LT" dirty="0" err="1">
                <a:solidFill>
                  <a:srgbClr val="F22C3D"/>
                </a:solidFill>
                <a:effectLst/>
              </a:rPr>
              <a:t>test_dalyba</a:t>
            </a:r>
            <a:r>
              <a:rPr lang="lt-LT" dirty="0">
                <a:effectLst/>
              </a:rPr>
              <a:t>(</a:t>
            </a:r>
            <a:r>
              <a:rPr lang="lt-LT" dirty="0" err="1">
                <a:effectLst/>
              </a:rPr>
              <a:t>self</a:t>
            </a:r>
            <a:r>
              <a:rPr lang="lt-LT" dirty="0">
                <a:effectLst/>
              </a:rPr>
              <a:t>): </a:t>
            </a:r>
            <a:r>
              <a:rPr lang="lt-LT" dirty="0" err="1">
                <a:effectLst/>
              </a:rPr>
              <a:t>self.assertEqual</a:t>
            </a:r>
            <a:r>
              <a:rPr lang="lt-LT" dirty="0">
                <a:effectLst/>
              </a:rPr>
              <a:t>(</a:t>
            </a:r>
            <a:r>
              <a:rPr lang="lt-LT" dirty="0">
                <a:solidFill>
                  <a:srgbClr val="DF3079"/>
                </a:solidFill>
                <a:effectLst/>
              </a:rPr>
              <a:t>2</a:t>
            </a:r>
            <a:r>
              <a:rPr lang="lt-LT" dirty="0">
                <a:effectLst/>
              </a:rPr>
              <a:t>, </a:t>
            </a:r>
            <a:r>
              <a:rPr lang="lt-LT" dirty="0" err="1">
                <a:effectLst/>
              </a:rPr>
              <a:t>aritmetika.dalyba</a:t>
            </a:r>
            <a:r>
              <a:rPr lang="lt-LT" dirty="0">
                <a:effectLst/>
              </a:rPr>
              <a:t>(</a:t>
            </a:r>
            <a:r>
              <a:rPr lang="lt-LT" dirty="0">
                <a:solidFill>
                  <a:srgbClr val="DF3079"/>
                </a:solidFill>
                <a:effectLst/>
              </a:rPr>
              <a:t>10</a:t>
            </a:r>
            <a:r>
              <a:rPr lang="lt-LT" dirty="0">
                <a:effectLst/>
              </a:rPr>
              <a:t>, </a:t>
            </a:r>
            <a:r>
              <a:rPr lang="lt-LT" dirty="0">
                <a:solidFill>
                  <a:srgbClr val="DF3079"/>
                </a:solidFill>
                <a:effectLst/>
              </a:rPr>
              <a:t>5</a:t>
            </a:r>
            <a:r>
              <a:rPr lang="lt-LT" dirty="0">
                <a:effectLst/>
              </a:rPr>
              <a:t>)) </a:t>
            </a:r>
            <a:r>
              <a:rPr lang="lt-LT" dirty="0" err="1">
                <a:effectLst/>
              </a:rPr>
              <a:t>self.assertEqual</a:t>
            </a:r>
            <a:r>
              <a:rPr lang="lt-LT" dirty="0">
                <a:effectLst/>
              </a:rPr>
              <a:t>(-</a:t>
            </a:r>
            <a:r>
              <a:rPr lang="lt-LT" dirty="0">
                <a:solidFill>
                  <a:srgbClr val="DF3079"/>
                </a:solidFill>
                <a:effectLst/>
              </a:rPr>
              <a:t>1</a:t>
            </a:r>
            <a:r>
              <a:rPr lang="lt-LT" dirty="0">
                <a:effectLst/>
              </a:rPr>
              <a:t>, </a:t>
            </a:r>
            <a:r>
              <a:rPr lang="lt-LT" dirty="0" err="1">
                <a:effectLst/>
              </a:rPr>
              <a:t>aritmetika.dalyba</a:t>
            </a:r>
            <a:r>
              <a:rPr lang="lt-LT" dirty="0">
                <a:effectLst/>
              </a:rPr>
              <a:t>(-</a:t>
            </a:r>
            <a:r>
              <a:rPr lang="lt-LT" dirty="0">
                <a:solidFill>
                  <a:srgbClr val="DF3079"/>
                </a:solidFill>
                <a:effectLst/>
              </a:rPr>
              <a:t>1</a:t>
            </a:r>
            <a:r>
              <a:rPr lang="lt-LT" dirty="0">
                <a:effectLst/>
              </a:rPr>
              <a:t>, </a:t>
            </a:r>
            <a:r>
              <a:rPr lang="lt-LT" dirty="0">
                <a:solidFill>
                  <a:srgbClr val="DF3079"/>
                </a:solidFill>
                <a:effectLst/>
              </a:rPr>
              <a:t>1</a:t>
            </a:r>
            <a:r>
              <a:rPr lang="lt-LT" dirty="0">
                <a:effectLst/>
              </a:rPr>
              <a:t>)) </a:t>
            </a:r>
            <a:r>
              <a:rPr lang="lt-LT" dirty="0" err="1">
                <a:effectLst/>
              </a:rPr>
              <a:t>self.assertEqual</a:t>
            </a:r>
            <a:r>
              <a:rPr lang="lt-LT" dirty="0">
                <a:effectLst/>
              </a:rPr>
              <a:t>(</a:t>
            </a:r>
            <a:r>
              <a:rPr lang="lt-LT" dirty="0">
                <a:solidFill>
                  <a:srgbClr val="DF3079"/>
                </a:solidFill>
                <a:effectLst/>
              </a:rPr>
              <a:t>1</a:t>
            </a:r>
            <a:r>
              <a:rPr lang="lt-LT" dirty="0">
                <a:effectLst/>
              </a:rPr>
              <a:t>, </a:t>
            </a:r>
            <a:r>
              <a:rPr lang="lt-LT" dirty="0" err="1">
                <a:effectLst/>
              </a:rPr>
              <a:t>aritmetika.dalyba</a:t>
            </a:r>
            <a:r>
              <a:rPr lang="lt-LT" dirty="0">
                <a:effectLst/>
              </a:rPr>
              <a:t>(-</a:t>
            </a:r>
            <a:r>
              <a:rPr lang="lt-LT" dirty="0">
                <a:solidFill>
                  <a:srgbClr val="DF3079"/>
                </a:solidFill>
                <a:effectLst/>
              </a:rPr>
              <a:t>1</a:t>
            </a:r>
            <a:r>
              <a:rPr lang="lt-LT" dirty="0">
                <a:effectLst/>
              </a:rPr>
              <a:t>, -</a:t>
            </a:r>
            <a:r>
              <a:rPr lang="lt-LT" dirty="0">
                <a:solidFill>
                  <a:srgbClr val="DF3079"/>
                </a:solidFill>
                <a:effectLst/>
              </a:rPr>
              <a:t>1</a:t>
            </a:r>
            <a:r>
              <a:rPr lang="lt-LT" dirty="0">
                <a:effectLst/>
              </a:rPr>
              <a:t>)) </a:t>
            </a:r>
            <a:r>
              <a:rPr lang="lt-LT" dirty="0" err="1">
                <a:effectLst/>
              </a:rPr>
              <a:t>self.assertEqual</a:t>
            </a:r>
            <a:r>
              <a:rPr lang="lt-LT" dirty="0">
                <a:effectLst/>
              </a:rPr>
              <a:t>(</a:t>
            </a:r>
            <a:r>
              <a:rPr lang="lt-LT" dirty="0">
                <a:solidFill>
                  <a:srgbClr val="DF3079"/>
                </a:solidFill>
                <a:effectLst/>
              </a:rPr>
              <a:t>2.5</a:t>
            </a:r>
            <a:r>
              <a:rPr lang="lt-LT" dirty="0">
                <a:effectLst/>
              </a:rPr>
              <a:t>, </a:t>
            </a:r>
            <a:r>
              <a:rPr lang="lt-LT" dirty="0" err="1">
                <a:effectLst/>
              </a:rPr>
              <a:t>aritmetika.dalyba</a:t>
            </a:r>
            <a:r>
              <a:rPr lang="lt-LT" dirty="0">
                <a:effectLst/>
              </a:rPr>
              <a:t>(</a:t>
            </a:r>
            <a:r>
              <a:rPr lang="lt-LT" dirty="0">
                <a:solidFill>
                  <a:srgbClr val="DF3079"/>
                </a:solidFill>
                <a:effectLst/>
              </a:rPr>
              <a:t>5</a:t>
            </a:r>
            <a:r>
              <a:rPr lang="lt-LT" dirty="0">
                <a:effectLst/>
              </a:rPr>
              <a:t>, </a:t>
            </a:r>
            <a:r>
              <a:rPr lang="lt-LT" dirty="0">
                <a:solidFill>
                  <a:srgbClr val="DF3079"/>
                </a:solidFill>
                <a:effectLst/>
              </a:rPr>
              <a:t>2</a:t>
            </a:r>
            <a:r>
              <a:rPr lang="lt-LT" dirty="0">
                <a:effectLst/>
              </a:rPr>
              <a:t>)) </a:t>
            </a:r>
            <a:r>
              <a:rPr lang="lt-LT" dirty="0" err="1">
                <a:solidFill>
                  <a:srgbClr val="2E95D3"/>
                </a:solidFill>
                <a:effectLst/>
              </a:rPr>
              <a:t>with</a:t>
            </a:r>
            <a:r>
              <a:rPr lang="lt-LT" dirty="0">
                <a:effectLst/>
              </a:rPr>
              <a:t> </a:t>
            </a:r>
            <a:r>
              <a:rPr lang="lt-LT" dirty="0" err="1">
                <a:effectLst/>
              </a:rPr>
              <a:t>self.assertRaises</a:t>
            </a:r>
            <a:r>
              <a:rPr lang="lt-LT" dirty="0">
                <a:effectLst/>
              </a:rPr>
              <a:t>(</a:t>
            </a:r>
            <a:r>
              <a:rPr lang="lt-LT" dirty="0" err="1">
                <a:effectLst/>
              </a:rPr>
              <a:t>ZeroDivisionError</a:t>
            </a:r>
            <a:r>
              <a:rPr lang="lt-LT" dirty="0">
                <a:effectLst/>
              </a:rPr>
              <a:t>): </a:t>
            </a:r>
            <a:r>
              <a:rPr lang="lt-LT" dirty="0" err="1">
                <a:effectLst/>
              </a:rPr>
              <a:t>aritmetika.dalyba</a:t>
            </a:r>
            <a:r>
              <a:rPr lang="lt-LT" dirty="0">
                <a:effectLst/>
              </a:rPr>
              <a:t>(</a:t>
            </a:r>
            <a:r>
              <a:rPr lang="lt-LT" dirty="0">
                <a:solidFill>
                  <a:srgbClr val="DF3079"/>
                </a:solidFill>
                <a:effectLst/>
              </a:rPr>
              <a:t>10</a:t>
            </a:r>
            <a:r>
              <a:rPr lang="lt-LT" dirty="0">
                <a:effectLst/>
              </a:rPr>
              <a:t>, </a:t>
            </a:r>
            <a:r>
              <a:rPr lang="lt-LT" dirty="0">
                <a:solidFill>
                  <a:srgbClr val="DF3079"/>
                </a:solidFill>
                <a:effectLst/>
              </a:rPr>
              <a:t>0</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Abiem atvejais, jei </a:t>
            </a:r>
            <a:r>
              <a:rPr lang="lt-LT" b="0" i="0" dirty="0" err="1">
                <a:solidFill>
                  <a:srgbClr val="374151"/>
                </a:solidFill>
                <a:effectLst/>
                <a:latin typeface="Söhne"/>
              </a:rPr>
              <a:t>aritmetika.dalyba</a:t>
            </a:r>
            <a:r>
              <a:rPr lang="lt-LT" b="0" i="0" dirty="0">
                <a:solidFill>
                  <a:srgbClr val="374151"/>
                </a:solidFill>
                <a:effectLst/>
                <a:latin typeface="Söhne"/>
              </a:rPr>
              <a:t>(10, 0) iš tikrųjų sukelia </a:t>
            </a:r>
            <a:r>
              <a:rPr lang="lt-LT" b="0" i="0" dirty="0" err="1">
                <a:solidFill>
                  <a:srgbClr val="374151"/>
                </a:solidFill>
                <a:effectLst/>
                <a:latin typeface="Söhne"/>
              </a:rPr>
              <a:t>ZeroDivisionError</a:t>
            </a:r>
            <a:r>
              <a:rPr lang="lt-LT" b="0" i="0" dirty="0">
                <a:solidFill>
                  <a:srgbClr val="374151"/>
                </a:solidFill>
                <a:effectLst/>
                <a:latin typeface="Söhne"/>
              </a:rPr>
              <a:t>, testas bus laikomas sėkmingai įvykdytu. Jei klaida nėra sukurta, testas nepereina ir pranešama, kad buvo tikimasi klaidos, bet jos nebuvo.</a:t>
            </a:r>
          </a:p>
          <a:p>
            <a:pPr algn="l"/>
            <a:endParaRPr lang="lt-LT" b="0" i="0" dirty="0">
              <a:solidFill>
                <a:srgbClr val="374151"/>
              </a:solidFill>
              <a:effectLst/>
              <a:latin typeface="Söhne"/>
            </a:endParaRPr>
          </a:p>
          <a:p>
            <a:pPr algn="l"/>
            <a:r>
              <a:rPr lang="lt-LT" b="0" i="0" dirty="0">
                <a:solidFill>
                  <a:srgbClr val="374151"/>
                </a:solidFill>
                <a:effectLst/>
                <a:latin typeface="Söhne"/>
              </a:rPr>
              <a:t>Tai yra puikus būdas patikrinti, ar jūsų kodas tvarkosi teisingai su situacijomis, kuriose turėtų grąžinti klaidas. Kodas, kuris tinkamai tvarko klaidas, yra patikimiau ir saugiau naudoti.</a:t>
            </a:r>
          </a:p>
          <a:p>
            <a:endParaRPr lang="en-LT" dirty="0"/>
          </a:p>
        </p:txBody>
      </p:sp>
      <p:sp>
        <p:nvSpPr>
          <p:cNvPr id="4" name="Slide Number Placeholder 3"/>
          <p:cNvSpPr>
            <a:spLocks noGrp="1"/>
          </p:cNvSpPr>
          <p:nvPr>
            <p:ph type="sldNum" sz="quarter" idx="5"/>
          </p:nvPr>
        </p:nvSpPr>
        <p:spPr/>
        <p:txBody>
          <a:bodyPr/>
          <a:lstStyle/>
          <a:p>
            <a:fld id="{93C823D4-37AC-524D-882A-6DB49D5C7757}" type="slidenum">
              <a:rPr lang="en-LT" smtClean="0"/>
              <a:t>17</a:t>
            </a:fld>
            <a:endParaRPr lang="en-LT"/>
          </a:p>
        </p:txBody>
      </p:sp>
    </p:spTree>
    <p:extLst>
      <p:ext uri="{BB962C8B-B14F-4D97-AF65-F5344CB8AC3E}">
        <p14:creationId xmlns:p14="http://schemas.microsoft.com/office/powerpoint/2010/main" val="3595881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Dabar kalbėsime apie tai, kaip atlikti testavimą, patikrinant, ar funkcija grąžina </a:t>
            </a:r>
            <a:r>
              <a:rPr lang="lt-LT" b="0" i="0" dirty="0" err="1">
                <a:solidFill>
                  <a:srgbClr val="374151"/>
                </a:solidFill>
                <a:effectLst/>
                <a:latin typeface="Söhne"/>
              </a:rPr>
              <a:t>True</a:t>
            </a:r>
            <a:r>
              <a:rPr lang="lt-LT" b="0" i="0" dirty="0">
                <a:solidFill>
                  <a:srgbClr val="374151"/>
                </a:solidFill>
                <a:effectLst/>
                <a:latin typeface="Söhne"/>
              </a:rPr>
              <a:t> arba </a:t>
            </a:r>
            <a:r>
              <a:rPr lang="lt-LT" b="0" i="0" dirty="0" err="1">
                <a:solidFill>
                  <a:srgbClr val="374151"/>
                </a:solidFill>
                <a:effectLst/>
                <a:latin typeface="Söhne"/>
              </a:rPr>
              <a:t>False</a:t>
            </a:r>
            <a:r>
              <a:rPr lang="lt-LT" b="0" i="0" dirty="0">
                <a:solidFill>
                  <a:srgbClr val="374151"/>
                </a:solidFill>
                <a:effectLst/>
                <a:latin typeface="Söhne"/>
              </a:rPr>
              <a:t> reikšmes.</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unittest</a:t>
            </a:r>
            <a:r>
              <a:rPr lang="lt-LT" b="0" i="0" dirty="0">
                <a:solidFill>
                  <a:srgbClr val="374151"/>
                </a:solidFill>
                <a:effectLst/>
                <a:latin typeface="Söhne"/>
              </a:rPr>
              <a:t> bibliotekoje yra du metodai, </a:t>
            </a:r>
            <a:r>
              <a:rPr lang="lt-LT" b="0" i="0" dirty="0" err="1">
                <a:solidFill>
                  <a:srgbClr val="374151"/>
                </a:solidFill>
                <a:effectLst/>
                <a:latin typeface="Söhne"/>
              </a:rPr>
              <a:t>assertTrue</a:t>
            </a:r>
            <a:r>
              <a:rPr lang="lt-LT" b="0" i="0" dirty="0">
                <a:solidFill>
                  <a:srgbClr val="374151"/>
                </a:solidFill>
                <a:effectLst/>
                <a:latin typeface="Söhne"/>
              </a:rPr>
              <a:t>(x) ir </a:t>
            </a:r>
            <a:r>
              <a:rPr lang="lt-LT" b="0" i="0" dirty="0" err="1">
                <a:solidFill>
                  <a:srgbClr val="374151"/>
                </a:solidFill>
                <a:effectLst/>
                <a:latin typeface="Söhne"/>
              </a:rPr>
              <a:t>assertFalse</a:t>
            </a:r>
            <a:r>
              <a:rPr lang="lt-LT" b="0" i="0" dirty="0">
                <a:solidFill>
                  <a:srgbClr val="374151"/>
                </a:solidFill>
                <a:effectLst/>
                <a:latin typeface="Söhne"/>
              </a:rPr>
              <a:t>(x), kurie yra skirti tikrinti, ar išraiška x yra </a:t>
            </a:r>
            <a:r>
              <a:rPr lang="lt-LT" b="0" i="0" dirty="0" err="1">
                <a:solidFill>
                  <a:srgbClr val="374151"/>
                </a:solidFill>
                <a:effectLst/>
                <a:latin typeface="Söhne"/>
              </a:rPr>
              <a:t>True</a:t>
            </a:r>
            <a:r>
              <a:rPr lang="lt-LT" b="0" i="0" dirty="0">
                <a:solidFill>
                  <a:srgbClr val="374151"/>
                </a:solidFill>
                <a:effectLst/>
                <a:latin typeface="Söhne"/>
              </a:rPr>
              <a:t> arba </a:t>
            </a:r>
            <a:r>
              <a:rPr lang="lt-LT" b="0" i="0" dirty="0" err="1">
                <a:solidFill>
                  <a:srgbClr val="374151"/>
                </a:solidFill>
                <a:effectLst/>
                <a:latin typeface="Söhne"/>
              </a:rPr>
              <a:t>False</a:t>
            </a:r>
            <a:r>
              <a:rPr lang="lt-LT" b="0" i="0" dirty="0">
                <a:solidFill>
                  <a:srgbClr val="374151"/>
                </a:solidFill>
                <a:effectLst/>
                <a:latin typeface="Söhne"/>
              </a:rPr>
              <a:t>. Jie naudojami kaip šie:</a:t>
            </a:r>
          </a:p>
          <a:p>
            <a:pPr algn="l">
              <a:buFont typeface="Arial" panose="020B0604020202020204" pitchFamily="34" charset="0"/>
              <a:buChar char="•"/>
            </a:pPr>
            <a:r>
              <a:rPr lang="lt-LT" b="0" i="0" dirty="0" err="1">
                <a:solidFill>
                  <a:srgbClr val="374151"/>
                </a:solidFill>
                <a:effectLst/>
                <a:latin typeface="Söhne"/>
              </a:rPr>
              <a:t>self.assertTrue</a:t>
            </a:r>
            <a:r>
              <a:rPr lang="lt-LT" b="0" i="0" dirty="0">
                <a:solidFill>
                  <a:srgbClr val="374151"/>
                </a:solidFill>
                <a:effectLst/>
                <a:latin typeface="Söhne"/>
              </a:rPr>
              <a:t>(x): šis metodas tikrina, ar išraiška x yra </a:t>
            </a:r>
            <a:r>
              <a:rPr lang="lt-LT" b="0" i="0" dirty="0" err="1">
                <a:solidFill>
                  <a:srgbClr val="374151"/>
                </a:solidFill>
                <a:effectLst/>
                <a:latin typeface="Söhne"/>
              </a:rPr>
              <a:t>True</a:t>
            </a:r>
            <a:r>
              <a:rPr lang="lt-LT" b="0" i="0" dirty="0">
                <a:solidFill>
                  <a:srgbClr val="374151"/>
                </a:solidFill>
                <a:effectLst/>
                <a:latin typeface="Söhne"/>
              </a:rPr>
              <a:t>. Jei tai tiesa, testas laikomas sėkmingu. Jei ne, testas nepereina.</a:t>
            </a:r>
          </a:p>
          <a:p>
            <a:pPr algn="l">
              <a:buFont typeface="Arial" panose="020B0604020202020204" pitchFamily="34" charset="0"/>
              <a:buChar char="•"/>
            </a:pPr>
            <a:r>
              <a:rPr lang="lt-LT" b="0" i="0" dirty="0" err="1">
                <a:solidFill>
                  <a:srgbClr val="374151"/>
                </a:solidFill>
                <a:effectLst/>
                <a:latin typeface="Söhne"/>
              </a:rPr>
              <a:t>self.assertFalse</a:t>
            </a:r>
            <a:r>
              <a:rPr lang="lt-LT" b="0" i="0" dirty="0">
                <a:solidFill>
                  <a:srgbClr val="374151"/>
                </a:solidFill>
                <a:effectLst/>
                <a:latin typeface="Söhne"/>
              </a:rPr>
              <a:t>(x): šis metodas tikrina, ar išraiška x yra </a:t>
            </a:r>
            <a:r>
              <a:rPr lang="lt-LT" b="0" i="0" dirty="0" err="1">
                <a:solidFill>
                  <a:srgbClr val="374151"/>
                </a:solidFill>
                <a:effectLst/>
                <a:latin typeface="Söhne"/>
              </a:rPr>
              <a:t>False</a:t>
            </a:r>
            <a:r>
              <a:rPr lang="lt-LT" b="0" i="0" dirty="0">
                <a:solidFill>
                  <a:srgbClr val="374151"/>
                </a:solidFill>
                <a:effectLst/>
                <a:latin typeface="Söhne"/>
              </a:rPr>
              <a:t>. Jei tai tiesa, testas laikomas sėkmingu. Jei ne, testas nepereina.</a:t>
            </a:r>
          </a:p>
          <a:p>
            <a:pPr algn="l"/>
            <a:endParaRPr lang="lt-LT" b="0" i="0" dirty="0">
              <a:solidFill>
                <a:srgbClr val="374151"/>
              </a:solidFill>
              <a:effectLst/>
              <a:latin typeface="Söhne"/>
            </a:endParaRPr>
          </a:p>
          <a:p>
            <a:pPr algn="l"/>
            <a:r>
              <a:rPr lang="lt-LT" b="0" i="0" dirty="0">
                <a:solidFill>
                  <a:srgbClr val="374151"/>
                </a:solidFill>
                <a:effectLst/>
                <a:latin typeface="Söhne"/>
              </a:rPr>
              <a:t>Tarkime, turime funkciją ar_keliamieji2, kuri priima metus kaip argumentą ir grąžina </a:t>
            </a:r>
            <a:r>
              <a:rPr lang="lt-LT" b="0" i="0" dirty="0" err="1">
                <a:solidFill>
                  <a:srgbClr val="374151"/>
                </a:solidFill>
                <a:effectLst/>
                <a:latin typeface="Söhne"/>
              </a:rPr>
              <a:t>True</a:t>
            </a:r>
            <a:r>
              <a:rPr lang="lt-LT" b="0" i="0" dirty="0">
                <a:solidFill>
                  <a:srgbClr val="374151"/>
                </a:solidFill>
                <a:effectLst/>
                <a:latin typeface="Söhne"/>
              </a:rPr>
              <a:t>, jei metai yra keliamieji, ir </a:t>
            </a:r>
            <a:r>
              <a:rPr lang="lt-LT" b="0" i="0" dirty="0" err="1">
                <a:solidFill>
                  <a:srgbClr val="374151"/>
                </a:solidFill>
                <a:effectLst/>
                <a:latin typeface="Söhne"/>
              </a:rPr>
              <a:t>False</a:t>
            </a:r>
            <a:r>
              <a:rPr lang="lt-LT" b="0" i="0" dirty="0">
                <a:solidFill>
                  <a:srgbClr val="374151"/>
                </a:solidFill>
                <a:effectLst/>
                <a:latin typeface="Söhne"/>
              </a:rPr>
              <a:t>, jei ne. Mūsų tikslas yra sukurti testus, kurie patikrintų šios funkcijos veikimą.</a:t>
            </a:r>
          </a:p>
          <a:p>
            <a:pPr algn="l"/>
            <a:endParaRPr lang="lt-LT" b="0" i="0" dirty="0">
              <a:solidFill>
                <a:srgbClr val="374151"/>
              </a:solidFill>
              <a:effectLst/>
              <a:latin typeface="Söhne"/>
            </a:endParaRPr>
          </a:p>
          <a:p>
            <a:pPr algn="l"/>
            <a:r>
              <a:rPr lang="lt-LT" b="0" i="0" dirty="0">
                <a:solidFill>
                  <a:srgbClr val="374151"/>
                </a:solidFill>
                <a:effectLst/>
                <a:latin typeface="Söhne"/>
              </a:rPr>
              <a:t>Štai kaip atrodytų mūsų testavimo klasė:</a:t>
            </a:r>
          </a:p>
          <a:p>
            <a:r>
              <a:rPr lang="lt-LT" dirty="0" err="1">
                <a:solidFill>
                  <a:srgbClr val="2E95D3"/>
                </a:solidFill>
                <a:effectLst/>
              </a:rPr>
              <a:t>import</a:t>
            </a:r>
            <a:r>
              <a:rPr lang="lt-LT" dirty="0">
                <a:effectLst/>
              </a:rPr>
              <a:t> </a:t>
            </a:r>
            <a:r>
              <a:rPr lang="lt-LT" dirty="0" err="1">
                <a:effectLst/>
              </a:rPr>
              <a:t>unittest</a:t>
            </a:r>
            <a:r>
              <a:rPr lang="lt-LT" dirty="0">
                <a:effectLst/>
              </a:rPr>
              <a:t> </a:t>
            </a:r>
            <a:r>
              <a:rPr lang="lt-LT" dirty="0" err="1">
                <a:solidFill>
                  <a:srgbClr val="2E95D3"/>
                </a:solidFill>
                <a:effectLst/>
              </a:rPr>
              <a:t>from</a:t>
            </a:r>
            <a:r>
              <a:rPr lang="lt-LT" dirty="0">
                <a:effectLst/>
              </a:rPr>
              <a:t> keliamieji </a:t>
            </a:r>
            <a:r>
              <a:rPr lang="lt-LT" dirty="0" err="1">
                <a:solidFill>
                  <a:srgbClr val="2E95D3"/>
                </a:solidFill>
                <a:effectLst/>
              </a:rPr>
              <a:t>import</a:t>
            </a:r>
            <a:r>
              <a:rPr lang="lt-LT" dirty="0">
                <a:effectLst/>
              </a:rPr>
              <a:t> ar_keliamieji2 </a:t>
            </a:r>
            <a:r>
              <a:rPr lang="lt-LT" dirty="0" err="1">
                <a:solidFill>
                  <a:srgbClr val="2E95D3"/>
                </a:solidFill>
                <a:effectLst/>
              </a:rPr>
              <a:t>class</a:t>
            </a:r>
            <a:r>
              <a:rPr lang="lt-LT" dirty="0">
                <a:effectLst/>
              </a:rPr>
              <a:t> </a:t>
            </a:r>
            <a:r>
              <a:rPr lang="lt-LT" dirty="0">
                <a:solidFill>
                  <a:srgbClr val="F22C3D"/>
                </a:solidFill>
                <a:effectLst/>
              </a:rPr>
              <a:t>TestKeliamieji2</a:t>
            </a:r>
            <a:r>
              <a:rPr lang="lt-LT" dirty="0">
                <a:effectLst/>
              </a:rPr>
              <a:t>(</a:t>
            </a:r>
            <a:r>
              <a:rPr lang="lt-LT" dirty="0" err="1">
                <a:effectLst/>
              </a:rPr>
              <a:t>unittest.TestCase</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test_ar_keliamieji2</a:t>
            </a:r>
            <a:r>
              <a:rPr lang="lt-LT" dirty="0">
                <a:effectLst/>
              </a:rPr>
              <a:t>(</a:t>
            </a:r>
            <a:r>
              <a:rPr lang="lt-LT" dirty="0" err="1">
                <a:effectLst/>
              </a:rPr>
              <a:t>self</a:t>
            </a:r>
            <a:r>
              <a:rPr lang="lt-LT" dirty="0">
                <a:effectLst/>
              </a:rPr>
              <a:t>): </a:t>
            </a:r>
            <a:r>
              <a:rPr lang="lt-LT" dirty="0" err="1">
                <a:effectLst/>
              </a:rPr>
              <a:t>self.assertTrue</a:t>
            </a:r>
            <a:r>
              <a:rPr lang="lt-LT" dirty="0">
                <a:effectLst/>
              </a:rPr>
              <a:t>(ar_keliamieji2(</a:t>
            </a:r>
            <a:r>
              <a:rPr lang="lt-LT" dirty="0">
                <a:solidFill>
                  <a:srgbClr val="DF3079"/>
                </a:solidFill>
                <a:effectLst/>
              </a:rPr>
              <a:t>2000</a:t>
            </a:r>
            <a:r>
              <a:rPr lang="lt-LT" dirty="0">
                <a:effectLst/>
              </a:rPr>
              <a:t>)) # 2000 yra keliamieji metai, todėl tikimės </a:t>
            </a:r>
            <a:r>
              <a:rPr lang="lt-LT" dirty="0" err="1">
                <a:effectLst/>
              </a:rPr>
              <a:t>True</a:t>
            </a:r>
            <a:r>
              <a:rPr lang="lt-LT" dirty="0">
                <a:effectLst/>
              </a:rPr>
              <a:t> </a:t>
            </a:r>
            <a:r>
              <a:rPr lang="lt-LT" dirty="0" err="1">
                <a:effectLst/>
              </a:rPr>
              <a:t>self.assertTrue</a:t>
            </a:r>
            <a:r>
              <a:rPr lang="lt-LT" dirty="0">
                <a:effectLst/>
              </a:rPr>
              <a:t>(ar_keliamieji2(</a:t>
            </a:r>
            <a:r>
              <a:rPr lang="lt-LT" dirty="0">
                <a:solidFill>
                  <a:srgbClr val="DF3079"/>
                </a:solidFill>
                <a:effectLst/>
              </a:rPr>
              <a:t>2020</a:t>
            </a:r>
            <a:r>
              <a:rPr lang="lt-LT" dirty="0">
                <a:effectLst/>
              </a:rPr>
              <a:t>)) </a:t>
            </a:r>
          </a:p>
          <a:p>
            <a:r>
              <a:rPr lang="lt-LT" dirty="0">
                <a:effectLst/>
              </a:rPr>
              <a:t># 2020 yra keliamieji metai, </a:t>
            </a:r>
          </a:p>
          <a:p>
            <a:r>
              <a:rPr lang="lt-LT" dirty="0">
                <a:effectLst/>
              </a:rPr>
              <a:t>todėl tikimės </a:t>
            </a:r>
            <a:r>
              <a:rPr lang="lt-LT" dirty="0" err="1">
                <a:effectLst/>
              </a:rPr>
              <a:t>True</a:t>
            </a:r>
            <a:r>
              <a:rPr lang="lt-LT" dirty="0">
                <a:effectLst/>
              </a:rPr>
              <a:t> </a:t>
            </a:r>
            <a:r>
              <a:rPr lang="lt-LT" dirty="0" err="1">
                <a:effectLst/>
              </a:rPr>
              <a:t>self.assertFalse</a:t>
            </a:r>
            <a:r>
              <a:rPr lang="lt-LT" dirty="0">
                <a:effectLst/>
              </a:rPr>
              <a:t>(ar_keliamieji2(</a:t>
            </a:r>
            <a:r>
              <a:rPr lang="lt-LT" dirty="0">
                <a:solidFill>
                  <a:srgbClr val="DF3079"/>
                </a:solidFill>
                <a:effectLst/>
              </a:rPr>
              <a:t>2100</a:t>
            </a:r>
            <a:r>
              <a:rPr lang="lt-LT" dirty="0">
                <a:effectLst/>
              </a:rPr>
              <a:t>)) # 2100 nėra keliamieji metai, todėl tikimės </a:t>
            </a:r>
            <a:r>
              <a:rPr lang="lt-LT" dirty="0" err="1">
                <a:effectLst/>
              </a:rPr>
              <a:t>False</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test_ar_keliamieji2 yra testavimo metodas. Jame mes tikriname, ar funkcija ar_keliamieji2 grąžina teisingas reikšmes keliamiems ir nekeliamiems metams. Jei funkcija grąžina tikimąsias reikšmes visiems testuojamiems atvejams, testas bus laikomas sėkmingai atliktu. Jei ne, testas nepereina ir pranešama apie nesėkmę.</a:t>
            </a:r>
          </a:p>
          <a:p>
            <a:endParaRPr lang="en-LT" dirty="0"/>
          </a:p>
        </p:txBody>
      </p:sp>
      <p:sp>
        <p:nvSpPr>
          <p:cNvPr id="4" name="Slide Number Placeholder 3"/>
          <p:cNvSpPr>
            <a:spLocks noGrp="1"/>
          </p:cNvSpPr>
          <p:nvPr>
            <p:ph type="sldNum" sz="quarter" idx="5"/>
          </p:nvPr>
        </p:nvSpPr>
        <p:spPr/>
        <p:txBody>
          <a:bodyPr/>
          <a:lstStyle/>
          <a:p>
            <a:fld id="{93C823D4-37AC-524D-882A-6DB49D5C7757}" type="slidenum">
              <a:rPr lang="en-LT" smtClean="0"/>
              <a:t>18</a:t>
            </a:fld>
            <a:endParaRPr lang="en-LT"/>
          </a:p>
        </p:txBody>
      </p:sp>
    </p:spTree>
    <p:extLst>
      <p:ext uri="{BB962C8B-B14F-4D97-AF65-F5344CB8AC3E}">
        <p14:creationId xmlns:p14="http://schemas.microsoft.com/office/powerpoint/2010/main" val="3448684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Dabar aptarsime objektinių klasių testavimą. Tai yra dar vienas svarbus aspektas, kurį reikia išmokti programuotojui, kuris dirba su objektiniais programavimo kalbų tipais, tokiu kaip </a:t>
            </a:r>
            <a:r>
              <a:rPr lang="lt-LT" b="0" i="0" dirty="0" err="1">
                <a:solidFill>
                  <a:srgbClr val="374151"/>
                </a:solidFill>
                <a:effectLst/>
                <a:latin typeface="Söhne"/>
              </a:rPr>
              <a:t>Python</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Pirmiausia, panagrinėkime klasių testavimą per pavyzdį. Tarkime, kad turime Keliamieji klasę, kuri turi du metodus: tikrinti, kuris tikrina, ar metai yra keliamieji, ir diapazonas, kuris generuoja keliamųjų metų sąrašą per nurodytą laikotarpį.</a:t>
            </a:r>
          </a:p>
          <a:p>
            <a:r>
              <a:rPr lang="lt-LT" dirty="0" err="1">
                <a:solidFill>
                  <a:srgbClr val="2E95D3"/>
                </a:solidFill>
                <a:effectLst/>
              </a:rPr>
              <a:t>class</a:t>
            </a:r>
            <a:r>
              <a:rPr lang="lt-LT" dirty="0">
                <a:effectLst/>
              </a:rPr>
              <a:t> </a:t>
            </a:r>
            <a:r>
              <a:rPr lang="lt-LT" dirty="0">
                <a:solidFill>
                  <a:srgbClr val="F22C3D"/>
                </a:solidFill>
                <a:effectLst/>
              </a:rPr>
              <a:t>Keliamieji</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tikrinti</a:t>
            </a:r>
            <a:r>
              <a:rPr lang="lt-LT" dirty="0">
                <a:effectLst/>
              </a:rPr>
              <a:t>(</a:t>
            </a:r>
            <a:r>
              <a:rPr lang="lt-LT" dirty="0" err="1">
                <a:effectLst/>
              </a:rPr>
              <a:t>self</a:t>
            </a:r>
            <a:r>
              <a:rPr lang="lt-LT" dirty="0">
                <a:effectLst/>
              </a:rPr>
              <a:t>, metai): </a:t>
            </a:r>
            <a:r>
              <a:rPr lang="lt-LT" dirty="0" err="1">
                <a:solidFill>
                  <a:srgbClr val="2E95D3"/>
                </a:solidFill>
                <a:effectLst/>
              </a:rPr>
              <a:t>return</a:t>
            </a:r>
            <a:r>
              <a:rPr lang="lt-LT" dirty="0">
                <a:effectLst/>
              </a:rPr>
              <a:t> (metai % </a:t>
            </a:r>
            <a:r>
              <a:rPr lang="lt-LT" dirty="0">
                <a:solidFill>
                  <a:srgbClr val="DF3079"/>
                </a:solidFill>
                <a:effectLst/>
              </a:rPr>
              <a:t>400</a:t>
            </a:r>
            <a:r>
              <a:rPr lang="lt-LT" dirty="0">
                <a:effectLst/>
              </a:rPr>
              <a:t> == </a:t>
            </a:r>
            <a:r>
              <a:rPr lang="lt-LT" dirty="0">
                <a:solidFill>
                  <a:srgbClr val="DF3079"/>
                </a:solidFill>
                <a:effectLst/>
              </a:rPr>
              <a:t>0</a:t>
            </a:r>
            <a:r>
              <a:rPr lang="lt-LT" dirty="0">
                <a:effectLst/>
              </a:rPr>
              <a:t>) </a:t>
            </a:r>
            <a:r>
              <a:rPr lang="lt-LT" dirty="0" err="1">
                <a:solidFill>
                  <a:srgbClr val="2E95D3"/>
                </a:solidFill>
                <a:effectLst/>
              </a:rPr>
              <a:t>or</a:t>
            </a:r>
            <a:r>
              <a:rPr lang="lt-LT" dirty="0">
                <a:effectLst/>
              </a:rPr>
              <a:t> (metai % </a:t>
            </a:r>
            <a:r>
              <a:rPr lang="lt-LT" dirty="0">
                <a:solidFill>
                  <a:srgbClr val="DF3079"/>
                </a:solidFill>
                <a:effectLst/>
              </a:rPr>
              <a:t>100</a:t>
            </a:r>
            <a:r>
              <a:rPr lang="lt-LT" dirty="0">
                <a:effectLst/>
              </a:rPr>
              <a:t> != </a:t>
            </a:r>
            <a:r>
              <a:rPr lang="lt-LT" dirty="0">
                <a:solidFill>
                  <a:srgbClr val="DF3079"/>
                </a:solidFill>
                <a:effectLst/>
              </a:rPr>
              <a:t>0</a:t>
            </a:r>
            <a:r>
              <a:rPr lang="lt-LT" dirty="0">
                <a:effectLst/>
              </a:rPr>
              <a:t> </a:t>
            </a:r>
            <a:r>
              <a:rPr lang="lt-LT" dirty="0" err="1">
                <a:solidFill>
                  <a:srgbClr val="2E95D3"/>
                </a:solidFill>
                <a:effectLst/>
              </a:rPr>
              <a:t>and</a:t>
            </a:r>
            <a:r>
              <a:rPr lang="lt-LT" dirty="0">
                <a:effectLst/>
              </a:rPr>
              <a:t> metai % </a:t>
            </a:r>
            <a:r>
              <a:rPr lang="lt-LT" dirty="0">
                <a:solidFill>
                  <a:srgbClr val="DF3079"/>
                </a:solidFill>
                <a:effectLst/>
              </a:rPr>
              <a:t>4</a:t>
            </a:r>
            <a:r>
              <a:rPr lang="lt-LT" dirty="0">
                <a:effectLst/>
              </a:rPr>
              <a:t> == </a:t>
            </a:r>
            <a:r>
              <a:rPr lang="lt-LT" dirty="0">
                <a:solidFill>
                  <a:srgbClr val="DF3079"/>
                </a:solidFill>
                <a:effectLst/>
              </a:rPr>
              <a:t>0</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diapazonas</a:t>
            </a:r>
            <a:r>
              <a:rPr lang="lt-LT" dirty="0">
                <a:effectLst/>
              </a:rPr>
              <a:t>(</a:t>
            </a:r>
            <a:r>
              <a:rPr lang="lt-LT" dirty="0" err="1">
                <a:effectLst/>
              </a:rPr>
              <a:t>self</a:t>
            </a:r>
            <a:r>
              <a:rPr lang="lt-LT" dirty="0">
                <a:effectLst/>
              </a:rPr>
              <a:t>, nuo, iki): </a:t>
            </a:r>
            <a:r>
              <a:rPr lang="lt-LT" dirty="0" err="1">
                <a:effectLst/>
              </a:rPr>
              <a:t>sarasas</a:t>
            </a:r>
            <a:r>
              <a:rPr lang="lt-LT" dirty="0">
                <a:effectLst/>
              </a:rPr>
              <a:t> = [] </a:t>
            </a:r>
            <a:r>
              <a:rPr lang="lt-LT" dirty="0" err="1">
                <a:solidFill>
                  <a:srgbClr val="2E95D3"/>
                </a:solidFill>
                <a:effectLst/>
              </a:rPr>
              <a:t>for</a:t>
            </a:r>
            <a:r>
              <a:rPr lang="lt-LT" dirty="0">
                <a:effectLst/>
              </a:rPr>
              <a:t> metai </a:t>
            </a:r>
            <a:r>
              <a:rPr lang="lt-LT" dirty="0" err="1">
                <a:solidFill>
                  <a:srgbClr val="2E95D3"/>
                </a:solidFill>
                <a:effectLst/>
              </a:rPr>
              <a:t>in</a:t>
            </a:r>
            <a:r>
              <a:rPr lang="lt-LT" dirty="0">
                <a:effectLst/>
              </a:rPr>
              <a:t> </a:t>
            </a:r>
            <a:r>
              <a:rPr lang="lt-LT" dirty="0">
                <a:solidFill>
                  <a:srgbClr val="E9950C"/>
                </a:solidFill>
                <a:effectLst/>
              </a:rPr>
              <a:t>range</a:t>
            </a:r>
            <a:r>
              <a:rPr lang="lt-LT" dirty="0">
                <a:effectLst/>
              </a:rPr>
              <a:t>(nuo, iki): </a:t>
            </a:r>
            <a:r>
              <a:rPr lang="lt-LT" dirty="0" err="1">
                <a:solidFill>
                  <a:srgbClr val="2E95D3"/>
                </a:solidFill>
                <a:effectLst/>
              </a:rPr>
              <a:t>if</a:t>
            </a:r>
            <a:r>
              <a:rPr lang="lt-LT" dirty="0">
                <a:effectLst/>
              </a:rPr>
              <a:t> (metai % </a:t>
            </a:r>
            <a:r>
              <a:rPr lang="lt-LT" dirty="0">
                <a:solidFill>
                  <a:srgbClr val="DF3079"/>
                </a:solidFill>
                <a:effectLst/>
              </a:rPr>
              <a:t>400</a:t>
            </a:r>
            <a:r>
              <a:rPr lang="lt-LT" dirty="0">
                <a:effectLst/>
              </a:rPr>
              <a:t> == </a:t>
            </a:r>
            <a:r>
              <a:rPr lang="lt-LT" dirty="0">
                <a:solidFill>
                  <a:srgbClr val="DF3079"/>
                </a:solidFill>
                <a:effectLst/>
              </a:rPr>
              <a:t>0</a:t>
            </a:r>
            <a:r>
              <a:rPr lang="lt-LT" dirty="0">
                <a:effectLst/>
              </a:rPr>
              <a:t>) </a:t>
            </a:r>
            <a:r>
              <a:rPr lang="lt-LT" dirty="0" err="1">
                <a:solidFill>
                  <a:srgbClr val="2E95D3"/>
                </a:solidFill>
                <a:effectLst/>
              </a:rPr>
              <a:t>or</a:t>
            </a:r>
            <a:r>
              <a:rPr lang="lt-LT" dirty="0">
                <a:effectLst/>
              </a:rPr>
              <a:t> (metai % </a:t>
            </a:r>
            <a:r>
              <a:rPr lang="lt-LT" dirty="0">
                <a:solidFill>
                  <a:srgbClr val="DF3079"/>
                </a:solidFill>
                <a:effectLst/>
              </a:rPr>
              <a:t>100</a:t>
            </a:r>
            <a:r>
              <a:rPr lang="lt-LT" dirty="0">
                <a:effectLst/>
              </a:rPr>
              <a:t> != </a:t>
            </a:r>
            <a:r>
              <a:rPr lang="lt-LT" dirty="0">
                <a:solidFill>
                  <a:srgbClr val="DF3079"/>
                </a:solidFill>
                <a:effectLst/>
              </a:rPr>
              <a:t>0</a:t>
            </a:r>
            <a:r>
              <a:rPr lang="lt-LT" dirty="0">
                <a:effectLst/>
              </a:rPr>
              <a:t> </a:t>
            </a:r>
            <a:r>
              <a:rPr lang="lt-LT" dirty="0" err="1">
                <a:solidFill>
                  <a:srgbClr val="2E95D3"/>
                </a:solidFill>
                <a:effectLst/>
              </a:rPr>
              <a:t>and</a:t>
            </a:r>
            <a:r>
              <a:rPr lang="lt-LT" dirty="0">
                <a:effectLst/>
              </a:rPr>
              <a:t> metai % </a:t>
            </a:r>
            <a:r>
              <a:rPr lang="lt-LT" dirty="0">
                <a:solidFill>
                  <a:srgbClr val="DF3079"/>
                </a:solidFill>
                <a:effectLst/>
              </a:rPr>
              <a:t>4</a:t>
            </a:r>
            <a:r>
              <a:rPr lang="lt-LT" dirty="0">
                <a:effectLst/>
              </a:rPr>
              <a:t> == </a:t>
            </a:r>
            <a:r>
              <a:rPr lang="lt-LT" dirty="0">
                <a:solidFill>
                  <a:srgbClr val="DF3079"/>
                </a:solidFill>
                <a:effectLst/>
              </a:rPr>
              <a:t>0</a:t>
            </a:r>
            <a:r>
              <a:rPr lang="lt-LT" dirty="0">
                <a:effectLst/>
              </a:rPr>
              <a:t>): </a:t>
            </a:r>
            <a:r>
              <a:rPr lang="lt-LT" dirty="0" err="1">
                <a:effectLst/>
              </a:rPr>
              <a:t>sarasas.append</a:t>
            </a:r>
            <a:r>
              <a:rPr lang="lt-LT" dirty="0">
                <a:effectLst/>
              </a:rPr>
              <a:t>(metai) </a:t>
            </a:r>
            <a:r>
              <a:rPr lang="lt-LT" dirty="0" err="1">
                <a:solidFill>
                  <a:srgbClr val="2E95D3"/>
                </a:solidFill>
                <a:effectLst/>
              </a:rPr>
              <a:t>return</a:t>
            </a:r>
            <a:r>
              <a:rPr lang="lt-LT" dirty="0">
                <a:effectLst/>
              </a:rPr>
              <a:t> </a:t>
            </a:r>
            <a:r>
              <a:rPr lang="lt-LT" dirty="0" err="1">
                <a:effectLst/>
              </a:rPr>
              <a:t>sarasas</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Norint atlikti Keliamieji klasės testavimą, galime sukurti </a:t>
            </a:r>
            <a:r>
              <a:rPr lang="lt-LT" b="0" i="0" dirty="0" err="1">
                <a:solidFill>
                  <a:srgbClr val="374151"/>
                </a:solidFill>
                <a:effectLst/>
                <a:latin typeface="Söhne"/>
              </a:rPr>
              <a:t>TestKeliamieji</a:t>
            </a:r>
            <a:r>
              <a:rPr lang="lt-LT" b="0" i="0" dirty="0">
                <a:solidFill>
                  <a:srgbClr val="374151"/>
                </a:solidFill>
                <a:effectLst/>
                <a:latin typeface="Söhne"/>
              </a:rPr>
              <a:t> testavimo klasę, kurioje bus atliekami testai tikrinti ir diapazonas metodams. Testavimo klasė atrodytų taip:</a:t>
            </a:r>
          </a:p>
          <a:p>
            <a:r>
              <a:rPr lang="lt-LT" dirty="0" err="1">
                <a:solidFill>
                  <a:srgbClr val="2E95D3"/>
                </a:solidFill>
                <a:effectLst/>
              </a:rPr>
              <a:t>class</a:t>
            </a:r>
            <a:r>
              <a:rPr lang="lt-LT" dirty="0">
                <a:effectLst/>
              </a:rPr>
              <a:t> </a:t>
            </a:r>
            <a:r>
              <a:rPr lang="lt-LT" dirty="0" err="1">
                <a:solidFill>
                  <a:srgbClr val="F22C3D"/>
                </a:solidFill>
                <a:effectLst/>
              </a:rPr>
              <a:t>TestKeliamieji</a:t>
            </a:r>
            <a:r>
              <a:rPr lang="lt-LT" dirty="0">
                <a:effectLst/>
              </a:rPr>
              <a:t>(</a:t>
            </a:r>
            <a:r>
              <a:rPr lang="lt-LT" dirty="0" err="1">
                <a:effectLst/>
              </a:rPr>
              <a:t>unittest.TestCase</a:t>
            </a:r>
            <a:r>
              <a:rPr lang="lt-LT" dirty="0">
                <a:effectLst/>
              </a:rPr>
              <a:t>): </a:t>
            </a:r>
            <a:r>
              <a:rPr lang="lt-LT" dirty="0" err="1">
                <a:solidFill>
                  <a:srgbClr val="2E95D3"/>
                </a:solidFill>
                <a:effectLst/>
              </a:rPr>
              <a:t>def</a:t>
            </a:r>
            <a:r>
              <a:rPr lang="lt-LT" dirty="0">
                <a:effectLst/>
              </a:rPr>
              <a:t> </a:t>
            </a:r>
            <a:r>
              <a:rPr lang="lt-LT" dirty="0" err="1">
                <a:solidFill>
                  <a:srgbClr val="F22C3D"/>
                </a:solidFill>
                <a:effectLst/>
              </a:rPr>
              <a:t>test_tikrinti</a:t>
            </a:r>
            <a:r>
              <a:rPr lang="lt-LT" dirty="0">
                <a:effectLst/>
              </a:rPr>
              <a:t>(</a:t>
            </a:r>
            <a:r>
              <a:rPr lang="lt-LT" dirty="0" err="1">
                <a:effectLst/>
              </a:rPr>
              <a:t>self</a:t>
            </a:r>
            <a:r>
              <a:rPr lang="lt-LT" dirty="0">
                <a:effectLst/>
              </a:rPr>
              <a:t>): objektas = Keliamieji() </a:t>
            </a:r>
            <a:r>
              <a:rPr lang="lt-LT" dirty="0" err="1">
                <a:effectLst/>
              </a:rPr>
              <a:t>self.assertTrue</a:t>
            </a:r>
            <a:r>
              <a:rPr lang="lt-LT" dirty="0">
                <a:effectLst/>
              </a:rPr>
              <a:t>(</a:t>
            </a:r>
            <a:r>
              <a:rPr lang="lt-LT" dirty="0" err="1">
                <a:effectLst/>
              </a:rPr>
              <a:t>objektas.tikrinti</a:t>
            </a:r>
            <a:r>
              <a:rPr lang="lt-LT" dirty="0">
                <a:effectLst/>
              </a:rPr>
              <a:t>(</a:t>
            </a:r>
            <a:r>
              <a:rPr lang="lt-LT" dirty="0">
                <a:solidFill>
                  <a:srgbClr val="DF3079"/>
                </a:solidFill>
                <a:effectLst/>
              </a:rPr>
              <a:t>2000</a:t>
            </a:r>
            <a:r>
              <a:rPr lang="lt-LT" dirty="0">
                <a:effectLst/>
              </a:rPr>
              <a:t>)) # 2000 yra keliamieji metai, todėl tikimės </a:t>
            </a:r>
            <a:r>
              <a:rPr lang="lt-LT" dirty="0" err="1">
                <a:effectLst/>
              </a:rPr>
              <a:t>True</a:t>
            </a:r>
            <a:r>
              <a:rPr lang="lt-LT" dirty="0">
                <a:effectLst/>
              </a:rPr>
              <a:t> </a:t>
            </a:r>
            <a:r>
              <a:rPr lang="lt-LT" dirty="0" err="1">
                <a:effectLst/>
              </a:rPr>
              <a:t>self.assertTrue</a:t>
            </a:r>
            <a:r>
              <a:rPr lang="lt-LT" dirty="0">
                <a:effectLst/>
              </a:rPr>
              <a:t>(</a:t>
            </a:r>
            <a:r>
              <a:rPr lang="lt-LT" dirty="0" err="1">
                <a:effectLst/>
              </a:rPr>
              <a:t>objektas.tikrinti</a:t>
            </a:r>
            <a:r>
              <a:rPr lang="lt-LT" dirty="0">
                <a:effectLst/>
              </a:rPr>
              <a:t>(</a:t>
            </a:r>
            <a:r>
              <a:rPr lang="lt-LT" dirty="0">
                <a:solidFill>
                  <a:srgbClr val="DF3079"/>
                </a:solidFill>
                <a:effectLst/>
              </a:rPr>
              <a:t>2020</a:t>
            </a:r>
            <a:r>
              <a:rPr lang="lt-LT" dirty="0">
                <a:effectLst/>
              </a:rPr>
              <a:t>)) # 2020 yra keliamieji metai, todėl tikimės </a:t>
            </a:r>
            <a:r>
              <a:rPr lang="lt-LT" dirty="0" err="1">
                <a:effectLst/>
              </a:rPr>
              <a:t>True</a:t>
            </a:r>
            <a:r>
              <a:rPr lang="lt-LT" dirty="0">
                <a:effectLst/>
              </a:rPr>
              <a:t> </a:t>
            </a:r>
            <a:r>
              <a:rPr lang="lt-LT" dirty="0" err="1">
                <a:effectLst/>
              </a:rPr>
              <a:t>self.assertFalse</a:t>
            </a:r>
            <a:r>
              <a:rPr lang="lt-LT" dirty="0">
                <a:effectLst/>
              </a:rPr>
              <a:t>(</a:t>
            </a:r>
            <a:r>
              <a:rPr lang="lt-LT" dirty="0" err="1">
                <a:effectLst/>
              </a:rPr>
              <a:t>objektas.tikrinti</a:t>
            </a:r>
            <a:r>
              <a:rPr lang="lt-LT" dirty="0">
                <a:effectLst/>
              </a:rPr>
              <a:t>(</a:t>
            </a:r>
            <a:r>
              <a:rPr lang="lt-LT" dirty="0">
                <a:solidFill>
                  <a:srgbClr val="DF3079"/>
                </a:solidFill>
                <a:effectLst/>
              </a:rPr>
              <a:t>2100</a:t>
            </a:r>
            <a:r>
              <a:rPr lang="lt-LT" dirty="0">
                <a:effectLst/>
              </a:rPr>
              <a:t>)) # 2100 nėra keliamieji metai, todėl tikimės </a:t>
            </a:r>
            <a:r>
              <a:rPr lang="lt-LT" dirty="0" err="1">
                <a:effectLst/>
              </a:rPr>
              <a:t>False</a:t>
            </a:r>
            <a:r>
              <a:rPr lang="lt-LT" dirty="0">
                <a:effectLst/>
              </a:rPr>
              <a:t> </a:t>
            </a:r>
            <a:r>
              <a:rPr lang="lt-LT" dirty="0" err="1">
                <a:solidFill>
                  <a:srgbClr val="2E95D3"/>
                </a:solidFill>
                <a:effectLst/>
              </a:rPr>
              <a:t>def</a:t>
            </a:r>
            <a:r>
              <a:rPr lang="lt-LT" dirty="0">
                <a:effectLst/>
              </a:rPr>
              <a:t> </a:t>
            </a:r>
            <a:r>
              <a:rPr lang="lt-LT" dirty="0" err="1">
                <a:solidFill>
                  <a:srgbClr val="F22C3D"/>
                </a:solidFill>
                <a:effectLst/>
              </a:rPr>
              <a:t>test_diapazonas</a:t>
            </a:r>
            <a:r>
              <a:rPr lang="lt-LT" dirty="0">
                <a:effectLst/>
              </a:rPr>
              <a:t>(</a:t>
            </a:r>
            <a:r>
              <a:rPr lang="lt-LT" dirty="0" err="1">
                <a:effectLst/>
              </a:rPr>
              <a:t>self</a:t>
            </a:r>
            <a:r>
              <a:rPr lang="lt-LT" dirty="0">
                <a:effectLst/>
              </a:rPr>
              <a:t>): objektas = Keliamieji() rezultatas = </a:t>
            </a:r>
            <a:r>
              <a:rPr lang="lt-LT" dirty="0" err="1">
                <a:effectLst/>
              </a:rPr>
              <a:t>objektas.diapazonas</a:t>
            </a:r>
            <a:r>
              <a:rPr lang="lt-LT" dirty="0">
                <a:effectLst/>
              </a:rPr>
              <a:t>(</a:t>
            </a:r>
            <a:r>
              <a:rPr lang="lt-LT" dirty="0">
                <a:solidFill>
                  <a:srgbClr val="DF3079"/>
                </a:solidFill>
                <a:effectLst/>
              </a:rPr>
              <a:t>1980</a:t>
            </a:r>
            <a:r>
              <a:rPr lang="lt-LT" dirty="0">
                <a:effectLst/>
              </a:rPr>
              <a:t>, </a:t>
            </a:r>
            <a:r>
              <a:rPr lang="lt-LT" dirty="0">
                <a:solidFill>
                  <a:srgbClr val="DF3079"/>
                </a:solidFill>
                <a:effectLst/>
              </a:rPr>
              <a:t>2000</a:t>
            </a:r>
            <a:r>
              <a:rPr lang="lt-LT" dirty="0">
                <a:effectLst/>
              </a:rPr>
              <a:t>) </a:t>
            </a:r>
            <a:r>
              <a:rPr lang="lt-LT" dirty="0" err="1">
                <a:effectLst/>
              </a:rPr>
              <a:t>lukestis</a:t>
            </a:r>
            <a:r>
              <a:rPr lang="lt-LT" dirty="0">
                <a:effectLst/>
              </a:rPr>
              <a:t> = [</a:t>
            </a:r>
            <a:r>
              <a:rPr lang="lt-LT" dirty="0">
                <a:solidFill>
                  <a:srgbClr val="DF3079"/>
                </a:solidFill>
                <a:effectLst/>
              </a:rPr>
              <a:t>1980</a:t>
            </a:r>
            <a:r>
              <a:rPr lang="lt-LT" dirty="0">
                <a:effectLst/>
              </a:rPr>
              <a:t>, </a:t>
            </a:r>
            <a:r>
              <a:rPr lang="lt-LT" dirty="0">
                <a:solidFill>
                  <a:srgbClr val="DF3079"/>
                </a:solidFill>
                <a:effectLst/>
              </a:rPr>
              <a:t>1984</a:t>
            </a:r>
            <a:r>
              <a:rPr lang="lt-LT" dirty="0">
                <a:effectLst/>
              </a:rPr>
              <a:t>, </a:t>
            </a:r>
            <a:r>
              <a:rPr lang="lt-LT" dirty="0">
                <a:solidFill>
                  <a:srgbClr val="DF3079"/>
                </a:solidFill>
                <a:effectLst/>
              </a:rPr>
              <a:t>1988</a:t>
            </a:r>
            <a:r>
              <a:rPr lang="lt-LT" dirty="0">
                <a:effectLst/>
              </a:rPr>
              <a:t>, </a:t>
            </a:r>
            <a:r>
              <a:rPr lang="lt-LT" dirty="0">
                <a:solidFill>
                  <a:srgbClr val="DF3079"/>
                </a:solidFill>
                <a:effectLst/>
              </a:rPr>
              <a:t>1992</a:t>
            </a:r>
            <a:r>
              <a:rPr lang="lt-LT" dirty="0">
                <a:effectLst/>
              </a:rPr>
              <a:t>, </a:t>
            </a:r>
            <a:r>
              <a:rPr lang="lt-LT" dirty="0">
                <a:solidFill>
                  <a:srgbClr val="DF3079"/>
                </a:solidFill>
                <a:effectLst/>
              </a:rPr>
              <a:t>1996</a:t>
            </a:r>
            <a:r>
              <a:rPr lang="lt-LT" dirty="0">
                <a:effectLst/>
              </a:rPr>
              <a:t>] # tai yra keliamieji metai tarp 1980 ir 2000 </a:t>
            </a:r>
            <a:r>
              <a:rPr lang="lt-LT" dirty="0" err="1">
                <a:effectLst/>
              </a:rPr>
              <a:t>self.assertEqual</a:t>
            </a:r>
            <a:r>
              <a:rPr lang="lt-LT" dirty="0">
                <a:effectLst/>
              </a:rPr>
              <a:t>(</a:t>
            </a:r>
            <a:r>
              <a:rPr lang="lt-LT" dirty="0" err="1">
                <a:effectLst/>
              </a:rPr>
              <a:t>lukestis</a:t>
            </a:r>
            <a:r>
              <a:rPr lang="lt-LT" dirty="0">
                <a:effectLst/>
              </a:rPr>
              <a:t>, rezultatas) # tikimės, kad funkcijos rezultatas atitinka mūsų lūkesčius </a:t>
            </a:r>
          </a:p>
          <a:p>
            <a:pPr algn="l"/>
            <a:endParaRPr lang="lt-LT" b="0" i="0" dirty="0">
              <a:solidFill>
                <a:srgbClr val="374151"/>
              </a:solidFill>
              <a:effectLst/>
              <a:latin typeface="Söhne"/>
            </a:endParaRPr>
          </a:p>
          <a:p>
            <a:pPr algn="l"/>
            <a:r>
              <a:rPr lang="lt-LT" b="0" i="0" dirty="0">
                <a:solidFill>
                  <a:srgbClr val="374151"/>
                </a:solidFill>
                <a:effectLst/>
                <a:latin typeface="Söhne"/>
              </a:rPr>
              <a:t>Šiame pavyzdyje </a:t>
            </a:r>
            <a:r>
              <a:rPr lang="lt-LT" b="0" i="0" dirty="0" err="1">
                <a:solidFill>
                  <a:srgbClr val="374151"/>
                </a:solidFill>
                <a:effectLst/>
                <a:latin typeface="Söhne"/>
              </a:rPr>
              <a:t>test_tikrinti</a:t>
            </a:r>
            <a:r>
              <a:rPr lang="lt-LT" b="0" i="0" dirty="0">
                <a:solidFill>
                  <a:srgbClr val="374151"/>
                </a:solidFill>
                <a:effectLst/>
                <a:latin typeface="Söhne"/>
              </a:rPr>
              <a:t> metodas testuoja, ar tikrinti metodas teisingai nustato keliamuosius metus, o </a:t>
            </a:r>
            <a:r>
              <a:rPr lang="lt-LT" b="0" i="0" dirty="0" err="1">
                <a:solidFill>
                  <a:srgbClr val="374151"/>
                </a:solidFill>
                <a:effectLst/>
                <a:latin typeface="Söhne"/>
              </a:rPr>
              <a:t>test_diapazonas</a:t>
            </a:r>
            <a:r>
              <a:rPr lang="lt-LT" b="0" i="0" dirty="0">
                <a:solidFill>
                  <a:srgbClr val="374151"/>
                </a:solidFill>
                <a:effectLst/>
                <a:latin typeface="Söhne"/>
              </a:rPr>
              <a:t> metodas tikrina, ar diapazonas metodas teisingai generuoja keliamųjų metų sąrašą per nurodytą laikotarpį.</a:t>
            </a:r>
          </a:p>
          <a:p>
            <a:pPr algn="l"/>
            <a:endParaRPr lang="lt-LT" b="0" i="0" dirty="0">
              <a:solidFill>
                <a:srgbClr val="374151"/>
              </a:solidFill>
              <a:effectLst/>
              <a:latin typeface="Söhne"/>
            </a:endParaRPr>
          </a:p>
          <a:p>
            <a:pPr algn="l"/>
            <a:r>
              <a:rPr lang="lt-LT" b="0" i="0" dirty="0">
                <a:solidFill>
                  <a:srgbClr val="374151"/>
                </a:solidFill>
                <a:effectLst/>
                <a:latin typeface="Söhne"/>
              </a:rPr>
              <a:t>Kad atliktume šiuos testus, galime naudoti </a:t>
            </a:r>
            <a:r>
              <a:rPr lang="lt-LT" b="0" i="0" dirty="0" err="1">
                <a:solidFill>
                  <a:srgbClr val="374151"/>
                </a:solidFill>
                <a:effectLst/>
                <a:latin typeface="Söhne"/>
              </a:rPr>
              <a:t>python</a:t>
            </a:r>
            <a:r>
              <a:rPr lang="lt-LT" b="0" i="0" dirty="0">
                <a:solidFill>
                  <a:srgbClr val="374151"/>
                </a:solidFill>
                <a:effectLst/>
                <a:latin typeface="Söhne"/>
              </a:rPr>
              <a:t> -m </a:t>
            </a:r>
            <a:r>
              <a:rPr lang="lt-LT" b="0" i="0" dirty="0" err="1">
                <a:solidFill>
                  <a:srgbClr val="374151"/>
                </a:solidFill>
                <a:effectLst/>
                <a:latin typeface="Söhne"/>
              </a:rPr>
              <a:t>unittest</a:t>
            </a:r>
            <a:r>
              <a:rPr lang="lt-LT" b="0" i="0" dirty="0">
                <a:solidFill>
                  <a:srgbClr val="374151"/>
                </a:solidFill>
                <a:effectLst/>
                <a:latin typeface="Söhne"/>
              </a:rPr>
              <a:t> </a:t>
            </a:r>
            <a:r>
              <a:rPr lang="lt-LT" b="0" i="0" dirty="0" err="1">
                <a:solidFill>
                  <a:srgbClr val="374151"/>
                </a:solidFill>
                <a:effectLst/>
                <a:latin typeface="Söhne"/>
              </a:rPr>
              <a:t>test_keliamieji.py</a:t>
            </a:r>
            <a:r>
              <a:rPr lang="lt-LT" b="0" i="0" dirty="0">
                <a:solidFill>
                  <a:srgbClr val="374151"/>
                </a:solidFill>
                <a:effectLst/>
                <a:latin typeface="Söhne"/>
              </a:rPr>
              <a:t> komandą terminalo lange. Jei visi testai pereina sėkmingai, tai reiškia, kad mūsų klasė veikia taip, kaip tikimasi. Jei ne, tai reikia atidžiau išnagrinėti klasių metodus ir išsiaiškinti, kur yra problema.</a:t>
            </a:r>
          </a:p>
          <a:p>
            <a:endParaRPr lang="en-LT" dirty="0"/>
          </a:p>
        </p:txBody>
      </p:sp>
      <p:sp>
        <p:nvSpPr>
          <p:cNvPr id="4" name="Slide Number Placeholder 3"/>
          <p:cNvSpPr>
            <a:spLocks noGrp="1"/>
          </p:cNvSpPr>
          <p:nvPr>
            <p:ph type="sldNum" sz="quarter" idx="5"/>
          </p:nvPr>
        </p:nvSpPr>
        <p:spPr/>
        <p:txBody>
          <a:bodyPr/>
          <a:lstStyle/>
          <a:p>
            <a:fld id="{93C823D4-37AC-524D-882A-6DB49D5C7757}" type="slidenum">
              <a:rPr lang="en-LT" smtClean="0"/>
              <a:t>19</a:t>
            </a:fld>
            <a:endParaRPr lang="en-LT"/>
          </a:p>
        </p:txBody>
      </p:sp>
    </p:spTree>
    <p:extLst>
      <p:ext uri="{BB962C8B-B14F-4D97-AF65-F5344CB8AC3E}">
        <p14:creationId xmlns:p14="http://schemas.microsoft.com/office/powerpoint/2010/main" val="3915382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Konkreciai susipazinsime su testu rasymo privalumais ir naudosime unittest biblioteka. O pradekime nuo ()</a:t>
            </a:r>
          </a:p>
        </p:txBody>
      </p:sp>
      <p:sp>
        <p:nvSpPr>
          <p:cNvPr id="4" name="Slide Number Placeholder 3"/>
          <p:cNvSpPr>
            <a:spLocks noGrp="1"/>
          </p:cNvSpPr>
          <p:nvPr>
            <p:ph type="sldNum" sz="quarter" idx="5"/>
          </p:nvPr>
        </p:nvSpPr>
        <p:spPr/>
        <p:txBody>
          <a:bodyPr/>
          <a:lstStyle/>
          <a:p>
            <a:fld id="{93C823D4-37AC-524D-882A-6DB49D5C7757}" type="slidenum">
              <a:rPr lang="en-LT" smtClean="0"/>
              <a:t>2</a:t>
            </a:fld>
            <a:endParaRPr lang="en-LT"/>
          </a:p>
        </p:txBody>
      </p:sp>
    </p:spTree>
    <p:extLst>
      <p:ext uri="{BB962C8B-B14F-4D97-AF65-F5344CB8AC3E}">
        <p14:creationId xmlns:p14="http://schemas.microsoft.com/office/powerpoint/2010/main" val="1322771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LT" dirty="0"/>
              <a:t>Ir pabaigai prieš uždavinius</a:t>
            </a:r>
            <a:r>
              <a:rPr lang="lt-LT" b="0" i="0" dirty="0">
                <a:solidFill>
                  <a:srgbClr val="374151"/>
                </a:solidFill>
                <a:effectLst/>
                <a:latin typeface="Söhne"/>
              </a:rPr>
              <a:t> dabar pereikime prie "</a:t>
            </a:r>
            <a:r>
              <a:rPr lang="lt-LT" b="0" i="0" dirty="0" err="1">
                <a:solidFill>
                  <a:srgbClr val="374151"/>
                </a:solidFill>
                <a:effectLst/>
                <a:latin typeface="Söhne"/>
              </a:rPr>
              <a:t>setUp</a:t>
            </a:r>
            <a:r>
              <a:rPr lang="lt-LT" b="0" i="0" dirty="0">
                <a:solidFill>
                  <a:srgbClr val="374151"/>
                </a:solidFill>
                <a:effectLst/>
                <a:latin typeface="Söhne"/>
              </a:rPr>
              <a:t>" metodo naudojimo testavime.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unittest</a:t>
            </a:r>
            <a:r>
              <a:rPr lang="lt-LT" b="0" i="0" dirty="0">
                <a:solidFill>
                  <a:srgbClr val="374151"/>
                </a:solidFill>
                <a:effectLst/>
                <a:latin typeface="Söhne"/>
              </a:rPr>
              <a:t> biblioteka suteikia galimybę naudoti "</a:t>
            </a:r>
            <a:r>
              <a:rPr lang="lt-LT" b="0" i="0" dirty="0" err="1">
                <a:solidFill>
                  <a:srgbClr val="374151"/>
                </a:solidFill>
                <a:effectLst/>
                <a:latin typeface="Söhne"/>
              </a:rPr>
              <a:t>setUp</a:t>
            </a:r>
            <a:r>
              <a:rPr lang="lt-LT" b="0" i="0" dirty="0">
                <a:solidFill>
                  <a:srgbClr val="374151"/>
                </a:solidFill>
                <a:effectLst/>
                <a:latin typeface="Söhne"/>
              </a:rPr>
              <a:t>" metodą, kuris yra labai naudingas, kai norime atlikti tam tikrą veiksmą prieš kiekvieną testą.</a:t>
            </a:r>
          </a:p>
          <a:p>
            <a:pPr algn="l"/>
            <a:r>
              <a:rPr lang="lt-LT" b="0" i="0" dirty="0">
                <a:solidFill>
                  <a:srgbClr val="374151"/>
                </a:solidFill>
                <a:effectLst/>
                <a:latin typeface="Söhne"/>
              </a:rPr>
              <a:t>"</a:t>
            </a:r>
            <a:r>
              <a:rPr lang="lt-LT" b="0" i="0" dirty="0" err="1">
                <a:solidFill>
                  <a:srgbClr val="374151"/>
                </a:solidFill>
                <a:effectLst/>
                <a:latin typeface="Söhne"/>
              </a:rPr>
              <a:t>setUp</a:t>
            </a:r>
            <a:r>
              <a:rPr lang="lt-LT" b="0" i="0" dirty="0">
                <a:solidFill>
                  <a:srgbClr val="374151"/>
                </a:solidFill>
                <a:effectLst/>
                <a:latin typeface="Söhne"/>
              </a:rPr>
              <a:t>" metodas yra specifinis metodas, kuris yra iškviečiamas prieš kiekvieną testo metodą. Dažniausiai jis naudojamas tam, kad parengtų testavimo aplinką (pvz., sukurtų duomenų bazės ryšį, atidarytų failą ir </a:t>
            </a:r>
            <a:r>
              <a:rPr lang="lt-LT" b="0" i="0" dirty="0" err="1">
                <a:solidFill>
                  <a:srgbClr val="374151"/>
                </a:solidFill>
                <a:effectLst/>
                <a:latin typeface="Söhne"/>
              </a:rPr>
              <a:t>t.t</a:t>
            </a:r>
            <a:r>
              <a:rPr lang="lt-LT" b="0" i="0" dirty="0">
                <a:solidFill>
                  <a:srgbClr val="374151"/>
                </a:solidFill>
                <a:effectLst/>
                <a:latin typeface="Söhne"/>
              </a:rPr>
              <a:t>.), arba kad inicializuotų objektą, kurį ketiname testuoti.</a:t>
            </a:r>
          </a:p>
          <a:p>
            <a:pPr algn="l"/>
            <a:endParaRPr lang="lt-LT" b="0" i="0" dirty="0">
              <a:solidFill>
                <a:srgbClr val="374151"/>
              </a:solidFill>
              <a:effectLst/>
              <a:latin typeface="Söhne"/>
            </a:endParaRPr>
          </a:p>
          <a:p>
            <a:pPr algn="l"/>
            <a:r>
              <a:rPr lang="lt-LT" b="0" i="0" dirty="0">
                <a:solidFill>
                  <a:srgbClr val="374151"/>
                </a:solidFill>
                <a:effectLst/>
                <a:latin typeface="Söhne"/>
              </a:rPr>
              <a:t>Tarkime, kad norime testuoti "Keliamieji" klasę. Vietoje to, kad kurtume "Keliamieji" klasės objektą kiekviename teste, galime tai padaryti "</a:t>
            </a:r>
            <a:r>
              <a:rPr lang="lt-LT" b="0" i="0" dirty="0" err="1">
                <a:solidFill>
                  <a:srgbClr val="374151"/>
                </a:solidFill>
                <a:effectLst/>
                <a:latin typeface="Söhne"/>
              </a:rPr>
              <a:t>setUp</a:t>
            </a:r>
            <a:r>
              <a:rPr lang="lt-LT" b="0" i="0" dirty="0">
                <a:solidFill>
                  <a:srgbClr val="374151"/>
                </a:solidFill>
                <a:effectLst/>
                <a:latin typeface="Söhne"/>
              </a:rPr>
              <a:t>" metode ir taip sumažinti pasikartojantį kodą. Taip mes galime naudoti </a:t>
            </a:r>
            <a:r>
              <a:rPr lang="lt-LT" b="0" i="0" dirty="0" err="1">
                <a:solidFill>
                  <a:srgbClr val="374151"/>
                </a:solidFill>
                <a:effectLst/>
                <a:latin typeface="Söhne"/>
              </a:rPr>
              <a:t>self.objektas</a:t>
            </a:r>
            <a:r>
              <a:rPr lang="lt-LT" b="0" i="0" dirty="0">
                <a:solidFill>
                  <a:srgbClr val="374151"/>
                </a:solidFill>
                <a:effectLst/>
                <a:latin typeface="Söhne"/>
              </a:rPr>
              <a:t> kintamąjį kiekviename mūsų teste.</a:t>
            </a:r>
          </a:p>
          <a:p>
            <a:endParaRPr lang="lt-LT" dirty="0">
              <a:solidFill>
                <a:srgbClr val="2E95D3"/>
              </a:solidFill>
              <a:effectLst/>
            </a:endParaRPr>
          </a:p>
          <a:p>
            <a:r>
              <a:rPr lang="lt-LT" dirty="0" err="1">
                <a:solidFill>
                  <a:srgbClr val="2E95D3"/>
                </a:solidFill>
                <a:effectLst/>
              </a:rPr>
              <a:t>class</a:t>
            </a:r>
            <a:r>
              <a:rPr lang="lt-LT" dirty="0">
                <a:effectLst/>
              </a:rPr>
              <a:t> </a:t>
            </a:r>
            <a:r>
              <a:rPr lang="lt-LT" dirty="0" err="1">
                <a:solidFill>
                  <a:srgbClr val="F22C3D"/>
                </a:solidFill>
                <a:effectLst/>
              </a:rPr>
              <a:t>TestKeliamieji</a:t>
            </a:r>
            <a:r>
              <a:rPr lang="lt-LT" dirty="0">
                <a:effectLst/>
              </a:rPr>
              <a:t>(</a:t>
            </a:r>
            <a:r>
              <a:rPr lang="lt-LT" dirty="0" err="1">
                <a:effectLst/>
              </a:rPr>
              <a:t>unittest.TestCase</a:t>
            </a:r>
            <a:r>
              <a:rPr lang="lt-LT" dirty="0">
                <a:effectLst/>
              </a:rPr>
              <a:t>): </a:t>
            </a:r>
            <a:r>
              <a:rPr lang="lt-LT" dirty="0" err="1">
                <a:solidFill>
                  <a:srgbClr val="2E95D3"/>
                </a:solidFill>
                <a:effectLst/>
              </a:rPr>
              <a:t>def</a:t>
            </a:r>
            <a:r>
              <a:rPr lang="lt-LT" dirty="0">
                <a:effectLst/>
              </a:rPr>
              <a:t> </a:t>
            </a:r>
            <a:r>
              <a:rPr lang="lt-LT" dirty="0" err="1">
                <a:solidFill>
                  <a:srgbClr val="F22C3D"/>
                </a:solidFill>
                <a:effectLst/>
              </a:rPr>
              <a:t>setUp</a:t>
            </a:r>
            <a:r>
              <a:rPr lang="lt-LT" dirty="0">
                <a:effectLst/>
              </a:rPr>
              <a:t>(</a:t>
            </a:r>
            <a:r>
              <a:rPr lang="lt-LT" dirty="0" err="1">
                <a:effectLst/>
              </a:rPr>
              <a:t>self</a:t>
            </a:r>
            <a:r>
              <a:rPr lang="lt-LT" dirty="0">
                <a:effectLst/>
              </a:rPr>
              <a:t>): </a:t>
            </a:r>
            <a:r>
              <a:rPr lang="lt-LT" dirty="0" err="1">
                <a:effectLst/>
              </a:rPr>
              <a:t>self.objektas</a:t>
            </a:r>
            <a:r>
              <a:rPr lang="lt-LT" dirty="0">
                <a:effectLst/>
              </a:rPr>
              <a:t> = Keliamieji() </a:t>
            </a:r>
            <a:r>
              <a:rPr lang="lt-LT" dirty="0" err="1">
                <a:solidFill>
                  <a:srgbClr val="2E95D3"/>
                </a:solidFill>
                <a:effectLst/>
              </a:rPr>
              <a:t>def</a:t>
            </a:r>
            <a:r>
              <a:rPr lang="lt-LT" dirty="0">
                <a:effectLst/>
              </a:rPr>
              <a:t> </a:t>
            </a:r>
            <a:r>
              <a:rPr lang="lt-LT" dirty="0" err="1">
                <a:solidFill>
                  <a:srgbClr val="F22C3D"/>
                </a:solidFill>
                <a:effectLst/>
              </a:rPr>
              <a:t>test_tikrinti</a:t>
            </a:r>
            <a:r>
              <a:rPr lang="lt-LT" dirty="0">
                <a:effectLst/>
              </a:rPr>
              <a:t>(</a:t>
            </a:r>
            <a:r>
              <a:rPr lang="lt-LT" dirty="0" err="1">
                <a:effectLst/>
              </a:rPr>
              <a:t>self</a:t>
            </a:r>
            <a:r>
              <a:rPr lang="lt-LT" dirty="0">
                <a:effectLst/>
              </a:rPr>
              <a:t>): </a:t>
            </a:r>
            <a:r>
              <a:rPr lang="lt-LT" dirty="0" err="1">
                <a:effectLst/>
              </a:rPr>
              <a:t>self.assertTrue</a:t>
            </a:r>
            <a:r>
              <a:rPr lang="lt-LT" dirty="0">
                <a:effectLst/>
              </a:rPr>
              <a:t>(</a:t>
            </a:r>
            <a:r>
              <a:rPr lang="lt-LT" dirty="0" err="1">
                <a:effectLst/>
              </a:rPr>
              <a:t>self.objektas.tikrinti</a:t>
            </a:r>
            <a:r>
              <a:rPr lang="lt-LT" dirty="0">
                <a:effectLst/>
              </a:rPr>
              <a:t>(</a:t>
            </a:r>
            <a:r>
              <a:rPr lang="lt-LT" dirty="0">
                <a:solidFill>
                  <a:srgbClr val="DF3079"/>
                </a:solidFill>
                <a:effectLst/>
              </a:rPr>
              <a:t>2000</a:t>
            </a:r>
            <a:r>
              <a:rPr lang="lt-LT" dirty="0">
                <a:effectLst/>
              </a:rPr>
              <a:t>)) # 2000 </a:t>
            </a:r>
          </a:p>
          <a:p>
            <a:r>
              <a:rPr lang="lt-LT" dirty="0">
                <a:effectLst/>
              </a:rPr>
              <a:t>yra keliamieji metai, todėl tikimės </a:t>
            </a:r>
            <a:r>
              <a:rPr lang="lt-LT" dirty="0" err="1">
                <a:effectLst/>
              </a:rPr>
              <a:t>True</a:t>
            </a:r>
            <a:r>
              <a:rPr lang="lt-LT" dirty="0">
                <a:effectLst/>
              </a:rPr>
              <a:t> </a:t>
            </a:r>
            <a:r>
              <a:rPr lang="lt-LT" dirty="0" err="1">
                <a:effectLst/>
              </a:rPr>
              <a:t>self.assertTrue</a:t>
            </a:r>
            <a:r>
              <a:rPr lang="lt-LT" dirty="0">
                <a:effectLst/>
              </a:rPr>
              <a:t>(</a:t>
            </a:r>
            <a:r>
              <a:rPr lang="lt-LT" dirty="0" err="1">
                <a:effectLst/>
              </a:rPr>
              <a:t>self.objektas.tikrinti</a:t>
            </a:r>
            <a:r>
              <a:rPr lang="lt-LT" dirty="0">
                <a:effectLst/>
              </a:rPr>
              <a:t>(</a:t>
            </a:r>
            <a:r>
              <a:rPr lang="lt-LT" dirty="0">
                <a:solidFill>
                  <a:srgbClr val="DF3079"/>
                </a:solidFill>
                <a:effectLst/>
              </a:rPr>
              <a:t>2020</a:t>
            </a:r>
            <a:r>
              <a:rPr lang="lt-LT" dirty="0">
                <a:effectLst/>
              </a:rPr>
              <a:t>)) # 2020 yra keliamieji metai, todėl tikimės </a:t>
            </a:r>
            <a:r>
              <a:rPr lang="lt-LT" dirty="0" err="1">
                <a:effectLst/>
              </a:rPr>
              <a:t>True</a:t>
            </a:r>
            <a:endParaRPr lang="lt-LT" dirty="0">
              <a:effectLst/>
            </a:endParaRPr>
          </a:p>
          <a:p>
            <a:endParaRPr lang="lt-LT" dirty="0">
              <a:effectLst/>
            </a:endParaRPr>
          </a:p>
          <a:p>
            <a:r>
              <a:rPr lang="lt-LT" dirty="0" err="1">
                <a:effectLst/>
              </a:rPr>
              <a:t>self.assertFalse</a:t>
            </a:r>
            <a:r>
              <a:rPr lang="lt-LT" dirty="0">
                <a:effectLst/>
              </a:rPr>
              <a:t>(</a:t>
            </a:r>
            <a:r>
              <a:rPr lang="lt-LT" dirty="0" err="1">
                <a:effectLst/>
              </a:rPr>
              <a:t>self.objektas.tikrinti</a:t>
            </a:r>
            <a:r>
              <a:rPr lang="lt-LT" dirty="0">
                <a:effectLst/>
              </a:rPr>
              <a:t>(</a:t>
            </a:r>
            <a:r>
              <a:rPr lang="lt-LT" dirty="0">
                <a:solidFill>
                  <a:srgbClr val="DF3079"/>
                </a:solidFill>
                <a:effectLst/>
              </a:rPr>
              <a:t>2100</a:t>
            </a:r>
            <a:r>
              <a:rPr lang="lt-LT" dirty="0">
                <a:effectLst/>
              </a:rPr>
              <a:t>)) # 2100 nėra keliamieji metai, todėl tikimės </a:t>
            </a:r>
            <a:r>
              <a:rPr lang="lt-LT" dirty="0" err="1">
                <a:effectLst/>
              </a:rPr>
              <a:t>False</a:t>
            </a:r>
            <a:r>
              <a:rPr lang="lt-LT" dirty="0">
                <a:effectLst/>
              </a:rPr>
              <a:t> </a:t>
            </a:r>
            <a:r>
              <a:rPr lang="lt-LT" dirty="0" err="1">
                <a:solidFill>
                  <a:srgbClr val="2E95D3"/>
                </a:solidFill>
                <a:effectLst/>
              </a:rPr>
              <a:t>def</a:t>
            </a:r>
            <a:r>
              <a:rPr lang="lt-LT" dirty="0">
                <a:effectLst/>
              </a:rPr>
              <a:t> </a:t>
            </a:r>
            <a:r>
              <a:rPr lang="lt-LT" dirty="0" err="1">
                <a:solidFill>
                  <a:srgbClr val="F22C3D"/>
                </a:solidFill>
                <a:effectLst/>
              </a:rPr>
              <a:t>test_diapazonas</a:t>
            </a:r>
            <a:r>
              <a:rPr lang="lt-LT" dirty="0">
                <a:effectLst/>
              </a:rPr>
              <a:t>(</a:t>
            </a:r>
            <a:r>
              <a:rPr lang="lt-LT" dirty="0" err="1">
                <a:effectLst/>
              </a:rPr>
              <a:t>self</a:t>
            </a:r>
            <a:r>
              <a:rPr lang="lt-LT" dirty="0">
                <a:effectLst/>
              </a:rPr>
              <a:t>): rezultatas = </a:t>
            </a:r>
            <a:r>
              <a:rPr lang="lt-LT" dirty="0" err="1">
                <a:effectLst/>
              </a:rPr>
              <a:t>self.objektas.diapazonas</a:t>
            </a:r>
            <a:r>
              <a:rPr lang="lt-LT" dirty="0">
                <a:effectLst/>
              </a:rPr>
              <a:t>(</a:t>
            </a:r>
            <a:r>
              <a:rPr lang="lt-LT" dirty="0">
                <a:solidFill>
                  <a:srgbClr val="DF3079"/>
                </a:solidFill>
                <a:effectLst/>
              </a:rPr>
              <a:t>1980</a:t>
            </a:r>
            <a:r>
              <a:rPr lang="lt-LT" dirty="0">
                <a:effectLst/>
              </a:rPr>
              <a:t>, </a:t>
            </a:r>
            <a:r>
              <a:rPr lang="lt-LT" dirty="0">
                <a:solidFill>
                  <a:srgbClr val="DF3079"/>
                </a:solidFill>
                <a:effectLst/>
              </a:rPr>
              <a:t>2000</a:t>
            </a:r>
            <a:r>
              <a:rPr lang="lt-LT" dirty="0">
                <a:effectLst/>
              </a:rPr>
              <a:t>) </a:t>
            </a:r>
            <a:r>
              <a:rPr lang="lt-LT" dirty="0" err="1">
                <a:effectLst/>
              </a:rPr>
              <a:t>lukestis</a:t>
            </a:r>
            <a:r>
              <a:rPr lang="lt-LT" dirty="0">
                <a:effectLst/>
              </a:rPr>
              <a:t> = [</a:t>
            </a:r>
            <a:r>
              <a:rPr lang="lt-LT" dirty="0">
                <a:solidFill>
                  <a:srgbClr val="DF3079"/>
                </a:solidFill>
                <a:effectLst/>
              </a:rPr>
              <a:t>1980</a:t>
            </a:r>
            <a:r>
              <a:rPr lang="lt-LT" dirty="0">
                <a:effectLst/>
              </a:rPr>
              <a:t>, </a:t>
            </a:r>
            <a:r>
              <a:rPr lang="lt-LT" dirty="0">
                <a:solidFill>
                  <a:srgbClr val="DF3079"/>
                </a:solidFill>
                <a:effectLst/>
              </a:rPr>
              <a:t>1984</a:t>
            </a:r>
            <a:r>
              <a:rPr lang="lt-LT" dirty="0">
                <a:effectLst/>
              </a:rPr>
              <a:t>, </a:t>
            </a:r>
            <a:r>
              <a:rPr lang="lt-LT" dirty="0">
                <a:solidFill>
                  <a:srgbClr val="DF3079"/>
                </a:solidFill>
                <a:effectLst/>
              </a:rPr>
              <a:t>1988</a:t>
            </a:r>
            <a:r>
              <a:rPr lang="lt-LT" dirty="0">
                <a:effectLst/>
              </a:rPr>
              <a:t>, </a:t>
            </a:r>
            <a:r>
              <a:rPr lang="lt-LT" dirty="0">
                <a:solidFill>
                  <a:srgbClr val="DF3079"/>
                </a:solidFill>
                <a:effectLst/>
              </a:rPr>
              <a:t>1992</a:t>
            </a:r>
            <a:r>
              <a:rPr lang="lt-LT" dirty="0">
                <a:effectLst/>
              </a:rPr>
              <a:t>, </a:t>
            </a:r>
            <a:r>
              <a:rPr lang="lt-LT" dirty="0">
                <a:solidFill>
                  <a:srgbClr val="DF3079"/>
                </a:solidFill>
                <a:effectLst/>
              </a:rPr>
              <a:t>1996</a:t>
            </a:r>
            <a:r>
              <a:rPr lang="lt-LT" dirty="0">
                <a:effectLst/>
              </a:rPr>
              <a:t>] # tai yra keliamieji metai tarp 1980 ir 2000 </a:t>
            </a:r>
            <a:r>
              <a:rPr lang="lt-LT" dirty="0" err="1">
                <a:effectLst/>
              </a:rPr>
              <a:t>self.assertEqual</a:t>
            </a:r>
            <a:r>
              <a:rPr lang="lt-LT" dirty="0">
                <a:effectLst/>
              </a:rPr>
              <a:t>(</a:t>
            </a:r>
            <a:r>
              <a:rPr lang="lt-LT" dirty="0" err="1">
                <a:effectLst/>
              </a:rPr>
              <a:t>lukestis</a:t>
            </a:r>
            <a:r>
              <a:rPr lang="lt-LT" dirty="0">
                <a:effectLst/>
              </a:rPr>
              <a:t>, rezultatas) </a:t>
            </a:r>
          </a:p>
          <a:p>
            <a:r>
              <a:rPr lang="lt-LT" dirty="0">
                <a:effectLst/>
              </a:rPr>
              <a:t> tikimės, kad funkcijos rezultatas atitinka mūsų lūkesčius </a:t>
            </a:r>
          </a:p>
          <a:p>
            <a:pPr algn="l"/>
            <a:endParaRPr lang="lt-LT" b="0" i="0" dirty="0">
              <a:solidFill>
                <a:srgbClr val="374151"/>
              </a:solidFill>
              <a:effectLst/>
              <a:latin typeface="Söhne"/>
            </a:endParaRPr>
          </a:p>
          <a:p>
            <a:pPr algn="l"/>
            <a:r>
              <a:rPr lang="lt-LT" b="0" i="0" dirty="0">
                <a:solidFill>
                  <a:srgbClr val="374151"/>
                </a:solidFill>
                <a:effectLst/>
                <a:latin typeface="Söhne"/>
              </a:rPr>
              <a:t>Kaip matote, naudojant "</a:t>
            </a:r>
            <a:r>
              <a:rPr lang="lt-LT" b="0" i="0" dirty="0" err="1">
                <a:solidFill>
                  <a:srgbClr val="374151"/>
                </a:solidFill>
                <a:effectLst/>
                <a:latin typeface="Söhne"/>
              </a:rPr>
              <a:t>setUp</a:t>
            </a:r>
            <a:r>
              <a:rPr lang="lt-LT" b="0" i="0" dirty="0">
                <a:solidFill>
                  <a:srgbClr val="374151"/>
                </a:solidFill>
                <a:effectLst/>
                <a:latin typeface="Söhne"/>
              </a:rPr>
              <a:t>" metodą, mūsų testai yra daug tvarkingesni, ir mes galime lengvai keisti tai, kaip sukuriame "Keliamieji" klasės objektą, jei reikia. Taip pat sumažėja kodą pasikartojimas, todėl tai padeda laikytis "DRY" (</a:t>
            </a:r>
            <a:r>
              <a:rPr lang="lt-LT" b="0" i="0" dirty="0" err="1">
                <a:solidFill>
                  <a:srgbClr val="374151"/>
                </a:solidFill>
                <a:effectLst/>
                <a:latin typeface="Söhne"/>
              </a:rPr>
              <a:t>Don't</a:t>
            </a:r>
            <a:r>
              <a:rPr lang="lt-LT" b="0" i="0" dirty="0">
                <a:solidFill>
                  <a:srgbClr val="374151"/>
                </a:solidFill>
                <a:effectLst/>
                <a:latin typeface="Söhne"/>
              </a:rPr>
              <a:t> </a:t>
            </a:r>
            <a:r>
              <a:rPr lang="lt-LT" b="0" i="0" dirty="0" err="1">
                <a:solidFill>
                  <a:srgbClr val="374151"/>
                </a:solidFill>
                <a:effectLst/>
                <a:latin typeface="Söhne"/>
              </a:rPr>
              <a:t>Repeat</a:t>
            </a:r>
            <a:r>
              <a:rPr lang="lt-LT" b="0" i="0" dirty="0">
                <a:solidFill>
                  <a:srgbClr val="374151"/>
                </a:solidFill>
                <a:effectLst/>
                <a:latin typeface="Söhne"/>
              </a:rPr>
              <a:t> </a:t>
            </a:r>
            <a:r>
              <a:rPr lang="lt-LT" b="0" i="0" dirty="0" err="1">
                <a:solidFill>
                  <a:srgbClr val="374151"/>
                </a:solidFill>
                <a:effectLst/>
                <a:latin typeface="Söhne"/>
              </a:rPr>
              <a:t>Yourself</a:t>
            </a:r>
            <a:r>
              <a:rPr lang="lt-LT" b="0" i="0" dirty="0">
                <a:solidFill>
                  <a:srgbClr val="374151"/>
                </a:solidFill>
                <a:effectLst/>
                <a:latin typeface="Söhne"/>
              </a:rPr>
              <a:t>) principo programavime.</a:t>
            </a:r>
          </a:p>
          <a:p>
            <a:endParaRPr lang="en-LT" dirty="0"/>
          </a:p>
        </p:txBody>
      </p:sp>
      <p:sp>
        <p:nvSpPr>
          <p:cNvPr id="4" name="Slide Number Placeholder 3"/>
          <p:cNvSpPr>
            <a:spLocks noGrp="1"/>
          </p:cNvSpPr>
          <p:nvPr>
            <p:ph type="sldNum" sz="quarter" idx="5"/>
          </p:nvPr>
        </p:nvSpPr>
        <p:spPr/>
        <p:txBody>
          <a:bodyPr/>
          <a:lstStyle/>
          <a:p>
            <a:fld id="{93C823D4-37AC-524D-882A-6DB49D5C7757}" type="slidenum">
              <a:rPr lang="en-LT" smtClean="0"/>
              <a:t>20</a:t>
            </a:fld>
            <a:endParaRPr lang="en-LT"/>
          </a:p>
        </p:txBody>
      </p:sp>
    </p:spTree>
    <p:extLst>
      <p:ext uri="{BB962C8B-B14F-4D97-AF65-F5344CB8AC3E}">
        <p14:creationId xmlns:p14="http://schemas.microsoft.com/office/powerpoint/2010/main" val="1513928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LT" dirty="0"/>
              <a:t>UNIT test privalumai. </a:t>
            </a:r>
            <a:r>
              <a:rPr lang="lt-LT" b="0" i="0" dirty="0">
                <a:solidFill>
                  <a:srgbClr val="374151"/>
                </a:solidFill>
                <a:effectLst/>
                <a:latin typeface="Söhne"/>
              </a:rPr>
              <a:t>Šiandien kalbėsime apie vieną iš labai svarbių programavimo aspektų - "</a:t>
            </a:r>
            <a:r>
              <a:rPr lang="lt-LT" b="0" i="0" dirty="0" err="1">
                <a:solidFill>
                  <a:srgbClr val="374151"/>
                </a:solidFill>
                <a:effectLst/>
                <a:latin typeface="Söhne"/>
              </a:rPr>
              <a:t>unit</a:t>
            </a:r>
            <a:r>
              <a:rPr lang="lt-LT" b="0" i="0" dirty="0">
                <a:solidFill>
                  <a:srgbClr val="374151"/>
                </a:solidFill>
                <a:effectLst/>
                <a:latin typeface="Söhne"/>
              </a:rPr>
              <a:t>" testus. Ši tema ypač svarbi mums, </a:t>
            </a:r>
            <a:r>
              <a:rPr lang="lt-LT" b="0" i="0" dirty="0" err="1">
                <a:solidFill>
                  <a:srgbClr val="374151"/>
                </a:solidFill>
                <a:effectLst/>
                <a:latin typeface="Söhne"/>
              </a:rPr>
              <a:t>Python</a:t>
            </a:r>
            <a:r>
              <a:rPr lang="lt-LT" b="0" i="0" dirty="0">
                <a:solidFill>
                  <a:srgbClr val="374151"/>
                </a:solidFill>
                <a:effectLst/>
                <a:latin typeface="Söhne"/>
              </a:rPr>
              <a:t> programuotojams. Pradėsime nuo klausimo - kodėl "</a:t>
            </a:r>
            <a:r>
              <a:rPr lang="lt-LT" b="0" i="0" dirty="0" err="1">
                <a:solidFill>
                  <a:srgbClr val="374151"/>
                </a:solidFill>
                <a:effectLst/>
                <a:latin typeface="Söhne"/>
              </a:rPr>
              <a:t>unit</a:t>
            </a:r>
            <a:r>
              <a:rPr lang="lt-LT" b="0" i="0" dirty="0">
                <a:solidFill>
                  <a:srgbClr val="374151"/>
                </a:solidFill>
                <a:effectLst/>
                <a:latin typeface="Söhne"/>
              </a:rPr>
              <a:t>" testai yra tokie svarbūs? Atsakymas - jie suteikia daugybę privalumų. Pasistengsiu išskirti ir detaliai </a:t>
            </a:r>
            <a:r>
              <a:rPr lang="lt-LT" b="0" i="0" dirty="0" err="1">
                <a:solidFill>
                  <a:srgbClr val="374151"/>
                </a:solidFill>
                <a:effectLst/>
                <a:latin typeface="Söhne"/>
              </a:rPr>
              <a:t>pakalbeti</a:t>
            </a:r>
            <a:r>
              <a:rPr lang="lt-LT" b="0" i="0" dirty="0">
                <a:solidFill>
                  <a:srgbClr val="374151"/>
                </a:solidFill>
                <a:effectLst/>
                <a:latin typeface="Söhne"/>
              </a:rPr>
              <a:t> keturis iš jų.</a:t>
            </a:r>
          </a:p>
          <a:p>
            <a:pPr algn="l"/>
            <a:endParaRPr lang="lt-LT" b="0" i="0" dirty="0">
              <a:solidFill>
                <a:srgbClr val="374151"/>
              </a:solidFill>
              <a:effectLst/>
              <a:latin typeface="Söhne"/>
            </a:endParaRPr>
          </a:p>
          <a:p>
            <a:pPr algn="l"/>
            <a:r>
              <a:rPr lang="lt-LT" b="0" i="0" dirty="0">
                <a:solidFill>
                  <a:srgbClr val="374151"/>
                </a:solidFill>
                <a:effectLst/>
                <a:latin typeface="Söhne"/>
              </a:rPr>
              <a:t>Pirma, "</a:t>
            </a:r>
            <a:r>
              <a:rPr lang="lt-LT" b="0" i="0" dirty="0" err="1">
                <a:solidFill>
                  <a:srgbClr val="374151"/>
                </a:solidFill>
                <a:effectLst/>
                <a:latin typeface="Söhne"/>
              </a:rPr>
              <a:t>unit</a:t>
            </a:r>
            <a:r>
              <a:rPr lang="lt-LT" b="0" i="0" dirty="0">
                <a:solidFill>
                  <a:srgbClr val="374151"/>
                </a:solidFill>
                <a:effectLst/>
                <a:latin typeface="Söhne"/>
              </a:rPr>
              <a:t>" testai leidžia mums išvengti klaidų rašant ar taisant kodą. Kiekvienas testas, kurį parašome, padeda mums tikrinti konkrečią kodo dalį ar funkcionalumą, taip užtikrinant, kad viskas veikia kaip numatyta. Jei po kurio laiko grįžtame ir keičiame kodą, "</a:t>
            </a:r>
            <a:r>
              <a:rPr lang="lt-LT" b="0" i="0" dirty="0" err="1">
                <a:solidFill>
                  <a:srgbClr val="374151"/>
                </a:solidFill>
                <a:effectLst/>
                <a:latin typeface="Söhne"/>
              </a:rPr>
              <a:t>unit</a:t>
            </a:r>
            <a:r>
              <a:rPr lang="lt-LT" b="0" i="0" dirty="0">
                <a:solidFill>
                  <a:srgbClr val="374151"/>
                </a:solidFill>
                <a:effectLst/>
                <a:latin typeface="Söhne"/>
              </a:rPr>
              <a:t>" testai padeda patikrinti, ar </a:t>
            </a:r>
            <a:r>
              <a:rPr lang="lt-LT" b="0" i="0" dirty="0" err="1">
                <a:solidFill>
                  <a:srgbClr val="374151"/>
                </a:solidFill>
                <a:effectLst/>
                <a:latin typeface="Söhne"/>
              </a:rPr>
              <a:t>nepadarem</a:t>
            </a:r>
            <a:r>
              <a:rPr lang="lt-LT" b="0" i="0" dirty="0">
                <a:solidFill>
                  <a:srgbClr val="374151"/>
                </a:solidFill>
                <a:effectLst/>
                <a:latin typeface="Söhne"/>
              </a:rPr>
              <a:t> klaidų. Jei padarėme klaidą, testas nepraeis, ir mes tai sužinosime iš karto, o ne po to, kai kodas jau bus įtrauktas į produkciją.</a:t>
            </a:r>
          </a:p>
          <a:p>
            <a:pPr algn="l"/>
            <a:endParaRPr lang="lt-LT" b="0" i="0" dirty="0">
              <a:solidFill>
                <a:srgbClr val="374151"/>
              </a:solidFill>
              <a:effectLst/>
              <a:latin typeface="Söhne"/>
            </a:endParaRPr>
          </a:p>
          <a:p>
            <a:pPr algn="l"/>
            <a:r>
              <a:rPr lang="lt-LT" b="0" i="0" dirty="0">
                <a:solidFill>
                  <a:srgbClr val="374151"/>
                </a:solidFill>
                <a:effectLst/>
                <a:latin typeface="Söhne"/>
              </a:rPr>
              <a:t>Antra, "</a:t>
            </a:r>
            <a:r>
              <a:rPr lang="lt-LT" b="0" i="0" dirty="0" err="1">
                <a:solidFill>
                  <a:srgbClr val="374151"/>
                </a:solidFill>
                <a:effectLst/>
                <a:latin typeface="Söhne"/>
              </a:rPr>
              <a:t>unit</a:t>
            </a:r>
            <a:r>
              <a:rPr lang="lt-LT" b="0" i="0" dirty="0">
                <a:solidFill>
                  <a:srgbClr val="374151"/>
                </a:solidFill>
                <a:effectLst/>
                <a:latin typeface="Söhne"/>
              </a:rPr>
              <a:t>" testai gali būti naudojami kaip dokumentacija. Geras "</a:t>
            </a:r>
            <a:r>
              <a:rPr lang="lt-LT" b="0" i="0" dirty="0" err="1">
                <a:solidFill>
                  <a:srgbClr val="374151"/>
                </a:solidFill>
                <a:effectLst/>
                <a:latin typeface="Söhne"/>
              </a:rPr>
              <a:t>unit</a:t>
            </a:r>
            <a:r>
              <a:rPr lang="lt-LT" b="0" i="0" dirty="0">
                <a:solidFill>
                  <a:srgbClr val="374151"/>
                </a:solidFill>
                <a:effectLst/>
                <a:latin typeface="Söhne"/>
              </a:rPr>
              <a:t>" testas ne tik tikrina kodo funkcionalumą, bet ir aiškiai parodo, kaip turėtų veikti tam tikras kodo dalis. Todėl "</a:t>
            </a:r>
            <a:r>
              <a:rPr lang="lt-LT" b="0" i="0" dirty="0" err="1">
                <a:solidFill>
                  <a:srgbClr val="374151"/>
                </a:solidFill>
                <a:effectLst/>
                <a:latin typeface="Söhne"/>
              </a:rPr>
              <a:t>unit</a:t>
            </a:r>
            <a:r>
              <a:rPr lang="lt-LT" b="0" i="0" dirty="0">
                <a:solidFill>
                  <a:srgbClr val="374151"/>
                </a:solidFill>
                <a:effectLst/>
                <a:latin typeface="Söhne"/>
              </a:rPr>
              <a:t>" testai gali padėti naujiems programuotojams greičiau suprasti kodą.</a:t>
            </a:r>
          </a:p>
          <a:p>
            <a:pPr algn="l"/>
            <a:endParaRPr lang="lt-LT" b="0" i="0" dirty="0">
              <a:solidFill>
                <a:srgbClr val="374151"/>
              </a:solidFill>
              <a:effectLst/>
              <a:latin typeface="Söhne"/>
            </a:endParaRPr>
          </a:p>
          <a:p>
            <a:pPr algn="l"/>
            <a:r>
              <a:rPr lang="lt-LT" b="0" i="0" dirty="0">
                <a:solidFill>
                  <a:srgbClr val="374151"/>
                </a:solidFill>
                <a:effectLst/>
                <a:latin typeface="Söhne"/>
              </a:rPr>
              <a:t>Trečia, "</a:t>
            </a:r>
            <a:r>
              <a:rPr lang="lt-LT" b="0" i="0" dirty="0" err="1">
                <a:solidFill>
                  <a:srgbClr val="374151"/>
                </a:solidFill>
                <a:effectLst/>
                <a:latin typeface="Söhne"/>
              </a:rPr>
              <a:t>unit</a:t>
            </a:r>
            <a:r>
              <a:rPr lang="lt-LT" b="0" i="0" dirty="0">
                <a:solidFill>
                  <a:srgbClr val="374151"/>
                </a:solidFill>
                <a:effectLst/>
                <a:latin typeface="Söhne"/>
              </a:rPr>
              <a:t>" testai sutaupo laiko testuotojų komandai. Jei mes, programuotojai, rašome "</a:t>
            </a:r>
            <a:r>
              <a:rPr lang="lt-LT" b="0" i="0" dirty="0" err="1">
                <a:solidFill>
                  <a:srgbClr val="374151"/>
                </a:solidFill>
                <a:effectLst/>
                <a:latin typeface="Söhne"/>
              </a:rPr>
              <a:t>unit</a:t>
            </a:r>
            <a:r>
              <a:rPr lang="lt-LT" b="0" i="0" dirty="0">
                <a:solidFill>
                  <a:srgbClr val="374151"/>
                </a:solidFill>
                <a:effectLst/>
                <a:latin typeface="Söhne"/>
              </a:rPr>
              <a:t>" testus, tai reiškia, kad mūsų kolegos testuotojai gali sutelkti dėmesį į kitus testus, tokius kaip integracijos arba sisteminius testus. Be to, jei testai praeina sėkmingai, tai reiškia, kad kodas yra gerokai mažiau tikėtina, jog sukels problemų produkcijos aplinkoje.</a:t>
            </a:r>
          </a:p>
          <a:p>
            <a:pPr algn="l"/>
            <a:endParaRPr lang="lt-LT" b="0" i="0" dirty="0">
              <a:solidFill>
                <a:srgbClr val="374151"/>
              </a:solidFill>
              <a:effectLst/>
              <a:latin typeface="Söhne"/>
            </a:endParaRPr>
          </a:p>
          <a:p>
            <a:pPr algn="l"/>
            <a:r>
              <a:rPr lang="lt-LT" b="0" i="0" dirty="0">
                <a:solidFill>
                  <a:srgbClr val="374151"/>
                </a:solidFill>
                <a:effectLst/>
                <a:latin typeface="Söhne"/>
              </a:rPr>
              <a:t>Galiausiai, "</a:t>
            </a:r>
            <a:r>
              <a:rPr lang="lt-LT" b="0" i="0" dirty="0" err="1">
                <a:solidFill>
                  <a:srgbClr val="374151"/>
                </a:solidFill>
                <a:effectLst/>
                <a:latin typeface="Söhne"/>
              </a:rPr>
              <a:t>unit</a:t>
            </a:r>
            <a:r>
              <a:rPr lang="lt-LT" b="0" i="0" dirty="0">
                <a:solidFill>
                  <a:srgbClr val="374151"/>
                </a:solidFill>
                <a:effectLst/>
                <a:latin typeface="Söhne"/>
              </a:rPr>
              <a:t>" testai taupo pinigus. Klaidų, kurios yra aptiktos vėlyvoje kūrimo stadijoje ar net po to, kai kodas jau yra produkcijos aplinkoje, taisymas gali būti labai brangus. Tai taip pat gali sukelti neigiamą poveikį klientų pasitenkinimui ir įmonei kaip visumai. "</a:t>
            </a:r>
            <a:r>
              <a:rPr lang="lt-LT" b="0" i="0" dirty="0" err="1">
                <a:solidFill>
                  <a:srgbClr val="374151"/>
                </a:solidFill>
                <a:effectLst/>
                <a:latin typeface="Söhne"/>
              </a:rPr>
              <a:t>Unit</a:t>
            </a:r>
            <a:r>
              <a:rPr lang="lt-LT" b="0" i="0" dirty="0">
                <a:solidFill>
                  <a:srgbClr val="374151"/>
                </a:solidFill>
                <a:effectLst/>
                <a:latin typeface="Söhne"/>
              </a:rPr>
              <a:t>" testai leidžia mums aptikti ir ištaisyti klaidas anksčiau, todėl mažina klaidų taisymo kainą.</a:t>
            </a:r>
          </a:p>
          <a:p>
            <a:pPr algn="l"/>
            <a:endParaRPr lang="lt-LT" b="0" i="0" dirty="0">
              <a:solidFill>
                <a:srgbClr val="374151"/>
              </a:solidFill>
              <a:effectLst/>
              <a:latin typeface="Söhne"/>
            </a:endParaRPr>
          </a:p>
          <a:p>
            <a:pPr algn="l"/>
            <a:r>
              <a:rPr lang="lt-LT" b="0" i="0" dirty="0">
                <a:solidFill>
                  <a:srgbClr val="374151"/>
                </a:solidFill>
                <a:effectLst/>
                <a:latin typeface="Söhne"/>
              </a:rPr>
              <a:t>Visi šie privalumai rodo, kad "</a:t>
            </a:r>
            <a:r>
              <a:rPr lang="lt-LT" b="0" i="0" dirty="0" err="1">
                <a:solidFill>
                  <a:srgbClr val="374151"/>
                </a:solidFill>
                <a:effectLst/>
                <a:latin typeface="Söhne"/>
              </a:rPr>
              <a:t>unit</a:t>
            </a:r>
            <a:r>
              <a:rPr lang="lt-LT" b="0" i="0" dirty="0">
                <a:solidFill>
                  <a:srgbClr val="374151"/>
                </a:solidFill>
                <a:effectLst/>
                <a:latin typeface="Söhne"/>
              </a:rPr>
              <a:t>" testavimas yra būtina kodo kokybės užtikrinimo dalis. Taigi, </a:t>
            </a:r>
            <a:r>
              <a:rPr lang="lt-LT" b="0" i="0" dirty="0" err="1">
                <a:solidFill>
                  <a:srgbClr val="374151"/>
                </a:solidFill>
                <a:effectLst/>
                <a:latin typeface="Söhne"/>
              </a:rPr>
              <a:t>Python</a:t>
            </a:r>
            <a:r>
              <a:rPr lang="lt-LT" b="0" i="0" dirty="0">
                <a:solidFill>
                  <a:srgbClr val="374151"/>
                </a:solidFill>
                <a:effectLst/>
                <a:latin typeface="Söhne"/>
              </a:rPr>
              <a:t> programuotojai, skirkime pakankamai laiko ir dėmesio rašyti kokybiškus "</a:t>
            </a:r>
            <a:r>
              <a:rPr lang="lt-LT" b="0" i="0" dirty="0" err="1">
                <a:solidFill>
                  <a:srgbClr val="374151"/>
                </a:solidFill>
                <a:effectLst/>
                <a:latin typeface="Söhne"/>
              </a:rPr>
              <a:t>unit</a:t>
            </a:r>
            <a:r>
              <a:rPr lang="lt-LT" b="0" i="0" dirty="0">
                <a:solidFill>
                  <a:srgbClr val="374151"/>
                </a:solidFill>
                <a:effectLst/>
                <a:latin typeface="Söhne"/>
              </a:rPr>
              <a:t>" testus!</a:t>
            </a:r>
          </a:p>
          <a:p>
            <a:endParaRPr lang="en-LT" dirty="0"/>
          </a:p>
        </p:txBody>
      </p:sp>
      <p:sp>
        <p:nvSpPr>
          <p:cNvPr id="4" name="Slide Number Placeholder 3"/>
          <p:cNvSpPr>
            <a:spLocks noGrp="1"/>
          </p:cNvSpPr>
          <p:nvPr>
            <p:ph type="sldNum" sz="quarter" idx="5"/>
          </p:nvPr>
        </p:nvSpPr>
        <p:spPr/>
        <p:txBody>
          <a:bodyPr/>
          <a:lstStyle/>
          <a:p>
            <a:fld id="{93C823D4-37AC-524D-882A-6DB49D5C7757}" type="slidenum">
              <a:rPr lang="en-LT" smtClean="0"/>
              <a:t>3</a:t>
            </a:fld>
            <a:endParaRPr lang="en-LT"/>
          </a:p>
        </p:txBody>
      </p:sp>
    </p:spTree>
    <p:extLst>
      <p:ext uri="{BB962C8B-B14F-4D97-AF65-F5344CB8AC3E}">
        <p14:creationId xmlns:p14="http://schemas.microsoft.com/office/powerpoint/2010/main" val="1464549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Dabar aptarsime labai svarbų ir aktualių metodikų kūrimo procese - tai yra Testavimu paremta </a:t>
            </a:r>
            <a:r>
              <a:rPr lang="lt-LT" b="0" i="0" dirty="0" err="1">
                <a:solidFill>
                  <a:srgbClr val="374151"/>
                </a:solidFill>
                <a:effectLst/>
                <a:latin typeface="Söhne"/>
              </a:rPr>
              <a:t>progrmavima</a:t>
            </a:r>
            <a:r>
              <a:rPr lang="lt-LT" b="0" i="0" dirty="0">
                <a:solidFill>
                  <a:srgbClr val="374151"/>
                </a:solidFill>
                <a:effectLst/>
                <a:latin typeface="Söhne"/>
              </a:rPr>
              <a:t> (angl. </a:t>
            </a:r>
            <a:r>
              <a:rPr lang="lt-LT" b="0" i="0" dirty="0" err="1">
                <a:solidFill>
                  <a:srgbClr val="374151"/>
                </a:solidFill>
                <a:effectLst/>
                <a:latin typeface="Söhne"/>
              </a:rPr>
              <a:t>Test</a:t>
            </a:r>
            <a:r>
              <a:rPr lang="lt-LT" b="0" i="0" dirty="0">
                <a:solidFill>
                  <a:srgbClr val="374151"/>
                </a:solidFill>
                <a:effectLst/>
                <a:latin typeface="Söhne"/>
              </a:rPr>
              <a:t> </a:t>
            </a:r>
            <a:r>
              <a:rPr lang="lt-LT" b="0" i="0" dirty="0" err="1">
                <a:solidFill>
                  <a:srgbClr val="374151"/>
                </a:solidFill>
                <a:effectLst/>
                <a:latin typeface="Söhne"/>
              </a:rPr>
              <a:t>Driven</a:t>
            </a:r>
            <a:r>
              <a:rPr lang="lt-LT" b="0" i="0" dirty="0">
                <a:solidFill>
                  <a:srgbClr val="374151"/>
                </a:solidFill>
                <a:effectLst/>
                <a:latin typeface="Söhne"/>
              </a:rPr>
              <a:t> </a:t>
            </a:r>
            <a:r>
              <a:rPr lang="lt-LT" b="0" i="0" dirty="0" err="1">
                <a:solidFill>
                  <a:srgbClr val="374151"/>
                </a:solidFill>
                <a:effectLst/>
                <a:latin typeface="Söhne"/>
              </a:rPr>
              <a:t>Development</a:t>
            </a:r>
            <a:r>
              <a:rPr lang="lt-LT" b="0" i="0" dirty="0">
                <a:solidFill>
                  <a:srgbClr val="374151"/>
                </a:solidFill>
                <a:effectLst/>
                <a:latin typeface="Söhne"/>
              </a:rPr>
              <a:t> - TDD). TDD yra metodika, kuri paremta cikliška struktūra, susidedanti iš trijų dalių: rašyti nepatenkinamąjį testą, tuomet priversti jį praeiti ir, galiausiai, </a:t>
            </a:r>
            <a:r>
              <a:rPr lang="lt-LT" b="0" i="0" dirty="0" err="1">
                <a:solidFill>
                  <a:srgbClr val="374151"/>
                </a:solidFill>
                <a:effectLst/>
                <a:latin typeface="Söhne"/>
              </a:rPr>
              <a:t>refaktorizuoti</a:t>
            </a:r>
            <a:r>
              <a:rPr lang="lt-LT" b="0" i="0" dirty="0">
                <a:solidFill>
                  <a:srgbClr val="374151"/>
                </a:solidFill>
                <a:effectLst/>
                <a:latin typeface="Söhne"/>
              </a:rPr>
              <a:t> kodą.</a:t>
            </a:r>
          </a:p>
          <a:p>
            <a:pPr algn="l"/>
            <a:endParaRPr lang="lt-LT" b="0" i="0" dirty="0">
              <a:solidFill>
                <a:srgbClr val="374151"/>
              </a:solidFill>
              <a:effectLst/>
              <a:latin typeface="Söhne"/>
            </a:endParaRPr>
          </a:p>
          <a:p>
            <a:pPr algn="l"/>
            <a:r>
              <a:rPr lang="lt-LT" b="0" i="0" dirty="0">
                <a:solidFill>
                  <a:srgbClr val="374151"/>
                </a:solidFill>
                <a:effectLst/>
                <a:latin typeface="Söhne"/>
              </a:rPr>
              <a:t>Pradėkime nuo pirmosios dalies - rašome nepatenkinamąjį testą. Pirmasis žingsnis yra suvokti, kokios funkcionalumo reikia mūsų kodui. Kai suprantame, ką norime pasiekti, galime parašyti testą, kuris šiuo metu nepatenkins mūsų lūkesčių, nes funkcionalumo dar nėra. Tai skamba keistai, bet rašydami nepatenkinamąjį testą, mes aiškiai apibrėžiame, kokio rezultato tikimės.</a:t>
            </a:r>
          </a:p>
          <a:p>
            <a:pPr algn="l"/>
            <a:endParaRPr lang="lt-LT" b="0" i="0" dirty="0">
              <a:solidFill>
                <a:srgbClr val="374151"/>
              </a:solidFill>
              <a:effectLst/>
              <a:latin typeface="Söhne"/>
            </a:endParaRPr>
          </a:p>
          <a:p>
            <a:pPr algn="l"/>
            <a:r>
              <a:rPr lang="lt-LT" b="0" i="0" dirty="0">
                <a:solidFill>
                  <a:srgbClr val="374151"/>
                </a:solidFill>
                <a:effectLst/>
                <a:latin typeface="Söhne"/>
              </a:rPr>
              <a:t>Antrasis etapas - padaryti, kad testas būtų patenkinamas. Tai reiškia, kad turime parašyti reikiamą kodą, kuris įgyvendintų norimą funkcionalumą ir priverstų mūsų testą praeiti. Svarbu pabrėžti, kad šiame etape mūsų tikslas yra greitai padaryti, kad testas praeitų, todėl turime rašyti tik tiek kodo, kiek reikia testui praeiti.</a:t>
            </a:r>
          </a:p>
          <a:p>
            <a:pPr algn="l"/>
            <a:endParaRPr lang="lt-LT" b="0" i="0" dirty="0">
              <a:solidFill>
                <a:srgbClr val="374151"/>
              </a:solidFill>
              <a:effectLst/>
              <a:latin typeface="Söhne"/>
            </a:endParaRPr>
          </a:p>
          <a:p>
            <a:pPr algn="l"/>
            <a:r>
              <a:rPr lang="lt-LT" b="0" i="0" dirty="0">
                <a:solidFill>
                  <a:srgbClr val="374151"/>
                </a:solidFill>
                <a:effectLst/>
                <a:latin typeface="Söhne"/>
              </a:rPr>
              <a:t>Galiausiai, atėjo laikas </a:t>
            </a:r>
            <a:r>
              <a:rPr lang="lt-LT" b="0" i="0" dirty="0" err="1">
                <a:solidFill>
                  <a:srgbClr val="374151"/>
                </a:solidFill>
                <a:effectLst/>
                <a:latin typeface="Söhne"/>
              </a:rPr>
              <a:t>refaktorizacijai</a:t>
            </a:r>
            <a:r>
              <a:rPr lang="lt-LT" b="0" i="0" dirty="0">
                <a:solidFill>
                  <a:srgbClr val="374151"/>
                </a:solidFill>
                <a:effectLst/>
                <a:latin typeface="Söhne"/>
              </a:rPr>
              <a:t>. Tai trečiasis TDD ciklo etapas, kuris yra labai svarbus, nes leidžia mums užtikrinti, kad mūsų kodas būtų tvarkingas, suprantamas ir lengvai prieinamas. Per šį etapą, mes peržiūrime mūsų kodą ir ieškome galimybių jo patobulinimui, tobulinant jo struktūrą nekeičiant jo funkcionalumo.</a:t>
            </a:r>
          </a:p>
          <a:p>
            <a:endParaRPr lang="en-LT" dirty="0"/>
          </a:p>
          <a:p>
            <a:pPr algn="l"/>
            <a:r>
              <a:rPr lang="lt-LT" b="0" i="0" dirty="0">
                <a:solidFill>
                  <a:srgbClr val="374151"/>
                </a:solidFill>
                <a:effectLst/>
                <a:latin typeface="Söhne"/>
              </a:rPr>
              <a:t>Visas šis procesas tada kartojamas nuo pradžios - vėl rašome nepatenkinamąjį testą, vėl jį priverčiame praeiti ir vėl </a:t>
            </a:r>
            <a:r>
              <a:rPr lang="lt-LT" b="0" i="0" dirty="0" err="1">
                <a:solidFill>
                  <a:srgbClr val="374151"/>
                </a:solidFill>
                <a:effectLst/>
                <a:latin typeface="Söhne"/>
              </a:rPr>
              <a:t>refaktorizuojame</a:t>
            </a:r>
            <a:r>
              <a:rPr lang="lt-LT" b="0" i="0" dirty="0">
                <a:solidFill>
                  <a:srgbClr val="374151"/>
                </a:solidFill>
                <a:effectLst/>
                <a:latin typeface="Söhne"/>
              </a:rPr>
              <a:t> kodą. Taip, cikliškai dirbdami, mes užtikriname, kad mūsų kodo kokybė yra nuolat gerinama, ir kad mes veiksmingai valdome savo programos funkcionalumą.</a:t>
            </a:r>
          </a:p>
          <a:p>
            <a:pPr algn="l"/>
            <a:endParaRPr lang="lt-LT" b="0" i="0" dirty="0">
              <a:solidFill>
                <a:srgbClr val="374151"/>
              </a:solidFill>
              <a:effectLst/>
              <a:latin typeface="Söhne"/>
            </a:endParaRPr>
          </a:p>
          <a:p>
            <a:pPr algn="l"/>
            <a:r>
              <a:rPr lang="lt-LT" b="0" i="0" dirty="0">
                <a:solidFill>
                  <a:srgbClr val="374151"/>
                </a:solidFill>
                <a:effectLst/>
                <a:latin typeface="Söhne"/>
              </a:rPr>
              <a:t>Tai yra Testavimu paremto programavimo (TDD) esmė. Tai ne tik padeda mums kurti patikimą ir gerai struktūrizuotą kodą, bet ir skatina mus nuolat mąstyti apie tai, kaip mūsų kodas veikia ir kaip jis gali būti pagerintas. Todėl, </a:t>
            </a:r>
            <a:r>
              <a:rPr lang="lt-LT" b="0" i="0" dirty="0" err="1">
                <a:solidFill>
                  <a:srgbClr val="374151"/>
                </a:solidFill>
                <a:effectLst/>
                <a:latin typeface="Söhne"/>
              </a:rPr>
              <a:t>Python</a:t>
            </a:r>
            <a:r>
              <a:rPr lang="lt-LT" b="0" i="0" dirty="0">
                <a:solidFill>
                  <a:srgbClr val="374151"/>
                </a:solidFill>
                <a:effectLst/>
                <a:latin typeface="Söhne"/>
              </a:rPr>
              <a:t> programuotojai, skirkime laiko ir dėmesio šiai metodikai!</a:t>
            </a:r>
          </a:p>
          <a:p>
            <a:endParaRPr lang="en-LT" dirty="0"/>
          </a:p>
        </p:txBody>
      </p:sp>
      <p:sp>
        <p:nvSpPr>
          <p:cNvPr id="4" name="Slide Number Placeholder 3"/>
          <p:cNvSpPr>
            <a:spLocks noGrp="1"/>
          </p:cNvSpPr>
          <p:nvPr>
            <p:ph type="sldNum" sz="quarter" idx="5"/>
          </p:nvPr>
        </p:nvSpPr>
        <p:spPr/>
        <p:txBody>
          <a:bodyPr/>
          <a:lstStyle/>
          <a:p>
            <a:fld id="{93C823D4-37AC-524D-882A-6DB49D5C7757}" type="slidenum">
              <a:rPr lang="en-LT" smtClean="0"/>
              <a:t>4</a:t>
            </a:fld>
            <a:endParaRPr lang="en-LT"/>
          </a:p>
        </p:txBody>
      </p:sp>
    </p:spTree>
    <p:extLst>
      <p:ext uri="{BB962C8B-B14F-4D97-AF65-F5344CB8AC3E}">
        <p14:creationId xmlns:p14="http://schemas.microsoft.com/office/powerpoint/2010/main" val="3877085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000000"/>
                </a:solidFill>
                <a:effectLst/>
                <a:latin typeface="Söhne"/>
              </a:rPr>
              <a:t>Toliau nagrinėsime programos veikimo patikrinimo klausimus. Konkrečiau, kaip patikrinti, ar mūsų </a:t>
            </a:r>
            <a:r>
              <a:rPr lang="lt-LT" b="0" i="0" dirty="0" err="1">
                <a:solidFill>
                  <a:srgbClr val="000000"/>
                </a:solidFill>
                <a:effectLst/>
                <a:latin typeface="Söhne"/>
              </a:rPr>
              <a:t>Python</a:t>
            </a:r>
            <a:r>
              <a:rPr lang="lt-LT" b="0" i="0" dirty="0">
                <a:solidFill>
                  <a:srgbClr val="000000"/>
                </a:solidFill>
                <a:effectLst/>
                <a:latin typeface="Söhne"/>
              </a:rPr>
              <a:t> programa, kuri apskaičiuoja, ar metai yra keliamieji, veikia tinkamai.</a:t>
            </a:r>
          </a:p>
          <a:p>
            <a:pPr algn="l"/>
            <a:endParaRPr lang="lt-LT" b="0" i="0" dirty="0">
              <a:solidFill>
                <a:srgbClr val="000000"/>
              </a:solidFill>
              <a:effectLst/>
              <a:latin typeface="Söhne"/>
            </a:endParaRPr>
          </a:p>
          <a:p>
            <a:pPr algn="l"/>
            <a:r>
              <a:rPr lang="lt-LT" b="0" i="0" dirty="0">
                <a:solidFill>
                  <a:srgbClr val="000000"/>
                </a:solidFill>
                <a:effectLst/>
                <a:latin typeface="Söhne"/>
              </a:rPr>
              <a:t>Pirmiausia, pažvelkime į kodą, kurį turime:</a:t>
            </a:r>
          </a:p>
          <a:p>
            <a:pPr algn="l"/>
            <a:r>
              <a:rPr lang="lt-LT" b="0" i="0" dirty="0" err="1">
                <a:solidFill>
                  <a:srgbClr val="2E95D3"/>
                </a:solidFill>
                <a:effectLst/>
                <a:latin typeface="Söhne"/>
              </a:rPr>
              <a:t>def</a:t>
            </a:r>
            <a:r>
              <a:rPr lang="lt-LT" b="0" i="0" dirty="0">
                <a:solidFill>
                  <a:srgbClr val="000000"/>
                </a:solidFill>
                <a:effectLst/>
                <a:latin typeface="Söhne"/>
              </a:rPr>
              <a:t> </a:t>
            </a:r>
            <a:r>
              <a:rPr lang="lt-LT" b="0" i="0" dirty="0" err="1">
                <a:solidFill>
                  <a:srgbClr val="F22C3D"/>
                </a:solidFill>
                <a:effectLst/>
                <a:latin typeface="Söhne"/>
              </a:rPr>
              <a:t>ar_keliamieji</a:t>
            </a:r>
            <a:r>
              <a:rPr lang="lt-LT" b="0" i="0" dirty="0">
                <a:solidFill>
                  <a:srgbClr val="000000"/>
                </a:solidFill>
                <a:effectLst/>
                <a:latin typeface="Söhne"/>
              </a:rPr>
              <a:t>(metai): </a:t>
            </a:r>
            <a:r>
              <a:rPr lang="lt-LT" b="0" i="0" dirty="0" err="1">
                <a:solidFill>
                  <a:srgbClr val="2E95D3"/>
                </a:solidFill>
                <a:effectLst/>
                <a:latin typeface="Söhne"/>
              </a:rPr>
              <a:t>if</a:t>
            </a:r>
            <a:r>
              <a:rPr lang="lt-LT" b="0" i="0" dirty="0">
                <a:solidFill>
                  <a:srgbClr val="000000"/>
                </a:solidFill>
                <a:effectLst/>
                <a:latin typeface="Söhne"/>
              </a:rPr>
              <a:t> (metai % </a:t>
            </a:r>
            <a:r>
              <a:rPr lang="lt-LT" b="0" i="0" dirty="0">
                <a:solidFill>
                  <a:srgbClr val="DF3079"/>
                </a:solidFill>
                <a:effectLst/>
                <a:latin typeface="Söhne"/>
              </a:rPr>
              <a:t>400</a:t>
            </a:r>
            <a:r>
              <a:rPr lang="lt-LT" b="0" i="0" dirty="0">
                <a:solidFill>
                  <a:srgbClr val="000000"/>
                </a:solidFill>
                <a:effectLst/>
                <a:latin typeface="Söhne"/>
              </a:rPr>
              <a:t> == </a:t>
            </a:r>
            <a:r>
              <a:rPr lang="lt-LT" b="0" i="0" dirty="0">
                <a:solidFill>
                  <a:srgbClr val="DF3079"/>
                </a:solidFill>
                <a:effectLst/>
                <a:latin typeface="Söhne"/>
              </a:rPr>
              <a:t>0</a:t>
            </a:r>
            <a:r>
              <a:rPr lang="lt-LT" b="0" i="0" dirty="0">
                <a:solidFill>
                  <a:srgbClr val="000000"/>
                </a:solidFill>
                <a:effectLst/>
                <a:latin typeface="Söhne"/>
              </a:rPr>
              <a:t>) </a:t>
            </a:r>
            <a:r>
              <a:rPr lang="lt-LT" b="0" i="0" dirty="0" err="1">
                <a:solidFill>
                  <a:srgbClr val="2E95D3"/>
                </a:solidFill>
                <a:effectLst/>
                <a:latin typeface="Söhne"/>
              </a:rPr>
              <a:t>or</a:t>
            </a:r>
            <a:r>
              <a:rPr lang="lt-LT" b="0" i="0" dirty="0">
                <a:solidFill>
                  <a:srgbClr val="000000"/>
                </a:solidFill>
                <a:effectLst/>
                <a:latin typeface="Söhne"/>
              </a:rPr>
              <a:t> (metai % </a:t>
            </a:r>
            <a:r>
              <a:rPr lang="lt-LT" b="0" i="0" dirty="0">
                <a:solidFill>
                  <a:srgbClr val="DF3079"/>
                </a:solidFill>
                <a:effectLst/>
                <a:latin typeface="Söhne"/>
              </a:rPr>
              <a:t>100</a:t>
            </a:r>
            <a:r>
              <a:rPr lang="lt-LT" b="0" i="0" dirty="0">
                <a:solidFill>
                  <a:srgbClr val="000000"/>
                </a:solidFill>
                <a:effectLst/>
                <a:latin typeface="Söhne"/>
              </a:rPr>
              <a:t> != </a:t>
            </a:r>
            <a:r>
              <a:rPr lang="lt-LT" b="0" i="0" dirty="0">
                <a:solidFill>
                  <a:srgbClr val="DF3079"/>
                </a:solidFill>
                <a:effectLst/>
                <a:latin typeface="Söhne"/>
              </a:rPr>
              <a:t>0</a:t>
            </a:r>
            <a:r>
              <a:rPr lang="lt-LT" b="0" i="0" dirty="0">
                <a:solidFill>
                  <a:srgbClr val="000000"/>
                </a:solidFill>
                <a:effectLst/>
                <a:latin typeface="Söhne"/>
              </a:rPr>
              <a:t> </a:t>
            </a:r>
            <a:r>
              <a:rPr lang="lt-LT" b="0" i="0" dirty="0" err="1">
                <a:solidFill>
                  <a:srgbClr val="2E95D3"/>
                </a:solidFill>
                <a:effectLst/>
                <a:latin typeface="Söhne"/>
              </a:rPr>
              <a:t>and</a:t>
            </a:r>
            <a:r>
              <a:rPr lang="lt-LT" b="0" i="0" dirty="0">
                <a:solidFill>
                  <a:srgbClr val="000000"/>
                </a:solidFill>
                <a:effectLst/>
                <a:latin typeface="Söhne"/>
              </a:rPr>
              <a:t> metai % </a:t>
            </a:r>
            <a:r>
              <a:rPr lang="lt-LT" b="0" i="0" dirty="0">
                <a:solidFill>
                  <a:srgbClr val="DF3079"/>
                </a:solidFill>
                <a:effectLst/>
                <a:latin typeface="Söhne"/>
              </a:rPr>
              <a:t>4</a:t>
            </a:r>
            <a:r>
              <a:rPr lang="lt-LT" b="0" i="0" dirty="0">
                <a:solidFill>
                  <a:srgbClr val="000000"/>
                </a:solidFill>
                <a:effectLst/>
                <a:latin typeface="Söhne"/>
              </a:rPr>
              <a:t> == </a:t>
            </a:r>
            <a:r>
              <a:rPr lang="lt-LT" b="0" i="0" dirty="0">
                <a:solidFill>
                  <a:srgbClr val="DF3079"/>
                </a:solidFill>
                <a:effectLst/>
                <a:latin typeface="Söhne"/>
              </a:rPr>
              <a:t>0</a:t>
            </a:r>
            <a:r>
              <a:rPr lang="lt-LT" b="0" i="0" dirty="0">
                <a:solidFill>
                  <a:srgbClr val="000000"/>
                </a:solidFill>
                <a:effectLst/>
                <a:latin typeface="Söhne"/>
              </a:rPr>
              <a:t>): </a:t>
            </a:r>
            <a:r>
              <a:rPr lang="lt-LT" b="0" i="0" dirty="0" err="1">
                <a:solidFill>
                  <a:srgbClr val="2E95D3"/>
                </a:solidFill>
                <a:effectLst/>
                <a:latin typeface="Söhne"/>
              </a:rPr>
              <a:t>return</a:t>
            </a:r>
            <a:r>
              <a:rPr lang="lt-LT" b="0" i="0" dirty="0">
                <a:solidFill>
                  <a:srgbClr val="000000"/>
                </a:solidFill>
                <a:effectLst/>
                <a:latin typeface="Söhne"/>
              </a:rPr>
              <a:t>(</a:t>
            </a:r>
            <a:r>
              <a:rPr lang="lt-LT" b="0" i="0" dirty="0">
                <a:solidFill>
                  <a:srgbClr val="00A67D"/>
                </a:solidFill>
                <a:effectLst/>
                <a:latin typeface="Söhne"/>
              </a:rPr>
              <a:t>"Keliamieji"</a:t>
            </a:r>
            <a:r>
              <a:rPr lang="lt-LT" b="0" i="0" dirty="0">
                <a:solidFill>
                  <a:srgbClr val="000000"/>
                </a:solidFill>
                <a:effectLst/>
                <a:latin typeface="Söhne"/>
              </a:rPr>
              <a:t>) </a:t>
            </a:r>
            <a:r>
              <a:rPr lang="lt-LT" b="0" i="0" dirty="0" err="1">
                <a:solidFill>
                  <a:srgbClr val="2E95D3"/>
                </a:solidFill>
                <a:effectLst/>
                <a:latin typeface="Söhne"/>
              </a:rPr>
              <a:t>else</a:t>
            </a:r>
            <a:r>
              <a:rPr lang="lt-LT" b="0" i="0" dirty="0">
                <a:solidFill>
                  <a:srgbClr val="000000"/>
                </a:solidFill>
                <a:effectLst/>
                <a:latin typeface="Söhne"/>
              </a:rPr>
              <a:t>: </a:t>
            </a:r>
            <a:r>
              <a:rPr lang="lt-LT" b="0" i="0" dirty="0" err="1">
                <a:solidFill>
                  <a:srgbClr val="2E95D3"/>
                </a:solidFill>
                <a:effectLst/>
                <a:latin typeface="Söhne"/>
              </a:rPr>
              <a:t>return</a:t>
            </a:r>
            <a:r>
              <a:rPr lang="lt-LT" b="0" i="0" dirty="0">
                <a:solidFill>
                  <a:srgbClr val="000000"/>
                </a:solidFill>
                <a:effectLst/>
                <a:latin typeface="Söhne"/>
              </a:rPr>
              <a:t>(</a:t>
            </a:r>
            <a:r>
              <a:rPr lang="lt-LT" b="0" i="0" dirty="0">
                <a:solidFill>
                  <a:srgbClr val="00A67D"/>
                </a:solidFill>
                <a:effectLst/>
                <a:latin typeface="Söhne"/>
              </a:rPr>
              <a:t>"Nekeliamieji"</a:t>
            </a:r>
            <a:r>
              <a:rPr lang="lt-LT" b="0" i="0" dirty="0">
                <a:solidFill>
                  <a:srgbClr val="000000"/>
                </a:solidFill>
                <a:effectLst/>
                <a:latin typeface="Söhne"/>
              </a:rPr>
              <a:t>) </a:t>
            </a:r>
            <a:r>
              <a:rPr lang="lt-LT" b="0" i="0" dirty="0" err="1">
                <a:solidFill>
                  <a:srgbClr val="E9950C"/>
                </a:solidFill>
                <a:effectLst/>
                <a:latin typeface="Söhne"/>
              </a:rPr>
              <a:t>print</a:t>
            </a:r>
            <a:r>
              <a:rPr lang="lt-LT" b="0" i="0" dirty="0">
                <a:solidFill>
                  <a:srgbClr val="000000"/>
                </a:solidFill>
                <a:effectLst/>
                <a:latin typeface="Söhne"/>
              </a:rPr>
              <a:t>(</a:t>
            </a:r>
            <a:r>
              <a:rPr lang="lt-LT" b="0" i="0" dirty="0" err="1">
                <a:solidFill>
                  <a:srgbClr val="000000"/>
                </a:solidFill>
                <a:effectLst/>
                <a:latin typeface="Söhne"/>
              </a:rPr>
              <a:t>ar_keliamieji</a:t>
            </a:r>
            <a:r>
              <a:rPr lang="lt-LT" b="0" i="0" dirty="0">
                <a:solidFill>
                  <a:srgbClr val="000000"/>
                </a:solidFill>
                <a:effectLst/>
                <a:latin typeface="Söhne"/>
              </a:rPr>
              <a:t>(</a:t>
            </a:r>
            <a:r>
              <a:rPr lang="lt-LT" b="0" i="0" dirty="0">
                <a:solidFill>
                  <a:srgbClr val="DF3079"/>
                </a:solidFill>
                <a:effectLst/>
                <a:latin typeface="Söhne"/>
              </a:rPr>
              <a:t>2000</a:t>
            </a:r>
            <a:r>
              <a:rPr lang="lt-LT" b="0" i="0" dirty="0">
                <a:solidFill>
                  <a:srgbClr val="000000"/>
                </a:solidFill>
                <a:effectLst/>
                <a:latin typeface="Söhne"/>
              </a:rPr>
              <a:t>)) </a:t>
            </a:r>
            <a:r>
              <a:rPr lang="lt-LT" b="0" i="0" dirty="0" err="1">
                <a:solidFill>
                  <a:srgbClr val="E9950C"/>
                </a:solidFill>
                <a:effectLst/>
                <a:latin typeface="Söhne"/>
              </a:rPr>
              <a:t>print</a:t>
            </a:r>
            <a:r>
              <a:rPr lang="lt-LT" b="0" i="0" dirty="0">
                <a:solidFill>
                  <a:srgbClr val="000000"/>
                </a:solidFill>
                <a:effectLst/>
                <a:latin typeface="Söhne"/>
              </a:rPr>
              <a:t>(</a:t>
            </a:r>
            <a:r>
              <a:rPr lang="lt-LT" b="0" i="0" dirty="0" err="1">
                <a:solidFill>
                  <a:srgbClr val="000000"/>
                </a:solidFill>
                <a:effectLst/>
                <a:latin typeface="Söhne"/>
              </a:rPr>
              <a:t>ar_keliamieji</a:t>
            </a:r>
            <a:r>
              <a:rPr lang="lt-LT" b="0" i="0" dirty="0">
                <a:solidFill>
                  <a:srgbClr val="000000"/>
                </a:solidFill>
                <a:effectLst/>
                <a:latin typeface="Söhne"/>
              </a:rPr>
              <a:t>(</a:t>
            </a:r>
            <a:r>
              <a:rPr lang="lt-LT" b="0" i="0" dirty="0">
                <a:solidFill>
                  <a:srgbClr val="DF3079"/>
                </a:solidFill>
                <a:effectLst/>
                <a:latin typeface="Söhne"/>
              </a:rPr>
              <a:t>2020</a:t>
            </a:r>
            <a:r>
              <a:rPr lang="lt-LT" b="0" i="0" dirty="0">
                <a:solidFill>
                  <a:srgbClr val="000000"/>
                </a:solidFill>
                <a:effectLst/>
                <a:latin typeface="Söhne"/>
              </a:rPr>
              <a:t>)) </a:t>
            </a:r>
            <a:r>
              <a:rPr lang="lt-LT" b="0" i="0" dirty="0" err="1">
                <a:solidFill>
                  <a:srgbClr val="E9950C"/>
                </a:solidFill>
                <a:effectLst/>
                <a:latin typeface="Söhne"/>
              </a:rPr>
              <a:t>print</a:t>
            </a:r>
            <a:r>
              <a:rPr lang="lt-LT" b="0" i="0" dirty="0">
                <a:solidFill>
                  <a:srgbClr val="000000"/>
                </a:solidFill>
                <a:effectLst/>
                <a:latin typeface="Söhne"/>
              </a:rPr>
              <a:t>(</a:t>
            </a:r>
            <a:r>
              <a:rPr lang="lt-LT" b="0" i="0" dirty="0" err="1">
                <a:solidFill>
                  <a:srgbClr val="000000"/>
                </a:solidFill>
                <a:effectLst/>
                <a:latin typeface="Söhne"/>
              </a:rPr>
              <a:t>ar_keliamieji</a:t>
            </a:r>
            <a:r>
              <a:rPr lang="lt-LT" b="0" i="0" dirty="0">
                <a:solidFill>
                  <a:srgbClr val="000000"/>
                </a:solidFill>
                <a:effectLst/>
                <a:latin typeface="Söhne"/>
              </a:rPr>
              <a:t>(</a:t>
            </a:r>
            <a:r>
              <a:rPr lang="lt-LT" b="0" i="0" dirty="0">
                <a:solidFill>
                  <a:srgbClr val="DF3079"/>
                </a:solidFill>
                <a:effectLst/>
                <a:latin typeface="Söhne"/>
              </a:rPr>
              <a:t>2100</a:t>
            </a:r>
            <a:r>
              <a:rPr lang="lt-LT" b="0" i="0" dirty="0">
                <a:solidFill>
                  <a:srgbClr val="000000"/>
                </a:solidFill>
                <a:effectLst/>
                <a:latin typeface="Söhne"/>
              </a:rPr>
              <a:t>)) # Keliamieji # Keliamieji # Nekeliamieji </a:t>
            </a:r>
          </a:p>
          <a:p>
            <a:pPr algn="l"/>
            <a:endParaRPr lang="lt-LT" b="0" i="0" dirty="0">
              <a:solidFill>
                <a:srgbClr val="000000"/>
              </a:solidFill>
              <a:effectLst/>
              <a:latin typeface="Söhne"/>
            </a:endParaRPr>
          </a:p>
          <a:p>
            <a:pPr algn="l"/>
            <a:r>
              <a:rPr lang="lt-LT" b="0" i="0" dirty="0">
                <a:solidFill>
                  <a:srgbClr val="000000"/>
                </a:solidFill>
                <a:effectLst/>
                <a:latin typeface="Söhne"/>
              </a:rPr>
              <a:t>Šis kodas veikia taip: jei metai dalinasi iš 400 be liekanos, arba metai dalinasi iš 4 be liekanos, bet nesidalina iš 100 be liekanos, tuomet metai yra keliamieji.</a:t>
            </a:r>
          </a:p>
          <a:p>
            <a:pPr algn="l"/>
            <a:endParaRPr lang="lt-LT" b="0" i="0" dirty="0">
              <a:solidFill>
                <a:srgbClr val="000000"/>
              </a:solidFill>
              <a:effectLst/>
              <a:latin typeface="Söhne"/>
            </a:endParaRPr>
          </a:p>
          <a:p>
            <a:pPr algn="l"/>
            <a:r>
              <a:rPr lang="lt-LT" b="0" i="0" dirty="0">
                <a:solidFill>
                  <a:srgbClr val="000000"/>
                </a:solidFill>
                <a:effectLst/>
                <a:latin typeface="Söhne"/>
              </a:rPr>
              <a:t>Kaip patikrinti, ar ši programa veikia gerai? Galime pradėti nuo testavimo su žinomais atvejais. Šiuo atveju, mes jau turime tris testus, kurie parodo, kad mūsų funkcija veikia teisingai su 2000, 2020 ir 2100 metais.</a:t>
            </a:r>
          </a:p>
          <a:p>
            <a:pPr algn="l"/>
            <a:endParaRPr lang="lt-LT" b="0" i="0" dirty="0">
              <a:solidFill>
                <a:srgbClr val="000000"/>
              </a:solidFill>
              <a:effectLst/>
              <a:latin typeface="Söhne"/>
            </a:endParaRPr>
          </a:p>
          <a:p>
            <a:pPr algn="l"/>
            <a:r>
              <a:rPr lang="lt-LT" b="0" i="0" dirty="0">
                <a:solidFill>
                  <a:srgbClr val="000000"/>
                </a:solidFill>
                <a:effectLst/>
                <a:latin typeface="Söhne"/>
              </a:rPr>
              <a:t>Bet kaip dėl kitų metų? Norėdami užtikrinti, kad mūsų programa veikia gerai, turėtume atlikti daugiau testų. Pavyzdžiui, galime parašyti ciklą, kuris tikrintų mūsų funkciją su visais metais nuo 1 iki 3000.</a:t>
            </a:r>
          </a:p>
          <a:p>
            <a:pPr algn="l"/>
            <a:r>
              <a:rPr lang="lt-LT" b="0" i="0" dirty="0" err="1">
                <a:solidFill>
                  <a:srgbClr val="2E95D3"/>
                </a:solidFill>
                <a:effectLst/>
                <a:latin typeface="Söhne"/>
              </a:rPr>
              <a:t>for</a:t>
            </a:r>
            <a:r>
              <a:rPr lang="lt-LT" b="0" i="0" dirty="0">
                <a:solidFill>
                  <a:srgbClr val="000000"/>
                </a:solidFill>
                <a:effectLst/>
                <a:latin typeface="Söhne"/>
              </a:rPr>
              <a:t> metai </a:t>
            </a:r>
            <a:r>
              <a:rPr lang="lt-LT" b="0" i="0" dirty="0" err="1">
                <a:solidFill>
                  <a:srgbClr val="2E95D3"/>
                </a:solidFill>
                <a:effectLst/>
                <a:latin typeface="Söhne"/>
              </a:rPr>
              <a:t>in</a:t>
            </a:r>
            <a:r>
              <a:rPr lang="lt-LT" b="0" i="0" dirty="0">
                <a:solidFill>
                  <a:srgbClr val="000000"/>
                </a:solidFill>
                <a:effectLst/>
                <a:latin typeface="Söhne"/>
              </a:rPr>
              <a:t> </a:t>
            </a:r>
            <a:r>
              <a:rPr lang="lt-LT" b="0" i="0" dirty="0">
                <a:solidFill>
                  <a:srgbClr val="E9950C"/>
                </a:solidFill>
                <a:effectLst/>
                <a:latin typeface="Söhne"/>
              </a:rPr>
              <a:t>range</a:t>
            </a:r>
            <a:r>
              <a:rPr lang="lt-LT" b="0" i="0" dirty="0">
                <a:solidFill>
                  <a:srgbClr val="000000"/>
                </a:solidFill>
                <a:effectLst/>
                <a:latin typeface="Söhne"/>
              </a:rPr>
              <a:t>(</a:t>
            </a:r>
            <a:r>
              <a:rPr lang="lt-LT" b="0" i="0" dirty="0">
                <a:solidFill>
                  <a:srgbClr val="DF3079"/>
                </a:solidFill>
                <a:effectLst/>
                <a:latin typeface="Söhne"/>
              </a:rPr>
              <a:t>1</a:t>
            </a:r>
            <a:r>
              <a:rPr lang="lt-LT" b="0" i="0" dirty="0">
                <a:solidFill>
                  <a:srgbClr val="000000"/>
                </a:solidFill>
                <a:effectLst/>
                <a:latin typeface="Söhne"/>
              </a:rPr>
              <a:t>, </a:t>
            </a:r>
            <a:r>
              <a:rPr lang="lt-LT" b="0" i="0" dirty="0">
                <a:solidFill>
                  <a:srgbClr val="DF3079"/>
                </a:solidFill>
                <a:effectLst/>
                <a:latin typeface="Söhne"/>
              </a:rPr>
              <a:t>3001</a:t>
            </a:r>
            <a:r>
              <a:rPr lang="lt-LT" b="0" i="0" dirty="0">
                <a:solidFill>
                  <a:srgbClr val="000000"/>
                </a:solidFill>
                <a:effectLst/>
                <a:latin typeface="Söhne"/>
              </a:rPr>
              <a:t>): </a:t>
            </a:r>
            <a:r>
              <a:rPr lang="lt-LT" b="0" i="0" dirty="0" err="1">
                <a:solidFill>
                  <a:srgbClr val="E9950C"/>
                </a:solidFill>
                <a:effectLst/>
                <a:latin typeface="Söhne"/>
              </a:rPr>
              <a:t>print</a:t>
            </a:r>
            <a:r>
              <a:rPr lang="lt-LT" b="0" i="0" dirty="0">
                <a:solidFill>
                  <a:srgbClr val="000000"/>
                </a:solidFill>
                <a:effectLst/>
                <a:latin typeface="Söhne"/>
              </a:rPr>
              <a:t>(metai, </a:t>
            </a:r>
            <a:r>
              <a:rPr lang="lt-LT" b="0" i="0" dirty="0" err="1">
                <a:solidFill>
                  <a:srgbClr val="000000"/>
                </a:solidFill>
                <a:effectLst/>
                <a:latin typeface="Söhne"/>
              </a:rPr>
              <a:t>ar_keliamieji</a:t>
            </a:r>
            <a:r>
              <a:rPr lang="lt-LT" b="0" i="0" dirty="0">
                <a:solidFill>
                  <a:srgbClr val="000000"/>
                </a:solidFill>
                <a:effectLst/>
                <a:latin typeface="Söhne"/>
              </a:rPr>
              <a:t>(metai)) </a:t>
            </a:r>
          </a:p>
          <a:p>
            <a:pPr algn="l"/>
            <a:endParaRPr lang="lt-LT" b="0" i="0" dirty="0">
              <a:solidFill>
                <a:srgbClr val="000000"/>
              </a:solidFill>
              <a:effectLst/>
              <a:latin typeface="Söhne"/>
            </a:endParaRPr>
          </a:p>
          <a:p>
            <a:pPr algn="l"/>
            <a:r>
              <a:rPr lang="lt-LT" b="0" i="0" dirty="0">
                <a:solidFill>
                  <a:srgbClr val="000000"/>
                </a:solidFill>
                <a:effectLst/>
                <a:latin typeface="Söhne"/>
              </a:rPr>
              <a:t>Šis ciklas leidžia mums patikrinti, ar mūsų funkcija veikia teisingai su daugybe įvairių metų. Tačiau, norint užtikrinti, kad mūsų kodas veikia gerai, svarbu ne tik testuoti, bet ir suprasti, ką kodas daro. Tik tada, kai suprantame kodą, galime užtikrinti, kad jis veikia taip, kaip turėtų.</a:t>
            </a:r>
          </a:p>
          <a:p>
            <a:pPr algn="l"/>
            <a:endParaRPr lang="lt-LT" b="0" i="0" dirty="0">
              <a:solidFill>
                <a:srgbClr val="000000"/>
              </a:solidFill>
              <a:effectLst/>
              <a:latin typeface="Söhne"/>
            </a:endParaRPr>
          </a:p>
          <a:p>
            <a:pPr algn="l"/>
            <a:r>
              <a:rPr lang="lt-LT" b="0" i="0" dirty="0">
                <a:solidFill>
                  <a:srgbClr val="000000"/>
                </a:solidFill>
                <a:effectLst/>
                <a:latin typeface="Söhne"/>
              </a:rPr>
              <a:t>Taigi, štai keli būdai, kaip patikrinti, ar jūsų programa veikia gerai: naudoti testus su žinomais atvejais, atlikti plačius testus su daugybe skirtingų atvejų ir, svarbiausia, gerai suprasti savo kodą.</a:t>
            </a:r>
          </a:p>
          <a:p>
            <a:pPr algn="l"/>
            <a:br>
              <a:rPr lang="lt-LT" b="0" i="0" dirty="0">
                <a:solidFill>
                  <a:srgbClr val="000000"/>
                </a:solidFill>
                <a:effectLst/>
                <a:latin typeface="Söhne"/>
              </a:rPr>
            </a:br>
            <a:endParaRPr lang="lt-LT" b="0" i="0" dirty="0">
              <a:solidFill>
                <a:srgbClr val="000000"/>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93C823D4-37AC-524D-882A-6DB49D5C7757}" type="slidenum">
              <a:rPr lang="en-LT" smtClean="0"/>
              <a:t>5</a:t>
            </a:fld>
            <a:endParaRPr lang="en-LT"/>
          </a:p>
        </p:txBody>
      </p:sp>
    </p:spTree>
    <p:extLst>
      <p:ext uri="{BB962C8B-B14F-4D97-AF65-F5344CB8AC3E}">
        <p14:creationId xmlns:p14="http://schemas.microsoft.com/office/powerpoint/2010/main" val="3103631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O dabar panagrinėsime, kaip naudojant "</a:t>
            </a:r>
            <a:r>
              <a:rPr lang="lt-LT" b="0" i="0" dirty="0" err="1">
                <a:solidFill>
                  <a:srgbClr val="374151"/>
                </a:solidFill>
                <a:effectLst/>
                <a:latin typeface="Söhne"/>
              </a:rPr>
              <a:t>unittest</a:t>
            </a:r>
            <a:r>
              <a:rPr lang="lt-LT" b="0" i="0" dirty="0">
                <a:solidFill>
                  <a:srgbClr val="374151"/>
                </a:solidFill>
                <a:effectLst/>
                <a:latin typeface="Söhne"/>
              </a:rPr>
              <a:t>" modulį, kuris yra </a:t>
            </a:r>
            <a:r>
              <a:rPr lang="lt-LT" b="0" i="0" dirty="0" err="1">
                <a:solidFill>
                  <a:srgbClr val="374151"/>
                </a:solidFill>
                <a:effectLst/>
                <a:latin typeface="Söhne"/>
              </a:rPr>
              <a:t>Python</a:t>
            </a:r>
            <a:r>
              <a:rPr lang="lt-LT" b="0" i="0" dirty="0">
                <a:solidFill>
                  <a:srgbClr val="374151"/>
                </a:solidFill>
                <a:effectLst/>
                <a:latin typeface="Söhne"/>
              </a:rPr>
              <a:t> standartinės bibliotekos dalis, galime atlikti vienetinius testus. Kaip ir anksčiau, tęsime darbą su mūsų funkcija, kuri nustato, ar metai yra keliamieji.</a:t>
            </a:r>
          </a:p>
          <a:p>
            <a:pPr algn="l"/>
            <a:endParaRPr lang="lt-LT" b="0" i="0" dirty="0">
              <a:solidFill>
                <a:srgbClr val="374151"/>
              </a:solidFill>
              <a:effectLst/>
              <a:latin typeface="Söhne"/>
            </a:endParaRPr>
          </a:p>
          <a:p>
            <a:pPr algn="l"/>
            <a:r>
              <a:rPr lang="lt-LT" b="0" i="0" dirty="0">
                <a:solidFill>
                  <a:srgbClr val="374151"/>
                </a:solidFill>
                <a:effectLst/>
                <a:latin typeface="Söhne"/>
              </a:rPr>
              <a:t>Žemiau yra pavyzdinis "</a:t>
            </a:r>
            <a:r>
              <a:rPr lang="lt-LT" b="0" i="0" dirty="0" err="1">
                <a:solidFill>
                  <a:srgbClr val="374151"/>
                </a:solidFill>
                <a:effectLst/>
                <a:latin typeface="Söhne"/>
              </a:rPr>
              <a:t>unittest</a:t>
            </a:r>
            <a:r>
              <a:rPr lang="lt-LT" b="0" i="0" dirty="0">
                <a:solidFill>
                  <a:srgbClr val="374151"/>
                </a:solidFill>
                <a:effectLst/>
                <a:latin typeface="Söhne"/>
              </a:rPr>
              <a:t>" modulio kodas:</a:t>
            </a:r>
          </a:p>
          <a:p>
            <a:r>
              <a:rPr lang="lt-LT" dirty="0" err="1">
                <a:solidFill>
                  <a:srgbClr val="2E95D3"/>
                </a:solidFill>
                <a:effectLst/>
              </a:rPr>
              <a:t>import</a:t>
            </a:r>
            <a:r>
              <a:rPr lang="lt-LT" dirty="0">
                <a:effectLst/>
              </a:rPr>
              <a:t> </a:t>
            </a:r>
            <a:r>
              <a:rPr lang="lt-LT" dirty="0" err="1">
                <a:effectLst/>
              </a:rPr>
              <a:t>unittest</a:t>
            </a:r>
            <a:r>
              <a:rPr lang="lt-LT" dirty="0">
                <a:effectLst/>
              </a:rPr>
              <a:t> </a:t>
            </a:r>
            <a:r>
              <a:rPr lang="lt-LT" dirty="0" err="1">
                <a:solidFill>
                  <a:srgbClr val="2E95D3"/>
                </a:solidFill>
                <a:effectLst/>
              </a:rPr>
              <a:t>from</a:t>
            </a:r>
            <a:r>
              <a:rPr lang="lt-LT" dirty="0">
                <a:effectLst/>
              </a:rPr>
              <a:t> keliamieji </a:t>
            </a:r>
            <a:r>
              <a:rPr lang="lt-LT" dirty="0" err="1">
                <a:solidFill>
                  <a:srgbClr val="2E95D3"/>
                </a:solidFill>
                <a:effectLst/>
              </a:rPr>
              <a:t>import</a:t>
            </a:r>
            <a:r>
              <a:rPr lang="lt-LT" dirty="0">
                <a:effectLst/>
              </a:rPr>
              <a:t> * </a:t>
            </a:r>
            <a:r>
              <a:rPr lang="lt-LT" dirty="0" err="1">
                <a:solidFill>
                  <a:srgbClr val="2E95D3"/>
                </a:solidFill>
                <a:effectLst/>
              </a:rPr>
              <a:t>class</a:t>
            </a:r>
            <a:r>
              <a:rPr lang="lt-LT" dirty="0">
                <a:effectLst/>
              </a:rPr>
              <a:t> </a:t>
            </a:r>
            <a:r>
              <a:rPr lang="lt-LT" dirty="0" err="1">
                <a:solidFill>
                  <a:srgbClr val="F22C3D"/>
                </a:solidFill>
                <a:effectLst/>
              </a:rPr>
              <a:t>TestKeliamieji</a:t>
            </a:r>
            <a:r>
              <a:rPr lang="lt-LT" dirty="0">
                <a:effectLst/>
              </a:rPr>
              <a:t>(</a:t>
            </a:r>
            <a:r>
              <a:rPr lang="lt-LT" dirty="0" err="1">
                <a:effectLst/>
              </a:rPr>
              <a:t>unittest.TestCase</a:t>
            </a:r>
            <a:r>
              <a:rPr lang="lt-LT" dirty="0">
                <a:effectLst/>
              </a:rPr>
              <a:t>): </a:t>
            </a:r>
            <a:r>
              <a:rPr lang="lt-LT" dirty="0" err="1">
                <a:solidFill>
                  <a:srgbClr val="2E95D3"/>
                </a:solidFill>
                <a:effectLst/>
              </a:rPr>
              <a:t>def</a:t>
            </a:r>
            <a:r>
              <a:rPr lang="lt-LT" dirty="0">
                <a:effectLst/>
              </a:rPr>
              <a:t> </a:t>
            </a:r>
            <a:r>
              <a:rPr lang="lt-LT" dirty="0" err="1">
                <a:solidFill>
                  <a:srgbClr val="F22C3D"/>
                </a:solidFill>
                <a:effectLst/>
              </a:rPr>
              <a:t>test_ar_keliamieji</a:t>
            </a:r>
            <a:r>
              <a:rPr lang="lt-LT" dirty="0">
                <a:effectLst/>
              </a:rPr>
              <a:t>(</a:t>
            </a:r>
            <a:r>
              <a:rPr lang="lt-LT" dirty="0" err="1">
                <a:effectLst/>
              </a:rPr>
              <a:t>self</a:t>
            </a:r>
            <a:r>
              <a:rPr lang="lt-LT" dirty="0">
                <a:effectLst/>
              </a:rPr>
              <a:t>): rezultatas = </a:t>
            </a:r>
            <a:r>
              <a:rPr lang="lt-LT" dirty="0" err="1">
                <a:effectLst/>
              </a:rPr>
              <a:t>ar_keliamieji</a:t>
            </a:r>
            <a:r>
              <a:rPr lang="lt-LT" dirty="0">
                <a:effectLst/>
              </a:rPr>
              <a:t>(</a:t>
            </a:r>
            <a:r>
              <a:rPr lang="lt-LT" dirty="0">
                <a:solidFill>
                  <a:srgbClr val="DF3079"/>
                </a:solidFill>
                <a:effectLst/>
              </a:rPr>
              <a:t>2000</a:t>
            </a:r>
            <a:r>
              <a:rPr lang="lt-LT" dirty="0">
                <a:effectLst/>
              </a:rPr>
              <a:t>) </a:t>
            </a:r>
            <a:r>
              <a:rPr lang="lt-LT" dirty="0" err="1">
                <a:effectLst/>
              </a:rPr>
              <a:t>lukestis</a:t>
            </a:r>
            <a:r>
              <a:rPr lang="lt-LT" dirty="0">
                <a:effectLst/>
              </a:rPr>
              <a:t> = </a:t>
            </a:r>
          </a:p>
          <a:p>
            <a:endParaRPr lang="lt-LT" dirty="0">
              <a:solidFill>
                <a:srgbClr val="00A67D"/>
              </a:solidFill>
              <a:effectLst/>
            </a:endParaRPr>
          </a:p>
          <a:p>
            <a:r>
              <a:rPr lang="lt-LT" dirty="0">
                <a:solidFill>
                  <a:srgbClr val="00A67D"/>
                </a:solidFill>
                <a:effectLst/>
              </a:rPr>
              <a:t>"Keliamieji"</a:t>
            </a:r>
            <a:r>
              <a:rPr lang="lt-LT" dirty="0">
                <a:effectLst/>
              </a:rPr>
              <a:t> </a:t>
            </a:r>
            <a:r>
              <a:rPr lang="lt-LT" dirty="0" err="1">
                <a:effectLst/>
              </a:rPr>
              <a:t>self.assertEqual</a:t>
            </a:r>
            <a:r>
              <a:rPr lang="lt-LT" dirty="0">
                <a:effectLst/>
              </a:rPr>
              <a:t>(</a:t>
            </a:r>
            <a:r>
              <a:rPr lang="lt-LT" dirty="0" err="1">
                <a:effectLst/>
              </a:rPr>
              <a:t>lukestis</a:t>
            </a:r>
            <a:r>
              <a:rPr lang="lt-LT" dirty="0">
                <a:effectLst/>
              </a:rPr>
              <a:t>, rezultatas) # </a:t>
            </a:r>
            <a:r>
              <a:rPr lang="lt-LT" dirty="0" err="1">
                <a:effectLst/>
              </a:rPr>
              <a:t>Ran</a:t>
            </a:r>
            <a:r>
              <a:rPr lang="lt-LT" dirty="0">
                <a:effectLst/>
              </a:rPr>
              <a:t> 1 </a:t>
            </a:r>
            <a:r>
              <a:rPr lang="lt-LT" dirty="0" err="1">
                <a:effectLst/>
              </a:rPr>
              <a:t>test</a:t>
            </a:r>
            <a:r>
              <a:rPr lang="lt-LT" dirty="0">
                <a:effectLst/>
              </a:rPr>
              <a:t> </a:t>
            </a:r>
            <a:r>
              <a:rPr lang="lt-LT" dirty="0" err="1">
                <a:effectLst/>
              </a:rPr>
              <a:t>in</a:t>
            </a:r>
            <a:r>
              <a:rPr lang="lt-LT" dirty="0">
                <a:effectLst/>
              </a:rPr>
              <a:t> 0.007s # OK </a:t>
            </a:r>
          </a:p>
          <a:p>
            <a:pPr algn="l"/>
            <a:endParaRPr lang="lt-LT" b="0" i="0" dirty="0">
              <a:solidFill>
                <a:srgbClr val="374151"/>
              </a:solidFill>
              <a:effectLst/>
              <a:latin typeface="Söhne"/>
            </a:endParaRPr>
          </a:p>
          <a:p>
            <a:pPr algn="l"/>
            <a:r>
              <a:rPr lang="lt-LT" b="0" i="0" dirty="0">
                <a:solidFill>
                  <a:srgbClr val="374151"/>
                </a:solidFill>
                <a:effectLst/>
                <a:latin typeface="Söhne"/>
              </a:rPr>
              <a:t>Šiame kode mes sukūrėme testo klasę </a:t>
            </a:r>
            <a:r>
              <a:rPr lang="lt-LT" b="0" i="0" dirty="0" err="1">
                <a:solidFill>
                  <a:srgbClr val="374151"/>
                </a:solidFill>
                <a:effectLst/>
                <a:latin typeface="Söhne"/>
              </a:rPr>
              <a:t>TestKeliamieji</a:t>
            </a:r>
            <a:r>
              <a:rPr lang="lt-LT" b="0" i="0" dirty="0">
                <a:solidFill>
                  <a:srgbClr val="374151"/>
                </a:solidFill>
                <a:effectLst/>
                <a:latin typeface="Söhne"/>
              </a:rPr>
              <a:t>, kuri yra </a:t>
            </a:r>
            <a:r>
              <a:rPr lang="lt-LT" b="0" i="0" dirty="0" err="1">
                <a:solidFill>
                  <a:srgbClr val="374151"/>
                </a:solidFill>
                <a:effectLst/>
                <a:latin typeface="Söhne"/>
              </a:rPr>
              <a:t>unittest.TestCase</a:t>
            </a:r>
            <a:r>
              <a:rPr lang="lt-LT" b="0" i="0" dirty="0">
                <a:solidFill>
                  <a:srgbClr val="374151"/>
                </a:solidFill>
                <a:effectLst/>
                <a:latin typeface="Söhne"/>
              </a:rPr>
              <a:t> klasės išvestinė. Klasėje yra metodas </a:t>
            </a:r>
            <a:r>
              <a:rPr lang="lt-LT" b="0" i="0" dirty="0" err="1">
                <a:solidFill>
                  <a:srgbClr val="374151"/>
                </a:solidFill>
                <a:effectLst/>
                <a:latin typeface="Söhne"/>
              </a:rPr>
              <a:t>test_ar_keliamieji</a:t>
            </a:r>
            <a:r>
              <a:rPr lang="lt-LT" b="0" i="0" dirty="0">
                <a:solidFill>
                  <a:srgbClr val="374151"/>
                </a:solidFill>
                <a:effectLst/>
                <a:latin typeface="Söhne"/>
              </a:rPr>
              <a:t>, kuris yra mūsų vieneto testas.</a:t>
            </a:r>
          </a:p>
          <a:p>
            <a:pPr algn="l"/>
            <a:endParaRPr lang="lt-LT" b="0" i="0" dirty="0">
              <a:solidFill>
                <a:srgbClr val="374151"/>
              </a:solidFill>
              <a:effectLst/>
              <a:latin typeface="Söhne"/>
            </a:endParaRPr>
          </a:p>
          <a:p>
            <a:pPr algn="l"/>
            <a:r>
              <a:rPr lang="lt-LT" b="0" i="0" dirty="0">
                <a:solidFill>
                  <a:srgbClr val="374151"/>
                </a:solidFill>
                <a:effectLst/>
                <a:latin typeface="Söhne"/>
              </a:rPr>
              <a:t>Šiame metode mes iš pradžių iškviečiame funkciją </a:t>
            </a:r>
            <a:r>
              <a:rPr lang="lt-LT" b="0" i="0" dirty="0" err="1">
                <a:solidFill>
                  <a:srgbClr val="374151"/>
                </a:solidFill>
                <a:effectLst/>
                <a:latin typeface="Söhne"/>
              </a:rPr>
              <a:t>ar_keliamieji</a:t>
            </a:r>
            <a:r>
              <a:rPr lang="lt-LT" b="0" i="0" dirty="0">
                <a:solidFill>
                  <a:srgbClr val="374151"/>
                </a:solidFill>
                <a:effectLst/>
                <a:latin typeface="Söhne"/>
              </a:rPr>
              <a:t>(2000) ir gauname rezultatą. Tada nurodome, kokio rezultato tikimės - tai yra "Keliamieji". </a:t>
            </a:r>
          </a:p>
          <a:p>
            <a:pPr algn="l"/>
            <a:endParaRPr lang="lt-LT" b="0" i="0" dirty="0">
              <a:solidFill>
                <a:srgbClr val="374151"/>
              </a:solidFill>
              <a:effectLst/>
              <a:latin typeface="Söhne"/>
            </a:endParaRPr>
          </a:p>
          <a:p>
            <a:pPr algn="l"/>
            <a:r>
              <a:rPr lang="lt-LT" b="0" i="0" dirty="0">
                <a:solidFill>
                  <a:srgbClr val="374151"/>
                </a:solidFill>
                <a:effectLst/>
                <a:latin typeface="Söhne"/>
              </a:rPr>
              <a:t>Galiausiai, naudodami </a:t>
            </a:r>
            <a:r>
              <a:rPr lang="lt-LT" b="0" i="0" dirty="0" err="1">
                <a:solidFill>
                  <a:srgbClr val="374151"/>
                </a:solidFill>
                <a:effectLst/>
                <a:latin typeface="Söhne"/>
              </a:rPr>
              <a:t>self.assertEqual</a:t>
            </a:r>
            <a:r>
              <a:rPr lang="lt-LT" b="0" i="0" dirty="0">
                <a:solidFill>
                  <a:srgbClr val="374151"/>
                </a:solidFill>
                <a:effectLst/>
                <a:latin typeface="Söhne"/>
              </a:rPr>
              <a:t>(</a:t>
            </a:r>
            <a:r>
              <a:rPr lang="lt-LT" b="0" i="0" dirty="0" err="1">
                <a:solidFill>
                  <a:srgbClr val="374151"/>
                </a:solidFill>
                <a:effectLst/>
                <a:latin typeface="Söhne"/>
              </a:rPr>
              <a:t>lukestis</a:t>
            </a:r>
            <a:r>
              <a:rPr lang="lt-LT" b="0" i="0" dirty="0">
                <a:solidFill>
                  <a:srgbClr val="374151"/>
                </a:solidFill>
                <a:effectLst/>
                <a:latin typeface="Söhne"/>
              </a:rPr>
              <a:t>, rezultatas) patikriname, ar gautas rezultatas atitinka lūkestį.</a:t>
            </a:r>
          </a:p>
          <a:p>
            <a:pPr algn="l"/>
            <a:endParaRPr lang="lt-LT" b="0" i="0" dirty="0">
              <a:solidFill>
                <a:srgbClr val="374151"/>
              </a:solidFill>
              <a:effectLst/>
              <a:latin typeface="Söhne"/>
            </a:endParaRPr>
          </a:p>
          <a:p>
            <a:pPr algn="l"/>
            <a:r>
              <a:rPr lang="lt-LT" b="0" i="0" dirty="0">
                <a:solidFill>
                  <a:srgbClr val="374151"/>
                </a:solidFill>
                <a:effectLst/>
                <a:latin typeface="Söhne"/>
              </a:rPr>
              <a:t>Jeigu rezultatas sutampa su lūkesčiu, testas praeina sėkmingai. Jeigu ne, </a:t>
            </a:r>
            <a:r>
              <a:rPr lang="lt-LT" b="0" i="0" dirty="0" err="1">
                <a:solidFill>
                  <a:srgbClr val="374151"/>
                </a:solidFill>
                <a:effectLst/>
                <a:latin typeface="Söhne"/>
              </a:rPr>
              <a:t>unittest</a:t>
            </a:r>
            <a:r>
              <a:rPr lang="lt-LT" b="0" i="0" dirty="0">
                <a:solidFill>
                  <a:srgbClr val="374151"/>
                </a:solidFill>
                <a:effectLst/>
                <a:latin typeface="Söhne"/>
              </a:rPr>
              <a:t> modulis praneša apie klaidą.</a:t>
            </a:r>
          </a:p>
          <a:p>
            <a:pPr algn="l"/>
            <a:endParaRPr lang="lt-LT" b="0" i="0" dirty="0">
              <a:solidFill>
                <a:srgbClr val="374151"/>
              </a:solidFill>
              <a:effectLst/>
              <a:latin typeface="Söhne"/>
            </a:endParaRPr>
          </a:p>
          <a:p>
            <a:pPr algn="l"/>
            <a:r>
              <a:rPr lang="lt-LT" b="0" i="0" dirty="0">
                <a:solidFill>
                  <a:srgbClr val="374151"/>
                </a:solidFill>
                <a:effectLst/>
                <a:latin typeface="Söhne"/>
              </a:rPr>
              <a:t>Šis pavyzdys parodo tik vieną testą, bet galime lengvai pridėti daugiau. Pavyzdžiui, galime pridėti papildomus metodus, kurie testuotų </a:t>
            </a:r>
            <a:r>
              <a:rPr lang="lt-LT" b="0" i="0" dirty="0" err="1">
                <a:solidFill>
                  <a:srgbClr val="374151"/>
                </a:solidFill>
                <a:effectLst/>
                <a:latin typeface="Söhne"/>
              </a:rPr>
              <a:t>ar_keliamieji</a:t>
            </a:r>
            <a:r>
              <a:rPr lang="lt-LT" b="0" i="0" dirty="0">
                <a:solidFill>
                  <a:srgbClr val="374151"/>
                </a:solidFill>
                <a:effectLst/>
                <a:latin typeface="Söhne"/>
              </a:rPr>
              <a:t> funkciją su skirtingais metais, ir patikrinti, ar ji teisingai nustato, ar metai yra keliamieji ar ne.</a:t>
            </a:r>
          </a:p>
          <a:p>
            <a:pPr algn="l"/>
            <a:endParaRPr lang="lt-LT" b="0" i="0" dirty="0">
              <a:solidFill>
                <a:srgbClr val="374151"/>
              </a:solidFill>
              <a:effectLst/>
              <a:latin typeface="Söhne"/>
            </a:endParaRPr>
          </a:p>
          <a:p>
            <a:pPr algn="l"/>
            <a:r>
              <a:rPr lang="lt-LT" b="0" i="0" dirty="0">
                <a:solidFill>
                  <a:srgbClr val="374151"/>
                </a:solidFill>
                <a:effectLst/>
                <a:latin typeface="Söhne"/>
              </a:rPr>
              <a:t>"</a:t>
            </a:r>
            <a:r>
              <a:rPr lang="lt-LT" b="0" i="0" dirty="0" err="1">
                <a:solidFill>
                  <a:srgbClr val="374151"/>
                </a:solidFill>
                <a:effectLst/>
                <a:latin typeface="Söhne"/>
              </a:rPr>
              <a:t>Unit</a:t>
            </a:r>
            <a:r>
              <a:rPr lang="lt-LT" b="0" i="0" dirty="0">
                <a:solidFill>
                  <a:srgbClr val="374151"/>
                </a:solidFill>
                <a:effectLst/>
                <a:latin typeface="Söhne"/>
              </a:rPr>
              <a:t>" testavimas su "</a:t>
            </a:r>
            <a:r>
              <a:rPr lang="lt-LT" b="0" i="0" dirty="0" err="1">
                <a:solidFill>
                  <a:srgbClr val="374151"/>
                </a:solidFill>
                <a:effectLst/>
                <a:latin typeface="Söhne"/>
              </a:rPr>
              <a:t>unittest</a:t>
            </a:r>
            <a:r>
              <a:rPr lang="lt-LT" b="0" i="0" dirty="0">
                <a:solidFill>
                  <a:srgbClr val="374151"/>
                </a:solidFill>
                <a:effectLst/>
                <a:latin typeface="Söhne"/>
              </a:rPr>
              <a:t>" yra galinga priemonė, kuri padeda užtikrinti, kad mūsų kodas veikia teisingai. Be to, ši metodika taip pat padeda išlaikyti kodą tvarkingą ir gerai suprantamą. Todėl rekomenduoju visiems </a:t>
            </a:r>
            <a:r>
              <a:rPr lang="lt-LT" b="0" i="0" dirty="0" err="1">
                <a:solidFill>
                  <a:srgbClr val="374151"/>
                </a:solidFill>
                <a:effectLst/>
                <a:latin typeface="Söhne"/>
              </a:rPr>
              <a:t>Python</a:t>
            </a:r>
            <a:r>
              <a:rPr lang="lt-LT" b="0" i="0" dirty="0">
                <a:solidFill>
                  <a:srgbClr val="374151"/>
                </a:solidFill>
                <a:effectLst/>
                <a:latin typeface="Söhne"/>
              </a:rPr>
              <a:t> programuotojams išmokti naudoti "</a:t>
            </a:r>
            <a:r>
              <a:rPr lang="lt-LT" b="0" i="0" dirty="0" err="1">
                <a:solidFill>
                  <a:srgbClr val="374151"/>
                </a:solidFill>
                <a:effectLst/>
                <a:latin typeface="Söhne"/>
              </a:rPr>
              <a:t>unittest</a:t>
            </a:r>
            <a:r>
              <a:rPr lang="lt-LT" b="0" i="0" dirty="0">
                <a:solidFill>
                  <a:srgbClr val="374151"/>
                </a:solidFill>
                <a:effectLst/>
                <a:latin typeface="Söhne"/>
              </a:rPr>
              <a:t>" ir taikyti "</a:t>
            </a:r>
            <a:r>
              <a:rPr lang="lt-LT" b="0" i="0" dirty="0" err="1">
                <a:solidFill>
                  <a:srgbClr val="374151"/>
                </a:solidFill>
                <a:effectLst/>
                <a:latin typeface="Söhne"/>
              </a:rPr>
              <a:t>unit</a:t>
            </a:r>
            <a:r>
              <a:rPr lang="lt-LT" b="0" i="0" dirty="0">
                <a:solidFill>
                  <a:srgbClr val="374151"/>
                </a:solidFill>
                <a:effectLst/>
                <a:latin typeface="Söhne"/>
              </a:rPr>
              <a:t>" testavimą savo kasdieniame darbe.</a:t>
            </a:r>
          </a:p>
        </p:txBody>
      </p:sp>
      <p:sp>
        <p:nvSpPr>
          <p:cNvPr id="4" name="Slide Number Placeholder 3"/>
          <p:cNvSpPr>
            <a:spLocks noGrp="1"/>
          </p:cNvSpPr>
          <p:nvPr>
            <p:ph type="sldNum" sz="quarter" idx="5"/>
          </p:nvPr>
        </p:nvSpPr>
        <p:spPr/>
        <p:txBody>
          <a:bodyPr/>
          <a:lstStyle/>
          <a:p>
            <a:fld id="{93C823D4-37AC-524D-882A-6DB49D5C7757}" type="slidenum">
              <a:rPr lang="en-LT" smtClean="0"/>
              <a:t>6</a:t>
            </a:fld>
            <a:endParaRPr lang="en-LT"/>
          </a:p>
        </p:txBody>
      </p:sp>
    </p:spTree>
    <p:extLst>
      <p:ext uri="{BB962C8B-B14F-4D97-AF65-F5344CB8AC3E}">
        <p14:creationId xmlns:p14="http://schemas.microsoft.com/office/powerpoint/2010/main" val="495911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Toliau aptarsime, kaip paleisti savo vienetinius testus terminalo aplinkoje. Kaip jau minėta, vienetiniai testai yra esminis kodo kokybės užtikrinimo įrankis. Paleisdami testus terminalo aplinkoje, galime patikrinti, ar mūsų kodas veikia teisingai.</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unittest</a:t>
            </a:r>
            <a:r>
              <a:rPr lang="lt-LT" b="0" i="0" dirty="0">
                <a:solidFill>
                  <a:srgbClr val="374151"/>
                </a:solidFill>
                <a:effectLst/>
                <a:latin typeface="Söhne"/>
              </a:rPr>
              <a:t>" modulis suteikia mums galimybę lengvai paleisti testus iš terminalo. Norėdami tai padaryti, reikia atlikti keletą paprastų žingsnių:</a:t>
            </a:r>
          </a:p>
          <a:p>
            <a:pPr algn="l">
              <a:buFont typeface="+mj-lt"/>
              <a:buAutoNum type="arabicPeriod"/>
            </a:pPr>
            <a:r>
              <a:rPr lang="lt-LT" b="0" i="0" dirty="0">
                <a:solidFill>
                  <a:srgbClr val="374151"/>
                </a:solidFill>
                <a:effectLst/>
                <a:latin typeface="Söhne"/>
              </a:rPr>
              <a:t>Atsidarykite terminalą.</a:t>
            </a:r>
          </a:p>
          <a:p>
            <a:pPr algn="l">
              <a:buFont typeface="+mj-lt"/>
              <a:buAutoNum type="arabicPeriod"/>
            </a:pPr>
            <a:r>
              <a:rPr lang="lt-LT" b="0" i="0" dirty="0">
                <a:solidFill>
                  <a:srgbClr val="374151"/>
                </a:solidFill>
                <a:effectLst/>
                <a:latin typeface="Söhne"/>
              </a:rPr>
              <a:t>Pereikite į katalogą, kuriame yra jūsų testų failai.</a:t>
            </a:r>
          </a:p>
          <a:p>
            <a:pPr algn="l">
              <a:buFont typeface="+mj-lt"/>
              <a:buAutoNum type="arabicPeriod"/>
            </a:pPr>
            <a:r>
              <a:rPr lang="lt-LT" b="0" i="0" dirty="0">
                <a:solidFill>
                  <a:srgbClr val="374151"/>
                </a:solidFill>
                <a:effectLst/>
                <a:latin typeface="Söhne"/>
              </a:rPr>
              <a:t>Paleiskite testus naudodamiesi komanda </a:t>
            </a:r>
            <a:r>
              <a:rPr lang="lt-LT" b="0" i="0" dirty="0" err="1">
                <a:solidFill>
                  <a:srgbClr val="374151"/>
                </a:solidFill>
                <a:effectLst/>
                <a:latin typeface="Söhne"/>
              </a:rPr>
              <a:t>python</a:t>
            </a:r>
            <a:r>
              <a:rPr lang="lt-LT" b="0" i="0" dirty="0">
                <a:solidFill>
                  <a:srgbClr val="374151"/>
                </a:solidFill>
                <a:effectLst/>
                <a:latin typeface="Söhne"/>
              </a:rPr>
              <a:t> -m </a:t>
            </a:r>
            <a:r>
              <a:rPr lang="lt-LT" b="0" i="0" dirty="0" err="1">
                <a:solidFill>
                  <a:srgbClr val="374151"/>
                </a:solidFill>
                <a:effectLst/>
                <a:latin typeface="Söhne"/>
              </a:rPr>
              <a:t>unittest</a:t>
            </a:r>
            <a:r>
              <a:rPr lang="lt-LT" b="0" i="0" dirty="0">
                <a:solidFill>
                  <a:srgbClr val="374151"/>
                </a:solidFill>
                <a:effectLst/>
                <a:latin typeface="Söhne"/>
              </a:rPr>
              <a:t> </a:t>
            </a:r>
            <a:r>
              <a:rPr lang="lt-LT" b="0" i="0" dirty="0" err="1">
                <a:solidFill>
                  <a:srgbClr val="374151"/>
                </a:solidFill>
                <a:effectLst/>
                <a:latin typeface="Söhne"/>
              </a:rPr>
              <a:t>test_keliamieji.py</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Čia </a:t>
            </a:r>
            <a:r>
              <a:rPr lang="lt-LT" b="0" i="0" dirty="0" err="1">
                <a:solidFill>
                  <a:srgbClr val="374151"/>
                </a:solidFill>
                <a:effectLst/>
                <a:latin typeface="Söhne"/>
              </a:rPr>
              <a:t>python</a:t>
            </a:r>
            <a:r>
              <a:rPr lang="lt-LT" b="0" i="0" dirty="0">
                <a:solidFill>
                  <a:srgbClr val="374151"/>
                </a:solidFill>
                <a:effectLst/>
                <a:latin typeface="Söhne"/>
              </a:rPr>
              <a:t> -m </a:t>
            </a:r>
            <a:r>
              <a:rPr lang="lt-LT" b="0" i="0" dirty="0" err="1">
                <a:solidFill>
                  <a:srgbClr val="374151"/>
                </a:solidFill>
                <a:effectLst/>
                <a:latin typeface="Söhne"/>
              </a:rPr>
              <a:t>unittest</a:t>
            </a:r>
            <a:r>
              <a:rPr lang="lt-LT" b="0" i="0" dirty="0">
                <a:solidFill>
                  <a:srgbClr val="374151"/>
                </a:solidFill>
                <a:effectLst/>
                <a:latin typeface="Söhne"/>
              </a:rPr>
              <a:t> yra komanda, kuri paleidžia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unittest</a:t>
            </a:r>
            <a:r>
              <a:rPr lang="lt-LT" b="0" i="0" dirty="0">
                <a:solidFill>
                  <a:srgbClr val="374151"/>
                </a:solidFill>
                <a:effectLst/>
                <a:latin typeface="Söhne"/>
              </a:rPr>
              <a:t>" modulį, o </a:t>
            </a:r>
            <a:r>
              <a:rPr lang="lt-LT" b="0" i="0" dirty="0" err="1">
                <a:solidFill>
                  <a:srgbClr val="374151"/>
                </a:solidFill>
                <a:effectLst/>
                <a:latin typeface="Söhne"/>
              </a:rPr>
              <a:t>test_keliamieji.py</a:t>
            </a:r>
            <a:r>
              <a:rPr lang="lt-LT" b="0" i="0" dirty="0">
                <a:solidFill>
                  <a:srgbClr val="374151"/>
                </a:solidFill>
                <a:effectLst/>
                <a:latin typeface="Söhne"/>
              </a:rPr>
              <a:t> yra jūsų testų failas. Pakeiskite šį failo pavadinimą atitinkamai, jei jūsų testų failas turi kitokį pavadinimą.</a:t>
            </a:r>
          </a:p>
          <a:p>
            <a:pPr algn="l"/>
            <a:endParaRPr lang="lt-LT" b="0" i="0" dirty="0">
              <a:solidFill>
                <a:srgbClr val="374151"/>
              </a:solidFill>
              <a:effectLst/>
              <a:latin typeface="Söhne"/>
            </a:endParaRPr>
          </a:p>
          <a:p>
            <a:pPr algn="l"/>
            <a:r>
              <a:rPr lang="lt-LT" b="0" i="0" dirty="0">
                <a:solidFill>
                  <a:srgbClr val="374151"/>
                </a:solidFill>
                <a:effectLst/>
                <a:latin typeface="Söhne"/>
              </a:rPr>
              <a:t>Po šios komandos įvedimo, </a:t>
            </a:r>
            <a:r>
              <a:rPr lang="lt-LT" b="0" i="0" dirty="0" err="1">
                <a:solidFill>
                  <a:srgbClr val="374151"/>
                </a:solidFill>
                <a:effectLst/>
                <a:latin typeface="Söhne"/>
              </a:rPr>
              <a:t>Python</a:t>
            </a:r>
            <a:r>
              <a:rPr lang="lt-LT" b="0" i="0" dirty="0">
                <a:solidFill>
                  <a:srgbClr val="374151"/>
                </a:solidFill>
                <a:effectLst/>
                <a:latin typeface="Söhne"/>
              </a:rPr>
              <a:t> pradės vykdyti visus "</a:t>
            </a:r>
            <a:r>
              <a:rPr lang="lt-LT" b="0" i="0" dirty="0" err="1">
                <a:solidFill>
                  <a:srgbClr val="374151"/>
                </a:solidFill>
                <a:effectLst/>
                <a:latin typeface="Söhne"/>
              </a:rPr>
              <a:t>unittest</a:t>
            </a:r>
            <a:r>
              <a:rPr lang="lt-LT" b="0" i="0" dirty="0">
                <a:solidFill>
                  <a:srgbClr val="374151"/>
                </a:solidFill>
                <a:effectLst/>
                <a:latin typeface="Söhne"/>
              </a:rPr>
              <a:t>" modulio testus, esančius nurodytame faile. Testų vykdymo metu jums bus parodoma, kiek testų buvo paleista, kiek laiko užtruko testų vykdymas, ir galiausiai - ar visi testai praėjo sėkmingai. Jeigu kažkuris iš testų nepavyko, bus pateikta informacija apie tai, kuris testas nepavyko ir kokios buvo klaidos.</a:t>
            </a:r>
          </a:p>
          <a:p>
            <a:pPr algn="l"/>
            <a:endParaRPr lang="lt-LT" b="0" i="0" dirty="0">
              <a:solidFill>
                <a:srgbClr val="374151"/>
              </a:solidFill>
              <a:effectLst/>
              <a:latin typeface="Söhne"/>
            </a:endParaRPr>
          </a:p>
          <a:p>
            <a:pPr algn="l"/>
            <a:r>
              <a:rPr lang="lt-LT" b="0" i="0" dirty="0">
                <a:solidFill>
                  <a:srgbClr val="374151"/>
                </a:solidFill>
                <a:effectLst/>
                <a:latin typeface="Söhne"/>
              </a:rPr>
              <a:t>Visa ši procedūra yra labai naudinga, nes leidžia mums lengvai patikrinti, ar mūsų kodas veikia teisingai. Tai taip pat skatina gerą praktiką - rašyti vienetinius testus savo kodui ir paleisti juos reguliariai, siekiant užtikrinti, kad jūsų kodas veikia teisingai. Todėl, </a:t>
            </a:r>
            <a:r>
              <a:rPr lang="lt-LT" b="0" i="0" dirty="0" err="1">
                <a:solidFill>
                  <a:srgbClr val="374151"/>
                </a:solidFill>
                <a:effectLst/>
                <a:latin typeface="Söhne"/>
              </a:rPr>
              <a:t>Python</a:t>
            </a:r>
            <a:r>
              <a:rPr lang="lt-LT" b="0" i="0" dirty="0">
                <a:solidFill>
                  <a:srgbClr val="374151"/>
                </a:solidFill>
                <a:effectLst/>
                <a:latin typeface="Söhne"/>
              </a:rPr>
              <a:t> programuotojai, nebijokite naudoti terminalo ir vienetinių testų savo darbe!</a:t>
            </a:r>
          </a:p>
        </p:txBody>
      </p:sp>
      <p:sp>
        <p:nvSpPr>
          <p:cNvPr id="4" name="Slide Number Placeholder 3"/>
          <p:cNvSpPr>
            <a:spLocks noGrp="1"/>
          </p:cNvSpPr>
          <p:nvPr>
            <p:ph type="sldNum" sz="quarter" idx="5"/>
          </p:nvPr>
        </p:nvSpPr>
        <p:spPr/>
        <p:txBody>
          <a:bodyPr/>
          <a:lstStyle/>
          <a:p>
            <a:fld id="{93C823D4-37AC-524D-882A-6DB49D5C7757}" type="slidenum">
              <a:rPr lang="en-LT" smtClean="0"/>
              <a:t>7</a:t>
            </a:fld>
            <a:endParaRPr lang="en-LT"/>
          </a:p>
        </p:txBody>
      </p:sp>
    </p:spTree>
    <p:extLst>
      <p:ext uri="{BB962C8B-B14F-4D97-AF65-F5344CB8AC3E}">
        <p14:creationId xmlns:p14="http://schemas.microsoft.com/office/powerpoint/2010/main" val="1685086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Toliau aptarsime, kaip galima paleisti vienetinius testus tiesiogiai iš mūsų </a:t>
            </a:r>
            <a:r>
              <a:rPr lang="lt-LT" b="0" i="0" dirty="0" err="1">
                <a:effectLst/>
                <a:latin typeface="Söhne"/>
              </a:rPr>
              <a:t>Python</a:t>
            </a:r>
            <a:r>
              <a:rPr lang="lt-LT" b="0" i="0" dirty="0">
                <a:effectLst/>
                <a:latin typeface="Söhne"/>
              </a:rPr>
              <a:t> failo, nenaudojant terminalo. Ši praktika gali būti patogi, nes leidžia mums išlaikyti testavimo proceso kontrolę tiesiai iš mūsų kodo.</a:t>
            </a:r>
          </a:p>
          <a:p>
            <a:pPr algn="l"/>
            <a:endParaRPr lang="lt-LT" b="0" i="0" dirty="0">
              <a:effectLst/>
              <a:latin typeface="Söhne"/>
            </a:endParaRPr>
          </a:p>
          <a:p>
            <a:pPr algn="l"/>
            <a:r>
              <a:rPr lang="lt-LT" b="0" i="0" dirty="0">
                <a:effectLst/>
                <a:latin typeface="Söhne"/>
              </a:rPr>
              <a:t>Norėdami tai padaryti, galime naudoti specialią </a:t>
            </a:r>
            <a:r>
              <a:rPr lang="lt-LT" b="0" i="0" dirty="0" err="1">
                <a:effectLst/>
                <a:latin typeface="Söhne"/>
              </a:rPr>
              <a:t>Python</a:t>
            </a:r>
            <a:r>
              <a:rPr lang="lt-LT" b="0" i="0" dirty="0">
                <a:effectLst/>
                <a:latin typeface="Söhne"/>
              </a:rPr>
              <a:t> sąlygą, kuri patikrina, ar mūsų failas yra paleistas tiesiogiai, ir, jei taip, paleidžia visus testus, naudojant </a:t>
            </a:r>
            <a:r>
              <a:rPr lang="lt-LT" b="0" i="0" dirty="0" err="1">
                <a:effectLst/>
                <a:latin typeface="Söhne"/>
              </a:rPr>
              <a:t>unittest.main</a:t>
            </a:r>
            <a:r>
              <a:rPr lang="lt-LT" b="0" i="0" dirty="0">
                <a:effectLst/>
                <a:latin typeface="Söhne"/>
              </a:rPr>
              <a:t>().</a:t>
            </a:r>
          </a:p>
          <a:p>
            <a:pPr algn="l"/>
            <a:endParaRPr lang="lt-LT" b="0" i="0" dirty="0">
              <a:effectLst/>
              <a:latin typeface="Söhne"/>
            </a:endParaRPr>
          </a:p>
          <a:p>
            <a:pPr algn="l"/>
            <a:r>
              <a:rPr lang="lt-LT" b="0" i="0" dirty="0">
                <a:effectLst/>
                <a:latin typeface="Söhne"/>
              </a:rPr>
              <a:t>Štai kaip atrodo atitinkamas kodo fragmentas:</a:t>
            </a:r>
          </a:p>
          <a:p>
            <a:pPr algn="l"/>
            <a:r>
              <a:rPr lang="lt-LT" b="0" i="0" dirty="0" err="1">
                <a:solidFill>
                  <a:srgbClr val="2E95D3"/>
                </a:solidFill>
                <a:effectLst/>
                <a:latin typeface="Söhne"/>
              </a:rPr>
              <a:t>if</a:t>
            </a:r>
            <a:r>
              <a:rPr lang="lt-LT" b="0" i="0" dirty="0">
                <a:effectLst/>
                <a:latin typeface="Söhne"/>
              </a:rPr>
              <a:t> __name__ == </a:t>
            </a:r>
            <a:r>
              <a:rPr lang="lt-LT" b="0" i="0" dirty="0">
                <a:solidFill>
                  <a:srgbClr val="00A67D"/>
                </a:solidFill>
                <a:effectLst/>
                <a:latin typeface="Söhne"/>
              </a:rPr>
              <a:t>'__</a:t>
            </a:r>
            <a:r>
              <a:rPr lang="lt-LT" b="0" i="0" dirty="0" err="1">
                <a:solidFill>
                  <a:srgbClr val="00A67D"/>
                </a:solidFill>
                <a:effectLst/>
                <a:latin typeface="Söhne"/>
              </a:rPr>
              <a:t>main</a:t>
            </a:r>
            <a:r>
              <a:rPr lang="lt-LT" b="0" i="0" dirty="0">
                <a:solidFill>
                  <a:srgbClr val="00A67D"/>
                </a:solidFill>
                <a:effectLst/>
                <a:latin typeface="Söhne"/>
              </a:rPr>
              <a:t>__'</a:t>
            </a:r>
            <a:r>
              <a:rPr lang="lt-LT" b="0" i="0" dirty="0">
                <a:effectLst/>
                <a:latin typeface="Söhne"/>
              </a:rPr>
              <a:t>: </a:t>
            </a:r>
            <a:r>
              <a:rPr lang="lt-LT" b="0" i="0" dirty="0" err="1">
                <a:effectLst/>
                <a:latin typeface="Söhne"/>
              </a:rPr>
              <a:t>unittest.main</a:t>
            </a:r>
            <a:r>
              <a:rPr lang="lt-LT" b="0" i="0" dirty="0">
                <a:effectLst/>
                <a:latin typeface="Söhne"/>
              </a:rPr>
              <a:t>() </a:t>
            </a:r>
          </a:p>
          <a:p>
            <a:pPr algn="l"/>
            <a:endParaRPr lang="lt-LT" b="0" i="0" dirty="0">
              <a:effectLst/>
              <a:latin typeface="Söhne"/>
            </a:endParaRPr>
          </a:p>
          <a:p>
            <a:pPr algn="l"/>
            <a:r>
              <a:rPr lang="lt-LT" b="0" i="0" dirty="0">
                <a:effectLst/>
                <a:latin typeface="Söhne"/>
              </a:rPr>
              <a:t>Ši sąlyga patikrina, ar mūsų failas yra paleistas tiesiogiai (o ne importuojamas kaip modulis). Jei taip, ji paleidžia </a:t>
            </a:r>
            <a:r>
              <a:rPr lang="lt-LT" b="0" i="0" dirty="0" err="1">
                <a:effectLst/>
                <a:latin typeface="Söhne"/>
              </a:rPr>
              <a:t>unittest.main</a:t>
            </a:r>
            <a:r>
              <a:rPr lang="lt-LT" b="0" i="0" dirty="0">
                <a:effectLst/>
                <a:latin typeface="Söhne"/>
              </a:rPr>
              <a:t>(), kuris automatiškai randa ir paleidžia visus testus, esančius mūsų faile.</a:t>
            </a:r>
          </a:p>
          <a:p>
            <a:pPr algn="l"/>
            <a:endParaRPr lang="lt-LT" b="0" i="0" dirty="0">
              <a:effectLst/>
              <a:latin typeface="Söhne"/>
            </a:endParaRPr>
          </a:p>
          <a:p>
            <a:pPr algn="l"/>
            <a:r>
              <a:rPr lang="lt-LT" b="0" i="0" dirty="0">
                <a:effectLst/>
                <a:latin typeface="Söhne"/>
              </a:rPr>
              <a:t>Šis metodas yra itin patogus, nes leidžia mums paleisti visus testus tiesiog iš mūsų </a:t>
            </a:r>
            <a:r>
              <a:rPr lang="lt-LT" b="0" i="0" dirty="0" err="1">
                <a:effectLst/>
                <a:latin typeface="Söhne"/>
              </a:rPr>
              <a:t>Python</a:t>
            </a:r>
            <a:r>
              <a:rPr lang="lt-LT" b="0" i="0" dirty="0">
                <a:effectLst/>
                <a:latin typeface="Söhne"/>
              </a:rPr>
              <a:t> redaktoriaus, spustelėjus "</a:t>
            </a:r>
            <a:r>
              <a:rPr lang="lt-LT" b="0" i="0" dirty="0" err="1">
                <a:effectLst/>
                <a:latin typeface="Söhne"/>
              </a:rPr>
              <a:t>Run</a:t>
            </a:r>
            <a:r>
              <a:rPr lang="lt-LT" b="0" i="0" dirty="0">
                <a:effectLst/>
                <a:latin typeface="Söhne"/>
              </a:rPr>
              <a:t>" mygtuką. Tai taip pat leidžia mums išvengti rankinio terminalo naudojimo ir užtikrina, kad visi mūsų testai bus paleisti kiekvieną kartą, kai paleidžiame mūsų kodą.</a:t>
            </a:r>
          </a:p>
          <a:p>
            <a:pPr algn="l"/>
            <a:endParaRPr lang="lt-LT" b="0" i="0" dirty="0">
              <a:effectLst/>
              <a:latin typeface="Söhne"/>
            </a:endParaRPr>
          </a:p>
          <a:p>
            <a:pPr algn="l"/>
            <a:r>
              <a:rPr lang="lt-LT" b="0" i="0" dirty="0">
                <a:effectLst/>
                <a:latin typeface="Söhne"/>
              </a:rPr>
              <a:t>Taigi, jei norite paleisti testus tiesiogiai iš </a:t>
            </a:r>
            <a:r>
              <a:rPr lang="lt-LT" b="0" i="0" dirty="0" err="1">
                <a:effectLst/>
                <a:latin typeface="Söhne"/>
              </a:rPr>
              <a:t>Python</a:t>
            </a:r>
            <a:r>
              <a:rPr lang="lt-LT" b="0" i="0" dirty="0">
                <a:effectLst/>
                <a:latin typeface="Söhne"/>
              </a:rPr>
              <a:t> failo, tiesiog įtraukite šią sąlygą į savo failo apačią, ir jūsų testai bus paleisti kiekvieną kartą, kai paleisite savo failą. Tai dar vienas puikus būdas užtikrinti, kad jūsų kodas veikia teisingai!</a:t>
            </a:r>
          </a:p>
          <a:p>
            <a:pPr algn="l"/>
            <a:br>
              <a:rPr lang="lt-LT" b="0" i="0" dirty="0">
                <a:effectLst/>
                <a:latin typeface="Söhne"/>
              </a:rPr>
            </a:br>
            <a:endParaRPr lang="lt-LT" b="0" i="0" dirty="0">
              <a:effectLst/>
              <a:latin typeface="Söhne"/>
            </a:endParaRPr>
          </a:p>
          <a:p>
            <a:endParaRPr lang="en-LT" dirty="0"/>
          </a:p>
        </p:txBody>
      </p:sp>
      <p:sp>
        <p:nvSpPr>
          <p:cNvPr id="4" name="Slide Number Placeholder 3"/>
          <p:cNvSpPr>
            <a:spLocks noGrp="1"/>
          </p:cNvSpPr>
          <p:nvPr>
            <p:ph type="sldNum" sz="quarter" idx="5"/>
          </p:nvPr>
        </p:nvSpPr>
        <p:spPr/>
        <p:txBody>
          <a:bodyPr/>
          <a:lstStyle/>
          <a:p>
            <a:fld id="{93C823D4-37AC-524D-882A-6DB49D5C7757}" type="slidenum">
              <a:rPr lang="en-LT" smtClean="0"/>
              <a:t>8</a:t>
            </a:fld>
            <a:endParaRPr lang="en-LT"/>
          </a:p>
        </p:txBody>
      </p:sp>
    </p:spTree>
    <p:extLst>
      <p:ext uri="{BB962C8B-B14F-4D97-AF65-F5344CB8AC3E}">
        <p14:creationId xmlns:p14="http://schemas.microsoft.com/office/powerpoint/2010/main" val="2757933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Dabar mes panagrinėsime, kaip svarbu užtikrinti, kad mūsų vienetiniai testai būtų teisingi ir patikimi. Tai reiškia, kad jie turėtų tiksliai patikrinti mūsų funkcijų arba metodų rezultatus ir neklaidingai atspindėti mūsų lūkesčius. Pabandykime tai paaiškinti per konkretų pavyzdį.</a:t>
            </a:r>
          </a:p>
          <a:p>
            <a:pPr algn="l"/>
            <a:endParaRPr lang="lt-LT" b="0" i="0" dirty="0">
              <a:solidFill>
                <a:srgbClr val="374151"/>
              </a:solidFill>
              <a:effectLst/>
              <a:latin typeface="Söhne"/>
            </a:endParaRPr>
          </a:p>
          <a:p>
            <a:pPr algn="l"/>
            <a:r>
              <a:rPr lang="lt-LT" b="0" i="0" dirty="0">
                <a:solidFill>
                  <a:srgbClr val="374151"/>
                </a:solidFill>
                <a:effectLst/>
                <a:latin typeface="Söhne"/>
              </a:rPr>
              <a:t>Tarkime, turime tokią testavimo situaciją:</a:t>
            </a:r>
          </a:p>
          <a:p>
            <a:r>
              <a:rPr lang="lt-LT" dirty="0" err="1">
                <a:solidFill>
                  <a:srgbClr val="2E95D3"/>
                </a:solidFill>
                <a:effectLst/>
              </a:rPr>
              <a:t>import</a:t>
            </a:r>
            <a:r>
              <a:rPr lang="lt-LT" dirty="0">
                <a:effectLst/>
              </a:rPr>
              <a:t> </a:t>
            </a:r>
            <a:r>
              <a:rPr lang="lt-LT" dirty="0" err="1">
                <a:effectLst/>
              </a:rPr>
              <a:t>unittest</a:t>
            </a:r>
            <a:r>
              <a:rPr lang="lt-LT" dirty="0">
                <a:effectLst/>
              </a:rPr>
              <a:t> </a:t>
            </a:r>
            <a:r>
              <a:rPr lang="lt-LT" dirty="0" err="1">
                <a:solidFill>
                  <a:srgbClr val="2E95D3"/>
                </a:solidFill>
                <a:effectLst/>
              </a:rPr>
              <a:t>from</a:t>
            </a:r>
            <a:r>
              <a:rPr lang="lt-LT" dirty="0">
                <a:effectLst/>
              </a:rPr>
              <a:t> keliamieji </a:t>
            </a:r>
            <a:r>
              <a:rPr lang="lt-LT" dirty="0" err="1">
                <a:solidFill>
                  <a:srgbClr val="2E95D3"/>
                </a:solidFill>
                <a:effectLst/>
              </a:rPr>
              <a:t>import</a:t>
            </a:r>
            <a:r>
              <a:rPr lang="lt-LT" dirty="0">
                <a:effectLst/>
              </a:rPr>
              <a:t> </a:t>
            </a:r>
            <a:r>
              <a:rPr lang="lt-LT" dirty="0" err="1">
                <a:effectLst/>
              </a:rPr>
              <a:t>ar_keliamieji</a:t>
            </a:r>
            <a:r>
              <a:rPr lang="lt-LT" dirty="0">
                <a:effectLst/>
              </a:rPr>
              <a:t> </a:t>
            </a:r>
            <a:r>
              <a:rPr lang="lt-LT" dirty="0" err="1">
                <a:solidFill>
                  <a:srgbClr val="2E95D3"/>
                </a:solidFill>
                <a:effectLst/>
              </a:rPr>
              <a:t>class</a:t>
            </a:r>
            <a:r>
              <a:rPr lang="lt-LT" dirty="0">
                <a:effectLst/>
              </a:rPr>
              <a:t> </a:t>
            </a:r>
            <a:r>
              <a:rPr lang="lt-LT" dirty="0" err="1">
                <a:solidFill>
                  <a:srgbClr val="F22C3D"/>
                </a:solidFill>
                <a:effectLst/>
              </a:rPr>
              <a:t>TestKeliamieji</a:t>
            </a:r>
            <a:r>
              <a:rPr lang="lt-LT" dirty="0">
                <a:effectLst/>
              </a:rPr>
              <a:t>(</a:t>
            </a:r>
            <a:r>
              <a:rPr lang="lt-LT" dirty="0" err="1">
                <a:effectLst/>
              </a:rPr>
              <a:t>unittest.TestCase</a:t>
            </a:r>
            <a:r>
              <a:rPr lang="lt-LT" dirty="0">
                <a:effectLst/>
              </a:rPr>
              <a:t>): </a:t>
            </a:r>
            <a:r>
              <a:rPr lang="lt-LT" dirty="0" err="1">
                <a:solidFill>
                  <a:srgbClr val="2E95D3"/>
                </a:solidFill>
                <a:effectLst/>
              </a:rPr>
              <a:t>def</a:t>
            </a:r>
            <a:r>
              <a:rPr lang="lt-LT" dirty="0">
                <a:effectLst/>
              </a:rPr>
              <a:t> </a:t>
            </a:r>
            <a:r>
              <a:rPr lang="lt-LT" dirty="0" err="1">
                <a:solidFill>
                  <a:srgbClr val="F22C3D"/>
                </a:solidFill>
                <a:effectLst/>
              </a:rPr>
              <a:t>test_ar_keliamieji</a:t>
            </a:r>
            <a:r>
              <a:rPr lang="lt-LT" dirty="0">
                <a:effectLst/>
              </a:rPr>
              <a:t>(</a:t>
            </a:r>
            <a:r>
              <a:rPr lang="lt-LT" dirty="0" err="1">
                <a:effectLst/>
              </a:rPr>
              <a:t>self</a:t>
            </a:r>
            <a:r>
              <a:rPr lang="lt-LT" dirty="0">
                <a:effectLst/>
              </a:rPr>
              <a:t>): </a:t>
            </a:r>
            <a:r>
              <a:rPr lang="lt-LT" dirty="0" err="1">
                <a:effectLst/>
              </a:rPr>
              <a:t>self.assertEqual</a:t>
            </a:r>
            <a:r>
              <a:rPr lang="lt-LT" dirty="0">
                <a:effectLst/>
              </a:rPr>
              <a:t>(</a:t>
            </a:r>
            <a:r>
              <a:rPr lang="lt-LT" dirty="0">
                <a:solidFill>
                  <a:srgbClr val="00A67D"/>
                </a:solidFill>
                <a:effectLst/>
              </a:rPr>
              <a:t>"Keliamieji"</a:t>
            </a:r>
            <a:r>
              <a:rPr lang="lt-LT" dirty="0">
                <a:effectLst/>
              </a:rPr>
              <a:t>, </a:t>
            </a:r>
            <a:r>
              <a:rPr lang="lt-LT" dirty="0" err="1">
                <a:effectLst/>
              </a:rPr>
              <a:t>ar_keliamieji</a:t>
            </a:r>
            <a:r>
              <a:rPr lang="lt-LT" dirty="0">
                <a:effectLst/>
              </a:rPr>
              <a:t>(</a:t>
            </a:r>
            <a:r>
              <a:rPr lang="lt-LT" dirty="0">
                <a:solidFill>
                  <a:srgbClr val="DF3079"/>
                </a:solidFill>
                <a:effectLst/>
              </a:rPr>
              <a:t>2000</a:t>
            </a:r>
            <a:r>
              <a:rPr lang="lt-LT" dirty="0">
                <a:effectLst/>
              </a:rPr>
              <a:t>)) </a:t>
            </a:r>
            <a:r>
              <a:rPr lang="lt-LT" dirty="0" err="1">
                <a:effectLst/>
              </a:rPr>
              <a:t>self.assertEqual</a:t>
            </a:r>
            <a:r>
              <a:rPr lang="lt-LT" dirty="0">
                <a:effectLst/>
              </a:rPr>
              <a:t>(</a:t>
            </a:r>
            <a:r>
              <a:rPr lang="lt-LT" dirty="0">
                <a:solidFill>
                  <a:srgbClr val="00A67D"/>
                </a:solidFill>
                <a:effectLst/>
              </a:rPr>
              <a:t>"Keliamieji"</a:t>
            </a:r>
            <a:r>
              <a:rPr lang="lt-LT" dirty="0">
                <a:effectLst/>
              </a:rPr>
              <a:t>, </a:t>
            </a:r>
            <a:r>
              <a:rPr lang="lt-LT" dirty="0" err="1">
                <a:effectLst/>
              </a:rPr>
              <a:t>ar_keliamieji</a:t>
            </a:r>
            <a:r>
              <a:rPr lang="lt-LT" dirty="0">
                <a:effectLst/>
              </a:rPr>
              <a:t>(</a:t>
            </a:r>
            <a:r>
              <a:rPr lang="lt-LT" dirty="0">
                <a:solidFill>
                  <a:srgbClr val="DF3079"/>
                </a:solidFill>
                <a:effectLst/>
              </a:rPr>
              <a:t>2020</a:t>
            </a:r>
            <a:r>
              <a:rPr lang="lt-LT" dirty="0">
                <a:effectLst/>
              </a:rPr>
              <a:t>)) </a:t>
            </a:r>
            <a:r>
              <a:rPr lang="lt-LT" dirty="0" err="1">
                <a:effectLst/>
              </a:rPr>
              <a:t>self.assertEqual</a:t>
            </a:r>
            <a:r>
              <a:rPr lang="lt-LT" dirty="0">
                <a:effectLst/>
              </a:rPr>
              <a:t>(</a:t>
            </a:r>
            <a:r>
              <a:rPr lang="lt-LT" dirty="0">
                <a:solidFill>
                  <a:srgbClr val="00A67D"/>
                </a:solidFill>
                <a:effectLst/>
              </a:rPr>
              <a:t>"Keliamieji"</a:t>
            </a:r>
            <a:r>
              <a:rPr lang="lt-LT" dirty="0">
                <a:effectLst/>
              </a:rPr>
              <a:t>, </a:t>
            </a:r>
            <a:r>
              <a:rPr lang="lt-LT" dirty="0" err="1">
                <a:effectLst/>
              </a:rPr>
              <a:t>ar_keliamieji</a:t>
            </a:r>
            <a:r>
              <a:rPr lang="lt-LT" dirty="0">
                <a:effectLst/>
              </a:rPr>
              <a:t>(</a:t>
            </a:r>
            <a:r>
              <a:rPr lang="lt-LT" dirty="0">
                <a:solidFill>
                  <a:srgbClr val="DF3079"/>
                </a:solidFill>
                <a:effectLst/>
              </a:rPr>
              <a:t>2100</a:t>
            </a:r>
            <a:r>
              <a:rPr lang="lt-LT" dirty="0">
                <a:effectLst/>
              </a:rPr>
              <a:t>)) # </a:t>
            </a:r>
            <a:r>
              <a:rPr lang="lt-LT" dirty="0" err="1">
                <a:effectLst/>
              </a:rPr>
              <a:t>Ran</a:t>
            </a:r>
            <a:r>
              <a:rPr lang="lt-LT" dirty="0">
                <a:effectLst/>
              </a:rPr>
              <a:t> 1 </a:t>
            </a:r>
            <a:r>
              <a:rPr lang="lt-LT" dirty="0" err="1">
                <a:effectLst/>
              </a:rPr>
              <a:t>test</a:t>
            </a:r>
            <a:r>
              <a:rPr lang="lt-LT" dirty="0">
                <a:effectLst/>
              </a:rPr>
              <a:t> </a:t>
            </a:r>
            <a:r>
              <a:rPr lang="lt-LT" dirty="0" err="1">
                <a:effectLst/>
              </a:rPr>
              <a:t>in</a:t>
            </a:r>
            <a:r>
              <a:rPr lang="lt-LT" dirty="0">
                <a:effectLst/>
              </a:rPr>
              <a:t> 0.003s # FAILED (</a:t>
            </a:r>
            <a:r>
              <a:rPr lang="lt-LT" dirty="0" err="1">
                <a:effectLst/>
              </a:rPr>
              <a:t>failures</a:t>
            </a:r>
            <a:r>
              <a:rPr lang="lt-LT" dirty="0">
                <a:effectLst/>
              </a:rPr>
              <a:t>=1) # Nekeliamieji != Keliamieji # </a:t>
            </a:r>
            <a:r>
              <a:rPr lang="lt-LT" dirty="0" err="1">
                <a:effectLst/>
              </a:rPr>
              <a:t>Expected</a:t>
            </a:r>
            <a:r>
              <a:rPr lang="lt-LT" dirty="0">
                <a:effectLst/>
              </a:rPr>
              <a:t> :Keliamieji # </a:t>
            </a:r>
            <a:r>
              <a:rPr lang="lt-LT" dirty="0" err="1">
                <a:effectLst/>
              </a:rPr>
              <a:t>Actual</a:t>
            </a:r>
            <a:r>
              <a:rPr lang="lt-LT" dirty="0">
                <a:effectLst/>
              </a:rPr>
              <a:t> :Nekeliamieji </a:t>
            </a:r>
          </a:p>
          <a:p>
            <a:pPr algn="l"/>
            <a:endParaRPr lang="lt-LT" b="0" i="0" dirty="0">
              <a:solidFill>
                <a:srgbClr val="374151"/>
              </a:solidFill>
              <a:effectLst/>
              <a:latin typeface="Söhne"/>
            </a:endParaRPr>
          </a:p>
          <a:p>
            <a:pPr algn="l"/>
            <a:r>
              <a:rPr lang="lt-LT" b="0" i="0" dirty="0">
                <a:solidFill>
                  <a:srgbClr val="374151"/>
                </a:solidFill>
                <a:effectLst/>
                <a:latin typeface="Söhne"/>
              </a:rPr>
              <a:t>Čia matome, kad paskutinė testo eilutė, kurioje tikriname 2100 metus, nepavyko. Tačiau 2100 metai nėra keliamieji pagal </a:t>
            </a:r>
            <a:r>
              <a:rPr lang="lt-LT" b="0" i="0" dirty="0" err="1">
                <a:solidFill>
                  <a:srgbClr val="374151"/>
                </a:solidFill>
                <a:effectLst/>
                <a:latin typeface="Söhne"/>
              </a:rPr>
              <a:t>Gregorijaus</a:t>
            </a:r>
            <a:r>
              <a:rPr lang="lt-LT" b="0" i="0" dirty="0">
                <a:solidFill>
                  <a:srgbClr val="374151"/>
                </a:solidFill>
                <a:effectLst/>
                <a:latin typeface="Söhne"/>
              </a:rPr>
              <a:t> kalendorių, todėl funkcija veikia teisingai, o testas klaidingas. Jis tikrina, ar 2100 metai yra keliamieji, kai iš tikrųjų turėtų tikrinti, ar jie nėra keliamieji.</a:t>
            </a:r>
          </a:p>
          <a:p>
            <a:pPr algn="l"/>
            <a:endParaRPr lang="lt-LT" b="0" i="0" dirty="0">
              <a:solidFill>
                <a:srgbClr val="374151"/>
              </a:solidFill>
              <a:effectLst/>
              <a:latin typeface="Söhne"/>
            </a:endParaRPr>
          </a:p>
          <a:p>
            <a:pPr algn="l"/>
            <a:r>
              <a:rPr lang="lt-LT" b="0" i="0" dirty="0">
                <a:solidFill>
                  <a:srgbClr val="374151"/>
                </a:solidFill>
                <a:effectLst/>
                <a:latin typeface="Söhne"/>
              </a:rPr>
              <a:t>Tai rodo, kad svarbu ne tik rašyti testus, bet ir įsitikinti, kad jie yra teisingi. Testai, kurie klaidingai tikrina funkcijas ar metodus, gali mūsų klaidingai informuoti apie kodo būklę ir kokybę. Todėl, rašydami testus, būkime atidūs ir užtikrinkime, kad jie atspindi tikrąjį mūsų kodą ir jo elgesį.</a:t>
            </a:r>
          </a:p>
          <a:p>
            <a:pPr algn="l"/>
            <a:endParaRPr lang="lt-LT" b="0" i="0" dirty="0">
              <a:solidFill>
                <a:srgbClr val="374151"/>
              </a:solidFill>
              <a:effectLst/>
              <a:latin typeface="Söhne"/>
            </a:endParaRPr>
          </a:p>
          <a:p>
            <a:pPr algn="l"/>
            <a:r>
              <a:rPr lang="lt-LT" b="0" i="0" dirty="0">
                <a:solidFill>
                  <a:srgbClr val="374151"/>
                </a:solidFill>
                <a:effectLst/>
                <a:latin typeface="Söhne"/>
              </a:rPr>
              <a:t>Testų teisingumas yra vienas iš svarbiausių aspektų rašant vienetinius testus, nes neteisingi testai gali sukelti daug problemų, pavyzdžiui, klaidingai pranešti apie klaidas, kurios iš tikrųjų neegzistuoja, arba praleisti realias klaidas. Todėl, rašydami ir vykdydami testus, visada įsitikinkite, kad jie yra teisingi ir patikimi.</a:t>
            </a:r>
          </a:p>
          <a:p>
            <a:endParaRPr lang="en-LT" dirty="0"/>
          </a:p>
        </p:txBody>
      </p:sp>
      <p:sp>
        <p:nvSpPr>
          <p:cNvPr id="4" name="Slide Number Placeholder 3"/>
          <p:cNvSpPr>
            <a:spLocks noGrp="1"/>
          </p:cNvSpPr>
          <p:nvPr>
            <p:ph type="sldNum" sz="quarter" idx="5"/>
          </p:nvPr>
        </p:nvSpPr>
        <p:spPr/>
        <p:txBody>
          <a:bodyPr/>
          <a:lstStyle/>
          <a:p>
            <a:fld id="{93C823D4-37AC-524D-882A-6DB49D5C7757}" type="slidenum">
              <a:rPr lang="en-LT" smtClean="0"/>
              <a:t>9</a:t>
            </a:fld>
            <a:endParaRPr lang="en-LT"/>
          </a:p>
        </p:txBody>
      </p:sp>
    </p:spTree>
    <p:extLst>
      <p:ext uri="{BB962C8B-B14F-4D97-AF65-F5344CB8AC3E}">
        <p14:creationId xmlns:p14="http://schemas.microsoft.com/office/powerpoint/2010/main" val="246150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lt-LT" sz="3200" b="0" strike="noStrike" spc="-1">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lt-LT" sz="3200" b="0" strike="noStrike" spc="-1">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lt-LT" sz="3200" b="0" strike="noStrike" spc="-1">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lt-LT" sz="3200" b="0" strike="noStrike" spc="-1">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lt-LT" sz="3200" b="0" strike="noStrike" spc="-1">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lt-LT" sz="3200" b="0" strike="noStrike" spc="-1">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lt-LT" sz="3200" b="0" strike="noStrike" spc="-1">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5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5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lt-LT" sz="3200" b="0" strike="noStrike" spc="-1">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lt-LT" sz="3200" b="0" strike="noStrike" spc="-1">
              <a:latin typeface="Arial"/>
            </a:endParaRPr>
          </a:p>
        </p:txBody>
      </p:sp>
      <p:sp>
        <p:nvSpPr>
          <p:cNvPr id="6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lt-LT"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lt-LT" sz="3200" b="0" strike="noStrike" spc="-1">
              <a:latin typeface="Arial"/>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lt-LT" sz="3200" b="0" strike="noStrike" spc="-1">
              <a:latin typeface="Arial"/>
            </a:endParaRPr>
          </a:p>
        </p:txBody>
      </p:sp>
      <p:sp>
        <p:nvSpPr>
          <p:cNvPr id="7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8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lt-LT" sz="3200" b="0" strike="noStrike" spc="-1">
              <a:latin typeface="Arial"/>
            </a:endParaRPr>
          </a:p>
        </p:txBody>
      </p:sp>
      <p:sp>
        <p:nvSpPr>
          <p:cNvPr id="8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lt-LT" sz="3200" b="0" strike="noStrike" spc="-1">
              <a:latin typeface="Arial"/>
            </a:endParaRPr>
          </a:p>
        </p:txBody>
      </p:sp>
      <p:sp>
        <p:nvSpPr>
          <p:cNvPr id="8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lt-LT" sz="3200" b="0" strike="noStrike" spc="-1">
              <a:latin typeface="Arial"/>
            </a:endParaRPr>
          </a:p>
        </p:txBody>
      </p:sp>
      <p:sp>
        <p:nvSpPr>
          <p:cNvPr id="8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lt-LT" sz="3200" b="0" strike="noStrike" spc="-1">
              <a:latin typeface="Arial"/>
            </a:endParaRPr>
          </a:p>
        </p:txBody>
      </p:sp>
      <p:sp>
        <p:nvSpPr>
          <p:cNvPr id="8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lt-LT" sz="3200" b="0" strike="noStrike" spc="-1">
              <a:latin typeface="Arial"/>
            </a:endParaRPr>
          </a:p>
        </p:txBody>
      </p:sp>
      <p:sp>
        <p:nvSpPr>
          <p:cNvPr id="8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9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9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9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lt-LT" sz="3200" b="0" strike="noStrike" spc="-1">
              <a:latin typeface="Arial"/>
            </a:endParaRPr>
          </a:p>
        </p:txBody>
      </p:sp>
      <p:sp>
        <p:nvSpPr>
          <p:cNvPr id="10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10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lt-LT" sz="3200" b="0" strike="noStrike" spc="-1">
              <a:latin typeface="Arial"/>
            </a:endParaRPr>
          </a:p>
        </p:txBody>
      </p:sp>
      <p:sp>
        <p:nvSpPr>
          <p:cNvPr id="10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0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lt-LT" sz="3200" b="0" strike="noStrike" spc="-1">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11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11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1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lt-LT" sz="3200" b="0" strike="noStrike" spc="-1">
              <a:latin typeface="Arial"/>
            </a:endParaRPr>
          </a:p>
        </p:txBody>
      </p:sp>
      <p:sp>
        <p:nvSpPr>
          <p:cNvPr id="11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1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1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lt-LT" sz="3200" b="0" strike="noStrike" spc="-1">
              <a:latin typeface="Arial"/>
            </a:endParaRPr>
          </a:p>
        </p:txBody>
      </p:sp>
      <p:sp>
        <p:nvSpPr>
          <p:cNvPr id="12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2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lt-LT" sz="3200" b="0" strike="noStrike" spc="-1">
              <a:latin typeface="Arial"/>
            </a:endParaRPr>
          </a:p>
        </p:txBody>
      </p:sp>
      <p:sp>
        <p:nvSpPr>
          <p:cNvPr id="12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lt-LT" sz="3200" b="0" strike="noStrike" spc="-1">
              <a:latin typeface="Arial"/>
            </a:endParaRPr>
          </a:p>
        </p:txBody>
      </p:sp>
      <p:sp>
        <p:nvSpPr>
          <p:cNvPr id="12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lt-LT" sz="3200" b="0" strike="noStrike" spc="-1">
              <a:latin typeface="Arial"/>
            </a:endParaRPr>
          </a:p>
        </p:txBody>
      </p:sp>
      <p:sp>
        <p:nvSpPr>
          <p:cNvPr id="12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lt-LT" sz="3200" b="0" strike="noStrike" spc="-1">
              <a:latin typeface="Arial"/>
            </a:endParaRPr>
          </a:p>
        </p:txBody>
      </p:sp>
      <p:sp>
        <p:nvSpPr>
          <p:cNvPr id="12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lt-LT" sz="3200" b="0" strike="noStrike" spc="-1">
              <a:latin typeface="Arial"/>
            </a:endParaRPr>
          </a:p>
        </p:txBody>
      </p:sp>
      <p:sp>
        <p:nvSpPr>
          <p:cNvPr id="12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4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4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lt-LT" sz="3200" b="0" strike="noStrike" spc="-1">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lt-LT" sz="3200" b="0" strike="noStrike" spc="-1">
              <a:latin typeface="Arial"/>
            </a:endParaRPr>
          </a:p>
        </p:txBody>
      </p:sp>
      <p:sp>
        <p:nvSpPr>
          <p:cNvPr id="1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1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lt-LT" sz="3200" b="0" strike="noStrike" spc="-1">
              <a:latin typeface="Arial"/>
            </a:endParaRPr>
          </a:p>
        </p:txBody>
      </p:sp>
      <p:sp>
        <p:nvSpPr>
          <p:cNvPr id="1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lt-LT" sz="3200" b="0" strike="noStrike" spc="-1">
              <a:latin typeface="Arial"/>
            </a:endParaRPr>
          </a:p>
        </p:txBody>
      </p:sp>
      <p:sp>
        <p:nvSpPr>
          <p:cNvPr id="1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1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1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16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6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lt-LT" sz="3200" b="0" strike="noStrike" spc="-1">
              <a:latin typeface="Arial"/>
            </a:endParaRPr>
          </a:p>
        </p:txBody>
      </p:sp>
      <p:sp>
        <p:nvSpPr>
          <p:cNvPr id="16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1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lt-LT" sz="3200" b="0" strike="noStrike" spc="-1">
              <a:latin typeface="Arial"/>
            </a:endParaRPr>
          </a:p>
        </p:txBody>
      </p:sp>
      <p:sp>
        <p:nvSpPr>
          <p:cNvPr id="1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7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lt-LT" sz="3200" b="0" strike="noStrike" spc="-1">
              <a:latin typeface="Arial"/>
            </a:endParaRPr>
          </a:p>
        </p:txBody>
      </p:sp>
      <p:sp>
        <p:nvSpPr>
          <p:cNvPr id="17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lt-LT" sz="3200" b="0" strike="noStrike" spc="-1">
              <a:latin typeface="Arial"/>
            </a:endParaRPr>
          </a:p>
        </p:txBody>
      </p:sp>
      <p:sp>
        <p:nvSpPr>
          <p:cNvPr id="17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lt-LT" sz="3200" b="0" strike="noStrike" spc="-1">
              <a:latin typeface="Arial"/>
            </a:endParaRPr>
          </a:p>
        </p:txBody>
      </p:sp>
      <p:sp>
        <p:nvSpPr>
          <p:cNvPr id="17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lt-LT" sz="3200" b="0" strike="noStrike" spc="-1">
              <a:latin typeface="Arial"/>
            </a:endParaRPr>
          </a:p>
        </p:txBody>
      </p:sp>
      <p:sp>
        <p:nvSpPr>
          <p:cNvPr id="17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lt-LT" sz="3200" b="0" strike="noStrike" spc="-1">
              <a:latin typeface="Arial"/>
            </a:endParaRPr>
          </a:p>
        </p:txBody>
      </p:sp>
      <p:sp>
        <p:nvSpPr>
          <p:cNvPr id="17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9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9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9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lt-LT" sz="3200" b="0" strike="noStrike" spc="-1">
              <a:latin typeface="Arial"/>
            </a:endParaRPr>
          </a:p>
        </p:txBody>
      </p:sp>
      <p:sp>
        <p:nvSpPr>
          <p:cNvPr id="1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20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2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lt-LT" sz="3200" b="0" strike="noStrike" spc="-1">
              <a:latin typeface="Arial"/>
            </a:endParaRPr>
          </a:p>
        </p:txBody>
      </p:sp>
      <p:sp>
        <p:nvSpPr>
          <p:cNvPr id="20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20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lt-LT" sz="3200" b="0" strike="noStrike" spc="-1">
              <a:latin typeface="Arial"/>
            </a:endParaRPr>
          </a:p>
        </p:txBody>
      </p:sp>
      <p:sp>
        <p:nvSpPr>
          <p:cNvPr id="2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20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20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2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21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21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lt-LT" sz="3200" b="0" strike="noStrike" spc="-1">
              <a:latin typeface="Arial"/>
            </a:endParaRPr>
          </a:p>
        </p:txBody>
      </p:sp>
      <p:sp>
        <p:nvSpPr>
          <p:cNvPr id="21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2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2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2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lt-LT" sz="3200" b="0" strike="noStrike" spc="-1">
              <a:latin typeface="Arial"/>
            </a:endParaRPr>
          </a:p>
        </p:txBody>
      </p:sp>
      <p:sp>
        <p:nvSpPr>
          <p:cNvPr id="21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22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lt-LT" sz="3200" b="0" strike="noStrike" spc="-1">
              <a:latin typeface="Arial"/>
            </a:endParaRPr>
          </a:p>
        </p:txBody>
      </p:sp>
      <p:sp>
        <p:nvSpPr>
          <p:cNvPr id="22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lt-LT" sz="3200" b="0" strike="noStrike" spc="-1">
              <a:latin typeface="Arial"/>
            </a:endParaRPr>
          </a:p>
        </p:txBody>
      </p:sp>
      <p:sp>
        <p:nvSpPr>
          <p:cNvPr id="22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lt-LT" sz="3200" b="0" strike="noStrike" spc="-1">
              <a:latin typeface="Arial"/>
            </a:endParaRPr>
          </a:p>
        </p:txBody>
      </p:sp>
      <p:sp>
        <p:nvSpPr>
          <p:cNvPr id="22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lt-LT" sz="3200" b="0" strike="noStrike" spc="-1">
              <a:latin typeface="Arial"/>
            </a:endParaRPr>
          </a:p>
        </p:txBody>
      </p:sp>
      <p:sp>
        <p:nvSpPr>
          <p:cNvPr id="22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lt-LT" sz="3200" b="0" strike="noStrike" spc="-1">
              <a:latin typeface="Arial"/>
            </a:endParaRPr>
          </a:p>
        </p:txBody>
      </p:sp>
      <p:sp>
        <p:nvSpPr>
          <p:cNvPr id="22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lt-LT" sz="3200" b="0" strike="noStrike" spc="-1">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lt-LT"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lt-LT"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lt-LT" sz="3200" b="0" strike="noStrike" spc="-1">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lt-LT" sz="3200" b="0" strike="noStrike" spc="-1">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1440" cy="679320"/>
            <a:chOff x="11078640" y="458640"/>
            <a:chExt cx="631440" cy="679320"/>
          </a:xfrm>
        </p:grpSpPr>
        <p:sp>
          <p:nvSpPr>
            <p:cNvPr id="9" name="CustomShape 2"/>
            <p:cNvSpPr/>
            <p:nvPr/>
          </p:nvSpPr>
          <p:spPr>
            <a:xfrm>
              <a:off x="11078640" y="458640"/>
              <a:ext cx="631440" cy="67932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2920" cy="5256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2920" cy="5256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8840" cy="43380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2800" cy="681480"/>
          </a:xfrm>
          <a:prstGeom prst="rect">
            <a:avLst/>
          </a:prstGeom>
          <a:ln w="12600">
            <a:noFill/>
          </a:ln>
        </p:spPr>
      </p:pic>
      <p:sp>
        <p:nvSpPr>
          <p:cNvPr id="6" name="PlaceHolder 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lt-LT" sz="4400" b="0" strike="noStrike" spc="-1">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lt-LT"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lt-LT" sz="2800" b="0" strike="noStrike" spc="-1">
                <a:latin typeface="Arial"/>
              </a:rPr>
              <a:t>Second Outline Level</a:t>
            </a:r>
          </a:p>
          <a:p>
            <a:pPr marL="1296000" lvl="2" indent="-288000">
              <a:spcBef>
                <a:spcPts val="850"/>
              </a:spcBef>
              <a:buClr>
                <a:srgbClr val="000000"/>
              </a:buClr>
              <a:buSzPct val="45000"/>
              <a:buFont typeface="Wingdings" charset="2"/>
              <a:buChar char=""/>
            </a:pPr>
            <a:r>
              <a:rPr lang="lt-LT" sz="2400" b="0" strike="noStrike" spc="-1">
                <a:latin typeface="Arial"/>
              </a:rPr>
              <a:t>Third Outline Level</a:t>
            </a:r>
          </a:p>
          <a:p>
            <a:pPr marL="1728000" lvl="3" indent="-216000">
              <a:spcBef>
                <a:spcPts val="567"/>
              </a:spcBef>
              <a:buClr>
                <a:srgbClr val="000000"/>
              </a:buClr>
              <a:buSzPct val="75000"/>
              <a:buFont typeface="Symbol" charset="2"/>
              <a:buChar char=""/>
            </a:pPr>
            <a:r>
              <a:rPr lang="lt-LT" sz="2000" b="0" strike="noStrike" spc="-1">
                <a:latin typeface="Arial"/>
              </a:rPr>
              <a:t>Fourth Outline Level</a:t>
            </a:r>
          </a:p>
          <a:p>
            <a:pPr marL="2160000" lvl="4" indent="-216000">
              <a:spcBef>
                <a:spcPts val="283"/>
              </a:spcBef>
              <a:buClr>
                <a:srgbClr val="000000"/>
              </a:buClr>
              <a:buSzPct val="45000"/>
              <a:buFont typeface="Wingdings" charset="2"/>
              <a:buChar char=""/>
            </a:pPr>
            <a:r>
              <a:rPr lang="lt-LT" sz="2000" b="0" strike="noStrike" spc="-1">
                <a:latin typeface="Arial"/>
              </a:rPr>
              <a:t>Fifth Outline Level</a:t>
            </a:r>
          </a:p>
          <a:p>
            <a:pPr marL="2592000" lvl="5" indent="-216000">
              <a:spcBef>
                <a:spcPts val="283"/>
              </a:spcBef>
              <a:buClr>
                <a:srgbClr val="000000"/>
              </a:buClr>
              <a:buSzPct val="45000"/>
              <a:buFont typeface="Wingdings" charset="2"/>
              <a:buChar char=""/>
            </a:pPr>
            <a:r>
              <a:rPr lang="lt-LT" sz="2000" b="0" strike="noStrike" spc="-1">
                <a:latin typeface="Arial"/>
              </a:rPr>
              <a:t>Sixth Outline Level</a:t>
            </a:r>
          </a:p>
          <a:p>
            <a:pPr marL="3024000" lvl="6" indent="-216000">
              <a:spcBef>
                <a:spcPts val="283"/>
              </a:spcBef>
              <a:buClr>
                <a:srgbClr val="000000"/>
              </a:buClr>
              <a:buSzPct val="45000"/>
              <a:buFont typeface="Wingdings" charset="2"/>
              <a:buChar char=""/>
            </a:pPr>
            <a:r>
              <a:rPr lang="lt-LT"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1440" cy="679320"/>
            <a:chOff x="11078640" y="458640"/>
            <a:chExt cx="631440" cy="679320"/>
          </a:xfrm>
        </p:grpSpPr>
        <p:sp>
          <p:nvSpPr>
            <p:cNvPr id="45" name="CustomShape 2"/>
            <p:cNvSpPr/>
            <p:nvPr/>
          </p:nvSpPr>
          <p:spPr>
            <a:xfrm>
              <a:off x="11078640" y="458640"/>
              <a:ext cx="631440" cy="67932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2920" cy="5256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2920" cy="5256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8840" cy="43380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lt-LT" sz="4400" b="0" strike="noStrike" spc="-1">
                <a:latin typeface="Arial"/>
              </a:rPr>
              <a:t>Click to edit the title text format</a:t>
            </a:r>
          </a:p>
        </p:txBody>
      </p:sp>
      <p:sp>
        <p:nvSpPr>
          <p:cNvPr id="50"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lt-LT"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lt-LT" sz="2800" b="0" strike="noStrike" spc="-1">
                <a:latin typeface="Arial"/>
              </a:rPr>
              <a:t>Second Outline Level</a:t>
            </a:r>
          </a:p>
          <a:p>
            <a:pPr marL="1296000" lvl="2" indent="-288000">
              <a:spcBef>
                <a:spcPts val="850"/>
              </a:spcBef>
              <a:buClr>
                <a:srgbClr val="000000"/>
              </a:buClr>
              <a:buSzPct val="45000"/>
              <a:buFont typeface="Wingdings" charset="2"/>
              <a:buChar char=""/>
            </a:pPr>
            <a:r>
              <a:rPr lang="lt-LT" sz="2400" b="0" strike="noStrike" spc="-1">
                <a:latin typeface="Arial"/>
              </a:rPr>
              <a:t>Third Outline Level</a:t>
            </a:r>
          </a:p>
          <a:p>
            <a:pPr marL="1728000" lvl="3" indent="-216000">
              <a:spcBef>
                <a:spcPts val="567"/>
              </a:spcBef>
              <a:buClr>
                <a:srgbClr val="000000"/>
              </a:buClr>
              <a:buSzPct val="75000"/>
              <a:buFont typeface="Symbol" charset="2"/>
              <a:buChar char=""/>
            </a:pPr>
            <a:r>
              <a:rPr lang="lt-LT" sz="2000" b="0" strike="noStrike" spc="-1">
                <a:latin typeface="Arial"/>
              </a:rPr>
              <a:t>Fourth Outline Level</a:t>
            </a:r>
          </a:p>
          <a:p>
            <a:pPr marL="2160000" lvl="4" indent="-216000">
              <a:spcBef>
                <a:spcPts val="283"/>
              </a:spcBef>
              <a:buClr>
                <a:srgbClr val="000000"/>
              </a:buClr>
              <a:buSzPct val="45000"/>
              <a:buFont typeface="Wingdings" charset="2"/>
              <a:buChar char=""/>
            </a:pPr>
            <a:r>
              <a:rPr lang="lt-LT" sz="2000" b="0" strike="noStrike" spc="-1">
                <a:latin typeface="Arial"/>
              </a:rPr>
              <a:t>Fifth Outline Level</a:t>
            </a:r>
          </a:p>
          <a:p>
            <a:pPr marL="2592000" lvl="5" indent="-216000">
              <a:spcBef>
                <a:spcPts val="283"/>
              </a:spcBef>
              <a:buClr>
                <a:srgbClr val="000000"/>
              </a:buClr>
              <a:buSzPct val="45000"/>
              <a:buFont typeface="Wingdings" charset="2"/>
              <a:buChar char=""/>
            </a:pPr>
            <a:r>
              <a:rPr lang="lt-LT" sz="2000" b="0" strike="noStrike" spc="-1">
                <a:latin typeface="Arial"/>
              </a:rPr>
              <a:t>Sixth Outline Level</a:t>
            </a:r>
          </a:p>
          <a:p>
            <a:pPr marL="3024000" lvl="6" indent="-216000">
              <a:spcBef>
                <a:spcPts val="283"/>
              </a:spcBef>
              <a:buClr>
                <a:srgbClr val="000000"/>
              </a:buClr>
              <a:buSzPct val="45000"/>
              <a:buFont typeface="Wingdings" charset="2"/>
              <a:buChar char=""/>
            </a:pPr>
            <a:r>
              <a:rPr lang="lt-LT"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2160" cy="680040"/>
            <a:chOff x="11078640" y="458640"/>
            <a:chExt cx="632160" cy="680040"/>
          </a:xfrm>
        </p:grpSpPr>
        <p:sp>
          <p:nvSpPr>
            <p:cNvPr id="88"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PlaceHolder 6"/>
          <p:cNvSpPr>
            <a:spLocks noGrp="1"/>
          </p:cNvSpPr>
          <p:nvPr>
            <p:ph type="title"/>
          </p:nvPr>
        </p:nvSpPr>
        <p:spPr>
          <a:xfrm>
            <a:off x="609480" y="273240"/>
            <a:ext cx="10972080" cy="1145160"/>
          </a:xfrm>
          <a:prstGeom prst="rect">
            <a:avLst/>
          </a:prstGeom>
        </p:spPr>
        <p:txBody>
          <a:bodyPr lIns="0" tIns="0" rIns="0" bIns="0" anchor="ctr">
            <a:spAutoFit/>
          </a:bodyPr>
          <a:lstStyle/>
          <a:p>
            <a:r>
              <a:rPr lang="lt-LT" sz="1800" b="0" strike="noStrike" spc="-1">
                <a:latin typeface="Arial"/>
              </a:rPr>
              <a:t>Click to edit the title text format</a:t>
            </a:r>
          </a:p>
        </p:txBody>
      </p:sp>
      <p:sp>
        <p:nvSpPr>
          <p:cNvPr id="93" name="PlaceHolder 7"/>
          <p:cNvSpPr>
            <a:spLocks noGrp="1"/>
          </p:cNvSpPr>
          <p:nvPr>
            <p:ph type="body"/>
          </p:nvPr>
        </p:nvSpPr>
        <p:spPr>
          <a:xfrm>
            <a:off x="609480" y="1604520"/>
            <a:ext cx="10972080" cy="3976920"/>
          </a:xfrm>
          <a:prstGeom prst="rect">
            <a:avLst/>
          </a:prstGeom>
        </p:spPr>
        <p:txBody>
          <a:bodyPr lIns="0" tIns="0" rIns="0" bIns="0" anchor="b">
            <a:normAutofit/>
          </a:bodyPr>
          <a:lstStyle/>
          <a:p>
            <a:pPr marL="432000" indent="-324000">
              <a:spcBef>
                <a:spcPts val="1417"/>
              </a:spcBef>
              <a:buClr>
                <a:srgbClr val="000000"/>
              </a:buClr>
              <a:buSzPct val="45000"/>
              <a:buFont typeface="Wingdings" charset="2"/>
              <a:buChar char=""/>
            </a:pPr>
            <a:r>
              <a:rPr lang="lt-LT"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latin typeface="Arial"/>
              </a:rPr>
              <a:t>Second Outline Level</a:t>
            </a:r>
          </a:p>
          <a:p>
            <a:pPr marL="1296000" lvl="2" indent="-288000">
              <a:spcBef>
                <a:spcPts val="850"/>
              </a:spcBef>
              <a:buClr>
                <a:srgbClr val="000000"/>
              </a:buClr>
              <a:buSzPct val="45000"/>
              <a:buFont typeface="Wingdings" charset="2"/>
              <a:buChar char=""/>
            </a:pPr>
            <a:r>
              <a:rPr lang="lt-LT" sz="1800" b="0" strike="noStrike" spc="-1">
                <a:latin typeface="Arial"/>
              </a:rPr>
              <a:t>Third Outline Level</a:t>
            </a:r>
          </a:p>
          <a:p>
            <a:pPr marL="1728000" lvl="3" indent="-216000">
              <a:spcBef>
                <a:spcPts val="567"/>
              </a:spcBef>
              <a:buClr>
                <a:srgbClr val="000000"/>
              </a:buClr>
              <a:buSzPct val="75000"/>
              <a:buFont typeface="Symbol" charset="2"/>
              <a:buChar char=""/>
            </a:pPr>
            <a:r>
              <a:rPr lang="lt-LT" sz="1800" b="0" strike="noStrike" spc="-1">
                <a:latin typeface="Arial"/>
              </a:rPr>
              <a:t>Fourth Outline Level</a:t>
            </a:r>
          </a:p>
          <a:p>
            <a:pPr marL="2160000" lvl="4" indent="-216000">
              <a:spcBef>
                <a:spcPts val="283"/>
              </a:spcBef>
              <a:buClr>
                <a:srgbClr val="000000"/>
              </a:buClr>
              <a:buSzPct val="45000"/>
              <a:buFont typeface="Wingdings" charset="2"/>
              <a:buChar char=""/>
            </a:pPr>
            <a:r>
              <a:rPr lang="lt-LT" sz="1800" b="0" strike="noStrike" spc="-1">
                <a:latin typeface="Arial"/>
              </a:rPr>
              <a:t>Fifth Outline Level</a:t>
            </a:r>
          </a:p>
          <a:p>
            <a:pPr marL="2592000" lvl="5" indent="-216000">
              <a:spcBef>
                <a:spcPts val="283"/>
              </a:spcBef>
              <a:buClr>
                <a:srgbClr val="000000"/>
              </a:buClr>
              <a:buSzPct val="45000"/>
              <a:buFont typeface="Wingdings" charset="2"/>
              <a:buChar char=""/>
            </a:pPr>
            <a:r>
              <a:rPr lang="lt-LT" sz="1800" b="0" strike="noStrike" spc="-1">
                <a:latin typeface="Arial"/>
              </a:rPr>
              <a:t>Sixth Outline Level</a:t>
            </a:r>
          </a:p>
          <a:p>
            <a:pPr marL="3024000" lvl="6" indent="-216000">
              <a:spcBef>
                <a:spcPts val="283"/>
              </a:spcBef>
              <a:buClr>
                <a:srgbClr val="000000"/>
              </a:buClr>
              <a:buSzPct val="45000"/>
              <a:buFont typeface="Wingdings" charset="2"/>
              <a:buChar char=""/>
            </a:pPr>
            <a:r>
              <a:rPr lang="lt-LT"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30" name="Group 1"/>
          <p:cNvGrpSpPr/>
          <p:nvPr/>
        </p:nvGrpSpPr>
        <p:grpSpPr>
          <a:xfrm>
            <a:off x="11078640" y="458640"/>
            <a:ext cx="631440" cy="679320"/>
            <a:chOff x="11078640" y="458640"/>
            <a:chExt cx="631440" cy="679320"/>
          </a:xfrm>
        </p:grpSpPr>
        <p:sp>
          <p:nvSpPr>
            <p:cNvPr id="131" name="CustomShape 2"/>
            <p:cNvSpPr/>
            <p:nvPr/>
          </p:nvSpPr>
          <p:spPr>
            <a:xfrm>
              <a:off x="11078640" y="458640"/>
              <a:ext cx="631440" cy="67932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2" name="CustomShape 3"/>
            <p:cNvSpPr/>
            <p:nvPr/>
          </p:nvSpPr>
          <p:spPr>
            <a:xfrm>
              <a:off x="11477160" y="873000"/>
              <a:ext cx="52920" cy="5256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3" name="CustomShape 4"/>
            <p:cNvSpPr/>
            <p:nvPr/>
          </p:nvSpPr>
          <p:spPr>
            <a:xfrm>
              <a:off x="11259360" y="873000"/>
              <a:ext cx="52920" cy="5256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4" name="CustomShape 5"/>
            <p:cNvSpPr/>
            <p:nvPr/>
          </p:nvSpPr>
          <p:spPr>
            <a:xfrm>
              <a:off x="11175120" y="546480"/>
              <a:ext cx="438840" cy="43380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35" name="CustomShape 6"/>
          <p:cNvSpPr/>
          <p:nvPr/>
        </p:nvSpPr>
        <p:spPr>
          <a:xfrm>
            <a:off x="-159120" y="-119160"/>
            <a:ext cx="6253560" cy="738000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136" name="Group 7"/>
          <p:cNvGrpSpPr/>
          <p:nvPr/>
        </p:nvGrpSpPr>
        <p:grpSpPr>
          <a:xfrm>
            <a:off x="11078640" y="458640"/>
            <a:ext cx="631440" cy="679320"/>
            <a:chOff x="11078640" y="458640"/>
            <a:chExt cx="631440" cy="679320"/>
          </a:xfrm>
        </p:grpSpPr>
        <p:sp>
          <p:nvSpPr>
            <p:cNvPr id="137" name="CustomShape 8"/>
            <p:cNvSpPr/>
            <p:nvPr/>
          </p:nvSpPr>
          <p:spPr>
            <a:xfrm>
              <a:off x="11078640" y="458640"/>
              <a:ext cx="631440" cy="67932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9"/>
            <p:cNvSpPr/>
            <p:nvPr/>
          </p:nvSpPr>
          <p:spPr>
            <a:xfrm>
              <a:off x="11477160" y="873000"/>
              <a:ext cx="52920" cy="5256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10"/>
            <p:cNvSpPr/>
            <p:nvPr/>
          </p:nvSpPr>
          <p:spPr>
            <a:xfrm>
              <a:off x="11259360" y="873000"/>
              <a:ext cx="52920" cy="5256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11"/>
            <p:cNvSpPr/>
            <p:nvPr/>
          </p:nvSpPr>
          <p:spPr>
            <a:xfrm>
              <a:off x="11175120" y="546480"/>
              <a:ext cx="438840" cy="43380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41" name="PlaceHolder 1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lt-LT" sz="4400" b="0" strike="noStrike" spc="-1">
                <a:latin typeface="Arial"/>
              </a:rPr>
              <a:t>Click to edit the title text format</a:t>
            </a:r>
          </a:p>
        </p:txBody>
      </p:sp>
      <p:sp>
        <p:nvSpPr>
          <p:cNvPr id="142" name="PlaceHolder 1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lt-LT"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lt-LT" sz="2800" b="0" strike="noStrike" spc="-1">
                <a:latin typeface="Arial"/>
              </a:rPr>
              <a:t>Second Outline Level</a:t>
            </a:r>
          </a:p>
          <a:p>
            <a:pPr marL="1296000" lvl="2" indent="-288000">
              <a:spcBef>
                <a:spcPts val="850"/>
              </a:spcBef>
              <a:buClr>
                <a:srgbClr val="000000"/>
              </a:buClr>
              <a:buSzPct val="45000"/>
              <a:buFont typeface="Wingdings" charset="2"/>
              <a:buChar char=""/>
            </a:pPr>
            <a:r>
              <a:rPr lang="lt-LT" sz="2400" b="0" strike="noStrike" spc="-1">
                <a:latin typeface="Arial"/>
              </a:rPr>
              <a:t>Third Outline Level</a:t>
            </a:r>
          </a:p>
          <a:p>
            <a:pPr marL="1728000" lvl="3" indent="-216000">
              <a:spcBef>
                <a:spcPts val="567"/>
              </a:spcBef>
              <a:buClr>
                <a:srgbClr val="000000"/>
              </a:buClr>
              <a:buSzPct val="75000"/>
              <a:buFont typeface="Symbol" charset="2"/>
              <a:buChar char=""/>
            </a:pPr>
            <a:r>
              <a:rPr lang="lt-LT" sz="2000" b="0" strike="noStrike" spc="-1">
                <a:latin typeface="Arial"/>
              </a:rPr>
              <a:t>Fourth Outline Level</a:t>
            </a:r>
          </a:p>
          <a:p>
            <a:pPr marL="2160000" lvl="4" indent="-216000">
              <a:spcBef>
                <a:spcPts val="283"/>
              </a:spcBef>
              <a:buClr>
                <a:srgbClr val="000000"/>
              </a:buClr>
              <a:buSzPct val="45000"/>
              <a:buFont typeface="Wingdings" charset="2"/>
              <a:buChar char=""/>
            </a:pPr>
            <a:r>
              <a:rPr lang="lt-LT" sz="2000" b="0" strike="noStrike" spc="-1">
                <a:latin typeface="Arial"/>
              </a:rPr>
              <a:t>Fifth Outline Level</a:t>
            </a:r>
          </a:p>
          <a:p>
            <a:pPr marL="2592000" lvl="5" indent="-216000">
              <a:spcBef>
                <a:spcPts val="283"/>
              </a:spcBef>
              <a:buClr>
                <a:srgbClr val="000000"/>
              </a:buClr>
              <a:buSzPct val="45000"/>
              <a:buFont typeface="Wingdings" charset="2"/>
              <a:buChar char=""/>
            </a:pPr>
            <a:r>
              <a:rPr lang="lt-LT" sz="2000" b="0" strike="noStrike" spc="-1">
                <a:latin typeface="Arial"/>
              </a:rPr>
              <a:t>Sixth Outline Level</a:t>
            </a:r>
          </a:p>
          <a:p>
            <a:pPr marL="3024000" lvl="6" indent="-216000">
              <a:spcBef>
                <a:spcPts val="283"/>
              </a:spcBef>
              <a:buClr>
                <a:srgbClr val="000000"/>
              </a:buClr>
              <a:buSzPct val="45000"/>
              <a:buFont typeface="Wingdings" charset="2"/>
              <a:buChar char=""/>
            </a:pPr>
            <a:r>
              <a:rPr lang="lt-LT"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79" name="Group 1"/>
          <p:cNvGrpSpPr/>
          <p:nvPr/>
        </p:nvGrpSpPr>
        <p:grpSpPr>
          <a:xfrm>
            <a:off x="11078640" y="458640"/>
            <a:ext cx="631440" cy="679320"/>
            <a:chOff x="11078640" y="458640"/>
            <a:chExt cx="631440" cy="679320"/>
          </a:xfrm>
        </p:grpSpPr>
        <p:sp>
          <p:nvSpPr>
            <p:cNvPr id="180" name="CustomShape 2"/>
            <p:cNvSpPr/>
            <p:nvPr/>
          </p:nvSpPr>
          <p:spPr>
            <a:xfrm>
              <a:off x="11078640" y="458640"/>
              <a:ext cx="631440" cy="67932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1" name="CustomShape 3"/>
            <p:cNvSpPr/>
            <p:nvPr/>
          </p:nvSpPr>
          <p:spPr>
            <a:xfrm>
              <a:off x="11477160" y="873000"/>
              <a:ext cx="52920" cy="5256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2" name="CustomShape 4"/>
            <p:cNvSpPr/>
            <p:nvPr/>
          </p:nvSpPr>
          <p:spPr>
            <a:xfrm>
              <a:off x="11259360" y="873000"/>
              <a:ext cx="52920" cy="5256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3" name="CustomShape 5"/>
            <p:cNvSpPr/>
            <p:nvPr/>
          </p:nvSpPr>
          <p:spPr>
            <a:xfrm>
              <a:off x="11175120" y="546480"/>
              <a:ext cx="438840" cy="43380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84" name="Group 6"/>
          <p:cNvGrpSpPr/>
          <p:nvPr/>
        </p:nvGrpSpPr>
        <p:grpSpPr>
          <a:xfrm>
            <a:off x="11078640" y="458640"/>
            <a:ext cx="631440" cy="679320"/>
            <a:chOff x="11078640" y="458640"/>
            <a:chExt cx="631440" cy="679320"/>
          </a:xfrm>
        </p:grpSpPr>
        <p:sp>
          <p:nvSpPr>
            <p:cNvPr id="185" name="CustomShape 7"/>
            <p:cNvSpPr/>
            <p:nvPr/>
          </p:nvSpPr>
          <p:spPr>
            <a:xfrm>
              <a:off x="11220120" y="846720"/>
              <a:ext cx="131400" cy="10548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6" name="CustomShape 8"/>
            <p:cNvSpPr/>
            <p:nvPr/>
          </p:nvSpPr>
          <p:spPr>
            <a:xfrm>
              <a:off x="11216880" y="710280"/>
              <a:ext cx="355680" cy="12204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7" name="CustomShape 9"/>
            <p:cNvSpPr/>
            <p:nvPr/>
          </p:nvSpPr>
          <p:spPr>
            <a:xfrm>
              <a:off x="11437560" y="846720"/>
              <a:ext cx="131400" cy="10548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8" name="CustomShape 10"/>
            <p:cNvSpPr/>
            <p:nvPr/>
          </p:nvSpPr>
          <p:spPr>
            <a:xfrm>
              <a:off x="11078640" y="458640"/>
              <a:ext cx="631440" cy="67932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89" name="PlaceHolder 1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lt-LT" sz="4400" b="0" strike="noStrike" spc="-1">
                <a:latin typeface="Arial"/>
              </a:rPr>
              <a:t>Click to edit the title text format</a:t>
            </a:r>
          </a:p>
        </p:txBody>
      </p:sp>
      <p:sp>
        <p:nvSpPr>
          <p:cNvPr id="190"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lt-LT"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lt-LT" sz="2800" b="0" strike="noStrike" spc="-1">
                <a:latin typeface="Arial"/>
              </a:rPr>
              <a:t>Second Outline Level</a:t>
            </a:r>
          </a:p>
          <a:p>
            <a:pPr marL="1296000" lvl="2" indent="-288000">
              <a:spcBef>
                <a:spcPts val="850"/>
              </a:spcBef>
              <a:buClr>
                <a:srgbClr val="FFFFFF"/>
              </a:buClr>
              <a:buSzPct val="45000"/>
              <a:buFont typeface="Wingdings" charset="2"/>
              <a:buChar char=""/>
            </a:pPr>
            <a:r>
              <a:rPr lang="lt-LT" sz="2400" b="0" strike="noStrike" spc="-1">
                <a:latin typeface="Arial"/>
              </a:rPr>
              <a:t>Third Outline Level</a:t>
            </a:r>
          </a:p>
          <a:p>
            <a:pPr marL="1728000" lvl="3" indent="-216000">
              <a:spcBef>
                <a:spcPts val="567"/>
              </a:spcBef>
              <a:buClr>
                <a:srgbClr val="FFFFFF"/>
              </a:buClr>
              <a:buSzPct val="75000"/>
              <a:buFont typeface="Symbol" charset="2"/>
              <a:buChar char=""/>
            </a:pPr>
            <a:r>
              <a:rPr lang="lt-LT" sz="2000" b="0" strike="noStrike" spc="-1">
                <a:latin typeface="Arial"/>
              </a:rPr>
              <a:t>Fourth Outline Level</a:t>
            </a:r>
          </a:p>
          <a:p>
            <a:pPr marL="2160000" lvl="4" indent="-216000">
              <a:spcBef>
                <a:spcPts val="283"/>
              </a:spcBef>
              <a:buClr>
                <a:srgbClr val="FFFFFF"/>
              </a:buClr>
              <a:buSzPct val="45000"/>
              <a:buFont typeface="Wingdings" charset="2"/>
              <a:buChar char=""/>
            </a:pPr>
            <a:r>
              <a:rPr lang="lt-LT" sz="2000" b="0" strike="noStrike" spc="-1">
                <a:latin typeface="Arial"/>
              </a:rPr>
              <a:t>Fifth Outline Level</a:t>
            </a:r>
          </a:p>
          <a:p>
            <a:pPr marL="2592000" lvl="5" indent="-216000">
              <a:spcBef>
                <a:spcPts val="283"/>
              </a:spcBef>
              <a:buClr>
                <a:srgbClr val="FFFFFF"/>
              </a:buClr>
              <a:buSzPct val="45000"/>
              <a:buFont typeface="Wingdings" charset="2"/>
              <a:buChar char=""/>
            </a:pPr>
            <a:r>
              <a:rPr lang="lt-LT" sz="2000" b="0" strike="noStrike" spc="-1">
                <a:latin typeface="Arial"/>
              </a:rPr>
              <a:t>Sixth Outline Level</a:t>
            </a:r>
          </a:p>
          <a:p>
            <a:pPr marL="3024000" lvl="6" indent="-216000">
              <a:spcBef>
                <a:spcPts val="283"/>
              </a:spcBef>
              <a:buClr>
                <a:srgbClr val="FFFFFF"/>
              </a:buClr>
              <a:buSzPct val="45000"/>
              <a:buFont typeface="Wingdings" charset="2"/>
              <a:buChar char=""/>
            </a:pPr>
            <a:r>
              <a:rPr lang="lt-LT"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7.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7.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3273120" y="2618280"/>
            <a:ext cx="7048800" cy="2386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a:bodyPr>
          <a:lstStyle/>
          <a:p>
            <a:pPr>
              <a:lnSpc>
                <a:spcPct val="90000"/>
              </a:lnSpc>
            </a:pPr>
            <a:r>
              <a:rPr lang="lt-LT" sz="4400" b="1" strike="noStrike" spc="-1">
                <a:solidFill>
                  <a:srgbClr val="000000"/>
                </a:solidFill>
                <a:latin typeface="Arial"/>
                <a:ea typeface="Arial"/>
              </a:rPr>
              <a:t>16 paskaita.</a:t>
            </a:r>
            <a:br/>
            <a:r>
              <a:rPr lang="lt-LT" sz="4400" b="1" strike="noStrike" spc="-1">
                <a:solidFill>
                  <a:srgbClr val="000000"/>
                </a:solidFill>
                <a:latin typeface="Arial"/>
                <a:ea typeface="DejaVu Sans"/>
              </a:rPr>
              <a:t>UNIT testų kūrimas</a:t>
            </a:r>
            <a:endParaRPr lang="lt-LT" sz="4400" b="0" strike="noStrike" spc="-1">
              <a:latin typeface="Arial"/>
            </a:endParaRPr>
          </a:p>
        </p:txBody>
      </p:sp>
      <p:pic>
        <p:nvPicPr>
          <p:cNvPr id="230" name="Picture Placeholder 14"/>
          <p:cNvPicPr/>
          <p:nvPr/>
        </p:nvPicPr>
        <p:blipFill>
          <a:blip r:embed="rId3"/>
          <a:stretch/>
        </p:blipFill>
        <p:spPr>
          <a:xfrm>
            <a:off x="14449320" y="-1709640"/>
            <a:ext cx="1833840" cy="1833840"/>
          </a:xfrm>
          <a:prstGeom prst="rect">
            <a:avLst/>
          </a:prstGeom>
          <a:ln w="12600">
            <a:noFill/>
          </a:ln>
        </p:spPr>
      </p:pic>
      <p:grpSp>
        <p:nvGrpSpPr>
          <p:cNvPr id="231" name="Group 4"/>
          <p:cNvGrpSpPr/>
          <p:nvPr/>
        </p:nvGrpSpPr>
        <p:grpSpPr>
          <a:xfrm>
            <a:off x="9866160" y="2715120"/>
            <a:ext cx="1833840" cy="462960"/>
            <a:chOff x="9866160" y="2715120"/>
            <a:chExt cx="1833840" cy="462960"/>
          </a:xfrm>
        </p:grpSpPr>
        <p:sp>
          <p:nvSpPr>
            <p:cNvPr id="232" name="CustomShape 5"/>
            <p:cNvSpPr/>
            <p:nvPr/>
          </p:nvSpPr>
          <p:spPr>
            <a:xfrm>
              <a:off x="9866160" y="2715120"/>
              <a:ext cx="1833840" cy="46296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33" name="CustomShape 6"/>
            <p:cNvSpPr/>
            <p:nvPr/>
          </p:nvSpPr>
          <p:spPr>
            <a:xfrm>
              <a:off x="9979920" y="2779920"/>
              <a:ext cx="1606320" cy="333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34" name="Picture 4"/>
          <p:cNvPicPr/>
          <p:nvPr/>
        </p:nvPicPr>
        <p:blipFill>
          <a:blip r:embed="rId4"/>
          <a:stretch/>
        </p:blipFill>
        <p:spPr>
          <a:xfrm>
            <a:off x="10321920" y="1320447"/>
            <a:ext cx="1126212" cy="1232673"/>
          </a:xfrm>
          <a:prstGeom prst="rect">
            <a:avLst/>
          </a:prstGeom>
          <a:ln>
            <a:noFill/>
          </a:ln>
        </p:spPr>
      </p:pic>
      <p:sp>
        <p:nvSpPr>
          <p:cNvPr id="2" name="CustomShape 2">
            <a:extLst>
              <a:ext uri="{FF2B5EF4-FFF2-40B4-BE49-F238E27FC236}">
                <a16:creationId xmlns:a16="http://schemas.microsoft.com/office/drawing/2014/main" id="{280D82C8-4D3C-8B1E-BA0B-22CDBC01DD2D}"/>
              </a:ext>
            </a:extLst>
          </p:cNvPr>
          <p:cNvSpPr/>
          <p:nvPr/>
        </p:nvSpPr>
        <p:spPr>
          <a:xfrm>
            <a:off x="3273120" y="5930280"/>
            <a:ext cx="340708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Aurimas Aleksandras Nausėdas</a:t>
            </a:r>
            <a:endParaRPr lang="lt-LT" sz="1600" b="1" strike="noStrike" spc="-1" dirty="0">
              <a:latin typeface="Arial"/>
            </a:endParaRPr>
          </a:p>
        </p:txBody>
      </p:sp>
      <p:sp>
        <p:nvSpPr>
          <p:cNvPr id="3" name="CustomShape 3">
            <a:extLst>
              <a:ext uri="{FF2B5EF4-FFF2-40B4-BE49-F238E27FC236}">
                <a16:creationId xmlns:a16="http://schemas.microsoft.com/office/drawing/2014/main" id="{572790B9-999C-12F1-0E54-4404CBD5F5A6}"/>
              </a:ext>
            </a:extLst>
          </p:cNvPr>
          <p:cNvSpPr/>
          <p:nvPr/>
        </p:nvSpPr>
        <p:spPr>
          <a:xfrm>
            <a:off x="495720" y="5930280"/>
            <a:ext cx="22669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dirty="0">
                <a:solidFill>
                  <a:srgbClr val="000000"/>
                </a:solidFill>
                <a:latin typeface="Arial"/>
                <a:ea typeface="Arial"/>
              </a:rPr>
              <a:t>2023</a:t>
            </a:r>
            <a:endParaRPr lang="lt-LT"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16 paskaita. UNIT testų kūrimas</a:t>
            </a:r>
            <a:endParaRPr lang="lt-LT" sz="1300" b="0" strike="noStrike" spc="-1">
              <a:latin typeface="Arial"/>
            </a:endParaRPr>
          </a:p>
        </p:txBody>
      </p:sp>
      <p:sp>
        <p:nvSpPr>
          <p:cNvPr id="272" name="CustomShape 2"/>
          <p:cNvSpPr/>
          <p:nvPr/>
        </p:nvSpPr>
        <p:spPr>
          <a:xfrm>
            <a:off x="6287760" y="3218760"/>
            <a:ext cx="5571000" cy="10285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UNIT testų metodai</a:t>
            </a:r>
            <a:endParaRPr lang="lt-LT" sz="3000" b="0" strike="noStrike" spc="-1">
              <a:latin typeface="Arial"/>
            </a:endParaRPr>
          </a:p>
        </p:txBody>
      </p:sp>
      <p:pic>
        <p:nvPicPr>
          <p:cNvPr id="273" name="Picture 3"/>
          <p:cNvPicPr/>
          <p:nvPr/>
        </p:nvPicPr>
        <p:blipFill>
          <a:blip r:embed="rId3"/>
          <a:stretch/>
        </p:blipFill>
        <p:spPr>
          <a:xfrm>
            <a:off x="481680" y="2289960"/>
            <a:ext cx="5169600" cy="2277000"/>
          </a:xfrm>
          <a:prstGeom prst="rect">
            <a:avLst/>
          </a:prstGeom>
          <a:ln>
            <a:noFill/>
          </a:ln>
        </p:spPr>
      </p:pic>
      <p:sp>
        <p:nvSpPr>
          <p:cNvPr id="2" name="TextBox 1">
            <a:extLst>
              <a:ext uri="{FF2B5EF4-FFF2-40B4-BE49-F238E27FC236}">
                <a16:creationId xmlns:a16="http://schemas.microsoft.com/office/drawing/2014/main" id="{6453E807-C30B-06D1-03E3-9EF6673CBBFA}"/>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16 paskaita. UNIT testų kūrimas</a:t>
            </a:r>
            <a:endParaRPr lang="lt-LT" sz="1300" b="0" strike="noStrike" spc="-1">
              <a:latin typeface="Arial"/>
            </a:endParaRPr>
          </a:p>
        </p:txBody>
      </p:sp>
      <p:sp>
        <p:nvSpPr>
          <p:cNvPr id="275" name="CustomShape 2"/>
          <p:cNvSpPr/>
          <p:nvPr/>
        </p:nvSpPr>
        <p:spPr>
          <a:xfrm>
            <a:off x="6287760" y="3218760"/>
            <a:ext cx="5571000" cy="10285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 yra klaida kode</a:t>
            </a:r>
            <a:endParaRPr lang="lt-LT" sz="3000" b="0" strike="noStrike" spc="-1">
              <a:latin typeface="Arial"/>
            </a:endParaRPr>
          </a:p>
        </p:txBody>
      </p:sp>
      <p:pic>
        <p:nvPicPr>
          <p:cNvPr id="276" name="Picture 3"/>
          <p:cNvPicPr/>
          <p:nvPr/>
        </p:nvPicPr>
        <p:blipFill>
          <a:blip r:embed="rId3"/>
          <a:stretch/>
        </p:blipFill>
        <p:spPr>
          <a:xfrm>
            <a:off x="707400" y="2021760"/>
            <a:ext cx="4520520" cy="1440360"/>
          </a:xfrm>
          <a:prstGeom prst="rect">
            <a:avLst/>
          </a:prstGeom>
          <a:ln>
            <a:noFill/>
          </a:ln>
        </p:spPr>
      </p:pic>
      <p:sp>
        <p:nvSpPr>
          <p:cNvPr id="277" name="CustomShape 3"/>
          <p:cNvSpPr/>
          <p:nvPr/>
        </p:nvSpPr>
        <p:spPr>
          <a:xfrm>
            <a:off x="6290280" y="3838320"/>
            <a:ext cx="4949280" cy="1088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1600" b="0" strike="noStrike" spc="-1">
                <a:solidFill>
                  <a:srgbClr val="000000"/>
                </a:solidFill>
                <a:latin typeface="Arial"/>
                <a:ea typeface="DejaVu Sans"/>
              </a:rPr>
              <a:t>Faile keliamieji.py</a:t>
            </a: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p:txBody>
      </p:sp>
      <p:pic>
        <p:nvPicPr>
          <p:cNvPr id="278" name="Picture 6"/>
          <p:cNvPicPr/>
          <p:nvPr/>
        </p:nvPicPr>
        <p:blipFill>
          <a:blip r:embed="rId4"/>
          <a:stretch/>
        </p:blipFill>
        <p:spPr>
          <a:xfrm>
            <a:off x="1543320" y="4054320"/>
            <a:ext cx="2914200" cy="2097720"/>
          </a:xfrm>
          <a:prstGeom prst="rect">
            <a:avLst/>
          </a:prstGeom>
          <a:ln>
            <a:noFill/>
          </a:ln>
        </p:spPr>
      </p:pic>
      <p:sp>
        <p:nvSpPr>
          <p:cNvPr id="2" name="TextBox 1">
            <a:extLst>
              <a:ext uri="{FF2B5EF4-FFF2-40B4-BE49-F238E27FC236}">
                <a16:creationId xmlns:a16="http://schemas.microsoft.com/office/drawing/2014/main" id="{A31BEA4A-02FC-5C48-2E26-01B52C4846B9}"/>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16 paskaita. UNIT testų kūrimas</a:t>
            </a:r>
            <a:endParaRPr lang="lt-LT" sz="1300" b="0" strike="noStrike" spc="-1">
              <a:latin typeface="Arial"/>
            </a:endParaRPr>
          </a:p>
        </p:txBody>
      </p:sp>
      <p:sp>
        <p:nvSpPr>
          <p:cNvPr id="280" name="CustomShape 2"/>
          <p:cNvSpPr/>
          <p:nvPr/>
        </p:nvSpPr>
        <p:spPr>
          <a:xfrm>
            <a:off x="6287760" y="3218760"/>
            <a:ext cx="5571000" cy="548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 yra klaida kode </a:t>
            </a:r>
            <a:endParaRPr lang="lt-LT" sz="3000" b="0" strike="noStrike" spc="-1">
              <a:latin typeface="Arial"/>
            </a:endParaRPr>
          </a:p>
        </p:txBody>
      </p:sp>
      <p:sp>
        <p:nvSpPr>
          <p:cNvPr id="281" name="CustomShape 3"/>
          <p:cNvSpPr/>
          <p:nvPr/>
        </p:nvSpPr>
        <p:spPr>
          <a:xfrm>
            <a:off x="6290280" y="3838320"/>
            <a:ext cx="4949280" cy="1088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1600" b="0" strike="noStrike" spc="-1">
                <a:solidFill>
                  <a:srgbClr val="000000"/>
                </a:solidFill>
                <a:latin typeface="Arial"/>
                <a:ea typeface="DejaVu Sans"/>
              </a:rPr>
              <a:t>Failas aritmetika.py</a:t>
            </a: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p:txBody>
      </p:sp>
      <p:pic>
        <p:nvPicPr>
          <p:cNvPr id="282" name="Picture 5"/>
          <p:cNvPicPr/>
          <p:nvPr/>
        </p:nvPicPr>
        <p:blipFill>
          <a:blip r:embed="rId3"/>
          <a:stretch/>
        </p:blipFill>
        <p:spPr>
          <a:xfrm>
            <a:off x="1350000" y="1868760"/>
            <a:ext cx="2765160" cy="3750480"/>
          </a:xfrm>
          <a:prstGeom prst="rect">
            <a:avLst/>
          </a:prstGeom>
          <a:ln>
            <a:noFill/>
          </a:ln>
        </p:spPr>
      </p:pic>
      <p:sp>
        <p:nvSpPr>
          <p:cNvPr id="2" name="TextBox 1">
            <a:extLst>
              <a:ext uri="{FF2B5EF4-FFF2-40B4-BE49-F238E27FC236}">
                <a16:creationId xmlns:a16="http://schemas.microsoft.com/office/drawing/2014/main" id="{90C8C944-4992-AD84-9070-B3CEBDDAFAC2}"/>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16 paskaita. UNIT testų kūrimas</a:t>
            </a:r>
            <a:endParaRPr lang="lt-LT" sz="1300" b="0" strike="noStrike" spc="-1">
              <a:latin typeface="Arial"/>
            </a:endParaRPr>
          </a:p>
        </p:txBody>
      </p:sp>
      <p:sp>
        <p:nvSpPr>
          <p:cNvPr id="284" name="CustomShape 2"/>
          <p:cNvSpPr/>
          <p:nvPr/>
        </p:nvSpPr>
        <p:spPr>
          <a:xfrm>
            <a:off x="6287760" y="3218760"/>
            <a:ext cx="5571000" cy="548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 yra klaida kode </a:t>
            </a:r>
            <a:endParaRPr lang="lt-LT" sz="3000" b="0" strike="noStrike" spc="-1">
              <a:latin typeface="Arial"/>
            </a:endParaRPr>
          </a:p>
        </p:txBody>
      </p:sp>
      <p:sp>
        <p:nvSpPr>
          <p:cNvPr id="285" name="CustomShape 3"/>
          <p:cNvSpPr/>
          <p:nvPr/>
        </p:nvSpPr>
        <p:spPr>
          <a:xfrm>
            <a:off x="6290280" y="3838320"/>
            <a:ext cx="4949280" cy="1088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1600" b="0" strike="noStrike" spc="-1">
                <a:solidFill>
                  <a:srgbClr val="000000"/>
                </a:solidFill>
                <a:latin typeface="Arial"/>
                <a:ea typeface="DejaVu Sans"/>
              </a:rPr>
              <a:t>Failas test_aritmetika.py</a:t>
            </a: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p:txBody>
      </p:sp>
      <p:pic>
        <p:nvPicPr>
          <p:cNvPr id="286" name="Picture 7"/>
          <p:cNvPicPr/>
          <p:nvPr/>
        </p:nvPicPr>
        <p:blipFill>
          <a:blip r:embed="rId3"/>
          <a:stretch/>
        </p:blipFill>
        <p:spPr>
          <a:xfrm>
            <a:off x="839160" y="1267200"/>
            <a:ext cx="4021920" cy="5197320"/>
          </a:xfrm>
          <a:prstGeom prst="rect">
            <a:avLst/>
          </a:prstGeom>
          <a:ln>
            <a:noFill/>
          </a:ln>
        </p:spPr>
      </p:pic>
      <p:sp>
        <p:nvSpPr>
          <p:cNvPr id="2" name="TextBox 1">
            <a:extLst>
              <a:ext uri="{FF2B5EF4-FFF2-40B4-BE49-F238E27FC236}">
                <a16:creationId xmlns:a16="http://schemas.microsoft.com/office/drawing/2014/main" id="{32D486FF-DE0D-0384-7629-E3A527034AD4}"/>
              </a:ext>
            </a:extLst>
          </p:cNvPr>
          <p:cNvSpPr txBox="1"/>
          <p:nvPr/>
        </p:nvSpPr>
        <p:spPr>
          <a:xfrm>
            <a:off x="11485950" y="6105075"/>
            <a:ext cx="617285" cy="584775"/>
          </a:xfrm>
          <a:prstGeom prst="rect">
            <a:avLst/>
          </a:prstGeom>
          <a:noFill/>
        </p:spPr>
        <p:txBody>
          <a:bodyPr wrap="none" rtlCol="0">
            <a:spAutoFit/>
          </a:bodyPr>
          <a:lstStyle/>
          <a:p>
            <a:r>
              <a:rPr lang="en-LT" sz="3200" b="1" dirty="0">
                <a:latin typeface=""/>
              </a:rPr>
              <a:t>11</a:t>
            </a:r>
            <a:endParaRPr lang="en-LT" b="1" dirty="0">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16 paskaita. UNIT testų kūrimas</a:t>
            </a:r>
            <a:endParaRPr lang="lt-LT" sz="1300" b="0" strike="noStrike" spc="-1">
              <a:latin typeface="Arial"/>
            </a:endParaRPr>
          </a:p>
        </p:txBody>
      </p:sp>
      <p:sp>
        <p:nvSpPr>
          <p:cNvPr id="288" name="CustomShape 2"/>
          <p:cNvSpPr/>
          <p:nvPr/>
        </p:nvSpPr>
        <p:spPr>
          <a:xfrm>
            <a:off x="6287760" y="3218760"/>
            <a:ext cx="5571000" cy="548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 yra klaida kode </a:t>
            </a:r>
            <a:endParaRPr lang="lt-LT" sz="3000" b="0" strike="noStrike" spc="-1">
              <a:latin typeface="Arial"/>
            </a:endParaRPr>
          </a:p>
        </p:txBody>
      </p:sp>
      <p:sp>
        <p:nvSpPr>
          <p:cNvPr id="289" name="CustomShape 3"/>
          <p:cNvSpPr/>
          <p:nvPr/>
        </p:nvSpPr>
        <p:spPr>
          <a:xfrm>
            <a:off x="6290280" y="3838320"/>
            <a:ext cx="4949280" cy="1088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1600" b="0" strike="noStrike" spc="-1">
                <a:solidFill>
                  <a:srgbClr val="000000"/>
                </a:solidFill>
                <a:latin typeface="Arial"/>
                <a:ea typeface="DejaVu Sans"/>
              </a:rPr>
              <a:t>Failas aritmetika.py, šiuo atveju testas parodo klaidą, todėl ją galime nesudėtingai ištaisyti</a:t>
            </a: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p:txBody>
      </p:sp>
      <p:pic>
        <p:nvPicPr>
          <p:cNvPr id="290" name="Picture 4"/>
          <p:cNvPicPr/>
          <p:nvPr/>
        </p:nvPicPr>
        <p:blipFill>
          <a:blip r:embed="rId3"/>
          <a:stretch/>
        </p:blipFill>
        <p:spPr>
          <a:xfrm>
            <a:off x="2008440" y="1228320"/>
            <a:ext cx="1551600" cy="2180160"/>
          </a:xfrm>
          <a:prstGeom prst="rect">
            <a:avLst/>
          </a:prstGeom>
          <a:ln>
            <a:noFill/>
          </a:ln>
        </p:spPr>
      </p:pic>
      <p:pic>
        <p:nvPicPr>
          <p:cNvPr id="291" name="Picture 5"/>
          <p:cNvPicPr/>
          <p:nvPr/>
        </p:nvPicPr>
        <p:blipFill>
          <a:blip r:embed="rId4"/>
          <a:stretch/>
        </p:blipFill>
        <p:spPr>
          <a:xfrm>
            <a:off x="1701360" y="3973320"/>
            <a:ext cx="2184840" cy="2165760"/>
          </a:xfrm>
          <a:prstGeom prst="rect">
            <a:avLst/>
          </a:prstGeom>
          <a:ln>
            <a:noFill/>
          </a:ln>
        </p:spPr>
      </p:pic>
      <p:sp>
        <p:nvSpPr>
          <p:cNvPr id="2" name="TextBox 1">
            <a:extLst>
              <a:ext uri="{FF2B5EF4-FFF2-40B4-BE49-F238E27FC236}">
                <a16:creationId xmlns:a16="http://schemas.microsoft.com/office/drawing/2014/main" id="{A46FBF7B-4838-8F9C-7E92-2520642456BC}"/>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12</a:t>
            </a:r>
            <a:endParaRPr lang="en-LT" b="1" dirty="0">
              <a:latin typefa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16 paskaita. UNIT testų kūrimas</a:t>
            </a:r>
            <a:endParaRPr lang="lt-LT" sz="1300" b="0" strike="noStrike" spc="-1">
              <a:latin typeface="Arial"/>
            </a:endParaRPr>
          </a:p>
        </p:txBody>
      </p:sp>
      <p:sp>
        <p:nvSpPr>
          <p:cNvPr id="293" name="CustomShape 2"/>
          <p:cNvSpPr/>
          <p:nvPr/>
        </p:nvSpPr>
        <p:spPr>
          <a:xfrm>
            <a:off x="6287760" y="3218760"/>
            <a:ext cx="5571000" cy="548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 yra klaida kode </a:t>
            </a:r>
            <a:endParaRPr lang="lt-LT" sz="3000" b="0" strike="noStrike" spc="-1">
              <a:latin typeface="Arial"/>
            </a:endParaRPr>
          </a:p>
        </p:txBody>
      </p:sp>
      <p:sp>
        <p:nvSpPr>
          <p:cNvPr id="294" name="CustomShape 3"/>
          <p:cNvSpPr/>
          <p:nvPr/>
        </p:nvSpPr>
        <p:spPr>
          <a:xfrm>
            <a:off x="6290280" y="3838320"/>
            <a:ext cx="4949280" cy="1088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1600" b="0" strike="noStrike" spc="-1">
                <a:solidFill>
                  <a:srgbClr val="000000"/>
                </a:solidFill>
                <a:latin typeface="Arial"/>
                <a:ea typeface="DejaVu Sans"/>
              </a:rPr>
              <a:t>Failas aritmetika.py, šiuo atveju testas neparodo klaidos, todėl turime koreguoti testą</a:t>
            </a: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p:txBody>
      </p:sp>
      <p:pic>
        <p:nvPicPr>
          <p:cNvPr id="295" name="Picture 5"/>
          <p:cNvPicPr/>
          <p:nvPr/>
        </p:nvPicPr>
        <p:blipFill>
          <a:blip r:embed="rId3"/>
          <a:stretch/>
        </p:blipFill>
        <p:spPr>
          <a:xfrm>
            <a:off x="1891080" y="1600200"/>
            <a:ext cx="1936800" cy="2725200"/>
          </a:xfrm>
          <a:prstGeom prst="rect">
            <a:avLst/>
          </a:prstGeom>
          <a:ln>
            <a:noFill/>
          </a:ln>
        </p:spPr>
      </p:pic>
      <p:pic>
        <p:nvPicPr>
          <p:cNvPr id="296" name="Picture 6"/>
          <p:cNvPicPr/>
          <p:nvPr/>
        </p:nvPicPr>
        <p:blipFill>
          <a:blip r:embed="rId4"/>
          <a:stretch/>
        </p:blipFill>
        <p:spPr>
          <a:xfrm>
            <a:off x="1654920" y="4892760"/>
            <a:ext cx="2409120" cy="910080"/>
          </a:xfrm>
          <a:prstGeom prst="rect">
            <a:avLst/>
          </a:prstGeom>
          <a:ln>
            <a:noFill/>
          </a:ln>
        </p:spPr>
      </p:pic>
      <p:sp>
        <p:nvSpPr>
          <p:cNvPr id="2" name="TextBox 1">
            <a:extLst>
              <a:ext uri="{FF2B5EF4-FFF2-40B4-BE49-F238E27FC236}">
                <a16:creationId xmlns:a16="http://schemas.microsoft.com/office/drawing/2014/main" id="{45CF1F79-AC30-C281-8B62-757C6F4C0FA8}"/>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13</a:t>
            </a:r>
            <a:endParaRPr lang="en-LT" b="1" dirty="0">
              <a:latin typefac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16 paskaita. UNIT testų kūrimas</a:t>
            </a:r>
            <a:endParaRPr lang="lt-LT" sz="1300" b="0" strike="noStrike" spc="-1">
              <a:latin typeface="Arial"/>
            </a:endParaRPr>
          </a:p>
        </p:txBody>
      </p:sp>
      <p:sp>
        <p:nvSpPr>
          <p:cNvPr id="298" name="CustomShape 2"/>
          <p:cNvSpPr/>
          <p:nvPr/>
        </p:nvSpPr>
        <p:spPr>
          <a:xfrm>
            <a:off x="6287760" y="3218760"/>
            <a:ext cx="5571000" cy="548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 yra klaida kode </a:t>
            </a:r>
            <a:endParaRPr lang="lt-LT" sz="3000" b="0" strike="noStrike" spc="-1">
              <a:latin typeface="Arial"/>
            </a:endParaRPr>
          </a:p>
        </p:txBody>
      </p:sp>
      <p:sp>
        <p:nvSpPr>
          <p:cNvPr id="299" name="CustomShape 3"/>
          <p:cNvSpPr/>
          <p:nvPr/>
        </p:nvSpPr>
        <p:spPr>
          <a:xfrm>
            <a:off x="6290280" y="3838320"/>
            <a:ext cx="4949280" cy="1088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1600" b="0" strike="noStrike" spc="-1">
                <a:solidFill>
                  <a:srgbClr val="000000"/>
                </a:solidFill>
                <a:latin typeface="Arial"/>
                <a:ea typeface="DejaVu Sans"/>
              </a:rPr>
              <a:t>Failas test_aritmetika.py</a:t>
            </a: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p:txBody>
      </p:sp>
      <p:pic>
        <p:nvPicPr>
          <p:cNvPr id="300" name="Picture 4"/>
          <p:cNvPicPr/>
          <p:nvPr/>
        </p:nvPicPr>
        <p:blipFill>
          <a:blip r:embed="rId3"/>
          <a:stretch/>
        </p:blipFill>
        <p:spPr>
          <a:xfrm>
            <a:off x="585000" y="2508480"/>
            <a:ext cx="4577040" cy="1275480"/>
          </a:xfrm>
          <a:prstGeom prst="rect">
            <a:avLst/>
          </a:prstGeom>
          <a:ln>
            <a:noFill/>
          </a:ln>
        </p:spPr>
      </p:pic>
      <p:pic>
        <p:nvPicPr>
          <p:cNvPr id="301" name="Picture 6"/>
          <p:cNvPicPr/>
          <p:nvPr/>
        </p:nvPicPr>
        <p:blipFill>
          <a:blip r:embed="rId4"/>
          <a:stretch/>
        </p:blipFill>
        <p:spPr>
          <a:xfrm>
            <a:off x="2128320" y="4161600"/>
            <a:ext cx="1490760" cy="1186920"/>
          </a:xfrm>
          <a:prstGeom prst="rect">
            <a:avLst/>
          </a:prstGeom>
          <a:ln>
            <a:noFill/>
          </a:ln>
        </p:spPr>
      </p:pic>
      <p:sp>
        <p:nvSpPr>
          <p:cNvPr id="2" name="TextBox 1">
            <a:extLst>
              <a:ext uri="{FF2B5EF4-FFF2-40B4-BE49-F238E27FC236}">
                <a16:creationId xmlns:a16="http://schemas.microsoft.com/office/drawing/2014/main" id="{69D3D67F-7EC2-2602-7793-182BA428CB28}"/>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14</a:t>
            </a:r>
            <a:endParaRPr lang="en-LT" b="1" dirty="0">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16 paskaita. UNIT testų kūrimas</a:t>
            </a:r>
            <a:endParaRPr lang="lt-LT" sz="1300" b="0" strike="noStrike" spc="-1">
              <a:latin typeface="Arial"/>
            </a:endParaRPr>
          </a:p>
        </p:txBody>
      </p:sp>
      <p:sp>
        <p:nvSpPr>
          <p:cNvPr id="303" name="CustomShape 2"/>
          <p:cNvSpPr/>
          <p:nvPr/>
        </p:nvSpPr>
        <p:spPr>
          <a:xfrm>
            <a:off x="6287760" y="3218760"/>
            <a:ext cx="5636880" cy="1085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Kaip patikrinti, ar kodas išmeta reikiamą klaidą</a:t>
            </a:r>
            <a:endParaRPr lang="lt-LT" sz="3000" b="0" strike="noStrike" spc="-1">
              <a:latin typeface="Arial"/>
            </a:endParaRPr>
          </a:p>
          <a:p>
            <a:pPr>
              <a:lnSpc>
                <a:spcPct val="100000"/>
              </a:lnSpc>
            </a:pPr>
            <a:endParaRPr lang="lt-LT" sz="3000" b="0" strike="noStrike" spc="-1">
              <a:latin typeface="Arial"/>
            </a:endParaRPr>
          </a:p>
        </p:txBody>
      </p:sp>
      <p:sp>
        <p:nvSpPr>
          <p:cNvPr id="304" name="CustomShape 3"/>
          <p:cNvSpPr/>
          <p:nvPr/>
        </p:nvSpPr>
        <p:spPr>
          <a:xfrm>
            <a:off x="6290280" y="4374360"/>
            <a:ext cx="4949280" cy="637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1600" b="0" strike="noStrike" spc="-1">
                <a:solidFill>
                  <a:srgbClr val="000000"/>
                </a:solidFill>
                <a:latin typeface="Arial"/>
                <a:ea typeface="DejaVu Sans"/>
              </a:rPr>
              <a:t>Failas test_aritmetika.py</a:t>
            </a: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p:txBody>
      </p:sp>
      <p:pic>
        <p:nvPicPr>
          <p:cNvPr id="305" name="Picture 5"/>
          <p:cNvPicPr/>
          <p:nvPr/>
        </p:nvPicPr>
        <p:blipFill>
          <a:blip r:embed="rId3"/>
          <a:stretch/>
        </p:blipFill>
        <p:spPr>
          <a:xfrm>
            <a:off x="443880" y="1649880"/>
            <a:ext cx="4971960" cy="1186920"/>
          </a:xfrm>
          <a:prstGeom prst="rect">
            <a:avLst/>
          </a:prstGeom>
          <a:ln>
            <a:noFill/>
          </a:ln>
        </p:spPr>
      </p:pic>
      <p:pic>
        <p:nvPicPr>
          <p:cNvPr id="306" name="Picture 6"/>
          <p:cNvPicPr/>
          <p:nvPr/>
        </p:nvPicPr>
        <p:blipFill>
          <a:blip r:embed="rId4"/>
          <a:stretch/>
        </p:blipFill>
        <p:spPr>
          <a:xfrm>
            <a:off x="1884600" y="5145840"/>
            <a:ext cx="2091240" cy="902520"/>
          </a:xfrm>
          <a:prstGeom prst="rect">
            <a:avLst/>
          </a:prstGeom>
          <a:ln>
            <a:noFill/>
          </a:ln>
        </p:spPr>
      </p:pic>
      <p:pic>
        <p:nvPicPr>
          <p:cNvPr id="307" name="Picture 7"/>
          <p:cNvPicPr/>
          <p:nvPr/>
        </p:nvPicPr>
        <p:blipFill>
          <a:blip r:embed="rId5"/>
          <a:stretch/>
        </p:blipFill>
        <p:spPr>
          <a:xfrm>
            <a:off x="773280" y="3267000"/>
            <a:ext cx="4210200" cy="1564920"/>
          </a:xfrm>
          <a:prstGeom prst="rect">
            <a:avLst/>
          </a:prstGeom>
          <a:ln>
            <a:noFill/>
          </a:ln>
        </p:spPr>
      </p:pic>
      <p:sp>
        <p:nvSpPr>
          <p:cNvPr id="2" name="TextBox 1">
            <a:extLst>
              <a:ext uri="{FF2B5EF4-FFF2-40B4-BE49-F238E27FC236}">
                <a16:creationId xmlns:a16="http://schemas.microsoft.com/office/drawing/2014/main" id="{966A72B7-0E9A-8C2D-BB9A-1CF8C37F881C}"/>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15</a:t>
            </a:r>
            <a:endParaRPr lang="en-LT" b="1" dirty="0">
              <a:latin typefac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16 paskaita. UNIT testų kūrimas</a:t>
            </a:r>
            <a:endParaRPr lang="lt-LT" sz="1300" b="0" strike="noStrike" spc="-1">
              <a:latin typeface="Arial"/>
            </a:endParaRPr>
          </a:p>
        </p:txBody>
      </p:sp>
      <p:sp>
        <p:nvSpPr>
          <p:cNvPr id="309" name="CustomShape 2"/>
          <p:cNvSpPr/>
          <p:nvPr/>
        </p:nvSpPr>
        <p:spPr>
          <a:xfrm>
            <a:off x="6381720" y="2993040"/>
            <a:ext cx="5636880" cy="1085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Kaip ištestuoti gražinamas True/False reikšmes</a:t>
            </a:r>
            <a:endParaRPr lang="lt-LT" sz="3000" b="0" strike="noStrike" spc="-1">
              <a:latin typeface="Arial"/>
            </a:endParaRPr>
          </a:p>
        </p:txBody>
      </p:sp>
      <p:sp>
        <p:nvSpPr>
          <p:cNvPr id="310" name="CustomShape 3"/>
          <p:cNvSpPr/>
          <p:nvPr/>
        </p:nvSpPr>
        <p:spPr>
          <a:xfrm>
            <a:off x="6384600" y="4148640"/>
            <a:ext cx="4949280" cy="637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marL="285840" indent="-285120">
              <a:lnSpc>
                <a:spcPct val="100000"/>
              </a:lnSpc>
              <a:buClr>
                <a:srgbClr val="000000"/>
              </a:buClr>
              <a:buFont typeface="Arial"/>
              <a:buChar char="•"/>
            </a:pPr>
            <a:r>
              <a:rPr lang="lt-LT" sz="1600" b="0" strike="noStrike" spc="-1">
                <a:solidFill>
                  <a:srgbClr val="000000"/>
                </a:solidFill>
                <a:latin typeface="Arial"/>
                <a:ea typeface="DejaVu Sans"/>
              </a:rPr>
              <a:t>Faile keliamieji.py įrašome naują funkciją</a:t>
            </a:r>
            <a:endParaRPr lang="lt-LT" sz="1600" b="0" strike="noStrike" spc="-1">
              <a:latin typeface="Arial"/>
            </a:endParaRPr>
          </a:p>
          <a:p>
            <a:pPr marL="285840" indent="-285120">
              <a:lnSpc>
                <a:spcPct val="100000"/>
              </a:lnSpc>
              <a:buClr>
                <a:srgbClr val="000000"/>
              </a:buClr>
              <a:buFont typeface="Arial"/>
              <a:buChar char="•"/>
            </a:pPr>
            <a:r>
              <a:rPr lang="lt-LT" sz="1600" b="0" strike="noStrike" spc="-1">
                <a:solidFill>
                  <a:srgbClr val="000000"/>
                </a:solidFill>
                <a:latin typeface="Arial"/>
                <a:ea typeface="DejaVu Sans"/>
              </a:rPr>
              <a:t>Faile test_keliamieji.py pridedame naują testą</a:t>
            </a: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p:txBody>
      </p:sp>
      <p:pic>
        <p:nvPicPr>
          <p:cNvPr id="311" name="Picture 4"/>
          <p:cNvPicPr/>
          <p:nvPr/>
        </p:nvPicPr>
        <p:blipFill>
          <a:blip r:embed="rId3"/>
          <a:stretch/>
        </p:blipFill>
        <p:spPr>
          <a:xfrm>
            <a:off x="378000" y="2324160"/>
            <a:ext cx="5131800" cy="450000"/>
          </a:xfrm>
          <a:prstGeom prst="rect">
            <a:avLst/>
          </a:prstGeom>
          <a:ln>
            <a:noFill/>
          </a:ln>
        </p:spPr>
      </p:pic>
      <p:pic>
        <p:nvPicPr>
          <p:cNvPr id="312" name="Picture 7"/>
          <p:cNvPicPr/>
          <p:nvPr/>
        </p:nvPicPr>
        <p:blipFill>
          <a:blip r:embed="rId4"/>
          <a:stretch/>
        </p:blipFill>
        <p:spPr>
          <a:xfrm>
            <a:off x="763920" y="3174480"/>
            <a:ext cx="4445280" cy="2135880"/>
          </a:xfrm>
          <a:prstGeom prst="rect">
            <a:avLst/>
          </a:prstGeom>
          <a:ln>
            <a:noFill/>
          </a:ln>
        </p:spPr>
      </p:pic>
      <p:sp>
        <p:nvSpPr>
          <p:cNvPr id="2" name="TextBox 1">
            <a:extLst>
              <a:ext uri="{FF2B5EF4-FFF2-40B4-BE49-F238E27FC236}">
                <a16:creationId xmlns:a16="http://schemas.microsoft.com/office/drawing/2014/main" id="{5F71AEBA-AC04-879C-A286-863475BFAF94}"/>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16</a:t>
            </a:r>
            <a:endParaRPr lang="en-LT" b="1" dirty="0">
              <a:latin typefac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16 paskaita. UNIT testų kūrimas</a:t>
            </a:r>
            <a:endParaRPr lang="lt-LT" sz="1300" b="0" strike="noStrike" spc="-1">
              <a:latin typeface="Arial"/>
            </a:endParaRPr>
          </a:p>
        </p:txBody>
      </p:sp>
      <p:sp>
        <p:nvSpPr>
          <p:cNvPr id="314" name="CustomShape 2"/>
          <p:cNvSpPr/>
          <p:nvPr/>
        </p:nvSpPr>
        <p:spPr>
          <a:xfrm>
            <a:off x="6372360" y="3209400"/>
            <a:ext cx="5636880" cy="7369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Objektų klasių testavimas</a:t>
            </a:r>
            <a:endParaRPr lang="lt-LT" sz="3000" b="0" strike="noStrike" spc="-1">
              <a:latin typeface="Arial"/>
            </a:endParaRPr>
          </a:p>
        </p:txBody>
      </p:sp>
      <p:sp>
        <p:nvSpPr>
          <p:cNvPr id="315" name="CustomShape 3"/>
          <p:cNvSpPr/>
          <p:nvPr/>
        </p:nvSpPr>
        <p:spPr>
          <a:xfrm>
            <a:off x="6375240" y="3951000"/>
            <a:ext cx="4949280" cy="637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marL="285840" indent="-285120">
              <a:lnSpc>
                <a:spcPct val="100000"/>
              </a:lnSpc>
              <a:buClr>
                <a:srgbClr val="000000"/>
              </a:buClr>
              <a:buFont typeface="Arial"/>
              <a:buChar char="•"/>
            </a:pPr>
            <a:r>
              <a:rPr lang="lt-LT" sz="1600" b="0" strike="noStrike" spc="-1" dirty="0">
                <a:solidFill>
                  <a:srgbClr val="000000"/>
                </a:solidFill>
                <a:latin typeface="Arial"/>
                <a:ea typeface="DejaVu Sans"/>
              </a:rPr>
              <a:t>Faile </a:t>
            </a:r>
            <a:r>
              <a:rPr lang="lt-LT" sz="1600" b="0" strike="noStrike" spc="-1" dirty="0" err="1">
                <a:solidFill>
                  <a:srgbClr val="000000"/>
                </a:solidFill>
                <a:latin typeface="Arial"/>
                <a:ea typeface="DejaVu Sans"/>
              </a:rPr>
              <a:t>keliamieji.py</a:t>
            </a:r>
            <a:r>
              <a:rPr lang="lt-LT" sz="1600" b="0" strike="noStrike" spc="-1" dirty="0">
                <a:solidFill>
                  <a:srgbClr val="000000"/>
                </a:solidFill>
                <a:latin typeface="Arial"/>
                <a:ea typeface="DejaVu Sans"/>
              </a:rPr>
              <a:t> įrašome naują klasę</a:t>
            </a:r>
            <a:endParaRPr lang="lt-LT" sz="1600" b="0" strike="noStrike" spc="-1" dirty="0">
              <a:latin typeface="Arial"/>
            </a:endParaRPr>
          </a:p>
          <a:p>
            <a:pPr marL="285840" indent="-285120">
              <a:lnSpc>
                <a:spcPct val="100000"/>
              </a:lnSpc>
              <a:buClr>
                <a:srgbClr val="000000"/>
              </a:buClr>
              <a:buFont typeface="Arial"/>
              <a:buChar char="•"/>
            </a:pPr>
            <a:r>
              <a:rPr lang="lt-LT" sz="1600" b="0" strike="noStrike" spc="-1" dirty="0">
                <a:solidFill>
                  <a:srgbClr val="000000"/>
                </a:solidFill>
                <a:latin typeface="Arial"/>
                <a:ea typeface="DejaVu Sans"/>
              </a:rPr>
              <a:t>Faile </a:t>
            </a:r>
            <a:r>
              <a:rPr lang="lt-LT" sz="1600" b="0" strike="noStrike" spc="-1" dirty="0" err="1">
                <a:solidFill>
                  <a:srgbClr val="000000"/>
                </a:solidFill>
                <a:latin typeface="Arial"/>
                <a:ea typeface="DejaVu Sans"/>
              </a:rPr>
              <a:t>test_keliamieji.py</a:t>
            </a:r>
            <a:r>
              <a:rPr lang="lt-LT" sz="1600" b="0" strike="noStrike" spc="-1" dirty="0">
                <a:solidFill>
                  <a:srgbClr val="000000"/>
                </a:solidFill>
                <a:latin typeface="Arial"/>
                <a:ea typeface="DejaVu Sans"/>
              </a:rPr>
              <a:t> pridedame naują testą</a:t>
            </a:r>
            <a:endParaRPr lang="lt-LT" sz="1600" b="0" strike="noStrike" spc="-1" dirty="0">
              <a:latin typeface="Arial"/>
            </a:endParaRPr>
          </a:p>
          <a:p>
            <a:pPr>
              <a:lnSpc>
                <a:spcPct val="100000"/>
              </a:lnSpc>
            </a:pPr>
            <a:endParaRPr lang="lt-LT" sz="1600" b="0" strike="noStrike" spc="-1" dirty="0">
              <a:latin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pic>
        <p:nvPicPr>
          <p:cNvPr id="316" name="Picture 5"/>
          <p:cNvPicPr/>
          <p:nvPr/>
        </p:nvPicPr>
        <p:blipFill>
          <a:blip r:embed="rId3"/>
          <a:stretch/>
        </p:blipFill>
        <p:spPr>
          <a:xfrm>
            <a:off x="707400" y="1283040"/>
            <a:ext cx="4501800" cy="1769760"/>
          </a:xfrm>
          <a:prstGeom prst="rect">
            <a:avLst/>
          </a:prstGeom>
          <a:ln>
            <a:noFill/>
          </a:ln>
        </p:spPr>
      </p:pic>
      <p:pic>
        <p:nvPicPr>
          <p:cNvPr id="317" name="Picture 7"/>
          <p:cNvPicPr/>
          <p:nvPr/>
        </p:nvPicPr>
        <p:blipFill>
          <a:blip r:embed="rId4"/>
          <a:stretch/>
        </p:blipFill>
        <p:spPr>
          <a:xfrm>
            <a:off x="707400" y="3365280"/>
            <a:ext cx="4501800" cy="2835720"/>
          </a:xfrm>
          <a:prstGeom prst="rect">
            <a:avLst/>
          </a:prstGeom>
          <a:ln>
            <a:noFill/>
          </a:ln>
        </p:spPr>
      </p:pic>
      <p:sp>
        <p:nvSpPr>
          <p:cNvPr id="2" name="TextBox 1">
            <a:extLst>
              <a:ext uri="{FF2B5EF4-FFF2-40B4-BE49-F238E27FC236}">
                <a16:creationId xmlns:a16="http://schemas.microsoft.com/office/drawing/2014/main" id="{5DEA0C78-6E5A-2DE0-DD98-8437855FA612}"/>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17</a:t>
            </a:r>
            <a:endParaRPr lang="en-LT" b="1" dirty="0">
              <a:latin typefa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dirty="0">
                <a:solidFill>
                  <a:srgbClr val="000000"/>
                </a:solidFill>
                <a:latin typeface="Arial"/>
                <a:ea typeface="Arial"/>
              </a:rPr>
              <a:t>16 paskaita. UNIT testų kūrimas</a:t>
            </a:r>
            <a:endParaRPr lang="lt-LT" sz="1300" b="0" strike="noStrike" spc="-1" dirty="0">
              <a:latin typeface="Arial"/>
            </a:endParaRPr>
          </a:p>
        </p:txBody>
      </p:sp>
      <p:sp>
        <p:nvSpPr>
          <p:cNvPr id="236" name="CustomShape 2"/>
          <p:cNvSpPr/>
          <p:nvPr/>
        </p:nvSpPr>
        <p:spPr>
          <a:xfrm>
            <a:off x="480240" y="1371600"/>
            <a:ext cx="5152320" cy="1363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37" name="CustomShape 3"/>
          <p:cNvSpPr/>
          <p:nvPr/>
        </p:nvSpPr>
        <p:spPr>
          <a:xfrm>
            <a:off x="1398600" y="3367800"/>
            <a:ext cx="4234320" cy="458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DejaVu Sans"/>
              </a:rPr>
              <a:t>Susipažinsite su testų rašymo privalumais</a:t>
            </a:r>
            <a:endParaRPr lang="lt-LT" sz="1600" b="0" strike="noStrike" spc="-1">
              <a:latin typeface="Arial"/>
            </a:endParaRPr>
          </a:p>
        </p:txBody>
      </p:sp>
      <p:sp>
        <p:nvSpPr>
          <p:cNvPr id="238" name="CustomShape 4"/>
          <p:cNvSpPr/>
          <p:nvPr/>
        </p:nvSpPr>
        <p:spPr>
          <a:xfrm>
            <a:off x="1398600" y="4545000"/>
            <a:ext cx="4234320" cy="455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DejaVu Sans"/>
              </a:rPr>
              <a:t>Naudoti unittest biblioteką</a:t>
            </a:r>
            <a:endParaRPr lang="lt-LT" sz="1600" b="0" strike="noStrike" spc="-1">
              <a:latin typeface="Arial"/>
            </a:endParaRPr>
          </a:p>
        </p:txBody>
      </p:sp>
      <p:grpSp>
        <p:nvGrpSpPr>
          <p:cNvPr id="239" name="Group 5"/>
          <p:cNvGrpSpPr/>
          <p:nvPr/>
        </p:nvGrpSpPr>
        <p:grpSpPr>
          <a:xfrm>
            <a:off x="480240" y="3180600"/>
            <a:ext cx="730080" cy="730080"/>
            <a:chOff x="480240" y="3180600"/>
            <a:chExt cx="730080" cy="730080"/>
          </a:xfrm>
        </p:grpSpPr>
        <p:sp>
          <p:nvSpPr>
            <p:cNvPr id="240" name="CustomShape 6"/>
            <p:cNvSpPr/>
            <p:nvPr/>
          </p:nvSpPr>
          <p:spPr>
            <a:xfrm>
              <a:off x="480240" y="3180600"/>
              <a:ext cx="730080" cy="73008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1" name="CustomShape 7"/>
            <p:cNvSpPr/>
            <p:nvPr/>
          </p:nvSpPr>
          <p:spPr>
            <a:xfrm>
              <a:off x="633240" y="3348000"/>
              <a:ext cx="424440" cy="3945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42" name="Group 8"/>
          <p:cNvGrpSpPr/>
          <p:nvPr/>
        </p:nvGrpSpPr>
        <p:grpSpPr>
          <a:xfrm>
            <a:off x="480240" y="4369680"/>
            <a:ext cx="730080" cy="730080"/>
            <a:chOff x="480240" y="4369680"/>
            <a:chExt cx="730080" cy="730080"/>
          </a:xfrm>
        </p:grpSpPr>
        <p:sp>
          <p:nvSpPr>
            <p:cNvPr id="243" name="CustomShape 9"/>
            <p:cNvSpPr/>
            <p:nvPr/>
          </p:nvSpPr>
          <p:spPr>
            <a:xfrm>
              <a:off x="480240" y="4369680"/>
              <a:ext cx="730080" cy="73008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4" name="CustomShape 10"/>
            <p:cNvSpPr/>
            <p:nvPr/>
          </p:nvSpPr>
          <p:spPr>
            <a:xfrm>
              <a:off x="633240" y="4537440"/>
              <a:ext cx="424440" cy="3945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16 paskaita. UNIT testų kūrimas</a:t>
            </a:r>
            <a:endParaRPr lang="lt-LT" sz="1300" b="0" strike="noStrike" spc="-1">
              <a:latin typeface="Arial"/>
            </a:endParaRPr>
          </a:p>
        </p:txBody>
      </p:sp>
      <p:sp>
        <p:nvSpPr>
          <p:cNvPr id="319" name="CustomShape 2"/>
          <p:cNvSpPr/>
          <p:nvPr/>
        </p:nvSpPr>
        <p:spPr>
          <a:xfrm>
            <a:off x="6372360" y="3209400"/>
            <a:ext cx="5636880" cy="7369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Patogesnis būdas</a:t>
            </a:r>
            <a:endParaRPr lang="lt-LT" sz="3000" b="0" strike="noStrike" spc="-1">
              <a:latin typeface="Arial"/>
            </a:endParaRPr>
          </a:p>
        </p:txBody>
      </p:sp>
      <p:sp>
        <p:nvSpPr>
          <p:cNvPr id="320" name="CustomShape 3"/>
          <p:cNvSpPr/>
          <p:nvPr/>
        </p:nvSpPr>
        <p:spPr>
          <a:xfrm>
            <a:off x="6375240" y="3951000"/>
            <a:ext cx="4949280" cy="637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1600" b="0" strike="noStrike" spc="-1" dirty="0">
                <a:solidFill>
                  <a:srgbClr val="000000"/>
                </a:solidFill>
                <a:latin typeface="Arial"/>
                <a:ea typeface="DejaVu Sans"/>
              </a:rPr>
              <a:t>Faile </a:t>
            </a:r>
            <a:r>
              <a:rPr lang="lt-LT" sz="1600" b="0" strike="noStrike" spc="-1" dirty="0" err="1">
                <a:solidFill>
                  <a:srgbClr val="000000"/>
                </a:solidFill>
                <a:latin typeface="Arial"/>
                <a:ea typeface="DejaVu Sans"/>
              </a:rPr>
              <a:t>test_keliamieji.py</a:t>
            </a:r>
            <a:r>
              <a:rPr lang="lt-LT" sz="1600" b="0" strike="noStrike" spc="-1" dirty="0">
                <a:solidFill>
                  <a:srgbClr val="000000"/>
                </a:solidFill>
                <a:latin typeface="Arial"/>
                <a:ea typeface="DejaVu Sans"/>
              </a:rPr>
              <a:t> pridedame naują "</a:t>
            </a:r>
            <a:r>
              <a:rPr lang="lt-LT" sz="1600" b="0" strike="noStrike" spc="-1" dirty="0" err="1">
                <a:solidFill>
                  <a:srgbClr val="000000"/>
                </a:solidFill>
                <a:latin typeface="Arial"/>
                <a:ea typeface="DejaVu Sans"/>
              </a:rPr>
              <a:t>setUp</a:t>
            </a:r>
            <a:r>
              <a:rPr lang="lt-LT" sz="1600" b="0" strike="noStrike" spc="-1" dirty="0">
                <a:solidFill>
                  <a:srgbClr val="000000"/>
                </a:solidFill>
                <a:latin typeface="Arial"/>
                <a:ea typeface="DejaVu Sans"/>
              </a:rPr>
              <a:t>" metodą, kuriame sukuriame klasę kurią testuosime</a:t>
            </a:r>
            <a:endParaRPr lang="lt-LT" sz="1600" b="0" strike="noStrike" spc="-1" dirty="0">
              <a:latin typeface="Arial"/>
            </a:endParaRPr>
          </a:p>
          <a:p>
            <a:pPr>
              <a:lnSpc>
                <a:spcPct val="100000"/>
              </a:lnSpc>
            </a:pPr>
            <a:endParaRPr lang="lt-LT" sz="1600" b="0" strike="noStrike" spc="-1" dirty="0">
              <a:latin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pic>
        <p:nvPicPr>
          <p:cNvPr id="321" name="Picture 4"/>
          <p:cNvPicPr/>
          <p:nvPr/>
        </p:nvPicPr>
        <p:blipFill>
          <a:blip r:embed="rId3"/>
          <a:stretch/>
        </p:blipFill>
        <p:spPr>
          <a:xfrm>
            <a:off x="406440" y="2088720"/>
            <a:ext cx="5066280" cy="3140640"/>
          </a:xfrm>
          <a:prstGeom prst="rect">
            <a:avLst/>
          </a:prstGeom>
          <a:ln>
            <a:noFill/>
          </a:ln>
        </p:spPr>
      </p:pic>
      <p:sp>
        <p:nvSpPr>
          <p:cNvPr id="2" name="TextBox 1">
            <a:extLst>
              <a:ext uri="{FF2B5EF4-FFF2-40B4-BE49-F238E27FC236}">
                <a16:creationId xmlns:a16="http://schemas.microsoft.com/office/drawing/2014/main" id="{AB70D956-5955-686E-546C-EE2BEDE78B21}"/>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18</a:t>
            </a:r>
            <a:endParaRPr lang="en-LT" b="1" dirty="0">
              <a:latin typefac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16 paskaita. UNIT testų kūrimas</a:t>
            </a:r>
            <a:endParaRPr lang="lt-LT" sz="1300" b="0" strike="noStrike" spc="-1">
              <a:latin typeface="Arial"/>
            </a:endParaRPr>
          </a:p>
        </p:txBody>
      </p:sp>
      <p:grpSp>
        <p:nvGrpSpPr>
          <p:cNvPr id="323" name="Group 2"/>
          <p:cNvGrpSpPr/>
          <p:nvPr/>
        </p:nvGrpSpPr>
        <p:grpSpPr>
          <a:xfrm>
            <a:off x="479880" y="898200"/>
            <a:ext cx="1833840" cy="462960"/>
            <a:chOff x="479880" y="898200"/>
            <a:chExt cx="1833840" cy="462960"/>
          </a:xfrm>
        </p:grpSpPr>
        <p:sp>
          <p:nvSpPr>
            <p:cNvPr id="324" name="CustomShape 3"/>
            <p:cNvSpPr/>
            <p:nvPr/>
          </p:nvSpPr>
          <p:spPr>
            <a:xfrm>
              <a:off x="479880" y="898200"/>
              <a:ext cx="1833840" cy="46296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25" name="CustomShape 4"/>
            <p:cNvSpPr/>
            <p:nvPr/>
          </p:nvSpPr>
          <p:spPr>
            <a:xfrm>
              <a:off x="593640" y="962640"/>
              <a:ext cx="1606320" cy="3333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26" name="Picture Placeholder 2"/>
          <p:cNvPicPr/>
          <p:nvPr/>
        </p:nvPicPr>
        <p:blipFill>
          <a:blip r:embed="rId2"/>
          <a:stretch/>
        </p:blipFill>
        <p:spPr>
          <a:xfrm>
            <a:off x="480240" y="1441440"/>
            <a:ext cx="11230560" cy="5226840"/>
          </a:xfrm>
          <a:prstGeom prst="rect">
            <a:avLst/>
          </a:prstGeom>
          <a:ln w="12600">
            <a:noFill/>
          </a:ln>
        </p:spPr>
      </p:pic>
      <p:sp>
        <p:nvSpPr>
          <p:cNvPr id="327" name="CustomShape 5"/>
          <p:cNvSpPr/>
          <p:nvPr/>
        </p:nvSpPr>
        <p:spPr>
          <a:xfrm>
            <a:off x="594000" y="1832400"/>
            <a:ext cx="10717920" cy="456336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lt-LT" sz="1600" b="0" strike="noStrike" spc="-1" dirty="0">
                <a:solidFill>
                  <a:srgbClr val="000000"/>
                </a:solidFill>
                <a:latin typeface="Arial"/>
                <a:ea typeface="Arial"/>
              </a:rPr>
              <a:t>Pasiimti anksčiau sukurtą programos kodą (iš </a:t>
            </a:r>
            <a:r>
              <a:rPr lang="lt-LT" sz="1600" b="0" strike="noStrike" spc="-1" dirty="0" err="1">
                <a:solidFill>
                  <a:srgbClr val="000000"/>
                </a:solidFill>
                <a:latin typeface="Arial"/>
                <a:ea typeface="Arial"/>
              </a:rPr>
              <a:t>Teams</a:t>
            </a:r>
            <a:r>
              <a:rPr lang="lt-LT" sz="1600" b="0" strike="noStrike" spc="-1" dirty="0">
                <a:solidFill>
                  <a:srgbClr val="000000"/>
                </a:solidFill>
                <a:latin typeface="Arial"/>
                <a:ea typeface="Arial"/>
              </a:rPr>
              <a:t>)</a:t>
            </a:r>
            <a:endParaRPr lang="lt-LT" sz="1600" b="0" strike="noStrike" spc="-1" dirty="0">
              <a:latin typeface="Arial"/>
            </a:endParaRPr>
          </a:p>
          <a:p>
            <a:pPr marL="285840" indent="-285120">
              <a:lnSpc>
                <a:spcPct val="100000"/>
              </a:lnSpc>
              <a:buClr>
                <a:srgbClr val="000000"/>
              </a:buClr>
              <a:buFont typeface="Arial"/>
              <a:buChar char="•"/>
            </a:pPr>
            <a:r>
              <a:rPr lang="lt-LT" sz="1600" b="0" strike="noStrike" spc="-1" dirty="0">
                <a:solidFill>
                  <a:srgbClr val="000000"/>
                </a:solidFill>
                <a:latin typeface="Arial"/>
                <a:ea typeface="Arial"/>
              </a:rPr>
              <a:t>Funkcijas perdaryti taip, kad jos gražintų duomenis</a:t>
            </a:r>
            <a:endParaRPr lang="lt-LT" sz="1600" b="0" strike="noStrike" spc="-1" dirty="0">
              <a:latin typeface="Arial"/>
            </a:endParaRPr>
          </a:p>
          <a:p>
            <a:pPr marL="285840" indent="-285120">
              <a:lnSpc>
                <a:spcPct val="100000"/>
              </a:lnSpc>
              <a:buClr>
                <a:srgbClr val="000000"/>
              </a:buClr>
              <a:buFont typeface="Arial"/>
              <a:buChar char="•"/>
            </a:pPr>
            <a:r>
              <a:rPr lang="lt-LT" sz="1600" b="0" strike="noStrike" spc="-1" dirty="0">
                <a:solidFill>
                  <a:srgbClr val="000000"/>
                </a:solidFill>
                <a:latin typeface="Arial"/>
                <a:ea typeface="Arial"/>
              </a:rPr>
              <a:t>Sukurti UNIT testą visoms funkcijoms</a:t>
            </a:r>
            <a:endParaRPr lang="lt-LT" sz="1600" b="0" strike="noStrike" spc="-1" dirty="0">
              <a:latin typeface="Arial"/>
            </a:endParaRPr>
          </a:p>
          <a:p>
            <a:pPr marL="285840" indent="-285120">
              <a:lnSpc>
                <a:spcPct val="100000"/>
              </a:lnSpc>
              <a:buClr>
                <a:srgbClr val="000000"/>
              </a:buClr>
              <a:buFont typeface="Arial"/>
              <a:buChar char="•"/>
            </a:pPr>
            <a:r>
              <a:rPr lang="lt-LT" sz="1600" b="0" strike="noStrike" spc="-1" dirty="0">
                <a:solidFill>
                  <a:srgbClr val="000000"/>
                </a:solidFill>
                <a:latin typeface="Arial"/>
                <a:ea typeface="Arial"/>
              </a:rPr>
              <a:t>Kiekvienai funkcijai turi būti mažiausiai 3 patikrinimai</a:t>
            </a:r>
            <a:endParaRPr lang="lt-LT" sz="1600" b="0" strike="noStrike" spc="-1" dirty="0">
              <a:latin typeface="Arial"/>
            </a:endParaRPr>
          </a:p>
          <a:p>
            <a:pPr marL="285840" indent="-285120">
              <a:lnSpc>
                <a:spcPct val="100000"/>
              </a:lnSpc>
              <a:buClr>
                <a:srgbClr val="000000"/>
              </a:buClr>
              <a:buFont typeface="Arial"/>
              <a:buChar char="•"/>
            </a:pPr>
            <a:r>
              <a:rPr lang="lt-LT" sz="1600" b="0" strike="noStrike" spc="-1" dirty="0">
                <a:solidFill>
                  <a:srgbClr val="000000"/>
                </a:solidFill>
                <a:latin typeface="Arial"/>
                <a:ea typeface="Arial"/>
              </a:rPr>
              <a:t>Maksimaliai patobulinti kodą, nuolatos leidžiant sukurtą UNIT testą</a:t>
            </a:r>
            <a:endParaRPr lang="lt-LT" sz="1600" b="0" strike="noStrike" spc="-1" dirty="0">
              <a:latin typeface="Arial"/>
            </a:endParaRPr>
          </a:p>
          <a:p>
            <a:pPr>
              <a:lnSpc>
                <a:spcPct val="100000"/>
              </a:lnSpc>
            </a:pPr>
            <a:endParaRPr lang="lt-LT" sz="1600" b="0" strike="noStrike" spc="-1" dirty="0">
              <a:latin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CF5A333A-F1C9-3B22-F5F2-02A75E592D99}"/>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19</a:t>
            </a:r>
            <a:endParaRPr lang="en-LT" b="1" dirty="0">
              <a:solidFill>
                <a:schemeClr val="bg1"/>
              </a:solidFill>
              <a:latin typefac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16 paskaita. UNIT testų kūrimas</a:t>
            </a:r>
            <a:endParaRPr lang="lt-LT" sz="1300" b="0" strike="noStrike" spc="-1">
              <a:latin typeface="Arial"/>
            </a:endParaRPr>
          </a:p>
        </p:txBody>
      </p:sp>
      <p:grpSp>
        <p:nvGrpSpPr>
          <p:cNvPr id="329" name="Group 2"/>
          <p:cNvGrpSpPr/>
          <p:nvPr/>
        </p:nvGrpSpPr>
        <p:grpSpPr>
          <a:xfrm>
            <a:off x="479880" y="898200"/>
            <a:ext cx="1833840" cy="462960"/>
            <a:chOff x="479880" y="898200"/>
            <a:chExt cx="1833840" cy="462960"/>
          </a:xfrm>
        </p:grpSpPr>
        <p:sp>
          <p:nvSpPr>
            <p:cNvPr id="330" name="CustomShape 3"/>
            <p:cNvSpPr/>
            <p:nvPr/>
          </p:nvSpPr>
          <p:spPr>
            <a:xfrm>
              <a:off x="479880" y="898200"/>
              <a:ext cx="1833840" cy="46296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31" name="CustomShape 4"/>
            <p:cNvSpPr/>
            <p:nvPr/>
          </p:nvSpPr>
          <p:spPr>
            <a:xfrm>
              <a:off x="593640" y="962640"/>
              <a:ext cx="1606320" cy="3333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332" name="Picture Placeholder 2"/>
          <p:cNvPicPr/>
          <p:nvPr/>
        </p:nvPicPr>
        <p:blipFill>
          <a:blip r:embed="rId2"/>
          <a:stretch/>
        </p:blipFill>
        <p:spPr>
          <a:xfrm>
            <a:off x="480240" y="1441440"/>
            <a:ext cx="11230560" cy="5226840"/>
          </a:xfrm>
          <a:prstGeom prst="rect">
            <a:avLst/>
          </a:prstGeom>
          <a:ln w="12600">
            <a:noFill/>
          </a:ln>
        </p:spPr>
      </p:pic>
      <p:sp>
        <p:nvSpPr>
          <p:cNvPr id="333" name="CustomShape 5"/>
          <p:cNvSpPr/>
          <p:nvPr/>
        </p:nvSpPr>
        <p:spPr>
          <a:xfrm>
            <a:off x="594000" y="1832400"/>
            <a:ext cx="10717920" cy="456336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lt-LT" sz="1600" b="0" strike="noStrike" spc="-1" dirty="0">
                <a:solidFill>
                  <a:srgbClr val="000000"/>
                </a:solidFill>
                <a:latin typeface="Arial"/>
                <a:ea typeface="Arial"/>
              </a:rPr>
              <a:t>Pasiimti anksčiau sukurtą programos kodą (iš </a:t>
            </a:r>
            <a:r>
              <a:rPr lang="lt-LT" sz="1600" b="0" strike="noStrike" spc="-1" dirty="0" err="1">
                <a:solidFill>
                  <a:srgbClr val="000000"/>
                </a:solidFill>
                <a:latin typeface="Arial"/>
                <a:ea typeface="Arial"/>
              </a:rPr>
              <a:t>Teams</a:t>
            </a:r>
            <a:r>
              <a:rPr lang="lt-LT" sz="1600" b="0" strike="noStrike" spc="-1" dirty="0">
                <a:solidFill>
                  <a:srgbClr val="000000"/>
                </a:solidFill>
                <a:latin typeface="Arial"/>
                <a:ea typeface="Arial"/>
              </a:rPr>
              <a:t>)</a:t>
            </a:r>
            <a:endParaRPr lang="lt-LT" sz="1600" b="0" strike="noStrike" spc="-1" dirty="0">
              <a:latin typeface="Arial"/>
            </a:endParaRPr>
          </a:p>
          <a:p>
            <a:pPr marL="285840" indent="-285120">
              <a:lnSpc>
                <a:spcPct val="100000"/>
              </a:lnSpc>
              <a:buClr>
                <a:srgbClr val="000000"/>
              </a:buClr>
              <a:buFont typeface="Arial"/>
              <a:buChar char="•"/>
            </a:pPr>
            <a:r>
              <a:rPr lang="lt-LT" sz="1600" b="0" strike="noStrike" spc="-1" dirty="0">
                <a:solidFill>
                  <a:srgbClr val="000000"/>
                </a:solidFill>
                <a:latin typeface="Arial"/>
                <a:ea typeface="Arial"/>
              </a:rPr>
              <a:t>Teste sukurti </a:t>
            </a:r>
            <a:r>
              <a:rPr lang="lt-LT" sz="1600" b="0" strike="noStrike" spc="-1" dirty="0" err="1">
                <a:solidFill>
                  <a:srgbClr val="000000"/>
                </a:solidFill>
                <a:latin typeface="Arial"/>
                <a:ea typeface="Arial"/>
              </a:rPr>
              <a:t>setUp</a:t>
            </a:r>
            <a:r>
              <a:rPr lang="lt-LT" sz="1600" b="0" strike="noStrike" spc="-1" dirty="0">
                <a:solidFill>
                  <a:srgbClr val="000000"/>
                </a:solidFill>
                <a:latin typeface="Arial"/>
                <a:ea typeface="Arial"/>
              </a:rPr>
              <a:t>() metodą, kuriame būtų inicijuotas klasės objektas</a:t>
            </a:r>
            <a:endParaRPr lang="lt-LT" sz="1600" b="0" strike="noStrike" spc="-1" dirty="0">
              <a:latin typeface="Arial"/>
            </a:endParaRPr>
          </a:p>
          <a:p>
            <a:pPr marL="285840" indent="-285120">
              <a:lnSpc>
                <a:spcPct val="100000"/>
              </a:lnSpc>
              <a:buClr>
                <a:srgbClr val="000000"/>
              </a:buClr>
              <a:buFont typeface="Arial"/>
              <a:buChar char="•"/>
            </a:pPr>
            <a:r>
              <a:rPr lang="lt-LT" sz="1600" b="0" strike="noStrike" spc="-1" dirty="0">
                <a:solidFill>
                  <a:srgbClr val="000000"/>
                </a:solidFill>
                <a:latin typeface="Arial"/>
                <a:ea typeface="Arial"/>
              </a:rPr>
              <a:t>Funkcijas perdaryti taip, kad jos gražintų duomenis</a:t>
            </a:r>
            <a:endParaRPr lang="lt-LT" sz="1600" b="0" strike="noStrike" spc="-1" dirty="0">
              <a:latin typeface="Arial"/>
            </a:endParaRPr>
          </a:p>
          <a:p>
            <a:pPr marL="285840" indent="-285120">
              <a:lnSpc>
                <a:spcPct val="100000"/>
              </a:lnSpc>
              <a:buClr>
                <a:srgbClr val="000000"/>
              </a:buClr>
              <a:buFont typeface="Arial"/>
              <a:buChar char="•"/>
            </a:pPr>
            <a:r>
              <a:rPr lang="lt-LT" sz="1600" b="0" strike="noStrike" spc="-1" dirty="0">
                <a:solidFill>
                  <a:srgbClr val="000000"/>
                </a:solidFill>
                <a:latin typeface="Arial"/>
                <a:ea typeface="Arial"/>
              </a:rPr>
              <a:t>Sukurti UNIT testą visoms funkcijoms</a:t>
            </a:r>
            <a:endParaRPr lang="lt-LT" sz="1600" b="0" strike="noStrike" spc="-1" dirty="0">
              <a:latin typeface="Arial"/>
            </a:endParaRPr>
          </a:p>
          <a:p>
            <a:pPr marL="285840" indent="-285120">
              <a:lnSpc>
                <a:spcPct val="100000"/>
              </a:lnSpc>
              <a:buClr>
                <a:srgbClr val="000000"/>
              </a:buClr>
              <a:buFont typeface="Arial"/>
              <a:buChar char="•"/>
            </a:pPr>
            <a:r>
              <a:rPr lang="lt-LT" sz="1600" b="0" strike="noStrike" spc="-1" dirty="0">
                <a:solidFill>
                  <a:srgbClr val="000000"/>
                </a:solidFill>
                <a:latin typeface="Arial"/>
                <a:ea typeface="Arial"/>
              </a:rPr>
              <a:t>Kiekvienai funkcijai turi būti mažiausiai 3 patikrinimai</a:t>
            </a:r>
            <a:endParaRPr lang="lt-LT" sz="1600" b="0" strike="noStrike" spc="-1" dirty="0">
              <a:latin typeface="Arial"/>
            </a:endParaRPr>
          </a:p>
          <a:p>
            <a:pPr marL="285840" indent="-285120">
              <a:lnSpc>
                <a:spcPct val="100000"/>
              </a:lnSpc>
              <a:buClr>
                <a:srgbClr val="000000"/>
              </a:buClr>
              <a:buFont typeface="Arial"/>
              <a:buChar char="•"/>
            </a:pPr>
            <a:r>
              <a:rPr lang="lt-LT" sz="1600" b="0" strike="noStrike" spc="-1" dirty="0">
                <a:solidFill>
                  <a:srgbClr val="000000"/>
                </a:solidFill>
                <a:latin typeface="Arial"/>
                <a:ea typeface="Arial"/>
              </a:rPr>
              <a:t>Maksimaliai patobulinti kodą, nuolatos leidžiant sukurtą UNIT testą</a:t>
            </a:r>
            <a:endParaRPr lang="lt-LT" sz="1600" b="0" strike="noStrike" spc="-1" dirty="0">
              <a:latin typeface="Arial"/>
            </a:endParaRPr>
          </a:p>
          <a:p>
            <a:pPr>
              <a:lnSpc>
                <a:spcPct val="100000"/>
              </a:lnSpc>
            </a:pPr>
            <a:endParaRPr lang="lt-LT" sz="1600" b="0" strike="noStrike" spc="-1" dirty="0">
              <a:latin typeface="Arial"/>
            </a:endParaRPr>
          </a:p>
          <a:p>
            <a:pPr>
              <a:lnSpc>
                <a:spcPct val="100000"/>
              </a:lnSpc>
            </a:pPr>
            <a:endParaRPr lang="lt-LT" sz="1600" b="0" strike="noStrike" spc="-1" dirty="0">
              <a:latin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6A21492B-037D-7E5C-D560-A419101A282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20</a:t>
            </a:r>
            <a:endParaRPr lang="en-LT" b="1" dirty="0">
              <a:solidFill>
                <a:schemeClr val="bg1"/>
              </a:solidFill>
              <a:latin typefac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16 paskaita. UNIT testų kūrimas</a:t>
            </a:r>
            <a:endParaRPr lang="lt-LT" sz="1300" b="0" strike="noStrike" spc="-1">
              <a:latin typeface="Arial"/>
            </a:endParaRPr>
          </a:p>
        </p:txBody>
      </p:sp>
      <p:grpSp>
        <p:nvGrpSpPr>
          <p:cNvPr id="335" name="Group 2"/>
          <p:cNvGrpSpPr/>
          <p:nvPr/>
        </p:nvGrpSpPr>
        <p:grpSpPr>
          <a:xfrm>
            <a:off x="479880" y="898200"/>
            <a:ext cx="1833840" cy="462960"/>
            <a:chOff x="479880" y="898200"/>
            <a:chExt cx="1833840" cy="462960"/>
          </a:xfrm>
        </p:grpSpPr>
        <p:sp>
          <p:nvSpPr>
            <p:cNvPr id="336" name="CustomShape 3"/>
            <p:cNvSpPr/>
            <p:nvPr/>
          </p:nvSpPr>
          <p:spPr>
            <a:xfrm>
              <a:off x="479880" y="898200"/>
              <a:ext cx="1833840" cy="46296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37" name="CustomShape 4"/>
            <p:cNvSpPr/>
            <p:nvPr/>
          </p:nvSpPr>
          <p:spPr>
            <a:xfrm>
              <a:off x="593640" y="962640"/>
              <a:ext cx="1606320" cy="3333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3</a:t>
              </a:r>
              <a:endParaRPr lang="lt-LT" sz="1600" b="0" strike="noStrike" spc="-1">
                <a:latin typeface="Arial"/>
              </a:endParaRPr>
            </a:p>
          </p:txBody>
        </p:sp>
      </p:grpSp>
      <p:pic>
        <p:nvPicPr>
          <p:cNvPr id="338" name="Picture Placeholder 2"/>
          <p:cNvPicPr/>
          <p:nvPr/>
        </p:nvPicPr>
        <p:blipFill>
          <a:blip r:embed="rId2"/>
          <a:stretch/>
        </p:blipFill>
        <p:spPr>
          <a:xfrm>
            <a:off x="480240" y="1441440"/>
            <a:ext cx="11230560" cy="5226840"/>
          </a:xfrm>
          <a:prstGeom prst="rect">
            <a:avLst/>
          </a:prstGeom>
          <a:ln w="12600">
            <a:noFill/>
          </a:ln>
        </p:spPr>
      </p:pic>
      <p:sp>
        <p:nvSpPr>
          <p:cNvPr id="339" name="CustomShape 5"/>
          <p:cNvSpPr/>
          <p:nvPr/>
        </p:nvSpPr>
        <p:spPr>
          <a:xfrm>
            <a:off x="594000" y="1832400"/>
            <a:ext cx="10717920" cy="456336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lt-LT" sz="1600" b="0" strike="noStrike" spc="-1" dirty="0">
                <a:solidFill>
                  <a:srgbClr val="000000"/>
                </a:solidFill>
                <a:latin typeface="Arial"/>
                <a:ea typeface="Arial"/>
              </a:rPr>
              <a:t>Nuosekliai, papunkčiui, pagal duotą UNIT testą sukurti programą, skaičiuojančią KMI:</a:t>
            </a:r>
            <a:endParaRPr lang="lt-LT" sz="1600" b="0" strike="noStrike" spc="-1" dirty="0">
              <a:latin typeface="Arial"/>
            </a:endParaRPr>
          </a:p>
          <a:p>
            <a:pPr>
              <a:lnSpc>
                <a:spcPct val="100000"/>
              </a:lnSpc>
            </a:pPr>
            <a:br>
              <a:rPr dirty="0"/>
            </a:br>
            <a:endParaRPr lang="lt-LT" sz="1600" b="0" strike="noStrike" spc="-1" dirty="0">
              <a:latin typeface="Arial"/>
            </a:endParaRPr>
          </a:p>
          <a:p>
            <a:pPr>
              <a:lnSpc>
                <a:spcPct val="100000"/>
              </a:lnSpc>
            </a:pPr>
            <a:endParaRPr lang="lt-LT" sz="1600" b="0" strike="noStrike" spc="-1" dirty="0">
              <a:latin typeface="Arial"/>
            </a:endParaRPr>
          </a:p>
          <a:p>
            <a:pPr>
              <a:lnSpc>
                <a:spcPct val="100000"/>
              </a:lnSpc>
            </a:pPr>
            <a:endParaRPr lang="lt-LT" sz="1600" b="0" strike="noStrike" spc="-1" dirty="0">
              <a:latin typeface="Arial"/>
            </a:endParaRPr>
          </a:p>
          <a:p>
            <a:pPr>
              <a:lnSpc>
                <a:spcPct val="100000"/>
              </a:lnSpc>
            </a:pPr>
            <a:endParaRPr lang="lt-LT" sz="1600" b="0" strike="noStrike" spc="-1" dirty="0">
              <a:latin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pic>
        <p:nvPicPr>
          <p:cNvPr id="340" name="Picture 2"/>
          <p:cNvPicPr/>
          <p:nvPr/>
        </p:nvPicPr>
        <p:blipFill>
          <a:blip r:embed="rId3"/>
          <a:stretch/>
        </p:blipFill>
        <p:spPr>
          <a:xfrm>
            <a:off x="3341520" y="2610000"/>
            <a:ext cx="5338800" cy="3453120"/>
          </a:xfrm>
          <a:prstGeom prst="rect">
            <a:avLst/>
          </a:prstGeom>
          <a:ln>
            <a:noFill/>
          </a:ln>
        </p:spPr>
      </p:pic>
      <p:sp>
        <p:nvSpPr>
          <p:cNvPr id="2" name="TextBox 1">
            <a:extLst>
              <a:ext uri="{FF2B5EF4-FFF2-40B4-BE49-F238E27FC236}">
                <a16:creationId xmlns:a16="http://schemas.microsoft.com/office/drawing/2014/main" id="{E50D2B18-7196-8D5D-1BD4-49199AB243BA}"/>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21</a:t>
            </a:r>
            <a:endParaRPr lang="en-LT" b="1" dirty="0">
              <a:solidFill>
                <a:schemeClr val="bg1"/>
              </a:solidFill>
              <a:latin typefac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100000"/>
              </a:lnSpc>
            </a:pPr>
            <a:r>
              <a:rPr lang="lt-LT" sz="1300" b="0" strike="noStrike" spc="-1">
                <a:solidFill>
                  <a:srgbClr val="FEFFFF"/>
                </a:solidFill>
                <a:latin typeface="Arial"/>
                <a:ea typeface="Arial"/>
              </a:rPr>
              <a:t>16 paskaita. UNIT testų kūrimas</a:t>
            </a:r>
            <a:endParaRPr lang="lt-LT" sz="1300" b="0" strike="noStrike" spc="-1">
              <a:latin typeface="Arial"/>
            </a:endParaRPr>
          </a:p>
          <a:p>
            <a:pPr>
              <a:lnSpc>
                <a:spcPct val="90000"/>
              </a:lnSpc>
              <a:spcBef>
                <a:spcPts val="1001"/>
              </a:spcBef>
            </a:pPr>
            <a:endParaRPr lang="lt-LT" sz="1300" b="0" strike="noStrike" spc="-1">
              <a:latin typeface="Arial"/>
            </a:endParaRPr>
          </a:p>
          <a:p>
            <a:pPr>
              <a:lnSpc>
                <a:spcPct val="90000"/>
              </a:lnSpc>
              <a:spcBef>
                <a:spcPts val="1001"/>
              </a:spcBef>
            </a:pPr>
            <a:endParaRPr lang="lt-LT" sz="1300" b="0" strike="noStrike" spc="-1">
              <a:latin typeface="Arial"/>
            </a:endParaRPr>
          </a:p>
        </p:txBody>
      </p:sp>
      <p:grpSp>
        <p:nvGrpSpPr>
          <p:cNvPr id="342" name="Group 2"/>
          <p:cNvGrpSpPr/>
          <p:nvPr/>
        </p:nvGrpSpPr>
        <p:grpSpPr>
          <a:xfrm>
            <a:off x="480240" y="914400"/>
            <a:ext cx="1833840" cy="462960"/>
            <a:chOff x="480240" y="914400"/>
            <a:chExt cx="1833840" cy="462960"/>
          </a:xfrm>
        </p:grpSpPr>
        <p:sp>
          <p:nvSpPr>
            <p:cNvPr id="343" name="CustomShape 3"/>
            <p:cNvSpPr/>
            <p:nvPr/>
          </p:nvSpPr>
          <p:spPr>
            <a:xfrm>
              <a:off x="480240" y="914400"/>
              <a:ext cx="1833840" cy="46296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44" name="CustomShape 4"/>
            <p:cNvSpPr/>
            <p:nvPr/>
          </p:nvSpPr>
          <p:spPr>
            <a:xfrm>
              <a:off x="594000" y="978840"/>
              <a:ext cx="1606320" cy="3333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45" name="Picture Placeholder 2"/>
          <p:cNvPicPr/>
          <p:nvPr/>
        </p:nvPicPr>
        <p:blipFill>
          <a:blip r:embed="rId2"/>
          <a:stretch/>
        </p:blipFill>
        <p:spPr>
          <a:xfrm>
            <a:off x="479880" y="1441440"/>
            <a:ext cx="11230560" cy="5226840"/>
          </a:xfrm>
          <a:prstGeom prst="rect">
            <a:avLst/>
          </a:prstGeom>
          <a:ln w="12600">
            <a:noFill/>
          </a:ln>
        </p:spPr>
      </p:pic>
      <p:sp>
        <p:nvSpPr>
          <p:cNvPr id="346" name="CustomShape 5"/>
          <p:cNvSpPr/>
          <p:nvPr/>
        </p:nvSpPr>
        <p:spPr>
          <a:xfrm>
            <a:off x="594000" y="1832400"/>
            <a:ext cx="10717920" cy="456336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F85BD72A-1358-6E1E-C6F5-283ABD72A184}"/>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22</a:t>
            </a:r>
            <a:endParaRPr lang="en-LT" b="1" dirty="0">
              <a:solidFill>
                <a:schemeClr val="bg1"/>
              </a:solidFill>
              <a:latin typefac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dirty="0">
                <a:solidFill>
                  <a:srgbClr val="000000"/>
                </a:solidFill>
                <a:latin typeface="Arial"/>
                <a:ea typeface="Arial"/>
              </a:rPr>
              <a:t>16 paskaita. UNIT testų kūrimas</a:t>
            </a:r>
            <a:endParaRPr lang="lt-LT" sz="1300" b="0" strike="noStrike" spc="-1" dirty="0">
              <a:latin typeface="Arial"/>
            </a:endParaRPr>
          </a:p>
        </p:txBody>
      </p:sp>
      <p:sp>
        <p:nvSpPr>
          <p:cNvPr id="381" name="TextShape 4"/>
          <p:cNvSpPr txBox="1"/>
          <p:nvPr/>
        </p:nvSpPr>
        <p:spPr>
          <a:xfrm>
            <a:off x="480240" y="5032080"/>
            <a:ext cx="2343240" cy="1364760"/>
          </a:xfrm>
          <a:prstGeom prst="rect">
            <a:avLst/>
          </a:prstGeom>
          <a:noFill/>
          <a:ln w="12600">
            <a:noFill/>
          </a:ln>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2" name="TextShape 5">
            <a:extLst>
              <a:ext uri="{FF2B5EF4-FFF2-40B4-BE49-F238E27FC236}">
                <a16:creationId xmlns:a16="http://schemas.microsoft.com/office/drawing/2014/main" id="{8133BB90-6D64-DF3E-6B82-C10C267DDA90}"/>
              </a:ext>
            </a:extLst>
          </p:cNvPr>
          <p:cNvSpPr txBox="1"/>
          <p:nvPr/>
        </p:nvSpPr>
        <p:spPr>
          <a:xfrm>
            <a:off x="7502760" y="1363704"/>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u="sng" strike="noStrike" spc="-1" dirty="0">
                <a:solidFill>
                  <a:srgbClr val="0000FF"/>
                </a:solidFill>
                <a:uFillTx/>
                <a:latin typeface="Arial"/>
                <a:ea typeface="Arial"/>
              </a:rPr>
              <a:t>https://</a:t>
            </a:r>
            <a:r>
              <a:rPr lang="lt-LT" sz="1600" u="sng" strike="noStrike" spc="-1" dirty="0" err="1">
                <a:solidFill>
                  <a:srgbClr val="0000FF"/>
                </a:solidFill>
                <a:uFillTx/>
                <a:latin typeface="Arial"/>
                <a:ea typeface="Arial"/>
              </a:rPr>
              <a:t>github.com</a:t>
            </a:r>
            <a:r>
              <a:rPr lang="lt-LT" sz="1600" u="sng" strike="noStrike" spc="-1" dirty="0">
                <a:solidFill>
                  <a:srgbClr val="0000FF"/>
                </a:solidFill>
                <a:uFillTx/>
                <a:latin typeface="Arial"/>
                <a:ea typeface="Arial"/>
              </a:rPr>
              <a:t>/aurimas13/</a:t>
            </a:r>
            <a:r>
              <a:rPr lang="lt-LT" sz="1600" u="sng" strike="noStrike" spc="-1" dirty="0" err="1">
                <a:solidFill>
                  <a:srgbClr val="0000FF"/>
                </a:solidFill>
                <a:uFillTx/>
                <a:latin typeface="Arial"/>
                <a:ea typeface="Arial"/>
              </a:rPr>
              <a:t>Python-Beginner-Course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tree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main</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Programs</a:t>
            </a:r>
            <a:endParaRPr lang="lt-LT" sz="1600" strike="noStrike" spc="-1" dirty="0">
              <a:solidFill>
                <a:srgbClr val="000000"/>
              </a:solidFill>
              <a:latin typeface="Arial"/>
            </a:endParaRPr>
          </a:p>
        </p:txBody>
      </p:sp>
      <p:sp>
        <p:nvSpPr>
          <p:cNvPr id="3" name="TextShape 2">
            <a:extLst>
              <a:ext uri="{FF2B5EF4-FFF2-40B4-BE49-F238E27FC236}">
                <a16:creationId xmlns:a16="http://schemas.microsoft.com/office/drawing/2014/main" id="{7BFF44B8-BE18-7830-9B54-9F586D4F7D8F}"/>
              </a:ext>
            </a:extLst>
          </p:cNvPr>
          <p:cNvSpPr txBox="1"/>
          <p:nvPr/>
        </p:nvSpPr>
        <p:spPr>
          <a:xfrm>
            <a:off x="3281760" y="1363704"/>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ketvirtadienį)</a:t>
            </a:r>
            <a:endParaRPr lang="lt-LT" sz="160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480240" y="1371600"/>
            <a:ext cx="5614920" cy="4100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UNIT testų privalumai</a:t>
            </a:r>
            <a:br/>
            <a:br/>
            <a:br/>
            <a:endParaRPr lang="lt-LT" sz="3000" b="0" strike="noStrike" spc="-1">
              <a:latin typeface="Arial"/>
            </a:endParaRPr>
          </a:p>
        </p:txBody>
      </p:sp>
      <p:sp>
        <p:nvSpPr>
          <p:cNvPr id="246"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000000"/>
                </a:solidFill>
                <a:latin typeface="Arial"/>
                <a:ea typeface="Arial"/>
              </a:rPr>
              <a:t>16 paskaita. UNIT testų kūrimas</a:t>
            </a:r>
            <a:endParaRPr lang="lt-LT" sz="1300" b="0" strike="noStrike" spc="-1">
              <a:latin typeface="Arial"/>
            </a:endParaRPr>
          </a:p>
          <a:p>
            <a:pPr>
              <a:lnSpc>
                <a:spcPct val="90000"/>
              </a:lnSpc>
              <a:spcBef>
                <a:spcPts val="1001"/>
              </a:spcBef>
            </a:pPr>
            <a:endParaRPr lang="lt-LT" sz="1300" b="0" strike="noStrike" spc="-1">
              <a:latin typeface="Arial"/>
            </a:endParaRPr>
          </a:p>
        </p:txBody>
      </p:sp>
      <p:sp>
        <p:nvSpPr>
          <p:cNvPr id="247" name="CustomShape 3"/>
          <p:cNvSpPr/>
          <p:nvPr/>
        </p:nvSpPr>
        <p:spPr>
          <a:xfrm>
            <a:off x="5992560" y="1371600"/>
            <a:ext cx="5717880" cy="5066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marL="285840" indent="-285120">
              <a:lnSpc>
                <a:spcPct val="100000"/>
              </a:lnSpc>
              <a:spcBef>
                <a:spcPts val="1001"/>
              </a:spcBef>
              <a:buClr>
                <a:srgbClr val="000000"/>
              </a:buClr>
              <a:buFont typeface="Arial"/>
              <a:buChar char="•"/>
            </a:pPr>
            <a:r>
              <a:rPr lang="lt-LT" sz="1600" b="0" strike="noStrike" spc="-1" dirty="0">
                <a:solidFill>
                  <a:srgbClr val="000000"/>
                </a:solidFill>
                <a:latin typeface="Arial"/>
                <a:ea typeface="Arial"/>
              </a:rPr>
              <a:t>Galimybė išvengti klaidų rašant ar taisant kodą</a:t>
            </a:r>
            <a:endParaRPr lang="lt-LT" sz="1600" b="0" strike="noStrike" spc="-1" dirty="0">
              <a:latin typeface="Arial"/>
            </a:endParaRPr>
          </a:p>
          <a:p>
            <a:pPr marL="285840" indent="-285120">
              <a:lnSpc>
                <a:spcPct val="100000"/>
              </a:lnSpc>
              <a:spcBef>
                <a:spcPts val="1001"/>
              </a:spcBef>
              <a:buClr>
                <a:srgbClr val="000000"/>
              </a:buClr>
              <a:buFont typeface="Arial"/>
              <a:buChar char="•"/>
            </a:pPr>
            <a:r>
              <a:rPr lang="lt-LT" sz="1600" b="0" strike="noStrike" spc="-1" dirty="0">
                <a:solidFill>
                  <a:srgbClr val="000000"/>
                </a:solidFill>
                <a:latin typeface="Arial"/>
                <a:ea typeface="Arial"/>
              </a:rPr>
              <a:t>UNIT testai gali būti panaudoti kaip būsimos programos dokumentacija</a:t>
            </a:r>
            <a:endParaRPr lang="lt-LT" sz="1600" b="0" strike="noStrike" spc="-1" dirty="0">
              <a:latin typeface="Arial"/>
            </a:endParaRPr>
          </a:p>
          <a:p>
            <a:pPr marL="285840" indent="-285120">
              <a:lnSpc>
                <a:spcPct val="100000"/>
              </a:lnSpc>
              <a:spcBef>
                <a:spcPts val="1001"/>
              </a:spcBef>
              <a:buClr>
                <a:srgbClr val="000000"/>
              </a:buClr>
              <a:buFont typeface="Arial"/>
              <a:buChar char="•"/>
            </a:pPr>
            <a:r>
              <a:rPr lang="lt-LT" sz="1600" b="0" strike="noStrike" spc="-1" dirty="0">
                <a:solidFill>
                  <a:srgbClr val="000000"/>
                </a:solidFill>
                <a:latin typeface="Arial"/>
                <a:ea typeface="Arial"/>
              </a:rPr>
              <a:t>Sutaupo laiko testuotojų komandai</a:t>
            </a:r>
            <a:endParaRPr lang="lt-LT" sz="1600" b="0" strike="noStrike" spc="-1" dirty="0">
              <a:latin typeface="Arial"/>
            </a:endParaRPr>
          </a:p>
          <a:p>
            <a:pPr marL="285840" indent="-285120">
              <a:lnSpc>
                <a:spcPct val="100000"/>
              </a:lnSpc>
              <a:spcBef>
                <a:spcPts val="1001"/>
              </a:spcBef>
              <a:buClr>
                <a:srgbClr val="000000"/>
              </a:buClr>
              <a:buFont typeface="Arial"/>
              <a:buChar char="•"/>
            </a:pPr>
            <a:r>
              <a:rPr lang="lt-LT" sz="1600" b="0" strike="noStrike" spc="-1" dirty="0">
                <a:solidFill>
                  <a:srgbClr val="000000"/>
                </a:solidFill>
                <a:latin typeface="Arial"/>
                <a:ea typeface="Arial"/>
              </a:rPr>
              <a:t>Taupo pinigus (klaidų taisymas vėliau yra brangus)</a:t>
            </a:r>
            <a:endParaRPr lang="lt-LT" sz="1600" b="0" strike="noStrike" spc="-1" dirty="0">
              <a:latin typeface="Arial"/>
            </a:endParaRPr>
          </a:p>
          <a:p>
            <a:pPr>
              <a:lnSpc>
                <a:spcPct val="100000"/>
              </a:lnSpc>
              <a:spcBef>
                <a:spcPts val="1001"/>
              </a:spcBef>
            </a:pPr>
            <a:endParaRPr lang="lt-LT" sz="1600" b="0" strike="noStrike" spc="-1" dirty="0">
              <a:latin typeface="Arial"/>
            </a:endParaRPr>
          </a:p>
          <a:p>
            <a:pPr>
              <a:lnSpc>
                <a:spcPct val="100000"/>
              </a:lnSpc>
              <a:spcBef>
                <a:spcPts val="1001"/>
              </a:spcBef>
            </a:pPr>
            <a:endParaRPr lang="lt-LT" sz="1600" b="0" strike="noStrike" spc="-1" dirty="0">
              <a:latin typeface="Arial"/>
            </a:endParaRPr>
          </a:p>
          <a:p>
            <a:pPr>
              <a:lnSpc>
                <a:spcPct val="10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149EFA3B-7973-7133-BCDC-34BF1475C76F}"/>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480240" y="1371600"/>
            <a:ext cx="5614920" cy="4100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Testavimu paremtas programavimas (TDD)</a:t>
            </a:r>
            <a:br/>
            <a:br/>
            <a:br/>
            <a:br/>
            <a:endParaRPr lang="lt-LT" sz="3000" b="0" strike="noStrike" spc="-1">
              <a:latin typeface="Arial"/>
            </a:endParaRPr>
          </a:p>
        </p:txBody>
      </p:sp>
      <p:sp>
        <p:nvSpPr>
          <p:cNvPr id="249"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000000"/>
                </a:solidFill>
                <a:latin typeface="Arial"/>
                <a:ea typeface="Arial"/>
              </a:rPr>
              <a:t>16 paskaita. UNIT testų kūrimas</a:t>
            </a:r>
            <a:endParaRPr lang="lt-LT" sz="1300" b="0" strike="noStrike" spc="-1">
              <a:latin typeface="Arial"/>
            </a:endParaRPr>
          </a:p>
          <a:p>
            <a:pPr>
              <a:lnSpc>
                <a:spcPct val="90000"/>
              </a:lnSpc>
              <a:spcBef>
                <a:spcPts val="1001"/>
              </a:spcBef>
            </a:pPr>
            <a:endParaRPr lang="lt-LT" sz="1300" b="0" strike="noStrike" spc="-1">
              <a:latin typeface="Arial"/>
            </a:endParaRPr>
          </a:p>
        </p:txBody>
      </p:sp>
      <p:sp>
        <p:nvSpPr>
          <p:cNvPr id="250" name="CustomShape 3"/>
          <p:cNvSpPr/>
          <p:nvPr/>
        </p:nvSpPr>
        <p:spPr>
          <a:xfrm>
            <a:off x="5992560" y="1371600"/>
            <a:ext cx="5717880" cy="5066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100000"/>
              </a:lnSpc>
              <a:spcBef>
                <a:spcPts val="1001"/>
              </a:spcBef>
            </a:pPr>
            <a:r>
              <a:rPr lang="lt-LT" sz="1600" b="0" strike="noStrike" spc="-1">
                <a:solidFill>
                  <a:srgbClr val="000000"/>
                </a:solidFill>
                <a:latin typeface="Arial"/>
                <a:ea typeface="Arial"/>
              </a:rPr>
              <a:t>Iš pradžių sukuriame testą – po to parašome kodą</a:t>
            </a:r>
            <a:endParaRPr lang="lt-LT" sz="1600" b="0" strike="noStrike" spc="-1">
              <a:latin typeface="Arial"/>
            </a:endParaRPr>
          </a:p>
          <a:p>
            <a:pPr>
              <a:lnSpc>
                <a:spcPct val="100000"/>
              </a:lnSpc>
              <a:spcBef>
                <a:spcPts val="1001"/>
              </a:spcBef>
            </a:pPr>
            <a:endParaRPr lang="lt-LT" sz="1600" b="0" strike="noStrike" spc="-1">
              <a:latin typeface="Arial"/>
            </a:endParaRPr>
          </a:p>
          <a:p>
            <a:pPr>
              <a:lnSpc>
                <a:spcPct val="100000"/>
              </a:lnSpc>
              <a:spcBef>
                <a:spcPts val="1001"/>
              </a:spcBef>
            </a:pPr>
            <a:endParaRPr lang="lt-LT" sz="1600" b="0" strike="noStrike" spc="-1">
              <a:latin typeface="Arial"/>
            </a:endParaRPr>
          </a:p>
          <a:p>
            <a:pPr>
              <a:lnSpc>
                <a:spcPct val="100000"/>
              </a:lnSpc>
              <a:spcBef>
                <a:spcPts val="1001"/>
              </a:spcBef>
            </a:pPr>
            <a:endParaRPr lang="lt-LT" sz="1600" b="0" strike="noStrike" spc="-1">
              <a:latin typeface="Arial"/>
            </a:endParaRPr>
          </a:p>
        </p:txBody>
      </p:sp>
      <p:pic>
        <p:nvPicPr>
          <p:cNvPr id="251" name="Picture 2"/>
          <p:cNvPicPr/>
          <p:nvPr/>
        </p:nvPicPr>
        <p:blipFill>
          <a:blip r:embed="rId3"/>
          <a:stretch/>
        </p:blipFill>
        <p:spPr>
          <a:xfrm>
            <a:off x="6615360" y="2526840"/>
            <a:ext cx="3673800" cy="3619440"/>
          </a:xfrm>
          <a:prstGeom prst="rect">
            <a:avLst/>
          </a:prstGeom>
          <a:ln>
            <a:noFill/>
          </a:ln>
        </p:spPr>
      </p:pic>
      <p:sp>
        <p:nvSpPr>
          <p:cNvPr id="2" name="TextBox 1">
            <a:extLst>
              <a:ext uri="{FF2B5EF4-FFF2-40B4-BE49-F238E27FC236}">
                <a16:creationId xmlns:a16="http://schemas.microsoft.com/office/drawing/2014/main" id="{81DC34F7-4BF7-12F1-7A7B-93F3246AFD27}"/>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16 paskaita. UNIT testų kūrimas</a:t>
            </a:r>
            <a:endParaRPr lang="lt-LT" sz="1300" b="0" strike="noStrike" spc="-1">
              <a:latin typeface="Arial"/>
            </a:endParaRPr>
          </a:p>
        </p:txBody>
      </p:sp>
      <p:sp>
        <p:nvSpPr>
          <p:cNvPr id="253" name="CustomShape 2"/>
          <p:cNvSpPr/>
          <p:nvPr/>
        </p:nvSpPr>
        <p:spPr>
          <a:xfrm>
            <a:off x="6485040" y="3115440"/>
            <a:ext cx="5702760" cy="10285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Kaip patikrinti, ar programa teisingai veikia</a:t>
            </a:r>
            <a:endParaRPr lang="lt-LT" sz="3000" b="0" strike="noStrike" spc="-1">
              <a:latin typeface="Arial"/>
            </a:endParaRPr>
          </a:p>
          <a:p>
            <a:pPr>
              <a:lnSpc>
                <a:spcPct val="90000"/>
              </a:lnSpc>
            </a:pPr>
            <a:endParaRPr lang="lt-LT" sz="3000" b="0" strike="noStrike" spc="-1">
              <a:latin typeface="Arial"/>
            </a:endParaRPr>
          </a:p>
        </p:txBody>
      </p:sp>
      <p:pic>
        <p:nvPicPr>
          <p:cNvPr id="254" name="Picture 2"/>
          <p:cNvPicPr/>
          <p:nvPr/>
        </p:nvPicPr>
        <p:blipFill>
          <a:blip r:embed="rId3"/>
          <a:stretch/>
        </p:blipFill>
        <p:spPr>
          <a:xfrm>
            <a:off x="387720" y="2382840"/>
            <a:ext cx="5094360" cy="2486880"/>
          </a:xfrm>
          <a:prstGeom prst="rect">
            <a:avLst/>
          </a:prstGeom>
          <a:ln>
            <a:noFill/>
          </a:ln>
        </p:spPr>
      </p:pic>
      <p:sp>
        <p:nvSpPr>
          <p:cNvPr id="255" name="CustomShape 3"/>
          <p:cNvSpPr/>
          <p:nvPr/>
        </p:nvSpPr>
        <p:spPr>
          <a:xfrm>
            <a:off x="6487920" y="4336920"/>
            <a:ext cx="4234320" cy="458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DejaVu Sans"/>
              </a:rPr>
              <a:t>Pavyzdys kaip darome dabar faile keliamieji.py</a:t>
            </a:r>
            <a:endParaRPr lang="lt-LT" sz="1600" b="0" strike="noStrike" spc="-1">
              <a:latin typeface="Arial"/>
            </a:endParaRPr>
          </a:p>
        </p:txBody>
      </p:sp>
      <p:sp>
        <p:nvSpPr>
          <p:cNvPr id="2" name="TextBox 1">
            <a:extLst>
              <a:ext uri="{FF2B5EF4-FFF2-40B4-BE49-F238E27FC236}">
                <a16:creationId xmlns:a16="http://schemas.microsoft.com/office/drawing/2014/main" id="{014D86B5-1E68-B5F4-6319-383536D02A1C}"/>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16 paskaita. UNIT testų kūrimas</a:t>
            </a:r>
            <a:endParaRPr lang="lt-LT" sz="1300" b="0" strike="noStrike" spc="-1">
              <a:latin typeface="Arial"/>
            </a:endParaRPr>
          </a:p>
        </p:txBody>
      </p:sp>
      <p:sp>
        <p:nvSpPr>
          <p:cNvPr id="257" name="CustomShape 2"/>
          <p:cNvSpPr/>
          <p:nvPr/>
        </p:nvSpPr>
        <p:spPr>
          <a:xfrm>
            <a:off x="6485040" y="3115440"/>
            <a:ext cx="5241960" cy="10285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Kaip ištestuoti programą UNIT testų pagalba</a:t>
            </a:r>
            <a:endParaRPr lang="lt-LT" sz="3000" b="0" strike="noStrike" spc="-1">
              <a:latin typeface="Arial"/>
            </a:endParaRPr>
          </a:p>
        </p:txBody>
      </p:sp>
      <p:sp>
        <p:nvSpPr>
          <p:cNvPr id="258" name="CustomShape 3"/>
          <p:cNvSpPr/>
          <p:nvPr/>
        </p:nvSpPr>
        <p:spPr>
          <a:xfrm>
            <a:off x="6487920" y="4336920"/>
            <a:ext cx="4234320" cy="458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DejaVu Sans"/>
              </a:rPr>
              <a:t>Pavyzdys naujame faile test_keliamieji.py</a:t>
            </a:r>
            <a:endParaRPr lang="lt-LT" sz="1600" b="0" strike="noStrike" spc="-1">
              <a:latin typeface="Arial"/>
            </a:endParaRPr>
          </a:p>
        </p:txBody>
      </p:sp>
      <p:pic>
        <p:nvPicPr>
          <p:cNvPr id="259" name="Picture 4"/>
          <p:cNvPicPr/>
          <p:nvPr/>
        </p:nvPicPr>
        <p:blipFill>
          <a:blip r:embed="rId3"/>
          <a:stretch/>
        </p:blipFill>
        <p:spPr>
          <a:xfrm>
            <a:off x="434520" y="2328480"/>
            <a:ext cx="4981320" cy="2990880"/>
          </a:xfrm>
          <a:prstGeom prst="rect">
            <a:avLst/>
          </a:prstGeom>
          <a:ln>
            <a:noFill/>
          </a:ln>
        </p:spPr>
      </p:pic>
      <p:sp>
        <p:nvSpPr>
          <p:cNvPr id="2" name="TextBox 1">
            <a:extLst>
              <a:ext uri="{FF2B5EF4-FFF2-40B4-BE49-F238E27FC236}">
                <a16:creationId xmlns:a16="http://schemas.microsoft.com/office/drawing/2014/main" id="{2AD29BEA-1385-047D-CBA8-7BD2D2619AFF}"/>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16 paskaita. UNIT testų kūrimas</a:t>
            </a:r>
            <a:endParaRPr lang="lt-LT" sz="1300" b="0" strike="noStrike" spc="-1">
              <a:latin typeface="Arial"/>
            </a:endParaRPr>
          </a:p>
        </p:txBody>
      </p:sp>
      <p:sp>
        <p:nvSpPr>
          <p:cNvPr id="261" name="CustomShape 2"/>
          <p:cNvSpPr/>
          <p:nvPr/>
        </p:nvSpPr>
        <p:spPr>
          <a:xfrm>
            <a:off x="6504120" y="3106080"/>
            <a:ext cx="5241960" cy="10285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Testo paleidimas komandinėje eilutėje</a:t>
            </a:r>
            <a:endParaRPr lang="lt-LT" sz="3000" b="0" strike="noStrike" spc="-1">
              <a:latin typeface="Arial"/>
            </a:endParaRPr>
          </a:p>
        </p:txBody>
      </p:sp>
      <p:pic>
        <p:nvPicPr>
          <p:cNvPr id="262" name="Picture 4"/>
          <p:cNvPicPr/>
          <p:nvPr/>
        </p:nvPicPr>
        <p:blipFill>
          <a:blip r:embed="rId3"/>
          <a:stretch/>
        </p:blipFill>
        <p:spPr>
          <a:xfrm>
            <a:off x="481680" y="2968200"/>
            <a:ext cx="4990680" cy="1325520"/>
          </a:xfrm>
          <a:prstGeom prst="rect">
            <a:avLst/>
          </a:prstGeom>
          <a:ln>
            <a:noFill/>
          </a:ln>
        </p:spPr>
      </p:pic>
      <p:sp>
        <p:nvSpPr>
          <p:cNvPr id="2" name="TextBox 1">
            <a:extLst>
              <a:ext uri="{FF2B5EF4-FFF2-40B4-BE49-F238E27FC236}">
                <a16:creationId xmlns:a16="http://schemas.microsoft.com/office/drawing/2014/main" id="{8F3477D2-ACDA-6C6B-5670-97F0B7480DB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16 paskaita. UNIT testų kūrimas</a:t>
            </a:r>
            <a:endParaRPr lang="lt-LT" sz="1300" b="0" strike="noStrike" spc="-1">
              <a:latin typeface="Arial"/>
            </a:endParaRPr>
          </a:p>
        </p:txBody>
      </p:sp>
      <p:sp>
        <p:nvSpPr>
          <p:cNvPr id="264" name="CustomShape 2"/>
          <p:cNvSpPr/>
          <p:nvPr/>
        </p:nvSpPr>
        <p:spPr>
          <a:xfrm>
            <a:off x="6447600" y="2833200"/>
            <a:ext cx="5241960" cy="6429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Testo paleidimas tiesiogiai</a:t>
            </a:r>
            <a:endParaRPr lang="lt-LT" sz="3000" b="0" strike="noStrike" spc="-1">
              <a:latin typeface="Arial"/>
            </a:endParaRPr>
          </a:p>
        </p:txBody>
      </p:sp>
      <p:sp>
        <p:nvSpPr>
          <p:cNvPr id="265" name="CustomShape 3"/>
          <p:cNvSpPr/>
          <p:nvPr/>
        </p:nvSpPr>
        <p:spPr>
          <a:xfrm>
            <a:off x="6478560" y="3546720"/>
            <a:ext cx="4949280" cy="1088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1600" b="0" strike="noStrike" spc="-1">
                <a:solidFill>
                  <a:srgbClr val="000000"/>
                </a:solidFill>
                <a:latin typeface="Arial"/>
                <a:ea typeface="DejaVu Sans"/>
              </a:rPr>
              <a:t>Faile test_keliamieji.py prirašyti '__main__', tada UNIT test failą, galime leisti tiesiogiai</a:t>
            </a: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p:txBody>
      </p:sp>
      <p:pic>
        <p:nvPicPr>
          <p:cNvPr id="266" name="Picture 7"/>
          <p:cNvPicPr/>
          <p:nvPr/>
        </p:nvPicPr>
        <p:blipFill>
          <a:blip r:embed="rId3"/>
          <a:stretch/>
        </p:blipFill>
        <p:spPr>
          <a:xfrm>
            <a:off x="1247400" y="2451600"/>
            <a:ext cx="3290400" cy="919080"/>
          </a:xfrm>
          <a:prstGeom prst="rect">
            <a:avLst/>
          </a:prstGeom>
          <a:ln>
            <a:noFill/>
          </a:ln>
        </p:spPr>
      </p:pic>
      <p:pic>
        <p:nvPicPr>
          <p:cNvPr id="267" name="Picture 9"/>
          <p:cNvPicPr/>
          <p:nvPr/>
        </p:nvPicPr>
        <p:blipFill>
          <a:blip r:embed="rId4"/>
          <a:stretch/>
        </p:blipFill>
        <p:spPr>
          <a:xfrm>
            <a:off x="927720" y="3972600"/>
            <a:ext cx="3929760" cy="567360"/>
          </a:xfrm>
          <a:prstGeom prst="rect">
            <a:avLst/>
          </a:prstGeom>
          <a:ln>
            <a:noFill/>
          </a:ln>
        </p:spPr>
      </p:pic>
      <p:sp>
        <p:nvSpPr>
          <p:cNvPr id="2" name="TextBox 1">
            <a:extLst>
              <a:ext uri="{FF2B5EF4-FFF2-40B4-BE49-F238E27FC236}">
                <a16:creationId xmlns:a16="http://schemas.microsoft.com/office/drawing/2014/main" id="{22A8DC57-0EE2-87CE-FFD5-576266DFBFF8}"/>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480240" y="460800"/>
            <a:ext cx="5614200" cy="452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16 paskaita. UNIT testų kūrimas</a:t>
            </a:r>
            <a:endParaRPr lang="lt-LT" sz="1300" b="0" strike="noStrike" spc="-1">
              <a:latin typeface="Arial"/>
            </a:endParaRPr>
          </a:p>
        </p:txBody>
      </p:sp>
      <p:sp>
        <p:nvSpPr>
          <p:cNvPr id="269" name="CustomShape 2"/>
          <p:cNvSpPr/>
          <p:nvPr/>
        </p:nvSpPr>
        <p:spPr>
          <a:xfrm>
            <a:off x="6287760" y="3218760"/>
            <a:ext cx="5571000" cy="10285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Pats testas turi būti teisingas</a:t>
            </a:r>
            <a:endParaRPr lang="lt-LT" sz="3000" b="0" strike="noStrike" spc="-1">
              <a:latin typeface="Arial"/>
            </a:endParaRPr>
          </a:p>
        </p:txBody>
      </p:sp>
      <p:pic>
        <p:nvPicPr>
          <p:cNvPr id="270" name="Picture 3"/>
          <p:cNvPicPr/>
          <p:nvPr/>
        </p:nvPicPr>
        <p:blipFill>
          <a:blip r:embed="rId3"/>
          <a:stretch/>
        </p:blipFill>
        <p:spPr>
          <a:xfrm>
            <a:off x="481680" y="1922760"/>
            <a:ext cx="4868640" cy="3614040"/>
          </a:xfrm>
          <a:prstGeom prst="rect">
            <a:avLst/>
          </a:prstGeom>
          <a:ln>
            <a:noFill/>
          </a:ln>
        </p:spPr>
      </p:pic>
      <p:sp>
        <p:nvSpPr>
          <p:cNvPr id="2" name="TextBox 1">
            <a:extLst>
              <a:ext uri="{FF2B5EF4-FFF2-40B4-BE49-F238E27FC236}">
                <a16:creationId xmlns:a16="http://schemas.microsoft.com/office/drawing/2014/main" id="{F1FCFC01-8ED3-8B76-0933-0501EDC689B6}"/>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589442-135F-4EAC-B6FD-B3E9A255CD83}">
  <ds:schemaRefs>
    <ds:schemaRef ds:uri="http://schemas.microsoft.com/sharepoint/v3/contenttype/forms"/>
  </ds:schemaRefs>
</ds:datastoreItem>
</file>

<file path=customXml/itemProps2.xml><?xml version="1.0" encoding="utf-8"?>
<ds:datastoreItem xmlns:ds="http://schemas.openxmlformats.org/officeDocument/2006/customXml" ds:itemID="{404FB49C-8398-44C1-8FF6-50066091481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90DF582-5F47-4148-A663-F9ECAE872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8357</TotalTime>
  <Words>6484</Words>
  <Application>Microsoft Macintosh PowerPoint</Application>
  <PresentationFormat>Widescreen</PresentationFormat>
  <Paragraphs>396</Paragraphs>
  <Slides>25</Slides>
  <Notes>20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25</vt:i4>
      </vt:variant>
    </vt:vector>
  </HeadingPairs>
  <TitlesOfParts>
    <vt:vector size="35" baseType="lpstr">
      <vt:lpstr>Arial</vt:lpstr>
      <vt:lpstr>Calibri</vt:lpstr>
      <vt:lpstr>Söhne</vt:lpstr>
      <vt:lpst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831</cp:revision>
  <dcterms:modified xsi:type="dcterms:W3CDTF">2023-08-14T18:06:01Z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y fmtid="{D5CDD505-2E9C-101B-9397-08002B2CF9AE}" pid="12" name="ContentTypeId">
    <vt:lpwstr>0x0101009ACC98F71C7CEB499EFDC29467EAFC60</vt:lpwstr>
  </property>
</Properties>
</file>