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Lst>
  <p:notesMasterIdLst>
    <p:notesMasterId r:id="rId30"/>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x="12192000" cy="6858000"/>
  <p:notesSz cx="7559675" cy="10691813"/>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6"/>
    <p:restoredTop sz="62283"/>
  </p:normalViewPr>
  <p:slideViewPr>
    <p:cSldViewPr snapToGrid="0">
      <p:cViewPr varScale="1">
        <p:scale>
          <a:sx n="71" d="100"/>
          <a:sy n="71" d="100"/>
        </p:scale>
        <p:origin x="168"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E805203-A79A-CF4D-B049-87B93EFA8BD3}" type="datetimeFigureOut">
              <a:rPr lang="en-LT" smtClean="0"/>
              <a:t>2023-08-13</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D5E14A0-0FF0-DC42-B30A-C52C8A5AA2D8}" type="slidenum">
              <a:rPr lang="en-LT" smtClean="0"/>
              <a:t>‹#›</a:t>
            </a:fld>
            <a:endParaRPr lang="en-LT"/>
          </a:p>
        </p:txBody>
      </p:sp>
    </p:spTree>
    <p:extLst>
      <p:ext uri="{BB962C8B-B14F-4D97-AF65-F5344CB8AC3E}">
        <p14:creationId xmlns:p14="http://schemas.microsoft.com/office/powerpoint/2010/main" val="225241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dabar pakalbesime apie vritualią aplinką kaip kad GitHub.</a:t>
            </a:r>
          </a:p>
        </p:txBody>
      </p:sp>
      <p:sp>
        <p:nvSpPr>
          <p:cNvPr id="4" name="Slide Number Placeholder 3"/>
          <p:cNvSpPr>
            <a:spLocks noGrp="1"/>
          </p:cNvSpPr>
          <p:nvPr>
            <p:ph type="sldNum" sz="quarter" idx="5"/>
          </p:nvPr>
        </p:nvSpPr>
        <p:spPr/>
        <p:txBody>
          <a:bodyPr/>
          <a:lstStyle/>
          <a:p>
            <a:fld id="{CD5E14A0-0FF0-DC42-B30A-C52C8A5AA2D8}" type="slidenum">
              <a:rPr lang="en-LT" smtClean="0"/>
              <a:t>1</a:t>
            </a:fld>
            <a:endParaRPr lang="en-LT"/>
          </a:p>
        </p:txBody>
      </p:sp>
    </p:spTree>
    <p:extLst>
      <p:ext uri="{BB962C8B-B14F-4D97-AF65-F5344CB8AC3E}">
        <p14:creationId xmlns:p14="http://schemas.microsoft.com/office/powerpoint/2010/main" val="473013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peržiūrėti tik virtualios aplinkos bibliotekas</a:t>
            </a:r>
            <a:endParaRPr lang="lt-LT" b="0" i="0" dirty="0">
              <a:solidFill>
                <a:srgbClr val="374151"/>
              </a:solidFill>
              <a:effectLst/>
              <a:latin typeface="Söhne"/>
            </a:endParaRPr>
          </a:p>
          <a:p>
            <a:pPr algn="l"/>
            <a:r>
              <a:rPr lang="lt-LT" b="0" i="0" dirty="0">
                <a:solidFill>
                  <a:srgbClr val="374151"/>
                </a:solidFill>
                <a:effectLst/>
                <a:latin typeface="Söhne"/>
              </a:rPr>
              <a:t>Kai kuriuose </a:t>
            </a:r>
            <a:r>
              <a:rPr lang="lt-LT" b="0" i="0" dirty="0" err="1">
                <a:solidFill>
                  <a:srgbClr val="374151"/>
                </a:solidFill>
                <a:effectLst/>
                <a:latin typeface="Söhne"/>
              </a:rPr>
              <a:t>Python</a:t>
            </a:r>
            <a:r>
              <a:rPr lang="lt-LT" b="0" i="0" dirty="0">
                <a:solidFill>
                  <a:srgbClr val="374151"/>
                </a:solidFill>
                <a:effectLst/>
                <a:latin typeface="Söhne"/>
              </a:rPr>
              <a:t> projektuose galite susidurti su poreikiu peržiūrėti tik tas bibliotekas, kurios yra įdiegtos jūsų virtualioje aplinkoje, nepriklausomai nuo to, kokie paketai yra įdiegti globalioje sistemoje. Tai ypač naudinga, kai norite aiškiai matyti, kokie išoriniai paketai yra reikalingi tam tikram projektui. Pažvelkime, kaip tai galima padaryti.</a:t>
            </a:r>
          </a:p>
          <a:p>
            <a:pPr algn="l"/>
            <a:r>
              <a:rPr lang="lt-LT" b="1" i="0" dirty="0">
                <a:effectLst/>
                <a:latin typeface="Söhne"/>
              </a:rPr>
              <a:t>Kodėl tai svarbu?</a:t>
            </a:r>
          </a:p>
          <a:p>
            <a:pPr algn="l">
              <a:buFont typeface="Arial" panose="020B0604020202020204" pitchFamily="34" charset="0"/>
              <a:buChar char="•"/>
            </a:pPr>
            <a:r>
              <a:rPr lang="lt-LT" b="1" i="0" dirty="0">
                <a:solidFill>
                  <a:srgbClr val="374151"/>
                </a:solidFill>
                <a:effectLst/>
                <a:latin typeface="Söhne"/>
              </a:rPr>
              <a:t>Projekto priklausomybių valdymas</a:t>
            </a:r>
            <a:r>
              <a:rPr lang="lt-LT" b="0" i="0" dirty="0">
                <a:solidFill>
                  <a:srgbClr val="374151"/>
                </a:solidFill>
                <a:effectLst/>
                <a:latin typeface="Söhne"/>
              </a:rPr>
              <a:t>: Sužinodami tik tuos paketus, kurie yra įdiegti virtualioje aplinkoje, galite lengvai identifikuoti, kokie išoriniai paketai yra reikalingi tam tikram projektui.</a:t>
            </a:r>
          </a:p>
          <a:p>
            <a:pPr algn="l">
              <a:buFont typeface="Arial" panose="020B0604020202020204" pitchFamily="34" charset="0"/>
              <a:buChar char="•"/>
            </a:pPr>
            <a:r>
              <a:rPr lang="lt-LT" b="1" i="0" dirty="0">
                <a:solidFill>
                  <a:srgbClr val="374151"/>
                </a:solidFill>
                <a:effectLst/>
                <a:latin typeface="Söhne"/>
              </a:rPr>
              <a:t>Išvengti painiavos</a:t>
            </a:r>
            <a:r>
              <a:rPr lang="lt-LT" b="0" i="0" dirty="0">
                <a:solidFill>
                  <a:srgbClr val="374151"/>
                </a:solidFill>
                <a:effectLst/>
                <a:latin typeface="Söhne"/>
              </a:rPr>
              <a:t>: Kai kuriuose atvejuose globalioje sistemoje gali būti daug įdiegtų paketų, todėl peržiūrint visus paketus gali kilti painiavos. Naudojant --</a:t>
            </a:r>
            <a:r>
              <a:rPr lang="lt-LT" b="0" i="0" dirty="0" err="1">
                <a:solidFill>
                  <a:srgbClr val="374151"/>
                </a:solidFill>
                <a:effectLst/>
                <a:latin typeface="Söhne"/>
              </a:rPr>
              <a:t>local</a:t>
            </a:r>
            <a:r>
              <a:rPr lang="lt-LT" b="0" i="0" dirty="0">
                <a:solidFill>
                  <a:srgbClr val="374151"/>
                </a:solidFill>
                <a:effectLst/>
                <a:latin typeface="Söhne"/>
              </a:rPr>
              <a:t> parametrą galite tiksliai peržiūrėti tik tuos paketus, kurie yra įdiegti virtualioje aplinkoje.</a:t>
            </a:r>
          </a:p>
          <a:p>
            <a:pPr algn="l"/>
            <a:r>
              <a:rPr lang="lt-LT" b="1" i="0" dirty="0">
                <a:effectLst/>
                <a:latin typeface="Söhne"/>
              </a:rPr>
              <a:t>Kaip peržiūrėti tik virtualios aplinkos bibliotekas</a:t>
            </a:r>
          </a:p>
          <a:p>
            <a:pPr algn="l">
              <a:buFont typeface="+mj-lt"/>
              <a:buAutoNum type="arabicPeriod"/>
            </a:pPr>
            <a:r>
              <a:rPr lang="lt-LT" b="1" i="0" dirty="0">
                <a:solidFill>
                  <a:srgbClr val="374151"/>
                </a:solidFill>
                <a:effectLst/>
                <a:latin typeface="Söhne"/>
              </a:rPr>
              <a:t>Įsitikinkite, kad esate virtualioje aplinkoje</a:t>
            </a:r>
            <a:r>
              <a:rPr lang="lt-LT" b="0" i="0" dirty="0">
                <a:solidFill>
                  <a:srgbClr val="374151"/>
                </a:solidFill>
                <a:effectLst/>
                <a:latin typeface="Söhne"/>
              </a:rPr>
              <a:t>: Tai galite patikrinti pažvelgdami į komandinės eilutės pradžią. Jei matote (</a:t>
            </a:r>
            <a:r>
              <a:rPr lang="lt-LT" b="0" i="0" dirty="0" err="1">
                <a:solidFill>
                  <a:srgbClr val="374151"/>
                </a:solidFill>
                <a:effectLst/>
                <a:latin typeface="Söhne"/>
              </a:rPr>
              <a:t>venv</a:t>
            </a:r>
            <a:r>
              <a:rPr lang="lt-LT" b="0" i="0" dirty="0">
                <a:solidFill>
                  <a:srgbClr val="374151"/>
                </a:solidFill>
                <a:effectLst/>
                <a:latin typeface="Söhne"/>
              </a:rPr>
              <a:t>), tai reiškia, kad esate virtualioje aplinkoje.</a:t>
            </a:r>
          </a:p>
          <a:p>
            <a:pPr algn="l">
              <a:buFont typeface="+mj-lt"/>
              <a:buAutoNum type="arabicPeriod"/>
            </a:pPr>
            <a:r>
              <a:rPr lang="lt-LT" b="1" i="0" dirty="0">
                <a:solidFill>
                  <a:srgbClr val="374151"/>
                </a:solidFill>
                <a:effectLst/>
                <a:latin typeface="Söhne"/>
              </a:rPr>
              <a:t>Naudokite </a:t>
            </a:r>
            <a:r>
              <a:rPr lang="lt-LT" b="1" i="0" dirty="0" err="1">
                <a:solidFill>
                  <a:srgbClr val="374151"/>
                </a:solidFill>
                <a:effectLst/>
                <a:latin typeface="Söhne"/>
              </a:rPr>
              <a:t>pip</a:t>
            </a:r>
            <a:r>
              <a:rPr lang="lt-LT" b="1" i="0" dirty="0">
                <a:solidFill>
                  <a:srgbClr val="374151"/>
                </a:solidFill>
                <a:effectLst/>
                <a:latin typeface="Söhne"/>
              </a:rPr>
              <a:t> </a:t>
            </a:r>
            <a:r>
              <a:rPr lang="lt-LT" b="1" i="0" dirty="0" err="1">
                <a:solidFill>
                  <a:srgbClr val="374151"/>
                </a:solidFill>
                <a:effectLst/>
                <a:latin typeface="Söhne"/>
              </a:rPr>
              <a:t>list</a:t>
            </a:r>
            <a:r>
              <a:rPr lang="lt-LT" b="1" i="0" dirty="0">
                <a:solidFill>
                  <a:srgbClr val="374151"/>
                </a:solidFill>
                <a:effectLst/>
                <a:latin typeface="Söhne"/>
              </a:rPr>
              <a:t> --</a:t>
            </a:r>
            <a:r>
              <a:rPr lang="lt-LT" b="1" i="0" dirty="0" err="1">
                <a:solidFill>
                  <a:srgbClr val="374151"/>
                </a:solidFill>
                <a:effectLst/>
                <a:latin typeface="Söhne"/>
              </a:rPr>
              <a:t>local</a:t>
            </a:r>
            <a:r>
              <a:rPr lang="lt-LT" b="1" i="0" dirty="0">
                <a:solidFill>
                  <a:srgbClr val="374151"/>
                </a:solidFill>
                <a:effectLst/>
                <a:latin typeface="Söhne"/>
              </a:rPr>
              <a:t> komandą peržiūrėti tik virtualioje aplinkoje įdiegtus paketus</a:t>
            </a:r>
            <a:r>
              <a:rPr lang="lt-LT" b="0" i="0" dirty="0">
                <a:solidFill>
                  <a:srgbClr val="374151"/>
                </a:solidFill>
                <a:effectLst/>
                <a:latin typeface="Söhne"/>
              </a:rPr>
              <a:t>:</a:t>
            </a:r>
          </a:p>
          <a:p>
            <a:r>
              <a:rPr lang="lt-LT" dirty="0">
                <a:effectLst/>
              </a:rPr>
              <a:t>(</a:t>
            </a:r>
            <a:r>
              <a:rPr lang="lt-LT" dirty="0" err="1">
                <a:effectLst/>
              </a:rPr>
              <a:t>venv</a:t>
            </a:r>
            <a:r>
              <a:rPr lang="lt-LT" dirty="0">
                <a:effectLst/>
              </a:rPr>
              <a:t>) C:\</a:t>
            </a:r>
            <a:r>
              <a:rPr lang="lt-LT" dirty="0" err="1">
                <a:effectLst/>
              </a:rPr>
              <a:t>Users</a:t>
            </a:r>
            <a:r>
              <a:rPr lang="lt-LT" dirty="0">
                <a:effectLst/>
              </a:rPr>
              <a:t>\Donoras\</a:t>
            </a:r>
            <a:r>
              <a:rPr lang="lt-LT" dirty="0" err="1">
                <a:effectLst/>
              </a:rPr>
              <a:t>Desktop</a:t>
            </a:r>
            <a:r>
              <a:rPr lang="lt-LT" dirty="0">
                <a:effectLst/>
              </a:rPr>
              <a:t>\Projektas&gt;</a:t>
            </a:r>
            <a:r>
              <a:rPr lang="lt-LT" dirty="0" err="1">
                <a:effectLst/>
              </a:rPr>
              <a:t>pip</a:t>
            </a:r>
            <a:r>
              <a:rPr lang="lt-LT" dirty="0">
                <a:effectLst/>
              </a:rPr>
              <a:t> </a:t>
            </a:r>
            <a:r>
              <a:rPr lang="lt-LT" dirty="0" err="1">
                <a:effectLst/>
              </a:rPr>
              <a:t>list</a:t>
            </a:r>
            <a:r>
              <a:rPr lang="lt-LT" dirty="0">
                <a:effectLst/>
              </a:rPr>
              <a:t> --</a:t>
            </a:r>
            <a:r>
              <a:rPr lang="lt-LT" dirty="0" err="1">
                <a:solidFill>
                  <a:srgbClr val="E9950C"/>
                </a:solidFill>
                <a:effectLst/>
              </a:rPr>
              <a:t>local</a:t>
            </a:r>
            <a:r>
              <a:rPr lang="lt-LT" dirty="0">
                <a:effectLst/>
              </a:rPr>
              <a:t> </a:t>
            </a:r>
          </a:p>
          <a:p>
            <a:pPr algn="l">
              <a:buFont typeface="+mj-lt"/>
              <a:buAutoNum type="arabicPeriod" startAt="3"/>
            </a:pPr>
            <a:r>
              <a:rPr lang="lt-LT" b="1" i="0" dirty="0">
                <a:solidFill>
                  <a:srgbClr val="374151"/>
                </a:solidFill>
                <a:effectLst/>
                <a:latin typeface="Söhne"/>
              </a:rPr>
              <a:t>Išnagrinėkite rezultatą</a:t>
            </a:r>
            <a:r>
              <a:rPr lang="lt-LT" b="0" i="0" dirty="0">
                <a:solidFill>
                  <a:srgbClr val="374151"/>
                </a:solidFill>
                <a:effectLst/>
                <a:latin typeface="Söhne"/>
              </a:rPr>
              <a:t>: Dabar turėtumėte matyti sąrašą su paketais, kurie yra įdiegti tik jūsų virtualioje aplinkoje. Pavyzdžiui:</a:t>
            </a:r>
          </a:p>
          <a:p>
            <a:r>
              <a:rPr lang="lt-LT" dirty="0" err="1">
                <a:solidFill>
                  <a:srgbClr val="E9950C"/>
                </a:solidFill>
                <a:effectLst/>
              </a:rPr>
              <a:t>Package</a:t>
            </a:r>
            <a:r>
              <a:rPr lang="lt-LT" dirty="0">
                <a:effectLst/>
              </a:rPr>
              <a:t> </a:t>
            </a:r>
            <a:r>
              <a:rPr lang="lt-LT" dirty="0" err="1">
                <a:solidFill>
                  <a:srgbClr val="E9950C"/>
                </a:solidFill>
                <a:effectLst/>
              </a:rPr>
              <a:t>Version</a:t>
            </a:r>
            <a:r>
              <a:rPr lang="lt-LT" dirty="0">
                <a:effectLst/>
              </a:rPr>
              <a:t> </a:t>
            </a:r>
            <a:r>
              <a:rPr lang="lt-LT" dirty="0" err="1">
                <a:solidFill>
                  <a:srgbClr val="DF3079"/>
                </a:solidFill>
                <a:effectLst/>
              </a:rPr>
              <a:t>pip</a:t>
            </a:r>
            <a:r>
              <a:rPr lang="lt-LT" dirty="0">
                <a:effectLst/>
              </a:rPr>
              <a:t> </a:t>
            </a:r>
            <a:r>
              <a:rPr lang="lt-LT" dirty="0">
                <a:solidFill>
                  <a:srgbClr val="DF3079"/>
                </a:solidFill>
                <a:effectLst/>
              </a:rPr>
              <a:t>18.1</a:t>
            </a:r>
            <a:r>
              <a:rPr lang="lt-LT" dirty="0">
                <a:effectLst/>
              </a:rPr>
              <a:t> </a:t>
            </a:r>
            <a:r>
              <a:rPr lang="lt-LT" dirty="0" err="1">
                <a:solidFill>
                  <a:srgbClr val="DF3079"/>
                </a:solidFill>
                <a:effectLst/>
              </a:rPr>
              <a:t>setuptools</a:t>
            </a:r>
            <a:r>
              <a:rPr lang="lt-LT" dirty="0">
                <a:effectLst/>
              </a:rPr>
              <a:t> </a:t>
            </a:r>
            <a:r>
              <a:rPr lang="lt-LT" dirty="0">
                <a:solidFill>
                  <a:srgbClr val="DF3079"/>
                </a:solidFill>
                <a:effectLst/>
              </a:rPr>
              <a:t>40.6.2</a:t>
            </a:r>
            <a:r>
              <a:rPr lang="lt-LT" dirty="0">
                <a:effectLst/>
              </a:rPr>
              <a:t> </a:t>
            </a:r>
            <a:r>
              <a:rPr lang="lt-LT" dirty="0" err="1">
                <a:solidFill>
                  <a:srgbClr val="DF3079"/>
                </a:solidFill>
                <a:effectLst/>
              </a:rPr>
              <a:t>SQLAlchemy</a:t>
            </a:r>
            <a:r>
              <a:rPr lang="lt-LT" dirty="0">
                <a:effectLst/>
              </a:rPr>
              <a:t> </a:t>
            </a:r>
            <a:r>
              <a:rPr lang="lt-LT" dirty="0">
                <a:solidFill>
                  <a:srgbClr val="DF3079"/>
                </a:solidFill>
                <a:effectLst/>
              </a:rPr>
              <a:t>1.3.3</a:t>
            </a:r>
            <a:r>
              <a:rPr lang="lt-LT" dirty="0">
                <a:effectLst/>
              </a:rPr>
              <a:t> </a:t>
            </a:r>
          </a:p>
          <a:p>
            <a:pPr algn="l"/>
            <a:r>
              <a:rPr lang="lt-LT" b="1" i="0" dirty="0">
                <a:effectLst/>
                <a:latin typeface="Söhne"/>
              </a:rPr>
              <a:t>Patarimai</a:t>
            </a:r>
          </a:p>
          <a:p>
            <a:pPr algn="l">
              <a:buFont typeface="Arial" panose="020B0604020202020204" pitchFamily="34" charset="0"/>
              <a:buChar char="•"/>
            </a:pPr>
            <a:r>
              <a:rPr lang="lt-LT" b="0" i="0" dirty="0">
                <a:solidFill>
                  <a:srgbClr val="374151"/>
                </a:solidFill>
                <a:effectLst/>
                <a:latin typeface="Söhne"/>
              </a:rPr>
              <a:t>Jei norite matyti išsamesnę informaciją apie kiekvieną paketą, galite naudoti </a:t>
            </a:r>
            <a:r>
              <a:rPr lang="lt-LT" b="0" i="0" dirty="0" err="1">
                <a:solidFill>
                  <a:srgbClr val="374151"/>
                </a:solidFill>
                <a:effectLst/>
                <a:latin typeface="Söhne"/>
              </a:rPr>
              <a:t>pip</a:t>
            </a:r>
            <a:r>
              <a:rPr lang="lt-LT" b="0" i="0" dirty="0">
                <a:solidFill>
                  <a:srgbClr val="374151"/>
                </a:solidFill>
                <a:effectLst/>
                <a:latin typeface="Söhne"/>
              </a:rPr>
              <a:t> </a:t>
            </a:r>
            <a:r>
              <a:rPr lang="lt-LT" b="0" i="0" dirty="0" err="1">
                <a:solidFill>
                  <a:srgbClr val="374151"/>
                </a:solidFill>
                <a:effectLst/>
                <a:latin typeface="Söhne"/>
              </a:rPr>
              <a:t>show</a:t>
            </a:r>
            <a:r>
              <a:rPr lang="lt-LT" b="0" i="0" dirty="0">
                <a:solidFill>
                  <a:srgbClr val="374151"/>
                </a:solidFill>
                <a:effectLst/>
                <a:latin typeface="Söhne"/>
              </a:rPr>
              <a:t> &lt;</a:t>
            </a:r>
            <a:r>
              <a:rPr lang="lt-LT" b="0" i="0" dirty="0" err="1">
                <a:solidFill>
                  <a:srgbClr val="374151"/>
                </a:solidFill>
                <a:effectLst/>
                <a:latin typeface="Söhne"/>
              </a:rPr>
              <a:t>paketo_vardas</a:t>
            </a:r>
            <a:r>
              <a:rPr lang="lt-LT" b="0" i="0" dirty="0">
                <a:solidFill>
                  <a:srgbClr val="374151"/>
                </a:solidFill>
                <a:effectLst/>
                <a:latin typeface="Söhne"/>
              </a:rPr>
              <a:t>&gt;. Pavyzdžiui, norėdami sužinoti daugiau apie </a:t>
            </a:r>
            <a:r>
              <a:rPr lang="lt-LT" b="0" i="0" dirty="0" err="1">
                <a:solidFill>
                  <a:srgbClr val="374151"/>
                </a:solidFill>
                <a:effectLst/>
                <a:latin typeface="Söhne"/>
              </a:rPr>
              <a:t>SQLAlchemy</a:t>
            </a:r>
            <a:r>
              <a:rPr lang="lt-LT" b="0" i="0" dirty="0">
                <a:solidFill>
                  <a:srgbClr val="374151"/>
                </a:solidFill>
                <a:effectLst/>
                <a:latin typeface="Söhne"/>
              </a:rPr>
              <a:t>, įveskite </a:t>
            </a:r>
            <a:r>
              <a:rPr lang="lt-LT" b="0" i="0" dirty="0" err="1">
                <a:solidFill>
                  <a:srgbClr val="374151"/>
                </a:solidFill>
                <a:effectLst/>
                <a:latin typeface="Söhne"/>
              </a:rPr>
              <a:t>pip</a:t>
            </a:r>
            <a:r>
              <a:rPr lang="lt-LT" b="0" i="0" dirty="0">
                <a:solidFill>
                  <a:srgbClr val="374151"/>
                </a:solidFill>
                <a:effectLst/>
                <a:latin typeface="Söhne"/>
              </a:rPr>
              <a:t> </a:t>
            </a:r>
            <a:r>
              <a:rPr lang="lt-LT" b="0" i="0" dirty="0" err="1">
                <a:solidFill>
                  <a:srgbClr val="374151"/>
                </a:solidFill>
                <a:effectLst/>
                <a:latin typeface="Söhne"/>
              </a:rPr>
              <a:t>show</a:t>
            </a:r>
            <a:r>
              <a:rPr lang="lt-LT" b="0" i="0" dirty="0">
                <a:solidFill>
                  <a:srgbClr val="374151"/>
                </a:solidFill>
                <a:effectLst/>
                <a:latin typeface="Söhne"/>
              </a:rPr>
              <a:t> </a:t>
            </a:r>
            <a:r>
              <a:rPr lang="lt-LT" b="0" i="0" dirty="0" err="1">
                <a:solidFill>
                  <a:srgbClr val="374151"/>
                </a:solidFill>
                <a:effectLst/>
                <a:latin typeface="Söhne"/>
              </a:rPr>
              <a:t>SQLAlchemy</a:t>
            </a:r>
            <a:r>
              <a:rPr lang="lt-LT" b="0" i="0" dirty="0">
                <a:solidFill>
                  <a:srgbClr val="374151"/>
                </a:solidFill>
                <a:effectLst/>
                <a:latin typeface="Söhne"/>
              </a:rPr>
              <a:t>.</a:t>
            </a:r>
          </a:p>
          <a:p>
            <a:pPr algn="l"/>
            <a:r>
              <a:rPr lang="lt-LT" b="1" i="0" dirty="0">
                <a:effectLst/>
                <a:latin typeface="Söhne"/>
              </a:rPr>
              <a:t>Išvada</a:t>
            </a:r>
          </a:p>
          <a:p>
            <a:pPr algn="l"/>
            <a:r>
              <a:rPr lang="lt-LT" b="0" i="0" dirty="0">
                <a:solidFill>
                  <a:srgbClr val="374151"/>
                </a:solidFill>
                <a:effectLst/>
                <a:latin typeface="Söhne"/>
              </a:rPr>
              <a:t>Peržiūrėdami tik virtualioje aplinkoje esančias bibliotekas, galite gauti aiškų ir suprantamą vaizdą apie savo projekto priklausomybes. Tai svarbu projektų valdymui, dokumentavimui ir, žinoma, bendradarbiavimui su kitais programuotojais.</a:t>
            </a:r>
          </a:p>
          <a:p>
            <a:endParaRPr lang="en-LT" dirty="0"/>
          </a:p>
        </p:txBody>
      </p:sp>
      <p:sp>
        <p:nvSpPr>
          <p:cNvPr id="4" name="Slide Number Placeholder 3"/>
          <p:cNvSpPr>
            <a:spLocks noGrp="1"/>
          </p:cNvSpPr>
          <p:nvPr>
            <p:ph type="sldNum" sz="quarter" idx="5"/>
          </p:nvPr>
        </p:nvSpPr>
        <p:spPr/>
        <p:txBody>
          <a:bodyPr/>
          <a:lstStyle/>
          <a:p>
            <a:fld id="{CD5E14A0-0FF0-DC42-B30A-C52C8A5AA2D8}" type="slidenum">
              <a:rPr lang="en-LT" smtClean="0"/>
              <a:t>10</a:t>
            </a:fld>
            <a:endParaRPr lang="en-LT"/>
          </a:p>
        </p:txBody>
      </p:sp>
    </p:spTree>
    <p:extLst>
      <p:ext uri="{BB962C8B-B14F-4D97-AF65-F5344CB8AC3E}">
        <p14:creationId xmlns:p14="http://schemas.microsoft.com/office/powerpoint/2010/main" val="444780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sukurti virtualią aplinką </a:t>
            </a:r>
            <a:r>
              <a:rPr lang="lt-LT" b="1" i="0" dirty="0" err="1">
                <a:solidFill>
                  <a:srgbClr val="374151"/>
                </a:solidFill>
                <a:effectLst/>
                <a:latin typeface="Söhne"/>
              </a:rPr>
              <a:t>PyCharm</a:t>
            </a:r>
            <a:r>
              <a:rPr lang="lt-LT" b="1" i="0" dirty="0">
                <a:solidFill>
                  <a:srgbClr val="374151"/>
                </a:solidFill>
                <a:effectLst/>
                <a:latin typeface="Söhne"/>
              </a:rPr>
              <a:t> projekte</a:t>
            </a:r>
            <a:endParaRPr lang="lt-LT" b="0" i="0" dirty="0">
              <a:solidFill>
                <a:srgbClr val="374151"/>
              </a:solidFill>
              <a:effectLst/>
              <a:latin typeface="Söhne"/>
            </a:endParaRPr>
          </a:p>
          <a:p>
            <a:pPr algn="l"/>
            <a:r>
              <a:rPr lang="lt-LT" b="0" i="0" dirty="0" err="1">
                <a:solidFill>
                  <a:srgbClr val="374151"/>
                </a:solidFill>
                <a:effectLst/>
                <a:latin typeface="Söhne"/>
              </a:rPr>
              <a:t>PyCharm</a:t>
            </a:r>
            <a:r>
              <a:rPr lang="lt-LT" b="0" i="0" dirty="0">
                <a:solidFill>
                  <a:srgbClr val="374151"/>
                </a:solidFill>
                <a:effectLst/>
                <a:latin typeface="Söhne"/>
              </a:rPr>
              <a:t> yra populiari integruotoji plėtros aplinka (IDE) </a:t>
            </a:r>
            <a:r>
              <a:rPr lang="lt-LT" b="0" i="0" dirty="0" err="1">
                <a:solidFill>
                  <a:srgbClr val="374151"/>
                </a:solidFill>
                <a:effectLst/>
                <a:latin typeface="Söhne"/>
              </a:rPr>
              <a:t>Python</a:t>
            </a:r>
            <a:r>
              <a:rPr lang="lt-LT" b="0" i="0" dirty="0">
                <a:solidFill>
                  <a:srgbClr val="374151"/>
                </a:solidFill>
                <a:effectLst/>
                <a:latin typeface="Söhne"/>
              </a:rPr>
              <a:t> programavimui. Vienu iš jos privalumų yra tai, kad jūs galite lengvai kurti, valdyti ir naudoti virtualias </a:t>
            </a:r>
            <a:r>
              <a:rPr lang="lt-LT" b="0" i="0" dirty="0" err="1">
                <a:solidFill>
                  <a:srgbClr val="374151"/>
                </a:solidFill>
                <a:effectLst/>
                <a:latin typeface="Söhne"/>
              </a:rPr>
              <a:t>Python</a:t>
            </a:r>
            <a:r>
              <a:rPr lang="lt-LT" b="0" i="0" dirty="0">
                <a:solidFill>
                  <a:srgbClr val="374151"/>
                </a:solidFill>
                <a:effectLst/>
                <a:latin typeface="Söhne"/>
              </a:rPr>
              <a:t> aplinkas tiesiai iš IDE. Tai labai patogu, kai dirbate su skirtingais projektais, kurie turi skirtingas priklausomybes. Štai kaip galite sukurti virtualią aplinką </a:t>
            </a:r>
            <a:r>
              <a:rPr lang="lt-LT" b="0" i="0" dirty="0" err="1">
                <a:solidFill>
                  <a:srgbClr val="374151"/>
                </a:solidFill>
                <a:effectLst/>
                <a:latin typeface="Söhne"/>
              </a:rPr>
              <a:t>PyCharm</a:t>
            </a:r>
            <a:r>
              <a:rPr lang="lt-LT" b="0" i="0" dirty="0">
                <a:solidFill>
                  <a:srgbClr val="374151"/>
                </a:solidFill>
                <a:effectLst/>
                <a:latin typeface="Söhne"/>
              </a:rPr>
              <a:t> projekte:</a:t>
            </a:r>
          </a:p>
          <a:p>
            <a:pPr algn="l"/>
            <a:r>
              <a:rPr lang="lt-LT" b="1" i="0" dirty="0">
                <a:effectLst/>
                <a:latin typeface="Söhne"/>
              </a:rPr>
              <a:t>Virtualios aplinkos kūrimas </a:t>
            </a:r>
            <a:r>
              <a:rPr lang="lt-LT" b="1" i="0" dirty="0" err="1">
                <a:effectLst/>
                <a:latin typeface="Söhne"/>
              </a:rPr>
              <a:t>PyCharm</a:t>
            </a:r>
            <a:endParaRPr lang="lt-LT" b="1" i="0" dirty="0">
              <a:effectLst/>
              <a:latin typeface="Söhne"/>
            </a:endParaRPr>
          </a:p>
          <a:p>
            <a:pPr algn="l">
              <a:buFont typeface="+mj-lt"/>
              <a:buAutoNum type="arabicPeriod"/>
            </a:pPr>
            <a:r>
              <a:rPr lang="lt-LT" b="1" i="0" dirty="0">
                <a:solidFill>
                  <a:srgbClr val="374151"/>
                </a:solidFill>
                <a:effectLst/>
                <a:latin typeface="Söhne"/>
              </a:rPr>
              <a:t>Atidarykite </a:t>
            </a:r>
            <a:r>
              <a:rPr lang="lt-LT" b="1" i="0" dirty="0" err="1">
                <a:solidFill>
                  <a:srgbClr val="374151"/>
                </a:solidFill>
                <a:effectLst/>
                <a:latin typeface="Söhne"/>
              </a:rPr>
              <a:t>PyCharm</a:t>
            </a:r>
            <a:r>
              <a:rPr lang="lt-LT" b="0" i="0" dirty="0">
                <a:solidFill>
                  <a:srgbClr val="374151"/>
                </a:solidFill>
                <a:effectLst/>
                <a:latin typeface="Söhne"/>
              </a:rPr>
              <a:t> ir sukurti naują projektą arba atidaryti esamą projektą.</a:t>
            </a:r>
          </a:p>
          <a:p>
            <a:pPr algn="l">
              <a:buFont typeface="+mj-lt"/>
              <a:buAutoNum type="arabicPeriod"/>
            </a:pPr>
            <a:r>
              <a:rPr lang="lt-LT" b="1" i="0" dirty="0">
                <a:solidFill>
                  <a:srgbClr val="374151"/>
                </a:solidFill>
                <a:effectLst/>
                <a:latin typeface="Söhne"/>
              </a:rPr>
              <a:t>Eikite į projektų nustatymus</a:t>
            </a:r>
            <a:r>
              <a:rPr lang="lt-LT" b="0" i="0" dirty="0">
                <a:solidFill>
                  <a:srgbClr val="374151"/>
                </a:solidFill>
                <a:effectLst/>
                <a:latin typeface="Söhne"/>
              </a:rPr>
              <a:t>. Tai galite padaryti paspaudę File meniu ir pasirinkę </a:t>
            </a:r>
            <a:r>
              <a:rPr lang="lt-LT" b="0" i="0" dirty="0" err="1">
                <a:solidFill>
                  <a:srgbClr val="374151"/>
                </a:solidFill>
                <a:effectLst/>
                <a:latin typeface="Söhne"/>
              </a:rPr>
              <a:t>Settings</a:t>
            </a:r>
            <a:r>
              <a:rPr lang="lt-LT" b="0" i="0" dirty="0">
                <a:solidFill>
                  <a:srgbClr val="374151"/>
                </a:solidFill>
                <a:effectLst/>
                <a:latin typeface="Söhne"/>
              </a:rPr>
              <a:t> (Windows) arba </a:t>
            </a:r>
            <a:r>
              <a:rPr lang="lt-LT" b="0" i="0" dirty="0" err="1">
                <a:solidFill>
                  <a:srgbClr val="374151"/>
                </a:solidFill>
                <a:effectLst/>
                <a:latin typeface="Söhne"/>
              </a:rPr>
              <a:t>Preferences</a:t>
            </a:r>
            <a:r>
              <a:rPr lang="lt-LT" b="0" i="0" dirty="0">
                <a:solidFill>
                  <a:srgbClr val="374151"/>
                </a:solidFill>
                <a:effectLst/>
                <a:latin typeface="Söhne"/>
              </a:rPr>
              <a:t> (</a:t>
            </a:r>
            <a:r>
              <a:rPr lang="lt-LT" b="0" i="0" dirty="0" err="1">
                <a:solidFill>
                  <a:srgbClr val="374151"/>
                </a:solidFill>
                <a:effectLst/>
                <a:latin typeface="Söhne"/>
              </a:rPr>
              <a:t>Mac</a:t>
            </a:r>
            <a:r>
              <a:rPr lang="lt-LT" b="0" i="0" dirty="0">
                <a:solidFill>
                  <a:srgbClr val="374151"/>
                </a:solidFill>
                <a:effectLst/>
                <a:latin typeface="Söhne"/>
              </a:rPr>
              <a:t>).</a:t>
            </a:r>
          </a:p>
          <a:p>
            <a:pPr algn="l">
              <a:buFont typeface="+mj-lt"/>
              <a:buAutoNum type="arabicPeriod"/>
            </a:pPr>
            <a:r>
              <a:rPr lang="lt-LT" b="1" i="0" dirty="0">
                <a:solidFill>
                  <a:srgbClr val="374151"/>
                </a:solidFill>
                <a:effectLst/>
                <a:latin typeface="Söhne"/>
              </a:rPr>
              <a:t>Pasirinkite </a:t>
            </a:r>
            <a:r>
              <a:rPr lang="lt-LT" b="1" i="0" dirty="0" err="1">
                <a:solidFill>
                  <a:srgbClr val="374151"/>
                </a:solidFill>
                <a:effectLst/>
                <a:latin typeface="Söhne"/>
              </a:rPr>
              <a:t>Python</a:t>
            </a:r>
            <a:r>
              <a:rPr lang="lt-LT" b="1" i="0" dirty="0">
                <a:solidFill>
                  <a:srgbClr val="374151"/>
                </a:solidFill>
                <a:effectLst/>
                <a:latin typeface="Söhne"/>
              </a:rPr>
              <a:t> </a:t>
            </a:r>
            <a:r>
              <a:rPr lang="lt-LT" b="1" i="0" dirty="0" err="1">
                <a:solidFill>
                  <a:srgbClr val="374151"/>
                </a:solidFill>
                <a:effectLst/>
                <a:latin typeface="Söhne"/>
              </a:rPr>
              <a:t>Interpreter</a:t>
            </a:r>
            <a:r>
              <a:rPr lang="lt-LT" b="1" i="0" dirty="0">
                <a:solidFill>
                  <a:srgbClr val="374151"/>
                </a:solidFill>
                <a:effectLst/>
                <a:latin typeface="Söhne"/>
              </a:rPr>
              <a:t> skiltį</a:t>
            </a:r>
            <a:r>
              <a:rPr lang="lt-LT" b="0" i="0" dirty="0">
                <a:solidFill>
                  <a:srgbClr val="374151"/>
                </a:solidFill>
                <a:effectLst/>
                <a:latin typeface="Söhne"/>
              </a:rPr>
              <a:t> projekto nustatymuose.</a:t>
            </a:r>
          </a:p>
          <a:p>
            <a:pPr algn="l">
              <a:buFont typeface="+mj-lt"/>
              <a:buAutoNum type="arabicPeriod"/>
            </a:pPr>
            <a:r>
              <a:rPr lang="lt-LT" b="0" i="0" dirty="0">
                <a:solidFill>
                  <a:srgbClr val="374151"/>
                </a:solidFill>
                <a:effectLst/>
                <a:latin typeface="Söhne"/>
              </a:rPr>
              <a:t>Čia matysite sąrašą su jūsų projekte naudojamais interpretatoriais. Norėdami sukurti naują virtualią aplinką, spustelėkite </a:t>
            </a:r>
            <a:r>
              <a:rPr lang="lt-LT" b="0" i="0" dirty="0" err="1">
                <a:solidFill>
                  <a:srgbClr val="374151"/>
                </a:solidFill>
                <a:effectLst/>
                <a:latin typeface="Söhne"/>
              </a:rPr>
              <a:t>Add</a:t>
            </a:r>
            <a:r>
              <a:rPr lang="lt-LT" b="0" i="0" dirty="0">
                <a:solidFill>
                  <a:srgbClr val="374151"/>
                </a:solidFill>
                <a:effectLst/>
                <a:latin typeface="Söhne"/>
              </a:rPr>
              <a:t> </a:t>
            </a:r>
            <a:r>
              <a:rPr lang="lt-LT" b="0" i="0" dirty="0" err="1">
                <a:solidFill>
                  <a:srgbClr val="374151"/>
                </a:solidFill>
                <a:effectLst/>
                <a:latin typeface="Söhne"/>
              </a:rPr>
              <a:t>Interpreter</a:t>
            </a:r>
            <a:r>
              <a:rPr lang="lt-LT" b="0" i="0" dirty="0">
                <a:solidFill>
                  <a:srgbClr val="374151"/>
                </a:solidFill>
                <a:effectLst/>
                <a:latin typeface="Söhne"/>
              </a:rPr>
              <a:t>.</a:t>
            </a:r>
          </a:p>
          <a:p>
            <a:pPr algn="l">
              <a:buFont typeface="+mj-lt"/>
              <a:buAutoNum type="arabicPeriod"/>
            </a:pPr>
            <a:r>
              <a:rPr lang="lt-LT" b="0" i="0" dirty="0">
                <a:solidFill>
                  <a:srgbClr val="374151"/>
                </a:solidFill>
                <a:effectLst/>
                <a:latin typeface="Söhne"/>
              </a:rPr>
              <a:t>Atsidarys langas, kuriame galite pasirinkti, kokią aplinką norite sukurti. </a:t>
            </a:r>
            <a:r>
              <a:rPr lang="lt-LT" b="1" i="0" dirty="0">
                <a:solidFill>
                  <a:srgbClr val="374151"/>
                </a:solidFill>
                <a:effectLst/>
                <a:latin typeface="Söhne"/>
              </a:rPr>
              <a:t>Pasirinkite </a:t>
            </a:r>
            <a:r>
              <a:rPr lang="lt-LT" b="1" i="0" dirty="0" err="1">
                <a:solidFill>
                  <a:srgbClr val="374151"/>
                </a:solidFill>
                <a:effectLst/>
                <a:latin typeface="Söhne"/>
              </a:rPr>
              <a:t>Virtualenv</a:t>
            </a:r>
            <a:r>
              <a:rPr lang="lt-LT" b="1" i="0" dirty="0">
                <a:solidFill>
                  <a:srgbClr val="374151"/>
                </a:solidFill>
                <a:effectLst/>
                <a:latin typeface="Söhne"/>
              </a:rPr>
              <a:t> </a:t>
            </a:r>
            <a:r>
              <a:rPr lang="lt-LT" b="1" i="0" dirty="0" err="1">
                <a:solidFill>
                  <a:srgbClr val="374151"/>
                </a:solidFill>
                <a:effectLst/>
                <a:latin typeface="Söhne"/>
              </a:rPr>
              <a:t>Environment</a:t>
            </a:r>
            <a:r>
              <a:rPr lang="lt-LT" b="0" i="0" dirty="0">
                <a:solidFill>
                  <a:srgbClr val="374151"/>
                </a:solidFill>
                <a:effectLst/>
                <a:latin typeface="Söhne"/>
              </a:rPr>
              <a:t>.</a:t>
            </a:r>
          </a:p>
          <a:p>
            <a:pPr algn="l">
              <a:buFont typeface="+mj-lt"/>
              <a:buAutoNum type="arabicPeriod"/>
            </a:pPr>
            <a:r>
              <a:rPr lang="lt-LT" b="1" i="0" dirty="0">
                <a:solidFill>
                  <a:srgbClr val="374151"/>
                </a:solidFill>
                <a:effectLst/>
                <a:latin typeface="Söhne"/>
              </a:rPr>
              <a:t>Nustatykite kelią ir bazinį interpretatorių</a:t>
            </a:r>
            <a:r>
              <a:rPr lang="lt-LT" b="0" i="0" dirty="0">
                <a:solidFill>
                  <a:srgbClr val="374151"/>
                </a:solidFill>
                <a:effectLst/>
                <a:latin typeface="Söhne"/>
              </a:rPr>
              <a:t>:</a:t>
            </a:r>
          </a:p>
          <a:p>
            <a:pPr marL="742950" lvl="1" indent="-285750" algn="l">
              <a:buFont typeface="+mj-lt"/>
              <a:buAutoNum type="arabicPeriod"/>
            </a:pPr>
            <a:r>
              <a:rPr lang="lt-LT" b="1" i="0" dirty="0" err="1">
                <a:solidFill>
                  <a:srgbClr val="374151"/>
                </a:solidFill>
                <a:effectLst/>
                <a:latin typeface="Söhne"/>
              </a:rPr>
              <a:t>Location</a:t>
            </a:r>
            <a:r>
              <a:rPr lang="lt-LT" b="0" i="0" dirty="0">
                <a:solidFill>
                  <a:srgbClr val="374151"/>
                </a:solidFill>
                <a:effectLst/>
                <a:latin typeface="Söhne"/>
              </a:rPr>
              <a:t>: Tai vieta, kurioje bus sukurta virtuali aplinka. Pavyzdžiui, C:\</a:t>
            </a:r>
            <a:r>
              <a:rPr lang="lt-LT" b="0" i="0" dirty="0" err="1">
                <a:solidFill>
                  <a:srgbClr val="374151"/>
                </a:solidFill>
                <a:effectLst/>
                <a:latin typeface="Söhne"/>
              </a:rPr>
              <a:t>Users</a:t>
            </a:r>
            <a:r>
              <a:rPr lang="lt-LT" b="0" i="0" dirty="0">
                <a:solidFill>
                  <a:srgbClr val="374151"/>
                </a:solidFill>
                <a:effectLst/>
                <a:latin typeface="Söhne"/>
              </a:rPr>
              <a:t>\</a:t>
            </a:r>
            <a:r>
              <a:rPr lang="lt-LT" b="0" i="0" dirty="0" err="1">
                <a:solidFill>
                  <a:srgbClr val="374151"/>
                </a:solidFill>
                <a:effectLst/>
                <a:latin typeface="Söhne"/>
              </a:rPr>
              <a:t>scivi</a:t>
            </a:r>
            <a:r>
              <a:rPr lang="lt-LT" b="0" i="0" dirty="0">
                <a:solidFill>
                  <a:srgbClr val="374151"/>
                </a:solidFill>
                <a:effectLst/>
                <a:latin typeface="Söhne"/>
              </a:rPr>
              <a:t>\</a:t>
            </a:r>
            <a:r>
              <a:rPr lang="lt-LT" b="0" i="0" dirty="0" err="1">
                <a:solidFill>
                  <a:srgbClr val="374151"/>
                </a:solidFill>
                <a:effectLst/>
                <a:latin typeface="Söhne"/>
              </a:rPr>
              <a:t>PycharmProjects</a:t>
            </a:r>
            <a:r>
              <a:rPr lang="lt-LT" b="0" i="0" dirty="0">
                <a:solidFill>
                  <a:srgbClr val="374151"/>
                </a:solidFill>
                <a:effectLst/>
                <a:latin typeface="Söhne"/>
              </a:rPr>
              <a:t>\Paskaitos\venv2.</a:t>
            </a:r>
          </a:p>
          <a:p>
            <a:pPr marL="742950" lvl="1" indent="-285750" algn="l">
              <a:buFont typeface="+mj-lt"/>
              <a:buAutoNum type="arabicPeriod"/>
            </a:pPr>
            <a:r>
              <a:rPr lang="lt-LT" b="1" i="0" dirty="0">
                <a:solidFill>
                  <a:srgbClr val="374151"/>
                </a:solidFill>
                <a:effectLst/>
                <a:latin typeface="Söhne"/>
              </a:rPr>
              <a:t>Base </a:t>
            </a:r>
            <a:r>
              <a:rPr lang="lt-LT" b="1" i="0" dirty="0" err="1">
                <a:solidFill>
                  <a:srgbClr val="374151"/>
                </a:solidFill>
                <a:effectLst/>
                <a:latin typeface="Söhne"/>
              </a:rPr>
              <a:t>interpreter</a:t>
            </a:r>
            <a:r>
              <a:rPr lang="lt-LT" b="0" i="0" dirty="0">
                <a:solidFill>
                  <a:srgbClr val="374151"/>
                </a:solidFill>
                <a:effectLst/>
                <a:latin typeface="Söhne"/>
              </a:rPr>
              <a:t>: Tai interpretatorius, kuris bus naudojamas virtualiai aplinkai sukurti. Dažnai tai yra pagrindinis jūsų sistemoje įdiegtas </a:t>
            </a:r>
            <a:r>
              <a:rPr lang="lt-LT" b="0" i="0" dirty="0" err="1">
                <a:solidFill>
                  <a:srgbClr val="374151"/>
                </a:solidFill>
                <a:effectLst/>
                <a:latin typeface="Söhne"/>
              </a:rPr>
              <a:t>Python</a:t>
            </a:r>
            <a:r>
              <a:rPr lang="lt-LT" b="0" i="0" dirty="0">
                <a:solidFill>
                  <a:srgbClr val="374151"/>
                </a:solidFill>
                <a:effectLst/>
                <a:latin typeface="Söhne"/>
              </a:rPr>
              <a:t> interpretatorius, pavyzdžiui, C:\</a:t>
            </a:r>
            <a:r>
              <a:rPr lang="lt-LT" b="0" i="0" dirty="0" err="1">
                <a:solidFill>
                  <a:srgbClr val="374151"/>
                </a:solidFill>
                <a:effectLst/>
                <a:latin typeface="Söhne"/>
              </a:rPr>
              <a:t>Users</a:t>
            </a:r>
            <a:r>
              <a:rPr lang="lt-LT" b="0" i="0" dirty="0">
                <a:solidFill>
                  <a:srgbClr val="374151"/>
                </a:solidFill>
                <a:effectLst/>
                <a:latin typeface="Söhne"/>
              </a:rPr>
              <a:t>\</a:t>
            </a:r>
            <a:r>
              <a:rPr lang="lt-LT" b="0" i="0" dirty="0" err="1">
                <a:solidFill>
                  <a:srgbClr val="374151"/>
                </a:solidFill>
                <a:effectLst/>
                <a:latin typeface="Söhne"/>
              </a:rPr>
              <a:t>scivi</a:t>
            </a:r>
            <a:r>
              <a:rPr lang="lt-LT" b="0" i="0" dirty="0">
                <a:solidFill>
                  <a:srgbClr val="374151"/>
                </a:solidFill>
                <a:effectLst/>
                <a:latin typeface="Söhne"/>
              </a:rPr>
              <a:t>\</a:t>
            </a:r>
            <a:r>
              <a:rPr lang="lt-LT" b="0" i="0" dirty="0" err="1">
                <a:solidFill>
                  <a:srgbClr val="374151"/>
                </a:solidFill>
                <a:effectLst/>
                <a:latin typeface="Söhne"/>
              </a:rPr>
              <a:t>AppData</a:t>
            </a:r>
            <a:r>
              <a:rPr lang="lt-LT" b="0" i="0" dirty="0">
                <a:solidFill>
                  <a:srgbClr val="374151"/>
                </a:solidFill>
                <a:effectLst/>
                <a:latin typeface="Söhne"/>
              </a:rPr>
              <a:t>\</a:t>
            </a:r>
            <a:r>
              <a:rPr lang="lt-LT" b="0" i="0" dirty="0" err="1">
                <a:solidFill>
                  <a:srgbClr val="374151"/>
                </a:solidFill>
                <a:effectLst/>
                <a:latin typeface="Söhne"/>
              </a:rPr>
              <a:t>Local</a:t>
            </a:r>
            <a:r>
              <a:rPr lang="lt-LT" b="0" i="0" dirty="0">
                <a:solidFill>
                  <a:srgbClr val="374151"/>
                </a:solidFill>
                <a:effectLst/>
                <a:latin typeface="Söhne"/>
              </a:rPr>
              <a:t>\</a:t>
            </a:r>
            <a:r>
              <a:rPr lang="lt-LT" b="0" i="0" dirty="0" err="1">
                <a:solidFill>
                  <a:srgbClr val="374151"/>
                </a:solidFill>
                <a:effectLst/>
                <a:latin typeface="Söhne"/>
              </a:rPr>
              <a:t>Programs</a:t>
            </a:r>
            <a:r>
              <a:rPr lang="lt-LT" b="0" i="0" dirty="0">
                <a:solidFill>
                  <a:srgbClr val="374151"/>
                </a:solidFill>
                <a:effectLst/>
                <a:latin typeface="Söhne"/>
              </a:rPr>
              <a:t>\</a:t>
            </a:r>
            <a:r>
              <a:rPr lang="lt-LT" b="0" i="0" dirty="0" err="1">
                <a:solidFill>
                  <a:srgbClr val="374151"/>
                </a:solidFill>
                <a:effectLst/>
                <a:latin typeface="Söhne"/>
              </a:rPr>
              <a:t>Python</a:t>
            </a:r>
            <a:r>
              <a:rPr lang="lt-LT" b="0" i="0" dirty="0">
                <a:solidFill>
                  <a:srgbClr val="374151"/>
                </a:solidFill>
                <a:effectLst/>
                <a:latin typeface="Söhne"/>
              </a:rPr>
              <a:t>\Python38\</a:t>
            </a:r>
            <a:r>
              <a:rPr lang="lt-LT" b="0" i="0" dirty="0" err="1">
                <a:solidFill>
                  <a:srgbClr val="374151"/>
                </a:solidFill>
                <a:effectLst/>
                <a:latin typeface="Söhne"/>
              </a:rPr>
              <a:t>python.exe</a:t>
            </a:r>
            <a:r>
              <a:rPr lang="lt-LT" b="0" i="0" dirty="0">
                <a:solidFill>
                  <a:srgbClr val="374151"/>
                </a:solidFill>
                <a:effectLst/>
                <a:latin typeface="Söhne"/>
              </a:rPr>
              <a:t>.</a:t>
            </a:r>
          </a:p>
          <a:p>
            <a:pPr algn="l">
              <a:buFont typeface="+mj-lt"/>
              <a:buAutoNum type="arabicPeriod"/>
            </a:pPr>
            <a:r>
              <a:rPr lang="lt-LT" b="0" i="0" dirty="0">
                <a:solidFill>
                  <a:srgbClr val="374151"/>
                </a:solidFill>
                <a:effectLst/>
                <a:latin typeface="Söhne"/>
              </a:rPr>
              <a:t>Jei norite, kad virtualioje aplinkoje būtų įdiegti visi globalūs paketai, pažymėkite </a:t>
            </a:r>
            <a:r>
              <a:rPr lang="lt-LT" b="1" i="0" dirty="0" err="1">
                <a:solidFill>
                  <a:srgbClr val="374151"/>
                </a:solidFill>
                <a:effectLst/>
                <a:latin typeface="Söhne"/>
              </a:rPr>
              <a:t>Inherit</a:t>
            </a:r>
            <a:r>
              <a:rPr lang="lt-LT" b="1" i="0" dirty="0">
                <a:solidFill>
                  <a:srgbClr val="374151"/>
                </a:solidFill>
                <a:effectLst/>
                <a:latin typeface="Söhne"/>
              </a:rPr>
              <a:t> </a:t>
            </a:r>
            <a:r>
              <a:rPr lang="lt-LT" b="1" i="0" dirty="0" err="1">
                <a:solidFill>
                  <a:srgbClr val="374151"/>
                </a:solidFill>
                <a:effectLst/>
                <a:latin typeface="Söhne"/>
              </a:rPr>
              <a:t>global</a:t>
            </a:r>
            <a:r>
              <a:rPr lang="lt-LT" b="1" i="0" dirty="0">
                <a:solidFill>
                  <a:srgbClr val="374151"/>
                </a:solidFill>
                <a:effectLst/>
                <a:latin typeface="Söhne"/>
              </a:rPr>
              <a:t> </a:t>
            </a:r>
            <a:r>
              <a:rPr lang="lt-LT" b="1" i="0" dirty="0" err="1">
                <a:solidFill>
                  <a:srgbClr val="374151"/>
                </a:solidFill>
                <a:effectLst/>
                <a:latin typeface="Söhne"/>
              </a:rPr>
              <a:t>site-packages</a:t>
            </a:r>
            <a:r>
              <a:rPr lang="lt-LT" b="0" i="0" dirty="0">
                <a:solidFill>
                  <a:srgbClr val="374151"/>
                </a:solidFill>
                <a:effectLst/>
                <a:latin typeface="Söhne"/>
              </a:rPr>
              <a:t>.</a:t>
            </a:r>
          </a:p>
          <a:p>
            <a:pPr algn="l">
              <a:buFont typeface="+mj-lt"/>
              <a:buAutoNum type="arabicPeriod"/>
            </a:pPr>
            <a:r>
              <a:rPr lang="lt-LT" b="0" i="0" dirty="0">
                <a:solidFill>
                  <a:srgbClr val="374151"/>
                </a:solidFill>
                <a:effectLst/>
                <a:latin typeface="Söhne"/>
              </a:rPr>
              <a:t>Spustelėkite </a:t>
            </a:r>
            <a:r>
              <a:rPr lang="lt-LT" b="1" i="0" dirty="0">
                <a:solidFill>
                  <a:srgbClr val="374151"/>
                </a:solidFill>
                <a:effectLst/>
                <a:latin typeface="Söhne"/>
              </a:rPr>
              <a:t>OK</a:t>
            </a:r>
            <a:r>
              <a:rPr lang="lt-LT" b="0" i="0" dirty="0">
                <a:solidFill>
                  <a:srgbClr val="374151"/>
                </a:solidFill>
                <a:effectLst/>
                <a:latin typeface="Söhne"/>
              </a:rPr>
              <a:t>, kad sukurtumėte virtualią aplinką.</a:t>
            </a:r>
          </a:p>
          <a:p>
            <a:pPr algn="l">
              <a:buFont typeface="+mj-lt"/>
              <a:buAutoNum type="arabicPeriod"/>
            </a:pPr>
            <a:r>
              <a:rPr lang="lt-LT" b="0" i="0" dirty="0">
                <a:solidFill>
                  <a:srgbClr val="374151"/>
                </a:solidFill>
                <a:effectLst/>
                <a:latin typeface="Söhne"/>
              </a:rPr>
              <a:t>Dabar grįžkite į projekto langą. Turėtumėte matyti, kad nauja virtuali aplinka yra pasirinkta projekte.</a:t>
            </a:r>
          </a:p>
          <a:p>
            <a:pPr algn="l"/>
            <a:r>
              <a:rPr lang="lt-LT" b="1" i="0" dirty="0">
                <a:effectLst/>
                <a:latin typeface="Söhne"/>
              </a:rPr>
              <a:t>Išvada</a:t>
            </a:r>
          </a:p>
          <a:p>
            <a:pPr algn="l"/>
            <a:r>
              <a:rPr lang="lt-LT" b="0" i="0" dirty="0" err="1">
                <a:solidFill>
                  <a:srgbClr val="374151"/>
                </a:solidFill>
                <a:effectLst/>
                <a:latin typeface="Söhne"/>
              </a:rPr>
              <a:t>PyCharm</a:t>
            </a:r>
            <a:r>
              <a:rPr lang="lt-LT" b="0" i="0" dirty="0">
                <a:solidFill>
                  <a:srgbClr val="374151"/>
                </a:solidFill>
                <a:effectLst/>
                <a:latin typeface="Söhne"/>
              </a:rPr>
              <a:t> suteikia puikų įrankį </a:t>
            </a:r>
            <a:r>
              <a:rPr lang="lt-LT" b="0" i="0" dirty="0" err="1">
                <a:solidFill>
                  <a:srgbClr val="374151"/>
                </a:solidFill>
                <a:effectLst/>
                <a:latin typeface="Söhne"/>
              </a:rPr>
              <a:t>Python</a:t>
            </a:r>
            <a:r>
              <a:rPr lang="lt-LT" b="0" i="0" dirty="0">
                <a:solidFill>
                  <a:srgbClr val="374151"/>
                </a:solidFill>
                <a:effectLst/>
                <a:latin typeface="Söhne"/>
              </a:rPr>
              <a:t> programuotojams, leidžiantį lengvai valdyti virtualias aplinkas ir projektų priklausomybes. Virtualios aplinkos padeda išlaikyti projekto priklausomybes izoliuotose, todėl kiekvienas projektas gali turėti savo reikiamų paketų versijas be jokių konfliktų su kitais projektais ar globalia sistema.</a:t>
            </a:r>
          </a:p>
          <a:p>
            <a:endParaRPr lang="en-LT" dirty="0"/>
          </a:p>
          <a:p>
            <a:endParaRPr lang="en-LT" dirty="0"/>
          </a:p>
        </p:txBody>
      </p:sp>
      <p:sp>
        <p:nvSpPr>
          <p:cNvPr id="4" name="Slide Number Placeholder 3"/>
          <p:cNvSpPr>
            <a:spLocks noGrp="1"/>
          </p:cNvSpPr>
          <p:nvPr>
            <p:ph type="sldNum" sz="quarter" idx="5"/>
          </p:nvPr>
        </p:nvSpPr>
        <p:spPr/>
        <p:txBody>
          <a:bodyPr/>
          <a:lstStyle/>
          <a:p>
            <a:fld id="{CD5E14A0-0FF0-DC42-B30A-C52C8A5AA2D8}" type="slidenum">
              <a:rPr lang="en-LT" smtClean="0"/>
              <a:t>11</a:t>
            </a:fld>
            <a:endParaRPr lang="en-LT"/>
          </a:p>
        </p:txBody>
      </p:sp>
    </p:spTree>
    <p:extLst>
      <p:ext uri="{BB962C8B-B14F-4D97-AF65-F5344CB8AC3E}">
        <p14:creationId xmlns:p14="http://schemas.microsoft.com/office/powerpoint/2010/main" val="3539413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Pastabos apie Virtualias Aplinkas </a:t>
            </a:r>
            <a:r>
              <a:rPr lang="lt-LT" b="1" i="0" dirty="0" err="1">
                <a:solidFill>
                  <a:srgbClr val="374151"/>
                </a:solidFill>
                <a:effectLst/>
                <a:latin typeface="Söhne"/>
              </a:rPr>
              <a:t>Python</a:t>
            </a:r>
            <a:r>
              <a:rPr lang="lt-LT" b="1" i="0" dirty="0">
                <a:solidFill>
                  <a:srgbClr val="374151"/>
                </a:solidFill>
                <a:effectLst/>
                <a:latin typeface="Söhne"/>
              </a:rPr>
              <a:t> Projekte</a:t>
            </a:r>
            <a:endParaRPr lang="lt-LT" b="0" i="0" dirty="0">
              <a:solidFill>
                <a:srgbClr val="374151"/>
              </a:solidFill>
              <a:effectLst/>
              <a:latin typeface="Söhne"/>
            </a:endParaRPr>
          </a:p>
          <a:p>
            <a:pPr algn="l"/>
            <a:r>
              <a:rPr lang="lt-LT" b="0" i="0" dirty="0">
                <a:solidFill>
                  <a:srgbClr val="374151"/>
                </a:solidFill>
                <a:effectLst/>
                <a:latin typeface="Söhne"/>
              </a:rPr>
              <a:t>Kai dirbate su </a:t>
            </a:r>
            <a:r>
              <a:rPr lang="lt-LT" b="0" i="0" dirty="0" err="1">
                <a:solidFill>
                  <a:srgbClr val="374151"/>
                </a:solidFill>
                <a:effectLst/>
                <a:latin typeface="Söhne"/>
              </a:rPr>
              <a:t>Python</a:t>
            </a:r>
            <a:r>
              <a:rPr lang="lt-LT" b="0" i="0" dirty="0">
                <a:solidFill>
                  <a:srgbClr val="374151"/>
                </a:solidFill>
                <a:effectLst/>
                <a:latin typeface="Söhne"/>
              </a:rPr>
              <a:t> projektais, virtualios aplinkos naudojimas yra labai naudingas dalykas, kuris leidžia izoliuoti projektų priklausomybes. Tačiau, norint išvengti klaidų ir supainioti savo ar kolegų darbą, svarbu laikytis tam tikrų gairių. Apžvelkime svarbiausias pastabas apie virtualių aplinkų naudojimą:</a:t>
            </a:r>
          </a:p>
          <a:p>
            <a:pPr algn="l"/>
            <a:r>
              <a:rPr lang="lt-LT" b="1" i="0" dirty="0">
                <a:effectLst/>
                <a:latin typeface="Söhne"/>
              </a:rPr>
              <a:t>1. Nededame Projekto Failų į Virtualią Aplinką</a:t>
            </a:r>
          </a:p>
          <a:p>
            <a:pPr algn="l">
              <a:buFont typeface="Arial" panose="020B0604020202020204" pitchFamily="34" charset="0"/>
              <a:buChar char="•"/>
            </a:pPr>
            <a:r>
              <a:rPr lang="lt-LT" b="0" i="0" dirty="0">
                <a:solidFill>
                  <a:srgbClr val="374151"/>
                </a:solidFill>
                <a:effectLst/>
                <a:latin typeface="Söhne"/>
              </a:rPr>
              <a:t>Virtuali aplinka yra skirta tik </a:t>
            </a:r>
            <a:r>
              <a:rPr lang="lt-LT" b="0" i="0" dirty="0" err="1">
                <a:solidFill>
                  <a:srgbClr val="374151"/>
                </a:solidFill>
                <a:effectLst/>
                <a:latin typeface="Söhne"/>
              </a:rPr>
              <a:t>Python</a:t>
            </a:r>
            <a:r>
              <a:rPr lang="lt-LT" b="0" i="0" dirty="0">
                <a:solidFill>
                  <a:srgbClr val="374151"/>
                </a:solidFill>
                <a:effectLst/>
                <a:latin typeface="Söhne"/>
              </a:rPr>
              <a:t> priklausomybėms tvarkyti. Čia neturėtų būti jokių jūsų parašytų kodo failų, duomenų failų ar bet kokių kitų projektui būdingų resursų.</a:t>
            </a:r>
          </a:p>
          <a:p>
            <a:pPr algn="l">
              <a:buFont typeface="Arial" panose="020B0604020202020204" pitchFamily="34" charset="0"/>
              <a:buChar char="•"/>
            </a:pPr>
            <a:r>
              <a:rPr lang="lt-LT" b="0" i="0" dirty="0">
                <a:solidFill>
                  <a:srgbClr val="374151"/>
                </a:solidFill>
                <a:effectLst/>
                <a:latin typeface="Söhne"/>
              </a:rPr>
              <a:t>Jeigu įtraukiate savo .py failus ar kitus resursus į virtualios aplinkos katalogą, jie gali būti prarasti arba nesėkmingai perkelti kartu su aplinka.</a:t>
            </a:r>
          </a:p>
          <a:p>
            <a:pPr algn="l"/>
            <a:r>
              <a:rPr lang="lt-LT" b="1" i="0" dirty="0">
                <a:effectLst/>
                <a:latin typeface="Söhne"/>
              </a:rPr>
              <a:t>2. Nededame Virtualios Aplinkos į Versijų Valdymo Sistemas</a:t>
            </a:r>
          </a:p>
          <a:p>
            <a:pPr algn="l">
              <a:buFont typeface="Arial" panose="020B0604020202020204" pitchFamily="34" charset="0"/>
              <a:buChar char="•"/>
            </a:pPr>
            <a:r>
              <a:rPr lang="lt-LT" b="0" i="0" dirty="0">
                <a:solidFill>
                  <a:srgbClr val="374151"/>
                </a:solidFill>
                <a:effectLst/>
                <a:latin typeface="Söhne"/>
              </a:rPr>
              <a:t>Versijų valdymo sistemos, pavyzdžiui, </a:t>
            </a:r>
            <a:r>
              <a:rPr lang="lt-LT" b="0" i="0" dirty="0" err="1">
                <a:solidFill>
                  <a:srgbClr val="374151"/>
                </a:solidFill>
                <a:effectLst/>
                <a:latin typeface="Söhne"/>
              </a:rPr>
              <a:t>git</a:t>
            </a:r>
            <a:r>
              <a:rPr lang="lt-LT" b="0" i="0" dirty="0">
                <a:solidFill>
                  <a:srgbClr val="374151"/>
                </a:solidFill>
                <a:effectLst/>
                <a:latin typeface="Söhne"/>
              </a:rPr>
              <a:t>, yra skirtos kodo ir resursų, kurie yra būtini projekto veikimui, sekimui. Virtualios aplinkos katalogas paprastai yra didelis ir jo įtraukimas į </a:t>
            </a:r>
            <a:r>
              <a:rPr lang="lt-LT" b="0" i="0" dirty="0" err="1">
                <a:solidFill>
                  <a:srgbClr val="374151"/>
                </a:solidFill>
                <a:effectLst/>
                <a:latin typeface="Söhne"/>
              </a:rPr>
              <a:t>repozitoriją</a:t>
            </a:r>
            <a:r>
              <a:rPr lang="lt-LT" b="0" i="0" dirty="0">
                <a:solidFill>
                  <a:srgbClr val="374151"/>
                </a:solidFill>
                <a:effectLst/>
                <a:latin typeface="Söhne"/>
              </a:rPr>
              <a:t> padarytų ją sunkiai valdoma ir nepereinama.</a:t>
            </a:r>
          </a:p>
          <a:p>
            <a:pPr algn="l">
              <a:buFont typeface="Arial" panose="020B0604020202020204" pitchFamily="34" charset="0"/>
              <a:buChar char="•"/>
            </a:pPr>
            <a:r>
              <a:rPr lang="lt-LT" b="0" i="0" dirty="0">
                <a:solidFill>
                  <a:srgbClr val="374151"/>
                </a:solidFill>
                <a:effectLst/>
                <a:latin typeface="Söhne"/>
              </a:rPr>
              <a:t>Vietoje to, geriau naudoti </a:t>
            </a:r>
            <a:r>
              <a:rPr lang="lt-LT" b="0" i="0" dirty="0" err="1">
                <a:solidFill>
                  <a:srgbClr val="374151"/>
                </a:solidFill>
                <a:effectLst/>
                <a:latin typeface="Söhne"/>
              </a:rPr>
              <a:t>requirements.txt</a:t>
            </a:r>
            <a:r>
              <a:rPr lang="lt-LT" b="0" i="0" dirty="0">
                <a:solidFill>
                  <a:srgbClr val="374151"/>
                </a:solidFill>
                <a:effectLst/>
                <a:latin typeface="Söhne"/>
              </a:rPr>
              <a:t> failą, kuris aprašo visas priklausomybes, reikalingas jūsų projektui. Taip, bet kuris kitas asmuo, norėdamas dirbti su jūsų projektu, gali lengvai sukurti savo virtualią aplinką.</a:t>
            </a:r>
          </a:p>
          <a:p>
            <a:pPr algn="l"/>
            <a:r>
              <a:rPr lang="lt-LT" b="1" i="0" dirty="0">
                <a:effectLst/>
                <a:latin typeface="Söhne"/>
              </a:rPr>
              <a:t>3. Dedame </a:t>
            </a:r>
            <a:r>
              <a:rPr lang="lt-LT" b="1" i="0" dirty="0" err="1">
                <a:effectLst/>
                <a:latin typeface="Söhne"/>
              </a:rPr>
              <a:t>requirements</a:t>
            </a:r>
            <a:r>
              <a:rPr lang="lt-LT" b="1" i="0" dirty="0">
                <a:effectLst/>
                <a:latin typeface="Söhne"/>
              </a:rPr>
              <a:t> Failą</a:t>
            </a:r>
          </a:p>
          <a:p>
            <a:pPr algn="l">
              <a:buFont typeface="Arial" panose="020B0604020202020204" pitchFamily="34" charset="0"/>
              <a:buChar char="•"/>
            </a:pPr>
            <a:r>
              <a:rPr lang="lt-LT" b="0" i="0" dirty="0" err="1">
                <a:solidFill>
                  <a:srgbClr val="374151"/>
                </a:solidFill>
                <a:effectLst/>
                <a:latin typeface="Söhne"/>
              </a:rPr>
              <a:t>requirements.txt</a:t>
            </a:r>
            <a:r>
              <a:rPr lang="lt-LT" b="0" i="0" dirty="0">
                <a:solidFill>
                  <a:srgbClr val="374151"/>
                </a:solidFill>
                <a:effectLst/>
                <a:latin typeface="Söhne"/>
              </a:rPr>
              <a:t> failas yra standartinis būdas aprašyti projektui reikalingas priklausomybes.</a:t>
            </a:r>
          </a:p>
          <a:p>
            <a:pPr algn="l">
              <a:buFont typeface="Arial" panose="020B0604020202020204" pitchFamily="34" charset="0"/>
              <a:buChar char="•"/>
            </a:pPr>
            <a:r>
              <a:rPr lang="lt-LT" b="0" i="0" dirty="0">
                <a:solidFill>
                  <a:srgbClr val="374151"/>
                </a:solidFill>
                <a:effectLst/>
                <a:latin typeface="Söhne"/>
              </a:rPr>
              <a:t>Kitas programuotojas, atsiuntęs jūsų projektą, gali lengvai sukurti savo virtualią aplinką ir įdiegti visas reikiamas priklausomybes naudodamasis šiuo failu.</a:t>
            </a:r>
          </a:p>
          <a:p>
            <a:pPr algn="l">
              <a:buFont typeface="Arial" panose="020B0604020202020204" pitchFamily="34" charset="0"/>
              <a:buChar char="•"/>
            </a:pPr>
            <a:r>
              <a:rPr lang="lt-LT" b="0" i="0" dirty="0">
                <a:solidFill>
                  <a:srgbClr val="374151"/>
                </a:solidFill>
                <a:effectLst/>
                <a:latin typeface="Söhne"/>
              </a:rPr>
              <a:t>Tai ne tik padidina projektų </a:t>
            </a:r>
            <a:r>
              <a:rPr lang="lt-LT" b="0" i="0" dirty="0" err="1">
                <a:solidFill>
                  <a:srgbClr val="374151"/>
                </a:solidFill>
                <a:effectLst/>
                <a:latin typeface="Söhne"/>
              </a:rPr>
              <a:t>perkeliamumą</a:t>
            </a:r>
            <a:r>
              <a:rPr lang="lt-LT" b="0" i="0" dirty="0">
                <a:solidFill>
                  <a:srgbClr val="374151"/>
                </a:solidFill>
                <a:effectLst/>
                <a:latin typeface="Söhne"/>
              </a:rPr>
              <a:t> tarp skirtingų kompiuterių, bet ir užtikrina, kad visi projektą peržiūrinėjantys ar juo besinaudojantys asmenys dirbs su tomis pačiomis bibliotekų versijomis.</a:t>
            </a:r>
          </a:p>
          <a:p>
            <a:pPr algn="l"/>
            <a:r>
              <a:rPr lang="lt-LT" b="1" i="0" dirty="0">
                <a:effectLst/>
                <a:latin typeface="Söhne"/>
              </a:rPr>
              <a:t>Išvada</a:t>
            </a:r>
          </a:p>
          <a:p>
            <a:pPr algn="l"/>
            <a:r>
              <a:rPr lang="lt-LT" b="0" i="0" dirty="0">
                <a:solidFill>
                  <a:srgbClr val="374151"/>
                </a:solidFill>
                <a:effectLst/>
                <a:latin typeface="Söhne"/>
              </a:rPr>
              <a:t>Virtualių aplinkų naudojimas yra esminė </a:t>
            </a:r>
            <a:r>
              <a:rPr lang="lt-LT" b="0" i="0" dirty="0" err="1">
                <a:solidFill>
                  <a:srgbClr val="374151"/>
                </a:solidFill>
                <a:effectLst/>
                <a:latin typeface="Söhne"/>
              </a:rPr>
              <a:t>Python</a:t>
            </a:r>
            <a:r>
              <a:rPr lang="lt-LT" b="0" i="0" dirty="0">
                <a:solidFill>
                  <a:srgbClr val="374151"/>
                </a:solidFill>
                <a:effectLst/>
                <a:latin typeface="Söhne"/>
              </a:rPr>
              <a:t> projektų dalis, kuriai reikia atsižvelgti su atsakomybe. Laikydamiesi šių pastabų, galite užtikrinti savo projektų tvarkingumą, saugumą ir lengvą bendradarbiavimą su kitais programuotojais.</a:t>
            </a:r>
          </a:p>
        </p:txBody>
      </p:sp>
      <p:sp>
        <p:nvSpPr>
          <p:cNvPr id="4" name="Slide Number Placeholder 3"/>
          <p:cNvSpPr>
            <a:spLocks noGrp="1"/>
          </p:cNvSpPr>
          <p:nvPr>
            <p:ph type="sldNum" sz="quarter" idx="5"/>
          </p:nvPr>
        </p:nvSpPr>
        <p:spPr/>
        <p:txBody>
          <a:bodyPr/>
          <a:lstStyle/>
          <a:p>
            <a:fld id="{CD5E14A0-0FF0-DC42-B30A-C52C8A5AA2D8}" type="slidenum">
              <a:rPr lang="en-LT" smtClean="0"/>
              <a:t>12</a:t>
            </a:fld>
            <a:endParaRPr lang="en-LT"/>
          </a:p>
        </p:txBody>
      </p:sp>
    </p:spTree>
    <p:extLst>
      <p:ext uri="{BB962C8B-B14F-4D97-AF65-F5344CB8AC3E}">
        <p14:creationId xmlns:p14="http://schemas.microsoft.com/office/powerpoint/2010/main" val="3776693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Sukurti .</a:t>
            </a:r>
            <a:r>
              <a:rPr lang="lt-LT" b="1" i="0" dirty="0" err="1">
                <a:solidFill>
                  <a:srgbClr val="374151"/>
                </a:solidFill>
                <a:effectLst/>
                <a:latin typeface="Söhne"/>
              </a:rPr>
              <a:t>exe</a:t>
            </a:r>
            <a:r>
              <a:rPr lang="lt-LT" b="1" i="0" dirty="0">
                <a:solidFill>
                  <a:srgbClr val="374151"/>
                </a:solidFill>
                <a:effectLst/>
                <a:latin typeface="Söhne"/>
              </a:rPr>
              <a:t> Failą iš </a:t>
            </a:r>
            <a:r>
              <a:rPr lang="lt-LT" b="1" i="0" dirty="0" err="1">
                <a:solidFill>
                  <a:srgbClr val="374151"/>
                </a:solidFill>
                <a:effectLst/>
                <a:latin typeface="Söhne"/>
              </a:rPr>
              <a:t>Python</a:t>
            </a:r>
            <a:r>
              <a:rPr lang="lt-LT" b="1" i="0" dirty="0">
                <a:solidFill>
                  <a:srgbClr val="374151"/>
                </a:solidFill>
                <a:effectLst/>
                <a:latin typeface="Söhne"/>
              </a:rPr>
              <a:t> Programos</a:t>
            </a:r>
            <a:endParaRPr lang="lt-LT" b="0" i="0" dirty="0">
              <a:solidFill>
                <a:srgbClr val="374151"/>
              </a:solidFill>
              <a:effectLst/>
              <a:latin typeface="Söhne"/>
            </a:endParaRPr>
          </a:p>
          <a:p>
            <a:pPr algn="l"/>
            <a:r>
              <a:rPr lang="lt-LT" b="0" i="0" dirty="0">
                <a:solidFill>
                  <a:srgbClr val="374151"/>
                </a:solidFill>
                <a:effectLst/>
                <a:latin typeface="Söhne"/>
              </a:rPr>
              <a:t>Jei norite, kad jūsų parašyta </a:t>
            </a:r>
            <a:r>
              <a:rPr lang="lt-LT" b="0" i="0" dirty="0" err="1">
                <a:solidFill>
                  <a:srgbClr val="374151"/>
                </a:solidFill>
                <a:effectLst/>
                <a:latin typeface="Söhne"/>
              </a:rPr>
              <a:t>Python</a:t>
            </a:r>
            <a:r>
              <a:rPr lang="lt-LT" b="0" i="0" dirty="0">
                <a:solidFill>
                  <a:srgbClr val="374151"/>
                </a:solidFill>
                <a:effectLst/>
                <a:latin typeface="Söhne"/>
              </a:rPr>
              <a:t> programa galėtų būti paleista be </a:t>
            </a:r>
            <a:r>
              <a:rPr lang="lt-LT" b="0" i="0" dirty="0" err="1">
                <a:solidFill>
                  <a:srgbClr val="374151"/>
                </a:solidFill>
                <a:effectLst/>
                <a:latin typeface="Söhne"/>
              </a:rPr>
              <a:t>Python</a:t>
            </a:r>
            <a:r>
              <a:rPr lang="lt-LT" b="0" i="0" dirty="0">
                <a:solidFill>
                  <a:srgbClr val="374151"/>
                </a:solidFill>
                <a:effectLst/>
                <a:latin typeface="Söhne"/>
              </a:rPr>
              <a:t> interpretatoriaus ant kito kompiuterio, galite paversti ją į vykdomąjį (.</a:t>
            </a:r>
            <a:r>
              <a:rPr lang="lt-LT" b="0" i="0" dirty="0" err="1">
                <a:solidFill>
                  <a:srgbClr val="374151"/>
                </a:solidFill>
                <a:effectLst/>
                <a:latin typeface="Söhne"/>
              </a:rPr>
              <a:t>exe</a:t>
            </a:r>
            <a:r>
              <a:rPr lang="lt-LT" b="0" i="0" dirty="0">
                <a:solidFill>
                  <a:srgbClr val="374151"/>
                </a:solidFill>
                <a:effectLst/>
                <a:latin typeface="Söhne"/>
              </a:rPr>
              <a:t>) failą. Šiam tikslui dažnai naudojamas įrankis vadinamas </a:t>
            </a:r>
            <a:r>
              <a:rPr lang="lt-LT" b="1" i="0" dirty="0" err="1">
                <a:solidFill>
                  <a:srgbClr val="374151"/>
                </a:solidFill>
                <a:effectLst/>
                <a:latin typeface="Söhne"/>
              </a:rPr>
              <a:t>PyInstaller</a:t>
            </a:r>
            <a:r>
              <a:rPr lang="lt-LT" b="0" i="0" dirty="0">
                <a:solidFill>
                  <a:srgbClr val="374151"/>
                </a:solidFill>
                <a:effectLst/>
                <a:latin typeface="Söhne"/>
              </a:rPr>
              <a:t>. Šiame skyriuje mes aptarsime, kaip pasinaudoti </a:t>
            </a:r>
            <a:r>
              <a:rPr lang="lt-LT" b="0" i="0" dirty="0" err="1">
                <a:solidFill>
                  <a:srgbClr val="374151"/>
                </a:solidFill>
                <a:effectLst/>
                <a:latin typeface="Söhne"/>
              </a:rPr>
              <a:t>PyInstaller</a:t>
            </a:r>
            <a:r>
              <a:rPr lang="lt-LT" b="0" i="0" dirty="0">
                <a:solidFill>
                  <a:srgbClr val="374151"/>
                </a:solidFill>
                <a:effectLst/>
                <a:latin typeface="Söhne"/>
              </a:rPr>
              <a:t> ir sukurti .</a:t>
            </a:r>
            <a:r>
              <a:rPr lang="lt-LT" b="0" i="0" dirty="0" err="1">
                <a:solidFill>
                  <a:srgbClr val="374151"/>
                </a:solidFill>
                <a:effectLst/>
                <a:latin typeface="Söhne"/>
              </a:rPr>
              <a:t>exe</a:t>
            </a:r>
            <a:r>
              <a:rPr lang="lt-LT" b="0" i="0" dirty="0">
                <a:solidFill>
                  <a:srgbClr val="374151"/>
                </a:solidFill>
                <a:effectLst/>
                <a:latin typeface="Söhne"/>
              </a:rPr>
              <a:t> failą.</a:t>
            </a:r>
          </a:p>
          <a:p>
            <a:pPr algn="l"/>
            <a:r>
              <a:rPr lang="lt-LT" b="1" i="0" dirty="0">
                <a:effectLst/>
                <a:latin typeface="Söhne"/>
              </a:rPr>
              <a:t>Žingsnis po žingsnio instrukcija</a:t>
            </a:r>
          </a:p>
          <a:p>
            <a:pPr algn="l">
              <a:buFont typeface="+mj-lt"/>
              <a:buAutoNum type="arabicPeriod"/>
            </a:pPr>
            <a:r>
              <a:rPr lang="lt-LT" b="1" i="0" dirty="0">
                <a:solidFill>
                  <a:srgbClr val="374151"/>
                </a:solidFill>
                <a:effectLst/>
                <a:latin typeface="Söhne"/>
              </a:rPr>
              <a:t>Įdiekite </a:t>
            </a:r>
            <a:r>
              <a:rPr lang="lt-LT" b="1" i="0" dirty="0" err="1">
                <a:solidFill>
                  <a:srgbClr val="374151"/>
                </a:solidFill>
                <a:effectLst/>
                <a:latin typeface="Söhne"/>
              </a:rPr>
              <a:t>PyInstaller</a:t>
            </a:r>
            <a:r>
              <a:rPr lang="lt-LT" b="0" i="0" dirty="0">
                <a:solidFill>
                  <a:srgbClr val="374151"/>
                </a:solidFill>
                <a:effectLst/>
                <a:latin typeface="Söhne"/>
              </a:rPr>
              <a:t>:</a:t>
            </a:r>
          </a:p>
          <a:p>
            <a:pPr algn="l">
              <a:buFont typeface="+mj-lt"/>
              <a:buAutoNum type="arabicPeriod"/>
            </a:pPr>
            <a:r>
              <a:rPr lang="lt-LT" b="0" i="0" dirty="0">
                <a:solidFill>
                  <a:srgbClr val="374151"/>
                </a:solidFill>
                <a:effectLst/>
                <a:latin typeface="Söhne"/>
              </a:rPr>
              <a:t>Pirmiausia reikia įdiegti </a:t>
            </a:r>
            <a:r>
              <a:rPr lang="lt-LT" b="0" i="0" dirty="0" err="1">
                <a:solidFill>
                  <a:srgbClr val="374151"/>
                </a:solidFill>
                <a:effectLst/>
                <a:latin typeface="Söhne"/>
              </a:rPr>
              <a:t>PyInstaller</a:t>
            </a:r>
            <a:r>
              <a:rPr lang="lt-LT" b="0" i="0" dirty="0">
                <a:solidFill>
                  <a:srgbClr val="374151"/>
                </a:solidFill>
                <a:effectLst/>
                <a:latin typeface="Söhne"/>
              </a:rPr>
              <a:t>. Tai galite padaryti per </a:t>
            </a:r>
            <a:r>
              <a:rPr lang="lt-LT" b="0" i="0" dirty="0" err="1">
                <a:solidFill>
                  <a:srgbClr val="374151"/>
                </a:solidFill>
                <a:effectLst/>
                <a:latin typeface="Söhne"/>
              </a:rPr>
              <a:t>pip</a:t>
            </a:r>
            <a:r>
              <a:rPr lang="lt-LT" b="0" i="0" dirty="0">
                <a:solidFill>
                  <a:srgbClr val="374151"/>
                </a:solidFill>
                <a:effectLst/>
                <a:latin typeface="Söhne"/>
              </a:rPr>
              <a:t> komandą:</a:t>
            </a:r>
          </a:p>
          <a:p>
            <a:pPr algn="l">
              <a:buFont typeface="+mj-lt"/>
              <a:buAutoNum type="arabicPeriod"/>
            </a:pPr>
            <a:r>
              <a:rPr lang="lt-LT" b="0" i="0" dirty="0" err="1">
                <a:solidFill>
                  <a:srgbClr val="374151"/>
                </a:solidFill>
                <a:effectLst/>
                <a:latin typeface="Söhne"/>
              </a:rPr>
              <a:t>pip</a:t>
            </a:r>
            <a:r>
              <a:rPr lang="lt-LT" b="0" i="0" dirty="0">
                <a:solidFill>
                  <a:srgbClr val="374151"/>
                </a:solidFill>
                <a:effectLst/>
                <a:latin typeface="Söhne"/>
              </a:rPr>
              <a:t> </a:t>
            </a:r>
            <a:r>
              <a:rPr lang="lt-LT" b="0" i="0" dirty="0" err="1">
                <a:solidFill>
                  <a:srgbClr val="374151"/>
                </a:solidFill>
                <a:effectLst/>
                <a:latin typeface="Söhne"/>
              </a:rPr>
              <a:t>install</a:t>
            </a:r>
            <a:r>
              <a:rPr lang="lt-LT" b="0" i="0" dirty="0">
                <a:solidFill>
                  <a:srgbClr val="374151"/>
                </a:solidFill>
                <a:effectLst/>
                <a:latin typeface="Söhne"/>
              </a:rPr>
              <a:t> </a:t>
            </a:r>
            <a:r>
              <a:rPr lang="lt-LT" b="0" i="0" dirty="0" err="1">
                <a:solidFill>
                  <a:srgbClr val="374151"/>
                </a:solidFill>
                <a:effectLst/>
                <a:latin typeface="Söhne"/>
              </a:rPr>
              <a:t>pyinstaller</a:t>
            </a:r>
            <a:r>
              <a:rPr lang="lt-LT" b="0" i="0" dirty="0">
                <a:solidFill>
                  <a:srgbClr val="374151"/>
                </a:solidFill>
                <a:effectLst/>
                <a:latin typeface="Söhne"/>
              </a:rPr>
              <a:t> </a:t>
            </a:r>
          </a:p>
          <a:p>
            <a:pPr algn="l">
              <a:buFont typeface="+mj-lt"/>
              <a:buAutoNum type="arabicPeriod"/>
            </a:pPr>
            <a:r>
              <a:rPr lang="lt-LT" b="1" i="0" dirty="0">
                <a:solidFill>
                  <a:srgbClr val="374151"/>
                </a:solidFill>
                <a:effectLst/>
                <a:latin typeface="Söhne"/>
              </a:rPr>
              <a:t>Pavertimas į .</a:t>
            </a:r>
            <a:r>
              <a:rPr lang="lt-LT" b="1" i="0" dirty="0" err="1">
                <a:solidFill>
                  <a:srgbClr val="374151"/>
                </a:solidFill>
                <a:effectLst/>
                <a:latin typeface="Söhne"/>
              </a:rPr>
              <a:t>exe</a:t>
            </a:r>
            <a:r>
              <a:rPr lang="lt-LT" b="0" i="0" dirty="0">
                <a:solidFill>
                  <a:srgbClr val="374151"/>
                </a:solidFill>
                <a:effectLst/>
                <a:latin typeface="Söhne"/>
              </a:rPr>
              <a:t>:</a:t>
            </a:r>
          </a:p>
          <a:p>
            <a:pPr algn="l">
              <a:buFont typeface="+mj-lt"/>
              <a:buAutoNum type="arabicPeriod"/>
            </a:pPr>
            <a:r>
              <a:rPr lang="lt-LT" b="0" i="0" dirty="0">
                <a:solidFill>
                  <a:srgbClr val="374151"/>
                </a:solidFill>
                <a:effectLst/>
                <a:latin typeface="Söhne"/>
              </a:rPr>
              <a:t>Jeigu norite sukurti standartinį .</a:t>
            </a:r>
            <a:r>
              <a:rPr lang="lt-LT" b="0" i="0" dirty="0" err="1">
                <a:solidFill>
                  <a:srgbClr val="374151"/>
                </a:solidFill>
                <a:effectLst/>
                <a:latin typeface="Söhne"/>
              </a:rPr>
              <a:t>exe</a:t>
            </a:r>
            <a:r>
              <a:rPr lang="lt-LT" b="0" i="0" dirty="0">
                <a:solidFill>
                  <a:srgbClr val="374151"/>
                </a:solidFill>
                <a:effectLst/>
                <a:latin typeface="Söhne"/>
              </a:rPr>
              <a:t> failą iš jūsų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skripto</a:t>
            </a:r>
            <a:r>
              <a:rPr lang="lt-LT" b="0" i="0" dirty="0">
                <a:solidFill>
                  <a:srgbClr val="374151"/>
                </a:solidFill>
                <a:effectLst/>
                <a:latin typeface="Söhne"/>
              </a:rPr>
              <a:t>, galite tiesiogiai naudoti komandą:</a:t>
            </a:r>
          </a:p>
          <a:p>
            <a:pPr algn="l">
              <a:buFont typeface="+mj-lt"/>
              <a:buAutoNum type="arabicPeriod"/>
            </a:pPr>
            <a:r>
              <a:rPr lang="lt-LT" b="0" i="0" dirty="0" err="1">
                <a:solidFill>
                  <a:srgbClr val="374151"/>
                </a:solidFill>
                <a:effectLst/>
                <a:latin typeface="Söhne"/>
              </a:rPr>
              <a:t>pyinstaller</a:t>
            </a:r>
            <a:r>
              <a:rPr lang="lt-LT" b="0" i="0" dirty="0">
                <a:solidFill>
                  <a:srgbClr val="374151"/>
                </a:solidFill>
                <a:effectLst/>
                <a:latin typeface="Söhne"/>
              </a:rPr>
              <a:t> </a:t>
            </a:r>
            <a:r>
              <a:rPr lang="lt-LT" b="0" i="0" dirty="0">
                <a:solidFill>
                  <a:srgbClr val="DF3079"/>
                </a:solidFill>
                <a:effectLst/>
                <a:latin typeface="Söhne"/>
              </a:rPr>
              <a:t>--</a:t>
            </a:r>
            <a:r>
              <a:rPr lang="lt-LT" b="0" i="0" dirty="0" err="1">
                <a:solidFill>
                  <a:srgbClr val="DF3079"/>
                </a:solidFill>
                <a:effectLst/>
                <a:latin typeface="Söhne"/>
              </a:rPr>
              <a:t>onefile</a:t>
            </a:r>
            <a:r>
              <a:rPr lang="lt-LT" b="0" i="0" dirty="0">
                <a:solidFill>
                  <a:srgbClr val="374151"/>
                </a:solidFill>
                <a:effectLst/>
                <a:latin typeface="Söhne"/>
              </a:rPr>
              <a:t> </a:t>
            </a:r>
            <a:r>
              <a:rPr lang="lt-LT" b="0" i="0" dirty="0" err="1">
                <a:solidFill>
                  <a:srgbClr val="374151"/>
                </a:solidFill>
                <a:effectLst/>
                <a:latin typeface="Söhne"/>
              </a:rPr>
              <a:t>sveiki</a:t>
            </a:r>
            <a:r>
              <a:rPr lang="lt-LT" b="0" i="0" dirty="0" err="1">
                <a:solidFill>
                  <a:srgbClr val="DF3079"/>
                </a:solidFill>
                <a:effectLst/>
                <a:latin typeface="Söhne"/>
              </a:rPr>
              <a:t>.py</a:t>
            </a:r>
            <a:r>
              <a:rPr lang="lt-LT" b="0" i="0" dirty="0">
                <a:solidFill>
                  <a:srgbClr val="374151"/>
                </a:solidFill>
                <a:effectLst/>
                <a:latin typeface="Söhne"/>
              </a:rPr>
              <a:t> </a:t>
            </a:r>
          </a:p>
          <a:p>
            <a:pPr algn="l">
              <a:buFont typeface="+mj-lt"/>
              <a:buAutoNum type="arabicPeriod"/>
            </a:pPr>
            <a:r>
              <a:rPr lang="lt-LT" b="0" i="0" dirty="0">
                <a:solidFill>
                  <a:srgbClr val="374151"/>
                </a:solidFill>
                <a:effectLst/>
                <a:latin typeface="Söhne"/>
              </a:rPr>
              <a:t>Čia --</a:t>
            </a:r>
            <a:r>
              <a:rPr lang="lt-LT" b="0" i="0" dirty="0" err="1">
                <a:solidFill>
                  <a:srgbClr val="374151"/>
                </a:solidFill>
                <a:effectLst/>
                <a:latin typeface="Söhne"/>
              </a:rPr>
              <a:t>onefile</a:t>
            </a:r>
            <a:r>
              <a:rPr lang="lt-LT" b="0" i="0" dirty="0">
                <a:solidFill>
                  <a:srgbClr val="374151"/>
                </a:solidFill>
                <a:effectLst/>
                <a:latin typeface="Söhne"/>
              </a:rPr>
              <a:t> argumentas nurodo, kad norite sukurti vieną .</a:t>
            </a:r>
            <a:r>
              <a:rPr lang="lt-LT" b="0" i="0" dirty="0" err="1">
                <a:solidFill>
                  <a:srgbClr val="374151"/>
                </a:solidFill>
                <a:effectLst/>
                <a:latin typeface="Söhne"/>
              </a:rPr>
              <a:t>exe</a:t>
            </a:r>
            <a:r>
              <a:rPr lang="lt-LT" b="0" i="0" dirty="0">
                <a:solidFill>
                  <a:srgbClr val="374151"/>
                </a:solidFill>
                <a:effectLst/>
                <a:latin typeface="Söhne"/>
              </a:rPr>
              <a:t> failą, o ne daug failų.</a:t>
            </a:r>
          </a:p>
          <a:p>
            <a:pPr algn="l">
              <a:buFont typeface="+mj-lt"/>
              <a:buAutoNum type="arabicPeriod"/>
            </a:pPr>
            <a:r>
              <a:rPr lang="lt-LT" b="1" i="0" dirty="0">
                <a:solidFill>
                  <a:srgbClr val="374151"/>
                </a:solidFill>
                <a:effectLst/>
                <a:latin typeface="Söhne"/>
              </a:rPr>
              <a:t>Kur rasti sukurtą failą</a:t>
            </a:r>
            <a:r>
              <a:rPr lang="lt-LT" b="0" i="0" dirty="0">
                <a:solidFill>
                  <a:srgbClr val="374151"/>
                </a:solidFill>
                <a:effectLst/>
                <a:latin typeface="Söhne"/>
              </a:rPr>
              <a:t>:</a:t>
            </a:r>
          </a:p>
          <a:p>
            <a:pPr algn="l">
              <a:buFont typeface="+mj-lt"/>
              <a:buAutoNum type="arabicPeriod"/>
            </a:pPr>
            <a:r>
              <a:rPr lang="lt-LT" b="0" i="0" dirty="0">
                <a:solidFill>
                  <a:srgbClr val="374151"/>
                </a:solidFill>
                <a:effectLst/>
                <a:latin typeface="Söhne"/>
              </a:rPr>
              <a:t>Po to, kai </a:t>
            </a:r>
            <a:r>
              <a:rPr lang="lt-LT" b="0" i="0" dirty="0" err="1">
                <a:solidFill>
                  <a:srgbClr val="374151"/>
                </a:solidFill>
                <a:effectLst/>
                <a:latin typeface="Söhne"/>
              </a:rPr>
              <a:t>PyInstaller</a:t>
            </a:r>
            <a:r>
              <a:rPr lang="lt-LT" b="0" i="0" dirty="0">
                <a:solidFill>
                  <a:srgbClr val="374151"/>
                </a:solidFill>
                <a:effectLst/>
                <a:latin typeface="Söhne"/>
              </a:rPr>
              <a:t> baigia darbą, jūsų programa bus paruošta </a:t>
            </a:r>
            <a:r>
              <a:rPr lang="lt-LT" b="0" i="0" dirty="0" err="1">
                <a:solidFill>
                  <a:srgbClr val="374151"/>
                </a:solidFill>
                <a:effectLst/>
                <a:latin typeface="Söhne"/>
              </a:rPr>
              <a:t>dist</a:t>
            </a:r>
            <a:r>
              <a:rPr lang="lt-LT" b="0" i="0" dirty="0">
                <a:solidFill>
                  <a:srgbClr val="374151"/>
                </a:solidFill>
                <a:effectLst/>
                <a:latin typeface="Söhne"/>
              </a:rPr>
              <a:t> kataloge, kurį galima rasti jūsų projekto aplanke. Jeigu viskas vyko sėkmingai, turėtumėte pamatyti </a:t>
            </a:r>
            <a:r>
              <a:rPr lang="lt-LT" b="0" i="0" dirty="0" err="1">
                <a:solidFill>
                  <a:srgbClr val="374151"/>
                </a:solidFill>
                <a:effectLst/>
                <a:latin typeface="Söhne"/>
              </a:rPr>
              <a:t>sveiki.exe</a:t>
            </a:r>
            <a:r>
              <a:rPr lang="lt-LT" b="0" i="0" dirty="0">
                <a:solidFill>
                  <a:srgbClr val="374151"/>
                </a:solidFill>
                <a:effectLst/>
                <a:latin typeface="Söhne"/>
              </a:rPr>
              <a:t> failą šiame kataloge.</a:t>
            </a:r>
          </a:p>
          <a:p>
            <a:pPr algn="l">
              <a:buFont typeface="+mj-lt"/>
              <a:buAutoNum type="arabicPeriod"/>
            </a:pPr>
            <a:r>
              <a:rPr lang="lt-LT" b="1" i="0" dirty="0">
                <a:solidFill>
                  <a:srgbClr val="374151"/>
                </a:solidFill>
                <a:effectLst/>
                <a:latin typeface="Söhne"/>
              </a:rPr>
              <a:t>Ką daryti su sukurtu .</a:t>
            </a:r>
            <a:r>
              <a:rPr lang="lt-LT" b="1" i="0" dirty="0" err="1">
                <a:solidFill>
                  <a:srgbClr val="374151"/>
                </a:solidFill>
                <a:effectLst/>
                <a:latin typeface="Söhne"/>
              </a:rPr>
              <a:t>exe</a:t>
            </a:r>
            <a:r>
              <a:rPr lang="lt-LT" b="1" i="0" dirty="0">
                <a:solidFill>
                  <a:srgbClr val="374151"/>
                </a:solidFill>
                <a:effectLst/>
                <a:latin typeface="Söhne"/>
              </a:rPr>
              <a:t> failu</a:t>
            </a:r>
            <a:r>
              <a:rPr lang="lt-LT" b="0" i="0" dirty="0">
                <a:solidFill>
                  <a:srgbClr val="374151"/>
                </a:solidFill>
                <a:effectLst/>
                <a:latin typeface="Söhne"/>
              </a:rPr>
              <a:t>:</a:t>
            </a:r>
          </a:p>
          <a:p>
            <a:pPr algn="l">
              <a:buFont typeface="+mj-lt"/>
              <a:buAutoNum type="arabicPeriod"/>
            </a:pPr>
            <a:r>
              <a:rPr lang="lt-LT" b="0" i="0" dirty="0">
                <a:solidFill>
                  <a:srgbClr val="374151"/>
                </a:solidFill>
                <a:effectLst/>
                <a:latin typeface="Söhne"/>
              </a:rPr>
              <a:t>Dabar galite šį failą kopijuoti, siųsti kitiems arba paleisti ant bet kurio Windows operacinės sistemos kompiuterio be papildomų priklausomybių.</a:t>
            </a:r>
          </a:p>
          <a:p>
            <a:pPr algn="l"/>
            <a:r>
              <a:rPr lang="lt-LT" b="1" i="0" dirty="0">
                <a:effectLst/>
                <a:latin typeface="Söhne"/>
              </a:rPr>
              <a:t>Pastabos ir patarimai:</a:t>
            </a:r>
          </a:p>
          <a:p>
            <a:pPr algn="l">
              <a:buFont typeface="Arial" panose="020B0604020202020204" pitchFamily="34" charset="0"/>
              <a:buChar char="•"/>
            </a:pPr>
            <a:r>
              <a:rPr lang="lt-LT" b="0" i="0" dirty="0" err="1">
                <a:solidFill>
                  <a:srgbClr val="374151"/>
                </a:solidFill>
                <a:effectLst/>
                <a:latin typeface="Söhne"/>
              </a:rPr>
              <a:t>PyInstaller</a:t>
            </a:r>
            <a:r>
              <a:rPr lang="lt-LT" b="0" i="0" dirty="0">
                <a:solidFill>
                  <a:srgbClr val="374151"/>
                </a:solidFill>
                <a:effectLst/>
                <a:latin typeface="Söhne"/>
              </a:rPr>
              <a:t> sukurtas tam, kad padėtų programuotojams lengvai dalintis jų programomis su kitais, kurie neturi </a:t>
            </a:r>
            <a:r>
              <a:rPr lang="lt-LT" b="0" i="0" dirty="0" err="1">
                <a:solidFill>
                  <a:srgbClr val="374151"/>
                </a:solidFill>
                <a:effectLst/>
                <a:latin typeface="Söhne"/>
              </a:rPr>
              <a:t>Python</a:t>
            </a:r>
            <a:r>
              <a:rPr lang="lt-LT" b="0" i="0" dirty="0">
                <a:solidFill>
                  <a:srgbClr val="374151"/>
                </a:solidFill>
                <a:effectLst/>
                <a:latin typeface="Söhne"/>
              </a:rPr>
              <a:t> interpretatoriaus.</a:t>
            </a:r>
          </a:p>
          <a:p>
            <a:pPr algn="l">
              <a:buFont typeface="Arial" panose="020B0604020202020204" pitchFamily="34" charset="0"/>
              <a:buChar char="•"/>
            </a:pPr>
            <a:r>
              <a:rPr lang="lt-LT" b="0" i="0" dirty="0">
                <a:solidFill>
                  <a:srgbClr val="374151"/>
                </a:solidFill>
                <a:effectLst/>
                <a:latin typeface="Söhne"/>
              </a:rPr>
              <a:t>Priklausomai nuo jūsų programos, gali tekti naudoti papildomus </a:t>
            </a:r>
            <a:r>
              <a:rPr lang="lt-LT" b="0" i="0" dirty="0" err="1">
                <a:solidFill>
                  <a:srgbClr val="374151"/>
                </a:solidFill>
                <a:effectLst/>
                <a:latin typeface="Söhne"/>
              </a:rPr>
              <a:t>PyInstaller</a:t>
            </a:r>
            <a:r>
              <a:rPr lang="lt-LT" b="0" i="0" dirty="0">
                <a:solidFill>
                  <a:srgbClr val="374151"/>
                </a:solidFill>
                <a:effectLst/>
                <a:latin typeface="Söhne"/>
              </a:rPr>
              <a:t> nustatymus, kad įtrauktumėte tam tikrus resursus ar failus.</a:t>
            </a:r>
          </a:p>
          <a:p>
            <a:pPr algn="l">
              <a:buFont typeface="Arial" panose="020B0604020202020204" pitchFamily="34" charset="0"/>
              <a:buChar char="•"/>
            </a:pPr>
            <a:r>
              <a:rPr lang="lt-LT" b="0" i="0" dirty="0">
                <a:solidFill>
                  <a:srgbClr val="374151"/>
                </a:solidFill>
                <a:effectLst/>
                <a:latin typeface="Söhne"/>
              </a:rPr>
              <a:t>Jei jūsų programa naudoja grafines sąsajas, pavyzdžiui, su </a:t>
            </a:r>
            <a:r>
              <a:rPr lang="lt-LT" b="0" i="0" dirty="0" err="1">
                <a:solidFill>
                  <a:srgbClr val="374151"/>
                </a:solidFill>
                <a:effectLst/>
                <a:latin typeface="Söhne"/>
              </a:rPr>
              <a:t>tkinter</a:t>
            </a:r>
            <a:r>
              <a:rPr lang="lt-LT" b="0" i="0" dirty="0">
                <a:solidFill>
                  <a:srgbClr val="374151"/>
                </a:solidFill>
                <a:effectLst/>
                <a:latin typeface="Söhne"/>
              </a:rPr>
              <a:t>, tai bus automatiškai įtraukta į jūsų .</a:t>
            </a:r>
            <a:r>
              <a:rPr lang="lt-LT" b="0" i="0" dirty="0" err="1">
                <a:solidFill>
                  <a:srgbClr val="374151"/>
                </a:solidFill>
                <a:effectLst/>
                <a:latin typeface="Söhne"/>
              </a:rPr>
              <a:t>exe</a:t>
            </a:r>
            <a:r>
              <a:rPr lang="lt-LT" b="0" i="0" dirty="0">
                <a:solidFill>
                  <a:srgbClr val="374151"/>
                </a:solidFill>
                <a:effectLst/>
                <a:latin typeface="Söhne"/>
              </a:rPr>
              <a:t> failą.</a:t>
            </a:r>
          </a:p>
          <a:p>
            <a:pPr algn="l"/>
            <a:r>
              <a:rPr lang="lt-LT" b="1" i="0" dirty="0">
                <a:effectLst/>
                <a:latin typeface="Söhne"/>
              </a:rPr>
              <a:t>Išvada:</a:t>
            </a:r>
          </a:p>
          <a:p>
            <a:pPr algn="l"/>
            <a:r>
              <a:rPr lang="lt-LT" b="0" i="0" dirty="0">
                <a:solidFill>
                  <a:srgbClr val="374151"/>
                </a:solidFill>
                <a:effectLst/>
                <a:latin typeface="Söhne"/>
              </a:rPr>
              <a:t>Naudodami </a:t>
            </a:r>
            <a:r>
              <a:rPr lang="lt-LT" b="0" i="0" dirty="0" err="1">
                <a:solidFill>
                  <a:srgbClr val="374151"/>
                </a:solidFill>
                <a:effectLst/>
                <a:latin typeface="Söhne"/>
              </a:rPr>
              <a:t>PyInstaller</a:t>
            </a:r>
            <a:r>
              <a:rPr lang="lt-LT" b="0" i="0" dirty="0">
                <a:solidFill>
                  <a:srgbClr val="374151"/>
                </a:solidFill>
                <a:effectLst/>
                <a:latin typeface="Söhne"/>
              </a:rPr>
              <a:t>, galite lengvai pasidalinti savo </a:t>
            </a:r>
            <a:r>
              <a:rPr lang="lt-LT" b="0" i="0" dirty="0" err="1">
                <a:solidFill>
                  <a:srgbClr val="374151"/>
                </a:solidFill>
                <a:effectLst/>
                <a:latin typeface="Söhne"/>
              </a:rPr>
              <a:t>Python</a:t>
            </a:r>
            <a:r>
              <a:rPr lang="lt-LT" b="0" i="0" dirty="0">
                <a:solidFill>
                  <a:srgbClr val="374151"/>
                </a:solidFill>
                <a:effectLst/>
                <a:latin typeface="Söhne"/>
              </a:rPr>
              <a:t> programomis su kitais žmonėmis net jei jie neturi </a:t>
            </a:r>
            <a:r>
              <a:rPr lang="lt-LT" b="0" i="0" dirty="0" err="1">
                <a:solidFill>
                  <a:srgbClr val="374151"/>
                </a:solidFill>
                <a:effectLst/>
                <a:latin typeface="Söhne"/>
              </a:rPr>
              <a:t>Python</a:t>
            </a:r>
            <a:r>
              <a:rPr lang="lt-LT" b="0" i="0" dirty="0">
                <a:solidFill>
                  <a:srgbClr val="374151"/>
                </a:solidFill>
                <a:effectLst/>
                <a:latin typeface="Söhne"/>
              </a:rPr>
              <a:t> interpretatoriaus. Tai yra puikus būdas padaryti jūsų programas prieinamomis plačiajai auditorijai.</a:t>
            </a:r>
          </a:p>
        </p:txBody>
      </p:sp>
      <p:sp>
        <p:nvSpPr>
          <p:cNvPr id="4" name="Slide Number Placeholder 3"/>
          <p:cNvSpPr>
            <a:spLocks noGrp="1"/>
          </p:cNvSpPr>
          <p:nvPr>
            <p:ph type="sldNum" sz="quarter" idx="5"/>
          </p:nvPr>
        </p:nvSpPr>
        <p:spPr/>
        <p:txBody>
          <a:bodyPr/>
          <a:lstStyle/>
          <a:p>
            <a:fld id="{CD5E14A0-0FF0-DC42-B30A-C52C8A5AA2D8}" type="slidenum">
              <a:rPr lang="en-LT" smtClean="0"/>
              <a:t>13</a:t>
            </a:fld>
            <a:endParaRPr lang="en-LT"/>
          </a:p>
        </p:txBody>
      </p:sp>
    </p:spTree>
    <p:extLst>
      <p:ext uri="{BB962C8B-B14F-4D97-AF65-F5344CB8AC3E}">
        <p14:creationId xmlns:p14="http://schemas.microsoft.com/office/powerpoint/2010/main" val="324347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Sukurti .</a:t>
            </a:r>
            <a:r>
              <a:rPr lang="lt-LT" b="1" i="0" dirty="0" err="1">
                <a:solidFill>
                  <a:srgbClr val="374151"/>
                </a:solidFill>
                <a:effectLst/>
                <a:latin typeface="Söhne"/>
              </a:rPr>
              <a:t>exe</a:t>
            </a:r>
            <a:r>
              <a:rPr lang="lt-LT" b="1" i="0" dirty="0">
                <a:solidFill>
                  <a:srgbClr val="374151"/>
                </a:solidFill>
                <a:effectLst/>
                <a:latin typeface="Söhne"/>
              </a:rPr>
              <a:t> Failą iš </a:t>
            </a:r>
            <a:r>
              <a:rPr lang="lt-LT" b="1" i="0" dirty="0" err="1">
                <a:solidFill>
                  <a:srgbClr val="374151"/>
                </a:solidFill>
                <a:effectLst/>
                <a:latin typeface="Söhne"/>
              </a:rPr>
              <a:t>Python</a:t>
            </a:r>
            <a:r>
              <a:rPr lang="lt-LT" b="1" i="0" dirty="0">
                <a:solidFill>
                  <a:srgbClr val="374151"/>
                </a:solidFill>
                <a:effectLst/>
                <a:latin typeface="Söhne"/>
              </a:rPr>
              <a:t> Programos su </a:t>
            </a:r>
            <a:r>
              <a:rPr lang="lt-LT" b="1" i="0" dirty="0" err="1">
                <a:solidFill>
                  <a:srgbClr val="374151"/>
                </a:solidFill>
                <a:effectLst/>
                <a:latin typeface="Söhne"/>
              </a:rPr>
              <a:t>Tkinter</a:t>
            </a:r>
            <a:r>
              <a:rPr lang="lt-LT" b="1" i="0" dirty="0">
                <a:solidFill>
                  <a:srgbClr val="374151"/>
                </a:solidFill>
                <a:effectLst/>
                <a:latin typeface="Söhne"/>
              </a:rPr>
              <a:t> GUI</a:t>
            </a:r>
            <a:endParaRPr lang="lt-LT" b="0" i="0" dirty="0">
              <a:solidFill>
                <a:srgbClr val="374151"/>
              </a:solidFill>
              <a:effectLst/>
              <a:latin typeface="Söhne"/>
            </a:endParaRPr>
          </a:p>
          <a:p>
            <a:pPr algn="l"/>
            <a:r>
              <a:rPr lang="lt-LT" b="0" i="0" dirty="0">
                <a:solidFill>
                  <a:srgbClr val="374151"/>
                </a:solidFill>
                <a:effectLst/>
                <a:latin typeface="Söhne"/>
              </a:rPr>
              <a:t>Kuriant grafinę vartotojo sąsają (GUI) su </a:t>
            </a:r>
            <a:r>
              <a:rPr lang="lt-LT" b="0" i="0" dirty="0" err="1">
                <a:solidFill>
                  <a:srgbClr val="374151"/>
                </a:solidFill>
                <a:effectLst/>
                <a:latin typeface="Söhne"/>
              </a:rPr>
              <a:t>Python</a:t>
            </a:r>
            <a:r>
              <a:rPr lang="lt-LT" b="0" i="0" dirty="0">
                <a:solidFill>
                  <a:srgbClr val="374151"/>
                </a:solidFill>
                <a:effectLst/>
                <a:latin typeface="Söhne"/>
              </a:rPr>
              <a:t>, dažnai naudojama </a:t>
            </a:r>
            <a:r>
              <a:rPr lang="lt-LT" b="0" i="0" dirty="0" err="1">
                <a:solidFill>
                  <a:srgbClr val="374151"/>
                </a:solidFill>
                <a:effectLst/>
                <a:latin typeface="Söhne"/>
              </a:rPr>
              <a:t>tkinter</a:t>
            </a:r>
            <a:r>
              <a:rPr lang="lt-LT" b="0" i="0" dirty="0">
                <a:solidFill>
                  <a:srgbClr val="374151"/>
                </a:solidFill>
                <a:effectLst/>
                <a:latin typeface="Söhne"/>
              </a:rPr>
              <a:t> biblioteka. Bet kai norime pasidalinti mūsų sukurtu </a:t>
            </a:r>
            <a:r>
              <a:rPr lang="lt-LT" b="0" i="0" dirty="0" err="1">
                <a:solidFill>
                  <a:srgbClr val="374151"/>
                </a:solidFill>
                <a:effectLst/>
                <a:latin typeface="Söhne"/>
              </a:rPr>
              <a:t>interfeisu</a:t>
            </a:r>
            <a:r>
              <a:rPr lang="lt-LT" b="0" i="0" dirty="0">
                <a:solidFill>
                  <a:srgbClr val="374151"/>
                </a:solidFill>
                <a:effectLst/>
                <a:latin typeface="Söhne"/>
              </a:rPr>
              <a:t> su kitais, kurie neturi </a:t>
            </a:r>
            <a:r>
              <a:rPr lang="lt-LT" b="0" i="0" dirty="0" err="1">
                <a:solidFill>
                  <a:srgbClr val="374151"/>
                </a:solidFill>
                <a:effectLst/>
                <a:latin typeface="Söhne"/>
              </a:rPr>
              <a:t>Python</a:t>
            </a:r>
            <a:r>
              <a:rPr lang="lt-LT" b="0" i="0" dirty="0">
                <a:solidFill>
                  <a:srgbClr val="374151"/>
                </a:solidFill>
                <a:effectLst/>
                <a:latin typeface="Söhne"/>
              </a:rPr>
              <a:t> interpretatoriaus, tai galime paversti mūsų programą į vykdomąjį .</a:t>
            </a:r>
            <a:r>
              <a:rPr lang="lt-LT" b="0" i="0" dirty="0" err="1">
                <a:solidFill>
                  <a:srgbClr val="374151"/>
                </a:solidFill>
                <a:effectLst/>
                <a:latin typeface="Söhne"/>
              </a:rPr>
              <a:t>exe</a:t>
            </a:r>
            <a:r>
              <a:rPr lang="lt-LT" b="0" i="0" dirty="0">
                <a:solidFill>
                  <a:srgbClr val="374151"/>
                </a:solidFill>
                <a:effectLst/>
                <a:latin typeface="Söhne"/>
              </a:rPr>
              <a:t> failą. Šiame skyriuje mes išmoksite kaip tai padaryti naudojant </a:t>
            </a:r>
            <a:r>
              <a:rPr lang="lt-LT" b="0" i="0" dirty="0" err="1">
                <a:solidFill>
                  <a:srgbClr val="374151"/>
                </a:solidFill>
                <a:effectLst/>
                <a:latin typeface="Söhne"/>
              </a:rPr>
              <a:t>PyInstaller</a:t>
            </a:r>
            <a:r>
              <a:rPr lang="lt-LT" b="0" i="0" dirty="0">
                <a:solidFill>
                  <a:srgbClr val="374151"/>
                </a:solidFill>
                <a:effectLst/>
                <a:latin typeface="Söhne"/>
              </a:rPr>
              <a:t>.</a:t>
            </a:r>
          </a:p>
          <a:p>
            <a:pPr algn="l"/>
            <a:r>
              <a:rPr lang="lt-LT" b="1" i="0" dirty="0">
                <a:effectLst/>
                <a:latin typeface="Söhne"/>
              </a:rPr>
              <a:t>Kodo Pavyzdys su </a:t>
            </a:r>
            <a:r>
              <a:rPr lang="lt-LT" b="1" i="0" dirty="0" err="1">
                <a:effectLst/>
                <a:latin typeface="Söhne"/>
              </a:rPr>
              <a:t>Tkinter</a:t>
            </a:r>
            <a:r>
              <a:rPr lang="lt-LT" b="1" i="0" dirty="0">
                <a:effectLst/>
                <a:latin typeface="Söhne"/>
              </a:rPr>
              <a:t>:</a:t>
            </a:r>
          </a:p>
          <a:p>
            <a:r>
              <a:rPr lang="lt-LT" dirty="0" err="1">
                <a:effectLst/>
                <a:latin typeface="Söhne"/>
              </a:rPr>
              <a:t>pythonCopy</a:t>
            </a:r>
            <a:r>
              <a:rPr lang="lt-LT" dirty="0">
                <a:effectLst/>
                <a:latin typeface="Söhne"/>
              </a:rPr>
              <a:t> </a:t>
            </a:r>
            <a:r>
              <a:rPr lang="lt-LT" dirty="0" err="1">
                <a:effectLst/>
                <a:latin typeface="Söhne"/>
              </a:rPr>
              <a:t>code</a:t>
            </a:r>
            <a:endParaRPr lang="lt-LT" dirty="0">
              <a:effectLst/>
              <a:latin typeface="Söhne"/>
            </a:endParaRPr>
          </a:p>
          <a:p>
            <a:r>
              <a:rPr lang="lt-LT" dirty="0" err="1">
                <a:solidFill>
                  <a:srgbClr val="2E95D3"/>
                </a:solidFill>
                <a:effectLst/>
              </a:rPr>
              <a:t>from</a:t>
            </a:r>
            <a:r>
              <a:rPr lang="lt-LT" dirty="0">
                <a:effectLst/>
              </a:rPr>
              <a:t> </a:t>
            </a:r>
            <a:r>
              <a:rPr lang="lt-LT" dirty="0" err="1">
                <a:effectLst/>
              </a:rPr>
              <a:t>tkinter</a:t>
            </a:r>
            <a:r>
              <a:rPr lang="lt-LT" dirty="0">
                <a:effectLst/>
              </a:rPr>
              <a:t> </a:t>
            </a:r>
            <a:r>
              <a:rPr lang="lt-LT" dirty="0" err="1">
                <a:solidFill>
                  <a:srgbClr val="2E95D3"/>
                </a:solidFill>
                <a:effectLst/>
              </a:rPr>
              <a:t>import</a:t>
            </a:r>
            <a:r>
              <a:rPr lang="lt-LT" dirty="0">
                <a:effectLst/>
              </a:rPr>
              <a:t> * pagrindinis = </a:t>
            </a:r>
            <a:r>
              <a:rPr lang="lt-LT" dirty="0" err="1">
                <a:effectLst/>
              </a:rPr>
              <a:t>Tk</a:t>
            </a:r>
            <a:r>
              <a:rPr lang="lt-LT" dirty="0">
                <a:effectLst/>
              </a:rPr>
              <a:t>() </a:t>
            </a:r>
            <a:r>
              <a:rPr lang="lt-LT" dirty="0" err="1">
                <a:effectLst/>
              </a:rPr>
              <a:t>uzrasas</a:t>
            </a:r>
            <a:r>
              <a:rPr lang="lt-LT" dirty="0">
                <a:effectLst/>
              </a:rPr>
              <a:t> = </a:t>
            </a:r>
            <a:r>
              <a:rPr lang="lt-LT" dirty="0" err="1">
                <a:effectLst/>
              </a:rPr>
              <a:t>Label</a:t>
            </a:r>
            <a:r>
              <a:rPr lang="lt-LT" dirty="0">
                <a:effectLst/>
              </a:rPr>
              <a:t>(pagrindinis, </a:t>
            </a:r>
            <a:r>
              <a:rPr lang="lt-LT" dirty="0" err="1">
                <a:effectLst/>
              </a:rPr>
              <a:t>text</a:t>
            </a:r>
            <a:r>
              <a:rPr lang="lt-LT" dirty="0">
                <a:effectLst/>
              </a:rPr>
              <a:t>=</a:t>
            </a:r>
            <a:r>
              <a:rPr lang="lt-LT" dirty="0">
                <a:solidFill>
                  <a:srgbClr val="00A67D"/>
                </a:solidFill>
                <a:effectLst/>
              </a:rPr>
              <a:t>"Sveikas, pasauli!"</a:t>
            </a:r>
            <a:r>
              <a:rPr lang="lt-LT" dirty="0">
                <a:effectLst/>
              </a:rPr>
              <a:t>) </a:t>
            </a:r>
            <a:r>
              <a:rPr lang="lt-LT" dirty="0" err="1">
                <a:effectLst/>
              </a:rPr>
              <a:t>uzrasas.pack</a:t>
            </a:r>
            <a:r>
              <a:rPr lang="lt-LT" dirty="0">
                <a:effectLst/>
              </a:rPr>
              <a:t>() </a:t>
            </a:r>
            <a:r>
              <a:rPr lang="lt-LT" dirty="0" err="1">
                <a:effectLst/>
              </a:rPr>
              <a:t>pagrindinis.mainloop</a:t>
            </a:r>
            <a:r>
              <a:rPr lang="lt-LT" dirty="0">
                <a:effectLst/>
              </a:rPr>
              <a:t>() </a:t>
            </a:r>
          </a:p>
          <a:p>
            <a:pPr algn="l"/>
            <a:r>
              <a:rPr lang="lt-LT" b="0" i="0" dirty="0">
                <a:solidFill>
                  <a:srgbClr val="374151"/>
                </a:solidFill>
                <a:effectLst/>
                <a:latin typeface="Söhne"/>
              </a:rPr>
              <a:t>Ši programa sukuria mažutį langą su tekstu "Sveikas, pasauli!".</a:t>
            </a:r>
          </a:p>
          <a:p>
            <a:pPr algn="l"/>
            <a:r>
              <a:rPr lang="lt-LT" b="1" i="0" dirty="0">
                <a:effectLst/>
                <a:latin typeface="Söhne"/>
              </a:rPr>
              <a:t>Kaip Sukurti .</a:t>
            </a:r>
            <a:r>
              <a:rPr lang="lt-LT" b="1" i="0" dirty="0" err="1">
                <a:effectLst/>
                <a:latin typeface="Söhne"/>
              </a:rPr>
              <a:t>exe</a:t>
            </a:r>
            <a:r>
              <a:rPr lang="lt-LT" b="1" i="0" dirty="0">
                <a:effectLst/>
                <a:latin typeface="Söhne"/>
              </a:rPr>
              <a:t> iš Šio Kodo:</a:t>
            </a:r>
          </a:p>
          <a:p>
            <a:pPr algn="l">
              <a:buFont typeface="+mj-lt"/>
              <a:buAutoNum type="arabicPeriod"/>
            </a:pPr>
            <a:r>
              <a:rPr lang="lt-LT" b="1" i="0" dirty="0">
                <a:solidFill>
                  <a:srgbClr val="374151"/>
                </a:solidFill>
                <a:effectLst/>
                <a:latin typeface="Söhne"/>
              </a:rPr>
              <a:t>Įdiekite </a:t>
            </a:r>
            <a:r>
              <a:rPr lang="lt-LT" b="1" i="0" dirty="0" err="1">
                <a:solidFill>
                  <a:srgbClr val="374151"/>
                </a:solidFill>
                <a:effectLst/>
                <a:latin typeface="Söhne"/>
              </a:rPr>
              <a:t>PyInstaller</a:t>
            </a:r>
            <a:r>
              <a:rPr lang="lt-LT" b="0" i="0" dirty="0">
                <a:solidFill>
                  <a:srgbClr val="374151"/>
                </a:solidFill>
                <a:effectLst/>
                <a:latin typeface="Söhne"/>
              </a:rPr>
              <a:t>:</a:t>
            </a:r>
          </a:p>
          <a:p>
            <a:pPr algn="l">
              <a:buFont typeface="+mj-lt"/>
              <a:buAutoNum type="arabicPeriod"/>
            </a:pPr>
            <a:r>
              <a:rPr lang="lt-LT" b="0" i="0" dirty="0">
                <a:solidFill>
                  <a:srgbClr val="374151"/>
                </a:solidFill>
                <a:effectLst/>
                <a:latin typeface="Söhne"/>
              </a:rPr>
              <a:t>Jeigu dar neįdiegėte, tai darykite per </a:t>
            </a:r>
            <a:r>
              <a:rPr lang="lt-LT" b="0" i="0" dirty="0" err="1">
                <a:solidFill>
                  <a:srgbClr val="374151"/>
                </a:solidFill>
                <a:effectLst/>
                <a:latin typeface="Söhne"/>
              </a:rPr>
              <a:t>pip</a:t>
            </a:r>
            <a:r>
              <a:rPr lang="lt-LT" b="0" i="0" dirty="0">
                <a:solidFill>
                  <a:srgbClr val="374151"/>
                </a:solidFill>
                <a:effectLst/>
                <a:latin typeface="Söhne"/>
              </a:rPr>
              <a:t>:</a:t>
            </a:r>
          </a:p>
          <a:p>
            <a:pPr algn="l">
              <a:buFont typeface="+mj-lt"/>
              <a:buAutoNum type="arabicPeriod"/>
            </a:pPr>
            <a:r>
              <a:rPr lang="lt-LT" b="0" i="0" dirty="0" err="1">
                <a:solidFill>
                  <a:srgbClr val="374151"/>
                </a:solidFill>
                <a:effectLst/>
                <a:latin typeface="Söhne"/>
              </a:rPr>
              <a:t>pip</a:t>
            </a:r>
            <a:r>
              <a:rPr lang="lt-LT" b="0" i="0" dirty="0">
                <a:solidFill>
                  <a:srgbClr val="374151"/>
                </a:solidFill>
                <a:effectLst/>
                <a:latin typeface="Söhne"/>
              </a:rPr>
              <a:t> </a:t>
            </a:r>
            <a:r>
              <a:rPr lang="lt-LT" b="0" i="0" dirty="0" err="1">
                <a:solidFill>
                  <a:srgbClr val="374151"/>
                </a:solidFill>
                <a:effectLst/>
                <a:latin typeface="Söhne"/>
              </a:rPr>
              <a:t>install</a:t>
            </a:r>
            <a:r>
              <a:rPr lang="lt-LT" b="0" i="0" dirty="0">
                <a:solidFill>
                  <a:srgbClr val="374151"/>
                </a:solidFill>
                <a:effectLst/>
                <a:latin typeface="Söhne"/>
              </a:rPr>
              <a:t> </a:t>
            </a:r>
            <a:r>
              <a:rPr lang="lt-LT" b="0" i="0" dirty="0" err="1">
                <a:solidFill>
                  <a:srgbClr val="374151"/>
                </a:solidFill>
                <a:effectLst/>
                <a:latin typeface="Söhne"/>
              </a:rPr>
              <a:t>pyinstaller</a:t>
            </a:r>
            <a:r>
              <a:rPr lang="lt-LT" b="0" i="0" dirty="0">
                <a:solidFill>
                  <a:srgbClr val="374151"/>
                </a:solidFill>
                <a:effectLst/>
                <a:latin typeface="Söhne"/>
              </a:rPr>
              <a:t> </a:t>
            </a:r>
          </a:p>
          <a:p>
            <a:pPr algn="l">
              <a:buFont typeface="+mj-lt"/>
              <a:buAutoNum type="arabicPeriod"/>
            </a:pPr>
            <a:r>
              <a:rPr lang="lt-LT" b="1" i="0" dirty="0">
                <a:solidFill>
                  <a:srgbClr val="374151"/>
                </a:solidFill>
                <a:effectLst/>
                <a:latin typeface="Söhne"/>
              </a:rPr>
              <a:t>Pavertimas į .</a:t>
            </a:r>
            <a:r>
              <a:rPr lang="lt-LT" b="1" i="0" dirty="0" err="1">
                <a:solidFill>
                  <a:srgbClr val="374151"/>
                </a:solidFill>
                <a:effectLst/>
                <a:latin typeface="Söhne"/>
              </a:rPr>
              <a:t>exe</a:t>
            </a:r>
            <a:r>
              <a:rPr lang="lt-LT" b="1" i="0" dirty="0">
                <a:solidFill>
                  <a:srgbClr val="374151"/>
                </a:solidFill>
                <a:effectLst/>
                <a:latin typeface="Söhne"/>
              </a:rPr>
              <a:t> su specifiniais nustatymais</a:t>
            </a:r>
            <a:r>
              <a:rPr lang="lt-LT" b="0" i="0" dirty="0">
                <a:solidFill>
                  <a:srgbClr val="374151"/>
                </a:solidFill>
                <a:effectLst/>
                <a:latin typeface="Söhne"/>
              </a:rPr>
              <a:t>:</a:t>
            </a:r>
          </a:p>
          <a:p>
            <a:pPr algn="l">
              <a:buFont typeface="+mj-lt"/>
              <a:buAutoNum type="arabicPeriod"/>
            </a:pPr>
            <a:r>
              <a:rPr lang="lt-LT" b="0" i="0" dirty="0">
                <a:solidFill>
                  <a:srgbClr val="374151"/>
                </a:solidFill>
                <a:effectLst/>
                <a:latin typeface="Söhne"/>
              </a:rPr>
              <a:t>Norint sukurti .</a:t>
            </a:r>
            <a:r>
              <a:rPr lang="lt-LT" b="0" i="0" dirty="0" err="1">
                <a:solidFill>
                  <a:srgbClr val="374151"/>
                </a:solidFill>
                <a:effectLst/>
                <a:latin typeface="Söhne"/>
              </a:rPr>
              <a:t>exe</a:t>
            </a:r>
            <a:r>
              <a:rPr lang="lt-LT" b="0" i="0" dirty="0">
                <a:solidFill>
                  <a:srgbClr val="374151"/>
                </a:solidFill>
                <a:effectLst/>
                <a:latin typeface="Söhne"/>
              </a:rPr>
              <a:t> failą iš </a:t>
            </a:r>
            <a:r>
              <a:rPr lang="lt-LT" b="0" i="0" dirty="0" err="1">
                <a:solidFill>
                  <a:srgbClr val="374151"/>
                </a:solidFill>
                <a:effectLst/>
                <a:latin typeface="Söhne"/>
              </a:rPr>
              <a:t>Python</a:t>
            </a:r>
            <a:r>
              <a:rPr lang="lt-LT" b="0" i="0" dirty="0">
                <a:solidFill>
                  <a:srgbClr val="374151"/>
                </a:solidFill>
                <a:effectLst/>
                <a:latin typeface="Söhne"/>
              </a:rPr>
              <a:t> </a:t>
            </a:r>
            <a:r>
              <a:rPr lang="lt-LT" b="0" i="0" dirty="0" err="1">
                <a:solidFill>
                  <a:srgbClr val="374151"/>
                </a:solidFill>
                <a:effectLst/>
                <a:latin typeface="Söhne"/>
              </a:rPr>
              <a:t>skripto</a:t>
            </a:r>
            <a:r>
              <a:rPr lang="lt-LT" b="0" i="0" dirty="0">
                <a:solidFill>
                  <a:srgbClr val="374151"/>
                </a:solidFill>
                <a:effectLst/>
                <a:latin typeface="Söhne"/>
              </a:rPr>
              <a:t> su </a:t>
            </a:r>
            <a:r>
              <a:rPr lang="lt-LT" b="0" i="0" dirty="0" err="1">
                <a:solidFill>
                  <a:srgbClr val="374151"/>
                </a:solidFill>
                <a:effectLst/>
                <a:latin typeface="Söhne"/>
              </a:rPr>
              <a:t>tkinter</a:t>
            </a:r>
            <a:r>
              <a:rPr lang="lt-LT" b="0" i="0" dirty="0">
                <a:solidFill>
                  <a:srgbClr val="374151"/>
                </a:solidFill>
                <a:effectLst/>
                <a:latin typeface="Söhne"/>
              </a:rPr>
              <a:t>, reikia naudoti šią komandą:</a:t>
            </a:r>
          </a:p>
          <a:p>
            <a:pPr algn="l">
              <a:buFont typeface="+mj-lt"/>
              <a:buAutoNum type="arabicPeriod"/>
            </a:pPr>
            <a:r>
              <a:rPr lang="lt-LT" b="0" i="0" dirty="0" err="1">
                <a:solidFill>
                  <a:srgbClr val="374151"/>
                </a:solidFill>
                <a:effectLst/>
                <a:latin typeface="Söhne"/>
              </a:rPr>
              <a:t>pyinstaller</a:t>
            </a:r>
            <a:r>
              <a:rPr lang="lt-LT" b="0" i="0" dirty="0">
                <a:solidFill>
                  <a:srgbClr val="374151"/>
                </a:solidFill>
                <a:effectLst/>
                <a:latin typeface="Söhne"/>
              </a:rPr>
              <a:t> </a:t>
            </a:r>
            <a:r>
              <a:rPr lang="lt-LT" b="0" i="0" dirty="0">
                <a:solidFill>
                  <a:srgbClr val="DF3079"/>
                </a:solidFill>
                <a:effectLst/>
                <a:latin typeface="Söhne"/>
              </a:rPr>
              <a:t>--</a:t>
            </a:r>
            <a:r>
              <a:rPr lang="lt-LT" b="0" i="0" dirty="0" err="1">
                <a:solidFill>
                  <a:srgbClr val="DF3079"/>
                </a:solidFill>
                <a:effectLst/>
                <a:latin typeface="Söhne"/>
              </a:rPr>
              <a:t>onefile</a:t>
            </a:r>
            <a:r>
              <a:rPr lang="lt-LT" b="0" i="0" dirty="0">
                <a:solidFill>
                  <a:srgbClr val="374151"/>
                </a:solidFill>
                <a:effectLst/>
                <a:latin typeface="Söhne"/>
              </a:rPr>
              <a:t> -</a:t>
            </a:r>
            <a:r>
              <a:rPr lang="lt-LT" b="0" i="0" dirty="0" err="1">
                <a:solidFill>
                  <a:srgbClr val="374151"/>
                </a:solidFill>
                <a:effectLst/>
                <a:latin typeface="Söhne"/>
              </a:rPr>
              <a:t>w</a:t>
            </a:r>
            <a:r>
              <a:rPr lang="lt-LT" b="0" i="0" dirty="0">
                <a:solidFill>
                  <a:srgbClr val="374151"/>
                </a:solidFill>
                <a:effectLst/>
                <a:latin typeface="Söhne"/>
              </a:rPr>
              <a:t> sveiki2</a:t>
            </a:r>
            <a:r>
              <a:rPr lang="lt-LT" b="0" i="0" dirty="0">
                <a:solidFill>
                  <a:srgbClr val="DF3079"/>
                </a:solidFill>
                <a:effectLst/>
                <a:latin typeface="Söhne"/>
              </a:rPr>
              <a:t>.py</a:t>
            </a:r>
            <a:r>
              <a:rPr lang="lt-LT" b="0" i="0" dirty="0">
                <a:solidFill>
                  <a:srgbClr val="374151"/>
                </a:solidFill>
                <a:effectLst/>
                <a:latin typeface="Söhne"/>
              </a:rPr>
              <a:t> </a:t>
            </a:r>
          </a:p>
          <a:p>
            <a:pPr algn="l">
              <a:buFont typeface="+mj-lt"/>
              <a:buAutoNum type="arabicPeriod"/>
            </a:pPr>
            <a:r>
              <a:rPr lang="lt-LT" b="0" i="0" dirty="0">
                <a:solidFill>
                  <a:srgbClr val="374151"/>
                </a:solidFill>
                <a:effectLst/>
                <a:latin typeface="Söhne"/>
              </a:rPr>
              <a:t>Čia:</a:t>
            </a:r>
          </a:p>
          <a:p>
            <a:pPr marL="742950" lvl="1" indent="-285750" algn="l">
              <a:buFont typeface="+mj-lt"/>
              <a:buAutoNum type="arabicPeriod"/>
            </a:pPr>
            <a:r>
              <a:rPr lang="lt-LT" b="0" i="0" dirty="0">
                <a:solidFill>
                  <a:srgbClr val="374151"/>
                </a:solidFill>
                <a:effectLst/>
                <a:latin typeface="Söhne"/>
              </a:rPr>
              <a:t>--</a:t>
            </a:r>
            <a:r>
              <a:rPr lang="lt-LT" b="0" i="0" dirty="0" err="1">
                <a:solidFill>
                  <a:srgbClr val="374151"/>
                </a:solidFill>
                <a:effectLst/>
                <a:latin typeface="Söhne"/>
              </a:rPr>
              <a:t>onefile</a:t>
            </a:r>
            <a:r>
              <a:rPr lang="lt-LT" b="0" i="0" dirty="0">
                <a:solidFill>
                  <a:srgbClr val="374151"/>
                </a:solidFill>
                <a:effectLst/>
                <a:latin typeface="Söhne"/>
              </a:rPr>
              <a:t> nurodo, kad norime sukurti vieną .</a:t>
            </a:r>
            <a:r>
              <a:rPr lang="lt-LT" b="0" i="0" dirty="0" err="1">
                <a:solidFill>
                  <a:srgbClr val="374151"/>
                </a:solidFill>
                <a:effectLst/>
                <a:latin typeface="Söhne"/>
              </a:rPr>
              <a:t>exe</a:t>
            </a:r>
            <a:r>
              <a:rPr lang="lt-LT" b="0" i="0" dirty="0">
                <a:solidFill>
                  <a:srgbClr val="374151"/>
                </a:solidFill>
                <a:effectLst/>
                <a:latin typeface="Söhne"/>
              </a:rPr>
              <a:t> failą.</a:t>
            </a:r>
          </a:p>
          <a:p>
            <a:pPr marL="742950" lvl="1" indent="-285750" algn="l">
              <a:buFont typeface="+mj-lt"/>
              <a:buAutoNum type="arabicPeriod"/>
            </a:pPr>
            <a:r>
              <a:rPr lang="lt-LT" b="0" i="0" dirty="0">
                <a:solidFill>
                  <a:srgbClr val="374151"/>
                </a:solidFill>
                <a:effectLst/>
                <a:latin typeface="Söhne"/>
              </a:rPr>
              <a:t>-</a:t>
            </a:r>
            <a:r>
              <a:rPr lang="lt-LT" b="0" i="0" dirty="0" err="1">
                <a:solidFill>
                  <a:srgbClr val="374151"/>
                </a:solidFill>
                <a:effectLst/>
                <a:latin typeface="Söhne"/>
              </a:rPr>
              <a:t>w</a:t>
            </a:r>
            <a:r>
              <a:rPr lang="lt-LT" b="0" i="0" dirty="0">
                <a:solidFill>
                  <a:srgbClr val="374151"/>
                </a:solidFill>
                <a:effectLst/>
                <a:latin typeface="Söhne"/>
              </a:rPr>
              <a:t> arba --</a:t>
            </a:r>
            <a:r>
              <a:rPr lang="lt-LT" b="0" i="0" dirty="0" err="1">
                <a:solidFill>
                  <a:srgbClr val="374151"/>
                </a:solidFill>
                <a:effectLst/>
                <a:latin typeface="Söhne"/>
              </a:rPr>
              <a:t>noconsole</a:t>
            </a:r>
            <a:r>
              <a:rPr lang="lt-LT" b="0" i="0" dirty="0">
                <a:solidFill>
                  <a:srgbClr val="374151"/>
                </a:solidFill>
                <a:effectLst/>
                <a:latin typeface="Söhne"/>
              </a:rPr>
              <a:t> argumentas nurodo, kad jums nereikia matyti konsolės lango vykdant programą. Tai ypač naudinga, kai sukuriate programą su grafiniu </a:t>
            </a:r>
            <a:r>
              <a:rPr lang="lt-LT" b="0" i="0" dirty="0" err="1">
                <a:solidFill>
                  <a:srgbClr val="374151"/>
                </a:solidFill>
                <a:effectLst/>
                <a:latin typeface="Söhne"/>
              </a:rPr>
              <a:t>interfeisu</a:t>
            </a:r>
            <a:r>
              <a:rPr lang="lt-LT" b="0" i="0" dirty="0">
                <a:solidFill>
                  <a:srgbClr val="374151"/>
                </a:solidFill>
                <a:effectLst/>
                <a:latin typeface="Söhne"/>
              </a:rPr>
              <a:t>, kad nebūtų rodoma papildoma konsolės lango.</a:t>
            </a:r>
          </a:p>
          <a:p>
            <a:pPr algn="l">
              <a:buFont typeface="+mj-lt"/>
              <a:buAutoNum type="arabicPeriod"/>
            </a:pPr>
            <a:r>
              <a:rPr lang="lt-LT" b="1" i="0" dirty="0">
                <a:solidFill>
                  <a:srgbClr val="374151"/>
                </a:solidFill>
                <a:effectLst/>
                <a:latin typeface="Söhne"/>
              </a:rPr>
              <a:t>Kur rasti sukurtą failą</a:t>
            </a:r>
            <a:r>
              <a:rPr lang="lt-LT" b="0" i="0" dirty="0">
                <a:solidFill>
                  <a:srgbClr val="374151"/>
                </a:solidFill>
                <a:effectLst/>
                <a:latin typeface="Söhne"/>
              </a:rPr>
              <a:t>:</a:t>
            </a:r>
          </a:p>
          <a:p>
            <a:pPr algn="l">
              <a:buFont typeface="+mj-lt"/>
              <a:buAutoNum type="arabicPeriod"/>
            </a:pPr>
            <a:r>
              <a:rPr lang="lt-LT" b="0" i="0" dirty="0">
                <a:solidFill>
                  <a:srgbClr val="374151"/>
                </a:solidFill>
                <a:effectLst/>
                <a:latin typeface="Söhne"/>
              </a:rPr>
              <a:t>Po </a:t>
            </a:r>
            <a:r>
              <a:rPr lang="lt-LT" b="0" i="0" dirty="0" err="1">
                <a:solidFill>
                  <a:srgbClr val="374151"/>
                </a:solidFill>
                <a:effectLst/>
                <a:latin typeface="Söhne"/>
              </a:rPr>
              <a:t>PyInstaller</a:t>
            </a:r>
            <a:r>
              <a:rPr lang="lt-LT" b="0" i="0" dirty="0">
                <a:solidFill>
                  <a:srgbClr val="374151"/>
                </a:solidFill>
                <a:effectLst/>
                <a:latin typeface="Söhne"/>
              </a:rPr>
              <a:t> darbo, .</a:t>
            </a:r>
            <a:r>
              <a:rPr lang="lt-LT" b="0" i="0" dirty="0" err="1">
                <a:solidFill>
                  <a:srgbClr val="374151"/>
                </a:solidFill>
                <a:effectLst/>
                <a:latin typeface="Söhne"/>
              </a:rPr>
              <a:t>exe</a:t>
            </a:r>
            <a:r>
              <a:rPr lang="lt-LT" b="0" i="0" dirty="0">
                <a:solidFill>
                  <a:srgbClr val="374151"/>
                </a:solidFill>
                <a:effectLst/>
                <a:latin typeface="Söhne"/>
              </a:rPr>
              <a:t> failą rasite </a:t>
            </a:r>
            <a:r>
              <a:rPr lang="lt-LT" b="0" i="0" dirty="0" err="1">
                <a:solidFill>
                  <a:srgbClr val="374151"/>
                </a:solidFill>
                <a:effectLst/>
                <a:latin typeface="Söhne"/>
              </a:rPr>
              <a:t>dist</a:t>
            </a:r>
            <a:r>
              <a:rPr lang="lt-LT" b="0" i="0" dirty="0">
                <a:solidFill>
                  <a:srgbClr val="374151"/>
                </a:solidFill>
                <a:effectLst/>
                <a:latin typeface="Söhne"/>
              </a:rPr>
              <a:t> aplanke.</a:t>
            </a:r>
          </a:p>
          <a:p>
            <a:pPr algn="l"/>
            <a:r>
              <a:rPr lang="lt-LT" b="1" i="0" dirty="0">
                <a:effectLst/>
                <a:latin typeface="Söhne"/>
              </a:rPr>
              <a:t>Pastabos ir patarimai:</a:t>
            </a:r>
          </a:p>
          <a:p>
            <a:pPr algn="l">
              <a:buFont typeface="Arial" panose="020B0604020202020204" pitchFamily="34" charset="0"/>
              <a:buChar char="•"/>
            </a:pPr>
            <a:r>
              <a:rPr lang="lt-LT" b="0" i="0" dirty="0" err="1">
                <a:solidFill>
                  <a:srgbClr val="374151"/>
                </a:solidFill>
                <a:effectLst/>
                <a:latin typeface="Söhne"/>
              </a:rPr>
              <a:t>PyInstaller</a:t>
            </a:r>
            <a:r>
              <a:rPr lang="lt-LT" b="0" i="0" dirty="0">
                <a:solidFill>
                  <a:srgbClr val="374151"/>
                </a:solidFill>
                <a:effectLst/>
                <a:latin typeface="Söhne"/>
              </a:rPr>
              <a:t> palaiko daugumą </a:t>
            </a:r>
            <a:r>
              <a:rPr lang="lt-LT" b="0" i="0" dirty="0" err="1">
                <a:solidFill>
                  <a:srgbClr val="374151"/>
                </a:solidFill>
                <a:effectLst/>
                <a:latin typeface="Söhne"/>
              </a:rPr>
              <a:t>tkinter</a:t>
            </a:r>
            <a:r>
              <a:rPr lang="lt-LT" b="0" i="0" dirty="0">
                <a:solidFill>
                  <a:srgbClr val="374151"/>
                </a:solidFill>
                <a:effectLst/>
                <a:latin typeface="Söhne"/>
              </a:rPr>
              <a:t> funkcijų, tad neturėtų kilti problemų paverčiant jūsų sukurtą programą į .</a:t>
            </a:r>
            <a:r>
              <a:rPr lang="lt-LT" b="0" i="0" dirty="0" err="1">
                <a:solidFill>
                  <a:srgbClr val="374151"/>
                </a:solidFill>
                <a:effectLst/>
                <a:latin typeface="Söhne"/>
              </a:rPr>
              <a:t>exe</a:t>
            </a:r>
            <a:r>
              <a:rPr lang="lt-LT" b="0" i="0" dirty="0">
                <a:solidFill>
                  <a:srgbClr val="374151"/>
                </a:solidFill>
                <a:effectLst/>
                <a:latin typeface="Söhne"/>
              </a:rPr>
              <a:t> formatą.</a:t>
            </a:r>
          </a:p>
          <a:p>
            <a:pPr algn="l">
              <a:buFont typeface="Arial" panose="020B0604020202020204" pitchFamily="34" charset="0"/>
              <a:buChar char="•"/>
            </a:pPr>
            <a:r>
              <a:rPr lang="lt-LT" b="0" i="0" dirty="0">
                <a:solidFill>
                  <a:srgbClr val="374151"/>
                </a:solidFill>
                <a:effectLst/>
                <a:latin typeface="Söhne"/>
              </a:rPr>
              <a:t>Kai kurie išoriniai resursai ar paveikslėliai gali reikalauti papildomų nustatymų, jei jie naudojami su </a:t>
            </a:r>
            <a:r>
              <a:rPr lang="lt-LT" b="0" i="0" dirty="0" err="1">
                <a:solidFill>
                  <a:srgbClr val="374151"/>
                </a:solidFill>
                <a:effectLst/>
                <a:latin typeface="Söhne"/>
              </a:rPr>
              <a:t>tkinter</a:t>
            </a:r>
            <a:r>
              <a:rPr lang="lt-LT" b="0" i="0" dirty="0">
                <a:solidFill>
                  <a:srgbClr val="374151"/>
                </a:solidFill>
                <a:effectLst/>
                <a:latin typeface="Söhne"/>
              </a:rPr>
              <a:t> programoje. Įsitikinkite, kad visi jūsų naudojami resursai yra teisingai įtraukti.</a:t>
            </a:r>
          </a:p>
          <a:p>
            <a:pPr algn="l"/>
            <a:r>
              <a:rPr lang="lt-LT" b="1" i="0" dirty="0">
                <a:effectLst/>
                <a:latin typeface="Söhne"/>
              </a:rPr>
              <a:t>Išvada:</a:t>
            </a:r>
          </a:p>
          <a:p>
            <a:pPr algn="l"/>
            <a:r>
              <a:rPr lang="lt-LT" b="0" i="0" dirty="0">
                <a:solidFill>
                  <a:srgbClr val="374151"/>
                </a:solidFill>
                <a:effectLst/>
                <a:latin typeface="Söhne"/>
              </a:rPr>
              <a:t>Naudodamiesi </a:t>
            </a:r>
            <a:r>
              <a:rPr lang="lt-LT" b="0" i="0" dirty="0" err="1">
                <a:solidFill>
                  <a:srgbClr val="374151"/>
                </a:solidFill>
                <a:effectLst/>
                <a:latin typeface="Söhne"/>
              </a:rPr>
              <a:t>PyInstaller</a:t>
            </a:r>
            <a:r>
              <a:rPr lang="lt-LT" b="0" i="0" dirty="0">
                <a:solidFill>
                  <a:srgbClr val="374151"/>
                </a:solidFill>
                <a:effectLst/>
                <a:latin typeface="Söhne"/>
              </a:rPr>
              <a:t> galite lengvai ir greitai paversti savo </a:t>
            </a:r>
            <a:r>
              <a:rPr lang="lt-LT" b="0" i="0" dirty="0" err="1">
                <a:solidFill>
                  <a:srgbClr val="374151"/>
                </a:solidFill>
                <a:effectLst/>
                <a:latin typeface="Söhne"/>
              </a:rPr>
              <a:t>tkinter</a:t>
            </a:r>
            <a:r>
              <a:rPr lang="lt-LT" b="0" i="0" dirty="0">
                <a:solidFill>
                  <a:srgbClr val="374151"/>
                </a:solidFill>
                <a:effectLst/>
                <a:latin typeface="Söhne"/>
              </a:rPr>
              <a:t> programas į vykdomuosius .</a:t>
            </a:r>
            <a:r>
              <a:rPr lang="lt-LT" b="0" i="0" dirty="0" err="1">
                <a:solidFill>
                  <a:srgbClr val="374151"/>
                </a:solidFill>
                <a:effectLst/>
                <a:latin typeface="Söhne"/>
              </a:rPr>
              <a:t>exe</a:t>
            </a:r>
            <a:r>
              <a:rPr lang="lt-LT" b="0" i="0" dirty="0">
                <a:solidFill>
                  <a:srgbClr val="374151"/>
                </a:solidFill>
                <a:effectLst/>
                <a:latin typeface="Söhne"/>
              </a:rPr>
              <a:t> failus, kad galėtumėte pasidalinti savo kūriniais su plačia auditorija.</a:t>
            </a:r>
          </a:p>
          <a:p>
            <a:endParaRPr lang="en-LT" dirty="0"/>
          </a:p>
        </p:txBody>
      </p:sp>
      <p:sp>
        <p:nvSpPr>
          <p:cNvPr id="4" name="Slide Number Placeholder 3"/>
          <p:cNvSpPr>
            <a:spLocks noGrp="1"/>
          </p:cNvSpPr>
          <p:nvPr>
            <p:ph type="sldNum" sz="quarter" idx="5"/>
          </p:nvPr>
        </p:nvSpPr>
        <p:spPr/>
        <p:txBody>
          <a:bodyPr/>
          <a:lstStyle/>
          <a:p>
            <a:fld id="{CD5E14A0-0FF0-DC42-B30A-C52C8A5AA2D8}" type="slidenum">
              <a:rPr lang="en-LT" smtClean="0"/>
              <a:t>14</a:t>
            </a:fld>
            <a:endParaRPr lang="en-LT"/>
          </a:p>
        </p:txBody>
      </p:sp>
    </p:spTree>
    <p:extLst>
      <p:ext uri="{BB962C8B-B14F-4D97-AF65-F5344CB8AC3E}">
        <p14:creationId xmlns:p14="http://schemas.microsoft.com/office/powerpoint/2010/main" val="2609602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effectLst/>
                <a:latin typeface="Söhne"/>
              </a:rPr>
              <a:t>Keičiame </a:t>
            </a:r>
            <a:r>
              <a:rPr lang="lt-LT" b="1" i="0" dirty="0" err="1">
                <a:effectLst/>
                <a:latin typeface="Söhne"/>
              </a:rPr>
              <a:t>Tkinter</a:t>
            </a:r>
            <a:r>
              <a:rPr lang="lt-LT" b="1" i="0" dirty="0">
                <a:effectLst/>
                <a:latin typeface="Söhne"/>
              </a:rPr>
              <a:t> Lango Ikoną, Plotį ir Aukštį</a:t>
            </a:r>
            <a:endParaRPr lang="lt-LT" b="0" i="0" dirty="0">
              <a:effectLst/>
              <a:latin typeface="Söhne"/>
            </a:endParaRPr>
          </a:p>
          <a:p>
            <a:pPr algn="l"/>
            <a:r>
              <a:rPr lang="lt-LT" b="0" i="0" dirty="0">
                <a:effectLst/>
                <a:latin typeface="Söhne"/>
              </a:rPr>
              <a:t>Kai kuriame programą su </a:t>
            </a:r>
            <a:r>
              <a:rPr lang="lt-LT" b="0" i="0" dirty="0" err="1">
                <a:effectLst/>
                <a:latin typeface="Söhne"/>
              </a:rPr>
              <a:t>tkinter</a:t>
            </a:r>
            <a:r>
              <a:rPr lang="lt-LT" b="0" i="0" dirty="0">
                <a:effectLst/>
                <a:latin typeface="Söhne"/>
              </a:rPr>
              <a:t>, norime, kad mūsų langas atrodytų patraukliai ir būtų individualus. Vienas būdas tai padaryti yra keisti lango ikoną ir jo dydį. Šiame skyriuje išmoksite, kaip tai padaryti.</a:t>
            </a:r>
          </a:p>
          <a:p>
            <a:pPr algn="l"/>
            <a:r>
              <a:rPr lang="lt-LT" b="1" i="0" dirty="0">
                <a:effectLst/>
                <a:latin typeface="Söhne"/>
              </a:rPr>
              <a:t>Kodo Pavyzdys su </a:t>
            </a:r>
            <a:r>
              <a:rPr lang="lt-LT" b="1" i="0" dirty="0" err="1">
                <a:effectLst/>
                <a:latin typeface="Söhne"/>
              </a:rPr>
              <a:t>Tkinter</a:t>
            </a:r>
            <a:r>
              <a:rPr lang="lt-LT" b="1" i="0" dirty="0">
                <a:effectLst/>
                <a:latin typeface="Söhne"/>
              </a:rPr>
              <a:t>:</a:t>
            </a:r>
          </a:p>
          <a:p>
            <a:pPr algn="l"/>
            <a:r>
              <a:rPr lang="lt-LT" b="0" i="0" dirty="0" err="1">
                <a:effectLst/>
                <a:latin typeface="Söhne"/>
              </a:rPr>
              <a:t>pythonCopy</a:t>
            </a:r>
            <a:r>
              <a:rPr lang="lt-LT" b="0" i="0" dirty="0">
                <a:effectLst/>
                <a:latin typeface="Söhne"/>
              </a:rPr>
              <a:t> </a:t>
            </a:r>
            <a:r>
              <a:rPr lang="lt-LT" b="0" i="0" dirty="0" err="1">
                <a:effectLst/>
                <a:latin typeface="Söhne"/>
              </a:rPr>
              <a:t>code</a:t>
            </a:r>
            <a:endParaRPr lang="lt-LT" b="0" i="0" dirty="0">
              <a:effectLst/>
              <a:latin typeface="Söhne"/>
            </a:endParaRPr>
          </a:p>
          <a:p>
            <a:pPr algn="l"/>
            <a:r>
              <a:rPr lang="lt-LT" b="0" i="0" dirty="0" err="1">
                <a:solidFill>
                  <a:srgbClr val="2E95D3"/>
                </a:solidFill>
                <a:effectLst/>
                <a:latin typeface="Söhne"/>
              </a:rPr>
              <a:t>from</a:t>
            </a:r>
            <a:r>
              <a:rPr lang="lt-LT" b="0" i="0" dirty="0">
                <a:effectLst/>
                <a:latin typeface="Söhne"/>
              </a:rPr>
              <a:t> </a:t>
            </a:r>
            <a:r>
              <a:rPr lang="lt-LT" b="0" i="0" dirty="0" err="1">
                <a:effectLst/>
                <a:latin typeface="Söhne"/>
              </a:rPr>
              <a:t>tkinter</a:t>
            </a:r>
            <a:r>
              <a:rPr lang="lt-LT" b="0" i="0" dirty="0">
                <a:effectLst/>
                <a:latin typeface="Söhne"/>
              </a:rPr>
              <a:t> </a:t>
            </a:r>
            <a:r>
              <a:rPr lang="lt-LT" b="0" i="0" dirty="0" err="1">
                <a:solidFill>
                  <a:srgbClr val="2E95D3"/>
                </a:solidFill>
                <a:effectLst/>
                <a:latin typeface="Söhne"/>
              </a:rPr>
              <a:t>import</a:t>
            </a:r>
            <a:r>
              <a:rPr lang="lt-LT" b="0" i="0" dirty="0">
                <a:effectLst/>
                <a:latin typeface="Söhne"/>
              </a:rPr>
              <a:t> * pagrindinis = </a:t>
            </a:r>
            <a:r>
              <a:rPr lang="lt-LT" b="0" i="0" dirty="0" err="1">
                <a:effectLst/>
                <a:latin typeface="Söhne"/>
              </a:rPr>
              <a:t>Tk</a:t>
            </a:r>
            <a:r>
              <a:rPr lang="lt-LT" b="0" i="0" dirty="0">
                <a:effectLst/>
                <a:latin typeface="Söhne"/>
              </a:rPr>
              <a:t>() </a:t>
            </a:r>
            <a:r>
              <a:rPr lang="lt-LT" b="0" i="0" dirty="0" err="1">
                <a:effectLst/>
                <a:latin typeface="Söhne"/>
              </a:rPr>
              <a:t>uzrasas</a:t>
            </a:r>
            <a:r>
              <a:rPr lang="lt-LT" b="0" i="0" dirty="0">
                <a:effectLst/>
                <a:latin typeface="Söhne"/>
              </a:rPr>
              <a:t> = </a:t>
            </a:r>
            <a:r>
              <a:rPr lang="lt-LT" b="0" i="0" dirty="0" err="1">
                <a:effectLst/>
                <a:latin typeface="Söhne"/>
              </a:rPr>
              <a:t>Label</a:t>
            </a:r>
            <a:r>
              <a:rPr lang="lt-LT" b="0" i="0" dirty="0">
                <a:effectLst/>
                <a:latin typeface="Söhne"/>
              </a:rPr>
              <a:t>(pagrindinis, </a:t>
            </a:r>
            <a:r>
              <a:rPr lang="lt-LT" b="0" i="0" dirty="0" err="1">
                <a:effectLst/>
                <a:latin typeface="Söhne"/>
              </a:rPr>
              <a:t>width</a:t>
            </a:r>
            <a:r>
              <a:rPr lang="lt-LT" b="0" i="0" dirty="0">
                <a:effectLst/>
                <a:latin typeface="Söhne"/>
              </a:rPr>
              <a:t>=</a:t>
            </a:r>
            <a:r>
              <a:rPr lang="lt-LT" b="0" i="0" dirty="0">
                <a:solidFill>
                  <a:srgbClr val="DF3079"/>
                </a:solidFill>
                <a:effectLst/>
                <a:latin typeface="Söhne"/>
              </a:rPr>
              <a:t>40</a:t>
            </a:r>
            <a:r>
              <a:rPr lang="lt-LT" b="0" i="0" dirty="0">
                <a:effectLst/>
                <a:latin typeface="Söhne"/>
              </a:rPr>
              <a:t>, </a:t>
            </a:r>
            <a:r>
              <a:rPr lang="lt-LT" b="0" i="0" dirty="0" err="1">
                <a:effectLst/>
                <a:latin typeface="Söhne"/>
              </a:rPr>
              <a:t>height</a:t>
            </a:r>
            <a:r>
              <a:rPr lang="lt-LT" b="0" i="0" dirty="0">
                <a:effectLst/>
                <a:latin typeface="Söhne"/>
              </a:rPr>
              <a:t>=</a:t>
            </a:r>
            <a:r>
              <a:rPr lang="lt-LT" b="0" i="0" dirty="0">
                <a:solidFill>
                  <a:srgbClr val="DF3079"/>
                </a:solidFill>
                <a:effectLst/>
                <a:latin typeface="Söhne"/>
              </a:rPr>
              <a:t>10</a:t>
            </a:r>
            <a:r>
              <a:rPr lang="lt-LT" b="0" i="0" dirty="0">
                <a:effectLst/>
                <a:latin typeface="Söhne"/>
              </a:rPr>
              <a:t>, </a:t>
            </a:r>
            <a:r>
              <a:rPr lang="lt-LT" b="0" i="0" dirty="0" err="1">
                <a:effectLst/>
                <a:latin typeface="Söhne"/>
              </a:rPr>
              <a:t>text</a:t>
            </a:r>
            <a:r>
              <a:rPr lang="lt-LT" b="0" i="0" dirty="0">
                <a:effectLst/>
                <a:latin typeface="Söhne"/>
              </a:rPr>
              <a:t>=</a:t>
            </a:r>
            <a:r>
              <a:rPr lang="lt-LT" b="0" i="0" dirty="0">
                <a:solidFill>
                  <a:srgbClr val="00A67D"/>
                </a:solidFill>
                <a:effectLst/>
                <a:latin typeface="Söhne"/>
              </a:rPr>
              <a:t>"Sveikas, pasauli!"</a:t>
            </a:r>
            <a:r>
              <a:rPr lang="lt-LT" b="0" i="0" dirty="0">
                <a:effectLst/>
                <a:latin typeface="Söhne"/>
              </a:rPr>
              <a:t>) # Nustatome lango pavadinimą </a:t>
            </a:r>
            <a:r>
              <a:rPr lang="lt-LT" b="0" i="0" dirty="0" err="1">
                <a:effectLst/>
                <a:latin typeface="Söhne"/>
              </a:rPr>
              <a:t>pagrindinis.title</a:t>
            </a:r>
            <a:r>
              <a:rPr lang="lt-LT" b="0" i="0" dirty="0">
                <a:effectLst/>
                <a:latin typeface="Söhne"/>
              </a:rPr>
              <a:t>(</a:t>
            </a:r>
            <a:r>
              <a:rPr lang="lt-LT" b="0" i="0" dirty="0">
                <a:solidFill>
                  <a:srgbClr val="00A67D"/>
                </a:solidFill>
                <a:effectLst/>
                <a:latin typeface="Söhne"/>
              </a:rPr>
              <a:t>"Mano programa"</a:t>
            </a:r>
            <a:r>
              <a:rPr lang="lt-LT" b="0" i="0" dirty="0">
                <a:effectLst/>
                <a:latin typeface="Söhne"/>
              </a:rPr>
              <a:t>) # Keičiame lango ikoną </a:t>
            </a:r>
            <a:r>
              <a:rPr lang="lt-LT" b="0" i="0" dirty="0" err="1">
                <a:effectLst/>
                <a:latin typeface="Söhne"/>
              </a:rPr>
              <a:t>pagrindinis.iconbitmap</a:t>
            </a:r>
            <a:r>
              <a:rPr lang="lt-LT" b="0" i="0" dirty="0">
                <a:effectLst/>
                <a:latin typeface="Söhne"/>
              </a:rPr>
              <a:t>(</a:t>
            </a:r>
            <a:r>
              <a:rPr lang="lt-LT" b="0" i="0" dirty="0" err="1">
                <a:solidFill>
                  <a:srgbClr val="00A67D"/>
                </a:solidFill>
                <a:effectLst/>
                <a:latin typeface="Söhne"/>
              </a:rPr>
              <a:t>r'sveikinimasis.ico</a:t>
            </a:r>
            <a:r>
              <a:rPr lang="lt-LT" b="0" i="0" dirty="0">
                <a:solidFill>
                  <a:srgbClr val="00A67D"/>
                </a:solidFill>
                <a:effectLst/>
                <a:latin typeface="Söhne"/>
              </a:rPr>
              <a:t>'</a:t>
            </a:r>
            <a:r>
              <a:rPr lang="lt-LT" b="0" i="0" dirty="0">
                <a:effectLst/>
                <a:latin typeface="Söhne"/>
              </a:rPr>
              <a:t>) </a:t>
            </a:r>
            <a:r>
              <a:rPr lang="lt-LT" b="0" i="0" dirty="0" err="1">
                <a:effectLst/>
                <a:latin typeface="Söhne"/>
              </a:rPr>
              <a:t>uzrasas.pack</a:t>
            </a:r>
            <a:r>
              <a:rPr lang="lt-LT" b="0" i="0" dirty="0">
                <a:effectLst/>
                <a:latin typeface="Söhne"/>
              </a:rPr>
              <a:t>() </a:t>
            </a:r>
            <a:r>
              <a:rPr lang="lt-LT" b="0" i="0" dirty="0" err="1">
                <a:effectLst/>
                <a:latin typeface="Söhne"/>
              </a:rPr>
              <a:t>pagrindinis.mainloop</a:t>
            </a:r>
            <a:r>
              <a:rPr lang="lt-LT" b="0" i="0" dirty="0">
                <a:effectLst/>
                <a:latin typeface="Söhne"/>
              </a:rPr>
              <a:t>() </a:t>
            </a:r>
          </a:p>
          <a:p>
            <a:pPr algn="l"/>
            <a:r>
              <a:rPr lang="lt-LT" b="1" i="0" dirty="0">
                <a:effectLst/>
                <a:latin typeface="Söhne"/>
              </a:rPr>
              <a:t>Ką šis kodas daro:</a:t>
            </a:r>
          </a:p>
          <a:p>
            <a:pPr algn="l">
              <a:buFont typeface="+mj-lt"/>
              <a:buAutoNum type="arabicPeriod"/>
            </a:pPr>
            <a:r>
              <a:rPr lang="lt-LT" b="1" i="0" dirty="0">
                <a:effectLst/>
                <a:latin typeface="Söhne"/>
              </a:rPr>
              <a:t>Nustatome lango pavadinimą</a:t>
            </a:r>
            <a:r>
              <a:rPr lang="lt-LT" b="0" i="0" dirty="0">
                <a:effectLst/>
                <a:latin typeface="Söhne"/>
              </a:rPr>
              <a:t>: </a:t>
            </a:r>
            <a:r>
              <a:rPr lang="lt-LT" b="0" i="0" dirty="0" err="1">
                <a:effectLst/>
                <a:latin typeface="Söhne"/>
              </a:rPr>
              <a:t>title</a:t>
            </a:r>
            <a:r>
              <a:rPr lang="lt-LT" b="0" i="0" dirty="0">
                <a:effectLst/>
                <a:latin typeface="Söhne"/>
              </a:rPr>
              <a:t> funkcija leidžia jums nustatyti jūsų </a:t>
            </a:r>
            <a:r>
              <a:rPr lang="lt-LT" b="0" i="0" dirty="0" err="1">
                <a:effectLst/>
                <a:latin typeface="Söhne"/>
              </a:rPr>
              <a:t>tkinter</a:t>
            </a:r>
            <a:r>
              <a:rPr lang="lt-LT" b="0" i="0" dirty="0">
                <a:effectLst/>
                <a:latin typeface="Söhne"/>
              </a:rPr>
              <a:t> lango pavadinimą.</a:t>
            </a:r>
          </a:p>
          <a:p>
            <a:pPr algn="l">
              <a:buFont typeface="+mj-lt"/>
              <a:buAutoNum type="arabicPeriod"/>
            </a:pPr>
            <a:r>
              <a:rPr lang="lt-LT" b="1" i="0" dirty="0">
                <a:effectLst/>
                <a:latin typeface="Söhne"/>
              </a:rPr>
              <a:t>Keičiame lango ikoną</a:t>
            </a:r>
            <a:r>
              <a:rPr lang="lt-LT" b="0" i="0" dirty="0">
                <a:effectLst/>
                <a:latin typeface="Söhne"/>
              </a:rPr>
              <a:t>: </a:t>
            </a:r>
            <a:r>
              <a:rPr lang="lt-LT" b="0" i="0" dirty="0" err="1">
                <a:effectLst/>
                <a:latin typeface="Söhne"/>
              </a:rPr>
              <a:t>iconbitmap</a:t>
            </a:r>
            <a:r>
              <a:rPr lang="lt-LT" b="0" i="0" dirty="0">
                <a:effectLst/>
                <a:latin typeface="Söhne"/>
              </a:rPr>
              <a:t> funkcija leidžia jums pakeisti numatytąjį lango ikoną. Jums reikia nurodyti kelią iki .</a:t>
            </a:r>
            <a:r>
              <a:rPr lang="lt-LT" b="0" i="0" dirty="0" err="1">
                <a:effectLst/>
                <a:latin typeface="Söhne"/>
              </a:rPr>
              <a:t>ico</a:t>
            </a:r>
            <a:r>
              <a:rPr lang="lt-LT" b="0" i="0" dirty="0">
                <a:effectLst/>
                <a:latin typeface="Söhne"/>
              </a:rPr>
              <a:t> failo.</a:t>
            </a:r>
          </a:p>
          <a:p>
            <a:pPr algn="l">
              <a:buFont typeface="+mj-lt"/>
              <a:buAutoNum type="arabicPeriod"/>
            </a:pPr>
            <a:r>
              <a:rPr lang="lt-LT" b="1" i="0" dirty="0">
                <a:effectLst/>
                <a:latin typeface="Söhne"/>
              </a:rPr>
              <a:t>Nustatome teksto dydį</a:t>
            </a:r>
            <a:r>
              <a:rPr lang="lt-LT" b="0" i="0" dirty="0">
                <a:effectLst/>
                <a:latin typeface="Söhne"/>
              </a:rPr>
              <a:t>: Naudojant </a:t>
            </a:r>
            <a:r>
              <a:rPr lang="lt-LT" b="0" i="0" dirty="0" err="1">
                <a:effectLst/>
                <a:latin typeface="Söhne"/>
              </a:rPr>
              <a:t>width</a:t>
            </a:r>
            <a:r>
              <a:rPr lang="lt-LT" b="0" i="0" dirty="0">
                <a:effectLst/>
                <a:latin typeface="Söhne"/>
              </a:rPr>
              <a:t> ir </a:t>
            </a:r>
            <a:r>
              <a:rPr lang="lt-LT" b="0" i="0" dirty="0" err="1">
                <a:effectLst/>
                <a:latin typeface="Söhne"/>
              </a:rPr>
              <a:t>height</a:t>
            </a:r>
            <a:r>
              <a:rPr lang="lt-LT" b="0" i="0" dirty="0">
                <a:effectLst/>
                <a:latin typeface="Söhne"/>
              </a:rPr>
              <a:t> parametrus galima nustatyti teksto lauko dydį.</a:t>
            </a:r>
          </a:p>
          <a:p>
            <a:pPr algn="l"/>
            <a:r>
              <a:rPr lang="lt-LT" b="1" i="0" dirty="0">
                <a:effectLst/>
                <a:latin typeface="Söhne"/>
              </a:rPr>
              <a:t>Sukurkite .</a:t>
            </a:r>
            <a:r>
              <a:rPr lang="lt-LT" b="1" i="0" dirty="0" err="1">
                <a:effectLst/>
                <a:latin typeface="Söhne"/>
              </a:rPr>
              <a:t>exe</a:t>
            </a:r>
            <a:r>
              <a:rPr lang="lt-LT" b="1" i="0" dirty="0">
                <a:effectLst/>
                <a:latin typeface="Söhne"/>
              </a:rPr>
              <a:t> su individualia ikona:</a:t>
            </a:r>
          </a:p>
          <a:p>
            <a:pPr algn="l"/>
            <a:r>
              <a:rPr lang="lt-LT" b="0" i="0" dirty="0">
                <a:effectLst/>
                <a:latin typeface="Söhne"/>
              </a:rPr>
              <a:t>Norėdami, kad jūsų sukurtas .</a:t>
            </a:r>
            <a:r>
              <a:rPr lang="lt-LT" b="0" i="0" dirty="0" err="1">
                <a:effectLst/>
                <a:latin typeface="Söhne"/>
              </a:rPr>
              <a:t>exe</a:t>
            </a:r>
            <a:r>
              <a:rPr lang="lt-LT" b="0" i="0" dirty="0">
                <a:effectLst/>
                <a:latin typeface="Söhne"/>
              </a:rPr>
              <a:t> failas taip pat turėtų individualią ikoną, galite naudoti šią </a:t>
            </a:r>
            <a:r>
              <a:rPr lang="lt-LT" b="0" i="0" dirty="0" err="1">
                <a:effectLst/>
                <a:latin typeface="Söhne"/>
              </a:rPr>
              <a:t>PyInstaller</a:t>
            </a:r>
            <a:r>
              <a:rPr lang="lt-LT" b="0" i="0" dirty="0">
                <a:effectLst/>
                <a:latin typeface="Söhne"/>
              </a:rPr>
              <a:t> komandą:</a:t>
            </a:r>
          </a:p>
          <a:p>
            <a:pPr algn="l"/>
            <a:r>
              <a:rPr lang="lt-LT" b="0" i="0" dirty="0" err="1">
                <a:effectLst/>
                <a:latin typeface="Söhne"/>
              </a:rPr>
              <a:t>cssCopy</a:t>
            </a:r>
            <a:r>
              <a:rPr lang="lt-LT" b="0" i="0" dirty="0">
                <a:effectLst/>
                <a:latin typeface="Söhne"/>
              </a:rPr>
              <a:t> </a:t>
            </a:r>
            <a:r>
              <a:rPr lang="lt-LT" b="0" i="0" dirty="0" err="1">
                <a:effectLst/>
                <a:latin typeface="Söhne"/>
              </a:rPr>
              <a:t>code</a:t>
            </a:r>
            <a:endParaRPr lang="lt-LT" b="0" i="0" dirty="0">
              <a:effectLst/>
              <a:latin typeface="Söhne"/>
            </a:endParaRPr>
          </a:p>
          <a:p>
            <a:pPr algn="l"/>
            <a:r>
              <a:rPr lang="lt-LT" b="0" i="0" dirty="0" err="1">
                <a:effectLst/>
                <a:latin typeface="Söhne"/>
              </a:rPr>
              <a:t>pyinstaller</a:t>
            </a:r>
            <a:r>
              <a:rPr lang="lt-LT" b="0" i="0" dirty="0">
                <a:effectLst/>
                <a:latin typeface="Söhne"/>
              </a:rPr>
              <a:t> </a:t>
            </a:r>
            <a:r>
              <a:rPr lang="lt-LT" b="0" i="0" dirty="0">
                <a:solidFill>
                  <a:srgbClr val="DF3079"/>
                </a:solidFill>
                <a:effectLst/>
                <a:latin typeface="Söhne"/>
              </a:rPr>
              <a:t>--</a:t>
            </a:r>
            <a:r>
              <a:rPr lang="lt-LT" b="0" i="0" dirty="0" err="1">
                <a:solidFill>
                  <a:srgbClr val="DF3079"/>
                </a:solidFill>
                <a:effectLst/>
                <a:latin typeface="Söhne"/>
              </a:rPr>
              <a:t>onefile</a:t>
            </a:r>
            <a:r>
              <a:rPr lang="lt-LT" b="0" i="0" dirty="0">
                <a:effectLst/>
                <a:latin typeface="Söhne"/>
              </a:rPr>
              <a:t> -</a:t>
            </a:r>
            <a:r>
              <a:rPr lang="lt-LT" b="0" i="0" dirty="0" err="1">
                <a:effectLst/>
                <a:latin typeface="Söhne"/>
              </a:rPr>
              <a:t>w</a:t>
            </a:r>
            <a:r>
              <a:rPr lang="lt-LT" b="0" i="0" dirty="0">
                <a:effectLst/>
                <a:latin typeface="Söhne"/>
              </a:rPr>
              <a:t> </a:t>
            </a:r>
            <a:r>
              <a:rPr lang="lt-LT" b="0" i="0" dirty="0">
                <a:solidFill>
                  <a:srgbClr val="DF3079"/>
                </a:solidFill>
                <a:effectLst/>
                <a:latin typeface="Söhne"/>
              </a:rPr>
              <a:t>--</a:t>
            </a:r>
            <a:r>
              <a:rPr lang="lt-LT" b="0" i="0" dirty="0" err="1">
                <a:solidFill>
                  <a:srgbClr val="DF3079"/>
                </a:solidFill>
                <a:effectLst/>
                <a:latin typeface="Söhne"/>
              </a:rPr>
              <a:t>icon</a:t>
            </a:r>
            <a:r>
              <a:rPr lang="lt-LT" b="0" i="0" dirty="0">
                <a:effectLst/>
                <a:latin typeface="Söhne"/>
              </a:rPr>
              <a:t>=</a:t>
            </a:r>
            <a:r>
              <a:rPr lang="lt-LT" b="0" i="0" dirty="0" err="1">
                <a:effectLst/>
                <a:latin typeface="Söhne"/>
              </a:rPr>
              <a:t>sveikinimas</a:t>
            </a:r>
            <a:r>
              <a:rPr lang="lt-LT" b="0" i="0" dirty="0" err="1">
                <a:solidFill>
                  <a:srgbClr val="DF3079"/>
                </a:solidFill>
                <a:effectLst/>
                <a:latin typeface="Söhne"/>
              </a:rPr>
              <a:t>.ico</a:t>
            </a:r>
            <a:r>
              <a:rPr lang="lt-LT" b="0" i="0" dirty="0">
                <a:effectLst/>
                <a:latin typeface="Söhne"/>
              </a:rPr>
              <a:t> </a:t>
            </a:r>
            <a:r>
              <a:rPr lang="lt-LT" b="0" i="0" dirty="0" err="1">
                <a:effectLst/>
                <a:latin typeface="Söhne"/>
              </a:rPr>
              <a:t>sveikinimas</a:t>
            </a:r>
            <a:r>
              <a:rPr lang="lt-LT" b="0" i="0" dirty="0" err="1">
                <a:solidFill>
                  <a:srgbClr val="DF3079"/>
                </a:solidFill>
                <a:effectLst/>
                <a:latin typeface="Söhne"/>
              </a:rPr>
              <a:t>.py</a:t>
            </a:r>
            <a:r>
              <a:rPr lang="lt-LT" b="0" i="0" dirty="0">
                <a:effectLst/>
                <a:latin typeface="Söhne"/>
              </a:rPr>
              <a:t> </a:t>
            </a:r>
          </a:p>
          <a:p>
            <a:pPr algn="l"/>
            <a:r>
              <a:rPr lang="lt-LT" b="0" i="0" dirty="0">
                <a:effectLst/>
                <a:latin typeface="Söhne"/>
              </a:rPr>
              <a:t>Čia --</a:t>
            </a:r>
            <a:r>
              <a:rPr lang="lt-LT" b="0" i="0" dirty="0" err="1">
                <a:effectLst/>
                <a:latin typeface="Söhne"/>
              </a:rPr>
              <a:t>icon</a:t>
            </a:r>
            <a:r>
              <a:rPr lang="lt-LT" b="0" i="0" dirty="0">
                <a:effectLst/>
                <a:latin typeface="Söhne"/>
              </a:rPr>
              <a:t>=</a:t>
            </a:r>
            <a:r>
              <a:rPr lang="lt-LT" b="0" i="0" dirty="0" err="1">
                <a:effectLst/>
                <a:latin typeface="Söhne"/>
              </a:rPr>
              <a:t>sveikinimas.ico</a:t>
            </a:r>
            <a:r>
              <a:rPr lang="lt-LT" b="0" i="0" dirty="0">
                <a:effectLst/>
                <a:latin typeface="Söhne"/>
              </a:rPr>
              <a:t> argumentas nurodo, kad norite naudoti </a:t>
            </a:r>
            <a:r>
              <a:rPr lang="lt-LT" b="0" i="0" dirty="0" err="1">
                <a:effectLst/>
                <a:latin typeface="Söhne"/>
              </a:rPr>
              <a:t>sveikinimas.ico</a:t>
            </a:r>
            <a:r>
              <a:rPr lang="lt-LT" b="0" i="0" dirty="0">
                <a:effectLst/>
                <a:latin typeface="Söhne"/>
              </a:rPr>
              <a:t> kaip savo programos ikoną.</a:t>
            </a:r>
          </a:p>
          <a:p>
            <a:pPr algn="l"/>
            <a:r>
              <a:rPr lang="lt-LT" b="1" i="0" dirty="0">
                <a:effectLst/>
                <a:latin typeface="Söhne"/>
              </a:rPr>
              <a:t>Pastabos ir patarimai:</a:t>
            </a:r>
          </a:p>
          <a:p>
            <a:pPr algn="l">
              <a:buFont typeface="Arial" panose="020B0604020202020204" pitchFamily="34" charset="0"/>
              <a:buChar char="•"/>
            </a:pPr>
            <a:r>
              <a:rPr lang="lt-LT" b="0" i="0" dirty="0">
                <a:effectLst/>
                <a:latin typeface="Söhne"/>
              </a:rPr>
              <a:t>Įsitikinkite, kad .</a:t>
            </a:r>
            <a:r>
              <a:rPr lang="lt-LT" b="0" i="0" dirty="0" err="1">
                <a:effectLst/>
                <a:latin typeface="Söhne"/>
              </a:rPr>
              <a:t>ico</a:t>
            </a:r>
            <a:r>
              <a:rPr lang="lt-LT" b="0" i="0" dirty="0">
                <a:effectLst/>
                <a:latin typeface="Söhne"/>
              </a:rPr>
              <a:t> failas yra toje pačioje direktorijoje kaip ir jūsų </a:t>
            </a:r>
            <a:r>
              <a:rPr lang="lt-LT" b="0" i="0" dirty="0" err="1">
                <a:effectLst/>
                <a:latin typeface="Söhne"/>
              </a:rPr>
              <a:t>Python</a:t>
            </a:r>
            <a:r>
              <a:rPr lang="lt-LT" b="0" i="0" dirty="0">
                <a:effectLst/>
                <a:latin typeface="Söhne"/>
              </a:rPr>
              <a:t> </a:t>
            </a:r>
            <a:r>
              <a:rPr lang="lt-LT" b="0" i="0" dirty="0" err="1">
                <a:effectLst/>
                <a:latin typeface="Söhne"/>
              </a:rPr>
              <a:t>skriptas</a:t>
            </a:r>
            <a:r>
              <a:rPr lang="lt-LT" b="0" i="0" dirty="0">
                <a:effectLst/>
                <a:latin typeface="Söhne"/>
              </a:rPr>
              <a:t>, arba teisingai nurodykite kelią iki jo.</a:t>
            </a:r>
          </a:p>
          <a:p>
            <a:pPr algn="l">
              <a:buFont typeface="Arial" panose="020B0604020202020204" pitchFamily="34" charset="0"/>
              <a:buChar char="•"/>
            </a:pPr>
            <a:r>
              <a:rPr lang="lt-LT" b="0" i="0" dirty="0">
                <a:effectLst/>
                <a:latin typeface="Söhne"/>
              </a:rPr>
              <a:t>Norėdami keisti lango dydį, galite naudoti </a:t>
            </a:r>
            <a:r>
              <a:rPr lang="lt-LT" b="0" i="0" dirty="0" err="1">
                <a:effectLst/>
                <a:latin typeface="Söhne"/>
              </a:rPr>
              <a:t>pagrindinis.geometry</a:t>
            </a:r>
            <a:r>
              <a:rPr lang="lt-LT" b="0" i="0" dirty="0">
                <a:effectLst/>
                <a:latin typeface="Söhne"/>
              </a:rPr>
              <a:t>("300x200"), kur "300x200" yra plotis x aukštis pikseliais.</a:t>
            </a:r>
          </a:p>
          <a:p>
            <a:pPr algn="l"/>
            <a:r>
              <a:rPr lang="lt-LT" b="1" i="0" dirty="0">
                <a:effectLst/>
                <a:latin typeface="Söhne"/>
              </a:rPr>
              <a:t>Išvada:</a:t>
            </a:r>
          </a:p>
          <a:p>
            <a:pPr algn="l"/>
            <a:r>
              <a:rPr lang="lt-LT" b="0" i="0" dirty="0">
                <a:effectLst/>
                <a:latin typeface="Söhne"/>
              </a:rPr>
              <a:t>Papildomai keičiant lango ikoną, pavadinimą ir dydį, jūsų </a:t>
            </a:r>
            <a:r>
              <a:rPr lang="lt-LT" b="0" i="0" dirty="0" err="1">
                <a:effectLst/>
                <a:latin typeface="Söhne"/>
              </a:rPr>
              <a:t>tkinter</a:t>
            </a:r>
            <a:r>
              <a:rPr lang="lt-LT" b="0" i="0" dirty="0">
                <a:effectLst/>
                <a:latin typeface="Söhne"/>
              </a:rPr>
              <a:t> programa taps dar patrauklesnė ir individuali. Naudodami </a:t>
            </a:r>
            <a:r>
              <a:rPr lang="lt-LT" b="0" i="0" dirty="0" err="1">
                <a:effectLst/>
                <a:latin typeface="Söhne"/>
              </a:rPr>
              <a:t>PyInstaller</a:t>
            </a:r>
            <a:r>
              <a:rPr lang="lt-LT" b="0" i="0" dirty="0">
                <a:effectLst/>
                <a:latin typeface="Söhne"/>
              </a:rPr>
              <a:t> galite paversti šią programą į vykdomąjį .</a:t>
            </a:r>
            <a:r>
              <a:rPr lang="lt-LT" b="0" i="0" dirty="0" err="1">
                <a:effectLst/>
                <a:latin typeface="Söhne"/>
              </a:rPr>
              <a:t>exe</a:t>
            </a:r>
            <a:r>
              <a:rPr lang="lt-LT" b="0" i="0" dirty="0">
                <a:effectLst/>
                <a:latin typeface="Söhne"/>
              </a:rPr>
              <a:t> failą su individualia ikona, todėl jūsų kūrinys išsiskirs tarp kitų programų.</a:t>
            </a:r>
          </a:p>
          <a:p>
            <a:br>
              <a:rPr lang="lt-LT" dirty="0"/>
            </a:br>
            <a:endParaRPr lang="en-LT" dirty="0"/>
          </a:p>
        </p:txBody>
      </p:sp>
      <p:sp>
        <p:nvSpPr>
          <p:cNvPr id="4" name="Slide Number Placeholder 3"/>
          <p:cNvSpPr>
            <a:spLocks noGrp="1"/>
          </p:cNvSpPr>
          <p:nvPr>
            <p:ph type="sldNum" sz="quarter" idx="5"/>
          </p:nvPr>
        </p:nvSpPr>
        <p:spPr/>
        <p:txBody>
          <a:bodyPr/>
          <a:lstStyle/>
          <a:p>
            <a:fld id="{CD5E14A0-0FF0-DC42-B30A-C52C8A5AA2D8}" type="slidenum">
              <a:rPr lang="en-LT" smtClean="0"/>
              <a:t>15</a:t>
            </a:fld>
            <a:endParaRPr lang="en-LT"/>
          </a:p>
        </p:txBody>
      </p:sp>
    </p:spTree>
    <p:extLst>
      <p:ext uri="{BB962C8B-B14F-4D97-AF65-F5344CB8AC3E}">
        <p14:creationId xmlns:p14="http://schemas.microsoft.com/office/powerpoint/2010/main" val="69087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Šiandien aptarsime kaip sukurti virtualią aplinką, kaip instaliuoti bibliotekas į virtualią aplinką ir tik teoriškai pakalbėsiu kaip kurti EXE failus ką jus galėsite implementuoti.</a:t>
            </a:r>
          </a:p>
        </p:txBody>
      </p:sp>
      <p:sp>
        <p:nvSpPr>
          <p:cNvPr id="4" name="Slide Number Placeholder 3"/>
          <p:cNvSpPr>
            <a:spLocks noGrp="1"/>
          </p:cNvSpPr>
          <p:nvPr>
            <p:ph type="sldNum" sz="quarter" idx="5"/>
          </p:nvPr>
        </p:nvSpPr>
        <p:spPr/>
        <p:txBody>
          <a:bodyPr/>
          <a:lstStyle/>
          <a:p>
            <a:fld id="{CD5E14A0-0FF0-DC42-B30A-C52C8A5AA2D8}" type="slidenum">
              <a:rPr lang="en-LT" smtClean="0"/>
              <a:t>2</a:t>
            </a:fld>
            <a:endParaRPr lang="en-LT"/>
          </a:p>
        </p:txBody>
      </p:sp>
    </p:spTree>
    <p:extLst>
      <p:ext uri="{BB962C8B-B14F-4D97-AF65-F5344CB8AC3E}">
        <p14:creationId xmlns:p14="http://schemas.microsoft.com/office/powerpoint/2010/main" val="33738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Jei jau pradėjome tyrinėti </a:t>
            </a:r>
            <a:r>
              <a:rPr lang="lt-LT" b="0" i="0" dirty="0" err="1">
                <a:solidFill>
                  <a:srgbClr val="374151"/>
                </a:solidFill>
                <a:effectLst/>
                <a:latin typeface="Söhne"/>
              </a:rPr>
              <a:t>Python</a:t>
            </a:r>
            <a:r>
              <a:rPr lang="lt-LT" b="0" i="0" dirty="0">
                <a:solidFill>
                  <a:srgbClr val="374151"/>
                </a:solidFill>
                <a:effectLst/>
                <a:latin typeface="Söhne"/>
              </a:rPr>
              <a:t> programavimo kalbą, greičiausiai pastebėjote, kad kartais programos reikalauja skirtingų bibliotekų versijų. Kaip valdyti šias priklausomybes ir sukurti švarią darbo aplinką? Atsakymas – virtuali aplinka (angl. </a:t>
            </a:r>
            <a:r>
              <a:rPr lang="lt-LT" b="0" i="0" dirty="0" err="1">
                <a:solidFill>
                  <a:srgbClr val="374151"/>
                </a:solidFill>
                <a:effectLst/>
                <a:latin typeface="Söhne"/>
              </a:rPr>
              <a:t>virtual</a:t>
            </a:r>
            <a:r>
              <a:rPr lang="lt-LT" b="0" i="0" dirty="0">
                <a:solidFill>
                  <a:srgbClr val="374151"/>
                </a:solidFill>
                <a:effectLst/>
                <a:latin typeface="Söhne"/>
              </a:rPr>
              <a:t> </a:t>
            </a:r>
            <a:r>
              <a:rPr lang="lt-LT" b="0" i="0" dirty="0" err="1">
                <a:solidFill>
                  <a:srgbClr val="374151"/>
                </a:solidFill>
                <a:effectLst/>
                <a:latin typeface="Söhne"/>
              </a:rPr>
              <a:t>environment</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1" i="0" dirty="0">
                <a:solidFill>
                  <a:srgbClr val="374151"/>
                </a:solidFill>
                <a:effectLst/>
                <a:latin typeface="Söhne"/>
              </a:rPr>
              <a:t>Kas tai yra virtuali aplinka?</a:t>
            </a:r>
            <a:endParaRPr lang="lt-LT" b="0" i="0" dirty="0">
              <a:solidFill>
                <a:srgbClr val="374151"/>
              </a:solidFill>
              <a:effectLst/>
              <a:latin typeface="Söhne"/>
            </a:endParaRPr>
          </a:p>
          <a:p>
            <a:pPr algn="l"/>
            <a:r>
              <a:rPr lang="lt-LT" b="0" i="0" dirty="0">
                <a:solidFill>
                  <a:srgbClr val="374151"/>
                </a:solidFill>
                <a:effectLst/>
                <a:latin typeface="Söhne"/>
              </a:rPr>
              <a:t>Virtuali aplinka – tai izoliuota </a:t>
            </a:r>
            <a:r>
              <a:rPr lang="lt-LT" b="0" i="0" dirty="0" err="1">
                <a:solidFill>
                  <a:srgbClr val="374151"/>
                </a:solidFill>
                <a:effectLst/>
                <a:latin typeface="Söhne"/>
              </a:rPr>
              <a:t>Python</a:t>
            </a:r>
            <a:r>
              <a:rPr lang="lt-LT" b="0" i="0" dirty="0">
                <a:solidFill>
                  <a:srgbClr val="374151"/>
                </a:solidFill>
                <a:effectLst/>
                <a:latin typeface="Söhne"/>
              </a:rPr>
              <a:t> interpretatoriaus versija, kurioje gali įdiegti bibliotekas nepaveikdamas pagrindinio </a:t>
            </a:r>
            <a:r>
              <a:rPr lang="lt-LT" b="0" i="0" dirty="0" err="1">
                <a:solidFill>
                  <a:srgbClr val="374151"/>
                </a:solidFill>
                <a:effectLst/>
                <a:latin typeface="Söhne"/>
              </a:rPr>
              <a:t>Python</a:t>
            </a:r>
            <a:r>
              <a:rPr lang="lt-LT" b="0" i="0" dirty="0">
                <a:solidFill>
                  <a:srgbClr val="374151"/>
                </a:solidFill>
                <a:effectLst/>
                <a:latin typeface="Söhne"/>
              </a:rPr>
              <a:t> interpretatoriaus. Tai labai naudinga, jei dirbi su keliais projektais, kuriems reikia skirtingų bibliotekų versijų.</a:t>
            </a:r>
          </a:p>
          <a:p>
            <a:pPr algn="l"/>
            <a:endParaRPr lang="lt-LT" b="1" i="0" dirty="0">
              <a:solidFill>
                <a:srgbClr val="374151"/>
              </a:solidFill>
              <a:effectLst/>
              <a:latin typeface="Söhne"/>
            </a:endParaRPr>
          </a:p>
          <a:p>
            <a:pPr algn="l"/>
            <a:r>
              <a:rPr lang="lt-LT" b="1" i="0" dirty="0">
                <a:solidFill>
                  <a:srgbClr val="374151"/>
                </a:solidFill>
                <a:effectLst/>
                <a:latin typeface="Söhne"/>
              </a:rPr>
              <a:t>Kodėl tai svarbu?</a:t>
            </a:r>
            <a:endParaRPr lang="lt-LT" b="0" i="0" dirty="0">
              <a:solidFill>
                <a:srgbClr val="374151"/>
              </a:solidFill>
              <a:effectLst/>
              <a:latin typeface="Söhne"/>
            </a:endParaRPr>
          </a:p>
          <a:p>
            <a:pPr algn="l"/>
            <a:r>
              <a:rPr lang="lt-LT" b="0" i="0" dirty="0">
                <a:solidFill>
                  <a:srgbClr val="374151"/>
                </a:solidFill>
                <a:effectLst/>
                <a:latin typeface="Söhne"/>
              </a:rPr>
              <a:t>Pažvelkime į pavyzdį. Tarkime, kad tavo kompiuteryje yra įdiegta </a:t>
            </a:r>
            <a:r>
              <a:rPr lang="lt-LT" b="0" i="0" dirty="0" err="1">
                <a:solidFill>
                  <a:srgbClr val="374151"/>
                </a:solidFill>
                <a:effectLst/>
                <a:latin typeface="Söhne"/>
              </a:rPr>
              <a:t>decorator</a:t>
            </a:r>
            <a:r>
              <a:rPr lang="lt-LT" b="0" i="0" dirty="0">
                <a:solidFill>
                  <a:srgbClr val="374151"/>
                </a:solidFill>
                <a:effectLst/>
                <a:latin typeface="Söhne"/>
              </a:rPr>
              <a:t> biblioteka versijos 4.0.10. Bet vienam tavo projektui reikia naujesnės versijos, o kitam – senesnės. Be virtualios aplinkos tai gali sukelti problemų. Su virtualia aplinka gali lengvai sukurti du atskirus projektus su skirtingomis </a:t>
            </a:r>
            <a:r>
              <a:rPr lang="lt-LT" b="0" i="0" dirty="0" err="1">
                <a:solidFill>
                  <a:srgbClr val="374151"/>
                </a:solidFill>
                <a:effectLst/>
                <a:latin typeface="Söhne"/>
              </a:rPr>
              <a:t>decorator</a:t>
            </a:r>
            <a:r>
              <a:rPr lang="lt-LT" b="0" i="0" dirty="0">
                <a:solidFill>
                  <a:srgbClr val="374151"/>
                </a:solidFill>
                <a:effectLst/>
                <a:latin typeface="Söhne"/>
              </a:rPr>
              <a:t> versijomis.</a:t>
            </a:r>
          </a:p>
          <a:p>
            <a:pPr algn="l"/>
            <a:endParaRPr lang="lt-LT" b="1" i="0" dirty="0">
              <a:solidFill>
                <a:srgbClr val="374151"/>
              </a:solidFill>
              <a:effectLst/>
              <a:latin typeface="Söhne"/>
            </a:endParaRPr>
          </a:p>
          <a:p>
            <a:pPr algn="l"/>
            <a:r>
              <a:rPr lang="lt-LT" b="1" i="0" dirty="0">
                <a:solidFill>
                  <a:srgbClr val="374151"/>
                </a:solidFill>
                <a:effectLst/>
                <a:latin typeface="Söhne"/>
              </a:rPr>
              <a:t>Kaip tai atrodo?</a:t>
            </a:r>
            <a:endParaRPr lang="lt-LT" b="0" i="0" dirty="0">
              <a:solidFill>
                <a:srgbClr val="374151"/>
              </a:solidFill>
              <a:effectLst/>
              <a:latin typeface="Söhne"/>
            </a:endParaRPr>
          </a:p>
          <a:p>
            <a:pPr algn="l"/>
            <a:r>
              <a:rPr lang="lt-LT" b="0" i="0" dirty="0">
                <a:solidFill>
                  <a:srgbClr val="374151"/>
                </a:solidFill>
                <a:effectLst/>
                <a:latin typeface="Söhne"/>
              </a:rPr>
              <a:t>Kai įdiegi </a:t>
            </a:r>
            <a:r>
              <a:rPr lang="lt-LT" b="0" i="0" dirty="0" err="1">
                <a:solidFill>
                  <a:srgbClr val="374151"/>
                </a:solidFill>
                <a:effectLst/>
                <a:latin typeface="Söhne"/>
              </a:rPr>
              <a:t>Python</a:t>
            </a:r>
            <a:r>
              <a:rPr lang="lt-LT" b="0" i="0" dirty="0">
                <a:solidFill>
                  <a:srgbClr val="374151"/>
                </a:solidFill>
                <a:effectLst/>
                <a:latin typeface="Söhne"/>
              </a:rPr>
              <a:t> paketus, jie paprastai yra įrašomi į bendrąją sistemą. Pvz.:</a:t>
            </a:r>
          </a:p>
          <a:p>
            <a:br>
              <a:rPr lang="en-LT" dirty="0"/>
            </a:br>
            <a:r>
              <a:rPr lang="en-GB" dirty="0"/>
              <a:t>C:\Users\</a:t>
            </a:r>
            <a:r>
              <a:rPr lang="en-GB" dirty="0" err="1"/>
              <a:t>Vartotojas</a:t>
            </a:r>
            <a:r>
              <a:rPr lang="en-GB" dirty="0"/>
              <a:t>&gt;pip list</a:t>
            </a:r>
          </a:p>
          <a:p>
            <a:r>
              <a:rPr lang="en-GB" dirty="0"/>
              <a:t>Package       Version</a:t>
            </a:r>
          </a:p>
          <a:p>
            <a:r>
              <a:rPr lang="en-GB" dirty="0"/>
              <a:t>------------- ---------</a:t>
            </a:r>
          </a:p>
          <a:p>
            <a:r>
              <a:rPr lang="en-GB" dirty="0"/>
              <a:t>decorator     4.0.10</a:t>
            </a:r>
          </a:p>
          <a:p>
            <a:r>
              <a:rPr lang="en-GB" dirty="0" err="1"/>
              <a:t>docutils</a:t>
            </a:r>
            <a:r>
              <a:rPr lang="en-GB" dirty="0"/>
              <a:t>      0.12</a:t>
            </a:r>
          </a:p>
          <a:p>
            <a:r>
              <a:rPr lang="en-GB" dirty="0"/>
              <a:t>...</a:t>
            </a:r>
          </a:p>
          <a:p>
            <a:endParaRPr lang="en-GB" dirty="0"/>
          </a:p>
          <a:p>
            <a:pPr algn="l"/>
            <a:r>
              <a:rPr lang="lt-LT" b="0" i="0" dirty="0">
                <a:solidFill>
                  <a:srgbClr val="374151"/>
                </a:solidFill>
                <a:effectLst/>
                <a:latin typeface="Söhne"/>
              </a:rPr>
              <a:t>Čia matome, kad yra įdiegta </a:t>
            </a:r>
            <a:r>
              <a:rPr lang="lt-LT" b="0" i="0" dirty="0" err="1">
                <a:solidFill>
                  <a:srgbClr val="374151"/>
                </a:solidFill>
                <a:effectLst/>
                <a:latin typeface="Söhne"/>
              </a:rPr>
              <a:t>decorator</a:t>
            </a:r>
            <a:r>
              <a:rPr lang="lt-LT" b="0" i="0" dirty="0">
                <a:solidFill>
                  <a:srgbClr val="374151"/>
                </a:solidFill>
                <a:effectLst/>
                <a:latin typeface="Söhne"/>
              </a:rPr>
              <a:t> versija 4.0.10 ir kiti paketai.</a:t>
            </a:r>
          </a:p>
          <a:p>
            <a:pPr algn="l"/>
            <a:r>
              <a:rPr lang="lt-LT" b="1" i="0" dirty="0">
                <a:solidFill>
                  <a:srgbClr val="374151"/>
                </a:solidFill>
                <a:effectLst/>
                <a:latin typeface="Söhne"/>
              </a:rPr>
              <a:t>Kaip sukurti virtualią aplinką?</a:t>
            </a:r>
            <a:endParaRPr lang="lt-LT" b="0" i="0" dirty="0">
              <a:solidFill>
                <a:srgbClr val="374151"/>
              </a:solidFill>
              <a:effectLst/>
              <a:latin typeface="Söhne"/>
            </a:endParaRPr>
          </a:p>
          <a:p>
            <a:pPr algn="l"/>
            <a:r>
              <a:rPr lang="lt-LT" b="0" i="0" dirty="0" err="1">
                <a:solidFill>
                  <a:srgbClr val="374151"/>
                </a:solidFill>
                <a:effectLst/>
                <a:latin typeface="Söhne"/>
              </a:rPr>
              <a:t>Python</a:t>
            </a:r>
            <a:r>
              <a:rPr lang="lt-LT" b="0" i="0" dirty="0">
                <a:solidFill>
                  <a:srgbClr val="374151"/>
                </a:solidFill>
                <a:effectLst/>
                <a:latin typeface="Söhne"/>
              </a:rPr>
              <a:t> 3 jau turi integruotą įrankį vadinamą </a:t>
            </a:r>
            <a:r>
              <a:rPr lang="lt-LT" b="0" i="0" dirty="0" err="1">
                <a:solidFill>
                  <a:srgbClr val="374151"/>
                </a:solidFill>
                <a:effectLst/>
                <a:latin typeface="Söhne"/>
              </a:rPr>
              <a:t>venv</a:t>
            </a:r>
            <a:r>
              <a:rPr lang="lt-LT" b="0" i="0" dirty="0">
                <a:solidFill>
                  <a:srgbClr val="374151"/>
                </a:solidFill>
                <a:effectLst/>
                <a:latin typeface="Söhne"/>
              </a:rPr>
              <a:t>. Norint sukurti virtualią aplinką:</a:t>
            </a:r>
          </a:p>
          <a:p>
            <a:pPr algn="l">
              <a:buFont typeface="+mj-lt"/>
              <a:buAutoNum type="arabicPeriod"/>
            </a:pPr>
            <a:r>
              <a:rPr lang="lt-LT" b="0" i="0" dirty="0">
                <a:solidFill>
                  <a:srgbClr val="374151"/>
                </a:solidFill>
                <a:effectLst/>
                <a:latin typeface="Söhne"/>
              </a:rPr>
              <a:t>Atidaryk komandinę eilutę.</a:t>
            </a:r>
          </a:p>
          <a:p>
            <a:pPr algn="l">
              <a:buFont typeface="+mj-lt"/>
              <a:buAutoNum type="arabicPeriod"/>
            </a:pPr>
            <a:r>
              <a:rPr lang="lt-LT" b="0" i="0" dirty="0">
                <a:solidFill>
                  <a:srgbClr val="374151"/>
                </a:solidFill>
                <a:effectLst/>
                <a:latin typeface="Söhne"/>
              </a:rPr>
              <a:t>Nuspręsk, kur norėtum saugoti virtualią aplinką, ir nurodyk šį kelią.</a:t>
            </a:r>
          </a:p>
          <a:p>
            <a:pPr algn="l">
              <a:buFont typeface="+mj-lt"/>
              <a:buAutoNum type="arabicPeriod"/>
            </a:pPr>
            <a:r>
              <a:rPr lang="lt-LT" b="0" i="0" dirty="0">
                <a:solidFill>
                  <a:srgbClr val="374151"/>
                </a:solidFill>
                <a:effectLst/>
                <a:latin typeface="Söhne"/>
              </a:rPr>
              <a:t>Įvesk: </a:t>
            </a:r>
            <a:r>
              <a:rPr lang="lt-LT" b="0" i="0" dirty="0" err="1">
                <a:solidFill>
                  <a:srgbClr val="374151"/>
                </a:solidFill>
                <a:effectLst/>
                <a:latin typeface="Söhne"/>
              </a:rPr>
              <a:t>python</a:t>
            </a:r>
            <a:r>
              <a:rPr lang="lt-LT" b="0" i="0" dirty="0">
                <a:solidFill>
                  <a:srgbClr val="374151"/>
                </a:solidFill>
                <a:effectLst/>
                <a:latin typeface="Söhne"/>
              </a:rPr>
              <a:t> -m </a:t>
            </a:r>
            <a:r>
              <a:rPr lang="lt-LT" b="0" i="0" dirty="0" err="1">
                <a:solidFill>
                  <a:srgbClr val="374151"/>
                </a:solidFill>
                <a:effectLst/>
                <a:latin typeface="Söhne"/>
              </a:rPr>
              <a:t>venv</a:t>
            </a:r>
            <a:r>
              <a:rPr lang="lt-LT" b="0" i="0" dirty="0">
                <a:solidFill>
                  <a:srgbClr val="374151"/>
                </a:solidFill>
                <a:effectLst/>
                <a:latin typeface="Söhne"/>
              </a:rPr>
              <a:t> </a:t>
            </a:r>
            <a:r>
              <a:rPr lang="lt-LT" b="0" i="0" dirty="0" err="1">
                <a:solidFill>
                  <a:srgbClr val="374151"/>
                </a:solidFill>
                <a:effectLst/>
                <a:latin typeface="Söhne"/>
              </a:rPr>
              <a:t>kelias_iki_aplinkos</a:t>
            </a:r>
            <a:r>
              <a:rPr lang="lt-LT" b="0" i="0" dirty="0">
                <a:solidFill>
                  <a:srgbClr val="374151"/>
                </a:solidFill>
                <a:effectLst/>
                <a:latin typeface="Söhne"/>
              </a:rPr>
              <a:t>.</a:t>
            </a:r>
          </a:p>
          <a:p>
            <a:pPr algn="l"/>
            <a:r>
              <a:rPr lang="lt-LT" b="0" i="0" dirty="0">
                <a:solidFill>
                  <a:srgbClr val="374151"/>
                </a:solidFill>
                <a:effectLst/>
                <a:latin typeface="Söhne"/>
              </a:rPr>
              <a:t>Pvz.: </a:t>
            </a:r>
            <a:r>
              <a:rPr lang="lt-LT" b="0" i="0" dirty="0" err="1">
                <a:solidFill>
                  <a:srgbClr val="374151"/>
                </a:solidFill>
                <a:effectLst/>
                <a:latin typeface="Söhne"/>
              </a:rPr>
              <a:t>python</a:t>
            </a:r>
            <a:r>
              <a:rPr lang="lt-LT" b="0" i="0" dirty="0">
                <a:solidFill>
                  <a:srgbClr val="374151"/>
                </a:solidFill>
                <a:effectLst/>
                <a:latin typeface="Söhne"/>
              </a:rPr>
              <a:t> -m </a:t>
            </a:r>
            <a:r>
              <a:rPr lang="lt-LT" b="0" i="0" dirty="0" err="1">
                <a:solidFill>
                  <a:srgbClr val="374151"/>
                </a:solidFill>
                <a:effectLst/>
                <a:latin typeface="Söhne"/>
              </a:rPr>
              <a:t>venv</a:t>
            </a:r>
            <a:r>
              <a:rPr lang="lt-LT" b="0" i="0" dirty="0">
                <a:solidFill>
                  <a:srgbClr val="374151"/>
                </a:solidFill>
                <a:effectLst/>
                <a:latin typeface="Söhne"/>
              </a:rPr>
              <a:t> C:\</a:t>
            </a:r>
            <a:r>
              <a:rPr lang="lt-LT" b="0" i="0" dirty="0" err="1">
                <a:solidFill>
                  <a:srgbClr val="374151"/>
                </a:solidFill>
                <a:effectLst/>
                <a:latin typeface="Söhne"/>
              </a:rPr>
              <a:t>Users</a:t>
            </a:r>
            <a:r>
              <a:rPr lang="lt-LT" b="0" i="0" dirty="0">
                <a:solidFill>
                  <a:srgbClr val="374151"/>
                </a:solidFill>
                <a:effectLst/>
                <a:latin typeface="Söhne"/>
              </a:rPr>
              <a:t>\Vartotojas\</a:t>
            </a:r>
            <a:r>
              <a:rPr lang="lt-LT" b="0" i="0" dirty="0" err="1">
                <a:solidFill>
                  <a:srgbClr val="374151"/>
                </a:solidFill>
                <a:effectLst/>
                <a:latin typeface="Söhne"/>
              </a:rPr>
              <a:t>my_virtual_environment</a:t>
            </a:r>
            <a:endParaRPr lang="lt-LT" b="0" i="0" dirty="0">
              <a:solidFill>
                <a:srgbClr val="374151"/>
              </a:solidFill>
              <a:effectLst/>
              <a:latin typeface="Söhne"/>
            </a:endParaRPr>
          </a:p>
          <a:p>
            <a:pPr algn="l"/>
            <a:r>
              <a:rPr lang="lt-LT" b="1" i="0" dirty="0">
                <a:solidFill>
                  <a:srgbClr val="374151"/>
                </a:solidFill>
                <a:effectLst/>
                <a:latin typeface="Söhne"/>
              </a:rPr>
              <a:t>Kaip naudotis virtualia aplinka?</a:t>
            </a:r>
            <a:endParaRPr lang="lt-LT" b="0" i="0" dirty="0">
              <a:solidFill>
                <a:srgbClr val="374151"/>
              </a:solidFill>
              <a:effectLst/>
              <a:latin typeface="Söhne"/>
            </a:endParaRPr>
          </a:p>
          <a:p>
            <a:pPr algn="l"/>
            <a:r>
              <a:rPr lang="lt-LT" b="0" i="0" dirty="0">
                <a:solidFill>
                  <a:srgbClr val="374151"/>
                </a:solidFill>
                <a:effectLst/>
                <a:latin typeface="Söhne"/>
              </a:rPr>
              <a:t>Kai </a:t>
            </a:r>
            <a:r>
              <a:rPr lang="lt-LT" b="0" i="0" dirty="0" err="1">
                <a:solidFill>
                  <a:srgbClr val="374151"/>
                </a:solidFill>
                <a:effectLst/>
                <a:latin typeface="Söhne"/>
              </a:rPr>
              <a:t>sukūri</a:t>
            </a:r>
            <a:r>
              <a:rPr lang="lt-LT" b="0" i="0" dirty="0">
                <a:solidFill>
                  <a:srgbClr val="374151"/>
                </a:solidFill>
                <a:effectLst/>
                <a:latin typeface="Söhne"/>
              </a:rPr>
              <a:t> virtualią aplinką, norint ją aktyvuoti:</a:t>
            </a:r>
          </a:p>
          <a:p>
            <a:pPr algn="l"/>
            <a:r>
              <a:rPr lang="lt-LT" b="0" i="0" dirty="0">
                <a:solidFill>
                  <a:srgbClr val="374151"/>
                </a:solidFill>
                <a:effectLst/>
                <a:latin typeface="Söhne"/>
              </a:rPr>
              <a:t>Windows sistemoje:</a:t>
            </a:r>
          </a:p>
          <a:p>
            <a:r>
              <a:rPr lang="lt-LT" dirty="0" err="1">
                <a:effectLst/>
                <a:latin typeface="Söhne"/>
              </a:rPr>
              <a:t>makefileCopy</a:t>
            </a:r>
            <a:r>
              <a:rPr lang="lt-LT" dirty="0">
                <a:effectLst/>
                <a:latin typeface="Söhne"/>
              </a:rPr>
              <a:t> </a:t>
            </a:r>
            <a:r>
              <a:rPr lang="lt-LT" dirty="0" err="1">
                <a:effectLst/>
                <a:latin typeface="Söhne"/>
              </a:rPr>
              <a:t>code</a:t>
            </a:r>
            <a:endParaRPr lang="lt-LT" dirty="0">
              <a:effectLst/>
              <a:latin typeface="Söhne"/>
            </a:endParaRPr>
          </a:p>
          <a:p>
            <a:r>
              <a:rPr lang="lt-LT" dirty="0">
                <a:effectLst/>
              </a:rPr>
              <a:t>C:\</a:t>
            </a:r>
            <a:r>
              <a:rPr lang="lt-LT" dirty="0" err="1">
                <a:effectLst/>
              </a:rPr>
              <a:t>Users</a:t>
            </a:r>
            <a:r>
              <a:rPr lang="lt-LT" dirty="0">
                <a:effectLst/>
              </a:rPr>
              <a:t>\Vartotojas&gt;</a:t>
            </a:r>
            <a:r>
              <a:rPr lang="lt-LT" dirty="0" err="1">
                <a:effectLst/>
              </a:rPr>
              <a:t>my_virtual_environment</a:t>
            </a:r>
            <a:r>
              <a:rPr lang="lt-LT" dirty="0">
                <a:effectLst/>
              </a:rPr>
              <a:t>\</a:t>
            </a:r>
            <a:r>
              <a:rPr lang="lt-LT" dirty="0" err="1">
                <a:effectLst/>
              </a:rPr>
              <a:t>Scripts</a:t>
            </a:r>
            <a:r>
              <a:rPr lang="lt-LT" dirty="0">
                <a:effectLst/>
              </a:rPr>
              <a:t>\</a:t>
            </a:r>
            <a:r>
              <a:rPr lang="lt-LT" dirty="0" err="1">
                <a:effectLst/>
              </a:rPr>
              <a:t>activate</a:t>
            </a:r>
            <a:r>
              <a:rPr lang="lt-LT" dirty="0">
                <a:effectLst/>
              </a:rPr>
              <a:t> </a:t>
            </a:r>
          </a:p>
          <a:p>
            <a:pPr algn="l"/>
            <a:r>
              <a:rPr lang="lt-LT" b="0" i="0" dirty="0">
                <a:solidFill>
                  <a:srgbClr val="374151"/>
                </a:solidFill>
                <a:effectLst/>
                <a:latin typeface="Söhne"/>
              </a:rPr>
              <a:t>Dabar visi </a:t>
            </a:r>
            <a:r>
              <a:rPr lang="lt-LT" b="0" i="0" dirty="0" err="1">
                <a:solidFill>
                  <a:srgbClr val="374151"/>
                </a:solidFill>
                <a:effectLst/>
                <a:latin typeface="Söhne"/>
              </a:rPr>
              <a:t>pip</a:t>
            </a:r>
            <a:r>
              <a:rPr lang="lt-LT" b="0" i="0" dirty="0">
                <a:solidFill>
                  <a:srgbClr val="374151"/>
                </a:solidFill>
                <a:effectLst/>
                <a:latin typeface="Söhne"/>
              </a:rPr>
              <a:t> </a:t>
            </a:r>
            <a:r>
              <a:rPr lang="lt-LT" b="0" i="0" dirty="0" err="1">
                <a:solidFill>
                  <a:srgbClr val="374151"/>
                </a:solidFill>
                <a:effectLst/>
                <a:latin typeface="Söhne"/>
              </a:rPr>
              <a:t>install</a:t>
            </a:r>
            <a:r>
              <a:rPr lang="lt-LT" b="0" i="0" dirty="0">
                <a:solidFill>
                  <a:srgbClr val="374151"/>
                </a:solidFill>
                <a:effectLst/>
                <a:latin typeface="Söhne"/>
              </a:rPr>
              <a:t> įdiegiami paketai bus saugomi virtualioje aplinkoje, o ne pagrindiniame </a:t>
            </a:r>
            <a:r>
              <a:rPr lang="lt-LT" b="0" i="0" dirty="0" err="1">
                <a:solidFill>
                  <a:srgbClr val="374151"/>
                </a:solidFill>
                <a:effectLst/>
                <a:latin typeface="Söhne"/>
              </a:rPr>
              <a:t>Python</a:t>
            </a:r>
            <a:r>
              <a:rPr lang="lt-LT" b="0" i="0" dirty="0">
                <a:solidFill>
                  <a:srgbClr val="374151"/>
                </a:solidFill>
                <a:effectLst/>
                <a:latin typeface="Söhne"/>
              </a:rPr>
              <a:t>.</a:t>
            </a:r>
          </a:p>
          <a:p>
            <a:pPr algn="l"/>
            <a:r>
              <a:rPr lang="lt-LT" b="1" i="0" dirty="0">
                <a:solidFill>
                  <a:srgbClr val="374151"/>
                </a:solidFill>
                <a:effectLst/>
                <a:latin typeface="Söhne"/>
              </a:rPr>
              <a:t>Išvada</a:t>
            </a:r>
            <a:endParaRPr lang="lt-LT" b="0" i="0" dirty="0">
              <a:solidFill>
                <a:srgbClr val="374151"/>
              </a:solidFill>
              <a:effectLst/>
              <a:latin typeface="Söhne"/>
            </a:endParaRPr>
          </a:p>
          <a:p>
            <a:pPr algn="l"/>
            <a:r>
              <a:rPr lang="lt-LT" b="0" i="0" dirty="0">
                <a:solidFill>
                  <a:srgbClr val="374151"/>
                </a:solidFill>
                <a:effectLst/>
                <a:latin typeface="Söhne"/>
              </a:rPr>
              <a:t>Virtuali aplinka yra puikus būdas izoliuoti savo </a:t>
            </a:r>
            <a:r>
              <a:rPr lang="lt-LT" b="0" i="0" dirty="0" err="1">
                <a:solidFill>
                  <a:srgbClr val="374151"/>
                </a:solidFill>
                <a:effectLst/>
                <a:latin typeface="Söhne"/>
              </a:rPr>
              <a:t>Python</a:t>
            </a:r>
            <a:r>
              <a:rPr lang="lt-LT" b="0" i="0" dirty="0">
                <a:solidFill>
                  <a:srgbClr val="374151"/>
                </a:solidFill>
                <a:effectLst/>
                <a:latin typeface="Söhne"/>
              </a:rPr>
              <a:t> projektus ir valdyti priklausomybes. Tai padeda išvengti konfliktų tarp bibliotekų ir palengvina projektų </a:t>
            </a:r>
            <a:r>
              <a:rPr lang="lt-LT" b="0" i="0" dirty="0" err="1">
                <a:solidFill>
                  <a:srgbClr val="374151"/>
                </a:solidFill>
                <a:effectLst/>
                <a:latin typeface="Söhne"/>
              </a:rPr>
              <a:t>perkeliamumą</a:t>
            </a:r>
            <a:r>
              <a:rPr lang="lt-LT" b="0" i="0" dirty="0">
                <a:solidFill>
                  <a:srgbClr val="374151"/>
                </a:solidFill>
                <a:effectLst/>
                <a:latin typeface="Söhne"/>
              </a:rPr>
              <a:t>. Dabar, žinodamas šį principą, gali saugiai kurti savo projektus ir eksperimentuoti su naujais paketais be jokios rūpesčių!</a:t>
            </a:r>
          </a:p>
          <a:p>
            <a:endParaRPr lang="en-GB" dirty="0"/>
          </a:p>
          <a:p>
            <a:endParaRPr lang="en-LT" dirty="0"/>
          </a:p>
        </p:txBody>
      </p:sp>
      <p:sp>
        <p:nvSpPr>
          <p:cNvPr id="4" name="Slide Number Placeholder 3"/>
          <p:cNvSpPr>
            <a:spLocks noGrp="1"/>
          </p:cNvSpPr>
          <p:nvPr>
            <p:ph type="sldNum" sz="quarter" idx="5"/>
          </p:nvPr>
        </p:nvSpPr>
        <p:spPr/>
        <p:txBody>
          <a:bodyPr/>
          <a:lstStyle/>
          <a:p>
            <a:fld id="{CD5E14A0-0FF0-DC42-B30A-C52C8A5AA2D8}" type="slidenum">
              <a:rPr lang="en-LT" smtClean="0"/>
              <a:t>3</a:t>
            </a:fld>
            <a:endParaRPr lang="en-LT"/>
          </a:p>
        </p:txBody>
      </p:sp>
    </p:spTree>
    <p:extLst>
      <p:ext uri="{BB962C8B-B14F-4D97-AF65-F5344CB8AC3E}">
        <p14:creationId xmlns:p14="http://schemas.microsoft.com/office/powerpoint/2010/main" val="160264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sukurti virtualią aplinką savo </a:t>
            </a:r>
            <a:r>
              <a:rPr lang="lt-LT" b="1" i="0" dirty="0" err="1">
                <a:solidFill>
                  <a:srgbClr val="374151"/>
                </a:solidFill>
                <a:effectLst/>
                <a:latin typeface="Söhne"/>
              </a:rPr>
              <a:t>Python</a:t>
            </a:r>
            <a:r>
              <a:rPr lang="lt-LT" b="1" i="0" dirty="0">
                <a:solidFill>
                  <a:srgbClr val="374151"/>
                </a:solidFill>
                <a:effectLst/>
                <a:latin typeface="Söhne"/>
              </a:rPr>
              <a:t> projekte</a:t>
            </a:r>
            <a:endParaRPr lang="lt-LT" b="0" i="0" dirty="0">
              <a:solidFill>
                <a:srgbClr val="374151"/>
              </a:solidFill>
              <a:effectLst/>
              <a:latin typeface="Söhne"/>
            </a:endParaRPr>
          </a:p>
          <a:p>
            <a:pPr algn="l"/>
            <a:r>
              <a:rPr lang="lt-LT" b="0" i="0" dirty="0">
                <a:solidFill>
                  <a:srgbClr val="374151"/>
                </a:solidFill>
                <a:effectLst/>
                <a:latin typeface="Söhne"/>
              </a:rPr>
              <a:t>Jei norite sukurti izoliuotą darbo aplinką savo </a:t>
            </a:r>
            <a:r>
              <a:rPr lang="lt-LT" b="0" i="0" dirty="0" err="1">
                <a:solidFill>
                  <a:srgbClr val="374151"/>
                </a:solidFill>
                <a:effectLst/>
                <a:latin typeface="Söhne"/>
              </a:rPr>
              <a:t>Python</a:t>
            </a:r>
            <a:r>
              <a:rPr lang="lt-LT" b="0" i="0" dirty="0">
                <a:solidFill>
                  <a:srgbClr val="374151"/>
                </a:solidFill>
                <a:effectLst/>
                <a:latin typeface="Söhne"/>
              </a:rPr>
              <a:t> projektui, tam yra paprastas būdas naudojant virtualią aplinką. Tai ypač naudinga, kai norite eksperimentuoti su naujomis bibliotekomis ar versijomis. Sekite žingsnius žemiau, kad sukurtumėte virtualią aplinką savo projekte.</a:t>
            </a:r>
          </a:p>
          <a:p>
            <a:pPr algn="l"/>
            <a:r>
              <a:rPr lang="lt-LT" b="1" i="0" dirty="0">
                <a:solidFill>
                  <a:srgbClr val="374151"/>
                </a:solidFill>
                <a:effectLst/>
                <a:latin typeface="Söhne"/>
              </a:rPr>
              <a:t>1. Pereikite į darbalaukį</a:t>
            </a:r>
            <a:endParaRPr lang="lt-LT" b="0" i="0" dirty="0">
              <a:solidFill>
                <a:srgbClr val="374151"/>
              </a:solidFill>
              <a:effectLst/>
              <a:latin typeface="Söhne"/>
            </a:endParaRPr>
          </a:p>
          <a:p>
            <a:pPr algn="l"/>
            <a:r>
              <a:rPr lang="lt-LT" b="0" i="0" dirty="0">
                <a:solidFill>
                  <a:srgbClr val="374151"/>
                </a:solidFill>
                <a:effectLst/>
                <a:latin typeface="Söhne"/>
              </a:rPr>
              <a:t>Pradėkite nuo komandinės eilutės:</a:t>
            </a:r>
          </a:p>
          <a:p>
            <a:r>
              <a:rPr lang="lt-LT" dirty="0">
                <a:effectLst/>
              </a:rPr>
              <a:t>C:\</a:t>
            </a:r>
            <a:r>
              <a:rPr lang="lt-LT" dirty="0" err="1">
                <a:effectLst/>
              </a:rPr>
              <a:t>Users</a:t>
            </a:r>
            <a:r>
              <a:rPr lang="lt-LT" dirty="0">
                <a:effectLst/>
              </a:rPr>
              <a:t>\Vartotojas&gt;</a:t>
            </a:r>
            <a:r>
              <a:rPr lang="lt-LT" dirty="0">
                <a:solidFill>
                  <a:srgbClr val="E9950C"/>
                </a:solidFill>
                <a:effectLst/>
              </a:rPr>
              <a:t>cd</a:t>
            </a:r>
            <a:r>
              <a:rPr lang="lt-LT" dirty="0">
                <a:effectLst/>
              </a:rPr>
              <a:t> </a:t>
            </a:r>
            <a:r>
              <a:rPr lang="lt-LT" dirty="0" err="1">
                <a:effectLst/>
              </a:rPr>
              <a:t>Desktop</a:t>
            </a:r>
            <a:r>
              <a:rPr lang="lt-LT" dirty="0">
                <a:effectLst/>
              </a:rPr>
              <a:t> </a:t>
            </a:r>
          </a:p>
          <a:p>
            <a:pPr algn="l"/>
            <a:r>
              <a:rPr lang="lt-LT" b="0" i="0" dirty="0">
                <a:solidFill>
                  <a:srgbClr val="374151"/>
                </a:solidFill>
                <a:effectLst/>
                <a:latin typeface="Söhne"/>
              </a:rPr>
              <a:t>Dabar esate savo darbalaukyje.</a:t>
            </a:r>
          </a:p>
          <a:p>
            <a:pPr algn="l"/>
            <a:r>
              <a:rPr lang="lt-LT" b="1" i="0" dirty="0">
                <a:solidFill>
                  <a:srgbClr val="374151"/>
                </a:solidFill>
                <a:effectLst/>
                <a:latin typeface="Söhne"/>
              </a:rPr>
              <a:t>2. Sukurkite naują katalogą projektui</a:t>
            </a:r>
            <a:endParaRPr lang="lt-LT" b="0" i="0" dirty="0">
              <a:solidFill>
                <a:srgbClr val="374151"/>
              </a:solidFill>
              <a:effectLst/>
              <a:latin typeface="Söhne"/>
            </a:endParaRPr>
          </a:p>
          <a:p>
            <a:pPr algn="l"/>
            <a:r>
              <a:rPr lang="lt-LT" b="0" i="0" dirty="0">
                <a:solidFill>
                  <a:srgbClr val="374151"/>
                </a:solidFill>
                <a:effectLst/>
                <a:latin typeface="Söhne"/>
              </a:rPr>
              <a:t>Norint sukurti naują katalogą (aplanką) vadinamą "Projektas", įveskite:</a:t>
            </a:r>
          </a:p>
          <a:p>
            <a:r>
              <a:rPr lang="lt-LT" dirty="0">
                <a:effectLst/>
              </a:rPr>
              <a:t>C:\</a:t>
            </a:r>
            <a:r>
              <a:rPr lang="lt-LT" dirty="0" err="1">
                <a:effectLst/>
              </a:rPr>
              <a:t>Users</a:t>
            </a:r>
            <a:r>
              <a:rPr lang="lt-LT" dirty="0">
                <a:effectLst/>
              </a:rPr>
              <a:t>\Vartotojas\</a:t>
            </a:r>
            <a:r>
              <a:rPr lang="lt-LT" dirty="0" err="1">
                <a:effectLst/>
              </a:rPr>
              <a:t>Desktop</a:t>
            </a:r>
            <a:r>
              <a:rPr lang="lt-LT" dirty="0">
                <a:effectLst/>
              </a:rPr>
              <a:t>&gt;</a:t>
            </a:r>
            <a:r>
              <a:rPr lang="lt-LT" dirty="0" err="1">
                <a:effectLst/>
              </a:rPr>
              <a:t>mkdir</a:t>
            </a:r>
            <a:r>
              <a:rPr lang="lt-LT" dirty="0">
                <a:effectLst/>
              </a:rPr>
              <a:t> Projektas </a:t>
            </a:r>
          </a:p>
          <a:p>
            <a:pPr algn="l"/>
            <a:r>
              <a:rPr lang="lt-LT" b="1" i="0" dirty="0">
                <a:solidFill>
                  <a:srgbClr val="374151"/>
                </a:solidFill>
                <a:effectLst/>
                <a:latin typeface="Söhne"/>
              </a:rPr>
              <a:t>3. Pereikite į naujai sukurtą katalogą</a:t>
            </a:r>
            <a:endParaRPr lang="lt-LT" b="0" i="0" dirty="0">
              <a:solidFill>
                <a:srgbClr val="374151"/>
              </a:solidFill>
              <a:effectLst/>
              <a:latin typeface="Söhne"/>
            </a:endParaRPr>
          </a:p>
          <a:p>
            <a:r>
              <a:rPr lang="lt-LT" dirty="0">
                <a:effectLst/>
              </a:rPr>
              <a:t>C:\</a:t>
            </a:r>
            <a:r>
              <a:rPr lang="lt-LT" dirty="0" err="1">
                <a:effectLst/>
              </a:rPr>
              <a:t>Users</a:t>
            </a:r>
            <a:r>
              <a:rPr lang="lt-LT" dirty="0">
                <a:effectLst/>
              </a:rPr>
              <a:t>\Vartotojas\</a:t>
            </a:r>
            <a:r>
              <a:rPr lang="lt-LT" dirty="0" err="1">
                <a:effectLst/>
              </a:rPr>
              <a:t>Desktop</a:t>
            </a:r>
            <a:r>
              <a:rPr lang="lt-LT" dirty="0">
                <a:effectLst/>
              </a:rPr>
              <a:t>&gt;</a:t>
            </a:r>
            <a:r>
              <a:rPr lang="lt-LT" dirty="0">
                <a:solidFill>
                  <a:srgbClr val="E9950C"/>
                </a:solidFill>
                <a:effectLst/>
              </a:rPr>
              <a:t>cd</a:t>
            </a:r>
            <a:r>
              <a:rPr lang="lt-LT" dirty="0">
                <a:effectLst/>
              </a:rPr>
              <a:t> Projektas </a:t>
            </a:r>
          </a:p>
          <a:p>
            <a:pPr algn="l"/>
            <a:r>
              <a:rPr lang="lt-LT" b="0" i="0" dirty="0">
                <a:solidFill>
                  <a:srgbClr val="374151"/>
                </a:solidFill>
                <a:effectLst/>
                <a:latin typeface="Söhne"/>
              </a:rPr>
              <a:t>Dabar esate "Projektas" kataloge, kurioje galėsite sukurti virtualią aplinką.</a:t>
            </a:r>
          </a:p>
          <a:p>
            <a:pPr algn="l"/>
            <a:r>
              <a:rPr lang="lt-LT" b="1" i="0" dirty="0">
                <a:solidFill>
                  <a:srgbClr val="374151"/>
                </a:solidFill>
                <a:effectLst/>
                <a:latin typeface="Söhne"/>
              </a:rPr>
              <a:t>4. Sukurkite virtualią aplinką</a:t>
            </a:r>
            <a:endParaRPr lang="lt-LT" b="0" i="0" dirty="0">
              <a:solidFill>
                <a:srgbClr val="374151"/>
              </a:solidFill>
              <a:effectLst/>
              <a:latin typeface="Söhne"/>
            </a:endParaRPr>
          </a:p>
          <a:p>
            <a:pPr algn="l"/>
            <a:r>
              <a:rPr lang="lt-LT" b="0" i="0" dirty="0">
                <a:solidFill>
                  <a:srgbClr val="374151"/>
                </a:solidFill>
                <a:effectLst/>
                <a:latin typeface="Söhne"/>
              </a:rPr>
              <a:t>Dabar, esant "Projektas" kataloge, sukurkite virtualią aplinką naudodamiesi šia komanda:</a:t>
            </a:r>
          </a:p>
          <a:p>
            <a:r>
              <a:rPr lang="lt-LT" dirty="0">
                <a:effectLst/>
              </a:rPr>
              <a:t>C:\</a:t>
            </a:r>
            <a:r>
              <a:rPr lang="lt-LT" dirty="0" err="1">
                <a:effectLst/>
              </a:rPr>
              <a:t>Users</a:t>
            </a:r>
            <a:r>
              <a:rPr lang="lt-LT" dirty="0">
                <a:effectLst/>
              </a:rPr>
              <a:t>\Vartotojas\</a:t>
            </a:r>
            <a:r>
              <a:rPr lang="lt-LT" dirty="0" err="1">
                <a:effectLst/>
              </a:rPr>
              <a:t>Desktop</a:t>
            </a:r>
            <a:r>
              <a:rPr lang="lt-LT" dirty="0">
                <a:effectLst/>
              </a:rPr>
              <a:t>\Projektas&gt;</a:t>
            </a:r>
            <a:r>
              <a:rPr lang="lt-LT" dirty="0" err="1">
                <a:effectLst/>
              </a:rPr>
              <a:t>python</a:t>
            </a:r>
            <a:r>
              <a:rPr lang="lt-LT" dirty="0">
                <a:effectLst/>
              </a:rPr>
              <a:t> -m </a:t>
            </a:r>
            <a:r>
              <a:rPr lang="lt-LT" dirty="0" err="1">
                <a:effectLst/>
              </a:rPr>
              <a:t>venv</a:t>
            </a:r>
            <a:r>
              <a:rPr lang="lt-LT" dirty="0">
                <a:effectLst/>
              </a:rPr>
              <a:t> </a:t>
            </a:r>
            <a:r>
              <a:rPr lang="lt-LT" dirty="0" err="1">
                <a:effectLst/>
              </a:rPr>
              <a:t>venv</a:t>
            </a:r>
            <a:r>
              <a:rPr lang="lt-LT" dirty="0">
                <a:effectLst/>
              </a:rPr>
              <a:t> </a:t>
            </a:r>
          </a:p>
          <a:p>
            <a:pPr algn="l"/>
            <a:r>
              <a:rPr lang="lt-LT" b="0" i="0" dirty="0">
                <a:solidFill>
                  <a:srgbClr val="374151"/>
                </a:solidFill>
                <a:effectLst/>
                <a:latin typeface="Söhne"/>
              </a:rPr>
              <a:t>Čia "</a:t>
            </a:r>
            <a:r>
              <a:rPr lang="lt-LT" b="0" i="0" dirty="0" err="1">
                <a:solidFill>
                  <a:srgbClr val="374151"/>
                </a:solidFill>
                <a:effectLst/>
                <a:latin typeface="Söhne"/>
              </a:rPr>
              <a:t>venv</a:t>
            </a:r>
            <a:r>
              <a:rPr lang="lt-LT" b="0" i="0" dirty="0">
                <a:solidFill>
                  <a:srgbClr val="374151"/>
                </a:solidFill>
                <a:effectLst/>
                <a:latin typeface="Söhne"/>
              </a:rPr>
              <a:t>" po -m nurodo, kad norite naudoti </a:t>
            </a:r>
            <a:r>
              <a:rPr lang="lt-LT" b="0" i="0" dirty="0" err="1">
                <a:solidFill>
                  <a:srgbClr val="374151"/>
                </a:solidFill>
                <a:effectLst/>
                <a:latin typeface="Söhne"/>
              </a:rPr>
              <a:t>venv</a:t>
            </a:r>
            <a:r>
              <a:rPr lang="lt-LT" b="0" i="0" dirty="0">
                <a:solidFill>
                  <a:srgbClr val="374151"/>
                </a:solidFill>
                <a:effectLst/>
                <a:latin typeface="Söhne"/>
              </a:rPr>
              <a:t> modulį. O antroji "</a:t>
            </a:r>
            <a:r>
              <a:rPr lang="lt-LT" b="0" i="0" dirty="0" err="1">
                <a:solidFill>
                  <a:srgbClr val="374151"/>
                </a:solidFill>
                <a:effectLst/>
                <a:latin typeface="Söhne"/>
              </a:rPr>
              <a:t>venv</a:t>
            </a:r>
            <a:r>
              <a:rPr lang="lt-LT" b="0" i="0" dirty="0">
                <a:solidFill>
                  <a:srgbClr val="374151"/>
                </a:solidFill>
                <a:effectLst/>
                <a:latin typeface="Söhne"/>
              </a:rPr>
              <a:t>" yra pavadinimas virtualiai aplinkai, kurį kuriate. Dažnai tai yra paprasta naudoti "</a:t>
            </a:r>
            <a:r>
              <a:rPr lang="lt-LT" b="0" i="0" dirty="0" err="1">
                <a:solidFill>
                  <a:srgbClr val="374151"/>
                </a:solidFill>
                <a:effectLst/>
                <a:latin typeface="Söhne"/>
              </a:rPr>
              <a:t>venv</a:t>
            </a:r>
            <a:r>
              <a:rPr lang="lt-LT" b="0" i="0" dirty="0">
                <a:solidFill>
                  <a:srgbClr val="374151"/>
                </a:solidFill>
                <a:effectLst/>
                <a:latin typeface="Söhne"/>
              </a:rPr>
              <a:t>" pavadinimą, kad būtų lengva atpažinti, bet galite pasirinkti bet kokį kitą pavadinimą.</a:t>
            </a:r>
          </a:p>
          <a:p>
            <a:pPr algn="l"/>
            <a:r>
              <a:rPr lang="lt-LT" b="1" i="0" dirty="0">
                <a:solidFill>
                  <a:srgbClr val="374151"/>
                </a:solidFill>
                <a:effectLst/>
                <a:latin typeface="Söhne"/>
              </a:rPr>
              <a:t>5. Aktyvuokite virtualią aplinką</a:t>
            </a:r>
            <a:endParaRPr lang="lt-LT" b="0" i="0" dirty="0">
              <a:solidFill>
                <a:srgbClr val="374151"/>
              </a:solidFill>
              <a:effectLst/>
              <a:latin typeface="Söhne"/>
            </a:endParaRPr>
          </a:p>
          <a:p>
            <a:pPr algn="l"/>
            <a:r>
              <a:rPr lang="lt-LT" b="0" i="0" dirty="0">
                <a:solidFill>
                  <a:srgbClr val="374151"/>
                </a:solidFill>
                <a:effectLst/>
                <a:latin typeface="Söhne"/>
              </a:rPr>
              <a:t>Kai virtuali aplinka sukuriama, ją reikia aktyvuoti:</a:t>
            </a:r>
          </a:p>
          <a:p>
            <a:pPr algn="l"/>
            <a:r>
              <a:rPr lang="lt-LT" b="0" i="0" dirty="0">
                <a:solidFill>
                  <a:srgbClr val="374151"/>
                </a:solidFill>
                <a:effectLst/>
                <a:latin typeface="Söhne"/>
              </a:rPr>
              <a:t>Windows sistemoje:</a:t>
            </a:r>
          </a:p>
          <a:p>
            <a:r>
              <a:rPr lang="lt-LT" dirty="0">
                <a:effectLst/>
              </a:rPr>
              <a:t>C:\</a:t>
            </a:r>
            <a:r>
              <a:rPr lang="lt-LT" dirty="0" err="1">
                <a:effectLst/>
              </a:rPr>
              <a:t>Users</a:t>
            </a:r>
            <a:r>
              <a:rPr lang="lt-LT" dirty="0">
                <a:effectLst/>
              </a:rPr>
              <a:t>\Vartotojas\</a:t>
            </a:r>
            <a:r>
              <a:rPr lang="lt-LT" dirty="0" err="1">
                <a:effectLst/>
              </a:rPr>
              <a:t>Desktop</a:t>
            </a:r>
            <a:r>
              <a:rPr lang="lt-LT" dirty="0">
                <a:effectLst/>
              </a:rPr>
              <a:t>\Projektas&gt;</a:t>
            </a:r>
            <a:r>
              <a:rPr lang="lt-LT" dirty="0" err="1">
                <a:effectLst/>
              </a:rPr>
              <a:t>venv</a:t>
            </a:r>
            <a:r>
              <a:rPr lang="lt-LT" dirty="0">
                <a:effectLst/>
              </a:rPr>
              <a:t>\</a:t>
            </a:r>
            <a:r>
              <a:rPr lang="lt-LT" dirty="0" err="1">
                <a:effectLst/>
              </a:rPr>
              <a:t>Scripts</a:t>
            </a:r>
            <a:r>
              <a:rPr lang="lt-LT" dirty="0">
                <a:effectLst/>
              </a:rPr>
              <a:t>\</a:t>
            </a:r>
            <a:r>
              <a:rPr lang="lt-LT" dirty="0" err="1">
                <a:effectLst/>
              </a:rPr>
              <a:t>activate</a:t>
            </a:r>
            <a:r>
              <a:rPr lang="lt-LT" dirty="0">
                <a:effectLst/>
              </a:rPr>
              <a:t> </a:t>
            </a:r>
          </a:p>
          <a:p>
            <a:pPr algn="l"/>
            <a:r>
              <a:rPr lang="lt-LT" b="0" i="0" dirty="0">
                <a:solidFill>
                  <a:srgbClr val="374151"/>
                </a:solidFill>
                <a:effectLst/>
                <a:latin typeface="Söhne"/>
              </a:rPr>
              <a:t>Po šios komandos aktyvuojama virtuali aplinka, ir jūsų komandinės eilutės pradžioje turėtumėte matyti (</a:t>
            </a:r>
            <a:r>
              <a:rPr lang="lt-LT" b="0" i="0" dirty="0" err="1">
                <a:solidFill>
                  <a:srgbClr val="374151"/>
                </a:solidFill>
                <a:effectLst/>
                <a:latin typeface="Söhne"/>
              </a:rPr>
              <a:t>venv</a:t>
            </a:r>
            <a:r>
              <a:rPr lang="lt-LT" b="0" i="0" dirty="0">
                <a:solidFill>
                  <a:srgbClr val="374151"/>
                </a:solidFill>
                <a:effectLst/>
                <a:latin typeface="Söhne"/>
              </a:rPr>
              <a:t>), rodantį, kad esate virtualioje aplinkoje.</a:t>
            </a:r>
          </a:p>
          <a:p>
            <a:pPr algn="l"/>
            <a:r>
              <a:rPr lang="lt-LT" b="1" i="0" dirty="0">
                <a:solidFill>
                  <a:srgbClr val="374151"/>
                </a:solidFill>
                <a:effectLst/>
                <a:latin typeface="Söhne"/>
              </a:rPr>
              <a:t>Išvada</a:t>
            </a:r>
            <a:endParaRPr lang="lt-LT" b="0" i="0" dirty="0">
              <a:solidFill>
                <a:srgbClr val="374151"/>
              </a:solidFill>
              <a:effectLst/>
              <a:latin typeface="Söhne"/>
            </a:endParaRPr>
          </a:p>
          <a:p>
            <a:pPr algn="l"/>
            <a:r>
              <a:rPr lang="lt-LT" b="0" i="0" dirty="0">
                <a:solidFill>
                  <a:srgbClr val="374151"/>
                </a:solidFill>
                <a:effectLst/>
                <a:latin typeface="Söhne"/>
              </a:rPr>
              <a:t>Sukurti virtualią aplinką </a:t>
            </a:r>
            <a:r>
              <a:rPr lang="lt-LT" b="0" i="0" dirty="0" err="1">
                <a:solidFill>
                  <a:srgbClr val="374151"/>
                </a:solidFill>
                <a:effectLst/>
                <a:latin typeface="Söhne"/>
              </a:rPr>
              <a:t>Python'e</a:t>
            </a:r>
            <a:r>
              <a:rPr lang="lt-LT" b="0" i="0" dirty="0">
                <a:solidFill>
                  <a:srgbClr val="374151"/>
                </a:solidFill>
                <a:effectLst/>
                <a:latin typeface="Söhne"/>
              </a:rPr>
              <a:t> yra paprasta ir greita. Tai leidžia jums dirbti su skirtingomis bibliotekomis ir versijomis be jokio konflikto su kitais projektais ar globalia sistema. Su virtualia aplinka galite eksperimentuoti laisvai ir saugiai!</a:t>
            </a:r>
          </a:p>
          <a:p>
            <a:endParaRPr lang="en-LT" dirty="0"/>
          </a:p>
        </p:txBody>
      </p:sp>
      <p:sp>
        <p:nvSpPr>
          <p:cNvPr id="4" name="Slide Number Placeholder 3"/>
          <p:cNvSpPr>
            <a:spLocks noGrp="1"/>
          </p:cNvSpPr>
          <p:nvPr>
            <p:ph type="sldNum" sz="quarter" idx="5"/>
          </p:nvPr>
        </p:nvSpPr>
        <p:spPr/>
        <p:txBody>
          <a:bodyPr/>
          <a:lstStyle/>
          <a:p>
            <a:fld id="{CD5E14A0-0FF0-DC42-B30A-C52C8A5AA2D8}" type="slidenum">
              <a:rPr lang="en-LT" smtClean="0"/>
              <a:t>4</a:t>
            </a:fld>
            <a:endParaRPr lang="en-LT"/>
          </a:p>
        </p:txBody>
      </p:sp>
    </p:spTree>
    <p:extLst>
      <p:ext uri="{BB962C8B-B14F-4D97-AF65-F5344CB8AC3E}">
        <p14:creationId xmlns:p14="http://schemas.microsoft.com/office/powerpoint/2010/main" val="3157947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aktyvuoti ir išjungti virtualią </a:t>
            </a:r>
            <a:r>
              <a:rPr lang="lt-LT" b="1" i="0" dirty="0" err="1">
                <a:solidFill>
                  <a:srgbClr val="374151"/>
                </a:solidFill>
                <a:effectLst/>
                <a:latin typeface="Söhne"/>
              </a:rPr>
              <a:t>Python</a:t>
            </a:r>
            <a:r>
              <a:rPr lang="lt-LT" b="1" i="0" dirty="0">
                <a:solidFill>
                  <a:srgbClr val="374151"/>
                </a:solidFill>
                <a:effectLst/>
                <a:latin typeface="Söhne"/>
              </a:rPr>
              <a:t> aplinką</a:t>
            </a:r>
            <a:endParaRPr lang="lt-LT" b="0" i="0" dirty="0">
              <a:solidFill>
                <a:srgbClr val="374151"/>
              </a:solidFill>
              <a:effectLst/>
              <a:latin typeface="Söhne"/>
            </a:endParaRPr>
          </a:p>
          <a:p>
            <a:pPr algn="l"/>
            <a:r>
              <a:rPr lang="lt-LT" b="0" i="0" dirty="0">
                <a:solidFill>
                  <a:srgbClr val="374151"/>
                </a:solidFill>
                <a:effectLst/>
                <a:latin typeface="Söhne"/>
              </a:rPr>
              <a:t>Kai sukūrėte virtualią aplinką </a:t>
            </a:r>
            <a:r>
              <a:rPr lang="lt-LT" b="0" i="0" dirty="0" err="1">
                <a:solidFill>
                  <a:srgbClr val="374151"/>
                </a:solidFill>
                <a:effectLst/>
                <a:latin typeface="Söhne"/>
              </a:rPr>
              <a:t>Python'e</a:t>
            </a:r>
            <a:r>
              <a:rPr lang="lt-LT" b="0" i="0" dirty="0">
                <a:solidFill>
                  <a:srgbClr val="374151"/>
                </a:solidFill>
                <a:effectLst/>
                <a:latin typeface="Söhne"/>
              </a:rPr>
              <a:t>, svarbu žinoti, kaip ją įjungti ir išjungti. Tai svarbu todėl, kad norint naudotis virtualios aplinkos privalumais (pavyzdžiui, naudotis konkrečiomis bibliotekų versijomis), reikia pirmiausia ją aktyvuoti. Taip pat, dirbant su kitais projektais ar norint grįžti prie globalios </a:t>
            </a:r>
            <a:r>
              <a:rPr lang="lt-LT" b="0" i="0" dirty="0" err="1">
                <a:solidFill>
                  <a:srgbClr val="374151"/>
                </a:solidFill>
                <a:effectLst/>
                <a:latin typeface="Söhne"/>
              </a:rPr>
              <a:t>Python</a:t>
            </a:r>
            <a:r>
              <a:rPr lang="lt-LT" b="0" i="0" dirty="0">
                <a:solidFill>
                  <a:srgbClr val="374151"/>
                </a:solidFill>
                <a:effectLst/>
                <a:latin typeface="Söhne"/>
              </a:rPr>
              <a:t> aplinkos, reikės virtualią aplinką išjungti.</a:t>
            </a:r>
          </a:p>
          <a:p>
            <a:pPr algn="l"/>
            <a:r>
              <a:rPr lang="lt-LT" b="1" i="0" dirty="0">
                <a:solidFill>
                  <a:srgbClr val="374151"/>
                </a:solidFill>
                <a:effectLst/>
                <a:latin typeface="Söhne"/>
              </a:rPr>
              <a:t>Aktyvuoti virtualią aplinką</a:t>
            </a: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Komandinėje eilutėje</a:t>
            </a:r>
            <a:r>
              <a:rPr lang="lt-LT" b="0" i="0" dirty="0">
                <a:solidFill>
                  <a:srgbClr val="374151"/>
                </a:solidFill>
                <a:effectLst/>
                <a:latin typeface="Söhne"/>
              </a:rPr>
              <a:t> nurodykite kelią iki jūsų virtualios aplinkos ir naudokite </a:t>
            </a:r>
            <a:r>
              <a:rPr lang="lt-LT" b="0" i="0" dirty="0" err="1">
                <a:solidFill>
                  <a:srgbClr val="374151"/>
                </a:solidFill>
                <a:effectLst/>
                <a:latin typeface="Söhne"/>
              </a:rPr>
              <a:t>activate.bat</a:t>
            </a:r>
            <a:r>
              <a:rPr lang="lt-LT" b="0" i="0" dirty="0">
                <a:solidFill>
                  <a:srgbClr val="374151"/>
                </a:solidFill>
                <a:effectLst/>
                <a:latin typeface="Söhne"/>
              </a:rPr>
              <a:t> failą:</a:t>
            </a:r>
          </a:p>
          <a:p>
            <a:r>
              <a:rPr lang="lt-LT" dirty="0">
                <a:effectLst/>
              </a:rPr>
              <a:t>C:\</a:t>
            </a:r>
            <a:r>
              <a:rPr lang="lt-LT" dirty="0" err="1">
                <a:effectLst/>
              </a:rPr>
              <a:t>Users</a:t>
            </a:r>
            <a:r>
              <a:rPr lang="lt-LT" dirty="0">
                <a:effectLst/>
              </a:rPr>
              <a:t>\Donoras\</a:t>
            </a:r>
            <a:r>
              <a:rPr lang="lt-LT" dirty="0" err="1">
                <a:effectLst/>
              </a:rPr>
              <a:t>Desktop</a:t>
            </a:r>
            <a:r>
              <a:rPr lang="lt-LT" dirty="0">
                <a:effectLst/>
              </a:rPr>
              <a:t>\Projektas&gt;</a:t>
            </a:r>
            <a:r>
              <a:rPr lang="lt-LT" dirty="0" err="1">
                <a:effectLst/>
              </a:rPr>
              <a:t>venv</a:t>
            </a:r>
            <a:r>
              <a:rPr lang="lt-LT" dirty="0">
                <a:effectLst/>
              </a:rPr>
              <a:t>\</a:t>
            </a:r>
            <a:r>
              <a:rPr lang="lt-LT" dirty="0" err="1">
                <a:effectLst/>
              </a:rPr>
              <a:t>Scripts</a:t>
            </a:r>
            <a:r>
              <a:rPr lang="lt-LT" dirty="0">
                <a:effectLst/>
              </a:rPr>
              <a:t>\</a:t>
            </a:r>
            <a:r>
              <a:rPr lang="lt-LT" dirty="0" err="1">
                <a:effectLst/>
              </a:rPr>
              <a:t>activate.bat</a:t>
            </a:r>
            <a:r>
              <a:rPr lang="lt-LT" dirty="0">
                <a:effectLst/>
              </a:rPr>
              <a:t> </a:t>
            </a:r>
          </a:p>
          <a:p>
            <a:pPr algn="l"/>
            <a:r>
              <a:rPr lang="lt-LT" b="0" i="0" dirty="0">
                <a:solidFill>
                  <a:srgbClr val="374151"/>
                </a:solidFill>
                <a:effectLst/>
                <a:latin typeface="Söhne"/>
              </a:rPr>
              <a:t>Kai virtuali aplinka yra aktyvuota, jūsų komandinėje eilutėje matysite </a:t>
            </a:r>
            <a:r>
              <a:rPr lang="lt-LT" b="0" i="0" dirty="0" err="1">
                <a:solidFill>
                  <a:srgbClr val="374151"/>
                </a:solidFill>
                <a:effectLst/>
                <a:latin typeface="Söhne"/>
              </a:rPr>
              <a:t>prefixą</a:t>
            </a:r>
            <a:r>
              <a:rPr lang="lt-LT" b="0" i="0" dirty="0">
                <a:solidFill>
                  <a:srgbClr val="374151"/>
                </a:solidFill>
                <a:effectLst/>
                <a:latin typeface="Söhne"/>
              </a:rPr>
              <a:t> (</a:t>
            </a:r>
            <a:r>
              <a:rPr lang="lt-LT" b="0" i="0" dirty="0" err="1">
                <a:solidFill>
                  <a:srgbClr val="374151"/>
                </a:solidFill>
                <a:effectLst/>
                <a:latin typeface="Söhne"/>
              </a:rPr>
              <a:t>venv</a:t>
            </a:r>
            <a:r>
              <a:rPr lang="lt-LT" b="0" i="0" dirty="0">
                <a:solidFill>
                  <a:srgbClr val="374151"/>
                </a:solidFill>
                <a:effectLst/>
                <a:latin typeface="Söhne"/>
              </a:rPr>
              <a:t>), rodydama, kad esate virtualioje aplinkoje.</a:t>
            </a:r>
          </a:p>
          <a:p>
            <a:pPr algn="l">
              <a:buFont typeface="+mj-lt"/>
              <a:buAutoNum type="arabicPeriod" startAt="2"/>
            </a:pPr>
            <a:r>
              <a:rPr lang="lt-LT" b="0" i="0" dirty="0">
                <a:solidFill>
                  <a:srgbClr val="374151"/>
                </a:solidFill>
                <a:effectLst/>
                <a:latin typeface="Söhne"/>
              </a:rPr>
              <a:t>Dabar galite patikrinti, kokias bibliotekas ir jų versijas turite įdiegtas virtualioje aplinkoje:</a:t>
            </a:r>
          </a:p>
          <a:p>
            <a:r>
              <a:rPr lang="lt-LT" dirty="0">
                <a:effectLst/>
              </a:rPr>
              <a:t>(</a:t>
            </a:r>
            <a:r>
              <a:rPr lang="lt-LT" dirty="0" err="1">
                <a:solidFill>
                  <a:srgbClr val="DF3079"/>
                </a:solidFill>
                <a:effectLst/>
              </a:rPr>
              <a:t>venv</a:t>
            </a:r>
            <a:r>
              <a:rPr lang="lt-LT" dirty="0">
                <a:effectLst/>
              </a:rPr>
              <a:t>) </a:t>
            </a:r>
            <a:r>
              <a:rPr lang="lt-LT" dirty="0">
                <a:solidFill>
                  <a:srgbClr val="E9950C"/>
                </a:solidFill>
                <a:effectLst/>
              </a:rPr>
              <a:t>C</a:t>
            </a:r>
            <a:r>
              <a:rPr lang="lt-LT" dirty="0">
                <a:effectLst/>
              </a:rPr>
              <a:t>:\</a:t>
            </a:r>
            <a:r>
              <a:rPr lang="lt-LT" dirty="0" err="1">
                <a:solidFill>
                  <a:srgbClr val="DF3079"/>
                </a:solidFill>
                <a:effectLst/>
              </a:rPr>
              <a:t>Users</a:t>
            </a:r>
            <a:r>
              <a:rPr lang="lt-LT" dirty="0">
                <a:effectLst/>
              </a:rPr>
              <a:t>\</a:t>
            </a:r>
            <a:r>
              <a:rPr lang="lt-LT" dirty="0">
                <a:solidFill>
                  <a:srgbClr val="DF3079"/>
                </a:solidFill>
                <a:effectLst/>
              </a:rPr>
              <a:t>Donoras</a:t>
            </a:r>
            <a:r>
              <a:rPr lang="lt-LT" dirty="0">
                <a:effectLst/>
              </a:rPr>
              <a:t>\</a:t>
            </a:r>
            <a:r>
              <a:rPr lang="lt-LT" dirty="0" err="1">
                <a:solidFill>
                  <a:srgbClr val="DF3079"/>
                </a:solidFill>
                <a:effectLst/>
              </a:rPr>
              <a:t>Desktop</a:t>
            </a:r>
            <a:r>
              <a:rPr lang="lt-LT" dirty="0">
                <a:effectLst/>
              </a:rPr>
              <a:t>\</a:t>
            </a:r>
            <a:r>
              <a:rPr lang="lt-LT" dirty="0">
                <a:solidFill>
                  <a:srgbClr val="DF3079"/>
                </a:solidFill>
                <a:effectLst/>
              </a:rPr>
              <a:t>Projektas</a:t>
            </a:r>
            <a:r>
              <a:rPr lang="lt-LT" dirty="0">
                <a:effectLst/>
              </a:rPr>
              <a:t>&gt;</a:t>
            </a:r>
            <a:r>
              <a:rPr lang="lt-LT" dirty="0" err="1">
                <a:solidFill>
                  <a:srgbClr val="DF3079"/>
                </a:solidFill>
                <a:effectLst/>
              </a:rPr>
              <a:t>pip</a:t>
            </a:r>
            <a:r>
              <a:rPr lang="lt-LT" dirty="0">
                <a:effectLst/>
              </a:rPr>
              <a:t> </a:t>
            </a:r>
            <a:r>
              <a:rPr lang="lt-LT" dirty="0" err="1">
                <a:solidFill>
                  <a:srgbClr val="DF3079"/>
                </a:solidFill>
                <a:effectLst/>
              </a:rPr>
              <a:t>list</a:t>
            </a:r>
            <a:r>
              <a:rPr lang="lt-LT" dirty="0">
                <a:effectLst/>
              </a:rPr>
              <a:t> </a:t>
            </a:r>
          </a:p>
          <a:p>
            <a:pPr algn="l"/>
            <a:r>
              <a:rPr lang="lt-LT" b="0" i="0" dirty="0">
                <a:solidFill>
                  <a:srgbClr val="374151"/>
                </a:solidFill>
                <a:effectLst/>
                <a:latin typeface="Söhne"/>
              </a:rPr>
              <a:t>Paprastai naujai sukurtame virtualiame aplinkoje turėsite tik pagrindinius paketus, tokius kaip </a:t>
            </a:r>
            <a:r>
              <a:rPr lang="lt-LT" b="0" i="0" dirty="0" err="1">
                <a:solidFill>
                  <a:srgbClr val="374151"/>
                </a:solidFill>
                <a:effectLst/>
                <a:latin typeface="Söhne"/>
              </a:rPr>
              <a:t>pip</a:t>
            </a:r>
            <a:r>
              <a:rPr lang="lt-LT" b="0" i="0" dirty="0">
                <a:solidFill>
                  <a:srgbClr val="374151"/>
                </a:solidFill>
                <a:effectLst/>
                <a:latin typeface="Söhne"/>
              </a:rPr>
              <a:t> ir </a:t>
            </a:r>
            <a:r>
              <a:rPr lang="lt-LT" b="0" i="0" dirty="0" err="1">
                <a:solidFill>
                  <a:srgbClr val="374151"/>
                </a:solidFill>
                <a:effectLst/>
                <a:latin typeface="Söhne"/>
              </a:rPr>
              <a:t>setuptools</a:t>
            </a:r>
            <a:r>
              <a:rPr lang="lt-LT" b="0" i="0" dirty="0">
                <a:solidFill>
                  <a:srgbClr val="374151"/>
                </a:solidFill>
                <a:effectLst/>
                <a:latin typeface="Söhne"/>
              </a:rPr>
              <a:t>.</a:t>
            </a:r>
          </a:p>
          <a:p>
            <a:pPr algn="l">
              <a:buFont typeface="+mj-lt"/>
              <a:buAutoNum type="arabicPeriod" startAt="3"/>
            </a:pPr>
            <a:r>
              <a:rPr lang="lt-LT" b="0" i="0" dirty="0">
                <a:solidFill>
                  <a:srgbClr val="374151"/>
                </a:solidFill>
                <a:effectLst/>
                <a:latin typeface="Söhne"/>
              </a:rPr>
              <a:t>Galite vykdyti </a:t>
            </a:r>
            <a:r>
              <a:rPr lang="lt-LT" b="0" i="0" dirty="0" err="1">
                <a:solidFill>
                  <a:srgbClr val="374151"/>
                </a:solidFill>
                <a:effectLst/>
                <a:latin typeface="Söhne"/>
              </a:rPr>
              <a:t>Python</a:t>
            </a:r>
            <a:r>
              <a:rPr lang="lt-LT" b="0" i="0" dirty="0">
                <a:solidFill>
                  <a:srgbClr val="374151"/>
                </a:solidFill>
                <a:effectLst/>
                <a:latin typeface="Söhne"/>
              </a:rPr>
              <a:t> programas, kurios bus vykdomos naudojant virtualios aplinkos nustatymus:</a:t>
            </a:r>
          </a:p>
          <a:p>
            <a:r>
              <a:rPr lang="lt-LT" dirty="0">
                <a:effectLst/>
              </a:rPr>
              <a:t>(</a:t>
            </a:r>
            <a:r>
              <a:rPr lang="lt-LT" dirty="0" err="1">
                <a:solidFill>
                  <a:srgbClr val="DF3079"/>
                </a:solidFill>
                <a:effectLst/>
              </a:rPr>
              <a:t>venv</a:t>
            </a:r>
            <a:r>
              <a:rPr lang="lt-LT" dirty="0">
                <a:effectLst/>
              </a:rPr>
              <a:t>) </a:t>
            </a:r>
            <a:r>
              <a:rPr lang="lt-LT" dirty="0">
                <a:solidFill>
                  <a:srgbClr val="E9950C"/>
                </a:solidFill>
                <a:effectLst/>
              </a:rPr>
              <a:t>C</a:t>
            </a:r>
            <a:r>
              <a:rPr lang="lt-LT" dirty="0">
                <a:effectLst/>
              </a:rPr>
              <a:t>:\</a:t>
            </a:r>
            <a:r>
              <a:rPr lang="lt-LT" dirty="0" err="1">
                <a:solidFill>
                  <a:srgbClr val="DF3079"/>
                </a:solidFill>
                <a:effectLst/>
              </a:rPr>
              <a:t>Users</a:t>
            </a:r>
            <a:r>
              <a:rPr lang="lt-LT" dirty="0">
                <a:effectLst/>
              </a:rPr>
              <a:t>\</a:t>
            </a:r>
            <a:r>
              <a:rPr lang="lt-LT" dirty="0">
                <a:solidFill>
                  <a:srgbClr val="DF3079"/>
                </a:solidFill>
                <a:effectLst/>
              </a:rPr>
              <a:t>Donoras</a:t>
            </a:r>
            <a:r>
              <a:rPr lang="lt-LT" dirty="0">
                <a:effectLst/>
              </a:rPr>
              <a:t>\</a:t>
            </a:r>
            <a:r>
              <a:rPr lang="lt-LT" dirty="0" err="1">
                <a:solidFill>
                  <a:srgbClr val="DF3079"/>
                </a:solidFill>
                <a:effectLst/>
              </a:rPr>
              <a:t>Desktop</a:t>
            </a:r>
            <a:r>
              <a:rPr lang="lt-LT" dirty="0">
                <a:effectLst/>
              </a:rPr>
              <a:t>\</a:t>
            </a:r>
            <a:r>
              <a:rPr lang="lt-LT" dirty="0">
                <a:solidFill>
                  <a:srgbClr val="DF3079"/>
                </a:solidFill>
                <a:effectLst/>
              </a:rPr>
              <a:t>Projektas</a:t>
            </a:r>
            <a:r>
              <a:rPr lang="lt-LT" dirty="0">
                <a:effectLst/>
              </a:rPr>
              <a:t>&gt;</a:t>
            </a:r>
            <a:r>
              <a:rPr lang="lt-LT" dirty="0" err="1">
                <a:solidFill>
                  <a:srgbClr val="DF3079"/>
                </a:solidFill>
                <a:effectLst/>
              </a:rPr>
              <a:t>python</a:t>
            </a:r>
            <a:r>
              <a:rPr lang="lt-LT" dirty="0">
                <a:effectLst/>
              </a:rPr>
              <a:t> </a:t>
            </a:r>
            <a:r>
              <a:rPr lang="lt-LT" dirty="0" err="1">
                <a:solidFill>
                  <a:srgbClr val="DF3079"/>
                </a:solidFill>
                <a:effectLst/>
              </a:rPr>
              <a:t>sveiki</a:t>
            </a:r>
            <a:r>
              <a:rPr lang="lt-LT" dirty="0" err="1">
                <a:effectLst/>
              </a:rPr>
              <a:t>.</a:t>
            </a:r>
            <a:r>
              <a:rPr lang="lt-LT" dirty="0" err="1">
                <a:solidFill>
                  <a:srgbClr val="DF3079"/>
                </a:solidFill>
                <a:effectLst/>
              </a:rPr>
              <a:t>py</a:t>
            </a:r>
            <a:r>
              <a:rPr lang="lt-LT" dirty="0">
                <a:effectLst/>
              </a:rPr>
              <a:t> </a:t>
            </a:r>
          </a:p>
          <a:p>
            <a:pPr algn="l"/>
            <a:r>
              <a:rPr lang="lt-LT" b="1" i="0" dirty="0" err="1">
                <a:solidFill>
                  <a:srgbClr val="374151"/>
                </a:solidFill>
                <a:effectLst/>
                <a:latin typeface="Söhne"/>
              </a:rPr>
              <a:t>Deaktyvuoti</a:t>
            </a:r>
            <a:r>
              <a:rPr lang="lt-LT" b="1" i="0" dirty="0">
                <a:solidFill>
                  <a:srgbClr val="374151"/>
                </a:solidFill>
                <a:effectLst/>
                <a:latin typeface="Söhne"/>
              </a:rPr>
              <a:t> virtualią aplinką</a:t>
            </a:r>
            <a:endParaRPr lang="lt-LT" b="0" i="0" dirty="0">
              <a:solidFill>
                <a:srgbClr val="374151"/>
              </a:solidFill>
              <a:effectLst/>
              <a:latin typeface="Söhne"/>
            </a:endParaRPr>
          </a:p>
          <a:p>
            <a:pPr algn="l"/>
            <a:r>
              <a:rPr lang="lt-LT" b="0" i="0" dirty="0">
                <a:solidFill>
                  <a:srgbClr val="374151"/>
                </a:solidFill>
                <a:effectLst/>
                <a:latin typeface="Söhne"/>
              </a:rPr>
              <a:t>Kai baigiate dirbti su virtualia aplinka ir norite grįžti prie globalios </a:t>
            </a:r>
            <a:r>
              <a:rPr lang="lt-LT" b="0" i="0" dirty="0" err="1">
                <a:solidFill>
                  <a:srgbClr val="374151"/>
                </a:solidFill>
                <a:effectLst/>
                <a:latin typeface="Söhne"/>
              </a:rPr>
              <a:t>Python</a:t>
            </a:r>
            <a:r>
              <a:rPr lang="lt-LT" b="0" i="0" dirty="0">
                <a:solidFill>
                  <a:srgbClr val="374151"/>
                </a:solidFill>
                <a:effectLst/>
                <a:latin typeface="Söhne"/>
              </a:rPr>
              <a:t> aplinkos ar pereiti prie kito projekto, turite išjungti virtualią aplinką. Tai labai paprasta:</a:t>
            </a:r>
          </a:p>
          <a:p>
            <a:r>
              <a:rPr lang="lt-LT" dirty="0">
                <a:effectLst/>
              </a:rPr>
              <a:t>(</a:t>
            </a:r>
            <a:r>
              <a:rPr lang="lt-LT" dirty="0" err="1">
                <a:solidFill>
                  <a:srgbClr val="DF3079"/>
                </a:solidFill>
                <a:effectLst/>
              </a:rPr>
              <a:t>venv</a:t>
            </a:r>
            <a:r>
              <a:rPr lang="lt-LT" dirty="0">
                <a:effectLst/>
              </a:rPr>
              <a:t>) </a:t>
            </a:r>
            <a:r>
              <a:rPr lang="lt-LT" dirty="0">
                <a:solidFill>
                  <a:srgbClr val="E9950C"/>
                </a:solidFill>
                <a:effectLst/>
              </a:rPr>
              <a:t>C</a:t>
            </a:r>
            <a:r>
              <a:rPr lang="lt-LT" dirty="0">
                <a:effectLst/>
              </a:rPr>
              <a:t>:\</a:t>
            </a:r>
            <a:r>
              <a:rPr lang="lt-LT" dirty="0" err="1">
                <a:solidFill>
                  <a:srgbClr val="DF3079"/>
                </a:solidFill>
                <a:effectLst/>
              </a:rPr>
              <a:t>Users</a:t>
            </a:r>
            <a:r>
              <a:rPr lang="lt-LT" dirty="0">
                <a:effectLst/>
              </a:rPr>
              <a:t>\</a:t>
            </a:r>
            <a:r>
              <a:rPr lang="lt-LT" dirty="0">
                <a:solidFill>
                  <a:srgbClr val="DF3079"/>
                </a:solidFill>
                <a:effectLst/>
              </a:rPr>
              <a:t>Donoras</a:t>
            </a:r>
            <a:r>
              <a:rPr lang="lt-LT" dirty="0">
                <a:effectLst/>
              </a:rPr>
              <a:t>\</a:t>
            </a:r>
            <a:r>
              <a:rPr lang="lt-LT" dirty="0" err="1">
                <a:solidFill>
                  <a:srgbClr val="DF3079"/>
                </a:solidFill>
                <a:effectLst/>
              </a:rPr>
              <a:t>Desktop</a:t>
            </a:r>
            <a:r>
              <a:rPr lang="lt-LT" dirty="0">
                <a:effectLst/>
              </a:rPr>
              <a:t>\</a:t>
            </a:r>
            <a:r>
              <a:rPr lang="lt-LT" dirty="0">
                <a:solidFill>
                  <a:srgbClr val="DF3079"/>
                </a:solidFill>
                <a:effectLst/>
              </a:rPr>
              <a:t>Projektas</a:t>
            </a:r>
            <a:r>
              <a:rPr lang="lt-LT" dirty="0">
                <a:effectLst/>
              </a:rPr>
              <a:t>&gt;</a:t>
            </a:r>
            <a:r>
              <a:rPr lang="lt-LT" dirty="0" err="1">
                <a:solidFill>
                  <a:srgbClr val="DF3079"/>
                </a:solidFill>
                <a:effectLst/>
              </a:rPr>
              <a:t>deactivate</a:t>
            </a:r>
            <a:r>
              <a:rPr lang="lt-LT" dirty="0">
                <a:effectLst/>
              </a:rPr>
              <a:t> </a:t>
            </a:r>
          </a:p>
          <a:p>
            <a:pPr algn="l"/>
            <a:r>
              <a:rPr lang="lt-LT" b="0" i="0" dirty="0">
                <a:solidFill>
                  <a:srgbClr val="374151"/>
                </a:solidFill>
                <a:effectLst/>
                <a:latin typeface="Söhne"/>
              </a:rPr>
              <a:t>Dabar, kai virtuali aplinka yra išjungta, komandinėje eilutėje nebematysite (</a:t>
            </a:r>
            <a:r>
              <a:rPr lang="lt-LT" b="0" i="0" dirty="0" err="1">
                <a:solidFill>
                  <a:srgbClr val="374151"/>
                </a:solidFill>
                <a:effectLst/>
                <a:latin typeface="Söhne"/>
              </a:rPr>
              <a:t>venv</a:t>
            </a:r>
            <a:r>
              <a:rPr lang="lt-LT" b="0" i="0" dirty="0">
                <a:solidFill>
                  <a:srgbClr val="374151"/>
                </a:solidFill>
                <a:effectLst/>
                <a:latin typeface="Söhne"/>
              </a:rPr>
              <a:t>) </a:t>
            </a:r>
            <a:r>
              <a:rPr lang="lt-LT" b="0" i="0" dirty="0" err="1">
                <a:solidFill>
                  <a:srgbClr val="374151"/>
                </a:solidFill>
                <a:effectLst/>
                <a:latin typeface="Söhne"/>
              </a:rPr>
              <a:t>prefixo</a:t>
            </a:r>
            <a:r>
              <a:rPr lang="lt-LT" b="0" i="0" dirty="0">
                <a:solidFill>
                  <a:srgbClr val="374151"/>
                </a:solidFill>
                <a:effectLst/>
                <a:latin typeface="Söhne"/>
              </a:rPr>
              <a:t>.</a:t>
            </a:r>
          </a:p>
          <a:p>
            <a:pPr algn="l"/>
            <a:r>
              <a:rPr lang="lt-LT" b="1" i="0" dirty="0">
                <a:solidFill>
                  <a:srgbClr val="374151"/>
                </a:solidFill>
                <a:effectLst/>
                <a:latin typeface="Söhne"/>
              </a:rPr>
              <a:t>Išvada</a:t>
            </a:r>
            <a:endParaRPr lang="lt-LT" b="0" i="0" dirty="0">
              <a:solidFill>
                <a:srgbClr val="374151"/>
              </a:solidFill>
              <a:effectLst/>
              <a:latin typeface="Söhne"/>
            </a:endParaRPr>
          </a:p>
          <a:p>
            <a:pPr algn="l"/>
            <a:r>
              <a:rPr lang="lt-LT" b="0" i="0" dirty="0">
                <a:solidFill>
                  <a:srgbClr val="374151"/>
                </a:solidFill>
                <a:effectLst/>
                <a:latin typeface="Söhne"/>
              </a:rPr>
              <a:t>Aktyvuodami ir </a:t>
            </a:r>
            <a:r>
              <a:rPr lang="lt-LT" b="0" i="0" dirty="0" err="1">
                <a:solidFill>
                  <a:srgbClr val="374151"/>
                </a:solidFill>
                <a:effectLst/>
                <a:latin typeface="Söhne"/>
              </a:rPr>
              <a:t>deaktyvuodami</a:t>
            </a:r>
            <a:r>
              <a:rPr lang="lt-LT" b="0" i="0" dirty="0">
                <a:solidFill>
                  <a:srgbClr val="374151"/>
                </a:solidFill>
                <a:effectLst/>
                <a:latin typeface="Söhne"/>
              </a:rPr>
              <a:t> virtualią aplinką, jūs galite lengvai perjungti tarp izoliuotų darbo aplinkų. Tai suteikia didelę lankstumą dirbant su įvairiais projektais ir bibliotekų versijomis. Šie žingsniai yra esminiai kiekvienam </a:t>
            </a:r>
            <a:r>
              <a:rPr lang="lt-LT" b="0" i="0" dirty="0" err="1">
                <a:solidFill>
                  <a:srgbClr val="374151"/>
                </a:solidFill>
                <a:effectLst/>
                <a:latin typeface="Söhne"/>
              </a:rPr>
              <a:t>Python</a:t>
            </a:r>
            <a:r>
              <a:rPr lang="lt-LT" b="0" i="0" dirty="0">
                <a:solidFill>
                  <a:srgbClr val="374151"/>
                </a:solidFill>
                <a:effectLst/>
                <a:latin typeface="Söhne"/>
              </a:rPr>
              <a:t> programuotojui, kuris nori maksimaliai išnaudoti virtualių aplinkų privalumus.</a:t>
            </a:r>
          </a:p>
          <a:p>
            <a:endParaRPr lang="en-LT" dirty="0"/>
          </a:p>
        </p:txBody>
      </p:sp>
      <p:sp>
        <p:nvSpPr>
          <p:cNvPr id="4" name="Slide Number Placeholder 3"/>
          <p:cNvSpPr>
            <a:spLocks noGrp="1"/>
          </p:cNvSpPr>
          <p:nvPr>
            <p:ph type="sldNum" sz="quarter" idx="5"/>
          </p:nvPr>
        </p:nvSpPr>
        <p:spPr/>
        <p:txBody>
          <a:bodyPr/>
          <a:lstStyle/>
          <a:p>
            <a:fld id="{CD5E14A0-0FF0-DC42-B30A-C52C8A5AA2D8}" type="slidenum">
              <a:rPr lang="en-LT" smtClean="0"/>
              <a:t>5</a:t>
            </a:fld>
            <a:endParaRPr lang="en-LT"/>
          </a:p>
        </p:txBody>
      </p:sp>
    </p:spTree>
    <p:extLst>
      <p:ext uri="{BB962C8B-B14F-4D97-AF65-F5344CB8AC3E}">
        <p14:creationId xmlns:p14="http://schemas.microsoft.com/office/powerpoint/2010/main" val="2263799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įdiegti paketus virtualioje </a:t>
            </a:r>
            <a:r>
              <a:rPr lang="lt-LT" b="1" i="0" dirty="0" err="1">
                <a:solidFill>
                  <a:srgbClr val="374151"/>
                </a:solidFill>
                <a:effectLst/>
                <a:latin typeface="Söhne"/>
              </a:rPr>
              <a:t>Python</a:t>
            </a:r>
            <a:r>
              <a:rPr lang="lt-LT" b="1" i="0" dirty="0">
                <a:solidFill>
                  <a:srgbClr val="374151"/>
                </a:solidFill>
                <a:effectLst/>
                <a:latin typeface="Söhne"/>
              </a:rPr>
              <a:t> aplinkoje</a:t>
            </a:r>
            <a:endParaRPr lang="lt-LT" b="0" i="0" dirty="0">
              <a:solidFill>
                <a:srgbClr val="374151"/>
              </a:solidFill>
              <a:effectLst/>
              <a:latin typeface="Söhne"/>
            </a:endParaRPr>
          </a:p>
          <a:p>
            <a:pPr algn="l"/>
            <a:r>
              <a:rPr lang="lt-LT" b="0" i="0" dirty="0">
                <a:solidFill>
                  <a:srgbClr val="374151"/>
                </a:solidFill>
                <a:effectLst/>
                <a:latin typeface="Söhne"/>
              </a:rPr>
              <a:t>Vienas iš virtualių aplinkų privalumų yra galimybė izoliuoti projektui reikalingas bibliotekas. Vienas pagrindinių būdų, kaip tai padaryti, yra naudojant </a:t>
            </a:r>
            <a:r>
              <a:rPr lang="lt-LT" b="0" i="0" dirty="0" err="1">
                <a:solidFill>
                  <a:srgbClr val="374151"/>
                </a:solidFill>
                <a:effectLst/>
                <a:latin typeface="Söhne"/>
              </a:rPr>
              <a:t>pip</a:t>
            </a:r>
            <a:r>
              <a:rPr lang="lt-LT" b="0" i="0" dirty="0">
                <a:solidFill>
                  <a:srgbClr val="374151"/>
                </a:solidFill>
                <a:effectLst/>
                <a:latin typeface="Söhne"/>
              </a:rPr>
              <a:t> įrankį bibliotekoms ir paketams įdiegti. Pažvelkime, kaip tai padaryti.</a:t>
            </a:r>
          </a:p>
          <a:p>
            <a:pPr algn="l"/>
            <a:r>
              <a:rPr lang="lt-LT" b="1" i="0" dirty="0">
                <a:solidFill>
                  <a:srgbClr val="374151"/>
                </a:solidFill>
                <a:effectLst/>
                <a:latin typeface="Söhne"/>
              </a:rPr>
              <a:t>Įdiegti paketus virtualioje aplinkoje</a:t>
            </a: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Aktyvuokite virtualią aplinką</a:t>
            </a:r>
            <a:r>
              <a:rPr lang="lt-LT" b="0" i="0" dirty="0">
                <a:solidFill>
                  <a:srgbClr val="374151"/>
                </a:solidFill>
                <a:effectLst/>
                <a:latin typeface="Söhne"/>
              </a:rPr>
              <a:t>, jei dar to nepadarius. Jūs matysite (</a:t>
            </a:r>
            <a:r>
              <a:rPr lang="lt-LT" b="0" i="0" dirty="0" err="1">
                <a:solidFill>
                  <a:srgbClr val="374151"/>
                </a:solidFill>
                <a:effectLst/>
                <a:latin typeface="Söhne"/>
              </a:rPr>
              <a:t>venv</a:t>
            </a:r>
            <a:r>
              <a:rPr lang="lt-LT" b="0" i="0" dirty="0">
                <a:solidFill>
                  <a:srgbClr val="374151"/>
                </a:solidFill>
                <a:effectLst/>
                <a:latin typeface="Söhne"/>
              </a:rPr>
              <a:t>) </a:t>
            </a:r>
            <a:r>
              <a:rPr lang="lt-LT" b="0" i="0" dirty="0" err="1">
                <a:solidFill>
                  <a:srgbClr val="374151"/>
                </a:solidFill>
                <a:effectLst/>
                <a:latin typeface="Söhne"/>
              </a:rPr>
              <a:t>prefixą</a:t>
            </a:r>
            <a:r>
              <a:rPr lang="lt-LT" b="0" i="0" dirty="0">
                <a:solidFill>
                  <a:srgbClr val="374151"/>
                </a:solidFill>
                <a:effectLst/>
                <a:latin typeface="Söhne"/>
              </a:rPr>
              <a:t> komandinėje eilutėje, jei virtuali aplinka aktyvuota.</a:t>
            </a:r>
          </a:p>
          <a:p>
            <a:pPr algn="l">
              <a:buFont typeface="+mj-lt"/>
              <a:buAutoNum type="arabicPeriod"/>
            </a:pPr>
            <a:r>
              <a:rPr lang="lt-LT" b="0" i="0" dirty="0">
                <a:solidFill>
                  <a:srgbClr val="374151"/>
                </a:solidFill>
                <a:effectLst/>
                <a:latin typeface="Söhne"/>
              </a:rPr>
              <a:t>Naudokite </a:t>
            </a:r>
            <a:r>
              <a:rPr lang="lt-LT" b="0" i="0" dirty="0" err="1">
                <a:solidFill>
                  <a:srgbClr val="374151"/>
                </a:solidFill>
                <a:effectLst/>
                <a:latin typeface="Söhne"/>
              </a:rPr>
              <a:t>pip</a:t>
            </a:r>
            <a:r>
              <a:rPr lang="lt-LT" b="0" i="0" dirty="0">
                <a:solidFill>
                  <a:srgbClr val="374151"/>
                </a:solidFill>
                <a:effectLst/>
                <a:latin typeface="Söhne"/>
              </a:rPr>
              <a:t> </a:t>
            </a:r>
            <a:r>
              <a:rPr lang="lt-LT" b="0" i="0" dirty="0" err="1">
                <a:solidFill>
                  <a:srgbClr val="374151"/>
                </a:solidFill>
                <a:effectLst/>
                <a:latin typeface="Söhne"/>
              </a:rPr>
              <a:t>install</a:t>
            </a:r>
            <a:r>
              <a:rPr lang="lt-LT" b="0" i="0" dirty="0">
                <a:solidFill>
                  <a:srgbClr val="374151"/>
                </a:solidFill>
                <a:effectLst/>
                <a:latin typeface="Söhne"/>
              </a:rPr>
              <a:t> komandą, norėdami įdiegti norimą paketą. Pavyzdžiui, norint įdiegti </a:t>
            </a:r>
            <a:r>
              <a:rPr lang="lt-LT" b="0" i="0" dirty="0" err="1">
                <a:solidFill>
                  <a:srgbClr val="374151"/>
                </a:solidFill>
                <a:effectLst/>
                <a:latin typeface="Söhne"/>
              </a:rPr>
              <a:t>pyinstaller</a:t>
            </a:r>
            <a:r>
              <a:rPr lang="lt-LT" b="0" i="0" dirty="0">
                <a:solidFill>
                  <a:srgbClr val="374151"/>
                </a:solidFill>
                <a:effectLst/>
                <a:latin typeface="Söhne"/>
              </a:rPr>
              <a:t>:</a:t>
            </a:r>
          </a:p>
          <a:p>
            <a:r>
              <a:rPr lang="lt-LT" dirty="0">
                <a:effectLst/>
              </a:rPr>
              <a:t>(</a:t>
            </a:r>
            <a:r>
              <a:rPr lang="lt-LT" dirty="0" err="1">
                <a:solidFill>
                  <a:srgbClr val="DF3079"/>
                </a:solidFill>
                <a:effectLst/>
              </a:rPr>
              <a:t>venv</a:t>
            </a:r>
            <a:r>
              <a:rPr lang="lt-LT" dirty="0">
                <a:effectLst/>
              </a:rPr>
              <a:t>) </a:t>
            </a:r>
            <a:r>
              <a:rPr lang="lt-LT" dirty="0">
                <a:solidFill>
                  <a:srgbClr val="E9950C"/>
                </a:solidFill>
                <a:effectLst/>
              </a:rPr>
              <a:t>C</a:t>
            </a:r>
            <a:r>
              <a:rPr lang="lt-LT" dirty="0">
                <a:effectLst/>
              </a:rPr>
              <a:t>:\</a:t>
            </a:r>
            <a:r>
              <a:rPr lang="lt-LT" dirty="0" err="1">
                <a:solidFill>
                  <a:srgbClr val="DF3079"/>
                </a:solidFill>
                <a:effectLst/>
              </a:rPr>
              <a:t>Users</a:t>
            </a:r>
            <a:r>
              <a:rPr lang="lt-LT" dirty="0">
                <a:effectLst/>
              </a:rPr>
              <a:t>\</a:t>
            </a:r>
            <a:r>
              <a:rPr lang="lt-LT" dirty="0">
                <a:solidFill>
                  <a:srgbClr val="DF3079"/>
                </a:solidFill>
                <a:effectLst/>
              </a:rPr>
              <a:t>Donoras</a:t>
            </a:r>
            <a:r>
              <a:rPr lang="lt-LT" dirty="0">
                <a:effectLst/>
              </a:rPr>
              <a:t>\</a:t>
            </a:r>
            <a:r>
              <a:rPr lang="lt-LT" dirty="0" err="1">
                <a:solidFill>
                  <a:srgbClr val="DF3079"/>
                </a:solidFill>
                <a:effectLst/>
              </a:rPr>
              <a:t>Desktop</a:t>
            </a:r>
            <a:r>
              <a:rPr lang="lt-LT" dirty="0">
                <a:effectLst/>
              </a:rPr>
              <a:t>\</a:t>
            </a:r>
            <a:r>
              <a:rPr lang="lt-LT" dirty="0">
                <a:solidFill>
                  <a:srgbClr val="DF3079"/>
                </a:solidFill>
                <a:effectLst/>
              </a:rPr>
              <a:t>Projektas</a:t>
            </a:r>
            <a:r>
              <a:rPr lang="lt-LT" dirty="0">
                <a:effectLst/>
              </a:rPr>
              <a:t>&gt;</a:t>
            </a:r>
            <a:r>
              <a:rPr lang="lt-LT" dirty="0" err="1">
                <a:solidFill>
                  <a:srgbClr val="DF3079"/>
                </a:solidFill>
                <a:effectLst/>
              </a:rPr>
              <a:t>pip</a:t>
            </a:r>
            <a:r>
              <a:rPr lang="lt-LT" dirty="0">
                <a:effectLst/>
              </a:rPr>
              <a:t> </a:t>
            </a:r>
            <a:r>
              <a:rPr lang="lt-LT" dirty="0" err="1">
                <a:solidFill>
                  <a:srgbClr val="DF3079"/>
                </a:solidFill>
                <a:effectLst/>
              </a:rPr>
              <a:t>install</a:t>
            </a:r>
            <a:r>
              <a:rPr lang="lt-LT" dirty="0">
                <a:effectLst/>
              </a:rPr>
              <a:t> </a:t>
            </a:r>
            <a:r>
              <a:rPr lang="lt-LT" dirty="0" err="1">
                <a:solidFill>
                  <a:srgbClr val="DF3079"/>
                </a:solidFill>
                <a:effectLst/>
              </a:rPr>
              <a:t>pyinstaller</a:t>
            </a:r>
            <a:r>
              <a:rPr lang="lt-LT" dirty="0">
                <a:effectLst/>
              </a:rPr>
              <a:t> </a:t>
            </a:r>
          </a:p>
          <a:p>
            <a:pPr algn="l"/>
            <a:r>
              <a:rPr lang="lt-LT" b="0" i="0" dirty="0">
                <a:solidFill>
                  <a:srgbClr val="374151"/>
                </a:solidFill>
                <a:effectLst/>
                <a:latin typeface="Söhne"/>
              </a:rPr>
              <a:t>Šioje komandoje </a:t>
            </a:r>
            <a:r>
              <a:rPr lang="lt-LT" b="0" i="0" dirty="0" err="1">
                <a:solidFill>
                  <a:srgbClr val="374151"/>
                </a:solidFill>
                <a:effectLst/>
                <a:latin typeface="Söhne"/>
              </a:rPr>
              <a:t>pip</a:t>
            </a:r>
            <a:r>
              <a:rPr lang="lt-LT" b="0" i="0" dirty="0">
                <a:solidFill>
                  <a:srgbClr val="374151"/>
                </a:solidFill>
                <a:effectLst/>
                <a:latin typeface="Söhne"/>
              </a:rPr>
              <a:t> automatiškai suranda ir įdiegia </a:t>
            </a:r>
            <a:r>
              <a:rPr lang="lt-LT" b="0" i="0" dirty="0" err="1">
                <a:solidFill>
                  <a:srgbClr val="374151"/>
                </a:solidFill>
                <a:effectLst/>
                <a:latin typeface="Söhne"/>
              </a:rPr>
              <a:t>pyinstaller</a:t>
            </a:r>
            <a:r>
              <a:rPr lang="lt-LT" b="0" i="0" dirty="0">
                <a:solidFill>
                  <a:srgbClr val="374151"/>
                </a:solidFill>
                <a:effectLst/>
                <a:latin typeface="Söhne"/>
              </a:rPr>
              <a:t> paketą bei visas jo priklausomybes.</a:t>
            </a:r>
          </a:p>
          <a:p>
            <a:pPr algn="l">
              <a:buFont typeface="+mj-lt"/>
              <a:buAutoNum type="arabicPeriod" startAt="3"/>
            </a:pPr>
            <a:r>
              <a:rPr lang="lt-LT" b="0" i="0" dirty="0">
                <a:solidFill>
                  <a:srgbClr val="374151"/>
                </a:solidFill>
                <a:effectLst/>
                <a:latin typeface="Söhne"/>
              </a:rPr>
              <a:t>Patikrinkite, ar paketas buvo sėkmingai įdiegtas, peržvelgdami visus įdiegtus paketus:</a:t>
            </a:r>
          </a:p>
          <a:p>
            <a:r>
              <a:rPr lang="lt-LT" dirty="0">
                <a:effectLst/>
              </a:rPr>
              <a:t>(</a:t>
            </a:r>
            <a:r>
              <a:rPr lang="lt-LT" dirty="0" err="1">
                <a:solidFill>
                  <a:srgbClr val="DF3079"/>
                </a:solidFill>
                <a:effectLst/>
              </a:rPr>
              <a:t>venv</a:t>
            </a:r>
            <a:r>
              <a:rPr lang="lt-LT" dirty="0">
                <a:effectLst/>
              </a:rPr>
              <a:t>) </a:t>
            </a:r>
            <a:r>
              <a:rPr lang="lt-LT" dirty="0">
                <a:solidFill>
                  <a:srgbClr val="E9950C"/>
                </a:solidFill>
                <a:effectLst/>
              </a:rPr>
              <a:t>C</a:t>
            </a:r>
            <a:r>
              <a:rPr lang="lt-LT" dirty="0">
                <a:effectLst/>
              </a:rPr>
              <a:t>:\</a:t>
            </a:r>
            <a:r>
              <a:rPr lang="lt-LT" dirty="0" err="1">
                <a:solidFill>
                  <a:srgbClr val="DF3079"/>
                </a:solidFill>
                <a:effectLst/>
              </a:rPr>
              <a:t>Users</a:t>
            </a:r>
            <a:r>
              <a:rPr lang="lt-LT" dirty="0">
                <a:effectLst/>
              </a:rPr>
              <a:t>\</a:t>
            </a:r>
            <a:r>
              <a:rPr lang="lt-LT" dirty="0">
                <a:solidFill>
                  <a:srgbClr val="DF3079"/>
                </a:solidFill>
                <a:effectLst/>
              </a:rPr>
              <a:t>Donoras</a:t>
            </a:r>
            <a:r>
              <a:rPr lang="lt-LT" dirty="0">
                <a:effectLst/>
              </a:rPr>
              <a:t>\</a:t>
            </a:r>
            <a:r>
              <a:rPr lang="lt-LT" dirty="0" err="1">
                <a:solidFill>
                  <a:srgbClr val="DF3079"/>
                </a:solidFill>
                <a:effectLst/>
              </a:rPr>
              <a:t>Desktop</a:t>
            </a:r>
            <a:r>
              <a:rPr lang="lt-LT" dirty="0">
                <a:effectLst/>
              </a:rPr>
              <a:t>\</a:t>
            </a:r>
            <a:r>
              <a:rPr lang="lt-LT" dirty="0">
                <a:solidFill>
                  <a:srgbClr val="DF3079"/>
                </a:solidFill>
                <a:effectLst/>
              </a:rPr>
              <a:t>Projektas</a:t>
            </a:r>
            <a:r>
              <a:rPr lang="lt-LT" dirty="0">
                <a:effectLst/>
              </a:rPr>
              <a:t>&gt;</a:t>
            </a:r>
            <a:r>
              <a:rPr lang="lt-LT" dirty="0" err="1">
                <a:solidFill>
                  <a:srgbClr val="DF3079"/>
                </a:solidFill>
                <a:effectLst/>
              </a:rPr>
              <a:t>pip</a:t>
            </a:r>
            <a:r>
              <a:rPr lang="lt-LT" dirty="0">
                <a:effectLst/>
              </a:rPr>
              <a:t> </a:t>
            </a:r>
            <a:r>
              <a:rPr lang="lt-LT" dirty="0" err="1">
                <a:solidFill>
                  <a:srgbClr val="DF3079"/>
                </a:solidFill>
                <a:effectLst/>
              </a:rPr>
              <a:t>list</a:t>
            </a:r>
            <a:r>
              <a:rPr lang="lt-LT" dirty="0">
                <a:effectLst/>
              </a:rPr>
              <a:t> </a:t>
            </a:r>
          </a:p>
          <a:p>
            <a:pPr algn="l"/>
            <a:r>
              <a:rPr lang="lt-LT" b="0" i="0" dirty="0">
                <a:solidFill>
                  <a:srgbClr val="374151"/>
                </a:solidFill>
                <a:effectLst/>
                <a:latin typeface="Söhne"/>
              </a:rPr>
              <a:t>Rezultatas rodo visus virtualioje aplinkoje įdiegtus paketus:</a:t>
            </a:r>
          </a:p>
          <a:p>
            <a:r>
              <a:rPr lang="lt-LT" dirty="0" err="1">
                <a:solidFill>
                  <a:srgbClr val="E9950C"/>
                </a:solidFill>
                <a:effectLst/>
              </a:rPr>
              <a:t>Package</a:t>
            </a:r>
            <a:r>
              <a:rPr lang="lt-LT" dirty="0">
                <a:effectLst/>
              </a:rPr>
              <a:t> </a:t>
            </a:r>
            <a:r>
              <a:rPr lang="lt-LT" dirty="0" err="1">
                <a:solidFill>
                  <a:srgbClr val="E9950C"/>
                </a:solidFill>
                <a:effectLst/>
              </a:rPr>
              <a:t>Version</a:t>
            </a:r>
            <a:r>
              <a:rPr lang="lt-LT" dirty="0">
                <a:effectLst/>
              </a:rPr>
              <a:t> ------------- --------- </a:t>
            </a:r>
            <a:r>
              <a:rPr lang="lt-LT" dirty="0" err="1">
                <a:solidFill>
                  <a:srgbClr val="DF3079"/>
                </a:solidFill>
                <a:effectLst/>
              </a:rPr>
              <a:t>altgraph</a:t>
            </a:r>
            <a:r>
              <a:rPr lang="lt-LT" dirty="0">
                <a:effectLst/>
              </a:rPr>
              <a:t> </a:t>
            </a:r>
            <a:r>
              <a:rPr lang="lt-LT" dirty="0">
                <a:solidFill>
                  <a:srgbClr val="DF3079"/>
                </a:solidFill>
                <a:effectLst/>
              </a:rPr>
              <a:t>0.16.1</a:t>
            </a:r>
            <a:r>
              <a:rPr lang="lt-LT" dirty="0">
                <a:effectLst/>
              </a:rPr>
              <a:t> </a:t>
            </a:r>
            <a:r>
              <a:rPr lang="lt-LT" dirty="0" err="1">
                <a:solidFill>
                  <a:srgbClr val="DF3079"/>
                </a:solidFill>
                <a:effectLst/>
              </a:rPr>
              <a:t>future</a:t>
            </a:r>
            <a:r>
              <a:rPr lang="lt-LT" dirty="0">
                <a:effectLst/>
              </a:rPr>
              <a:t> </a:t>
            </a:r>
            <a:r>
              <a:rPr lang="lt-LT" dirty="0">
                <a:solidFill>
                  <a:srgbClr val="DF3079"/>
                </a:solidFill>
                <a:effectLst/>
              </a:rPr>
              <a:t>0.17.1</a:t>
            </a:r>
            <a:r>
              <a:rPr lang="lt-LT" dirty="0">
                <a:effectLst/>
              </a:rPr>
              <a:t> </a:t>
            </a:r>
            <a:r>
              <a:rPr lang="lt-LT" dirty="0" err="1">
                <a:solidFill>
                  <a:srgbClr val="DF3079"/>
                </a:solidFill>
                <a:effectLst/>
              </a:rPr>
              <a:t>macholib</a:t>
            </a:r>
            <a:r>
              <a:rPr lang="lt-LT" dirty="0">
                <a:effectLst/>
              </a:rPr>
              <a:t> </a:t>
            </a:r>
            <a:r>
              <a:rPr lang="lt-LT" dirty="0">
                <a:solidFill>
                  <a:srgbClr val="DF3079"/>
                </a:solidFill>
                <a:effectLst/>
              </a:rPr>
              <a:t>1.11</a:t>
            </a:r>
            <a:r>
              <a:rPr lang="lt-LT" dirty="0">
                <a:effectLst/>
              </a:rPr>
              <a:t> </a:t>
            </a:r>
            <a:r>
              <a:rPr lang="lt-LT" dirty="0" err="1">
                <a:solidFill>
                  <a:srgbClr val="DF3079"/>
                </a:solidFill>
                <a:effectLst/>
              </a:rPr>
              <a:t>pefile</a:t>
            </a:r>
            <a:r>
              <a:rPr lang="lt-LT" dirty="0">
                <a:effectLst/>
              </a:rPr>
              <a:t> </a:t>
            </a:r>
            <a:r>
              <a:rPr lang="lt-LT" dirty="0">
                <a:solidFill>
                  <a:srgbClr val="DF3079"/>
                </a:solidFill>
                <a:effectLst/>
              </a:rPr>
              <a:t>2019.4.18</a:t>
            </a:r>
            <a:r>
              <a:rPr lang="lt-LT" dirty="0">
                <a:effectLst/>
              </a:rPr>
              <a:t> </a:t>
            </a:r>
            <a:r>
              <a:rPr lang="lt-LT" dirty="0" err="1">
                <a:solidFill>
                  <a:srgbClr val="DF3079"/>
                </a:solidFill>
                <a:effectLst/>
              </a:rPr>
              <a:t>pip</a:t>
            </a:r>
            <a:r>
              <a:rPr lang="lt-LT" dirty="0">
                <a:effectLst/>
              </a:rPr>
              <a:t> </a:t>
            </a:r>
            <a:r>
              <a:rPr lang="lt-LT" dirty="0">
                <a:solidFill>
                  <a:srgbClr val="DF3079"/>
                </a:solidFill>
                <a:effectLst/>
              </a:rPr>
              <a:t>18.1</a:t>
            </a:r>
            <a:r>
              <a:rPr lang="lt-LT" dirty="0">
                <a:effectLst/>
              </a:rPr>
              <a:t> </a:t>
            </a:r>
            <a:r>
              <a:rPr lang="lt-LT" dirty="0" err="1">
                <a:solidFill>
                  <a:srgbClr val="DF3079"/>
                </a:solidFill>
                <a:effectLst/>
              </a:rPr>
              <a:t>PyInstaller</a:t>
            </a:r>
            <a:r>
              <a:rPr lang="lt-LT" dirty="0">
                <a:effectLst/>
              </a:rPr>
              <a:t> </a:t>
            </a:r>
            <a:r>
              <a:rPr lang="lt-LT" dirty="0">
                <a:solidFill>
                  <a:srgbClr val="DF3079"/>
                </a:solidFill>
                <a:effectLst/>
              </a:rPr>
              <a:t>3.4</a:t>
            </a:r>
            <a:r>
              <a:rPr lang="lt-LT" dirty="0">
                <a:effectLst/>
              </a:rPr>
              <a:t> </a:t>
            </a:r>
            <a:r>
              <a:rPr lang="lt-LT" dirty="0">
                <a:solidFill>
                  <a:srgbClr val="DF3079"/>
                </a:solidFill>
                <a:effectLst/>
              </a:rPr>
              <a:t>pywin32</a:t>
            </a:r>
            <a:r>
              <a:rPr lang="lt-LT" dirty="0">
                <a:effectLst/>
              </a:rPr>
              <a:t>-</a:t>
            </a:r>
            <a:r>
              <a:rPr lang="lt-LT" dirty="0">
                <a:solidFill>
                  <a:srgbClr val="DF3079"/>
                </a:solidFill>
                <a:effectLst/>
              </a:rPr>
              <a:t>ctypes</a:t>
            </a:r>
            <a:r>
              <a:rPr lang="lt-LT" dirty="0">
                <a:effectLst/>
              </a:rPr>
              <a:t> </a:t>
            </a:r>
            <a:r>
              <a:rPr lang="lt-LT" dirty="0">
                <a:solidFill>
                  <a:srgbClr val="DF3079"/>
                </a:solidFill>
                <a:effectLst/>
              </a:rPr>
              <a:t>0.2.0</a:t>
            </a:r>
            <a:r>
              <a:rPr lang="lt-LT" dirty="0">
                <a:effectLst/>
              </a:rPr>
              <a:t> </a:t>
            </a:r>
            <a:r>
              <a:rPr lang="lt-LT" dirty="0" err="1">
                <a:solidFill>
                  <a:srgbClr val="DF3079"/>
                </a:solidFill>
                <a:effectLst/>
              </a:rPr>
              <a:t>setuptools</a:t>
            </a:r>
            <a:r>
              <a:rPr lang="lt-LT" dirty="0">
                <a:effectLst/>
              </a:rPr>
              <a:t> </a:t>
            </a:r>
            <a:r>
              <a:rPr lang="lt-LT" dirty="0">
                <a:solidFill>
                  <a:srgbClr val="DF3079"/>
                </a:solidFill>
                <a:effectLst/>
              </a:rPr>
              <a:t>40.6.2</a:t>
            </a:r>
            <a:r>
              <a:rPr lang="lt-LT" dirty="0">
                <a:effectLst/>
              </a:rPr>
              <a:t> </a:t>
            </a:r>
          </a:p>
          <a:p>
            <a:pPr algn="l"/>
            <a:r>
              <a:rPr lang="lt-LT" b="0" i="0" dirty="0">
                <a:solidFill>
                  <a:srgbClr val="374151"/>
                </a:solidFill>
                <a:effectLst/>
                <a:latin typeface="Söhne"/>
              </a:rPr>
              <a:t>Matome, kad įdiegtas </a:t>
            </a:r>
            <a:r>
              <a:rPr lang="lt-LT" b="0" i="0" dirty="0" err="1">
                <a:solidFill>
                  <a:srgbClr val="374151"/>
                </a:solidFill>
                <a:effectLst/>
                <a:latin typeface="Söhne"/>
              </a:rPr>
              <a:t>PyInstaller</a:t>
            </a:r>
            <a:r>
              <a:rPr lang="lt-LT" b="0" i="0" dirty="0">
                <a:solidFill>
                  <a:srgbClr val="374151"/>
                </a:solidFill>
                <a:effectLst/>
                <a:latin typeface="Söhne"/>
              </a:rPr>
              <a:t> kartu su keletu priklausomybių, tokių kaip </a:t>
            </a:r>
            <a:r>
              <a:rPr lang="lt-LT" b="0" i="0" dirty="0" err="1">
                <a:solidFill>
                  <a:srgbClr val="374151"/>
                </a:solidFill>
                <a:effectLst/>
                <a:latin typeface="Söhne"/>
              </a:rPr>
              <a:t>altgraph</a:t>
            </a:r>
            <a:r>
              <a:rPr lang="lt-LT" b="0" i="0" dirty="0">
                <a:solidFill>
                  <a:srgbClr val="374151"/>
                </a:solidFill>
                <a:effectLst/>
                <a:latin typeface="Söhne"/>
              </a:rPr>
              <a:t>, </a:t>
            </a:r>
            <a:r>
              <a:rPr lang="lt-LT" b="0" i="0" dirty="0" err="1">
                <a:solidFill>
                  <a:srgbClr val="374151"/>
                </a:solidFill>
                <a:effectLst/>
                <a:latin typeface="Söhne"/>
              </a:rPr>
              <a:t>future</a:t>
            </a:r>
            <a:r>
              <a:rPr lang="lt-LT" b="0" i="0" dirty="0">
                <a:solidFill>
                  <a:srgbClr val="374151"/>
                </a:solidFill>
                <a:effectLst/>
                <a:latin typeface="Söhne"/>
              </a:rPr>
              <a:t> ir kt.</a:t>
            </a:r>
          </a:p>
          <a:p>
            <a:pPr algn="l"/>
            <a:r>
              <a:rPr lang="lt-LT" b="1" i="0" dirty="0">
                <a:solidFill>
                  <a:srgbClr val="374151"/>
                </a:solidFill>
                <a:effectLst/>
                <a:latin typeface="Söhne"/>
              </a:rPr>
              <a:t>Dalykai, kuriuos reikia žinoti</a:t>
            </a: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Virtualioje aplinkoje įdiegti paketai nebus prieinami globaliai (už virtualios aplinkos ribų), kas leidžia išvengti versijų konfliktų.</a:t>
            </a:r>
          </a:p>
          <a:p>
            <a:pPr algn="l">
              <a:buFont typeface="Arial" panose="020B0604020202020204" pitchFamily="34" charset="0"/>
              <a:buChar char="•"/>
            </a:pPr>
            <a:r>
              <a:rPr lang="lt-LT" b="0" i="0" dirty="0">
                <a:solidFill>
                  <a:srgbClr val="374151"/>
                </a:solidFill>
                <a:effectLst/>
                <a:latin typeface="Söhne"/>
              </a:rPr>
              <a:t>Jei norite įdiegti daugiau nei vieną paketą iš karto, galite juos nurodyti atskiriant juos tarpais: </a:t>
            </a:r>
            <a:r>
              <a:rPr lang="lt-LT" b="0" i="0" dirty="0" err="1">
                <a:solidFill>
                  <a:srgbClr val="374151"/>
                </a:solidFill>
                <a:effectLst/>
                <a:latin typeface="Söhne"/>
              </a:rPr>
              <a:t>pip</a:t>
            </a:r>
            <a:r>
              <a:rPr lang="lt-LT" b="0" i="0" dirty="0">
                <a:solidFill>
                  <a:srgbClr val="374151"/>
                </a:solidFill>
                <a:effectLst/>
                <a:latin typeface="Söhne"/>
              </a:rPr>
              <a:t> </a:t>
            </a:r>
            <a:r>
              <a:rPr lang="lt-LT" b="0" i="0" dirty="0" err="1">
                <a:solidFill>
                  <a:srgbClr val="374151"/>
                </a:solidFill>
                <a:effectLst/>
                <a:latin typeface="Söhne"/>
              </a:rPr>
              <a:t>install</a:t>
            </a:r>
            <a:r>
              <a:rPr lang="lt-LT" b="0" i="0" dirty="0">
                <a:solidFill>
                  <a:srgbClr val="374151"/>
                </a:solidFill>
                <a:effectLst/>
                <a:latin typeface="Söhne"/>
              </a:rPr>
              <a:t> paketas1 paketas2 paketas3.</a:t>
            </a:r>
          </a:p>
          <a:p>
            <a:pPr algn="l"/>
            <a:r>
              <a:rPr lang="lt-LT" b="1" i="0" dirty="0">
                <a:solidFill>
                  <a:srgbClr val="374151"/>
                </a:solidFill>
                <a:effectLst/>
                <a:latin typeface="Söhne"/>
              </a:rPr>
              <a:t>Išvada</a:t>
            </a:r>
            <a:endParaRPr lang="lt-LT" b="0" i="0" dirty="0">
              <a:solidFill>
                <a:srgbClr val="374151"/>
              </a:solidFill>
              <a:effectLst/>
              <a:latin typeface="Söhne"/>
            </a:endParaRPr>
          </a:p>
          <a:p>
            <a:pPr algn="l"/>
            <a:r>
              <a:rPr lang="lt-LT" b="0" i="0" dirty="0">
                <a:solidFill>
                  <a:srgbClr val="374151"/>
                </a:solidFill>
                <a:effectLst/>
                <a:latin typeface="Söhne"/>
              </a:rPr>
              <a:t>Įdiegdami paketus virtualioje </a:t>
            </a:r>
            <a:r>
              <a:rPr lang="lt-LT" b="0" i="0" dirty="0" err="1">
                <a:solidFill>
                  <a:srgbClr val="374151"/>
                </a:solidFill>
                <a:effectLst/>
                <a:latin typeface="Söhne"/>
              </a:rPr>
              <a:t>Python</a:t>
            </a:r>
            <a:r>
              <a:rPr lang="lt-LT" b="0" i="0" dirty="0">
                <a:solidFill>
                  <a:srgbClr val="374151"/>
                </a:solidFill>
                <a:effectLst/>
                <a:latin typeface="Söhne"/>
              </a:rPr>
              <a:t> aplinkoje, jūs galite užtikrinti, kad jūsų projektas veiks tinkamai su konkrečiomis bibliotekų versijomis. Tai leidžia jums sukurti patikimą ir nuoseklų darbo aplinką, nesukeldamas trikdžių kitoms sistemoms ar projektams.</a:t>
            </a:r>
          </a:p>
          <a:p>
            <a:endParaRPr lang="en-LT" dirty="0"/>
          </a:p>
        </p:txBody>
      </p:sp>
      <p:sp>
        <p:nvSpPr>
          <p:cNvPr id="4" name="Slide Number Placeholder 3"/>
          <p:cNvSpPr>
            <a:spLocks noGrp="1"/>
          </p:cNvSpPr>
          <p:nvPr>
            <p:ph type="sldNum" sz="quarter" idx="5"/>
          </p:nvPr>
        </p:nvSpPr>
        <p:spPr/>
        <p:txBody>
          <a:bodyPr/>
          <a:lstStyle/>
          <a:p>
            <a:fld id="{CD5E14A0-0FF0-DC42-B30A-C52C8A5AA2D8}" type="slidenum">
              <a:rPr lang="en-LT" smtClean="0"/>
              <a:t>6</a:t>
            </a:fld>
            <a:endParaRPr lang="en-LT"/>
          </a:p>
        </p:txBody>
      </p:sp>
    </p:spTree>
    <p:extLst>
      <p:ext uri="{BB962C8B-B14F-4D97-AF65-F5344CB8AC3E}">
        <p14:creationId xmlns:p14="http://schemas.microsoft.com/office/powerpoint/2010/main" val="70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sukurti </a:t>
            </a:r>
            <a:r>
              <a:rPr lang="lt-LT" b="1" i="0" dirty="0" err="1">
                <a:solidFill>
                  <a:srgbClr val="374151"/>
                </a:solidFill>
                <a:effectLst/>
                <a:latin typeface="Söhne"/>
              </a:rPr>
              <a:t>requirements.txt</a:t>
            </a:r>
            <a:r>
              <a:rPr lang="lt-LT" b="1" i="0" dirty="0">
                <a:solidFill>
                  <a:srgbClr val="374151"/>
                </a:solidFill>
                <a:effectLst/>
                <a:latin typeface="Söhne"/>
              </a:rPr>
              <a:t> failą virtualioje </a:t>
            </a:r>
            <a:r>
              <a:rPr lang="lt-LT" b="1" i="0" dirty="0" err="1">
                <a:solidFill>
                  <a:srgbClr val="374151"/>
                </a:solidFill>
                <a:effectLst/>
                <a:latin typeface="Söhne"/>
              </a:rPr>
              <a:t>Python</a:t>
            </a:r>
            <a:r>
              <a:rPr lang="lt-LT" b="1" i="0" dirty="0">
                <a:solidFill>
                  <a:srgbClr val="374151"/>
                </a:solidFill>
                <a:effectLst/>
                <a:latin typeface="Söhne"/>
              </a:rPr>
              <a:t> aplinkoje</a:t>
            </a:r>
            <a:endParaRPr lang="lt-LT" b="0" i="0" dirty="0">
              <a:solidFill>
                <a:srgbClr val="374151"/>
              </a:solidFill>
              <a:effectLst/>
              <a:latin typeface="Söhne"/>
            </a:endParaRPr>
          </a:p>
          <a:p>
            <a:pPr algn="l"/>
            <a:r>
              <a:rPr lang="lt-LT" b="0" i="0" dirty="0">
                <a:solidFill>
                  <a:srgbClr val="374151"/>
                </a:solidFill>
                <a:effectLst/>
                <a:latin typeface="Söhne"/>
              </a:rPr>
              <a:t>Kai kuriate </a:t>
            </a:r>
            <a:r>
              <a:rPr lang="lt-LT" b="0" i="0" dirty="0" err="1">
                <a:solidFill>
                  <a:srgbClr val="374151"/>
                </a:solidFill>
                <a:effectLst/>
                <a:latin typeface="Söhne"/>
              </a:rPr>
              <a:t>Python</a:t>
            </a:r>
            <a:r>
              <a:rPr lang="lt-LT" b="0" i="0" dirty="0">
                <a:solidFill>
                  <a:srgbClr val="374151"/>
                </a:solidFill>
                <a:effectLst/>
                <a:latin typeface="Söhne"/>
              </a:rPr>
              <a:t> projektus, dažnai reikia perduoti savo projektą kitam žmogui arba perkelti jį į kitą kompiuterį. Norint, kad kitas žmogus galėtų sėkmingai paleisti jūsų kodą, jis turi turėti tas pačias bibliotekas ir jų versijas. Tam dažnai naudojamas </a:t>
            </a:r>
            <a:r>
              <a:rPr lang="lt-LT" b="0" i="0" dirty="0" err="1">
                <a:solidFill>
                  <a:srgbClr val="374151"/>
                </a:solidFill>
                <a:effectLst/>
                <a:latin typeface="Söhne"/>
              </a:rPr>
              <a:t>requirements.txt</a:t>
            </a:r>
            <a:r>
              <a:rPr lang="lt-LT" b="0" i="0" dirty="0">
                <a:solidFill>
                  <a:srgbClr val="374151"/>
                </a:solidFill>
                <a:effectLst/>
                <a:latin typeface="Söhne"/>
              </a:rPr>
              <a:t> failas.</a:t>
            </a:r>
          </a:p>
          <a:p>
            <a:pPr algn="l"/>
            <a:r>
              <a:rPr lang="lt-LT" b="1" i="0" dirty="0">
                <a:solidFill>
                  <a:srgbClr val="374151"/>
                </a:solidFill>
                <a:effectLst/>
                <a:latin typeface="Söhne"/>
              </a:rPr>
              <a:t>Kas yra </a:t>
            </a:r>
            <a:r>
              <a:rPr lang="lt-LT" b="1" i="0" dirty="0" err="1">
                <a:solidFill>
                  <a:srgbClr val="374151"/>
                </a:solidFill>
                <a:effectLst/>
                <a:latin typeface="Söhne"/>
              </a:rPr>
              <a:t>requirements.txt</a:t>
            </a:r>
            <a:r>
              <a:rPr lang="lt-LT" b="1" i="0" dirty="0">
                <a:solidFill>
                  <a:srgbClr val="374151"/>
                </a:solidFill>
                <a:effectLst/>
                <a:latin typeface="Söhne"/>
              </a:rPr>
              <a:t> failas?</a:t>
            </a:r>
            <a:endParaRPr lang="lt-LT" b="0" i="0" dirty="0">
              <a:solidFill>
                <a:srgbClr val="374151"/>
              </a:solidFill>
              <a:effectLst/>
              <a:latin typeface="Söhne"/>
            </a:endParaRPr>
          </a:p>
          <a:p>
            <a:pPr algn="l"/>
            <a:r>
              <a:rPr lang="lt-LT" b="0" i="0" dirty="0">
                <a:solidFill>
                  <a:srgbClr val="374151"/>
                </a:solidFill>
                <a:effectLst/>
                <a:latin typeface="Söhne"/>
              </a:rPr>
              <a:t>Tai paprastas tekstinis failas, kuriame išvardintos visos projektui reikalingos bibliotekos ir jų versijos. Su šiuo failu lengva įdiegti visas reikalingas bibliotekas vienu metu.</a:t>
            </a:r>
          </a:p>
          <a:p>
            <a:pPr algn="l"/>
            <a:r>
              <a:rPr lang="lt-LT" b="1" i="0" dirty="0">
                <a:solidFill>
                  <a:srgbClr val="374151"/>
                </a:solidFill>
                <a:effectLst/>
                <a:latin typeface="Söhne"/>
              </a:rPr>
              <a:t>Kaip sukurti </a:t>
            </a:r>
            <a:r>
              <a:rPr lang="lt-LT" b="1" i="0" dirty="0" err="1">
                <a:solidFill>
                  <a:srgbClr val="374151"/>
                </a:solidFill>
                <a:effectLst/>
                <a:latin typeface="Söhne"/>
              </a:rPr>
              <a:t>requirements.txt</a:t>
            </a:r>
            <a:r>
              <a:rPr lang="lt-LT" b="1" i="0" dirty="0">
                <a:solidFill>
                  <a:srgbClr val="374151"/>
                </a:solidFill>
                <a:effectLst/>
                <a:latin typeface="Söhne"/>
              </a:rPr>
              <a:t> failą</a:t>
            </a: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Naudokite </a:t>
            </a:r>
            <a:r>
              <a:rPr lang="lt-LT" b="1" i="0" dirty="0" err="1">
                <a:solidFill>
                  <a:srgbClr val="374151"/>
                </a:solidFill>
                <a:effectLst/>
                <a:latin typeface="Söhne"/>
              </a:rPr>
              <a:t>pip</a:t>
            </a:r>
            <a:r>
              <a:rPr lang="lt-LT" b="1" i="0" dirty="0">
                <a:solidFill>
                  <a:srgbClr val="374151"/>
                </a:solidFill>
                <a:effectLst/>
                <a:latin typeface="Söhne"/>
              </a:rPr>
              <a:t> </a:t>
            </a:r>
            <a:r>
              <a:rPr lang="lt-LT" b="1" i="0" dirty="0" err="1">
                <a:solidFill>
                  <a:srgbClr val="374151"/>
                </a:solidFill>
                <a:effectLst/>
                <a:latin typeface="Söhne"/>
              </a:rPr>
              <a:t>freeze</a:t>
            </a:r>
            <a:r>
              <a:rPr lang="lt-LT" b="1" i="0" dirty="0">
                <a:solidFill>
                  <a:srgbClr val="374151"/>
                </a:solidFill>
                <a:effectLst/>
                <a:latin typeface="Söhne"/>
              </a:rPr>
              <a:t> komandą.</a:t>
            </a:r>
            <a:r>
              <a:rPr lang="lt-LT" b="0" i="0" dirty="0">
                <a:solidFill>
                  <a:srgbClr val="374151"/>
                </a:solidFill>
                <a:effectLst/>
                <a:latin typeface="Söhne"/>
              </a:rPr>
              <a:t> Ji parodo visas įdiegtas bibliotekas ir jų versijas:</a:t>
            </a:r>
          </a:p>
          <a:p>
            <a:r>
              <a:rPr lang="lt-LT" dirty="0">
                <a:effectLst/>
              </a:rPr>
              <a:t>(</a:t>
            </a:r>
            <a:r>
              <a:rPr lang="lt-LT" dirty="0" err="1">
                <a:solidFill>
                  <a:srgbClr val="DF3079"/>
                </a:solidFill>
                <a:effectLst/>
              </a:rPr>
              <a:t>venv</a:t>
            </a:r>
            <a:r>
              <a:rPr lang="lt-LT" dirty="0">
                <a:effectLst/>
              </a:rPr>
              <a:t>) </a:t>
            </a:r>
            <a:r>
              <a:rPr lang="lt-LT" dirty="0">
                <a:solidFill>
                  <a:srgbClr val="E9950C"/>
                </a:solidFill>
                <a:effectLst/>
              </a:rPr>
              <a:t>C</a:t>
            </a:r>
            <a:r>
              <a:rPr lang="lt-LT" dirty="0">
                <a:effectLst/>
              </a:rPr>
              <a:t>:\</a:t>
            </a:r>
            <a:r>
              <a:rPr lang="lt-LT" dirty="0" err="1">
                <a:solidFill>
                  <a:srgbClr val="DF3079"/>
                </a:solidFill>
                <a:effectLst/>
              </a:rPr>
              <a:t>Users</a:t>
            </a:r>
            <a:r>
              <a:rPr lang="lt-LT" dirty="0">
                <a:effectLst/>
              </a:rPr>
              <a:t>\</a:t>
            </a:r>
            <a:r>
              <a:rPr lang="lt-LT" dirty="0">
                <a:solidFill>
                  <a:srgbClr val="DF3079"/>
                </a:solidFill>
                <a:effectLst/>
              </a:rPr>
              <a:t>Donoras</a:t>
            </a:r>
            <a:r>
              <a:rPr lang="lt-LT" dirty="0">
                <a:effectLst/>
              </a:rPr>
              <a:t>\</a:t>
            </a:r>
            <a:r>
              <a:rPr lang="lt-LT" dirty="0" err="1">
                <a:solidFill>
                  <a:srgbClr val="DF3079"/>
                </a:solidFill>
                <a:effectLst/>
              </a:rPr>
              <a:t>Desktop</a:t>
            </a:r>
            <a:r>
              <a:rPr lang="lt-LT" dirty="0">
                <a:effectLst/>
              </a:rPr>
              <a:t>\</a:t>
            </a:r>
            <a:r>
              <a:rPr lang="lt-LT" dirty="0">
                <a:solidFill>
                  <a:srgbClr val="DF3079"/>
                </a:solidFill>
                <a:effectLst/>
              </a:rPr>
              <a:t>Projektas</a:t>
            </a:r>
            <a:r>
              <a:rPr lang="lt-LT" dirty="0">
                <a:effectLst/>
              </a:rPr>
              <a:t>&gt;</a:t>
            </a:r>
            <a:r>
              <a:rPr lang="lt-LT" dirty="0" err="1">
                <a:solidFill>
                  <a:srgbClr val="DF3079"/>
                </a:solidFill>
                <a:effectLst/>
              </a:rPr>
              <a:t>pip</a:t>
            </a:r>
            <a:r>
              <a:rPr lang="lt-LT" dirty="0">
                <a:effectLst/>
              </a:rPr>
              <a:t> </a:t>
            </a:r>
            <a:r>
              <a:rPr lang="lt-LT" dirty="0" err="1">
                <a:solidFill>
                  <a:srgbClr val="DF3079"/>
                </a:solidFill>
                <a:effectLst/>
              </a:rPr>
              <a:t>freeze</a:t>
            </a:r>
            <a:r>
              <a:rPr lang="lt-LT" dirty="0">
                <a:effectLst/>
              </a:rPr>
              <a:t> </a:t>
            </a:r>
          </a:p>
          <a:p>
            <a:pPr algn="l"/>
            <a:r>
              <a:rPr lang="lt-LT" b="0" i="0" dirty="0">
                <a:solidFill>
                  <a:srgbClr val="374151"/>
                </a:solidFill>
                <a:effectLst/>
                <a:latin typeface="Söhne"/>
              </a:rPr>
              <a:t>Jums bus atvaizduotas sąrašas, panašus į šį:</a:t>
            </a:r>
          </a:p>
          <a:p>
            <a:r>
              <a:rPr lang="lt-LT" dirty="0" err="1">
                <a:effectLst/>
              </a:rPr>
              <a:t>altgraph</a:t>
            </a:r>
            <a:r>
              <a:rPr lang="lt-LT" dirty="0">
                <a:effectLst/>
              </a:rPr>
              <a:t>==0.16.1 </a:t>
            </a:r>
            <a:r>
              <a:rPr lang="lt-LT" dirty="0" err="1">
                <a:effectLst/>
              </a:rPr>
              <a:t>future</a:t>
            </a:r>
            <a:r>
              <a:rPr lang="lt-LT" dirty="0">
                <a:effectLst/>
              </a:rPr>
              <a:t>==0.17.1 </a:t>
            </a:r>
            <a:r>
              <a:rPr lang="lt-LT" dirty="0" err="1">
                <a:effectLst/>
              </a:rPr>
              <a:t>macholib</a:t>
            </a:r>
            <a:r>
              <a:rPr lang="lt-LT" dirty="0">
                <a:effectLst/>
              </a:rPr>
              <a:t>==1.11 </a:t>
            </a:r>
            <a:r>
              <a:rPr lang="lt-LT" dirty="0" err="1">
                <a:effectLst/>
              </a:rPr>
              <a:t>pefile</a:t>
            </a:r>
            <a:r>
              <a:rPr lang="lt-LT" dirty="0">
                <a:effectLst/>
              </a:rPr>
              <a:t>==2019.4.18 </a:t>
            </a:r>
            <a:r>
              <a:rPr lang="lt-LT" dirty="0" err="1">
                <a:effectLst/>
              </a:rPr>
              <a:t>PyInstaller</a:t>
            </a:r>
            <a:r>
              <a:rPr lang="lt-LT" dirty="0">
                <a:effectLst/>
              </a:rPr>
              <a:t>==3.4 pywin32-ctypes==0.2.0 </a:t>
            </a:r>
          </a:p>
          <a:p>
            <a:pPr algn="l">
              <a:buFont typeface="+mj-lt"/>
              <a:buAutoNum type="arabicPeriod" startAt="2"/>
            </a:pPr>
            <a:r>
              <a:rPr lang="lt-LT" b="1" i="0" dirty="0">
                <a:solidFill>
                  <a:srgbClr val="374151"/>
                </a:solidFill>
                <a:effectLst/>
                <a:latin typeface="Söhne"/>
              </a:rPr>
              <a:t>Nukreipkite šį sąrašą į </a:t>
            </a:r>
            <a:r>
              <a:rPr lang="lt-LT" b="1" i="0" dirty="0" err="1">
                <a:solidFill>
                  <a:srgbClr val="374151"/>
                </a:solidFill>
                <a:effectLst/>
                <a:latin typeface="Söhne"/>
              </a:rPr>
              <a:t>requirements.txt</a:t>
            </a:r>
            <a:r>
              <a:rPr lang="lt-LT" b="1" i="0" dirty="0">
                <a:solidFill>
                  <a:srgbClr val="374151"/>
                </a:solidFill>
                <a:effectLst/>
                <a:latin typeface="Söhne"/>
              </a:rPr>
              <a:t> failą.</a:t>
            </a:r>
            <a:r>
              <a:rPr lang="lt-LT" b="0" i="0" dirty="0">
                <a:solidFill>
                  <a:srgbClr val="374151"/>
                </a:solidFill>
                <a:effectLst/>
                <a:latin typeface="Söhne"/>
              </a:rPr>
              <a:t> Tai galite padaryti su &gt; simboliu:</a:t>
            </a:r>
          </a:p>
          <a:p>
            <a:r>
              <a:rPr lang="lt-LT" dirty="0">
                <a:effectLst/>
              </a:rPr>
              <a:t>(</a:t>
            </a:r>
            <a:r>
              <a:rPr lang="lt-LT" dirty="0" err="1">
                <a:solidFill>
                  <a:srgbClr val="DF3079"/>
                </a:solidFill>
                <a:effectLst/>
              </a:rPr>
              <a:t>venv</a:t>
            </a:r>
            <a:r>
              <a:rPr lang="lt-LT" dirty="0">
                <a:effectLst/>
              </a:rPr>
              <a:t>) </a:t>
            </a:r>
            <a:r>
              <a:rPr lang="lt-LT" dirty="0">
                <a:solidFill>
                  <a:srgbClr val="E9950C"/>
                </a:solidFill>
                <a:effectLst/>
              </a:rPr>
              <a:t>C</a:t>
            </a:r>
            <a:r>
              <a:rPr lang="lt-LT" dirty="0">
                <a:effectLst/>
              </a:rPr>
              <a:t>:\</a:t>
            </a:r>
            <a:r>
              <a:rPr lang="lt-LT" dirty="0" err="1">
                <a:solidFill>
                  <a:srgbClr val="DF3079"/>
                </a:solidFill>
                <a:effectLst/>
              </a:rPr>
              <a:t>Users</a:t>
            </a:r>
            <a:r>
              <a:rPr lang="lt-LT" dirty="0">
                <a:effectLst/>
              </a:rPr>
              <a:t>\</a:t>
            </a:r>
            <a:r>
              <a:rPr lang="lt-LT" dirty="0">
                <a:solidFill>
                  <a:srgbClr val="DF3079"/>
                </a:solidFill>
                <a:effectLst/>
              </a:rPr>
              <a:t>Donoras</a:t>
            </a:r>
            <a:r>
              <a:rPr lang="lt-LT" dirty="0">
                <a:effectLst/>
              </a:rPr>
              <a:t>\</a:t>
            </a:r>
            <a:r>
              <a:rPr lang="lt-LT" dirty="0" err="1">
                <a:solidFill>
                  <a:srgbClr val="DF3079"/>
                </a:solidFill>
                <a:effectLst/>
              </a:rPr>
              <a:t>Desktop</a:t>
            </a:r>
            <a:r>
              <a:rPr lang="lt-LT" dirty="0">
                <a:effectLst/>
              </a:rPr>
              <a:t>\</a:t>
            </a:r>
            <a:r>
              <a:rPr lang="lt-LT" dirty="0">
                <a:solidFill>
                  <a:srgbClr val="DF3079"/>
                </a:solidFill>
                <a:effectLst/>
              </a:rPr>
              <a:t>Projektas</a:t>
            </a:r>
            <a:r>
              <a:rPr lang="lt-LT" dirty="0">
                <a:effectLst/>
              </a:rPr>
              <a:t>&gt;</a:t>
            </a:r>
            <a:r>
              <a:rPr lang="lt-LT" dirty="0" err="1">
                <a:solidFill>
                  <a:srgbClr val="DF3079"/>
                </a:solidFill>
                <a:effectLst/>
              </a:rPr>
              <a:t>pip</a:t>
            </a:r>
            <a:r>
              <a:rPr lang="lt-LT" dirty="0">
                <a:effectLst/>
              </a:rPr>
              <a:t> </a:t>
            </a:r>
            <a:r>
              <a:rPr lang="lt-LT" dirty="0" err="1">
                <a:solidFill>
                  <a:srgbClr val="DF3079"/>
                </a:solidFill>
                <a:effectLst/>
              </a:rPr>
              <a:t>freeze</a:t>
            </a:r>
            <a:r>
              <a:rPr lang="lt-LT" dirty="0">
                <a:effectLst/>
              </a:rPr>
              <a:t> &gt; </a:t>
            </a:r>
            <a:r>
              <a:rPr lang="lt-LT" dirty="0" err="1">
                <a:solidFill>
                  <a:srgbClr val="DF3079"/>
                </a:solidFill>
                <a:effectLst/>
              </a:rPr>
              <a:t>requirements</a:t>
            </a:r>
            <a:r>
              <a:rPr lang="lt-LT" dirty="0" err="1">
                <a:effectLst/>
              </a:rPr>
              <a:t>.</a:t>
            </a:r>
            <a:r>
              <a:rPr lang="lt-LT" dirty="0" err="1">
                <a:solidFill>
                  <a:srgbClr val="DF3079"/>
                </a:solidFill>
                <a:effectLst/>
              </a:rPr>
              <a:t>txt</a:t>
            </a:r>
            <a:r>
              <a:rPr lang="lt-LT" dirty="0">
                <a:effectLst/>
              </a:rPr>
              <a:t> </a:t>
            </a:r>
          </a:p>
          <a:p>
            <a:pPr algn="l">
              <a:buFont typeface="+mj-lt"/>
              <a:buAutoNum type="arabicPeriod" startAt="3"/>
            </a:pPr>
            <a:r>
              <a:rPr lang="lt-LT" b="0" i="0" dirty="0">
                <a:solidFill>
                  <a:srgbClr val="374151"/>
                </a:solidFill>
                <a:effectLst/>
                <a:latin typeface="Söhne"/>
              </a:rPr>
              <a:t>Patikrinkite, ar failas sėkmingai sukurtas:</a:t>
            </a:r>
          </a:p>
          <a:p>
            <a:r>
              <a:rPr lang="lt-LT" dirty="0">
                <a:effectLst/>
              </a:rPr>
              <a:t>(</a:t>
            </a:r>
            <a:r>
              <a:rPr lang="lt-LT" dirty="0" err="1">
                <a:effectLst/>
              </a:rPr>
              <a:t>venv</a:t>
            </a:r>
            <a:r>
              <a:rPr lang="lt-LT" dirty="0">
                <a:effectLst/>
              </a:rPr>
              <a:t>) C:\</a:t>
            </a:r>
            <a:r>
              <a:rPr lang="lt-LT" dirty="0" err="1">
                <a:effectLst/>
              </a:rPr>
              <a:t>Users</a:t>
            </a:r>
            <a:r>
              <a:rPr lang="lt-LT" dirty="0">
                <a:effectLst/>
              </a:rPr>
              <a:t>\Donoras\</a:t>
            </a:r>
            <a:r>
              <a:rPr lang="lt-LT" dirty="0" err="1">
                <a:effectLst/>
              </a:rPr>
              <a:t>Desktop</a:t>
            </a:r>
            <a:r>
              <a:rPr lang="lt-LT" dirty="0">
                <a:effectLst/>
              </a:rPr>
              <a:t>\Projektas&gt;</a:t>
            </a:r>
            <a:r>
              <a:rPr lang="lt-LT" dirty="0" err="1">
                <a:solidFill>
                  <a:srgbClr val="E9950C"/>
                </a:solidFill>
                <a:effectLst/>
              </a:rPr>
              <a:t>dir</a:t>
            </a:r>
            <a:r>
              <a:rPr lang="lt-LT" dirty="0">
                <a:effectLst/>
              </a:rPr>
              <a:t> </a:t>
            </a:r>
          </a:p>
          <a:p>
            <a:pPr algn="l"/>
            <a:r>
              <a:rPr lang="lt-LT" b="0" i="0" dirty="0">
                <a:solidFill>
                  <a:srgbClr val="374151"/>
                </a:solidFill>
                <a:effectLst/>
                <a:latin typeface="Söhne"/>
              </a:rPr>
              <a:t>Turėtumėte matyti </a:t>
            </a:r>
            <a:r>
              <a:rPr lang="lt-LT" b="0" i="0" dirty="0" err="1">
                <a:solidFill>
                  <a:srgbClr val="374151"/>
                </a:solidFill>
                <a:effectLst/>
                <a:latin typeface="Söhne"/>
              </a:rPr>
              <a:t>requirements.txt</a:t>
            </a:r>
            <a:r>
              <a:rPr lang="lt-LT" b="0" i="0" dirty="0">
                <a:solidFill>
                  <a:srgbClr val="374151"/>
                </a:solidFill>
                <a:effectLst/>
                <a:latin typeface="Söhne"/>
              </a:rPr>
              <a:t> failą jūsų projekto kataloge.</a:t>
            </a:r>
          </a:p>
          <a:p>
            <a:pPr algn="l"/>
            <a:r>
              <a:rPr lang="lt-LT" b="1" i="0" dirty="0">
                <a:solidFill>
                  <a:srgbClr val="374151"/>
                </a:solidFill>
                <a:effectLst/>
                <a:latin typeface="Söhne"/>
              </a:rPr>
              <a:t>Kodėl tai svarbu?</a:t>
            </a: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Su </a:t>
            </a:r>
            <a:r>
              <a:rPr lang="lt-LT" b="0" i="0" dirty="0" err="1">
                <a:solidFill>
                  <a:srgbClr val="374151"/>
                </a:solidFill>
                <a:effectLst/>
                <a:latin typeface="Söhne"/>
              </a:rPr>
              <a:t>requirements.txt</a:t>
            </a:r>
            <a:r>
              <a:rPr lang="lt-LT" b="0" i="0" dirty="0">
                <a:solidFill>
                  <a:srgbClr val="374151"/>
                </a:solidFill>
                <a:effectLst/>
                <a:latin typeface="Söhne"/>
              </a:rPr>
              <a:t> failu kitas programuotojas ar net jūs patys galite lengvai įdiegti visas reikalingas bibliotekas naujoje virtualioje aplinkoje naudodami komandą </a:t>
            </a:r>
            <a:r>
              <a:rPr lang="lt-LT" b="0" i="0" dirty="0" err="1">
                <a:solidFill>
                  <a:srgbClr val="374151"/>
                </a:solidFill>
                <a:effectLst/>
                <a:latin typeface="Söhne"/>
              </a:rPr>
              <a:t>pip</a:t>
            </a:r>
            <a:r>
              <a:rPr lang="lt-LT" b="0" i="0" dirty="0">
                <a:solidFill>
                  <a:srgbClr val="374151"/>
                </a:solidFill>
                <a:effectLst/>
                <a:latin typeface="Söhne"/>
              </a:rPr>
              <a:t> </a:t>
            </a:r>
            <a:r>
              <a:rPr lang="lt-LT" b="0" i="0" dirty="0" err="1">
                <a:solidFill>
                  <a:srgbClr val="374151"/>
                </a:solidFill>
                <a:effectLst/>
                <a:latin typeface="Söhne"/>
              </a:rPr>
              <a:t>install</a:t>
            </a:r>
            <a:r>
              <a:rPr lang="lt-LT" b="0" i="0" dirty="0">
                <a:solidFill>
                  <a:srgbClr val="374151"/>
                </a:solidFill>
                <a:effectLst/>
                <a:latin typeface="Söhne"/>
              </a:rPr>
              <a:t> -</a:t>
            </a:r>
            <a:r>
              <a:rPr lang="lt-LT" b="0" i="0" dirty="0" err="1">
                <a:solidFill>
                  <a:srgbClr val="374151"/>
                </a:solidFill>
                <a:effectLst/>
                <a:latin typeface="Söhne"/>
              </a:rPr>
              <a:t>r</a:t>
            </a:r>
            <a:r>
              <a:rPr lang="lt-LT" b="0" i="0" dirty="0">
                <a:solidFill>
                  <a:srgbClr val="374151"/>
                </a:solidFill>
                <a:effectLst/>
                <a:latin typeface="Söhne"/>
              </a:rPr>
              <a:t> </a:t>
            </a:r>
            <a:r>
              <a:rPr lang="lt-LT" b="0" i="0" dirty="0" err="1">
                <a:solidFill>
                  <a:srgbClr val="374151"/>
                </a:solidFill>
                <a:effectLst/>
                <a:latin typeface="Söhne"/>
              </a:rPr>
              <a:t>requirements.txt</a:t>
            </a:r>
            <a:r>
              <a:rPr lang="lt-LT" b="0" i="0" dirty="0">
                <a:solidFill>
                  <a:srgbClr val="374151"/>
                </a:solidFill>
                <a:effectLst/>
                <a:latin typeface="Söhne"/>
              </a:rPr>
              <a:t>.</a:t>
            </a:r>
          </a:p>
          <a:p>
            <a:pPr algn="l">
              <a:buFont typeface="Arial" panose="020B0604020202020204" pitchFamily="34" charset="0"/>
              <a:buChar char="•"/>
            </a:pPr>
            <a:r>
              <a:rPr lang="lt-LT" b="0" i="0" dirty="0">
                <a:solidFill>
                  <a:srgbClr val="374151"/>
                </a:solidFill>
                <a:effectLst/>
                <a:latin typeface="Söhne"/>
              </a:rPr>
              <a:t>Tai yra puikus būdas užtikrinti projekto nuoseklumą ir </a:t>
            </a:r>
            <a:r>
              <a:rPr lang="lt-LT" b="0" i="0" dirty="0" err="1">
                <a:solidFill>
                  <a:srgbClr val="374151"/>
                </a:solidFill>
                <a:effectLst/>
                <a:latin typeface="Söhne"/>
              </a:rPr>
              <a:t>perkeliamumą</a:t>
            </a:r>
            <a:r>
              <a:rPr lang="lt-LT" b="0" i="0" dirty="0">
                <a:solidFill>
                  <a:srgbClr val="374151"/>
                </a:solidFill>
                <a:effectLst/>
                <a:latin typeface="Söhne"/>
              </a:rPr>
              <a:t> tarp skirtingų aplinkų.</a:t>
            </a:r>
          </a:p>
          <a:p>
            <a:pPr algn="l"/>
            <a:r>
              <a:rPr lang="lt-LT" b="1" i="0" dirty="0">
                <a:solidFill>
                  <a:srgbClr val="374151"/>
                </a:solidFill>
                <a:effectLst/>
                <a:latin typeface="Söhne"/>
              </a:rPr>
              <a:t>Išvada</a:t>
            </a:r>
            <a:endParaRPr lang="lt-LT" b="0" i="0" dirty="0">
              <a:solidFill>
                <a:srgbClr val="374151"/>
              </a:solidFill>
              <a:effectLst/>
              <a:latin typeface="Söhne"/>
            </a:endParaRPr>
          </a:p>
          <a:p>
            <a:pPr algn="l"/>
            <a:r>
              <a:rPr lang="lt-LT" b="0" i="0" dirty="0" err="1">
                <a:solidFill>
                  <a:srgbClr val="374151"/>
                </a:solidFill>
                <a:effectLst/>
                <a:latin typeface="Söhne"/>
              </a:rPr>
              <a:t>requirements.txt</a:t>
            </a:r>
            <a:r>
              <a:rPr lang="lt-LT" b="0" i="0" dirty="0">
                <a:solidFill>
                  <a:srgbClr val="374151"/>
                </a:solidFill>
                <a:effectLst/>
                <a:latin typeface="Söhne"/>
              </a:rPr>
              <a:t> failas yra esminis kiekvieno </a:t>
            </a:r>
            <a:r>
              <a:rPr lang="lt-LT" b="0" i="0" dirty="0" err="1">
                <a:solidFill>
                  <a:srgbClr val="374151"/>
                </a:solidFill>
                <a:effectLst/>
                <a:latin typeface="Söhne"/>
              </a:rPr>
              <a:t>Python</a:t>
            </a:r>
            <a:r>
              <a:rPr lang="lt-LT" b="0" i="0" dirty="0">
                <a:solidFill>
                  <a:srgbClr val="374151"/>
                </a:solidFill>
                <a:effectLst/>
                <a:latin typeface="Söhne"/>
              </a:rPr>
              <a:t> projekto komponentas, kuris siekia būti perkeliamas ir lengvai naudojamas kitoje aplinkoje. Su šiuo failu galite lengvai dalintis savo projektu su kitais ir užtikrinti, kad jie turės visas reikalingas priemones sėkmingam kodo paleidimui.</a:t>
            </a:r>
          </a:p>
          <a:p>
            <a:endParaRPr lang="en-LT" dirty="0"/>
          </a:p>
        </p:txBody>
      </p:sp>
      <p:sp>
        <p:nvSpPr>
          <p:cNvPr id="4" name="Slide Number Placeholder 3"/>
          <p:cNvSpPr>
            <a:spLocks noGrp="1"/>
          </p:cNvSpPr>
          <p:nvPr>
            <p:ph type="sldNum" sz="quarter" idx="5"/>
          </p:nvPr>
        </p:nvSpPr>
        <p:spPr/>
        <p:txBody>
          <a:bodyPr/>
          <a:lstStyle/>
          <a:p>
            <a:fld id="{CD5E14A0-0FF0-DC42-B30A-C52C8A5AA2D8}" type="slidenum">
              <a:rPr lang="en-LT" smtClean="0"/>
              <a:t>7</a:t>
            </a:fld>
            <a:endParaRPr lang="en-LT"/>
          </a:p>
        </p:txBody>
      </p:sp>
    </p:spTree>
    <p:extLst>
      <p:ext uri="{BB962C8B-B14F-4D97-AF65-F5344CB8AC3E}">
        <p14:creationId xmlns:p14="http://schemas.microsoft.com/office/powerpoint/2010/main" val="1927823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įdiegti bibliotekas iš </a:t>
            </a:r>
            <a:r>
              <a:rPr lang="lt-LT" b="1" i="0" dirty="0" err="1">
                <a:solidFill>
                  <a:srgbClr val="374151"/>
                </a:solidFill>
                <a:effectLst/>
                <a:latin typeface="Söhne"/>
              </a:rPr>
              <a:t>requirements.txt</a:t>
            </a:r>
            <a:r>
              <a:rPr lang="lt-LT" b="1" i="0" dirty="0">
                <a:solidFill>
                  <a:srgbClr val="374151"/>
                </a:solidFill>
                <a:effectLst/>
                <a:latin typeface="Söhne"/>
              </a:rPr>
              <a:t> failo virtualioje </a:t>
            </a:r>
            <a:r>
              <a:rPr lang="lt-LT" b="1" i="0" dirty="0" err="1">
                <a:solidFill>
                  <a:srgbClr val="374151"/>
                </a:solidFill>
                <a:effectLst/>
                <a:latin typeface="Söhne"/>
              </a:rPr>
              <a:t>Python</a:t>
            </a:r>
            <a:r>
              <a:rPr lang="lt-LT" b="1" i="0" dirty="0">
                <a:solidFill>
                  <a:srgbClr val="374151"/>
                </a:solidFill>
                <a:effectLst/>
                <a:latin typeface="Söhne"/>
              </a:rPr>
              <a:t> aplinkoje</a:t>
            </a:r>
            <a:endParaRPr lang="lt-LT" b="0" i="0" dirty="0">
              <a:solidFill>
                <a:srgbClr val="374151"/>
              </a:solidFill>
              <a:effectLst/>
              <a:latin typeface="Söhne"/>
            </a:endParaRPr>
          </a:p>
          <a:p>
            <a:pPr algn="l"/>
            <a:r>
              <a:rPr lang="lt-LT" b="0" i="0" dirty="0">
                <a:solidFill>
                  <a:srgbClr val="374151"/>
                </a:solidFill>
                <a:effectLst/>
                <a:latin typeface="Söhne"/>
              </a:rPr>
              <a:t>Jei turite </a:t>
            </a:r>
            <a:r>
              <a:rPr lang="lt-LT" b="0" i="0" dirty="0" err="1">
                <a:solidFill>
                  <a:srgbClr val="374151"/>
                </a:solidFill>
                <a:effectLst/>
                <a:latin typeface="Söhne"/>
              </a:rPr>
              <a:t>Python</a:t>
            </a:r>
            <a:r>
              <a:rPr lang="lt-LT" b="0" i="0" dirty="0">
                <a:solidFill>
                  <a:srgbClr val="374151"/>
                </a:solidFill>
                <a:effectLst/>
                <a:latin typeface="Söhne"/>
              </a:rPr>
              <a:t> projektą su </a:t>
            </a:r>
            <a:r>
              <a:rPr lang="lt-LT" b="0" i="0" dirty="0" err="1">
                <a:solidFill>
                  <a:srgbClr val="374151"/>
                </a:solidFill>
                <a:effectLst/>
                <a:latin typeface="Söhne"/>
              </a:rPr>
              <a:t>requirements.txt</a:t>
            </a:r>
            <a:r>
              <a:rPr lang="lt-LT" b="0" i="0" dirty="0">
                <a:solidFill>
                  <a:srgbClr val="374151"/>
                </a:solidFill>
                <a:effectLst/>
                <a:latin typeface="Söhne"/>
              </a:rPr>
              <a:t> failu, tai reiškia, kad šiame faile išvardintos visos bibliotekos, kurių reikia tam </a:t>
            </a:r>
            <a:r>
              <a:rPr lang="lt-LT" b="0" i="0" dirty="0" err="1">
                <a:solidFill>
                  <a:srgbClr val="374151"/>
                </a:solidFill>
                <a:effectLst/>
                <a:latin typeface="Söhne"/>
              </a:rPr>
              <a:t>projekui</a:t>
            </a:r>
            <a:r>
              <a:rPr lang="lt-LT" b="0" i="0" dirty="0">
                <a:solidFill>
                  <a:srgbClr val="374151"/>
                </a:solidFill>
                <a:effectLst/>
                <a:latin typeface="Söhne"/>
              </a:rPr>
              <a:t>. Yra labai paprasta šias bibliotekas įdiegti vienu metu. Pažvelkime, kaip tai padaryti.</a:t>
            </a:r>
          </a:p>
          <a:p>
            <a:pPr algn="l"/>
            <a:r>
              <a:rPr lang="lt-LT" b="1" i="0" dirty="0">
                <a:solidFill>
                  <a:srgbClr val="374151"/>
                </a:solidFill>
                <a:effectLst/>
                <a:latin typeface="Söhne"/>
              </a:rPr>
              <a:t>Kodėl reikia įdiegti iš </a:t>
            </a:r>
            <a:r>
              <a:rPr lang="lt-LT" b="1" i="0" dirty="0" err="1">
                <a:solidFill>
                  <a:srgbClr val="374151"/>
                </a:solidFill>
                <a:effectLst/>
                <a:latin typeface="Söhne"/>
              </a:rPr>
              <a:t>requirements.txt</a:t>
            </a:r>
            <a:r>
              <a:rPr lang="lt-LT" b="1" i="0" dirty="0">
                <a:solidFill>
                  <a:srgbClr val="374151"/>
                </a:solidFill>
                <a:effectLst/>
                <a:latin typeface="Söhne"/>
              </a:rPr>
              <a:t> failo?</a:t>
            </a: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Greitas ir efektyvus būdas įdiegti visas projektui reikalingas bibliotekas vienu metu.</a:t>
            </a:r>
          </a:p>
          <a:p>
            <a:pPr algn="l">
              <a:buFont typeface="Arial" panose="020B0604020202020204" pitchFamily="34" charset="0"/>
              <a:buChar char="•"/>
            </a:pPr>
            <a:r>
              <a:rPr lang="lt-LT" b="0" i="0" dirty="0">
                <a:solidFill>
                  <a:srgbClr val="374151"/>
                </a:solidFill>
                <a:effectLst/>
                <a:latin typeface="Söhne"/>
              </a:rPr>
              <a:t>Užtikrinama, kad bus įdiegtos tiksliai tokios pačios bibliotekų versijos, kaip ir originaliame projekte, mažinant galimus versijų neatitikimus ir klaidas.</a:t>
            </a:r>
          </a:p>
          <a:p>
            <a:pPr algn="l"/>
            <a:r>
              <a:rPr lang="lt-LT" b="1" i="0" dirty="0">
                <a:solidFill>
                  <a:srgbClr val="374151"/>
                </a:solidFill>
                <a:effectLst/>
                <a:latin typeface="Söhne"/>
              </a:rPr>
              <a:t>Kaip įdiegti bibliotekas iš </a:t>
            </a:r>
            <a:r>
              <a:rPr lang="lt-LT" b="1" i="0" dirty="0" err="1">
                <a:solidFill>
                  <a:srgbClr val="374151"/>
                </a:solidFill>
                <a:effectLst/>
                <a:latin typeface="Söhne"/>
              </a:rPr>
              <a:t>requirements.txt</a:t>
            </a:r>
            <a:r>
              <a:rPr lang="lt-LT" b="1" i="0" dirty="0">
                <a:solidFill>
                  <a:srgbClr val="374151"/>
                </a:solidFill>
                <a:effectLst/>
                <a:latin typeface="Söhne"/>
              </a:rPr>
              <a:t> failo</a:t>
            </a: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Užtikrinkite, kad esate virtualioje aplinkoje.</a:t>
            </a:r>
            <a:r>
              <a:rPr lang="lt-LT" b="0" i="0" dirty="0">
                <a:solidFill>
                  <a:srgbClr val="374151"/>
                </a:solidFill>
                <a:effectLst/>
                <a:latin typeface="Söhne"/>
              </a:rPr>
              <a:t> Aktyvuokite ją, jei dar to nepadarius. (Priminsiu, kad tai daroma naudojant komandą, pavyzdžiui, </a:t>
            </a:r>
            <a:r>
              <a:rPr lang="lt-LT" b="0" i="0" dirty="0" err="1">
                <a:solidFill>
                  <a:srgbClr val="374151"/>
                </a:solidFill>
                <a:effectLst/>
                <a:latin typeface="Söhne"/>
              </a:rPr>
              <a:t>venv</a:t>
            </a:r>
            <a:r>
              <a:rPr lang="lt-LT" b="0" i="0" dirty="0">
                <a:solidFill>
                  <a:srgbClr val="374151"/>
                </a:solidFill>
                <a:effectLst/>
                <a:latin typeface="Söhne"/>
              </a:rPr>
              <a:t>\</a:t>
            </a:r>
            <a:r>
              <a:rPr lang="lt-LT" b="0" i="0" dirty="0" err="1">
                <a:solidFill>
                  <a:srgbClr val="374151"/>
                </a:solidFill>
                <a:effectLst/>
                <a:latin typeface="Söhne"/>
              </a:rPr>
              <a:t>Scripts</a:t>
            </a:r>
            <a:r>
              <a:rPr lang="lt-LT" b="0" i="0" dirty="0">
                <a:solidFill>
                  <a:srgbClr val="374151"/>
                </a:solidFill>
                <a:effectLst/>
                <a:latin typeface="Söhne"/>
              </a:rPr>
              <a:t>\</a:t>
            </a:r>
            <a:r>
              <a:rPr lang="lt-LT" b="0" i="0" dirty="0" err="1">
                <a:solidFill>
                  <a:srgbClr val="374151"/>
                </a:solidFill>
                <a:effectLst/>
                <a:latin typeface="Söhne"/>
              </a:rPr>
              <a:t>activate.bat</a:t>
            </a:r>
            <a:r>
              <a:rPr lang="lt-LT" b="0" i="0" dirty="0">
                <a:solidFill>
                  <a:srgbClr val="374151"/>
                </a:solidFill>
                <a:effectLst/>
                <a:latin typeface="Söhne"/>
              </a:rPr>
              <a:t> Windows sistemoje).</a:t>
            </a:r>
          </a:p>
          <a:p>
            <a:pPr algn="l">
              <a:buFont typeface="+mj-lt"/>
              <a:buAutoNum type="arabicPeriod"/>
            </a:pPr>
            <a:r>
              <a:rPr lang="lt-LT" b="1" i="0" dirty="0">
                <a:solidFill>
                  <a:srgbClr val="374151"/>
                </a:solidFill>
                <a:effectLst/>
                <a:latin typeface="Söhne"/>
              </a:rPr>
              <a:t>Naudokite </a:t>
            </a:r>
            <a:r>
              <a:rPr lang="lt-LT" b="1" i="0" dirty="0" err="1">
                <a:solidFill>
                  <a:srgbClr val="374151"/>
                </a:solidFill>
                <a:effectLst/>
                <a:latin typeface="Söhne"/>
              </a:rPr>
              <a:t>pip</a:t>
            </a:r>
            <a:r>
              <a:rPr lang="lt-LT" b="1" i="0" dirty="0">
                <a:solidFill>
                  <a:srgbClr val="374151"/>
                </a:solidFill>
                <a:effectLst/>
                <a:latin typeface="Söhne"/>
              </a:rPr>
              <a:t> įrankį, kad įdiegtumėte bibliotekas iš </a:t>
            </a:r>
            <a:r>
              <a:rPr lang="lt-LT" b="1" i="0" dirty="0" err="1">
                <a:solidFill>
                  <a:srgbClr val="374151"/>
                </a:solidFill>
                <a:effectLst/>
                <a:latin typeface="Söhne"/>
              </a:rPr>
              <a:t>requirements.txt</a:t>
            </a:r>
            <a:r>
              <a:rPr lang="lt-LT" b="1" i="0" dirty="0">
                <a:solidFill>
                  <a:srgbClr val="374151"/>
                </a:solidFill>
                <a:effectLst/>
                <a:latin typeface="Söhne"/>
              </a:rPr>
              <a:t> failo:</a:t>
            </a:r>
            <a:endParaRPr lang="lt-LT" b="0" i="0" dirty="0">
              <a:solidFill>
                <a:srgbClr val="374151"/>
              </a:solidFill>
              <a:effectLst/>
              <a:latin typeface="Söhne"/>
            </a:endParaRPr>
          </a:p>
          <a:p>
            <a:r>
              <a:rPr lang="lt-LT" dirty="0">
                <a:effectLst/>
              </a:rPr>
              <a:t>(</a:t>
            </a:r>
            <a:r>
              <a:rPr lang="lt-LT" dirty="0" err="1">
                <a:solidFill>
                  <a:srgbClr val="DF3079"/>
                </a:solidFill>
                <a:effectLst/>
              </a:rPr>
              <a:t>venv</a:t>
            </a:r>
            <a:r>
              <a:rPr lang="lt-LT" dirty="0">
                <a:effectLst/>
              </a:rPr>
              <a:t>) </a:t>
            </a:r>
            <a:r>
              <a:rPr lang="lt-LT" dirty="0">
                <a:solidFill>
                  <a:srgbClr val="E9950C"/>
                </a:solidFill>
                <a:effectLst/>
              </a:rPr>
              <a:t>C</a:t>
            </a:r>
            <a:r>
              <a:rPr lang="lt-LT" dirty="0">
                <a:effectLst/>
              </a:rPr>
              <a:t>:\</a:t>
            </a:r>
            <a:r>
              <a:rPr lang="lt-LT" dirty="0" err="1">
                <a:solidFill>
                  <a:srgbClr val="DF3079"/>
                </a:solidFill>
                <a:effectLst/>
              </a:rPr>
              <a:t>Users</a:t>
            </a:r>
            <a:r>
              <a:rPr lang="lt-LT" dirty="0">
                <a:effectLst/>
              </a:rPr>
              <a:t>\</a:t>
            </a:r>
            <a:r>
              <a:rPr lang="lt-LT" dirty="0">
                <a:solidFill>
                  <a:srgbClr val="DF3079"/>
                </a:solidFill>
                <a:effectLst/>
              </a:rPr>
              <a:t>Donoras</a:t>
            </a:r>
            <a:r>
              <a:rPr lang="lt-LT" dirty="0">
                <a:effectLst/>
              </a:rPr>
              <a:t>\</a:t>
            </a:r>
            <a:r>
              <a:rPr lang="lt-LT" dirty="0" err="1">
                <a:solidFill>
                  <a:srgbClr val="DF3079"/>
                </a:solidFill>
                <a:effectLst/>
              </a:rPr>
              <a:t>Desktop</a:t>
            </a:r>
            <a:r>
              <a:rPr lang="lt-LT" dirty="0">
                <a:effectLst/>
              </a:rPr>
              <a:t>\</a:t>
            </a:r>
            <a:r>
              <a:rPr lang="lt-LT" dirty="0">
                <a:solidFill>
                  <a:srgbClr val="DF3079"/>
                </a:solidFill>
                <a:effectLst/>
              </a:rPr>
              <a:t>Projektas</a:t>
            </a:r>
            <a:r>
              <a:rPr lang="lt-LT" dirty="0">
                <a:effectLst/>
              </a:rPr>
              <a:t>&gt;</a:t>
            </a:r>
            <a:r>
              <a:rPr lang="lt-LT" dirty="0" err="1">
                <a:solidFill>
                  <a:srgbClr val="DF3079"/>
                </a:solidFill>
                <a:effectLst/>
              </a:rPr>
              <a:t>pip</a:t>
            </a:r>
            <a:r>
              <a:rPr lang="lt-LT" dirty="0">
                <a:effectLst/>
              </a:rPr>
              <a:t> </a:t>
            </a:r>
            <a:r>
              <a:rPr lang="lt-LT" dirty="0" err="1">
                <a:solidFill>
                  <a:srgbClr val="DF3079"/>
                </a:solidFill>
                <a:effectLst/>
              </a:rPr>
              <a:t>install</a:t>
            </a:r>
            <a:r>
              <a:rPr lang="lt-LT" dirty="0">
                <a:effectLst/>
              </a:rPr>
              <a:t> -</a:t>
            </a:r>
            <a:r>
              <a:rPr lang="lt-LT" dirty="0" err="1">
                <a:solidFill>
                  <a:srgbClr val="DF3079"/>
                </a:solidFill>
                <a:effectLst/>
              </a:rPr>
              <a:t>r</a:t>
            </a:r>
            <a:r>
              <a:rPr lang="lt-LT" dirty="0">
                <a:effectLst/>
              </a:rPr>
              <a:t> </a:t>
            </a:r>
            <a:r>
              <a:rPr lang="lt-LT" dirty="0" err="1">
                <a:solidFill>
                  <a:srgbClr val="DF3079"/>
                </a:solidFill>
                <a:effectLst/>
              </a:rPr>
              <a:t>requirements</a:t>
            </a:r>
            <a:r>
              <a:rPr lang="lt-LT" dirty="0" err="1">
                <a:effectLst/>
              </a:rPr>
              <a:t>.</a:t>
            </a:r>
            <a:r>
              <a:rPr lang="lt-LT" dirty="0" err="1">
                <a:solidFill>
                  <a:srgbClr val="DF3079"/>
                </a:solidFill>
                <a:effectLst/>
              </a:rPr>
              <a:t>txt</a:t>
            </a:r>
            <a:r>
              <a:rPr lang="lt-LT" dirty="0">
                <a:effectLst/>
              </a:rPr>
              <a:t> </a:t>
            </a:r>
          </a:p>
          <a:p>
            <a:pPr algn="l">
              <a:buFont typeface="+mj-lt"/>
              <a:buAutoNum type="arabicPeriod" startAt="3"/>
            </a:pPr>
            <a:r>
              <a:rPr lang="lt-LT" b="0" i="0" dirty="0">
                <a:solidFill>
                  <a:srgbClr val="374151"/>
                </a:solidFill>
                <a:effectLst/>
                <a:latin typeface="Söhne"/>
              </a:rPr>
              <a:t>Po šios komandos </a:t>
            </a:r>
            <a:r>
              <a:rPr lang="lt-LT" b="0" i="0" dirty="0" err="1">
                <a:solidFill>
                  <a:srgbClr val="374151"/>
                </a:solidFill>
                <a:effectLst/>
                <a:latin typeface="Söhne"/>
              </a:rPr>
              <a:t>pip</a:t>
            </a:r>
            <a:r>
              <a:rPr lang="lt-LT" b="0" i="0" dirty="0">
                <a:solidFill>
                  <a:srgbClr val="374151"/>
                </a:solidFill>
                <a:effectLst/>
                <a:latin typeface="Söhne"/>
              </a:rPr>
              <a:t> automatiškai perskaitys </a:t>
            </a:r>
            <a:r>
              <a:rPr lang="lt-LT" b="0" i="0" dirty="0" err="1">
                <a:solidFill>
                  <a:srgbClr val="374151"/>
                </a:solidFill>
                <a:effectLst/>
                <a:latin typeface="Söhne"/>
              </a:rPr>
              <a:t>requirements.txt</a:t>
            </a:r>
            <a:r>
              <a:rPr lang="lt-LT" b="0" i="0" dirty="0">
                <a:solidFill>
                  <a:srgbClr val="374151"/>
                </a:solidFill>
                <a:effectLst/>
                <a:latin typeface="Söhne"/>
              </a:rPr>
              <a:t> failą ir įdiegs visas joje nurodytas bibliotekas su nurodytomis versijomis.</a:t>
            </a:r>
          </a:p>
          <a:p>
            <a:pPr algn="l">
              <a:buFont typeface="+mj-lt"/>
              <a:buAutoNum type="arabicPeriod" startAt="3"/>
            </a:pPr>
            <a:r>
              <a:rPr lang="lt-LT" b="1" i="0" dirty="0">
                <a:solidFill>
                  <a:srgbClr val="374151"/>
                </a:solidFill>
                <a:effectLst/>
                <a:latin typeface="Söhne"/>
              </a:rPr>
              <a:t>Patikrinkite, ar visos bibliotekos sėkmingai įdiegtos</a:t>
            </a:r>
            <a:r>
              <a:rPr lang="lt-LT" b="0" i="0" dirty="0">
                <a:solidFill>
                  <a:srgbClr val="374151"/>
                </a:solidFill>
                <a:effectLst/>
                <a:latin typeface="Söhne"/>
              </a:rPr>
              <a:t>, naudodami </a:t>
            </a:r>
            <a:r>
              <a:rPr lang="lt-LT" b="0" i="0" dirty="0" err="1">
                <a:solidFill>
                  <a:srgbClr val="374151"/>
                </a:solidFill>
                <a:effectLst/>
                <a:latin typeface="Söhne"/>
              </a:rPr>
              <a:t>pip</a:t>
            </a:r>
            <a:r>
              <a:rPr lang="lt-LT" b="0" i="0" dirty="0">
                <a:solidFill>
                  <a:srgbClr val="374151"/>
                </a:solidFill>
                <a:effectLst/>
                <a:latin typeface="Söhne"/>
              </a:rPr>
              <a:t> </a:t>
            </a:r>
            <a:r>
              <a:rPr lang="lt-LT" b="0" i="0" dirty="0" err="1">
                <a:solidFill>
                  <a:srgbClr val="374151"/>
                </a:solidFill>
                <a:effectLst/>
                <a:latin typeface="Söhne"/>
              </a:rPr>
              <a:t>list</a:t>
            </a:r>
            <a:r>
              <a:rPr lang="lt-LT" b="0" i="0" dirty="0">
                <a:solidFill>
                  <a:srgbClr val="374151"/>
                </a:solidFill>
                <a:effectLst/>
                <a:latin typeface="Söhne"/>
              </a:rPr>
              <a:t>.</a:t>
            </a:r>
          </a:p>
          <a:p>
            <a:pPr algn="l"/>
            <a:r>
              <a:rPr lang="lt-LT" b="1" i="0" dirty="0">
                <a:solidFill>
                  <a:srgbClr val="374151"/>
                </a:solidFill>
                <a:effectLst/>
                <a:latin typeface="Söhne"/>
              </a:rPr>
              <a:t>Patarimai</a:t>
            </a: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Jei susiduriate su klaidomis diegiant bibliotekas, pirmiausiai įsitikinkite, ar esate virtualioje aplinkoje.</a:t>
            </a:r>
          </a:p>
          <a:p>
            <a:pPr algn="l">
              <a:buFont typeface="Arial" panose="020B0604020202020204" pitchFamily="34" charset="0"/>
              <a:buChar char="•"/>
            </a:pPr>
            <a:r>
              <a:rPr lang="lt-LT" b="0" i="0" dirty="0">
                <a:solidFill>
                  <a:srgbClr val="374151"/>
                </a:solidFill>
                <a:effectLst/>
                <a:latin typeface="Söhne"/>
              </a:rPr>
              <a:t>Kartais gali tekti atnaujinti </a:t>
            </a:r>
            <a:r>
              <a:rPr lang="lt-LT" b="0" i="0" dirty="0" err="1">
                <a:solidFill>
                  <a:srgbClr val="374151"/>
                </a:solidFill>
                <a:effectLst/>
                <a:latin typeface="Söhne"/>
              </a:rPr>
              <a:t>pip</a:t>
            </a:r>
            <a:r>
              <a:rPr lang="lt-LT" b="0" i="0" dirty="0">
                <a:solidFill>
                  <a:srgbClr val="374151"/>
                </a:solidFill>
                <a:effectLst/>
                <a:latin typeface="Söhne"/>
              </a:rPr>
              <a:t> prieš įdiegiant bibliotekas, ypač jei </a:t>
            </a:r>
            <a:r>
              <a:rPr lang="lt-LT" b="0" i="0" dirty="0" err="1">
                <a:solidFill>
                  <a:srgbClr val="374151"/>
                </a:solidFill>
                <a:effectLst/>
                <a:latin typeface="Söhne"/>
              </a:rPr>
              <a:t>requirements.txt</a:t>
            </a:r>
            <a:r>
              <a:rPr lang="lt-LT" b="0" i="0" dirty="0">
                <a:solidFill>
                  <a:srgbClr val="374151"/>
                </a:solidFill>
                <a:effectLst/>
                <a:latin typeface="Söhne"/>
              </a:rPr>
              <a:t> faile nurodytos naujesnės bibliotekų versijos.</a:t>
            </a:r>
          </a:p>
          <a:p>
            <a:pPr algn="l"/>
            <a:r>
              <a:rPr lang="lt-LT" b="1" i="0" dirty="0">
                <a:solidFill>
                  <a:srgbClr val="374151"/>
                </a:solidFill>
                <a:effectLst/>
                <a:latin typeface="Söhne"/>
              </a:rPr>
              <a:t>Išvada</a:t>
            </a:r>
            <a:endParaRPr lang="lt-LT" b="0" i="0" dirty="0">
              <a:solidFill>
                <a:srgbClr val="374151"/>
              </a:solidFill>
              <a:effectLst/>
              <a:latin typeface="Söhne"/>
            </a:endParaRPr>
          </a:p>
          <a:p>
            <a:pPr algn="l"/>
            <a:r>
              <a:rPr lang="lt-LT" b="0" i="0" dirty="0">
                <a:solidFill>
                  <a:srgbClr val="374151"/>
                </a:solidFill>
                <a:effectLst/>
                <a:latin typeface="Söhne"/>
              </a:rPr>
              <a:t>Naudodamiesi </a:t>
            </a:r>
            <a:r>
              <a:rPr lang="lt-LT" b="0" i="0" dirty="0" err="1">
                <a:solidFill>
                  <a:srgbClr val="374151"/>
                </a:solidFill>
                <a:effectLst/>
                <a:latin typeface="Söhne"/>
              </a:rPr>
              <a:t>requirements.txt</a:t>
            </a:r>
            <a:r>
              <a:rPr lang="lt-LT" b="0" i="0" dirty="0">
                <a:solidFill>
                  <a:srgbClr val="374151"/>
                </a:solidFill>
                <a:effectLst/>
                <a:latin typeface="Söhne"/>
              </a:rPr>
              <a:t> failu, galite lengvai perduoti savo projektus kitiems programuotojams ar perkelti juos tarp skirtingų darbo stotelių. Šis failas užtikrina, kad visi projekto naudojami paketai ir jų versijos bus sėkmingai įdiegti, garantuojant sklandų projekto veikimą.</a:t>
            </a:r>
          </a:p>
          <a:p>
            <a:endParaRPr lang="en-LT" dirty="0"/>
          </a:p>
        </p:txBody>
      </p:sp>
      <p:sp>
        <p:nvSpPr>
          <p:cNvPr id="4" name="Slide Number Placeholder 3"/>
          <p:cNvSpPr>
            <a:spLocks noGrp="1"/>
          </p:cNvSpPr>
          <p:nvPr>
            <p:ph type="sldNum" sz="quarter" idx="5"/>
          </p:nvPr>
        </p:nvSpPr>
        <p:spPr/>
        <p:txBody>
          <a:bodyPr/>
          <a:lstStyle/>
          <a:p>
            <a:fld id="{CD5E14A0-0FF0-DC42-B30A-C52C8A5AA2D8}" type="slidenum">
              <a:rPr lang="en-LT" smtClean="0"/>
              <a:t>8</a:t>
            </a:fld>
            <a:endParaRPr lang="en-LT"/>
          </a:p>
        </p:txBody>
      </p:sp>
    </p:spTree>
    <p:extLst>
      <p:ext uri="{BB962C8B-B14F-4D97-AF65-F5344CB8AC3E}">
        <p14:creationId xmlns:p14="http://schemas.microsoft.com/office/powerpoint/2010/main" val="1005589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1" i="0" dirty="0">
                <a:solidFill>
                  <a:srgbClr val="374151"/>
                </a:solidFill>
                <a:effectLst/>
                <a:latin typeface="Söhne"/>
              </a:rPr>
              <a:t>Kaip sukurti virtualią aplinką su paketais iš sistemos aplinkos</a:t>
            </a:r>
            <a:endParaRPr lang="lt-LT" b="0" i="0" dirty="0">
              <a:solidFill>
                <a:srgbClr val="374151"/>
              </a:solidFill>
              <a:effectLst/>
              <a:latin typeface="Söhne"/>
            </a:endParaRPr>
          </a:p>
          <a:p>
            <a:pPr algn="l"/>
            <a:r>
              <a:rPr lang="lt-LT" b="0" i="0" dirty="0">
                <a:solidFill>
                  <a:srgbClr val="374151"/>
                </a:solidFill>
                <a:effectLst/>
                <a:latin typeface="Söhne"/>
              </a:rPr>
              <a:t>Kartais, kurdami virtualią </a:t>
            </a:r>
            <a:r>
              <a:rPr lang="lt-LT" b="0" i="0" dirty="0" err="1">
                <a:solidFill>
                  <a:srgbClr val="374151"/>
                </a:solidFill>
                <a:effectLst/>
                <a:latin typeface="Söhne"/>
              </a:rPr>
              <a:t>Python</a:t>
            </a:r>
            <a:r>
              <a:rPr lang="lt-LT" b="0" i="0" dirty="0">
                <a:solidFill>
                  <a:srgbClr val="374151"/>
                </a:solidFill>
                <a:effectLst/>
                <a:latin typeface="Söhne"/>
              </a:rPr>
              <a:t> aplinką, gali tekti naudoti jau sistemoje įdiegtus paketus. Tai yra naudinga, kai norite išvengti kai kurių paketų perkrovimo arba kai norite sukurti virtualią aplinką, kuri dalijasi tam tikrais paketais su globalia sistema. Štai kaip tai galima padaryti:</a:t>
            </a:r>
          </a:p>
          <a:p>
            <a:pPr algn="l"/>
            <a:r>
              <a:rPr lang="lt-LT" b="1" i="0" dirty="0">
                <a:solidFill>
                  <a:srgbClr val="374151"/>
                </a:solidFill>
                <a:effectLst/>
                <a:latin typeface="Söhne"/>
              </a:rPr>
              <a:t>Kodėl norėtumėte tai padaryti?</a:t>
            </a:r>
            <a:endParaRPr lang="lt-LT" b="0" i="0" dirty="0">
              <a:solidFill>
                <a:srgbClr val="374151"/>
              </a:solidFill>
              <a:effectLst/>
              <a:latin typeface="Söhne"/>
            </a:endParaRPr>
          </a:p>
          <a:p>
            <a:pPr algn="l">
              <a:buFont typeface="Arial" panose="020B0604020202020204" pitchFamily="34" charset="0"/>
              <a:buChar char="•"/>
            </a:pPr>
            <a:r>
              <a:rPr lang="lt-LT" b="1" i="0" dirty="0">
                <a:solidFill>
                  <a:srgbClr val="374151"/>
                </a:solidFill>
                <a:effectLst/>
                <a:latin typeface="Söhne"/>
              </a:rPr>
              <a:t>Greitis:</a:t>
            </a:r>
            <a:r>
              <a:rPr lang="lt-LT" b="0" i="0" dirty="0">
                <a:solidFill>
                  <a:srgbClr val="374151"/>
                </a:solidFill>
                <a:effectLst/>
                <a:latin typeface="Söhne"/>
              </a:rPr>
              <a:t> Vietoj to, kad atsisiųstumėte ir įdiegtumėte visus paketus iš naujo, galite pasinaudoti jau įdiegtais paketais.</a:t>
            </a:r>
          </a:p>
          <a:p>
            <a:pPr algn="l">
              <a:buFont typeface="Arial" panose="020B0604020202020204" pitchFamily="34" charset="0"/>
              <a:buChar char="•"/>
            </a:pPr>
            <a:r>
              <a:rPr lang="lt-LT" b="1" i="0" dirty="0">
                <a:solidFill>
                  <a:srgbClr val="374151"/>
                </a:solidFill>
                <a:effectLst/>
                <a:latin typeface="Söhne"/>
              </a:rPr>
              <a:t>Talpa:</a:t>
            </a:r>
            <a:r>
              <a:rPr lang="lt-LT" b="0" i="0" dirty="0">
                <a:solidFill>
                  <a:srgbClr val="374151"/>
                </a:solidFill>
                <a:effectLst/>
                <a:latin typeface="Söhne"/>
              </a:rPr>
              <a:t> Jei naudojate ribotą disko talpą, šis metodas gali sutaupyti šiek tiek vietos, nes nereikia dubliuoti paketų virtualioje aplinkoje.</a:t>
            </a:r>
          </a:p>
          <a:p>
            <a:pPr algn="l"/>
            <a:r>
              <a:rPr lang="lt-LT" b="1" i="0" dirty="0">
                <a:solidFill>
                  <a:srgbClr val="374151"/>
                </a:solidFill>
                <a:effectLst/>
                <a:latin typeface="Söhne"/>
              </a:rPr>
              <a:t>Kaip sukurti virtualią aplinką su sistemos paketais</a:t>
            </a: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Atidarykite komandinę eilutę</a:t>
            </a:r>
            <a:r>
              <a:rPr lang="lt-LT" b="0" i="0" dirty="0">
                <a:solidFill>
                  <a:srgbClr val="374151"/>
                </a:solidFill>
                <a:effectLst/>
                <a:latin typeface="Söhne"/>
              </a:rPr>
              <a:t> arba terminalą.</a:t>
            </a:r>
          </a:p>
          <a:p>
            <a:pPr algn="l">
              <a:buFont typeface="+mj-lt"/>
              <a:buAutoNum type="arabicPeriod"/>
            </a:pPr>
            <a:r>
              <a:rPr lang="lt-LT" b="1" i="0" dirty="0">
                <a:solidFill>
                  <a:srgbClr val="374151"/>
                </a:solidFill>
                <a:effectLst/>
                <a:latin typeface="Söhne"/>
              </a:rPr>
              <a:t>Nukreipkite į katalogą</a:t>
            </a:r>
            <a:r>
              <a:rPr lang="lt-LT" b="0" i="0" dirty="0">
                <a:solidFill>
                  <a:srgbClr val="374151"/>
                </a:solidFill>
                <a:effectLst/>
                <a:latin typeface="Söhne"/>
              </a:rPr>
              <a:t>, kuriame norite sukurti virtualią aplinką. Pavyzdžiui:</a:t>
            </a:r>
          </a:p>
          <a:p>
            <a:r>
              <a:rPr lang="lt-LT" dirty="0">
                <a:effectLst/>
              </a:rPr>
              <a:t>C:\</a:t>
            </a:r>
            <a:r>
              <a:rPr lang="lt-LT" dirty="0" err="1">
                <a:effectLst/>
              </a:rPr>
              <a:t>Users</a:t>
            </a:r>
            <a:r>
              <a:rPr lang="lt-LT" dirty="0">
                <a:effectLst/>
              </a:rPr>
              <a:t>\Vartotojas&gt;</a:t>
            </a:r>
            <a:r>
              <a:rPr lang="lt-LT" dirty="0">
                <a:solidFill>
                  <a:srgbClr val="E9950C"/>
                </a:solidFill>
                <a:effectLst/>
              </a:rPr>
              <a:t>cd</a:t>
            </a:r>
            <a:r>
              <a:rPr lang="lt-LT" dirty="0">
                <a:effectLst/>
              </a:rPr>
              <a:t> </a:t>
            </a:r>
            <a:r>
              <a:rPr lang="lt-LT" dirty="0" err="1">
                <a:effectLst/>
              </a:rPr>
              <a:t>Desktop</a:t>
            </a:r>
            <a:r>
              <a:rPr lang="lt-LT" dirty="0">
                <a:effectLst/>
              </a:rPr>
              <a:t>\</a:t>
            </a:r>
            <a:r>
              <a:rPr lang="lt-LT" dirty="0" err="1">
                <a:effectLst/>
              </a:rPr>
              <a:t>ManoProjektas</a:t>
            </a:r>
            <a:r>
              <a:rPr lang="lt-LT" dirty="0">
                <a:effectLst/>
              </a:rPr>
              <a:t> </a:t>
            </a:r>
          </a:p>
          <a:p>
            <a:pPr algn="l">
              <a:buFont typeface="+mj-lt"/>
              <a:buAutoNum type="arabicPeriod" startAt="3"/>
            </a:pPr>
            <a:r>
              <a:rPr lang="lt-LT" b="1" i="0" dirty="0">
                <a:solidFill>
                  <a:srgbClr val="374151"/>
                </a:solidFill>
                <a:effectLst/>
                <a:latin typeface="Söhne"/>
              </a:rPr>
              <a:t>Sukurkite virtualią aplinką</a:t>
            </a:r>
            <a:r>
              <a:rPr lang="lt-LT" b="0" i="0" dirty="0">
                <a:solidFill>
                  <a:srgbClr val="374151"/>
                </a:solidFill>
                <a:effectLst/>
                <a:latin typeface="Söhne"/>
              </a:rPr>
              <a:t>, naudodami </a:t>
            </a:r>
            <a:r>
              <a:rPr lang="lt-LT" b="0" i="0" dirty="0" err="1">
                <a:solidFill>
                  <a:srgbClr val="374151"/>
                </a:solidFill>
                <a:effectLst/>
                <a:latin typeface="Söhne"/>
              </a:rPr>
              <a:t>python</a:t>
            </a:r>
            <a:r>
              <a:rPr lang="lt-LT" b="0" i="0" dirty="0">
                <a:solidFill>
                  <a:srgbClr val="374151"/>
                </a:solidFill>
                <a:effectLst/>
                <a:latin typeface="Söhne"/>
              </a:rPr>
              <a:t> -m </a:t>
            </a:r>
            <a:r>
              <a:rPr lang="lt-LT" b="0" i="0" dirty="0" err="1">
                <a:solidFill>
                  <a:srgbClr val="374151"/>
                </a:solidFill>
                <a:effectLst/>
                <a:latin typeface="Söhne"/>
              </a:rPr>
              <a:t>venv</a:t>
            </a:r>
            <a:r>
              <a:rPr lang="lt-LT" b="0" i="0" dirty="0">
                <a:solidFill>
                  <a:srgbClr val="374151"/>
                </a:solidFill>
                <a:effectLst/>
                <a:latin typeface="Söhne"/>
              </a:rPr>
              <a:t> komandą, ir pridėkite --</a:t>
            </a:r>
            <a:r>
              <a:rPr lang="lt-LT" b="0" i="0" dirty="0" err="1">
                <a:solidFill>
                  <a:srgbClr val="374151"/>
                </a:solidFill>
                <a:effectLst/>
                <a:latin typeface="Söhne"/>
              </a:rPr>
              <a:t>system-site-packages</a:t>
            </a:r>
            <a:r>
              <a:rPr lang="lt-LT" b="0" i="0" dirty="0">
                <a:solidFill>
                  <a:srgbClr val="374151"/>
                </a:solidFill>
                <a:effectLst/>
                <a:latin typeface="Söhne"/>
              </a:rPr>
              <a:t> parametrą:</a:t>
            </a:r>
          </a:p>
          <a:p>
            <a:r>
              <a:rPr lang="lt-LT" dirty="0">
                <a:effectLst/>
              </a:rPr>
              <a:t>C:\</a:t>
            </a:r>
            <a:r>
              <a:rPr lang="lt-LT" dirty="0" err="1">
                <a:effectLst/>
              </a:rPr>
              <a:t>Users</a:t>
            </a:r>
            <a:r>
              <a:rPr lang="lt-LT" dirty="0">
                <a:effectLst/>
              </a:rPr>
              <a:t>\Vartotojas\</a:t>
            </a:r>
            <a:r>
              <a:rPr lang="lt-LT" dirty="0" err="1">
                <a:effectLst/>
              </a:rPr>
              <a:t>Desktop</a:t>
            </a:r>
            <a:r>
              <a:rPr lang="lt-LT" dirty="0">
                <a:effectLst/>
              </a:rPr>
              <a:t>\</a:t>
            </a:r>
            <a:r>
              <a:rPr lang="lt-LT" dirty="0" err="1">
                <a:effectLst/>
              </a:rPr>
              <a:t>ManoProjektas</a:t>
            </a:r>
            <a:r>
              <a:rPr lang="lt-LT" dirty="0">
                <a:effectLst/>
              </a:rPr>
              <a:t>&gt;</a:t>
            </a:r>
            <a:r>
              <a:rPr lang="lt-LT" dirty="0" err="1">
                <a:effectLst/>
              </a:rPr>
              <a:t>python</a:t>
            </a:r>
            <a:r>
              <a:rPr lang="lt-LT" dirty="0">
                <a:effectLst/>
              </a:rPr>
              <a:t> -m </a:t>
            </a:r>
            <a:r>
              <a:rPr lang="lt-LT" dirty="0" err="1">
                <a:effectLst/>
              </a:rPr>
              <a:t>venv</a:t>
            </a:r>
            <a:r>
              <a:rPr lang="lt-LT" dirty="0">
                <a:effectLst/>
              </a:rPr>
              <a:t> </a:t>
            </a:r>
            <a:r>
              <a:rPr lang="lt-LT" dirty="0" err="1">
                <a:effectLst/>
              </a:rPr>
              <a:t>venv</a:t>
            </a:r>
            <a:r>
              <a:rPr lang="lt-LT" dirty="0">
                <a:effectLst/>
              </a:rPr>
              <a:t> </a:t>
            </a:r>
            <a:r>
              <a:rPr lang="lt-LT" dirty="0">
                <a:solidFill>
                  <a:srgbClr val="DF3079"/>
                </a:solidFill>
                <a:effectLst/>
              </a:rPr>
              <a:t>--</a:t>
            </a:r>
            <a:r>
              <a:rPr lang="lt-LT" dirty="0" err="1">
                <a:solidFill>
                  <a:srgbClr val="DF3079"/>
                </a:solidFill>
                <a:effectLst/>
              </a:rPr>
              <a:t>system-site-packages</a:t>
            </a:r>
            <a:r>
              <a:rPr lang="lt-LT" dirty="0">
                <a:effectLst/>
              </a:rPr>
              <a:t> </a:t>
            </a:r>
          </a:p>
          <a:p>
            <a:pPr algn="l"/>
            <a:r>
              <a:rPr lang="lt-LT" b="0" i="0" dirty="0">
                <a:solidFill>
                  <a:srgbClr val="374151"/>
                </a:solidFill>
                <a:effectLst/>
                <a:latin typeface="Söhne"/>
              </a:rPr>
              <a:t>Šioje komandoje:</a:t>
            </a:r>
          </a:p>
          <a:p>
            <a:pPr algn="l">
              <a:buFont typeface="Arial" panose="020B0604020202020204" pitchFamily="34" charset="0"/>
              <a:buChar char="•"/>
            </a:pPr>
            <a:r>
              <a:rPr lang="lt-LT" b="0" i="0" dirty="0" err="1">
                <a:solidFill>
                  <a:srgbClr val="374151"/>
                </a:solidFill>
                <a:effectLst/>
                <a:latin typeface="Söhne"/>
              </a:rPr>
              <a:t>venv</a:t>
            </a:r>
            <a:r>
              <a:rPr lang="lt-LT" b="0" i="0" dirty="0">
                <a:solidFill>
                  <a:srgbClr val="374151"/>
                </a:solidFill>
                <a:effectLst/>
                <a:latin typeface="Söhne"/>
              </a:rPr>
              <a:t> yra virtualios aplinkos pavadinimas (galite pasirinkti kitą pavadinimą).</a:t>
            </a:r>
          </a:p>
          <a:p>
            <a:pPr algn="l">
              <a:buFont typeface="Arial" panose="020B0604020202020204" pitchFamily="34" charset="0"/>
              <a:buChar char="•"/>
            </a:pPr>
            <a:r>
              <a:rPr lang="lt-LT" b="0" i="0" dirty="0">
                <a:solidFill>
                  <a:srgbClr val="374151"/>
                </a:solidFill>
                <a:effectLst/>
                <a:latin typeface="Söhne"/>
              </a:rPr>
              <a:t>--</a:t>
            </a:r>
            <a:r>
              <a:rPr lang="lt-LT" b="0" i="0" dirty="0" err="1">
                <a:solidFill>
                  <a:srgbClr val="374151"/>
                </a:solidFill>
                <a:effectLst/>
                <a:latin typeface="Söhne"/>
              </a:rPr>
              <a:t>system-site-packages</a:t>
            </a:r>
            <a:r>
              <a:rPr lang="lt-LT" b="0" i="0" dirty="0">
                <a:solidFill>
                  <a:srgbClr val="374151"/>
                </a:solidFill>
                <a:effectLst/>
                <a:latin typeface="Söhne"/>
              </a:rPr>
              <a:t> argumentas leidžia virtualiai aplinkai naudoti globaliai įdiegtus </a:t>
            </a:r>
            <a:r>
              <a:rPr lang="lt-LT" b="0" i="0" dirty="0" err="1">
                <a:solidFill>
                  <a:srgbClr val="374151"/>
                </a:solidFill>
                <a:effectLst/>
                <a:latin typeface="Söhne"/>
              </a:rPr>
              <a:t>Python</a:t>
            </a:r>
            <a:r>
              <a:rPr lang="lt-LT" b="0" i="0" dirty="0">
                <a:solidFill>
                  <a:srgbClr val="374151"/>
                </a:solidFill>
                <a:effectLst/>
                <a:latin typeface="Söhne"/>
              </a:rPr>
              <a:t> paketus.</a:t>
            </a:r>
          </a:p>
          <a:p>
            <a:pPr algn="l">
              <a:buFont typeface="+mj-lt"/>
              <a:buAutoNum type="arabicPeriod" startAt="4"/>
            </a:pPr>
            <a:r>
              <a:rPr lang="lt-LT" b="1" i="0" dirty="0">
                <a:solidFill>
                  <a:srgbClr val="374151"/>
                </a:solidFill>
                <a:effectLst/>
                <a:latin typeface="Söhne"/>
              </a:rPr>
              <a:t>Aktyvuokite virtualią aplinką.</a:t>
            </a:r>
            <a:r>
              <a:rPr lang="lt-LT" b="0" i="0" dirty="0">
                <a:solidFill>
                  <a:srgbClr val="374151"/>
                </a:solidFill>
                <a:effectLst/>
                <a:latin typeface="Söhne"/>
              </a:rPr>
              <a:t> Windows sistemoje tai atliekama su:</a:t>
            </a:r>
          </a:p>
          <a:p>
            <a:r>
              <a:rPr lang="lt-LT" dirty="0">
                <a:effectLst/>
              </a:rPr>
              <a:t>C:\</a:t>
            </a:r>
            <a:r>
              <a:rPr lang="lt-LT" dirty="0" err="1">
                <a:effectLst/>
              </a:rPr>
              <a:t>Users</a:t>
            </a:r>
            <a:r>
              <a:rPr lang="lt-LT" dirty="0">
                <a:effectLst/>
              </a:rPr>
              <a:t>\Vartotojas\</a:t>
            </a:r>
            <a:r>
              <a:rPr lang="lt-LT" dirty="0" err="1">
                <a:effectLst/>
              </a:rPr>
              <a:t>Desktop</a:t>
            </a:r>
            <a:r>
              <a:rPr lang="lt-LT" dirty="0">
                <a:effectLst/>
              </a:rPr>
              <a:t>\</a:t>
            </a:r>
            <a:r>
              <a:rPr lang="lt-LT" dirty="0" err="1">
                <a:effectLst/>
              </a:rPr>
              <a:t>ManoProjektas</a:t>
            </a:r>
            <a:r>
              <a:rPr lang="lt-LT" dirty="0">
                <a:effectLst/>
              </a:rPr>
              <a:t>&gt;</a:t>
            </a:r>
            <a:r>
              <a:rPr lang="lt-LT" dirty="0" err="1">
                <a:effectLst/>
              </a:rPr>
              <a:t>venv</a:t>
            </a:r>
            <a:r>
              <a:rPr lang="lt-LT" dirty="0">
                <a:effectLst/>
              </a:rPr>
              <a:t>\</a:t>
            </a:r>
            <a:r>
              <a:rPr lang="lt-LT" dirty="0" err="1">
                <a:effectLst/>
              </a:rPr>
              <a:t>Scripts</a:t>
            </a:r>
            <a:r>
              <a:rPr lang="lt-LT" dirty="0">
                <a:effectLst/>
              </a:rPr>
              <a:t>\</a:t>
            </a:r>
            <a:r>
              <a:rPr lang="lt-LT" dirty="0" err="1">
                <a:effectLst/>
              </a:rPr>
              <a:t>activate.bat</a:t>
            </a:r>
            <a:r>
              <a:rPr lang="lt-LT" dirty="0">
                <a:effectLst/>
              </a:rPr>
              <a:t> </a:t>
            </a:r>
          </a:p>
          <a:p>
            <a:pPr algn="l">
              <a:buFont typeface="+mj-lt"/>
              <a:buAutoNum type="arabicPeriod" startAt="5"/>
            </a:pPr>
            <a:r>
              <a:rPr lang="lt-LT" b="1" i="0" dirty="0">
                <a:solidFill>
                  <a:srgbClr val="374151"/>
                </a:solidFill>
                <a:effectLst/>
                <a:latin typeface="Söhne"/>
              </a:rPr>
              <a:t>Patikrinkite, ar galite pasiekti sistemos paketus</a:t>
            </a:r>
            <a:r>
              <a:rPr lang="lt-LT" b="0" i="0" dirty="0">
                <a:solidFill>
                  <a:srgbClr val="374151"/>
                </a:solidFill>
                <a:effectLst/>
                <a:latin typeface="Söhne"/>
              </a:rPr>
              <a:t>:</a:t>
            </a:r>
          </a:p>
          <a:p>
            <a:r>
              <a:rPr lang="lt-LT" dirty="0">
                <a:effectLst/>
              </a:rPr>
              <a:t>(</a:t>
            </a:r>
            <a:r>
              <a:rPr lang="lt-LT" dirty="0" err="1">
                <a:solidFill>
                  <a:srgbClr val="DF3079"/>
                </a:solidFill>
                <a:effectLst/>
              </a:rPr>
              <a:t>venv</a:t>
            </a:r>
            <a:r>
              <a:rPr lang="lt-LT" dirty="0">
                <a:effectLst/>
              </a:rPr>
              <a:t>) </a:t>
            </a:r>
            <a:r>
              <a:rPr lang="lt-LT" dirty="0">
                <a:solidFill>
                  <a:srgbClr val="E9950C"/>
                </a:solidFill>
                <a:effectLst/>
              </a:rPr>
              <a:t>C</a:t>
            </a:r>
            <a:r>
              <a:rPr lang="lt-LT" dirty="0">
                <a:effectLst/>
              </a:rPr>
              <a:t>:\</a:t>
            </a:r>
            <a:r>
              <a:rPr lang="lt-LT" dirty="0" err="1">
                <a:solidFill>
                  <a:srgbClr val="DF3079"/>
                </a:solidFill>
                <a:effectLst/>
              </a:rPr>
              <a:t>Users</a:t>
            </a:r>
            <a:r>
              <a:rPr lang="lt-LT" dirty="0">
                <a:effectLst/>
              </a:rPr>
              <a:t>\</a:t>
            </a:r>
            <a:r>
              <a:rPr lang="lt-LT" dirty="0">
                <a:solidFill>
                  <a:srgbClr val="DF3079"/>
                </a:solidFill>
                <a:effectLst/>
              </a:rPr>
              <a:t>Vartotojas</a:t>
            </a:r>
            <a:r>
              <a:rPr lang="lt-LT" dirty="0">
                <a:effectLst/>
              </a:rPr>
              <a:t>\</a:t>
            </a:r>
            <a:r>
              <a:rPr lang="lt-LT" dirty="0" err="1">
                <a:solidFill>
                  <a:srgbClr val="DF3079"/>
                </a:solidFill>
                <a:effectLst/>
              </a:rPr>
              <a:t>Desktop</a:t>
            </a:r>
            <a:r>
              <a:rPr lang="lt-LT" dirty="0">
                <a:effectLst/>
              </a:rPr>
              <a:t>\</a:t>
            </a:r>
            <a:r>
              <a:rPr lang="lt-LT" dirty="0" err="1">
                <a:solidFill>
                  <a:srgbClr val="DF3079"/>
                </a:solidFill>
                <a:effectLst/>
              </a:rPr>
              <a:t>ManoProjektas</a:t>
            </a:r>
            <a:r>
              <a:rPr lang="lt-LT" dirty="0">
                <a:effectLst/>
              </a:rPr>
              <a:t>&gt;</a:t>
            </a:r>
            <a:r>
              <a:rPr lang="lt-LT" dirty="0" err="1">
                <a:solidFill>
                  <a:srgbClr val="DF3079"/>
                </a:solidFill>
                <a:effectLst/>
              </a:rPr>
              <a:t>pip</a:t>
            </a:r>
            <a:r>
              <a:rPr lang="lt-LT" dirty="0">
                <a:effectLst/>
              </a:rPr>
              <a:t> </a:t>
            </a:r>
            <a:r>
              <a:rPr lang="lt-LT" dirty="0" err="1">
                <a:solidFill>
                  <a:srgbClr val="DF3079"/>
                </a:solidFill>
                <a:effectLst/>
              </a:rPr>
              <a:t>list</a:t>
            </a:r>
            <a:r>
              <a:rPr lang="lt-LT" dirty="0">
                <a:effectLst/>
              </a:rPr>
              <a:t> </a:t>
            </a:r>
          </a:p>
          <a:p>
            <a:pPr algn="l"/>
            <a:r>
              <a:rPr lang="lt-LT" b="0" i="0" dirty="0">
                <a:solidFill>
                  <a:srgbClr val="374151"/>
                </a:solidFill>
                <a:effectLst/>
                <a:latin typeface="Söhne"/>
              </a:rPr>
              <a:t>Turėtumėte matyti sąrašą, kuriame yra tiek jūsų virtualioje aplinkoje įdiegti paketai, tiek sistemos paketai.</a:t>
            </a:r>
          </a:p>
          <a:p>
            <a:pPr algn="l"/>
            <a:r>
              <a:rPr lang="lt-LT" b="1" i="0" dirty="0">
                <a:solidFill>
                  <a:srgbClr val="374151"/>
                </a:solidFill>
                <a:effectLst/>
                <a:latin typeface="Söhne"/>
              </a:rPr>
              <a:t>Pastaba:</a:t>
            </a:r>
            <a:r>
              <a:rPr lang="lt-LT" b="0" i="0" dirty="0">
                <a:solidFill>
                  <a:srgbClr val="374151"/>
                </a:solidFill>
                <a:effectLst/>
                <a:latin typeface="Söhne"/>
              </a:rPr>
              <a:t> Nors virtualioje aplinkoje galima pasiekti sistemos paketus, visi nauji paketai, kuriuos įdiegsite virtualioje aplinkoje, bus izoliuoti nuo pagrindinės sistemos.</a:t>
            </a:r>
          </a:p>
          <a:p>
            <a:pPr algn="l"/>
            <a:r>
              <a:rPr lang="lt-LT" b="1" i="0" dirty="0">
                <a:solidFill>
                  <a:srgbClr val="374151"/>
                </a:solidFill>
                <a:effectLst/>
                <a:latin typeface="Söhne"/>
              </a:rPr>
              <a:t>Išvada</a:t>
            </a:r>
            <a:endParaRPr lang="lt-LT" b="0" i="0" dirty="0">
              <a:solidFill>
                <a:srgbClr val="374151"/>
              </a:solidFill>
              <a:effectLst/>
              <a:latin typeface="Söhne"/>
            </a:endParaRPr>
          </a:p>
          <a:p>
            <a:pPr algn="l"/>
            <a:r>
              <a:rPr lang="lt-LT" b="0" i="0" dirty="0">
                <a:solidFill>
                  <a:srgbClr val="374151"/>
                </a:solidFill>
                <a:effectLst/>
                <a:latin typeface="Söhne"/>
              </a:rPr>
              <a:t>Kurdami virtualią </a:t>
            </a:r>
            <a:r>
              <a:rPr lang="lt-LT" b="0" i="0" dirty="0" err="1">
                <a:solidFill>
                  <a:srgbClr val="374151"/>
                </a:solidFill>
                <a:effectLst/>
                <a:latin typeface="Söhne"/>
              </a:rPr>
              <a:t>Python</a:t>
            </a:r>
            <a:r>
              <a:rPr lang="lt-LT" b="0" i="0" dirty="0">
                <a:solidFill>
                  <a:srgbClr val="374151"/>
                </a:solidFill>
                <a:effectLst/>
                <a:latin typeface="Söhne"/>
              </a:rPr>
              <a:t> aplinką su sisteminių paketų prieiga, galite sutaupyti laiko ir resursų, ypač jei dirbate su daugeliu projektų, kurie turi bendrų priklausomybių. Tačiau visada atidžiai apsvarstykite šio metodo privalumus ir trūkumus prieš jį taikydami.</a:t>
            </a:r>
          </a:p>
          <a:p>
            <a:endParaRPr lang="en-LT" dirty="0"/>
          </a:p>
        </p:txBody>
      </p:sp>
      <p:sp>
        <p:nvSpPr>
          <p:cNvPr id="4" name="Slide Number Placeholder 3"/>
          <p:cNvSpPr>
            <a:spLocks noGrp="1"/>
          </p:cNvSpPr>
          <p:nvPr>
            <p:ph type="sldNum" sz="quarter" idx="5"/>
          </p:nvPr>
        </p:nvSpPr>
        <p:spPr/>
        <p:txBody>
          <a:bodyPr/>
          <a:lstStyle/>
          <a:p>
            <a:fld id="{CD5E14A0-0FF0-DC42-B30A-C52C8A5AA2D8}" type="slidenum">
              <a:rPr lang="en-LT" smtClean="0"/>
              <a:t>9</a:t>
            </a:fld>
            <a:endParaRPr lang="en-LT"/>
          </a:p>
        </p:txBody>
      </p:sp>
    </p:spTree>
    <p:extLst>
      <p:ext uri="{BB962C8B-B14F-4D97-AF65-F5344CB8AC3E}">
        <p14:creationId xmlns:p14="http://schemas.microsoft.com/office/powerpoint/2010/main" val="82600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1080" cy="678960"/>
            <a:chOff x="11078640" y="458640"/>
            <a:chExt cx="631080" cy="678960"/>
          </a:xfrm>
        </p:grpSpPr>
        <p:sp>
          <p:nvSpPr>
            <p:cNvPr id="9"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2440" cy="681120"/>
          </a:xfrm>
          <a:prstGeom prst="rect">
            <a:avLst/>
          </a:prstGeom>
          <a:ln w="12600">
            <a:noFill/>
          </a:ln>
        </p:spPr>
      </p:pic>
      <p:sp>
        <p:nvSpPr>
          <p:cNvPr id="6"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1080" cy="678960"/>
            <a:chOff x="11078640" y="458640"/>
            <a:chExt cx="631080" cy="678960"/>
          </a:xfrm>
        </p:grpSpPr>
        <p:sp>
          <p:nvSpPr>
            <p:cNvPr id="45"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1080" cy="678960"/>
            <a:chOff x="11078640" y="458640"/>
            <a:chExt cx="631080" cy="678960"/>
          </a:xfrm>
        </p:grpSpPr>
        <p:sp>
          <p:nvSpPr>
            <p:cNvPr id="88"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3200" cy="737964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1080" cy="678960"/>
            <a:chOff x="11078640" y="458640"/>
            <a:chExt cx="631080" cy="678960"/>
          </a:xfrm>
        </p:grpSpPr>
        <p:sp>
          <p:nvSpPr>
            <p:cNvPr id="94" name="CustomShape 8"/>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99"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1800" cy="679680"/>
            <a:chOff x="11078640" y="458640"/>
            <a:chExt cx="631800" cy="679680"/>
          </a:xfrm>
        </p:grpSpPr>
        <p:sp>
          <p:nvSpPr>
            <p:cNvPr id="137"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1"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42"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79" name="Group 1"/>
          <p:cNvGrpSpPr/>
          <p:nvPr/>
        </p:nvGrpSpPr>
        <p:grpSpPr>
          <a:xfrm>
            <a:off x="11078640" y="458640"/>
            <a:ext cx="631080" cy="678960"/>
            <a:chOff x="11078640" y="458640"/>
            <a:chExt cx="631080" cy="678960"/>
          </a:xfrm>
        </p:grpSpPr>
        <p:sp>
          <p:nvSpPr>
            <p:cNvPr id="180"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1"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2"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3"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84" name="Group 6"/>
          <p:cNvGrpSpPr/>
          <p:nvPr/>
        </p:nvGrpSpPr>
        <p:grpSpPr>
          <a:xfrm>
            <a:off x="11078640" y="458640"/>
            <a:ext cx="631080" cy="678960"/>
            <a:chOff x="11078640" y="458640"/>
            <a:chExt cx="631080" cy="678960"/>
          </a:xfrm>
        </p:grpSpPr>
        <p:sp>
          <p:nvSpPr>
            <p:cNvPr id="185" name="CustomShape 7"/>
            <p:cNvSpPr/>
            <p:nvPr/>
          </p:nvSpPr>
          <p:spPr>
            <a:xfrm>
              <a:off x="11220120" y="846720"/>
              <a:ext cx="131040" cy="10512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6" name="CustomShape 8"/>
            <p:cNvSpPr/>
            <p:nvPr/>
          </p:nvSpPr>
          <p:spPr>
            <a:xfrm>
              <a:off x="11216880" y="710280"/>
              <a:ext cx="355320" cy="12168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7" name="CustomShape 9"/>
            <p:cNvSpPr/>
            <p:nvPr/>
          </p:nvSpPr>
          <p:spPr>
            <a:xfrm>
              <a:off x="11437560" y="846720"/>
              <a:ext cx="131040" cy="10512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8" name="CustomShape 10"/>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89"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90"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27" name="Group 1"/>
          <p:cNvGrpSpPr/>
          <p:nvPr/>
        </p:nvGrpSpPr>
        <p:grpSpPr>
          <a:xfrm>
            <a:off x="11078640" y="458640"/>
            <a:ext cx="631800" cy="679680"/>
            <a:chOff x="11078640" y="458640"/>
            <a:chExt cx="631800" cy="679680"/>
          </a:xfrm>
        </p:grpSpPr>
        <p:sp>
          <p:nvSpPr>
            <p:cNvPr id="228"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29"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0"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1"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32"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33"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icoconvert.com/" TargetMode="External"/><Relationship Id="rId2" Type="http://schemas.openxmlformats.org/officeDocument/2006/relationships/hyperlink" Target="https://www.flaticon.com/" TargetMode="Externa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273120" y="2618280"/>
            <a:ext cx="7048440" cy="2385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trike="noStrike" spc="-1">
                <a:solidFill>
                  <a:srgbClr val="000000"/>
                </a:solidFill>
                <a:latin typeface="Arial"/>
                <a:ea typeface="Arial"/>
              </a:rPr>
              <a:t>17 paskaita.</a:t>
            </a:r>
            <a:br/>
            <a:r>
              <a:rPr lang="lt-LT" sz="4400" b="1" strike="noStrike" spc="-1">
                <a:solidFill>
                  <a:srgbClr val="000000"/>
                </a:solidFill>
                <a:latin typeface="Arial"/>
                <a:ea typeface="DejaVu Sans"/>
              </a:rPr>
              <a:t>Virtuali aplinka, paleidžiamieji failai</a:t>
            </a:r>
            <a:endParaRPr lang="lt-LT" sz="4400" b="0" strike="noStrike" spc="-1">
              <a:latin typeface="Arial"/>
            </a:endParaRPr>
          </a:p>
        </p:txBody>
      </p:sp>
      <p:pic>
        <p:nvPicPr>
          <p:cNvPr id="273" name="Picture Placeholder 14"/>
          <p:cNvPicPr/>
          <p:nvPr/>
        </p:nvPicPr>
        <p:blipFill>
          <a:blip r:embed="rId3"/>
          <a:stretch/>
        </p:blipFill>
        <p:spPr>
          <a:xfrm>
            <a:off x="14449320" y="-1709640"/>
            <a:ext cx="1833480" cy="1833480"/>
          </a:xfrm>
          <a:prstGeom prst="rect">
            <a:avLst/>
          </a:prstGeom>
          <a:ln w="12600">
            <a:noFill/>
          </a:ln>
        </p:spPr>
      </p:pic>
      <p:grpSp>
        <p:nvGrpSpPr>
          <p:cNvPr id="274" name="Group 4"/>
          <p:cNvGrpSpPr/>
          <p:nvPr/>
        </p:nvGrpSpPr>
        <p:grpSpPr>
          <a:xfrm>
            <a:off x="9866160" y="2715120"/>
            <a:ext cx="1833480" cy="462600"/>
            <a:chOff x="9866160" y="2715120"/>
            <a:chExt cx="1833480" cy="462600"/>
          </a:xfrm>
        </p:grpSpPr>
        <p:sp>
          <p:nvSpPr>
            <p:cNvPr id="275" name="CustomShape 5"/>
            <p:cNvSpPr/>
            <p:nvPr/>
          </p:nvSpPr>
          <p:spPr>
            <a:xfrm>
              <a:off x="9866160" y="2715120"/>
              <a:ext cx="1833480" cy="46260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76" name="CustomShape 6"/>
            <p:cNvSpPr/>
            <p:nvPr/>
          </p:nvSpPr>
          <p:spPr>
            <a:xfrm>
              <a:off x="9979920" y="2779920"/>
              <a:ext cx="1605960" cy="33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77" name="Picture 4"/>
          <p:cNvPicPr/>
          <p:nvPr/>
        </p:nvPicPr>
        <p:blipFill>
          <a:blip r:embed="rId4"/>
          <a:stretch/>
        </p:blipFill>
        <p:spPr>
          <a:xfrm>
            <a:off x="9920160" y="406080"/>
            <a:ext cx="1950840" cy="1950840"/>
          </a:xfrm>
          <a:prstGeom prst="rect">
            <a:avLst/>
          </a:prstGeom>
          <a:ln>
            <a:noFill/>
          </a:ln>
        </p:spPr>
      </p:pic>
      <p:sp>
        <p:nvSpPr>
          <p:cNvPr id="2" name="CustomShape 2">
            <a:extLst>
              <a:ext uri="{FF2B5EF4-FFF2-40B4-BE49-F238E27FC236}">
                <a16:creationId xmlns:a16="http://schemas.microsoft.com/office/drawing/2014/main" id="{58082DCC-723D-2325-EA23-9970A0085AC5}"/>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7EA3AFF6-E2CD-BCD6-7F04-6B36AAEB289B}"/>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316" name="CustomShape 2"/>
          <p:cNvSpPr/>
          <p:nvPr/>
        </p:nvSpPr>
        <p:spPr>
          <a:xfrm>
            <a:off x="6485040" y="3153240"/>
            <a:ext cx="5429520" cy="159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pažiūrėti tik virtualios aplinkos paketus</a:t>
            </a:r>
            <a:endParaRPr lang="lt-LT" sz="3000" b="0" strike="noStrike" spc="-1">
              <a:latin typeface="Arial"/>
            </a:endParaRPr>
          </a:p>
        </p:txBody>
      </p:sp>
      <p:pic>
        <p:nvPicPr>
          <p:cNvPr id="317" name="Picture 3"/>
          <p:cNvPicPr/>
          <p:nvPr/>
        </p:nvPicPr>
        <p:blipFill>
          <a:blip r:embed="rId3"/>
          <a:stretch/>
        </p:blipFill>
        <p:spPr>
          <a:xfrm>
            <a:off x="641520" y="3155760"/>
            <a:ext cx="4407840" cy="997560"/>
          </a:xfrm>
          <a:prstGeom prst="rect">
            <a:avLst/>
          </a:prstGeom>
          <a:ln>
            <a:noFill/>
          </a:ln>
        </p:spPr>
      </p:pic>
      <p:sp>
        <p:nvSpPr>
          <p:cNvPr id="2" name="TextBox 1">
            <a:extLst>
              <a:ext uri="{FF2B5EF4-FFF2-40B4-BE49-F238E27FC236}">
                <a16:creationId xmlns:a16="http://schemas.microsoft.com/office/drawing/2014/main" id="{007E0570-550F-CF78-F87D-0CFDFC910A0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319" name="CustomShape 2"/>
          <p:cNvSpPr/>
          <p:nvPr/>
        </p:nvSpPr>
        <p:spPr>
          <a:xfrm>
            <a:off x="6485040" y="3153240"/>
            <a:ext cx="5429520" cy="159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sukurti virtualią aplinką PyCharm projekte</a:t>
            </a:r>
            <a:endParaRPr lang="lt-LT" sz="3000" b="0" strike="noStrike" spc="-1">
              <a:latin typeface="Arial"/>
            </a:endParaRPr>
          </a:p>
        </p:txBody>
      </p:sp>
      <p:pic>
        <p:nvPicPr>
          <p:cNvPr id="320" name="Picture 3"/>
          <p:cNvPicPr/>
          <p:nvPr/>
        </p:nvPicPr>
        <p:blipFill>
          <a:blip r:embed="rId3"/>
          <a:stretch/>
        </p:blipFill>
        <p:spPr>
          <a:xfrm>
            <a:off x="1413000" y="1265400"/>
            <a:ext cx="2742840" cy="1147320"/>
          </a:xfrm>
          <a:prstGeom prst="rect">
            <a:avLst/>
          </a:prstGeom>
          <a:ln>
            <a:noFill/>
          </a:ln>
        </p:spPr>
      </p:pic>
      <p:pic>
        <p:nvPicPr>
          <p:cNvPr id="321" name="Picture 4"/>
          <p:cNvPicPr/>
          <p:nvPr/>
        </p:nvPicPr>
        <p:blipFill>
          <a:blip r:embed="rId4"/>
          <a:stretch/>
        </p:blipFill>
        <p:spPr>
          <a:xfrm>
            <a:off x="349920" y="2984400"/>
            <a:ext cx="5104080" cy="3513240"/>
          </a:xfrm>
          <a:prstGeom prst="rect">
            <a:avLst/>
          </a:prstGeom>
          <a:ln>
            <a:noFill/>
          </a:ln>
        </p:spPr>
      </p:pic>
      <p:sp>
        <p:nvSpPr>
          <p:cNvPr id="2" name="TextBox 1">
            <a:extLst>
              <a:ext uri="{FF2B5EF4-FFF2-40B4-BE49-F238E27FC236}">
                <a16:creationId xmlns:a16="http://schemas.microsoft.com/office/drawing/2014/main" id="{80BF2DE7-EA66-99D4-42CB-5FA99AC2ECB7}"/>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80240" y="1371600"/>
            <a:ext cx="5370120" cy="4100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pPr>
            <a:r>
              <a:rPr lang="lt-LT" sz="3000" b="1" strike="noStrike" spc="-1">
                <a:solidFill>
                  <a:srgbClr val="000000"/>
                </a:solidFill>
                <a:latin typeface="Arial"/>
                <a:ea typeface="DejaVu Sans"/>
              </a:rPr>
              <a:t>VENV pastabos</a:t>
            </a:r>
            <a:endParaRPr lang="lt-LT" sz="3000" b="0" strike="noStrike" spc="-1">
              <a:latin typeface="Arial"/>
            </a:endParaRPr>
          </a:p>
        </p:txBody>
      </p:sp>
      <p:sp>
        <p:nvSpPr>
          <p:cNvPr id="323" name="CustomShape 2"/>
          <p:cNvSpPr/>
          <p:nvPr/>
        </p:nvSpPr>
        <p:spPr>
          <a:xfrm>
            <a:off x="480240" y="460800"/>
            <a:ext cx="5614560" cy="452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100000"/>
              </a:lnSpc>
            </a:pPr>
            <a:r>
              <a:rPr lang="lt-LT" sz="1300" b="0" strike="noStrike" spc="-1">
                <a:solidFill>
                  <a:srgbClr val="000000"/>
                </a:solidFill>
                <a:latin typeface="Arial"/>
                <a:ea typeface="Arial"/>
              </a:rPr>
              <a:t>17 paskaita. Virtuali aplinka, paleidžiamieji failai</a:t>
            </a: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p:txBody>
      </p:sp>
      <p:sp>
        <p:nvSpPr>
          <p:cNvPr id="324" name="CustomShape 3"/>
          <p:cNvSpPr/>
          <p:nvPr/>
        </p:nvSpPr>
        <p:spPr>
          <a:xfrm>
            <a:off x="5992560" y="1371600"/>
            <a:ext cx="5717520" cy="5066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marL="720">
              <a:lnSpc>
                <a:spcPct val="100000"/>
              </a:lnSpc>
              <a:spcBef>
                <a:spcPts val="1001"/>
              </a:spcBef>
            </a:pPr>
            <a:r>
              <a:rPr lang="lt-LT" sz="1600" b="0" strike="noStrike" spc="-1" dirty="0">
                <a:solidFill>
                  <a:srgbClr val="000000"/>
                </a:solidFill>
                <a:latin typeface="Arial"/>
                <a:ea typeface="Arial"/>
              </a:rPr>
              <a:t>• Į virtualią aplinką nededame jokių projekto (.py ir kitų) failų</a:t>
            </a:r>
            <a:endParaRPr lang="lt-LT" sz="1600" b="0" strike="noStrike" spc="-1" dirty="0">
              <a:latin typeface="Arial"/>
            </a:endParaRPr>
          </a:p>
          <a:p>
            <a:pPr marL="720">
              <a:lnSpc>
                <a:spcPct val="100000"/>
              </a:lnSpc>
              <a:spcBef>
                <a:spcPts val="1001"/>
              </a:spcBef>
            </a:pPr>
            <a:r>
              <a:rPr lang="lt-LT" sz="1600" b="0" strike="noStrike" spc="-1" dirty="0">
                <a:solidFill>
                  <a:srgbClr val="000000"/>
                </a:solidFill>
                <a:latin typeface="Arial"/>
                <a:ea typeface="Arial"/>
              </a:rPr>
              <a:t> • Virtualios aplinkos katalogo nededame į versijų valdymo sistemų </a:t>
            </a:r>
            <a:r>
              <a:rPr lang="lt-LT" sz="1600" b="0" strike="noStrike" spc="-1" dirty="0" err="1">
                <a:solidFill>
                  <a:srgbClr val="000000"/>
                </a:solidFill>
                <a:latin typeface="Arial"/>
                <a:ea typeface="Arial"/>
              </a:rPr>
              <a:t>repozitorijas</a:t>
            </a:r>
            <a:r>
              <a:rPr lang="lt-LT" sz="1600" b="0" strike="noStrike" spc="-1" dirty="0">
                <a:solidFill>
                  <a:srgbClr val="000000"/>
                </a:solidFill>
                <a:latin typeface="Arial"/>
                <a:ea typeface="Arial"/>
              </a:rPr>
              <a:t> </a:t>
            </a:r>
            <a:endParaRPr lang="lt-LT" sz="1600" b="0" strike="noStrike" spc="-1" dirty="0">
              <a:latin typeface="Arial"/>
            </a:endParaRPr>
          </a:p>
          <a:p>
            <a:pPr marL="720">
              <a:lnSpc>
                <a:spcPct val="100000"/>
              </a:lnSpc>
              <a:spcBef>
                <a:spcPts val="1001"/>
              </a:spcBef>
            </a:pPr>
            <a:r>
              <a:rPr lang="lt-LT" sz="1600" b="0" strike="noStrike" spc="-1" dirty="0">
                <a:solidFill>
                  <a:srgbClr val="000000"/>
                </a:solidFill>
                <a:latin typeface="Arial"/>
                <a:ea typeface="Arial"/>
              </a:rPr>
              <a:t>• Dedame </a:t>
            </a:r>
            <a:r>
              <a:rPr lang="lt-LT" sz="1600" b="0" strike="noStrike" spc="-1" dirty="0" err="1">
                <a:solidFill>
                  <a:srgbClr val="000000"/>
                </a:solidFill>
                <a:latin typeface="Arial"/>
                <a:ea typeface="Arial"/>
              </a:rPr>
              <a:t>requirements</a:t>
            </a:r>
            <a:r>
              <a:rPr lang="lt-LT" sz="1600" b="0" strike="noStrike" spc="-1" dirty="0">
                <a:solidFill>
                  <a:srgbClr val="000000"/>
                </a:solidFill>
                <a:latin typeface="Arial"/>
                <a:ea typeface="Arial"/>
              </a:rPr>
              <a:t> failą, kad kiti kodu besinaudojantys asmenys galėtų susikurti savo virtualias aplinkas</a:t>
            </a:r>
            <a:endParaRPr lang="lt-LT" sz="1600" b="0" strike="noStrike" spc="-1" dirty="0">
              <a:latin typeface="Arial"/>
            </a:endParaRPr>
          </a:p>
          <a:p>
            <a:pPr>
              <a:lnSpc>
                <a:spcPct val="100000"/>
              </a:lnSpc>
              <a:spcBef>
                <a:spcPts val="1001"/>
              </a:spcBef>
            </a:pPr>
            <a:endParaRPr lang="lt-LT" sz="1600" b="0" strike="noStrike" spc="-1" dirty="0">
              <a:latin typeface="Arial"/>
            </a:endParaRPr>
          </a:p>
          <a:p>
            <a:pPr>
              <a:lnSpc>
                <a:spcPct val="100000"/>
              </a:lnSpc>
              <a:spcBef>
                <a:spcPts val="1001"/>
              </a:spcBef>
            </a:pPr>
            <a:endParaRPr lang="lt-LT" sz="1600" b="0" strike="noStrike" spc="-1" dirty="0">
              <a:latin typeface="Arial"/>
            </a:endParaRPr>
          </a:p>
          <a:p>
            <a:pPr>
              <a:lnSpc>
                <a:spcPct val="100000"/>
              </a:lnSpc>
              <a:spcBef>
                <a:spcPts val="1001"/>
              </a:spcBef>
            </a:pPr>
            <a:endParaRPr lang="lt-LT" sz="1600" b="0" strike="noStrike" spc="-1" dirty="0">
              <a:latin typeface="Arial"/>
            </a:endParaRPr>
          </a:p>
        </p:txBody>
      </p:sp>
      <p:sp>
        <p:nvSpPr>
          <p:cNvPr id="2" name="TextBox 1">
            <a:extLst>
              <a:ext uri="{FF2B5EF4-FFF2-40B4-BE49-F238E27FC236}">
                <a16:creationId xmlns:a16="http://schemas.microsoft.com/office/drawing/2014/main" id="{A0B86333-B28A-CCED-9A47-050B1B910FC1}"/>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326" name="CustomShape 2"/>
          <p:cNvSpPr/>
          <p:nvPr/>
        </p:nvSpPr>
        <p:spPr>
          <a:xfrm>
            <a:off x="6532200" y="2550960"/>
            <a:ext cx="5429520" cy="159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EXE failų kūrimas</a:t>
            </a:r>
            <a:endParaRPr lang="lt-LT" sz="3000" b="0" strike="noStrike" spc="-1">
              <a:latin typeface="Arial"/>
            </a:endParaRPr>
          </a:p>
        </p:txBody>
      </p:sp>
      <p:sp>
        <p:nvSpPr>
          <p:cNvPr id="327" name="CustomShape 3"/>
          <p:cNvSpPr/>
          <p:nvPr/>
        </p:nvSpPr>
        <p:spPr>
          <a:xfrm>
            <a:off x="6530760" y="3247560"/>
            <a:ext cx="4906440" cy="17377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lt-LT" sz="1800" b="0" strike="noStrike" spc="-1">
                <a:solidFill>
                  <a:srgbClr val="000000"/>
                </a:solidFill>
                <a:latin typeface="Arial"/>
                <a:ea typeface="DejaVu Sans"/>
              </a:rPr>
              <a:t>Reikia turėti įsirašius PyInstaller biblioteką. Tada terminale paleidžiame šią eilutę, kurioje nurodomas argumentas "--onefile" (bus sukurtas 1 exe file) ir nurodomas python programos pavadinimas iš kurio norima padaryti exe failą</a:t>
            </a:r>
            <a:endParaRPr lang="lt-LT" sz="1800" b="0" strike="noStrike" spc="-1">
              <a:latin typeface="Arial"/>
            </a:endParaRPr>
          </a:p>
        </p:txBody>
      </p:sp>
      <p:pic>
        <p:nvPicPr>
          <p:cNvPr id="328" name="Picture 5"/>
          <p:cNvPicPr/>
          <p:nvPr/>
        </p:nvPicPr>
        <p:blipFill>
          <a:blip r:embed="rId3"/>
          <a:stretch/>
        </p:blipFill>
        <p:spPr>
          <a:xfrm>
            <a:off x="794160" y="3432240"/>
            <a:ext cx="4168800" cy="407160"/>
          </a:xfrm>
          <a:prstGeom prst="rect">
            <a:avLst/>
          </a:prstGeom>
          <a:ln>
            <a:noFill/>
          </a:ln>
        </p:spPr>
      </p:pic>
      <p:sp>
        <p:nvSpPr>
          <p:cNvPr id="2" name="TextBox 1">
            <a:extLst>
              <a:ext uri="{FF2B5EF4-FFF2-40B4-BE49-F238E27FC236}">
                <a16:creationId xmlns:a16="http://schemas.microsoft.com/office/drawing/2014/main" id="{4DE67FA3-0456-C7A8-2513-A305560BFBA4}"/>
              </a:ext>
            </a:extLst>
          </p:cNvPr>
          <p:cNvSpPr txBox="1"/>
          <p:nvPr/>
        </p:nvSpPr>
        <p:spPr>
          <a:xfrm>
            <a:off x="11485950" y="6105075"/>
            <a:ext cx="617285" cy="584775"/>
          </a:xfrm>
          <a:prstGeom prst="rect">
            <a:avLst/>
          </a:prstGeom>
          <a:noFill/>
        </p:spPr>
        <p:txBody>
          <a:bodyPr wrap="none" rtlCol="0">
            <a:spAutoFit/>
          </a:bodyPr>
          <a:lstStyle/>
          <a:p>
            <a:r>
              <a:rPr lang="en-LT" sz="3200" b="1" dirty="0">
                <a:latin typeface=""/>
              </a:rPr>
              <a:t>11</a:t>
            </a:r>
            <a:endParaRPr lang="en-LT" b="1" dirty="0">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330" name="CustomShape 2"/>
          <p:cNvSpPr/>
          <p:nvPr/>
        </p:nvSpPr>
        <p:spPr>
          <a:xfrm>
            <a:off x="6485040" y="3153240"/>
            <a:ext cx="5429520" cy="159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Padarome EXE failą iš programos su grafine sąsaja</a:t>
            </a:r>
            <a:endParaRPr lang="lt-LT" sz="3000" b="0" strike="noStrike" spc="-1">
              <a:latin typeface="Arial"/>
            </a:endParaRPr>
          </a:p>
        </p:txBody>
      </p:sp>
      <p:pic>
        <p:nvPicPr>
          <p:cNvPr id="331" name="Picture 4"/>
          <p:cNvPicPr/>
          <p:nvPr/>
        </p:nvPicPr>
        <p:blipFill>
          <a:blip r:embed="rId3"/>
          <a:stretch/>
        </p:blipFill>
        <p:spPr>
          <a:xfrm>
            <a:off x="556920" y="2325240"/>
            <a:ext cx="4539600" cy="2037600"/>
          </a:xfrm>
          <a:prstGeom prst="rect">
            <a:avLst/>
          </a:prstGeom>
          <a:ln>
            <a:noFill/>
          </a:ln>
        </p:spPr>
      </p:pic>
      <p:pic>
        <p:nvPicPr>
          <p:cNvPr id="332" name="Picture 5"/>
          <p:cNvPicPr/>
          <p:nvPr/>
        </p:nvPicPr>
        <p:blipFill>
          <a:blip r:embed="rId4"/>
          <a:stretch/>
        </p:blipFill>
        <p:spPr>
          <a:xfrm>
            <a:off x="552960" y="4579560"/>
            <a:ext cx="4547160" cy="501840"/>
          </a:xfrm>
          <a:prstGeom prst="rect">
            <a:avLst/>
          </a:prstGeom>
          <a:ln>
            <a:noFill/>
          </a:ln>
        </p:spPr>
      </p:pic>
      <p:sp>
        <p:nvSpPr>
          <p:cNvPr id="2" name="TextBox 1">
            <a:extLst>
              <a:ext uri="{FF2B5EF4-FFF2-40B4-BE49-F238E27FC236}">
                <a16:creationId xmlns:a16="http://schemas.microsoft.com/office/drawing/2014/main" id="{0314F70A-02E7-E7AE-5113-9E2673C1987C}"/>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12</a:t>
            </a:r>
            <a:endParaRPr lang="en-LT" b="1" dirty="0">
              <a:latin typefac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334" name="CustomShape 2"/>
          <p:cNvSpPr/>
          <p:nvPr/>
        </p:nvSpPr>
        <p:spPr>
          <a:xfrm>
            <a:off x="6485040" y="3153240"/>
            <a:ext cx="5429520" cy="159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pakeisti lango ikoną, pavadinimą, lango dydį</a:t>
            </a:r>
            <a:endParaRPr lang="lt-LT" sz="3000" b="0" strike="noStrike" spc="-1">
              <a:latin typeface="Arial"/>
            </a:endParaRPr>
          </a:p>
        </p:txBody>
      </p:sp>
      <p:pic>
        <p:nvPicPr>
          <p:cNvPr id="335" name="Picture 3"/>
          <p:cNvPicPr/>
          <p:nvPr/>
        </p:nvPicPr>
        <p:blipFill>
          <a:blip r:embed="rId3"/>
          <a:stretch/>
        </p:blipFill>
        <p:spPr>
          <a:xfrm>
            <a:off x="302760" y="2546280"/>
            <a:ext cx="5283000" cy="1501920"/>
          </a:xfrm>
          <a:prstGeom prst="rect">
            <a:avLst/>
          </a:prstGeom>
          <a:ln>
            <a:noFill/>
          </a:ln>
        </p:spPr>
      </p:pic>
      <p:pic>
        <p:nvPicPr>
          <p:cNvPr id="336" name="Picture 5"/>
          <p:cNvPicPr/>
          <p:nvPr/>
        </p:nvPicPr>
        <p:blipFill>
          <a:blip r:embed="rId4"/>
          <a:stretch/>
        </p:blipFill>
        <p:spPr>
          <a:xfrm>
            <a:off x="302760" y="4325400"/>
            <a:ext cx="5283000" cy="276480"/>
          </a:xfrm>
          <a:prstGeom prst="rect">
            <a:avLst/>
          </a:prstGeom>
          <a:ln>
            <a:noFill/>
          </a:ln>
        </p:spPr>
      </p:pic>
      <p:sp>
        <p:nvSpPr>
          <p:cNvPr id="2" name="TextBox 1">
            <a:extLst>
              <a:ext uri="{FF2B5EF4-FFF2-40B4-BE49-F238E27FC236}">
                <a16:creationId xmlns:a16="http://schemas.microsoft.com/office/drawing/2014/main" id="{E75AC3C7-C68A-D894-075E-CEEDAD4BE138}"/>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13</a:t>
            </a:r>
            <a:endParaRPr lang="en-LT" b="1" dirty="0">
              <a:latin typefac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2640"/>
              <a:ext cx="160596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lt-LT" sz="1600" b="0" strike="noStrike" spc="-1">
                <a:solidFill>
                  <a:srgbClr val="000000"/>
                </a:solidFill>
                <a:latin typeface="Arial"/>
                <a:ea typeface="Arial"/>
              </a:rPr>
              <a:t>Išbandyti šioje pamokoje aprašytus žingsnius:</a:t>
            </a:r>
            <a:endParaRPr lang="lt-LT" sz="1600" b="0" strike="noStrike" spc="-1">
              <a:latin typeface="Arial"/>
            </a:endParaRPr>
          </a:p>
          <a:p>
            <a:pPr marL="285840" indent="-285480">
              <a:lnSpc>
                <a:spcPct val="100000"/>
              </a:lnSpc>
              <a:buClr>
                <a:srgbClr val="000000"/>
              </a:buClr>
              <a:buFont typeface="Arial"/>
              <a:buChar char="•"/>
            </a:pPr>
            <a:r>
              <a:rPr lang="lt-LT" sz="1600" b="0" strike="noStrike" spc="-1">
                <a:solidFill>
                  <a:srgbClr val="000000"/>
                </a:solidFill>
                <a:latin typeface="Arial"/>
                <a:ea typeface="Arial"/>
              </a:rPr>
              <a:t>Sukurti naują projektą su .py failu</a:t>
            </a:r>
            <a:endParaRPr lang="lt-LT" sz="1600" b="0" strike="noStrike" spc="-1">
              <a:latin typeface="Arial"/>
            </a:endParaRPr>
          </a:p>
          <a:p>
            <a:pPr marL="285840" indent="-285480">
              <a:lnSpc>
                <a:spcPct val="100000"/>
              </a:lnSpc>
              <a:buClr>
                <a:srgbClr val="000000"/>
              </a:buClr>
              <a:buFont typeface="Arial"/>
              <a:buChar char="•"/>
            </a:pPr>
            <a:r>
              <a:rPr lang="lt-LT" sz="1600" b="0" strike="noStrike" spc="-1">
                <a:solidFill>
                  <a:srgbClr val="000000"/>
                </a:solidFill>
                <a:latin typeface="Arial"/>
                <a:ea typeface="Arial"/>
              </a:rPr>
              <a:t>Jame sukurti virtualią aplinką</a:t>
            </a:r>
            <a:endParaRPr lang="lt-LT" sz="1600" b="0" strike="noStrike" spc="-1">
              <a:latin typeface="Arial"/>
            </a:endParaRPr>
          </a:p>
          <a:p>
            <a:pPr marL="285840" indent="-285480">
              <a:lnSpc>
                <a:spcPct val="100000"/>
              </a:lnSpc>
              <a:buClr>
                <a:srgbClr val="000000"/>
              </a:buClr>
              <a:buFont typeface="Arial"/>
              <a:buChar char="•"/>
            </a:pPr>
            <a:r>
              <a:rPr lang="lt-LT" sz="1600" b="0" strike="noStrike" spc="-1">
                <a:solidFill>
                  <a:srgbClr val="000000"/>
                </a:solidFill>
                <a:latin typeface="Arial"/>
                <a:ea typeface="Arial"/>
              </a:rPr>
              <a:t>Ją aktyvuoti</a:t>
            </a:r>
            <a:endParaRPr lang="lt-LT" sz="1600" b="0" strike="noStrike" spc="-1">
              <a:latin typeface="Arial"/>
            </a:endParaRPr>
          </a:p>
          <a:p>
            <a:pPr marL="285840" indent="-285480">
              <a:lnSpc>
                <a:spcPct val="100000"/>
              </a:lnSpc>
              <a:buClr>
                <a:srgbClr val="000000"/>
              </a:buClr>
              <a:buFont typeface="Arial"/>
              <a:buChar char="•"/>
            </a:pPr>
            <a:r>
              <a:rPr lang="lt-LT" sz="1600" b="0" strike="noStrike" spc="-1">
                <a:solidFill>
                  <a:srgbClr val="000000"/>
                </a:solidFill>
                <a:latin typeface="Arial"/>
                <a:ea typeface="Arial"/>
              </a:rPr>
              <a:t>Į ją įdiegti, pavyzdžiui, pyinstaller paketą</a:t>
            </a:r>
            <a:endParaRPr lang="lt-LT" sz="1600" b="0" strike="noStrike" spc="-1">
              <a:latin typeface="Arial"/>
            </a:endParaRPr>
          </a:p>
          <a:p>
            <a:pPr marL="285840" indent="-285480">
              <a:lnSpc>
                <a:spcPct val="100000"/>
              </a:lnSpc>
              <a:buClr>
                <a:srgbClr val="000000"/>
              </a:buClr>
              <a:buFont typeface="Arial"/>
              <a:buChar char="•"/>
            </a:pPr>
            <a:r>
              <a:rPr lang="lt-LT" sz="1600" b="0" strike="noStrike" spc="-1">
                <a:solidFill>
                  <a:srgbClr val="000000"/>
                </a:solidFill>
                <a:latin typeface="Arial"/>
                <a:ea typeface="Arial"/>
              </a:rPr>
              <a:t>Susikurti iš virtualios aplinkos requirements.txt failą</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grpSp>
        <p:nvGrpSpPr>
          <p:cNvPr id="344" name="Group 2"/>
          <p:cNvGrpSpPr/>
          <p:nvPr/>
        </p:nvGrpSpPr>
        <p:grpSpPr>
          <a:xfrm>
            <a:off x="479880" y="898200"/>
            <a:ext cx="1833480" cy="462600"/>
            <a:chOff x="479880" y="898200"/>
            <a:chExt cx="1833480" cy="462600"/>
          </a:xfrm>
        </p:grpSpPr>
        <p:sp>
          <p:nvSpPr>
            <p:cNvPr id="345"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6" name="CustomShape 4"/>
            <p:cNvSpPr/>
            <p:nvPr/>
          </p:nvSpPr>
          <p:spPr>
            <a:xfrm>
              <a:off x="593640" y="961920"/>
              <a:ext cx="160596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2</a:t>
              </a:r>
              <a:endParaRPr lang="lt-LT" sz="1600" b="0" strike="noStrike" spc="-1">
                <a:latin typeface="Arial"/>
              </a:endParaRPr>
            </a:p>
          </p:txBody>
        </p:sp>
      </p:grpSp>
      <p:pic>
        <p:nvPicPr>
          <p:cNvPr id="347" name="Picture Placeholder 2"/>
          <p:cNvPicPr/>
          <p:nvPr/>
        </p:nvPicPr>
        <p:blipFill>
          <a:blip r:embed="rId2"/>
          <a:stretch/>
        </p:blipFill>
        <p:spPr>
          <a:xfrm>
            <a:off x="480240" y="1441440"/>
            <a:ext cx="11230200" cy="5226480"/>
          </a:xfrm>
          <a:prstGeom prst="rect">
            <a:avLst/>
          </a:prstGeom>
          <a:ln w="12600">
            <a:noFill/>
          </a:ln>
        </p:spPr>
      </p:pic>
      <p:sp>
        <p:nvSpPr>
          <p:cNvPr id="348"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lt-LT" sz="1600" b="0" strike="noStrike" spc="-1">
                <a:solidFill>
                  <a:srgbClr val="000000"/>
                </a:solidFill>
                <a:latin typeface="Arial"/>
                <a:ea typeface="Arial"/>
              </a:rPr>
              <a:t>Sukurti paleidžiamąjį failą iš programos, kuri:</a:t>
            </a:r>
            <a:endParaRPr lang="lt-LT" sz="1600" b="0" strike="noStrike" spc="-1">
              <a:latin typeface="Arial"/>
            </a:endParaRPr>
          </a:p>
          <a:p>
            <a:pPr marL="285840" indent="-285480">
              <a:lnSpc>
                <a:spcPct val="100000"/>
              </a:lnSpc>
              <a:buClr>
                <a:srgbClr val="000000"/>
              </a:buClr>
              <a:buFont typeface="Arial"/>
              <a:buChar char="•"/>
            </a:pPr>
            <a:r>
              <a:rPr lang="lt-LT" sz="1600" b="0" strike="noStrike" spc="-1">
                <a:solidFill>
                  <a:srgbClr val="000000"/>
                </a:solidFill>
                <a:latin typeface="Arial"/>
                <a:ea typeface="Arial"/>
              </a:rPr>
              <a:t>Leistų vartotojui įvesti metus nuo ir metus iki</a:t>
            </a:r>
            <a:endParaRPr lang="lt-LT" sz="1600" b="0" strike="noStrike" spc="-1">
              <a:latin typeface="Arial"/>
            </a:endParaRPr>
          </a:p>
          <a:p>
            <a:pPr marL="285840" indent="-285480">
              <a:lnSpc>
                <a:spcPct val="100000"/>
              </a:lnSpc>
              <a:buClr>
                <a:srgbClr val="000000"/>
              </a:buClr>
              <a:buFont typeface="Arial"/>
              <a:buChar char="•"/>
            </a:pPr>
            <a:r>
              <a:rPr lang="lt-LT" sz="1600" b="0" strike="noStrike" spc="-1">
                <a:solidFill>
                  <a:srgbClr val="000000"/>
                </a:solidFill>
                <a:latin typeface="Arial"/>
                <a:ea typeface="Arial"/>
              </a:rPr>
              <a:t>Atspausdintų visus keliamuosius metus pagal duotą rėžį</a:t>
            </a:r>
            <a:endParaRPr lang="lt-LT" sz="1600" b="0" strike="noStrike" spc="-1">
              <a:latin typeface="Arial"/>
            </a:endParaRPr>
          </a:p>
          <a:p>
            <a:pPr marL="285840" indent="-285480">
              <a:lnSpc>
                <a:spcPct val="100000"/>
              </a:lnSpc>
              <a:buClr>
                <a:srgbClr val="000000"/>
              </a:buClr>
              <a:buFont typeface="Arial"/>
              <a:buChar char="•"/>
            </a:pPr>
            <a:r>
              <a:rPr lang="lt-LT" sz="1600" b="0" strike="noStrike" spc="-1">
                <a:solidFill>
                  <a:srgbClr val="000000"/>
                </a:solidFill>
                <a:latin typeface="Arial"/>
                <a:ea typeface="Arial"/>
              </a:rPr>
              <a:t>Paleidžiamasis failas turi turėti norimą ikoną</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grpSp>
        <p:nvGrpSpPr>
          <p:cNvPr id="350" name="Group 2"/>
          <p:cNvGrpSpPr/>
          <p:nvPr/>
        </p:nvGrpSpPr>
        <p:grpSpPr>
          <a:xfrm>
            <a:off x="479880" y="898200"/>
            <a:ext cx="1833480" cy="462600"/>
            <a:chOff x="479880" y="898200"/>
            <a:chExt cx="1833480" cy="462600"/>
          </a:xfrm>
        </p:grpSpPr>
        <p:sp>
          <p:nvSpPr>
            <p:cNvPr id="351"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52" name="CustomShape 4"/>
            <p:cNvSpPr/>
            <p:nvPr/>
          </p:nvSpPr>
          <p:spPr>
            <a:xfrm>
              <a:off x="593640" y="961920"/>
              <a:ext cx="1605960" cy="3340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3</a:t>
              </a:r>
              <a:endParaRPr lang="lt-LT" sz="1600" b="0" strike="noStrike" spc="-1">
                <a:latin typeface="Arial"/>
              </a:endParaRPr>
            </a:p>
          </p:txBody>
        </p:sp>
      </p:grpSp>
      <p:pic>
        <p:nvPicPr>
          <p:cNvPr id="353" name="Picture Placeholder 2"/>
          <p:cNvPicPr/>
          <p:nvPr/>
        </p:nvPicPr>
        <p:blipFill>
          <a:blip r:embed="rId2"/>
          <a:stretch/>
        </p:blipFill>
        <p:spPr>
          <a:xfrm>
            <a:off x="480240" y="1441440"/>
            <a:ext cx="11230200" cy="5226480"/>
          </a:xfrm>
          <a:prstGeom prst="rect">
            <a:avLst/>
          </a:prstGeom>
          <a:ln w="12600">
            <a:noFill/>
          </a:ln>
        </p:spPr>
      </p:pic>
      <p:sp>
        <p:nvSpPr>
          <p:cNvPr id="354"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marL="285840" indent="-285480">
              <a:lnSpc>
                <a:spcPct val="100000"/>
              </a:lnSpc>
              <a:buClr>
                <a:srgbClr val="000000"/>
              </a:buClr>
              <a:buFont typeface="Arial"/>
              <a:buChar char="•"/>
            </a:pPr>
            <a:r>
              <a:rPr lang="lt-LT" sz="1600" b="0" strike="noStrike" spc="-1">
                <a:solidFill>
                  <a:srgbClr val="000000"/>
                </a:solidFill>
                <a:latin typeface="Arial"/>
                <a:ea typeface="Arial"/>
              </a:rPr>
              <a:t>Padaryti paleidžiamąjį failą iš 12 paskaitos 4 užduoties (pilna programa su vartotojo sąsaja)</a:t>
            </a:r>
            <a:endParaRPr lang="lt-LT" sz="1600" b="0" strike="noStrike" spc="-1">
              <a:latin typeface="Arial"/>
            </a:endParaRPr>
          </a:p>
          <a:p>
            <a:pPr marL="285840" indent="-285480">
              <a:lnSpc>
                <a:spcPct val="100000"/>
              </a:lnSpc>
              <a:buClr>
                <a:srgbClr val="000000"/>
              </a:buClr>
              <a:buFont typeface="Arial"/>
              <a:buChar char="•"/>
            </a:pPr>
            <a:r>
              <a:rPr lang="lt-LT" sz="1600" b="0" strike="noStrike" spc="-1">
                <a:solidFill>
                  <a:srgbClr val="000000"/>
                </a:solidFill>
                <a:latin typeface="Arial"/>
                <a:ea typeface="Arial"/>
              </a:rPr>
              <a:t>Programa turi turėti programos lango ikoną ir norimą pavadinimą</a:t>
            </a:r>
            <a:endParaRPr lang="lt-LT" sz="1600" b="0" strike="noStrike" spc="-1">
              <a:latin typeface="Arial"/>
            </a:endParaRPr>
          </a:p>
          <a:p>
            <a:pPr marL="285840" indent="-285480">
              <a:lnSpc>
                <a:spcPct val="100000"/>
              </a:lnSpc>
              <a:buClr>
                <a:srgbClr val="000000"/>
              </a:buClr>
              <a:buFont typeface="Arial"/>
              <a:buChar char="•"/>
            </a:pPr>
            <a:r>
              <a:rPr lang="lt-LT" sz="1600" b="0" strike="noStrike" spc="-1">
                <a:solidFill>
                  <a:srgbClr val="000000"/>
                </a:solidFill>
                <a:latin typeface="Arial"/>
                <a:ea typeface="Arial"/>
              </a:rPr>
              <a:t>Paleidžiamasis failas turi turėti norimą ikoną</a:t>
            </a: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rmAutofit/>
          </a:bodyPr>
          <a:lstStyle/>
          <a:p>
            <a:pPr>
              <a:lnSpc>
                <a:spcPct val="100000"/>
              </a:lnSpc>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a:p>
            <a:pPr>
              <a:lnSpc>
                <a:spcPct val="90000"/>
              </a:lnSpc>
              <a:spcBef>
                <a:spcPts val="1001"/>
              </a:spcBef>
            </a:pPr>
            <a:endParaRPr lang="lt-LT" sz="1300" b="0" strike="noStrike" spc="-1">
              <a:latin typeface="Arial"/>
            </a:endParaRPr>
          </a:p>
          <a:p>
            <a:pPr>
              <a:lnSpc>
                <a:spcPct val="90000"/>
              </a:lnSpc>
              <a:spcBef>
                <a:spcPts val="1001"/>
              </a:spcBef>
            </a:pPr>
            <a:endParaRPr lang="lt-LT" sz="1300" b="0" strike="noStrike" spc="-1">
              <a:latin typeface="Arial"/>
            </a:endParaRPr>
          </a:p>
        </p:txBody>
      </p:sp>
      <p:grpSp>
        <p:nvGrpSpPr>
          <p:cNvPr id="356" name="Group 2"/>
          <p:cNvGrpSpPr/>
          <p:nvPr/>
        </p:nvGrpSpPr>
        <p:grpSpPr>
          <a:xfrm>
            <a:off x="480240" y="914400"/>
            <a:ext cx="1833480" cy="462600"/>
            <a:chOff x="480240" y="914400"/>
            <a:chExt cx="1833480" cy="462600"/>
          </a:xfrm>
        </p:grpSpPr>
        <p:sp>
          <p:nvSpPr>
            <p:cNvPr id="357" name="CustomShape 3"/>
            <p:cNvSpPr/>
            <p:nvPr/>
          </p:nvSpPr>
          <p:spPr>
            <a:xfrm>
              <a:off x="480240" y="914400"/>
              <a:ext cx="1833480" cy="46260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358" name="CustomShape 4"/>
            <p:cNvSpPr/>
            <p:nvPr/>
          </p:nvSpPr>
          <p:spPr>
            <a:xfrm>
              <a:off x="594000" y="978840"/>
              <a:ext cx="160596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Namų darbas</a:t>
              </a:r>
              <a:endParaRPr lang="lt-LT" sz="1600" b="0" strike="noStrike" spc="-1">
                <a:latin typeface="Arial"/>
              </a:endParaRPr>
            </a:p>
          </p:txBody>
        </p:sp>
      </p:grpSp>
      <p:pic>
        <p:nvPicPr>
          <p:cNvPr id="359" name="Picture Placeholder 2"/>
          <p:cNvPicPr/>
          <p:nvPr/>
        </p:nvPicPr>
        <p:blipFill>
          <a:blip r:embed="rId2"/>
          <a:stretch/>
        </p:blipFill>
        <p:spPr>
          <a:xfrm>
            <a:off x="479880" y="1441440"/>
            <a:ext cx="11230200" cy="5226480"/>
          </a:xfrm>
          <a:prstGeom prst="rect">
            <a:avLst/>
          </a:prstGeom>
          <a:ln w="12600">
            <a:noFill/>
          </a:ln>
        </p:spPr>
      </p:pic>
      <p:sp>
        <p:nvSpPr>
          <p:cNvPr id="360"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lt-LT" sz="1400" b="0" strike="noStrike" spc="-1">
                <a:solidFill>
                  <a:srgbClr val="000000"/>
                </a:solidFill>
                <a:latin typeface="Arial"/>
                <a:ea typeface="Arial"/>
              </a:rPr>
              <a:t>Užbaigti klasėje nepadarytas užduotis</a:t>
            </a:r>
            <a:endParaRPr lang="lt-LT" sz="1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17 paskaita. Virtuali aplinka, paleidžiamieji failai</a:t>
            </a:r>
            <a:endParaRPr lang="lt-LT" sz="1300" b="0" strike="noStrike" spc="-1">
              <a:latin typeface="Arial"/>
            </a:endParaRPr>
          </a:p>
        </p:txBody>
      </p:sp>
      <p:sp>
        <p:nvSpPr>
          <p:cNvPr id="279" name="CustomShape 2"/>
          <p:cNvSpPr/>
          <p:nvPr/>
        </p:nvSpPr>
        <p:spPr>
          <a:xfrm>
            <a:off x="480240" y="1371600"/>
            <a:ext cx="5151960" cy="13633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80" name="CustomShape 3"/>
          <p:cNvSpPr/>
          <p:nvPr/>
        </p:nvSpPr>
        <p:spPr>
          <a:xfrm>
            <a:off x="1398600" y="3367800"/>
            <a:ext cx="4233960" cy="457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Sukurti virtualią darbinę aplinką</a:t>
            </a:r>
            <a:endParaRPr lang="lt-LT" sz="1600" b="0" strike="noStrike" spc="-1">
              <a:latin typeface="Arial"/>
            </a:endParaRPr>
          </a:p>
        </p:txBody>
      </p:sp>
      <p:sp>
        <p:nvSpPr>
          <p:cNvPr id="281" name="CustomShape 4"/>
          <p:cNvSpPr/>
          <p:nvPr/>
        </p:nvSpPr>
        <p:spPr>
          <a:xfrm>
            <a:off x="1398600" y="4451040"/>
            <a:ext cx="4233960" cy="45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Instaliuoti norimas bibliotekas į virtualią aplinką</a:t>
            </a:r>
            <a:endParaRPr lang="lt-LT" sz="1600" b="0" strike="noStrike" spc="-1">
              <a:latin typeface="Arial"/>
            </a:endParaRPr>
          </a:p>
        </p:txBody>
      </p:sp>
      <p:grpSp>
        <p:nvGrpSpPr>
          <p:cNvPr id="282" name="Group 5"/>
          <p:cNvGrpSpPr/>
          <p:nvPr/>
        </p:nvGrpSpPr>
        <p:grpSpPr>
          <a:xfrm>
            <a:off x="480240" y="3119400"/>
            <a:ext cx="729720" cy="729720"/>
            <a:chOff x="480240" y="3119400"/>
            <a:chExt cx="729720" cy="729720"/>
          </a:xfrm>
        </p:grpSpPr>
        <p:sp>
          <p:nvSpPr>
            <p:cNvPr id="283" name="CustomShape 6"/>
            <p:cNvSpPr/>
            <p:nvPr/>
          </p:nvSpPr>
          <p:spPr>
            <a:xfrm>
              <a:off x="480240" y="311940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4" name="CustomShape 7"/>
            <p:cNvSpPr/>
            <p:nvPr/>
          </p:nvSpPr>
          <p:spPr>
            <a:xfrm>
              <a:off x="633240" y="328680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85" name="Group 8"/>
          <p:cNvGrpSpPr/>
          <p:nvPr/>
        </p:nvGrpSpPr>
        <p:grpSpPr>
          <a:xfrm>
            <a:off x="480240" y="4369680"/>
            <a:ext cx="729720" cy="729720"/>
            <a:chOff x="480240" y="4369680"/>
            <a:chExt cx="729720" cy="729720"/>
          </a:xfrm>
        </p:grpSpPr>
        <p:sp>
          <p:nvSpPr>
            <p:cNvPr id="286" name="CustomShape 9"/>
            <p:cNvSpPr/>
            <p:nvPr/>
          </p:nvSpPr>
          <p:spPr>
            <a:xfrm>
              <a:off x="480240" y="436968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7" name="CustomShape 10"/>
            <p:cNvSpPr/>
            <p:nvPr/>
          </p:nvSpPr>
          <p:spPr>
            <a:xfrm>
              <a:off x="633240" y="453744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sp>
        <p:nvSpPr>
          <p:cNvPr id="288" name="CustomShape 11"/>
          <p:cNvSpPr/>
          <p:nvPr/>
        </p:nvSpPr>
        <p:spPr>
          <a:xfrm>
            <a:off x="1445760" y="5644440"/>
            <a:ext cx="4233960" cy="457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Kurti EXE failus</a:t>
            </a:r>
            <a:endParaRPr lang="lt-LT" sz="1600" b="0" strike="noStrike" spc="-1">
              <a:latin typeface="Arial"/>
            </a:endParaRPr>
          </a:p>
        </p:txBody>
      </p:sp>
      <p:grpSp>
        <p:nvGrpSpPr>
          <p:cNvPr id="289" name="Group 12"/>
          <p:cNvGrpSpPr/>
          <p:nvPr/>
        </p:nvGrpSpPr>
        <p:grpSpPr>
          <a:xfrm>
            <a:off x="527400" y="5457240"/>
            <a:ext cx="729720" cy="729720"/>
            <a:chOff x="527400" y="5457240"/>
            <a:chExt cx="729720" cy="729720"/>
          </a:xfrm>
        </p:grpSpPr>
        <p:sp>
          <p:nvSpPr>
            <p:cNvPr id="290" name="CustomShape 13"/>
            <p:cNvSpPr/>
            <p:nvPr/>
          </p:nvSpPr>
          <p:spPr>
            <a:xfrm>
              <a:off x="527400" y="545724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91" name="CustomShape 14"/>
            <p:cNvSpPr/>
            <p:nvPr/>
          </p:nvSpPr>
          <p:spPr>
            <a:xfrm>
              <a:off x="680400" y="5623560"/>
              <a:ext cx="424080" cy="395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DejaVu Sans"/>
                </a:rPr>
                <a:t>03</a:t>
              </a:r>
              <a:endParaRPr lang="lt-LT" sz="2000" b="0" strike="noStrike" spc="-1">
                <a:latin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480240" y="460800"/>
            <a:ext cx="5614560" cy="4525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000000"/>
                </a:solidFill>
                <a:latin typeface="Arial"/>
                <a:ea typeface="Arial"/>
              </a:rPr>
              <a:t>17 paskaita. Virtuali aplinka, paleidžiamieji failai</a:t>
            </a:r>
            <a:endParaRPr lang="lt-LT" sz="1300" b="0" strike="noStrike" spc="-1">
              <a:latin typeface="Arial"/>
            </a:endParaRPr>
          </a:p>
          <a:p>
            <a:pPr>
              <a:lnSpc>
                <a:spcPct val="90000"/>
              </a:lnSpc>
              <a:spcBef>
                <a:spcPts val="1001"/>
              </a:spcBef>
            </a:pPr>
            <a:endParaRPr lang="lt-LT" sz="1300" b="0" strike="noStrike" spc="-1">
              <a:latin typeface="Arial"/>
            </a:endParaRPr>
          </a:p>
        </p:txBody>
      </p:sp>
      <p:sp>
        <p:nvSpPr>
          <p:cNvPr id="362" name="CustomShape 2"/>
          <p:cNvSpPr/>
          <p:nvPr/>
        </p:nvSpPr>
        <p:spPr>
          <a:xfrm>
            <a:off x="3281760" y="1821960"/>
            <a:ext cx="3749760" cy="328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DejaVu Sans"/>
              </a:rPr>
              <a:t>Ikonų biblioteka</a:t>
            </a:r>
            <a:endParaRPr lang="lt-LT" sz="1600" b="0" strike="noStrike" spc="-1">
              <a:latin typeface="Arial"/>
            </a:endParaRPr>
          </a:p>
        </p:txBody>
      </p:sp>
      <p:sp>
        <p:nvSpPr>
          <p:cNvPr id="363" name="CustomShape 3"/>
          <p:cNvSpPr/>
          <p:nvPr/>
        </p:nvSpPr>
        <p:spPr>
          <a:xfrm>
            <a:off x="3281760" y="2171520"/>
            <a:ext cx="3749760" cy="503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Nemokama ikonų biblioteka</a:t>
            </a:r>
            <a:endParaRPr lang="lt-LT" sz="1600" b="0" strike="noStrike" spc="-1">
              <a:latin typeface="Arial"/>
            </a:endParaRPr>
          </a:p>
        </p:txBody>
      </p:sp>
      <p:sp>
        <p:nvSpPr>
          <p:cNvPr id="364" name="CustomShape 4"/>
          <p:cNvSpPr/>
          <p:nvPr/>
        </p:nvSpPr>
        <p:spPr>
          <a:xfrm>
            <a:off x="480240" y="5032080"/>
            <a:ext cx="2342520" cy="1364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365" name="CustomShape 5"/>
          <p:cNvSpPr/>
          <p:nvPr/>
        </p:nvSpPr>
        <p:spPr>
          <a:xfrm>
            <a:off x="7503480" y="1821960"/>
            <a:ext cx="4206960" cy="790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u="sng" strike="noStrike" spc="-1">
                <a:solidFill>
                  <a:srgbClr val="0000FF"/>
                </a:solidFill>
                <a:uFillTx/>
                <a:latin typeface="Arial"/>
                <a:ea typeface="Arial"/>
                <a:hlinkClick r:id="rId2"/>
              </a:rPr>
              <a:t>https://www.</a:t>
            </a:r>
            <a:r>
              <a:rPr lang="lt-LT" sz="1600" b="0" u="sng" strike="noStrike" spc="-1">
                <a:solidFill>
                  <a:srgbClr val="0000FF"/>
                </a:solidFill>
                <a:uFillTx/>
                <a:latin typeface="Arial"/>
                <a:ea typeface="Arial"/>
                <a:hlinkClick r:id="rId2"/>
              </a:rPr>
              <a:t>flaticon</a:t>
            </a:r>
            <a:r>
              <a:rPr lang="lt-LT" sz="1600" b="0" u="sng" strike="noStrike" spc="-1">
                <a:solidFill>
                  <a:srgbClr val="0000FF"/>
                </a:solidFill>
                <a:uFillTx/>
                <a:latin typeface="Arial"/>
                <a:ea typeface="Arial"/>
                <a:hlinkClick r:id="rId2"/>
              </a:rPr>
              <a:t>.com/</a:t>
            </a: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366" name="CustomShape 6"/>
          <p:cNvSpPr/>
          <p:nvPr/>
        </p:nvSpPr>
        <p:spPr>
          <a:xfrm>
            <a:off x="3281760" y="2734560"/>
            <a:ext cx="3749760" cy="3286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a:solidFill>
                  <a:srgbClr val="000000"/>
                </a:solidFill>
                <a:latin typeface="Arial"/>
                <a:ea typeface="DejaVu Sans"/>
              </a:rPr>
              <a:t>Ikonų modifikavimas</a:t>
            </a:r>
            <a:endParaRPr lang="lt-LT" sz="1600" b="0" strike="noStrike" spc="-1">
              <a:latin typeface="Arial"/>
            </a:endParaRPr>
          </a:p>
        </p:txBody>
      </p:sp>
      <p:sp>
        <p:nvSpPr>
          <p:cNvPr id="367" name="CustomShape 7"/>
          <p:cNvSpPr/>
          <p:nvPr/>
        </p:nvSpPr>
        <p:spPr>
          <a:xfrm>
            <a:off x="3281760" y="3084120"/>
            <a:ext cx="3749760" cy="5032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strike="noStrike" spc="-1">
                <a:solidFill>
                  <a:srgbClr val="000000"/>
                </a:solidFill>
                <a:latin typeface="Arial"/>
                <a:ea typeface="DejaVu Sans"/>
              </a:rPr>
              <a:t>Nemokamas ikonų formatavimas</a:t>
            </a:r>
            <a:endParaRPr lang="lt-LT" sz="1600" b="0" strike="noStrike" spc="-1">
              <a:latin typeface="Arial"/>
            </a:endParaRPr>
          </a:p>
        </p:txBody>
      </p:sp>
      <p:sp>
        <p:nvSpPr>
          <p:cNvPr id="368" name="CustomShape 8"/>
          <p:cNvSpPr/>
          <p:nvPr/>
        </p:nvSpPr>
        <p:spPr>
          <a:xfrm>
            <a:off x="7503480" y="2734560"/>
            <a:ext cx="4206960" cy="790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0" u="sng" strike="noStrike" spc="-1">
                <a:solidFill>
                  <a:srgbClr val="0000FF"/>
                </a:solidFill>
                <a:uFillTx/>
                <a:latin typeface="Arial"/>
                <a:ea typeface="Arial"/>
                <a:hlinkClick r:id="rId3"/>
              </a:rPr>
              <a:t>https://</a:t>
            </a:r>
            <a:r>
              <a:rPr lang="lt-LT" sz="1600" b="0" u="sng" strike="noStrike" spc="-1">
                <a:solidFill>
                  <a:srgbClr val="0000FF"/>
                </a:solidFill>
                <a:uFillTx/>
                <a:latin typeface="Arial"/>
                <a:ea typeface="Arial"/>
                <a:hlinkClick r:id="rId3"/>
              </a:rPr>
              <a:t>icoconvert</a:t>
            </a:r>
            <a:r>
              <a:rPr lang="lt-LT" sz="1600" b="0" u="sng" strike="noStrike" spc="-1">
                <a:solidFill>
                  <a:srgbClr val="0000FF"/>
                </a:solidFill>
                <a:uFillTx/>
                <a:latin typeface="Arial"/>
                <a:ea typeface="Arial"/>
                <a:hlinkClick r:id="rId3"/>
              </a:rPr>
              <a:t>.com/</a:t>
            </a: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Shape 5">
            <a:extLst>
              <a:ext uri="{FF2B5EF4-FFF2-40B4-BE49-F238E27FC236}">
                <a16:creationId xmlns:a16="http://schemas.microsoft.com/office/drawing/2014/main" id="{062B01E3-061D-280A-E0D0-D43F1CDCDA80}"/>
              </a:ext>
            </a:extLst>
          </p:cNvPr>
          <p:cNvSpPr txBox="1"/>
          <p:nvPr/>
        </p:nvSpPr>
        <p:spPr>
          <a:xfrm>
            <a:off x="7502400" y="3794761"/>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A4B33704-EF9D-0F65-F192-21AF722AFD42}"/>
              </a:ext>
            </a:extLst>
          </p:cNvPr>
          <p:cNvSpPr txBox="1"/>
          <p:nvPr/>
        </p:nvSpPr>
        <p:spPr>
          <a:xfrm>
            <a:off x="3281400" y="3794761"/>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ketvirtadienį)</a:t>
            </a:r>
            <a:endParaRPr lang="lt-LT" sz="160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293" name="CustomShape 2"/>
          <p:cNvSpPr/>
          <p:nvPr/>
        </p:nvSpPr>
        <p:spPr>
          <a:xfrm>
            <a:off x="6522840" y="2842560"/>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Virtuali aplinka (VENV)</a:t>
            </a:r>
            <a:endParaRPr lang="lt-LT" sz="3000" b="0" strike="noStrike" spc="-1">
              <a:latin typeface="Arial"/>
            </a:endParaRPr>
          </a:p>
        </p:txBody>
      </p:sp>
      <p:sp>
        <p:nvSpPr>
          <p:cNvPr id="294" name="CustomShape 3"/>
          <p:cNvSpPr/>
          <p:nvPr/>
        </p:nvSpPr>
        <p:spPr>
          <a:xfrm>
            <a:off x="6525720" y="3640680"/>
            <a:ext cx="4864320" cy="13233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1800" b="0" strike="noStrike" spc="-1">
                <a:solidFill>
                  <a:srgbClr val="000000"/>
                </a:solidFill>
                <a:latin typeface="Arial"/>
                <a:ea typeface="DejaVu Sans"/>
              </a:rPr>
              <a:t>Kaip pažiūrėti, kokie paketai (moduliai) įdiegti sistemoje:</a:t>
            </a:r>
            <a:endParaRPr lang="lt-LT" sz="1800" b="0" strike="noStrike" spc="-1">
              <a:latin typeface="Arial"/>
            </a:endParaRPr>
          </a:p>
          <a:p>
            <a:pPr>
              <a:lnSpc>
                <a:spcPct val="100000"/>
              </a:lnSpc>
            </a:pPr>
            <a:r>
              <a:rPr lang="lt-LT" sz="1400" b="0" strike="noStrike" spc="-1">
                <a:solidFill>
                  <a:srgbClr val="000000"/>
                </a:solidFill>
                <a:latin typeface="Arial"/>
                <a:ea typeface="Arial"/>
              </a:rPr>
              <a:t>Windows komandinėje eilutėje (Win + c, m, d + Enter):</a:t>
            </a:r>
            <a:endParaRPr lang="lt-LT" sz="1400" b="0" strike="noStrike" spc="-1">
              <a:latin typeface="Arial"/>
            </a:endParaRPr>
          </a:p>
          <a:p>
            <a:pPr>
              <a:lnSpc>
                <a:spcPct val="90000"/>
              </a:lnSpc>
              <a:spcBef>
                <a:spcPts val="1001"/>
              </a:spcBef>
            </a:pPr>
            <a:endParaRPr lang="lt-LT" sz="1400" b="0" strike="noStrike" spc="-1">
              <a:latin typeface="Arial"/>
            </a:endParaRPr>
          </a:p>
        </p:txBody>
      </p:sp>
      <p:pic>
        <p:nvPicPr>
          <p:cNvPr id="295" name="Picture 2"/>
          <p:cNvPicPr/>
          <p:nvPr/>
        </p:nvPicPr>
        <p:blipFill>
          <a:blip r:embed="rId3"/>
          <a:stretch/>
        </p:blipFill>
        <p:spPr>
          <a:xfrm>
            <a:off x="1067400" y="2149200"/>
            <a:ext cx="3546720" cy="3622680"/>
          </a:xfrm>
          <a:prstGeom prst="rect">
            <a:avLst/>
          </a:prstGeom>
          <a:ln>
            <a:noFill/>
          </a:ln>
        </p:spPr>
      </p:pic>
      <p:sp>
        <p:nvSpPr>
          <p:cNvPr id="2" name="TextBox 1">
            <a:extLst>
              <a:ext uri="{FF2B5EF4-FFF2-40B4-BE49-F238E27FC236}">
                <a16:creationId xmlns:a16="http://schemas.microsoft.com/office/drawing/2014/main" id="{3FF46448-83D3-3F73-6EB5-108705BAA939}"/>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297" name="CustomShape 2"/>
          <p:cNvSpPr/>
          <p:nvPr/>
        </p:nvSpPr>
        <p:spPr>
          <a:xfrm>
            <a:off x="6485040" y="3153240"/>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sukurti virtualią programavimo aplinką</a:t>
            </a:r>
            <a:endParaRPr lang="lt-LT" sz="3000" b="0" strike="noStrike" spc="-1">
              <a:latin typeface="Arial"/>
            </a:endParaRPr>
          </a:p>
        </p:txBody>
      </p:sp>
      <p:pic>
        <p:nvPicPr>
          <p:cNvPr id="298" name="Picture 3"/>
          <p:cNvPicPr/>
          <p:nvPr/>
        </p:nvPicPr>
        <p:blipFill>
          <a:blip r:embed="rId3"/>
          <a:stretch/>
        </p:blipFill>
        <p:spPr>
          <a:xfrm>
            <a:off x="481680" y="2876760"/>
            <a:ext cx="5010120" cy="1668600"/>
          </a:xfrm>
          <a:prstGeom prst="rect">
            <a:avLst/>
          </a:prstGeom>
          <a:ln>
            <a:noFill/>
          </a:ln>
        </p:spPr>
      </p:pic>
      <p:sp>
        <p:nvSpPr>
          <p:cNvPr id="2" name="TextBox 1">
            <a:extLst>
              <a:ext uri="{FF2B5EF4-FFF2-40B4-BE49-F238E27FC236}">
                <a16:creationId xmlns:a16="http://schemas.microsoft.com/office/drawing/2014/main" id="{05A2C2A0-0E14-056F-AECA-2A9530CFD68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300" name="CustomShape 2"/>
          <p:cNvSpPr/>
          <p:nvPr/>
        </p:nvSpPr>
        <p:spPr>
          <a:xfrm>
            <a:off x="6485040" y="3153240"/>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aktyvuoti/deaktyvuoti virtualią programavimo aplinką</a:t>
            </a:r>
            <a:endParaRPr lang="lt-LT" sz="3000" b="0" strike="noStrike" spc="-1">
              <a:latin typeface="Arial"/>
            </a:endParaRPr>
          </a:p>
        </p:txBody>
      </p:sp>
      <p:pic>
        <p:nvPicPr>
          <p:cNvPr id="301" name="Picture 3"/>
          <p:cNvPicPr/>
          <p:nvPr/>
        </p:nvPicPr>
        <p:blipFill>
          <a:blip r:embed="rId3"/>
          <a:stretch/>
        </p:blipFill>
        <p:spPr>
          <a:xfrm>
            <a:off x="481680" y="2828160"/>
            <a:ext cx="4671360" cy="1972800"/>
          </a:xfrm>
          <a:prstGeom prst="rect">
            <a:avLst/>
          </a:prstGeom>
          <a:ln>
            <a:noFill/>
          </a:ln>
        </p:spPr>
      </p:pic>
      <p:sp>
        <p:nvSpPr>
          <p:cNvPr id="2" name="TextBox 1">
            <a:extLst>
              <a:ext uri="{FF2B5EF4-FFF2-40B4-BE49-F238E27FC236}">
                <a16:creationId xmlns:a16="http://schemas.microsoft.com/office/drawing/2014/main" id="{8C459EC2-BC78-4E61-252B-7ABB345A401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303" name="CustomShape 2"/>
          <p:cNvSpPr/>
          <p:nvPr/>
        </p:nvSpPr>
        <p:spPr>
          <a:xfrm>
            <a:off x="6485040" y="3153240"/>
            <a:ext cx="5702400" cy="15548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įdiegti paketus į virtualią programavimo aplinką</a:t>
            </a:r>
            <a:endParaRPr lang="lt-LT" sz="3000" b="0" strike="noStrike" spc="-1">
              <a:latin typeface="Arial"/>
            </a:endParaRPr>
          </a:p>
        </p:txBody>
      </p:sp>
      <p:pic>
        <p:nvPicPr>
          <p:cNvPr id="304" name="Picture 3"/>
          <p:cNvPicPr/>
          <p:nvPr/>
        </p:nvPicPr>
        <p:blipFill>
          <a:blip r:embed="rId3"/>
          <a:stretch/>
        </p:blipFill>
        <p:spPr>
          <a:xfrm>
            <a:off x="481680" y="2545560"/>
            <a:ext cx="4831200" cy="2443680"/>
          </a:xfrm>
          <a:prstGeom prst="rect">
            <a:avLst/>
          </a:prstGeom>
          <a:ln>
            <a:noFill/>
          </a:ln>
        </p:spPr>
      </p:pic>
      <p:sp>
        <p:nvSpPr>
          <p:cNvPr id="2" name="TextBox 1">
            <a:extLst>
              <a:ext uri="{FF2B5EF4-FFF2-40B4-BE49-F238E27FC236}">
                <a16:creationId xmlns:a16="http://schemas.microsoft.com/office/drawing/2014/main" id="{4896A339-962B-A03B-3402-CF7A7850A364}"/>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306" name="CustomShape 2"/>
          <p:cNvSpPr/>
          <p:nvPr/>
        </p:nvSpPr>
        <p:spPr>
          <a:xfrm>
            <a:off x="6485040" y="3153240"/>
            <a:ext cx="5429520" cy="159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sukurti reikalavimų failą</a:t>
            </a:r>
            <a:endParaRPr lang="lt-LT" sz="3000" b="0" strike="noStrike" spc="-1">
              <a:latin typeface="Arial"/>
            </a:endParaRPr>
          </a:p>
        </p:txBody>
      </p:sp>
      <p:pic>
        <p:nvPicPr>
          <p:cNvPr id="307" name="Picture 3"/>
          <p:cNvPicPr/>
          <p:nvPr/>
        </p:nvPicPr>
        <p:blipFill>
          <a:blip r:embed="rId3"/>
          <a:stretch/>
        </p:blipFill>
        <p:spPr>
          <a:xfrm>
            <a:off x="481680" y="1906200"/>
            <a:ext cx="4624200" cy="1860120"/>
          </a:xfrm>
          <a:prstGeom prst="rect">
            <a:avLst/>
          </a:prstGeom>
          <a:ln>
            <a:noFill/>
          </a:ln>
        </p:spPr>
      </p:pic>
      <p:pic>
        <p:nvPicPr>
          <p:cNvPr id="308" name="Picture 4"/>
          <p:cNvPicPr/>
          <p:nvPr/>
        </p:nvPicPr>
        <p:blipFill>
          <a:blip r:embed="rId4"/>
          <a:stretch/>
        </p:blipFill>
        <p:spPr>
          <a:xfrm>
            <a:off x="481680" y="4228920"/>
            <a:ext cx="4624200" cy="281160"/>
          </a:xfrm>
          <a:prstGeom prst="rect">
            <a:avLst/>
          </a:prstGeom>
          <a:ln>
            <a:noFill/>
          </a:ln>
        </p:spPr>
      </p:pic>
      <p:sp>
        <p:nvSpPr>
          <p:cNvPr id="2" name="TextBox 1">
            <a:extLst>
              <a:ext uri="{FF2B5EF4-FFF2-40B4-BE49-F238E27FC236}">
                <a16:creationId xmlns:a16="http://schemas.microsoft.com/office/drawing/2014/main" id="{2132B25B-02E8-AB1E-0326-19265643949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310" name="CustomShape 2"/>
          <p:cNvSpPr/>
          <p:nvPr/>
        </p:nvSpPr>
        <p:spPr>
          <a:xfrm>
            <a:off x="6485040" y="3153240"/>
            <a:ext cx="5429520" cy="159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įdiegti paketus iš reikalavimų failo</a:t>
            </a:r>
            <a:endParaRPr lang="lt-LT" sz="3000" b="0" strike="noStrike" spc="-1">
              <a:latin typeface="Arial"/>
            </a:endParaRPr>
          </a:p>
        </p:txBody>
      </p:sp>
      <p:pic>
        <p:nvPicPr>
          <p:cNvPr id="311" name="Picture 4"/>
          <p:cNvPicPr/>
          <p:nvPr/>
        </p:nvPicPr>
        <p:blipFill>
          <a:blip r:embed="rId3"/>
          <a:stretch/>
        </p:blipFill>
        <p:spPr>
          <a:xfrm>
            <a:off x="481680" y="2414160"/>
            <a:ext cx="4727880" cy="2292480"/>
          </a:xfrm>
          <a:prstGeom prst="rect">
            <a:avLst/>
          </a:prstGeom>
          <a:ln>
            <a:noFill/>
          </a:ln>
        </p:spPr>
      </p:pic>
      <p:sp>
        <p:nvSpPr>
          <p:cNvPr id="2" name="TextBox 1">
            <a:extLst>
              <a:ext uri="{FF2B5EF4-FFF2-40B4-BE49-F238E27FC236}">
                <a16:creationId xmlns:a16="http://schemas.microsoft.com/office/drawing/2014/main" id="{0B592D88-0E7A-CCD8-21DE-BB5771DA73EE}"/>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300" b="0" strike="noStrike" spc="-1">
                <a:solidFill>
                  <a:srgbClr val="FEFFFF"/>
                </a:solidFill>
                <a:latin typeface="Arial"/>
                <a:ea typeface="Arial"/>
              </a:rPr>
              <a:t>17 paskaita. Virtuali aplinka, paleidžiamieji failai</a:t>
            </a:r>
            <a:endParaRPr lang="lt-LT" sz="1300" b="0" strike="noStrike" spc="-1">
              <a:latin typeface="Arial"/>
            </a:endParaRPr>
          </a:p>
        </p:txBody>
      </p:sp>
      <p:sp>
        <p:nvSpPr>
          <p:cNvPr id="313" name="CustomShape 2"/>
          <p:cNvSpPr/>
          <p:nvPr/>
        </p:nvSpPr>
        <p:spPr>
          <a:xfrm>
            <a:off x="6485040" y="3153240"/>
            <a:ext cx="5429520" cy="159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100000"/>
              </a:lnSpc>
            </a:pPr>
            <a:r>
              <a:rPr lang="lt-LT" sz="3000" b="1" strike="noStrike" spc="-1">
                <a:solidFill>
                  <a:srgbClr val="000000"/>
                </a:solidFill>
                <a:latin typeface="Arial"/>
                <a:ea typeface="DejaVu Sans"/>
              </a:rPr>
              <a:t>Kaip sukurti virtualią aplinką su paketais iš sistemos aplinkos</a:t>
            </a:r>
            <a:endParaRPr lang="lt-LT" sz="3000" b="0" strike="noStrike" spc="-1">
              <a:latin typeface="Arial"/>
            </a:endParaRPr>
          </a:p>
        </p:txBody>
      </p:sp>
      <p:pic>
        <p:nvPicPr>
          <p:cNvPr id="314" name="Picture 3"/>
          <p:cNvPicPr/>
          <p:nvPr/>
        </p:nvPicPr>
        <p:blipFill>
          <a:blip r:embed="rId3"/>
          <a:stretch/>
        </p:blipFill>
        <p:spPr>
          <a:xfrm>
            <a:off x="481680" y="2177640"/>
            <a:ext cx="4765320" cy="3048120"/>
          </a:xfrm>
          <a:prstGeom prst="rect">
            <a:avLst/>
          </a:prstGeom>
          <a:ln>
            <a:noFill/>
          </a:ln>
        </p:spPr>
      </p:pic>
      <p:sp>
        <p:nvSpPr>
          <p:cNvPr id="2" name="TextBox 1">
            <a:extLst>
              <a:ext uri="{FF2B5EF4-FFF2-40B4-BE49-F238E27FC236}">
                <a16:creationId xmlns:a16="http://schemas.microsoft.com/office/drawing/2014/main" id="{31EE6599-1B55-1976-8F39-32075F6D7163}"/>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A1643B-7263-4911-8EFC-EADF4EBCEE8D}">
  <ds:schemaRefs>
    <ds:schemaRef ds:uri="http://schemas.microsoft.com/sharepoint/v3/contenttype/forms"/>
  </ds:schemaRefs>
</ds:datastoreItem>
</file>

<file path=customXml/itemProps2.xml><?xml version="1.0" encoding="utf-8"?>
<ds:datastoreItem xmlns:ds="http://schemas.openxmlformats.org/officeDocument/2006/customXml" ds:itemID="{60EF73B5-C8A3-4C42-AD8E-1FE43408B5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819847-FE3F-45A0-8F03-B51BAF78426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7582</TotalTime>
  <Words>4569</Words>
  <Application>Microsoft Macintosh PowerPoint</Application>
  <PresentationFormat>Widescreen</PresentationFormat>
  <Paragraphs>375</Paragraphs>
  <Slides>20</Slides>
  <Notes>15</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20</vt:i4>
      </vt:variant>
    </vt:vector>
  </HeadingPairs>
  <TitlesOfParts>
    <vt:vector size="31" baseType="lpstr">
      <vt:lpstr>Arial</vt:lpstr>
      <vt:lpstr>Calibri</vt:lpstr>
      <vt:lpstr>Söhne</vt:lpstr>
      <vt:lpstr>Symbol</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1009</cp:revision>
  <dcterms:modified xsi:type="dcterms:W3CDTF">2023-08-14T18:06:24Z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y fmtid="{D5CDD505-2E9C-101B-9397-08002B2CF9AE}" pid="12" name="ContentTypeId">
    <vt:lpwstr>0x0101009ACC98F71C7CEB499EFDC29467EAFC60</vt:lpwstr>
  </property>
</Properties>
</file>