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notesMasterIdLst>
    <p:notesMasterId r:id="rId23"/>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7" r:id="rId22"/>
  </p:sldIdLst>
  <p:sldSz cx="12192000" cy="6858000"/>
  <p:notesSz cx="7559675" cy="10691813"/>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20"/>
    <p:restoredTop sz="60538"/>
  </p:normalViewPr>
  <p:slideViewPr>
    <p:cSldViewPr snapToGrid="0">
      <p:cViewPr varScale="1">
        <p:scale>
          <a:sx n="59" d="100"/>
          <a:sy n="59" d="100"/>
        </p:scale>
        <p:origin x="216"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E6A1667-4A3D-3341-BBFE-D3709C2EAA9D}" type="datetimeFigureOut">
              <a:rPr lang="en-LT" smtClean="0"/>
              <a:t>2023-07-11</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C7D531C-53FF-7649-B840-9B1DCD13CC4D}" type="slidenum">
              <a:rPr lang="en-LT" smtClean="0"/>
              <a:t>‹#›</a:t>
            </a:fld>
            <a:endParaRPr lang="en-LT"/>
          </a:p>
        </p:txBody>
      </p:sp>
    </p:spTree>
    <p:extLst>
      <p:ext uri="{BB962C8B-B14F-4D97-AF65-F5344CB8AC3E}">
        <p14:creationId xmlns:p14="http://schemas.microsoft.com/office/powerpoint/2010/main" val="45725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pakalbesime apie get ir set metodus bei debugininima o detaliau ()</a:t>
            </a:r>
          </a:p>
        </p:txBody>
      </p:sp>
      <p:sp>
        <p:nvSpPr>
          <p:cNvPr id="4" name="Slide Number Placeholder 3"/>
          <p:cNvSpPr>
            <a:spLocks noGrp="1"/>
          </p:cNvSpPr>
          <p:nvPr>
            <p:ph type="sldNum" sz="quarter" idx="5"/>
          </p:nvPr>
        </p:nvSpPr>
        <p:spPr/>
        <p:txBody>
          <a:bodyPr/>
          <a:lstStyle/>
          <a:p>
            <a:fld id="{2C7D531C-53FF-7649-B840-9B1DCD13CC4D}" type="slidenum">
              <a:rPr lang="en-LT" smtClean="0"/>
              <a:t>1</a:t>
            </a:fld>
            <a:endParaRPr lang="en-LT"/>
          </a:p>
        </p:txBody>
      </p:sp>
    </p:spTree>
    <p:extLst>
      <p:ext uri="{BB962C8B-B14F-4D97-AF65-F5344CB8AC3E}">
        <p14:creationId xmlns:p14="http://schemas.microsoft.com/office/powerpoint/2010/main" val="3978292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Dar </a:t>
            </a:r>
            <a:r>
              <a:rPr lang="lt-LT" dirty="0" err="1"/>
              <a:t>aptarsimedar</a:t>
            </a:r>
            <a:r>
              <a:rPr lang="lt-LT" dirty="0"/>
              <a:t> viena  svarbia temą – tai kaip patikrinti, ar jūsų kodas veikia taip, kaip tikėtasi. Kodo teisingumo tikrinimas ir patikrinimas yra esminė kūrimo proceso dalis.</a:t>
            </a:r>
          </a:p>
          <a:p>
            <a:endParaRPr lang="lt-LT" dirty="0"/>
          </a:p>
          <a:p>
            <a:r>
              <a:rPr lang="lt-LT" dirty="0"/>
              <a:t>Panagrinėkime pavyzdinę funkciją '</a:t>
            </a:r>
            <a:r>
              <a:rPr lang="lt-LT" dirty="0" err="1"/>
              <a:t>patikrinti_skaiciu</a:t>
            </a:r>
            <a:r>
              <a:rPr lang="lt-LT" dirty="0"/>
              <a:t>', kuri patikrina, ar skaičius yra teigiamas, neigiamas ar nulis. Iškvietus funkciją su teigiamu skaičiumi, pavyzdžiui, 20, tikimės, kad ji išspausdins "Skaičius teigiamas". Tačiau jis nieko nespausdina.</a:t>
            </a:r>
          </a:p>
          <a:p>
            <a:endParaRPr lang="lt-LT" dirty="0"/>
          </a:p>
          <a:p>
            <a:r>
              <a:rPr lang="lt-LT" dirty="0"/>
              <a:t>Patikrinus kodą matome, kad būklės patikrinimuose yra loginė klaida. Sąlyga spausdinti "Skaičius teigiamas" yra "jei </a:t>
            </a:r>
            <a:r>
              <a:rPr lang="lt-LT" dirty="0" err="1"/>
              <a:t>skaicius</a:t>
            </a:r>
            <a:r>
              <a:rPr lang="lt-LT" dirty="0"/>
              <a:t> &lt; 0", kuri patikrina, ar skaičius yra neigiamas, o ne teigiamas. Taigi kodas neveikia taip, kaip numatyta.</a:t>
            </a:r>
          </a:p>
          <a:p>
            <a:endParaRPr lang="lt-LT" dirty="0"/>
          </a:p>
          <a:p>
            <a:r>
              <a:rPr lang="lt-LT" dirty="0"/>
              <a:t>Norėdami patvirtinti savo įtarimą, galime derinti funkcijos iškvietimą '</a:t>
            </a:r>
            <a:r>
              <a:rPr lang="lt-LT" dirty="0" err="1"/>
              <a:t>patikrinti_skaiciu</a:t>
            </a:r>
            <a:r>
              <a:rPr lang="lt-LT" dirty="0"/>
              <a:t> (20)'. Peržiūrėdami kodą naudodami derintuvą, galime stebėti vykdymo eigą ir tikrinamas sąlygas.</a:t>
            </a:r>
          </a:p>
          <a:p>
            <a:endParaRPr lang="lt-LT" dirty="0"/>
          </a:p>
          <a:p>
            <a:r>
              <a:rPr lang="lt-LT" dirty="0"/>
              <a:t>Iš derinimo išvesties galime patvirtinti, kad 20 įvesties spausdinimo teiginiai nevykdomi. Derintuvas atlieka kiekvieną sąlygą ir praleidžia visus spausdinimo teiginius, nes netenkinama nė viena sąlyga. Tai rodo, kad mūsų sąlygos yra neteisingos.</a:t>
            </a:r>
          </a:p>
          <a:p>
            <a:endParaRPr lang="lt-LT" dirty="0"/>
          </a:p>
          <a:p>
            <a:r>
              <a:rPr lang="lt-LT" dirty="0"/>
              <a:t>Kai nustatome problemą, galime ją ištaisyti. Teisinga sąlyga norint patikrinti, ar skaičius yra teigiamas, turėtų būti „jei skaičius &gt; 0“. Panašiai, norėdami patikrinti, ar nėra neigiamo skaičiaus, turėtume naudoti „jei skaičius &lt; 0“. Atlikę šiuos pataisymus turėtume iš naujo paleisti programą ir patikrinti, ar dabar gaunama laukiama produkcija.</a:t>
            </a:r>
          </a:p>
          <a:p>
            <a:endParaRPr lang="lt-LT" dirty="0"/>
          </a:p>
          <a:p>
            <a:r>
              <a:rPr lang="lt-LT" dirty="0"/>
              <a:t>Apibendrinant galima pasakyti, kad yra keletas būdų, kaip patikrinti, ar jūsų kodas veikia taip, kaip numatyta – atidžiai patikrinkite kodą, naudodami spausdinimo teiginius programos elgsenai stebėti ir naudodami derinimo priemones, kad pereitumėte per kodą ir patikrintumėte kintamųjų būsenas. Reguliariai tikrindami ir derindami kodą galite užtikrinti jo teisingumą ir patikimumą. Ši praktika taip pat skatina gilesnį </a:t>
            </a:r>
            <a:r>
              <a:rPr lang="lt-LT" dirty="0" err="1"/>
              <a:t>Python</a:t>
            </a:r>
            <a:r>
              <a:rPr lang="lt-LT" dirty="0"/>
              <a:t> kalbos ir jos ypatybių supratimą. Kitoje sesijoje aptarsime sudėtingesnius derinimo scenarijus ir kaip juos spręsti.</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10</a:t>
            </a:fld>
            <a:endParaRPr lang="en-LT"/>
          </a:p>
        </p:txBody>
      </p:sp>
    </p:spTree>
    <p:extLst>
      <p:ext uri="{BB962C8B-B14F-4D97-AF65-F5344CB8AC3E}">
        <p14:creationId xmlns:p14="http://schemas.microsoft.com/office/powerpoint/2010/main" val="970851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Dabar mes tęsime diskusiją apie tai, kaip patikrinti savo kodą, naudodami kitą pavyzdį – pataisytą funkcijos '</a:t>
            </a:r>
            <a:r>
              <a:rPr lang="lt-LT" dirty="0" err="1"/>
              <a:t>patikrinti_skaiciu</a:t>
            </a:r>
            <a:r>
              <a:rPr lang="lt-LT" dirty="0"/>
              <a:t>' versiją.</a:t>
            </a:r>
          </a:p>
          <a:p>
            <a:endParaRPr lang="lt-LT" dirty="0"/>
          </a:p>
          <a:p>
            <a:r>
              <a:rPr lang="lt-LT" dirty="0"/>
              <a:t>Kaip aptarėme ankstesnėje sesijoje, mūsų pradinėje funkcijoje įvyko loginė klaida. Sąlyga patikrinti, ar skaičius teigiamas, buvo neteisinga, todėl mes derinome programą, kad nustatytų ir patvirtintume problemą. Pataisę kodą, dabar turime atnaujintą funkciją „</a:t>
            </a:r>
            <a:r>
              <a:rPr lang="lt-LT" dirty="0" err="1"/>
              <a:t>patikrinti_skaiciu</a:t>
            </a:r>
            <a:r>
              <a:rPr lang="lt-LT" dirty="0"/>
              <a:t>“.</a:t>
            </a:r>
          </a:p>
          <a:p>
            <a:endParaRPr lang="lt-LT" dirty="0"/>
          </a:p>
          <a:p>
            <a:r>
              <a:rPr lang="lt-LT" dirty="0"/>
              <a:t>Šioje funkcijoje turime tris sąlygas: vieną patikrinti, ar skaičius yra teigiamas, vieną patikrinti, ar jis yra nulis, ir vieną patikrinti, ar jis yra neigiamas. Dabar sąlygos tiksliai atspindi šiuos patikrinimus.</a:t>
            </a:r>
          </a:p>
          <a:p>
            <a:endParaRPr lang="lt-LT" dirty="0"/>
          </a:p>
          <a:p>
            <a:r>
              <a:rPr lang="lt-LT" dirty="0"/>
              <a:t>Vykdykime funkciją su įvestimi 20. Tikimės, kad kadangi 20 yra teigiamas skaičius, mūsų funkcija turėtų spausdinti "Skaičius teigiamas". Ir tikrai, kai paleidžiame funkciją su 20 kaip įvestis, ji sukuria laukiamą išvestį: "Skaičius teigiamas".</a:t>
            </a:r>
          </a:p>
          <a:p>
            <a:endParaRPr lang="lt-LT" dirty="0"/>
          </a:p>
          <a:p>
            <a:r>
              <a:rPr lang="lt-LT" dirty="0"/>
              <a:t>Tai yra aiškus požymis, kad mūsų kodas veikia taip, kaip numatyta šiai konkrečiai </a:t>
            </a:r>
            <a:r>
              <a:rPr lang="lt-LT" dirty="0" err="1"/>
              <a:t>įvestiei</a:t>
            </a:r>
            <a:r>
              <a:rPr lang="lt-LT" dirty="0"/>
              <a:t>. Tačiau nepakanka patikrinti tik vieną įvestį. Norėdami įsitikinti, kad mūsų funkcija veikia tinkamai, turėtume ją išbandyti naudodami įvairias įvestis.</a:t>
            </a:r>
          </a:p>
          <a:p>
            <a:endParaRPr lang="lt-LT" dirty="0"/>
          </a:p>
          <a:p>
            <a:r>
              <a:rPr lang="lt-LT" dirty="0"/>
              <a:t>Vykdykime funkciją su dar keliais bandomaisiais atvejais: neigiamu skaičiumi, nuliu ir kitu teigiamu skaičiumi. Kiekvienu atveju turėtume matyti atitinkamą išvestį, nurodant, kad mūsų funkcija teisingai identifikuoja, ar skaičius yra teigiamas, nulis ar neigiamas.</a:t>
            </a:r>
          </a:p>
          <a:p>
            <a:endParaRPr lang="lt-LT" dirty="0"/>
          </a:p>
          <a:p>
            <a:r>
              <a:rPr lang="lt-LT" dirty="0"/>
              <a:t>Taigi atminkite, kad labai svarbu išbandyti savo kodą. Būtinai naudokite įvairius bandomuosius atvejus, kad kruopščiai patikrintumėte savo kodą ir patikrintumėte visus galimus kelius, kuriais gali nueiti jūsų programa. Tai darydami užtikrinate, kad jūsų kodas yra tvirtas ir tinkamai veikia skirtingomis sąlygomis. Būsimose sesijose gilinsimės į sudėtingesnius testavimo metodus, kad patvirtintume kodo teisingumą ir tvirtumą.</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11</a:t>
            </a:fld>
            <a:endParaRPr lang="en-LT"/>
          </a:p>
        </p:txBody>
      </p:sp>
    </p:spTree>
    <p:extLst>
      <p:ext uri="{BB962C8B-B14F-4D97-AF65-F5344CB8AC3E}">
        <p14:creationId xmlns:p14="http://schemas.microsoft.com/office/powerpoint/2010/main" val="2306743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Ir galiausiai pažvelgsime į tai, kaip patikrinti objektus </a:t>
            </a:r>
            <a:r>
              <a:rPr lang="lt-LT" dirty="0" err="1"/>
              <a:t>Python</a:t>
            </a:r>
            <a:r>
              <a:rPr lang="lt-LT" dirty="0"/>
              <a:t>. Objektai yra klasių egzemplioriai ir gali apimti tiek duomenis (atributus), tiek elgesį (metodus). Mokydamiesi </a:t>
            </a:r>
            <a:r>
              <a:rPr lang="lt-LT" dirty="0" err="1"/>
              <a:t>Python</a:t>
            </a:r>
            <a:r>
              <a:rPr lang="lt-LT" dirty="0"/>
              <a:t>, pradedame dirbti su sudėtingesnėmis duomenų struktūromis, tokiomis kaip klasės ir objektai, todėl labai svarbu žinoti, kaip jas patikrinti.</a:t>
            </a:r>
          </a:p>
          <a:p>
            <a:endParaRPr lang="lt-LT" dirty="0"/>
          </a:p>
          <a:p>
            <a:r>
              <a:rPr lang="lt-LT" dirty="0"/>
              <a:t>Panagrinėkime „Automobilis“ klasės, kuri simbolizuoja automobilį, pavyzdį. Klasė turi du atributus – „modelis“ nurodo automobilio modelį ir „metai“ – pagaminimo metus.</a:t>
            </a:r>
          </a:p>
          <a:p>
            <a:endParaRPr lang="lt-LT" dirty="0"/>
          </a:p>
          <a:p>
            <a:r>
              <a:rPr lang="lt-LT" dirty="0"/>
              <a:t>Kai sukuriame šios klasės egzempliorius – šiuo atveju „</a:t>
            </a:r>
            <a:r>
              <a:rPr lang="lt-LT" dirty="0" err="1"/>
              <a:t>toyota</a:t>
            </a:r>
            <a:r>
              <a:rPr lang="lt-LT" dirty="0"/>
              <a:t>“ ir „</a:t>
            </a:r>
            <a:r>
              <a:rPr lang="lt-LT" dirty="0" err="1"/>
              <a:t>tesla</a:t>
            </a:r>
            <a:r>
              <a:rPr lang="lt-LT" dirty="0"/>
              <a:t>“, kiekvienas egzempliorius turi savo unikalų duomenų rinkinį. „Toyota“ objektas turi duomenis apie „Toyota Auris“, pagamintą 2015 m., o „</a:t>
            </a:r>
            <a:r>
              <a:rPr lang="lt-LT" dirty="0" err="1"/>
              <a:t>Tesla</a:t>
            </a:r>
            <a:r>
              <a:rPr lang="lt-LT" dirty="0"/>
              <a:t>“ objektas saugo duomenis apie „</a:t>
            </a:r>
            <a:r>
              <a:rPr lang="lt-LT" dirty="0" err="1"/>
              <a:t>Tesla</a:t>
            </a:r>
            <a:r>
              <a:rPr lang="lt-LT" dirty="0"/>
              <a:t> Y“ nuo 2020 m.</a:t>
            </a:r>
          </a:p>
          <a:p>
            <a:endParaRPr lang="lt-LT" dirty="0"/>
          </a:p>
          <a:p>
            <a:r>
              <a:rPr lang="lt-LT" dirty="0"/>
              <a:t>Dažnas kylantis klausimas – kaip galime patikrinti šių objektų atributų reikšmes? Arba paprasčiau, kaip mes apžiūrime objektus?</a:t>
            </a:r>
          </a:p>
          <a:p>
            <a:endParaRPr lang="lt-LT" dirty="0"/>
          </a:p>
          <a:p>
            <a:r>
              <a:rPr lang="lt-LT" dirty="0"/>
              <a:t>Vienas paprastas būdas yra naudoti spausdinimo teiginius kode. Objektų atributus galime atspausdinti tiesiogiai. Tačiau sudėtingesniame scenarijuje, kai klasė turi keletą atributų ir metodų, arba derinant, mums reikia efektyvesnio būdo.</a:t>
            </a:r>
          </a:p>
          <a:p>
            <a:endParaRPr lang="lt-LT" dirty="0"/>
          </a:p>
          <a:p>
            <a:r>
              <a:rPr lang="lt-LT" dirty="0"/>
              <a:t>Čia praverčia kintamųjų langas derinimo aplinkoje. Kai paleidžiame kodą derinimo režimu, lange Kintamieji rodomi visi dabartinės apimties kintamieji, įskaitant mūsų objektus.</a:t>
            </a:r>
          </a:p>
          <a:p>
            <a:endParaRPr lang="lt-LT" dirty="0"/>
          </a:p>
          <a:p>
            <a:r>
              <a:rPr lang="lt-LT" dirty="0"/>
              <a:t>Paimkime, pavyzdžiui, „Toyota“ objektą. Kintamųjų lange rodoma, kad „</a:t>
            </a:r>
            <a:r>
              <a:rPr lang="lt-LT" dirty="0" err="1"/>
              <a:t>toyota</a:t>
            </a:r>
            <a:r>
              <a:rPr lang="lt-LT" dirty="0"/>
              <a:t>“ yra „Automobilis“ klasės pavyzdys. Plečiant „</a:t>
            </a:r>
            <a:r>
              <a:rPr lang="lt-LT" dirty="0" err="1"/>
              <a:t>toyota</a:t>
            </a:r>
            <a:r>
              <a:rPr lang="lt-LT" dirty="0"/>
              <a:t>“, matome jo atributus – „modelis“ ir „metai“, kartu su jų reikšmėmis atitinkamai „Toyota Auris“ ir 2015 m. Tai leidžia mums patikrinti objekto būseną bet kuriuo programos vykdymo momentu, todėl tai yra galingas įrankis derinant ir suprantant programos eigą.</a:t>
            </a:r>
          </a:p>
          <a:p>
            <a:endParaRPr lang="lt-LT" dirty="0"/>
          </a:p>
          <a:p>
            <a:r>
              <a:rPr lang="lt-LT" dirty="0"/>
              <a:t>Taigi supratimas, kaip kurti ir tikrinti objektus, yra svarbus žingsnis mokantis </a:t>
            </a:r>
            <a:r>
              <a:rPr lang="lt-LT" dirty="0" err="1"/>
              <a:t>Python</a:t>
            </a:r>
            <a:r>
              <a:rPr lang="lt-LT" dirty="0"/>
              <a:t> ir objektinio programavimo. </a:t>
            </a:r>
            <a:r>
              <a:rPr lang="lt-LT"/>
              <a:t>Būsimose sesijose gilinsimės į šias sąvokas ir išnagrinėsime sudėtingesnes objektų sąveikas.</a:t>
            </a:r>
            <a:endParaRPr lang="en-LT"/>
          </a:p>
        </p:txBody>
      </p:sp>
      <p:sp>
        <p:nvSpPr>
          <p:cNvPr id="4" name="Slide Number Placeholder 3"/>
          <p:cNvSpPr>
            <a:spLocks noGrp="1"/>
          </p:cNvSpPr>
          <p:nvPr>
            <p:ph type="sldNum" sz="quarter" idx="5"/>
          </p:nvPr>
        </p:nvSpPr>
        <p:spPr/>
        <p:txBody>
          <a:bodyPr/>
          <a:lstStyle/>
          <a:p>
            <a:fld id="{2C7D531C-53FF-7649-B840-9B1DCD13CC4D}" type="slidenum">
              <a:rPr lang="en-LT" smtClean="0"/>
              <a:t>12</a:t>
            </a:fld>
            <a:endParaRPr lang="en-LT"/>
          </a:p>
        </p:txBody>
      </p:sp>
    </p:spTree>
    <p:extLst>
      <p:ext uri="{BB962C8B-B14F-4D97-AF65-F5344CB8AC3E}">
        <p14:creationId xmlns:p14="http://schemas.microsoft.com/office/powerpoint/2010/main" val="165972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A[zvelgsime situose Get ir Set metodus bei ismoksime kaip debuginti programa ()</a:t>
            </a:r>
          </a:p>
        </p:txBody>
      </p:sp>
      <p:sp>
        <p:nvSpPr>
          <p:cNvPr id="4" name="Slide Number Placeholder 3"/>
          <p:cNvSpPr>
            <a:spLocks noGrp="1"/>
          </p:cNvSpPr>
          <p:nvPr>
            <p:ph type="sldNum" sz="quarter" idx="5"/>
          </p:nvPr>
        </p:nvSpPr>
        <p:spPr/>
        <p:txBody>
          <a:bodyPr/>
          <a:lstStyle/>
          <a:p>
            <a:fld id="{2C7D531C-53FF-7649-B840-9B1DCD13CC4D}" type="slidenum">
              <a:rPr lang="en-LT" smtClean="0"/>
              <a:t>2</a:t>
            </a:fld>
            <a:endParaRPr lang="en-LT"/>
          </a:p>
        </p:txBody>
      </p:sp>
    </p:spTree>
    <p:extLst>
      <p:ext uri="{BB962C8B-B14F-4D97-AF65-F5344CB8AC3E}">
        <p14:creationId xmlns:p14="http://schemas.microsoft.com/office/powerpoint/2010/main" val="398272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pradesime </a:t>
            </a:r>
            <a:r>
              <a:rPr lang="lt-LT" dirty="0"/>
              <a:t>šiandien nuo temos, kuri iš pradžių gali atrodyti šiek tiek paini, bet praktikuodami pamatysite jos naudingumą – gaukite ir nustatysite metodus. Prieš gilindamiesi į šią temą, pažvelkime į paprastą </a:t>
            </a:r>
            <a:r>
              <a:rPr lang="lt-LT" dirty="0" err="1"/>
              <a:t>Python</a:t>
            </a:r>
            <a:r>
              <a:rPr lang="lt-LT" dirty="0"/>
              <a:t> klasę.</a:t>
            </a:r>
          </a:p>
          <a:p>
            <a:endParaRPr lang="lt-LT" dirty="0"/>
          </a:p>
          <a:p>
            <a:r>
              <a:rPr lang="lt-LT" dirty="0"/>
              <a:t>Ši klasė, pavadinta „Darbuotoju“, atstovauja darbuotojui, turinčiam tokias savybes kaip vardas, pavardė ir atlyginimas. Pirmajame scenarijuje sukūrėme šios klasės egzempliorių - darbuotoją vardu Domas Rutkauskas, kurio pradinis atlyginimas 1200. Tada Domo atlyginimą pakeitėme į 1500 tiesiogiai, patekę į atributą. Tai buvo paprasta ir aišku.</a:t>
            </a:r>
          </a:p>
          <a:p>
            <a:endParaRPr lang="lt-LT" dirty="0"/>
          </a:p>
          <a:p>
            <a:r>
              <a:rPr lang="lt-LT" dirty="0"/>
              <a:t>Tačiau pagal antrąjį scenarijų mes vėl tiesiogiai nustatėme Domo atlyginimą, bet šį kartą iki -150. Nors šis kodas puikiai tinka sintaksės požiūriu, logiškai jis neturi prasmės, nes realiame gyvenime atlyginimas negali būti neigiamas. Čia atsiranda geterių ir seterių sąvoka.</a:t>
            </a:r>
          </a:p>
          <a:p>
            <a:endParaRPr lang="lt-LT" dirty="0"/>
          </a:p>
          <a:p>
            <a:r>
              <a:rPr lang="lt-LT" dirty="0"/>
              <a:t>„</a:t>
            </a:r>
            <a:r>
              <a:rPr lang="lt-LT" dirty="0" err="1"/>
              <a:t>Python</a:t>
            </a:r>
            <a:r>
              <a:rPr lang="lt-LT" dirty="0"/>
              <a:t>“, skirtingai nei kai kuriose kitose programavimo kalbose, ne visada naudojame aiškius gavimo ir nustatymo metodus, nes „</a:t>
            </a:r>
            <a:r>
              <a:rPr lang="lt-LT" dirty="0" err="1"/>
              <a:t>Python</a:t>
            </a:r>
            <a:r>
              <a:rPr lang="lt-LT" dirty="0"/>
              <a:t>“ leidžia tiesiogiai pasiekti ir modifikuoti egzemplioriaus atributus, kaip tai padarėme aukščiau pateiktuose scenarijuose. Tačiau kartais dėl duomenų tikrinimo ar kitų priežasčių galime labiau kontroliuoti, kaip atributas pasiekiamas arba modifikuojamas. Tada galime naudoti kažką panašaus į kitų kalbų gavimo ir nustatymo metodus.</a:t>
            </a:r>
          </a:p>
          <a:p>
            <a:endParaRPr lang="lt-LT" dirty="0"/>
          </a:p>
          <a:p>
            <a:r>
              <a:rPr lang="lt-LT" dirty="0" err="1"/>
              <a:t>Getteris</a:t>
            </a:r>
            <a:r>
              <a:rPr lang="lt-LT" dirty="0"/>
              <a:t> yra metodas, kuris „gauna“ konkretaus atributo reikšmę, o seteris „nustato“ konkretaus atributo reikšmę. Tačiau užuot tiesiogiai pasiekę ar modifikuodami atributą, šie metodai leidžia pridėti logikos šiai operacijai. Pavyzdžiui, galime sukurti atributo „atlyginimas“ nustatytoją, kuris prieš jį nustatant patikrina, ar naujas atlyginimas yra teigiamas skaičius. Jei naujas atlyginimas nėra teigiamas skaičius, galime padidinti klaidą arba nustatyti atlyginimą į numatytąją vertę.</a:t>
            </a:r>
          </a:p>
          <a:p>
            <a:endParaRPr lang="lt-LT" dirty="0"/>
          </a:p>
          <a:p>
            <a:r>
              <a:rPr lang="lt-LT" dirty="0"/>
              <a:t>Tokiu būdu, net jei kas nors bandys nustatyti atlyginimą neigiamu skaičiumi, kaip antrajame scenarijuje, mūsų kodas užtikrins, kad atlyginimas liks galioti. Taigi, pagrindinis dalykas yra tai, kad geteriai ir nustatytojai suteikia galimybę įtraukti ir apsaugoti mūsų duomenis, o tai yra pagrindinis objektinio programavimo principas. Tai plačiau išnagrinėsime savo praktinėje sesijoje.</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3</a:t>
            </a:fld>
            <a:endParaRPr lang="en-LT"/>
          </a:p>
        </p:txBody>
      </p:sp>
    </p:spTree>
    <p:extLst>
      <p:ext uri="{BB962C8B-B14F-4D97-AF65-F5344CB8AC3E}">
        <p14:creationId xmlns:p14="http://schemas.microsoft.com/office/powerpoint/2010/main" val="312772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Tęskime diskusiją apie </a:t>
            </a:r>
            <a:r>
              <a:rPr lang="lt-LT" dirty="0" err="1"/>
              <a:t>gautojus</a:t>
            </a:r>
            <a:r>
              <a:rPr lang="lt-LT" dirty="0"/>
              <a:t> ir nustatytojus, išnagrinėdami praktinį aprašytos problemos sprendimą. Tikriausiai pastebėjote, kad yra problemų dėl kodo fragmento, kurį ką tik aptarėme. Visų pirma, tai suaktyvina </a:t>
            </a:r>
            <a:r>
              <a:rPr lang="lt-LT" dirty="0" err="1"/>
              <a:t>AttributeError</a:t>
            </a:r>
            <a:r>
              <a:rPr lang="lt-LT" dirty="0"/>
              <a:t>, nurodantį, kad objektas „Darbuotojas“ neturi atributo „alga“. Išskaidykime tai ir supraskime problemą prieš pradėdami spręsti.</a:t>
            </a:r>
          </a:p>
          <a:p>
            <a:endParaRPr lang="lt-LT" dirty="0"/>
          </a:p>
          <a:p>
            <a:r>
              <a:rPr lang="lt-LT" dirty="0"/>
              <a:t>Nurodytoje klasėje „Darbuotojas“ sukūrėme atributą „__</a:t>
            </a:r>
            <a:r>
              <a:rPr lang="lt-LT" dirty="0" err="1"/>
              <a:t>salary</a:t>
            </a:r>
            <a:r>
              <a:rPr lang="lt-LT" dirty="0"/>
              <a:t>“, kuris iš tikrųjų yra privatus atributas dėl dvigubo pabraukimo priešdėlio. Tai reiškia, kad jo negalima pasiekti tiesiogiai už klasės ribų.</a:t>
            </a:r>
          </a:p>
          <a:p>
            <a:endParaRPr lang="lt-LT" dirty="0"/>
          </a:p>
          <a:p>
            <a:r>
              <a:rPr lang="lt-LT" dirty="0"/>
              <a:t>Toliau apibrėžėme metodą „</a:t>
            </a:r>
            <a:r>
              <a:rPr lang="lt-LT" dirty="0" err="1"/>
              <a:t>set_atlyginimas</a:t>
            </a:r>
            <a:r>
              <a:rPr lang="lt-LT" dirty="0"/>
              <a:t>“, kuris yra mūsų nustatymo metodas. Ji patikrina, ar naujoji atlyginimo reikšmė mažesnė nei 0, o jei taip, išspausdina įspėjamąjį pranešimą. Tačiau jei naujas atlyginimas yra ne mažesnis nei 0, jis atnaujina '_</a:t>
            </a:r>
            <a:r>
              <a:rPr lang="lt-LT" dirty="0" err="1"/>
              <a:t>salary</a:t>
            </a:r>
            <a:r>
              <a:rPr lang="lt-LT" dirty="0"/>
              <a:t>' reikšmę, kuri skiriasi nuo privataus atributo '__</a:t>
            </a:r>
            <a:r>
              <a:rPr lang="lt-LT" dirty="0" err="1"/>
              <a:t>salary</a:t>
            </a:r>
            <a:r>
              <a:rPr lang="lt-LT" dirty="0"/>
              <a:t>', kurį deklaravome konstruktoriuje.</a:t>
            </a:r>
          </a:p>
          <a:p>
            <a:endParaRPr lang="lt-LT" dirty="0"/>
          </a:p>
          <a:p>
            <a:r>
              <a:rPr lang="lt-LT" dirty="0"/>
              <a:t>Bėda iškyla tada, kai sukuriame objektą „alga“ ir bandome tiesiogiai pasiekti „alga“ atributą. Kadangi klasėje buvo apibrėžta privačiai (kaip „__</a:t>
            </a:r>
            <a:r>
              <a:rPr lang="lt-LT" dirty="0" err="1"/>
              <a:t>salary</a:t>
            </a:r>
            <a:r>
              <a:rPr lang="lt-LT" dirty="0"/>
              <a:t>“), „</a:t>
            </a:r>
            <a:r>
              <a:rPr lang="lt-LT" dirty="0" err="1"/>
              <a:t>Python</a:t>
            </a:r>
            <a:r>
              <a:rPr lang="lt-LT" dirty="0"/>
              <a:t>“ neatpažįsta „alga“ kaip objekto „Darbuotojas“ atributo ir mes susiduriame su </a:t>
            </a:r>
            <a:r>
              <a:rPr lang="lt-LT" dirty="0" err="1"/>
              <a:t>AttributeError</a:t>
            </a:r>
            <a:r>
              <a:rPr lang="lt-LT" dirty="0"/>
              <a:t>.</a:t>
            </a:r>
          </a:p>
          <a:p>
            <a:endParaRPr lang="lt-LT" dirty="0"/>
          </a:p>
          <a:p>
            <a:r>
              <a:rPr lang="lt-LT" dirty="0"/>
              <a:t>Norėdami išspręsti šią problemą, galime pritaikyti </a:t>
            </a:r>
            <a:r>
              <a:rPr lang="lt-LT" dirty="0" err="1"/>
              <a:t>inkapsuliavimo</a:t>
            </a:r>
            <a:r>
              <a:rPr lang="lt-LT" dirty="0"/>
              <a:t> principą su geterio ir seterio metodais. Pirmiausia turime ištaisyti atributo pavadinimą savo nustatymo metodu, kad jis atitiktų privatų atributą. Tačiau taip pat turime sukurti </a:t>
            </a:r>
            <a:r>
              <a:rPr lang="lt-LT" dirty="0" err="1"/>
              <a:t>getter</a:t>
            </a:r>
            <a:r>
              <a:rPr lang="lt-LT" dirty="0"/>
              <a:t> metodą, kuris leistų mums pasiekti privataus atributo vertę. Štai kaip galite pakeisti klasę:</a:t>
            </a:r>
          </a:p>
          <a:p>
            <a:endParaRPr lang="lt-LT" dirty="0"/>
          </a:p>
          <a:p>
            <a:endParaRPr lang="lt-LT" dirty="0"/>
          </a:p>
          <a:p>
            <a:endParaRPr lang="lt-LT" dirty="0"/>
          </a:p>
          <a:p>
            <a:r>
              <a:rPr lang="lt-LT" dirty="0" err="1"/>
              <a:t>class</a:t>
            </a:r>
            <a:r>
              <a:rPr lang="lt-LT" dirty="0"/>
              <a:t> Darbuotojas:</a:t>
            </a:r>
          </a:p>
          <a:p>
            <a:r>
              <a:rPr lang="lt-LT" dirty="0" err="1"/>
              <a:t>def</a:t>
            </a:r>
            <a:r>
              <a:rPr lang="lt-LT" dirty="0"/>
              <a:t> __</a:t>
            </a:r>
            <a:r>
              <a:rPr lang="lt-LT" dirty="0" err="1"/>
              <a:t>init</a:t>
            </a:r>
            <a:r>
              <a:rPr lang="lt-LT" dirty="0"/>
              <a:t>__(</a:t>
            </a:r>
            <a:r>
              <a:rPr lang="lt-LT" dirty="0" err="1"/>
              <a:t>self</a:t>
            </a:r>
            <a:r>
              <a:rPr lang="lt-LT" dirty="0"/>
              <a:t>, vardas, pavarde, atlyginimas):</a:t>
            </a:r>
          </a:p>
          <a:p>
            <a:r>
              <a:rPr lang="lt-LT" dirty="0" err="1"/>
              <a:t>self.vardas</a:t>
            </a:r>
            <a:r>
              <a:rPr lang="lt-LT" dirty="0"/>
              <a:t> = vardas</a:t>
            </a:r>
          </a:p>
          <a:p>
            <a:r>
              <a:rPr lang="lt-LT" dirty="0" err="1"/>
              <a:t>self.pavarde</a:t>
            </a:r>
            <a:r>
              <a:rPr lang="lt-LT" dirty="0"/>
              <a:t> = pavarde</a:t>
            </a:r>
          </a:p>
          <a:p>
            <a:r>
              <a:rPr lang="lt-LT" dirty="0" err="1"/>
              <a:t>self</a:t>
            </a:r>
            <a:r>
              <a:rPr lang="lt-LT" dirty="0"/>
              <a:t>.___atlyginimas atlyginimas</a:t>
            </a:r>
          </a:p>
          <a:p>
            <a:r>
              <a:rPr lang="lt-LT" dirty="0" err="1"/>
              <a:t>def</a:t>
            </a:r>
            <a:r>
              <a:rPr lang="lt-LT" dirty="0"/>
              <a:t> </a:t>
            </a:r>
            <a:r>
              <a:rPr lang="lt-LT" dirty="0" err="1"/>
              <a:t>set_atlyginimas</a:t>
            </a:r>
            <a:r>
              <a:rPr lang="lt-LT" dirty="0"/>
              <a:t> (</a:t>
            </a:r>
            <a:r>
              <a:rPr lang="lt-LT" dirty="0" err="1"/>
              <a:t>self</a:t>
            </a:r>
            <a:r>
              <a:rPr lang="lt-LT" dirty="0"/>
              <a:t>, naujas):</a:t>
            </a:r>
          </a:p>
          <a:p>
            <a:r>
              <a:rPr lang="lt-LT" dirty="0" err="1"/>
              <a:t>if</a:t>
            </a:r>
            <a:r>
              <a:rPr lang="lt-LT" dirty="0"/>
              <a:t> naujas &lt; 0:</a:t>
            </a:r>
          </a:p>
          <a:p>
            <a:r>
              <a:rPr lang="lt-LT" dirty="0" err="1"/>
              <a:t>else</a:t>
            </a:r>
            <a:r>
              <a:rPr lang="lt-LT" dirty="0"/>
              <a:t>:</a:t>
            </a:r>
          </a:p>
          <a:p>
            <a:r>
              <a:rPr lang="lt-LT" dirty="0" err="1"/>
              <a:t>print</a:t>
            </a:r>
            <a:r>
              <a:rPr lang="lt-LT" dirty="0"/>
              <a:t>("Atlyginimas negali būti neigiamas")</a:t>
            </a:r>
          </a:p>
          <a:p>
            <a:r>
              <a:rPr lang="lt-LT" dirty="0" err="1"/>
              <a:t>self</a:t>
            </a:r>
            <a:r>
              <a:rPr lang="lt-LT" dirty="0"/>
              <a:t>._atlyginimas = naujas</a:t>
            </a:r>
          </a:p>
          <a:p>
            <a:r>
              <a:rPr lang="lt-LT" dirty="0" err="1"/>
              <a:t>domas</a:t>
            </a:r>
            <a:r>
              <a:rPr lang="lt-LT" dirty="0"/>
              <a:t> Darbuotojas ("Domas", "Rutkauskas", 1200) </a:t>
            </a:r>
            <a:r>
              <a:rPr lang="lt-LT" dirty="0" err="1"/>
              <a:t>domas.set_atlyginimas</a:t>
            </a:r>
            <a:r>
              <a:rPr lang="lt-LT" dirty="0"/>
              <a:t> (-1200)</a:t>
            </a:r>
          </a:p>
          <a:p>
            <a:r>
              <a:rPr lang="lt-LT" dirty="0"/>
              <a:t># Atlyginimas negali būti neigiamas</a:t>
            </a:r>
          </a:p>
          <a:p>
            <a:r>
              <a:rPr lang="lt-LT" dirty="0" err="1"/>
              <a:t>print</a:t>
            </a:r>
            <a:r>
              <a:rPr lang="lt-LT" dirty="0"/>
              <a:t>(</a:t>
            </a:r>
            <a:r>
              <a:rPr lang="lt-LT" dirty="0" err="1"/>
              <a:t>domas.atlyginimas</a:t>
            </a:r>
            <a:r>
              <a:rPr lang="lt-LT" dirty="0"/>
              <a:t>)</a:t>
            </a:r>
          </a:p>
          <a:p>
            <a:r>
              <a:rPr lang="lt-LT" dirty="0"/>
              <a:t># </a:t>
            </a:r>
            <a:r>
              <a:rPr lang="lt-LT" dirty="0" err="1"/>
              <a:t>AttributeError</a:t>
            </a:r>
            <a:r>
              <a:rPr lang="lt-LT" dirty="0"/>
              <a:t>: 'Darbuotojas' </a:t>
            </a:r>
            <a:r>
              <a:rPr lang="lt-LT" dirty="0" err="1"/>
              <a:t>object</a:t>
            </a:r>
            <a:r>
              <a:rPr lang="lt-LT" dirty="0"/>
              <a:t> </a:t>
            </a:r>
            <a:r>
              <a:rPr lang="lt-LT" dirty="0" err="1"/>
              <a:t>has</a:t>
            </a:r>
            <a:r>
              <a:rPr lang="lt-LT" dirty="0"/>
              <a:t> </a:t>
            </a:r>
            <a:r>
              <a:rPr lang="lt-LT" dirty="0" err="1"/>
              <a:t>no</a:t>
            </a:r>
            <a:r>
              <a:rPr lang="lt-LT" dirty="0"/>
              <a:t> </a:t>
            </a:r>
            <a:r>
              <a:rPr lang="lt-LT" dirty="0" err="1"/>
              <a:t>attribute</a:t>
            </a:r>
            <a:r>
              <a:rPr lang="lt-LT" dirty="0"/>
              <a:t> 'atlyginimas‘</a:t>
            </a:r>
            <a:br>
              <a:rPr lang="lt-LT" dirty="0"/>
            </a:br>
            <a:endParaRPr lang="lt-LT" dirty="0"/>
          </a:p>
          <a:p>
            <a:r>
              <a:rPr lang="lt-LT" dirty="0"/>
              <a:t>Šiame pataisytame kode metodas „</a:t>
            </a:r>
            <a:r>
              <a:rPr lang="lt-LT" dirty="0" err="1"/>
              <a:t>set_atlyginimas</a:t>
            </a:r>
            <a:r>
              <a:rPr lang="lt-LT" dirty="0"/>
              <a:t>“ dabar teisingai nurodo privatų atributą „__</a:t>
            </a:r>
            <a:r>
              <a:rPr lang="lt-LT" dirty="0" err="1"/>
              <a:t>salary</a:t>
            </a:r>
            <a:r>
              <a:rPr lang="lt-LT" dirty="0"/>
              <a:t>“. Taip pat pristatėme naują metodą „</a:t>
            </a:r>
            <a:r>
              <a:rPr lang="lt-LT" dirty="0" err="1"/>
              <a:t>set_altlyginimas</a:t>
            </a:r>
            <a:r>
              <a:rPr lang="lt-LT" dirty="0"/>
              <a:t>“, kuris grąžina „__atlyginimas“ vertę. Todėl, nepaisant to, kad „__atlyginimas“ yra privatus, mes vis tiek galime pasiekti ir keisti jo vertę netiesiogiai šiais metodais.</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4</a:t>
            </a:fld>
            <a:endParaRPr lang="en-LT"/>
          </a:p>
        </p:txBody>
      </p:sp>
    </p:spTree>
    <p:extLst>
      <p:ext uri="{BB962C8B-B14F-4D97-AF65-F5344CB8AC3E}">
        <p14:creationId xmlns:p14="http://schemas.microsoft.com/office/powerpoint/2010/main" val="66060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Puiku, tęskime ir tyrinėkime </a:t>
            </a:r>
            <a:r>
              <a:rPr lang="lt-LT" dirty="0" err="1"/>
              <a:t>getter</a:t>
            </a:r>
            <a:r>
              <a:rPr lang="lt-LT" dirty="0"/>
              <a:t> ir </a:t>
            </a:r>
            <a:r>
              <a:rPr lang="lt-LT" dirty="0" err="1"/>
              <a:t>setter</a:t>
            </a:r>
            <a:r>
              <a:rPr lang="lt-LT" dirty="0"/>
              <a:t> metodų įgyvendinimą </a:t>
            </a:r>
            <a:r>
              <a:rPr lang="lt-LT" dirty="0" err="1"/>
              <a:t>Python</a:t>
            </a:r>
            <a:r>
              <a:rPr lang="lt-LT" dirty="0"/>
              <a:t>, kaip pavyzdį naudodami klasę Darbuotojas.</a:t>
            </a:r>
          </a:p>
          <a:p>
            <a:endParaRPr lang="lt-LT" dirty="0"/>
          </a:p>
          <a:p>
            <a:r>
              <a:rPr lang="lt-LT" dirty="0"/>
              <a:t>Pirmiausia apsvarstykime inicijavimo metodo pakeitimus. Pastebėsite, kad atributas atlyginimas dabar yra su dviem apatiniais brūkšniais, todėl jis yra privatus atributas. </a:t>
            </a:r>
            <a:r>
              <a:rPr lang="lt-LT" dirty="0" err="1"/>
              <a:t>Python</a:t>
            </a:r>
            <a:r>
              <a:rPr lang="lt-LT" dirty="0"/>
              <a:t> programoje tai yra susitarimas, nurodantis, kad atributas neturėtų būti pasiekiamas tiesiogiai, o naudojant geterio ir nustatymo metodus.</a:t>
            </a:r>
          </a:p>
          <a:p>
            <a:endParaRPr lang="lt-LT" dirty="0"/>
          </a:p>
          <a:p>
            <a:r>
              <a:rPr lang="lt-LT" dirty="0"/>
              <a:t>Toliau apibrėžėme nustatymo metodą </a:t>
            </a:r>
            <a:r>
              <a:rPr lang="lt-LT" dirty="0" err="1"/>
              <a:t>set_atlyginimas</a:t>
            </a:r>
            <a:r>
              <a:rPr lang="lt-LT" dirty="0"/>
              <a:t>. Šis metodas kaip argumentą priima naują reikšmę, patikrina, ar ši vertė yra mažesnė už nulį, o jei ne, nustato naują atlyginimą. Jei naujas atlyginimas mažesnis už nulį, išspausdina žinutę ir atlyginimo nekeičia.</a:t>
            </a:r>
          </a:p>
          <a:p>
            <a:endParaRPr lang="lt-LT" dirty="0"/>
          </a:p>
          <a:p>
            <a:r>
              <a:rPr lang="lt-LT" dirty="0"/>
              <a:t>Dabar, kai šiuo metodu bandome nustatyti Domo atlyginimą į -1200, gauname pranešimą „Atlyginimas negali būti neigiamas“ – atlyginimas negali būti neigiamas. Tai yra laukiamas elgesys.</a:t>
            </a:r>
          </a:p>
          <a:p>
            <a:endParaRPr lang="lt-LT" dirty="0"/>
          </a:p>
          <a:p>
            <a:r>
              <a:rPr lang="lt-LT" dirty="0"/>
              <a:t>Bet iškyla problema, kai bandome prieiti prie atlyginimo naudodamiesi </a:t>
            </a:r>
            <a:r>
              <a:rPr lang="lt-LT" dirty="0" err="1"/>
              <a:t>domas.atlyginimas</a:t>
            </a:r>
            <a:r>
              <a:rPr lang="lt-LT" dirty="0"/>
              <a:t>. Gauname </a:t>
            </a:r>
            <a:r>
              <a:rPr lang="lt-LT" dirty="0" err="1"/>
              <a:t>AttributeError</a:t>
            </a:r>
            <a:r>
              <a:rPr lang="lt-LT" dirty="0"/>
              <a:t>, nes objekte „Darbuotojas“ nėra atributo atlyginimo. Taip yra todėl, kad atlyginimas buvo privatus, prieš jį su dviem pabraukimo brūkšniais, ir mes neturėtume jo pasiekti tiesiogiai.</a:t>
            </a:r>
          </a:p>
          <a:p>
            <a:endParaRPr lang="lt-LT" dirty="0"/>
          </a:p>
          <a:p>
            <a:r>
              <a:rPr lang="lt-LT" dirty="0"/>
              <a:t>Taigi, kaip mes galime gauti atlyginimo vertę? Mums reikia geterio metodo. Apibrėžkime metodą </a:t>
            </a:r>
            <a:r>
              <a:rPr lang="lt-LT" dirty="0" err="1"/>
              <a:t>get_atlyginimas</a:t>
            </a:r>
            <a:r>
              <a:rPr lang="lt-LT" dirty="0"/>
              <a:t>, kuris tiesiog grąžina privataus atributo _atlyginimas reikšmę.</a:t>
            </a:r>
          </a:p>
          <a:p>
            <a:endParaRPr lang="lt-LT" dirty="0"/>
          </a:p>
          <a:p>
            <a:r>
              <a:rPr lang="lt-LT" dirty="0"/>
              <a:t>Štai kaip atrodytų atnaujinta klasė:</a:t>
            </a:r>
          </a:p>
          <a:p>
            <a:endParaRPr lang="lt-LT" dirty="0"/>
          </a:p>
          <a:p>
            <a:r>
              <a:rPr lang="lt-LT" dirty="0" err="1"/>
              <a:t>class</a:t>
            </a:r>
            <a:r>
              <a:rPr lang="lt-LT" dirty="0"/>
              <a:t> Darbuotojas:</a:t>
            </a:r>
          </a:p>
          <a:p>
            <a:r>
              <a:rPr lang="lt-LT" dirty="0"/>
              <a:t>    </a:t>
            </a:r>
            <a:r>
              <a:rPr lang="lt-LT" dirty="0" err="1"/>
              <a:t>def</a:t>
            </a:r>
            <a:r>
              <a:rPr lang="lt-LT" dirty="0"/>
              <a:t> __</a:t>
            </a:r>
            <a:r>
              <a:rPr lang="lt-LT" dirty="0" err="1"/>
              <a:t>init</a:t>
            </a:r>
            <a:r>
              <a:rPr lang="lt-LT" dirty="0"/>
              <a:t>__(</a:t>
            </a:r>
            <a:r>
              <a:rPr lang="lt-LT" dirty="0" err="1"/>
              <a:t>self</a:t>
            </a:r>
            <a:r>
              <a:rPr lang="lt-LT" dirty="0"/>
              <a:t>, vardas, pavarde, atlyginimas):</a:t>
            </a:r>
          </a:p>
          <a:p>
            <a:r>
              <a:rPr lang="lt-LT" dirty="0"/>
              <a:t>        </a:t>
            </a:r>
            <a:r>
              <a:rPr lang="lt-LT" dirty="0" err="1"/>
              <a:t>self.vardas</a:t>
            </a:r>
            <a:r>
              <a:rPr lang="lt-LT" dirty="0"/>
              <a:t> = vardas</a:t>
            </a:r>
          </a:p>
          <a:p>
            <a:r>
              <a:rPr lang="lt-LT" dirty="0"/>
              <a:t>        </a:t>
            </a:r>
            <a:r>
              <a:rPr lang="lt-LT" dirty="0" err="1"/>
              <a:t>self.pavarde</a:t>
            </a:r>
            <a:r>
              <a:rPr lang="lt-LT" dirty="0"/>
              <a:t> = pavarde</a:t>
            </a:r>
          </a:p>
          <a:p>
            <a:r>
              <a:rPr lang="lt-LT" dirty="0"/>
              <a:t>        </a:t>
            </a:r>
            <a:r>
              <a:rPr lang="lt-LT" dirty="0" err="1"/>
              <a:t>self</a:t>
            </a:r>
            <a:r>
              <a:rPr lang="lt-LT" dirty="0"/>
              <a:t>.__atlyginimas = atlyginimas</a:t>
            </a:r>
          </a:p>
          <a:p>
            <a:endParaRPr lang="lt-LT" dirty="0"/>
          </a:p>
          <a:p>
            <a:r>
              <a:rPr lang="lt-LT" dirty="0"/>
              <a:t>    </a:t>
            </a:r>
            <a:r>
              <a:rPr lang="lt-LT" dirty="0" err="1"/>
              <a:t>def</a:t>
            </a:r>
            <a:r>
              <a:rPr lang="lt-LT" dirty="0"/>
              <a:t> </a:t>
            </a:r>
            <a:r>
              <a:rPr lang="lt-LT" dirty="0" err="1"/>
              <a:t>set_atlyginimas</a:t>
            </a:r>
            <a:r>
              <a:rPr lang="lt-LT" dirty="0"/>
              <a:t>(</a:t>
            </a:r>
            <a:r>
              <a:rPr lang="lt-LT" dirty="0" err="1"/>
              <a:t>self</a:t>
            </a:r>
            <a:r>
              <a:rPr lang="lt-LT" dirty="0"/>
              <a:t>, naujas):</a:t>
            </a:r>
          </a:p>
          <a:p>
            <a:r>
              <a:rPr lang="lt-LT" dirty="0"/>
              <a:t>        </a:t>
            </a:r>
            <a:r>
              <a:rPr lang="lt-LT" dirty="0" err="1"/>
              <a:t>if</a:t>
            </a:r>
            <a:r>
              <a:rPr lang="lt-LT" dirty="0"/>
              <a:t> naujas &lt; 0:</a:t>
            </a:r>
          </a:p>
          <a:p>
            <a:r>
              <a:rPr lang="lt-LT" dirty="0"/>
              <a:t>            </a:t>
            </a:r>
            <a:r>
              <a:rPr lang="lt-LT" dirty="0" err="1"/>
              <a:t>print</a:t>
            </a:r>
            <a:r>
              <a:rPr lang="lt-LT" dirty="0"/>
              <a:t>("Atlyginimas negali būti neigiamas")</a:t>
            </a:r>
          </a:p>
          <a:p>
            <a:r>
              <a:rPr lang="lt-LT" dirty="0"/>
              <a:t>        </a:t>
            </a:r>
            <a:r>
              <a:rPr lang="lt-LT" dirty="0" err="1"/>
              <a:t>else</a:t>
            </a:r>
            <a:r>
              <a:rPr lang="lt-LT" dirty="0"/>
              <a:t>:</a:t>
            </a:r>
          </a:p>
          <a:p>
            <a:r>
              <a:rPr lang="lt-LT" dirty="0"/>
              <a:t>            </a:t>
            </a:r>
            <a:r>
              <a:rPr lang="lt-LT" dirty="0" err="1"/>
              <a:t>self</a:t>
            </a:r>
            <a:r>
              <a:rPr lang="lt-LT" dirty="0"/>
              <a:t>.__atlyginimas = naujas</a:t>
            </a:r>
          </a:p>
          <a:p>
            <a:endParaRPr lang="lt-LT" dirty="0"/>
          </a:p>
          <a:p>
            <a:r>
              <a:rPr lang="lt-LT" dirty="0"/>
              <a:t>    </a:t>
            </a:r>
            <a:r>
              <a:rPr lang="lt-LT" dirty="0" err="1"/>
              <a:t>def</a:t>
            </a:r>
            <a:r>
              <a:rPr lang="lt-LT" dirty="0"/>
              <a:t> </a:t>
            </a:r>
            <a:r>
              <a:rPr lang="lt-LT" dirty="0" err="1"/>
              <a:t>get_atlyginimas</a:t>
            </a:r>
            <a:r>
              <a:rPr lang="lt-LT" dirty="0"/>
              <a:t>(</a:t>
            </a:r>
            <a:r>
              <a:rPr lang="lt-LT" dirty="0" err="1"/>
              <a:t>self</a:t>
            </a:r>
            <a:r>
              <a:rPr lang="lt-LT" dirty="0"/>
              <a:t>):</a:t>
            </a:r>
          </a:p>
          <a:p>
            <a:r>
              <a:rPr lang="lt-LT" dirty="0"/>
              <a:t>        </a:t>
            </a:r>
            <a:r>
              <a:rPr lang="lt-LT" dirty="0" err="1"/>
              <a:t>return</a:t>
            </a:r>
            <a:r>
              <a:rPr lang="lt-LT" dirty="0"/>
              <a:t> </a:t>
            </a:r>
            <a:r>
              <a:rPr lang="lt-LT" dirty="0" err="1"/>
              <a:t>self</a:t>
            </a:r>
            <a:r>
              <a:rPr lang="lt-LT" dirty="0"/>
              <a:t>.__atlyginimas</a:t>
            </a:r>
          </a:p>
          <a:p>
            <a:endParaRPr lang="lt-LT" dirty="0"/>
          </a:p>
          <a:p>
            <a:r>
              <a:rPr lang="lt-LT" dirty="0" err="1"/>
              <a:t>domas</a:t>
            </a:r>
            <a:r>
              <a:rPr lang="lt-LT" dirty="0"/>
              <a:t> = Darbuotojas("Domas", "Rutkauskas", 1200) </a:t>
            </a:r>
          </a:p>
          <a:p>
            <a:r>
              <a:rPr lang="lt-LT" dirty="0" err="1"/>
              <a:t>domas.set_atlyginimas</a:t>
            </a:r>
            <a:r>
              <a:rPr lang="lt-LT" dirty="0"/>
              <a:t>(-1200)</a:t>
            </a:r>
          </a:p>
          <a:p>
            <a:r>
              <a:rPr lang="lt-LT" dirty="0"/>
              <a:t># Atlyginimas negali būti neigiamas</a:t>
            </a:r>
          </a:p>
          <a:p>
            <a:r>
              <a:rPr lang="lt-LT" dirty="0" err="1"/>
              <a:t>print</a:t>
            </a:r>
            <a:r>
              <a:rPr lang="lt-LT" dirty="0"/>
              <a:t>(</a:t>
            </a:r>
            <a:r>
              <a:rPr lang="lt-LT" dirty="0" err="1"/>
              <a:t>domas.get_atlyginimas</a:t>
            </a:r>
            <a:r>
              <a:rPr lang="lt-LT" dirty="0"/>
              <a:t>())</a:t>
            </a:r>
          </a:p>
          <a:p>
            <a:r>
              <a:rPr lang="lt-LT" dirty="0"/>
              <a:t># 1200</a:t>
            </a:r>
          </a:p>
          <a:p>
            <a:endParaRPr lang="lt-LT" dirty="0"/>
          </a:p>
          <a:p>
            <a:r>
              <a:rPr lang="lt-LT" dirty="0"/>
              <a:t>Tokiu būdu galime nustatyti ir gauti atlyginimą taip, kad jis išliktų galioti. Mes pasiekėme duomenų </a:t>
            </a:r>
            <a:r>
              <a:rPr lang="lt-LT" dirty="0" err="1"/>
              <a:t>inkapsuliavimą</a:t>
            </a:r>
            <a:r>
              <a:rPr lang="lt-LT" dirty="0"/>
              <a:t> – svarbų objektinio programavimo aspektą.</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5</a:t>
            </a:fld>
            <a:endParaRPr lang="en-LT"/>
          </a:p>
        </p:txBody>
      </p:sp>
    </p:spTree>
    <p:extLst>
      <p:ext uri="{BB962C8B-B14F-4D97-AF65-F5344CB8AC3E}">
        <p14:creationId xmlns:p14="http://schemas.microsoft.com/office/powerpoint/2010/main" val="4150002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Gerai, dabar, kai apžvelgėme geterio ir nustatymo metodų pagrindus, aptarkime konkretų šių sąvokų </a:t>
            </a:r>
            <a:r>
              <a:rPr lang="lt-LT" dirty="0" err="1"/>
              <a:t>Pythonic</a:t>
            </a:r>
            <a:r>
              <a:rPr lang="lt-LT" dirty="0"/>
              <a:t> įgyvendinimą naudodami vadinamuosius „dekoratorius“.</a:t>
            </a:r>
          </a:p>
          <a:p>
            <a:endParaRPr lang="lt-LT" dirty="0"/>
          </a:p>
          <a:p>
            <a:r>
              <a:rPr lang="lt-LT" dirty="0"/>
              <a:t>Šiek tiek pakeitėme „Darbuotojo“ arba „Darbuotojo“ klasę. Pastebėsite, kad atlyginimo atributas dabar vaizduojamas kaip „__atlyginimas“. Tai yra vardų keitimo forma – mechanizmas, kurį „</a:t>
            </a:r>
            <a:r>
              <a:rPr lang="lt-LT" dirty="0" err="1"/>
              <a:t>Python</a:t>
            </a:r>
            <a:r>
              <a:rPr lang="lt-LT" dirty="0"/>
              <a:t>“ suteikia, kad būtų užkirstas kelias tiesioginei prieigai prie atributo. Tai būdas padaryti atributą privatų.</a:t>
            </a:r>
          </a:p>
          <a:p>
            <a:endParaRPr lang="lt-LT" dirty="0"/>
          </a:p>
          <a:p>
            <a:r>
              <a:rPr lang="lt-LT" dirty="0"/>
              <a:t>@</a:t>
            </a:r>
            <a:r>
              <a:rPr lang="lt-LT" dirty="0" err="1"/>
              <a:t>property</a:t>
            </a:r>
            <a:r>
              <a:rPr lang="lt-LT" dirty="0"/>
              <a:t> </a:t>
            </a:r>
            <a:r>
              <a:rPr lang="lt-LT" dirty="0" err="1"/>
              <a:t>decorator</a:t>
            </a:r>
            <a:r>
              <a:rPr lang="lt-LT" dirty="0"/>
              <a:t> programoje </a:t>
            </a:r>
            <a:r>
              <a:rPr lang="lt-LT" dirty="0" err="1"/>
              <a:t>Python</a:t>
            </a:r>
            <a:r>
              <a:rPr lang="lt-LT" dirty="0"/>
              <a:t> yra įtaisytasis dekoratorius, leidžiantis naudoti metodą, pavyzdžiui, atributą, iš esmės suteikiantį būdą, kaip turėti „gavėjus“ ir „nustatytojus“. Čia mes sukūrėme metodą, pavadintą „atlyginimas“, papuoštą @</a:t>
            </a:r>
            <a:r>
              <a:rPr lang="lt-LT" dirty="0" err="1"/>
              <a:t>property</a:t>
            </a:r>
            <a:r>
              <a:rPr lang="lt-LT" dirty="0"/>
              <a:t>. Šis metodas grąžina '__atlyginimas' reikšmę, veikdamas kaip mūsų geteris.</a:t>
            </a:r>
          </a:p>
          <a:p>
            <a:endParaRPr lang="lt-LT" dirty="0"/>
          </a:p>
          <a:p>
            <a:r>
              <a:rPr lang="lt-LT" dirty="0"/>
              <a:t>Tada apibrėžiame kitą metodą tuo pačiu pavadinimu „atlyginimas“, bet šį kartą papuoštą „@</a:t>
            </a:r>
            <a:r>
              <a:rPr lang="lt-LT" dirty="0" err="1"/>
              <a:t>atlyginimas.setter</a:t>
            </a:r>
            <a:r>
              <a:rPr lang="lt-LT" dirty="0"/>
              <a:t>“. Tai veikia kaip mūsų rinkėjas. Į šį nustatymo metodą įtraukėme čekį, kad įsitikintume, jog naujoji atlyginimo vertė nėra neigiama. Jei kas nors bandys nustatyti atlyginimą į neigiamą skaičių, bus atspausdintas pranešimas, o atlyginimas nebus keičiamas.</a:t>
            </a:r>
          </a:p>
          <a:p>
            <a:endParaRPr lang="lt-LT" dirty="0"/>
          </a:p>
          <a:p>
            <a:r>
              <a:rPr lang="lt-LT" dirty="0"/>
              <a:t>Dabar pasivaikščiokime po Domo atvejį. Sukūrėme Domą su pradiniu atlyginimu 1200, o jei spausdiname </a:t>
            </a:r>
            <a:r>
              <a:rPr lang="lt-LT" dirty="0" err="1"/>
              <a:t>domas.atlyginimas</a:t>
            </a:r>
            <a:r>
              <a:rPr lang="lt-LT" dirty="0"/>
              <a:t>, tai gaunasi 1200. Jei bandome padidinti atlyginimą iki 1500, tai leidžiama, nes 1500 yra teigiamas skaičius. Taigi, nauja reikšmė nustatyta, o spausdinant </a:t>
            </a:r>
            <a:r>
              <a:rPr lang="lt-LT" dirty="0" err="1"/>
              <a:t>domas.atlyginimas</a:t>
            </a:r>
            <a:r>
              <a:rPr lang="lt-LT" dirty="0"/>
              <a:t> gauname 1500.</a:t>
            </a:r>
          </a:p>
          <a:p>
            <a:endParaRPr lang="lt-LT" dirty="0"/>
          </a:p>
          <a:p>
            <a:r>
              <a:rPr lang="lt-LT" dirty="0"/>
              <a:t>Bet tada, jei bandome nustatyti atlyginimą iki -150, nustatymo metodas tai identifikuoja kaip neigiamą skaičių. Atspausdina pranešimą „Atlyginimas negali būti neigiamas“, kuris išvertus reiškia „Atlyginimas negali būti neigiamas“, ir atsisako keisti atlyginimą. Taigi, jei dar kartą spausdiname </a:t>
            </a:r>
            <a:r>
              <a:rPr lang="lt-LT" dirty="0" err="1"/>
              <a:t>domas.atlyginimas</a:t>
            </a:r>
            <a:r>
              <a:rPr lang="lt-LT" dirty="0"/>
              <a:t>, tai vis tiek mums duoda 1500.</a:t>
            </a:r>
          </a:p>
          <a:p>
            <a:endParaRPr lang="lt-LT" dirty="0"/>
          </a:p>
          <a:p>
            <a:r>
              <a:rPr lang="lt-LT" dirty="0"/>
              <a:t>Taip galite naudoti @</a:t>
            </a:r>
            <a:r>
              <a:rPr lang="lt-LT" dirty="0" err="1"/>
              <a:t>property</a:t>
            </a:r>
            <a:r>
              <a:rPr lang="lt-LT" dirty="0"/>
              <a:t> </a:t>
            </a:r>
            <a:r>
              <a:rPr lang="lt-LT" dirty="0" err="1"/>
              <a:t>Decorator</a:t>
            </a:r>
            <a:r>
              <a:rPr lang="lt-LT" dirty="0"/>
              <a:t>, kad sukurtumėte „</a:t>
            </a:r>
            <a:r>
              <a:rPr lang="lt-LT" dirty="0" err="1"/>
              <a:t>Getters</a:t>
            </a:r>
            <a:r>
              <a:rPr lang="lt-LT" dirty="0"/>
              <a:t>“ ir „</a:t>
            </a:r>
            <a:r>
              <a:rPr lang="lt-LT" dirty="0" err="1"/>
              <a:t>Setters</a:t>
            </a:r>
            <a:r>
              <a:rPr lang="lt-LT" dirty="0"/>
              <a:t>“ programoje „</a:t>
            </a:r>
            <a:r>
              <a:rPr lang="lt-LT" dirty="0" err="1"/>
              <a:t>Python</a:t>
            </a:r>
            <a:r>
              <a:rPr lang="lt-LT" dirty="0"/>
              <a:t>“, efektyviai valdydami prieigą prie atributų ir jų modifikavimą ir taip įgyvendindami esminį duomenų </a:t>
            </a:r>
            <a:r>
              <a:rPr lang="lt-LT" dirty="0" err="1"/>
              <a:t>inkapsuliavimo</a:t>
            </a:r>
            <a:r>
              <a:rPr lang="lt-LT" dirty="0"/>
              <a:t> ir patvirtinimo aspektą „</a:t>
            </a:r>
            <a:r>
              <a:rPr lang="lt-LT" dirty="0" err="1"/>
              <a:t>Python</a:t>
            </a:r>
            <a:r>
              <a:rPr lang="lt-LT" dirty="0"/>
              <a:t>“ klasėse. Kitoje sesijoje toliau tyrinėsime kitas pagrindines </a:t>
            </a:r>
            <a:r>
              <a:rPr lang="lt-LT" dirty="0" err="1"/>
              <a:t>Python</a:t>
            </a:r>
            <a:r>
              <a:rPr lang="lt-LT" dirty="0"/>
              <a:t> objektinio programavimo sąvokas.</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6</a:t>
            </a:fld>
            <a:endParaRPr lang="en-LT"/>
          </a:p>
        </p:txBody>
      </p:sp>
    </p:spTree>
    <p:extLst>
      <p:ext uri="{BB962C8B-B14F-4D97-AF65-F5344CB8AC3E}">
        <p14:creationId xmlns:p14="http://schemas.microsoft.com/office/powerpoint/2010/main" val="332175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a:t>Pasnersime</a:t>
            </a:r>
            <a:r>
              <a:rPr lang="lt-LT" dirty="0"/>
              <a:t> į kitą šiandien dar svarbią temą: derinimą/</a:t>
            </a:r>
            <a:r>
              <a:rPr lang="lt-LT" dirty="0" err="1"/>
              <a:t>debuginima</a:t>
            </a:r>
            <a:r>
              <a:rPr lang="lt-LT" dirty="0"/>
              <a:t>. Programavimo pasaulyje, kad ir koks patyręs programuotojas būtumėte, klaidos yra neišvengiama proceso dalis. Todėl derinimas yra esminis įgūdis, apimantis šių klaidų nustatymą, atsekimą ir taisymą.</a:t>
            </a:r>
          </a:p>
          <a:p>
            <a:endParaRPr lang="lt-LT" dirty="0"/>
          </a:p>
          <a:p>
            <a:r>
              <a:rPr lang="lt-LT" dirty="0"/>
              <a:t>Kai rašome programas, ypač kai jos tampa didesnės ir sudėtingesnės, gali būti sudėtinga sekti, ką daro kiekviena kodo dalis. Čia pradeda veikti įtaisytasis „</a:t>
            </a:r>
            <a:r>
              <a:rPr lang="lt-LT" dirty="0" err="1"/>
              <a:t>Python</a:t>
            </a:r>
            <a:r>
              <a:rPr lang="lt-LT" dirty="0"/>
              <a:t>“ derintuvas, žinomas kaip </a:t>
            </a:r>
            <a:r>
              <a:rPr lang="lt-LT" dirty="0" err="1"/>
              <a:t>pdb</a:t>
            </a:r>
            <a:r>
              <a:rPr lang="lt-LT" dirty="0"/>
              <a:t>. Tai leidžia mums bet kuriuo metu pristabdyti programą ir ištirti jos būseną, taip padedant nustatyti visas problemas ar klaidas.</a:t>
            </a:r>
          </a:p>
          <a:p>
            <a:endParaRPr lang="lt-LT" dirty="0"/>
          </a:p>
          <a:p>
            <a:r>
              <a:rPr lang="lt-LT" dirty="0"/>
              <a:t>Panagrinėkime scenarijų, kai turite kodo dalį su dviem kintamaisiais „a“ ir „</a:t>
            </a:r>
            <a:r>
              <a:rPr lang="lt-LT" dirty="0" err="1"/>
              <a:t>b</a:t>
            </a:r>
            <a:r>
              <a:rPr lang="lt-LT" dirty="0"/>
              <a:t>“ ir bandote juos sujungti. Tačiau susidūrėte su kokia nors problema, klaida arba galbūt kodas neduoda rezultato, kurio tikėjotės. Tai puiki vieta naudoti derinimo funkciją.</a:t>
            </a:r>
          </a:p>
          <a:p>
            <a:endParaRPr lang="lt-LT" dirty="0"/>
          </a:p>
          <a:p>
            <a:r>
              <a:rPr lang="lt-LT" dirty="0"/>
              <a:t>Galite pradėti į kodą įterpdami lūžio taškus. Pertraukos taškas yra konkretus kodo taškas, kuriame nurodote programai pristabdyti vykdymo metu. </a:t>
            </a:r>
            <a:r>
              <a:rPr lang="lt-LT" dirty="0" err="1"/>
              <a:t>Python</a:t>
            </a:r>
            <a:r>
              <a:rPr lang="lt-LT" dirty="0"/>
              <a:t> galite tai padaryti naudodami funkciją „</a:t>
            </a:r>
            <a:r>
              <a:rPr lang="lt-LT" dirty="0" err="1"/>
              <a:t>breakpoint</a:t>
            </a:r>
            <a:r>
              <a:rPr lang="lt-LT" dirty="0"/>
              <a:t>()“ arba galite naudoti </a:t>
            </a:r>
            <a:r>
              <a:rPr lang="lt-LT" dirty="0" err="1"/>
              <a:t>pdb</a:t>
            </a:r>
            <a:r>
              <a:rPr lang="lt-LT" dirty="0"/>
              <a:t> funkciją </a:t>
            </a:r>
            <a:r>
              <a:rPr lang="lt-LT" dirty="0" err="1"/>
              <a:t>set_trace</a:t>
            </a:r>
            <a:r>
              <a:rPr lang="lt-LT" dirty="0"/>
              <a:t>, pvz., „</a:t>
            </a:r>
            <a:r>
              <a:rPr lang="lt-LT" dirty="0" err="1"/>
              <a:t>pdb.set_trace</a:t>
            </a:r>
            <a:r>
              <a:rPr lang="lt-LT" dirty="0"/>
              <a:t>()“.</a:t>
            </a:r>
          </a:p>
          <a:p>
            <a:endParaRPr lang="lt-LT" dirty="0"/>
          </a:p>
          <a:p>
            <a:r>
              <a:rPr lang="lt-LT" dirty="0"/>
              <a:t>Kai derinimo priemonė yra pertraukos taške, galite patikrinti dabartinę programos būseną, patikrinti kintamųjų reikšmes ar net pakeisti tas reikšmes. Mūsų kode, pasiekę pertraukos tašką, galime patikrinti „a“ ir „</a:t>
            </a:r>
            <a:r>
              <a:rPr lang="lt-LT" dirty="0" err="1"/>
              <a:t>b</a:t>
            </a:r>
            <a:r>
              <a:rPr lang="lt-LT" dirty="0"/>
              <a:t>“ reikšmes prieš jas pridėdami. Mes nustatome, kad „a“ yra 5, o „</a:t>
            </a:r>
            <a:r>
              <a:rPr lang="lt-LT" dirty="0" err="1"/>
              <a:t>b</a:t>
            </a:r>
            <a:r>
              <a:rPr lang="lt-LT" dirty="0"/>
              <a:t>“ yra 6, o tai atrodo teisinga.</a:t>
            </a:r>
          </a:p>
          <a:p>
            <a:endParaRPr lang="lt-LT" dirty="0"/>
          </a:p>
          <a:p>
            <a:r>
              <a:rPr lang="lt-LT" dirty="0"/>
              <a:t>Tada pereiname prie eilutės, kurioje „a“ ir „</a:t>
            </a:r>
            <a:r>
              <a:rPr lang="lt-LT" dirty="0" err="1"/>
              <a:t>b</a:t>
            </a:r>
            <a:r>
              <a:rPr lang="lt-LT" dirty="0"/>
              <a:t>“ pridedami ir priskiriami „c“. Šiuo metu galime dar kartą patikrinti reikšmes ir nustatyti, kad „c“ iš tikrųjų yra 11, teisinga „a“ ir „</a:t>
            </a:r>
            <a:r>
              <a:rPr lang="lt-LT" dirty="0" err="1"/>
              <a:t>b</a:t>
            </a:r>
            <a:r>
              <a:rPr lang="lt-LT" dirty="0"/>
              <a:t>“ suma. Taigi atrodo, kad viskas veikia taip, kaip tikėtasi.</a:t>
            </a:r>
          </a:p>
          <a:p>
            <a:endParaRPr lang="lt-LT" dirty="0"/>
          </a:p>
          <a:p>
            <a:r>
              <a:rPr lang="lt-LT" dirty="0"/>
              <a:t>Tačiau jei iškiltų problema, pvz., netikėta vertė arba skaičiavimo klaida, derinimo priemonė leistų mums ją pastebėti. Tada galėtume išspręsti problemą ir toliau vykdyti programą arba paleisti ją iš naujo su pataisytu kodu.</a:t>
            </a:r>
          </a:p>
          <a:p>
            <a:endParaRPr lang="lt-LT" dirty="0"/>
          </a:p>
          <a:p>
            <a:r>
              <a:rPr lang="lt-LT" dirty="0"/>
              <a:t>Atminkite, kad efektyvaus derinimo raktas yra praktika ir kantrybė. Nors iš pradžių tai gali atrodyti bauginančiai, laikui bėgant pastebėsite, kad tai yra galingas įrankis, kurį turite turėti jūsų įrankių rinkinyje. Kitoje sesijoje mes toliau tyrinėsime </a:t>
            </a:r>
            <a:r>
              <a:rPr lang="lt-LT" dirty="0" err="1"/>
              <a:t>Python</a:t>
            </a:r>
            <a:r>
              <a:rPr lang="lt-LT" dirty="0"/>
              <a:t> derinimo įrankius ir metodus, įskaitant pažangesnes </a:t>
            </a:r>
            <a:r>
              <a:rPr lang="lt-LT" dirty="0" err="1"/>
              <a:t>pdb</a:t>
            </a:r>
            <a:r>
              <a:rPr lang="lt-LT" dirty="0"/>
              <a:t> funkcijas.</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7</a:t>
            </a:fld>
            <a:endParaRPr lang="en-LT"/>
          </a:p>
        </p:txBody>
      </p:sp>
    </p:spTree>
    <p:extLst>
      <p:ext uri="{BB962C8B-B14F-4D97-AF65-F5344CB8AC3E}">
        <p14:creationId xmlns:p14="http://schemas.microsoft.com/office/powerpoint/2010/main" val="282230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Dabar aptarsime integruotų kūrimo aplinkų (IDE) funkciją, dažnai naudojamą derinant. Jis žinomas kaip „Kintamųjų langas“. Šis langas gali suteikti realiojo laiko įžvalgą apie kodo vykdymą ir yra galingas įrankis stebėti ir suprasti, kaip laikui bėgant keičiasi ir sąveikauja jūsų kintamieji.</a:t>
            </a:r>
          </a:p>
          <a:p>
            <a:endParaRPr lang="lt-LT" dirty="0"/>
          </a:p>
          <a:p>
            <a:r>
              <a:rPr lang="lt-LT" dirty="0"/>
              <a:t>Kintamųjų lange rodomi visi dabartiniai jūsų programos kintamieji kartu su jų tipu ir dabartine reikšme. Kai kuriuose IDE jis gali būti vadinamas „Žiūrėjimo langu“ arba „Kintamųjų rodiniu“. Nepriklausomai nuo pavadinimo, tikslas yra tas pats: pateikti jums aiškų programos būsenos tam tikru momentu vaizdą.</a:t>
            </a:r>
          </a:p>
          <a:p>
            <a:endParaRPr lang="lt-LT" dirty="0"/>
          </a:p>
          <a:p>
            <a:r>
              <a:rPr lang="lt-LT" dirty="0"/>
              <a:t>Pažvelkime į jūsų pateiktą pavyzdį. Kintamųjų lange matome tris kintamuosius: „a“, „</a:t>
            </a:r>
            <a:r>
              <a:rPr lang="lt-LT" dirty="0" err="1"/>
              <a:t>b</a:t>
            </a:r>
            <a:r>
              <a:rPr lang="lt-LT" dirty="0"/>
              <a:t>“ ir „c“. Aiškiai parodytas kiekvieno kintamojo tipas ir reikšmė. „a“ yra sveikas skaičius (</a:t>
            </a:r>
            <a:r>
              <a:rPr lang="lt-LT" dirty="0" err="1"/>
              <a:t>int</a:t>
            </a:r>
            <a:r>
              <a:rPr lang="lt-LT" dirty="0"/>
              <a:t>), kurio reikšmė yra 5, „</a:t>
            </a:r>
            <a:r>
              <a:rPr lang="lt-LT" dirty="0" err="1"/>
              <a:t>b</a:t>
            </a:r>
            <a:r>
              <a:rPr lang="lt-LT" dirty="0"/>
              <a:t>“ taip pat yra sveikas skaičius, kurio reikšmė yra 6, o „c“ yra sveikas skaičius, kurio reikšmė yra 11.</a:t>
            </a:r>
          </a:p>
          <a:p>
            <a:endParaRPr lang="lt-LT" dirty="0"/>
          </a:p>
          <a:p>
            <a:r>
              <a:rPr lang="lt-LT" dirty="0"/>
              <a:t>Kai programa veikia ir derinimo metu pasiekia pertraukos taškus, galite stebėti kintamųjų langą, kad pamatytumėte, kaip keičiasi kintamieji. Tai ypač naudinga norint suprasti duomenų srautą programoje, sekti netikėtų reikšmių šaltinius ir apskritai pagerinti derinimo procesą.</a:t>
            </a:r>
          </a:p>
          <a:p>
            <a:endParaRPr lang="lt-LT" dirty="0"/>
          </a:p>
          <a:p>
            <a:r>
              <a:rPr lang="lt-LT" dirty="0"/>
              <a:t>Taip pat verta paminėti, kad daugelyje IDE kintamųjų langas leidžia derinimo seanso metu keisti kintamųjų reikšmes. Tai gali būti galinga funkcija, skirta išbandyti, kaip skirtingos reikšmės gali paveikti jūsų programos vykdymą, nesustabdant ir iš naujo paleidžiant visą scenarijų.</a:t>
            </a:r>
          </a:p>
          <a:p>
            <a:endParaRPr lang="lt-LT" dirty="0"/>
          </a:p>
          <a:p>
            <a:r>
              <a:rPr lang="lt-LT" dirty="0"/>
              <a:t>Be to, kai kurie IDE turi skyrių „Specialūs kintamieji“. Tai dažnai yra sistemos apibrėžti ar kitaip specialūs kintamieji, kuriuos programavimo kalba ar pati aplinka naudoja įvairiems tikslams. Jie gali būti informatyvūs pažangiam derinimui ir gilesnio </a:t>
            </a:r>
            <a:r>
              <a:rPr lang="lt-LT" dirty="0" err="1"/>
              <a:t>Python</a:t>
            </a:r>
            <a:r>
              <a:rPr lang="lt-LT" dirty="0"/>
              <a:t> veikimo supratimui.</a:t>
            </a:r>
          </a:p>
          <a:p>
            <a:endParaRPr lang="lt-LT" dirty="0"/>
          </a:p>
          <a:p>
            <a:r>
              <a:rPr lang="lt-LT" dirty="0"/>
              <a:t>Apibendrinant galima pasakyti, kad kintamųjų langas yra patogus įrankis, papildantis derinimo procesą, pateikdamas tiesioginį programos būsenos vaizdą, leidžiantį sekti, tikrinti ir net manipuliuoti kintamaisiais, kai programa veikia. Tęsdami šį kursą gilinsimės į kitas IDE funkcijas, kurios gali padėti parašyti geresnį kodą be klaidų.</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8</a:t>
            </a:fld>
            <a:endParaRPr lang="en-LT"/>
          </a:p>
        </p:txBody>
      </p:sp>
    </p:spTree>
    <p:extLst>
      <p:ext uri="{BB962C8B-B14F-4D97-AF65-F5344CB8AC3E}">
        <p14:creationId xmlns:p14="http://schemas.microsoft.com/office/powerpoint/2010/main" val="166768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Išnagrinėsime dar vieną įdomų </a:t>
            </a:r>
            <a:r>
              <a:rPr lang="lt-LT" dirty="0" err="1"/>
              <a:t>debuginimo</a:t>
            </a:r>
            <a:r>
              <a:rPr lang="lt-LT" dirty="0"/>
              <a:t> aspektą – kaip derinti dirbant su sąrašais </a:t>
            </a:r>
            <a:r>
              <a:rPr lang="lt-LT" dirty="0" err="1"/>
              <a:t>Python</a:t>
            </a:r>
            <a:r>
              <a:rPr lang="lt-LT" dirty="0"/>
              <a:t>. Sąrašai yra viena iš dažniausiai </a:t>
            </a:r>
            <a:r>
              <a:rPr lang="lt-LT" dirty="0" err="1"/>
              <a:t>Python</a:t>
            </a:r>
            <a:r>
              <a:rPr lang="lt-LT" dirty="0"/>
              <a:t> naudojamų duomenų struktūrų, todėl suprasti, kaip derinti su sąrašais susijusias problemas, gali būti labai naudinga.</a:t>
            </a:r>
          </a:p>
          <a:p>
            <a:endParaRPr lang="lt-LT" dirty="0"/>
          </a:p>
          <a:p>
            <a:r>
              <a:rPr lang="lt-LT" dirty="0"/>
              <a:t>Pateiktame pavyzdyje turime sąrašą pavadinimu „</a:t>
            </a:r>
            <a:r>
              <a:rPr lang="lt-LT" dirty="0" err="1"/>
              <a:t>sarasas</a:t>
            </a:r>
            <a:r>
              <a:rPr lang="lt-LT" dirty="0"/>
              <a:t>“, kuriame yra kelios sveikųjų skaičių reikšmės. Taip pat turime tuščią sąrašą pavadinimu '</a:t>
            </a:r>
            <a:r>
              <a:rPr lang="lt-LT" dirty="0" err="1"/>
              <a:t>naujas_sarasas</a:t>
            </a:r>
            <a:r>
              <a:rPr lang="lt-LT" dirty="0"/>
              <a:t>' arba '</a:t>
            </a:r>
            <a:r>
              <a:rPr lang="lt-LT" dirty="0" err="1"/>
              <a:t>new_list</a:t>
            </a:r>
            <a:r>
              <a:rPr lang="lt-LT" dirty="0"/>
              <a:t>'. Mūsų tikslas yra sukurti naują sąrašą, kuriame kiekvienas elementas būtų atitinkamas elementas iš pradinio sąrašo, padidintas 2.</a:t>
            </a:r>
          </a:p>
          <a:p>
            <a:endParaRPr lang="lt-LT" dirty="0"/>
          </a:p>
          <a:p>
            <a:r>
              <a:rPr lang="lt-LT" dirty="0"/>
              <a:t>Naudojame </a:t>
            </a:r>
            <a:r>
              <a:rPr lang="lt-LT" dirty="0" err="1"/>
              <a:t>for</a:t>
            </a:r>
            <a:r>
              <a:rPr lang="lt-LT" dirty="0"/>
              <a:t> kilpą, kad pakartotume pradinį sąrašą „</a:t>
            </a:r>
            <a:r>
              <a:rPr lang="lt-LT" dirty="0" err="1"/>
              <a:t>sarasas</a:t>
            </a:r>
            <a:r>
              <a:rPr lang="lt-LT" dirty="0"/>
              <a:t>“. Prie kiekvieno skaičiaus pridedame tą skaičių ir du prie „</a:t>
            </a:r>
            <a:r>
              <a:rPr lang="lt-LT" dirty="0" err="1"/>
              <a:t>naujas_sarasas</a:t>
            </a:r>
            <a:r>
              <a:rPr lang="lt-LT" dirty="0"/>
              <a:t>“. Jei kode yra problemų arba negauname laukiamos išvesties, pradedamas derinimas.</a:t>
            </a:r>
          </a:p>
          <a:p>
            <a:endParaRPr lang="lt-LT" dirty="0"/>
          </a:p>
          <a:p>
            <a:r>
              <a:rPr lang="lt-LT" dirty="0"/>
              <a:t>Derindami šią kodo dalį, galime nustatyti lūžio taškus svarbiausiuose taškuose, pvz., ciklo viduje. Tokiu atveju lūžio tašką galėtume įdėti prieš pat pridėdami padidintą skaičių prie „</a:t>
            </a:r>
            <a:r>
              <a:rPr lang="lt-LT" dirty="0" err="1"/>
              <a:t>naujas_sarasas</a:t>
            </a:r>
            <a:r>
              <a:rPr lang="lt-LT" dirty="0"/>
              <a:t>“. Šiame lūžio taške, naudodami kintamųjų langą, galime patikrinti esamą kintamųjų būseną.</a:t>
            </a:r>
          </a:p>
          <a:p>
            <a:endParaRPr lang="lt-LT" dirty="0"/>
          </a:p>
          <a:p>
            <a:r>
              <a:rPr lang="lt-LT" dirty="0"/>
              <a:t>Kaip parodyta derinimo išvestyje, matome esamą '</a:t>
            </a:r>
            <a:r>
              <a:rPr lang="lt-LT" dirty="0" err="1"/>
              <a:t>sarasas</a:t>
            </a:r>
            <a:r>
              <a:rPr lang="lt-LT" dirty="0"/>
              <a:t>', '</a:t>
            </a:r>
            <a:r>
              <a:rPr lang="lt-LT" dirty="0" err="1"/>
              <a:t>naujas_sarasas</a:t>
            </a:r>
            <a:r>
              <a:rPr lang="lt-LT" dirty="0"/>
              <a:t>' ir '</a:t>
            </a:r>
            <a:r>
              <a:rPr lang="lt-LT" dirty="0" err="1"/>
              <a:t>skaicius</a:t>
            </a:r>
            <a:r>
              <a:rPr lang="lt-LT" dirty="0"/>
              <a:t>' būseną. „</a:t>
            </a:r>
            <a:r>
              <a:rPr lang="lt-LT" dirty="0" err="1"/>
              <a:t>sarasas</a:t>
            </a:r>
            <a:r>
              <a:rPr lang="lt-LT" dirty="0"/>
              <a:t>“, kaip ir tikėtasi, išlieka nepakitęs. „</a:t>
            </a:r>
            <a:r>
              <a:rPr lang="lt-LT" dirty="0" err="1"/>
              <a:t>naujas_sarasas</a:t>
            </a:r>
            <a:r>
              <a:rPr lang="lt-LT" dirty="0"/>
              <a:t>“ auga palaipsniui, kiekvienas elementas yra atitinkamas elementas „</a:t>
            </a:r>
            <a:r>
              <a:rPr lang="lt-LT" dirty="0" err="1"/>
              <a:t>sarasas</a:t>
            </a:r>
            <a:r>
              <a:rPr lang="lt-LT" dirty="0"/>
              <a:t>“ plius du. '</a:t>
            </a:r>
            <a:r>
              <a:rPr lang="lt-LT" dirty="0" err="1"/>
              <a:t>skaicius</a:t>
            </a:r>
            <a:r>
              <a:rPr lang="lt-LT" dirty="0"/>
              <a:t>' rodo esamą elementą, kuris apdorojamas cikle.</a:t>
            </a:r>
          </a:p>
          <a:p>
            <a:endParaRPr lang="lt-LT" dirty="0"/>
          </a:p>
          <a:p>
            <a:r>
              <a:rPr lang="lt-LT" dirty="0"/>
              <a:t>Tikrindami šiuos kintamuosius kiekvienos iteracijos metu, galime suprasti, kaip yra manipuliuojama mūsų sąrašais. Jei kas nors negerai, pavyzdžiui, neteisinga reikšmė naujame sąraše, galime patikrinti kintamųjų būseną tuo metu, kad nustatytų problemą. Tada galėtume išspręsti problemą ir tęsti vykdymą arba paleisti iš naujo su pataisytu kodu.</a:t>
            </a:r>
          </a:p>
          <a:p>
            <a:endParaRPr lang="lt-LT" dirty="0"/>
          </a:p>
          <a:p>
            <a:r>
              <a:rPr lang="lt-LT" dirty="0"/>
              <a:t>Atminkite, kad derinant svarbu ne tik pažvelgti į klaidų pranešimus, bet ir į kintamųjų būseną. Tai dažnai gali padėti suprasti, kas negerai ir kodėl. Tolesnėse sesijose toliau tyrinėsime daugiau derinimo įrankių ir metodų </a:t>
            </a:r>
            <a:r>
              <a:rPr lang="lt-LT" dirty="0" err="1"/>
              <a:t>Python</a:t>
            </a:r>
            <a:r>
              <a:rPr lang="lt-LT" dirty="0"/>
              <a:t>.</a:t>
            </a:r>
            <a:endParaRPr lang="en-LT" dirty="0"/>
          </a:p>
        </p:txBody>
      </p:sp>
      <p:sp>
        <p:nvSpPr>
          <p:cNvPr id="4" name="Slide Number Placeholder 3"/>
          <p:cNvSpPr>
            <a:spLocks noGrp="1"/>
          </p:cNvSpPr>
          <p:nvPr>
            <p:ph type="sldNum" sz="quarter" idx="5"/>
          </p:nvPr>
        </p:nvSpPr>
        <p:spPr/>
        <p:txBody>
          <a:bodyPr/>
          <a:lstStyle/>
          <a:p>
            <a:fld id="{2C7D531C-53FF-7649-B840-9B1DCD13CC4D}" type="slidenum">
              <a:rPr lang="en-LT" smtClean="0"/>
              <a:t>9</a:t>
            </a:fld>
            <a:endParaRPr lang="en-LT"/>
          </a:p>
        </p:txBody>
      </p:sp>
    </p:spTree>
    <p:extLst>
      <p:ext uri="{BB962C8B-B14F-4D97-AF65-F5344CB8AC3E}">
        <p14:creationId xmlns:p14="http://schemas.microsoft.com/office/powerpoint/2010/main" val="1643167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3/library/"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pPr>
            <a:r>
              <a:rPr lang="lt-LT" sz="4400" b="1" strike="noStrike" spc="-1" dirty="0">
                <a:solidFill>
                  <a:srgbClr val="000000"/>
                </a:solidFill>
                <a:latin typeface="Arial"/>
                <a:ea typeface="Arial"/>
              </a:rPr>
              <a:t>11 paskaita. </a:t>
            </a:r>
            <a:r>
              <a:rPr lang="lt-LT" sz="4400" b="1" strike="noStrike" spc="-1" dirty="0" err="1">
                <a:solidFill>
                  <a:srgbClr val="000000"/>
                </a:solidFill>
                <a:latin typeface="Arial"/>
                <a:ea typeface="Arial"/>
              </a:rPr>
              <a:t>Get</a:t>
            </a:r>
            <a:r>
              <a:rPr lang="lt-LT" sz="4400" b="1" strike="noStrike" spc="-1" dirty="0">
                <a:solidFill>
                  <a:srgbClr val="000000"/>
                </a:solidFill>
                <a:latin typeface="Arial"/>
                <a:ea typeface="Arial"/>
              </a:rPr>
              <a:t> </a:t>
            </a:r>
            <a:r>
              <a:rPr lang="lt-LT" sz="4400" b="1" strike="noStrike" spc="-1" dirty="0" err="1">
                <a:solidFill>
                  <a:srgbClr val="000000"/>
                </a:solidFill>
                <a:latin typeface="Arial"/>
                <a:ea typeface="Arial"/>
              </a:rPr>
              <a:t>Set</a:t>
            </a:r>
            <a:r>
              <a:rPr lang="lt-LT" sz="4400" b="1" strike="noStrike" spc="-1" dirty="0">
                <a:solidFill>
                  <a:srgbClr val="000000"/>
                </a:solidFill>
                <a:latin typeface="Arial"/>
                <a:ea typeface="Arial"/>
              </a:rPr>
              <a:t> metodai, </a:t>
            </a:r>
            <a:r>
              <a:rPr lang="lt-LT" sz="4400" b="1" strike="noStrike" spc="-1" dirty="0" err="1">
                <a:solidFill>
                  <a:srgbClr val="000000"/>
                </a:solidFill>
                <a:latin typeface="Arial"/>
                <a:ea typeface="Arial"/>
              </a:rPr>
              <a:t>debug</a:t>
            </a:r>
            <a:endParaRPr lang="lt-LT" sz="4400" b="0" strike="noStrike" spc="-1" dirty="0">
              <a:latin typeface="Arial"/>
            </a:endParaRPr>
          </a:p>
        </p:txBody>
      </p:sp>
      <p:pic>
        <p:nvPicPr>
          <p:cNvPr id="187" name="Picture Placeholder 14"/>
          <p:cNvPicPr/>
          <p:nvPr/>
        </p:nvPicPr>
        <p:blipFill>
          <a:blip r:embed="rId3"/>
          <a:stretch/>
        </p:blipFill>
        <p:spPr>
          <a:xfrm>
            <a:off x="14449320" y="-1709640"/>
            <a:ext cx="1834560" cy="1834560"/>
          </a:xfrm>
          <a:prstGeom prst="rect">
            <a:avLst/>
          </a:prstGeom>
          <a:ln w="12600">
            <a:noFill/>
          </a:ln>
        </p:spPr>
      </p:pic>
      <p:grpSp>
        <p:nvGrpSpPr>
          <p:cNvPr id="188" name="Group 4"/>
          <p:cNvGrpSpPr/>
          <p:nvPr/>
        </p:nvGrpSpPr>
        <p:grpSpPr>
          <a:xfrm>
            <a:off x="9866160" y="2715120"/>
            <a:ext cx="1834560" cy="463680"/>
            <a:chOff x="9866160" y="2715120"/>
            <a:chExt cx="1834560" cy="463680"/>
          </a:xfrm>
        </p:grpSpPr>
        <p:sp>
          <p:nvSpPr>
            <p:cNvPr id="189"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190"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191" name="Picture 4"/>
          <p:cNvPicPr/>
          <p:nvPr/>
        </p:nvPicPr>
        <p:blipFill>
          <a:blip r:embed="rId4"/>
          <a:stretch/>
        </p:blipFill>
        <p:spPr>
          <a:xfrm>
            <a:off x="9920160" y="406080"/>
            <a:ext cx="1951920" cy="1951920"/>
          </a:xfrm>
          <a:prstGeom prst="rect">
            <a:avLst/>
          </a:prstGeom>
          <a:ln>
            <a:noFill/>
          </a:ln>
        </p:spPr>
      </p:pic>
      <p:sp>
        <p:nvSpPr>
          <p:cNvPr id="2" name="CustomShape 2">
            <a:extLst>
              <a:ext uri="{FF2B5EF4-FFF2-40B4-BE49-F238E27FC236}">
                <a16:creationId xmlns:a16="http://schemas.microsoft.com/office/drawing/2014/main" id="{1769FD5A-054E-695F-003E-3E5C5A8F175E}"/>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3FE051DC-6DAA-CA67-D0F2-1BD65AB9145F}"/>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Kaip patikrinti ar kodas veikia 1</a:t>
            </a:r>
            <a:endParaRPr lang="lt-LT" sz="3000" b="0" strike="noStrike" spc="-1">
              <a:latin typeface="Arial"/>
            </a:endParaRPr>
          </a:p>
        </p:txBody>
      </p:sp>
      <p:sp>
        <p:nvSpPr>
          <p:cNvPr id="227"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28" name="Picture 4"/>
          <p:cNvPicPr/>
          <p:nvPr/>
        </p:nvPicPr>
        <p:blipFill>
          <a:blip r:embed="rId3"/>
          <a:stretch/>
        </p:blipFill>
        <p:spPr>
          <a:xfrm>
            <a:off x="1531800" y="1020960"/>
            <a:ext cx="2742840" cy="1825200"/>
          </a:xfrm>
          <a:prstGeom prst="rect">
            <a:avLst/>
          </a:prstGeom>
          <a:ln>
            <a:noFill/>
          </a:ln>
        </p:spPr>
      </p:pic>
      <p:pic>
        <p:nvPicPr>
          <p:cNvPr id="229" name="Picture 5"/>
          <p:cNvPicPr/>
          <p:nvPr/>
        </p:nvPicPr>
        <p:blipFill>
          <a:blip r:embed="rId4"/>
          <a:stretch/>
        </p:blipFill>
        <p:spPr>
          <a:xfrm>
            <a:off x="1531800" y="3093840"/>
            <a:ext cx="2742840" cy="1402920"/>
          </a:xfrm>
          <a:prstGeom prst="rect">
            <a:avLst/>
          </a:prstGeom>
          <a:ln>
            <a:noFill/>
          </a:ln>
        </p:spPr>
      </p:pic>
      <p:pic>
        <p:nvPicPr>
          <p:cNvPr id="230" name="Picture 6"/>
          <p:cNvPicPr/>
          <p:nvPr/>
        </p:nvPicPr>
        <p:blipFill>
          <a:blip r:embed="rId5"/>
          <a:stretch/>
        </p:blipFill>
        <p:spPr>
          <a:xfrm>
            <a:off x="1531800" y="4838760"/>
            <a:ext cx="2742840" cy="1501200"/>
          </a:xfrm>
          <a:prstGeom prst="rect">
            <a:avLst/>
          </a:prstGeom>
          <a:ln>
            <a:noFill/>
          </a:ln>
        </p:spPr>
      </p:pic>
      <p:sp>
        <p:nvSpPr>
          <p:cNvPr id="2" name="TextBox 1">
            <a:extLst>
              <a:ext uri="{FF2B5EF4-FFF2-40B4-BE49-F238E27FC236}">
                <a16:creationId xmlns:a16="http://schemas.microsoft.com/office/drawing/2014/main" id="{CD61DC9E-5363-6050-DF86-E1135F1BCC6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Kaip patikrinti ar kodas veikia 2</a:t>
            </a:r>
            <a:endParaRPr lang="lt-LT" sz="3000" b="0" strike="noStrike" spc="-1">
              <a:latin typeface="Arial"/>
            </a:endParaRPr>
          </a:p>
        </p:txBody>
      </p:sp>
      <p:sp>
        <p:nvSpPr>
          <p:cNvPr id="232"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33" name="Picture 3"/>
          <p:cNvPicPr/>
          <p:nvPr/>
        </p:nvPicPr>
        <p:blipFill>
          <a:blip r:embed="rId3"/>
          <a:stretch/>
        </p:blipFill>
        <p:spPr>
          <a:xfrm>
            <a:off x="586440" y="2084400"/>
            <a:ext cx="4691160" cy="2688840"/>
          </a:xfrm>
          <a:prstGeom prst="rect">
            <a:avLst/>
          </a:prstGeom>
          <a:ln>
            <a:noFill/>
          </a:ln>
        </p:spPr>
      </p:pic>
      <p:sp>
        <p:nvSpPr>
          <p:cNvPr id="2" name="TextBox 1">
            <a:extLst>
              <a:ext uri="{FF2B5EF4-FFF2-40B4-BE49-F238E27FC236}">
                <a16:creationId xmlns:a16="http://schemas.microsoft.com/office/drawing/2014/main" id="{8AD9503D-C3C4-6600-9387-4AD46759A64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Kaip patikrinti objektus</a:t>
            </a:r>
            <a:endParaRPr lang="lt-LT" sz="3000" b="0" strike="noStrike" spc="-1">
              <a:latin typeface="Arial"/>
            </a:endParaRPr>
          </a:p>
        </p:txBody>
      </p:sp>
      <p:sp>
        <p:nvSpPr>
          <p:cNvPr id="235"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36" name="Picture 3"/>
          <p:cNvPicPr/>
          <p:nvPr/>
        </p:nvPicPr>
        <p:blipFill>
          <a:blip r:embed="rId3"/>
          <a:stretch/>
        </p:blipFill>
        <p:spPr>
          <a:xfrm>
            <a:off x="721440" y="1758960"/>
            <a:ext cx="4421160" cy="1661400"/>
          </a:xfrm>
          <a:prstGeom prst="rect">
            <a:avLst/>
          </a:prstGeom>
          <a:ln>
            <a:noFill/>
          </a:ln>
        </p:spPr>
      </p:pic>
      <p:pic>
        <p:nvPicPr>
          <p:cNvPr id="237" name="Picture 4"/>
          <p:cNvPicPr/>
          <p:nvPr/>
        </p:nvPicPr>
        <p:blipFill>
          <a:blip r:embed="rId4"/>
          <a:stretch/>
        </p:blipFill>
        <p:spPr>
          <a:xfrm>
            <a:off x="721440" y="3533760"/>
            <a:ext cx="4421160" cy="1844280"/>
          </a:xfrm>
          <a:prstGeom prst="rect">
            <a:avLst/>
          </a:prstGeom>
          <a:ln>
            <a:noFill/>
          </a:ln>
        </p:spPr>
      </p:pic>
      <p:sp>
        <p:nvSpPr>
          <p:cNvPr id="2" name="TextBox 1">
            <a:extLst>
              <a:ext uri="{FF2B5EF4-FFF2-40B4-BE49-F238E27FC236}">
                <a16:creationId xmlns:a16="http://schemas.microsoft.com/office/drawing/2014/main" id="{64B60116-019E-4818-539B-B257C171D7E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grpSp>
        <p:nvGrpSpPr>
          <p:cNvPr id="239" name="Group 2"/>
          <p:cNvGrpSpPr/>
          <p:nvPr/>
        </p:nvGrpSpPr>
        <p:grpSpPr>
          <a:xfrm>
            <a:off x="479880" y="898200"/>
            <a:ext cx="1834560" cy="463680"/>
            <a:chOff x="479880" y="898200"/>
            <a:chExt cx="1834560" cy="463680"/>
          </a:xfrm>
        </p:grpSpPr>
        <p:sp>
          <p:nvSpPr>
            <p:cNvPr id="240"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241"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242" name="Picture Placeholder 2"/>
          <p:cNvPicPr/>
          <p:nvPr/>
        </p:nvPicPr>
        <p:blipFill>
          <a:blip r:embed="rId2"/>
          <a:stretch/>
        </p:blipFill>
        <p:spPr>
          <a:xfrm>
            <a:off x="479880" y="1441440"/>
            <a:ext cx="11231280" cy="5227560"/>
          </a:xfrm>
          <a:prstGeom prst="rect">
            <a:avLst/>
          </a:prstGeom>
          <a:ln w="12600">
            <a:noFill/>
          </a:ln>
        </p:spPr>
      </p:pic>
      <p:sp>
        <p:nvSpPr>
          <p:cNvPr id="243"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600" b="0" strike="noStrike" spc="-1">
                <a:solidFill>
                  <a:srgbClr val="000000"/>
                </a:solidFill>
                <a:latin typeface="Arial"/>
                <a:ea typeface="DejaVu Sans"/>
              </a:rPr>
              <a:t>Parašyti klasę "Namas", kuri turėtų savybę "plotas" ir "verte". Padaryti taip, kad savybė "verte" koreguojama tik įvedus skaičių. Programoje naudoti dekoratorių @property.</a:t>
            </a: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238C9A24-EF69-D18B-8341-A5D82ECC8250}"/>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grpSp>
        <p:nvGrpSpPr>
          <p:cNvPr id="245" name="Group 2"/>
          <p:cNvGrpSpPr/>
          <p:nvPr/>
        </p:nvGrpSpPr>
        <p:grpSpPr>
          <a:xfrm>
            <a:off x="480240" y="914400"/>
            <a:ext cx="1834560" cy="463680"/>
            <a:chOff x="480240" y="914400"/>
            <a:chExt cx="1834560" cy="463680"/>
          </a:xfrm>
        </p:grpSpPr>
        <p:sp>
          <p:nvSpPr>
            <p:cNvPr id="246"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47"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248" name="Picture Placeholder 2"/>
          <p:cNvPicPr/>
          <p:nvPr/>
        </p:nvPicPr>
        <p:blipFill>
          <a:blip r:embed="rId2"/>
          <a:stretch/>
        </p:blipFill>
        <p:spPr>
          <a:xfrm>
            <a:off x="479880" y="1441440"/>
            <a:ext cx="11231280" cy="5227560"/>
          </a:xfrm>
          <a:prstGeom prst="rect">
            <a:avLst/>
          </a:prstGeom>
          <a:ln w="12600">
            <a:noFill/>
          </a:ln>
        </p:spPr>
      </p:pic>
      <p:sp>
        <p:nvSpPr>
          <p:cNvPr id="249"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1E08478B-2E58-8724-45E6-A8E97EA40C7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pPr>
            <a:r>
              <a:rPr lang="lt-LT" sz="1400" strike="noStrike" spc="-1" dirty="0">
                <a:solidFill>
                  <a:srgbClr val="000000"/>
                </a:solidFill>
                <a:latin typeface="Arial"/>
                <a:ea typeface="Arial"/>
              </a:rPr>
              <a:t>11 paskaita. </a:t>
            </a:r>
            <a:r>
              <a:rPr lang="lt-LT" sz="1400" strike="noStrike" spc="-1" dirty="0" err="1">
                <a:solidFill>
                  <a:srgbClr val="000000"/>
                </a:solidFill>
                <a:latin typeface="Arial"/>
                <a:ea typeface="Arial"/>
              </a:rPr>
              <a:t>Get</a:t>
            </a:r>
            <a:r>
              <a:rPr lang="lt-LT" sz="1400" strike="noStrike" spc="-1" dirty="0">
                <a:solidFill>
                  <a:srgbClr val="000000"/>
                </a:solidFill>
                <a:latin typeface="Arial"/>
                <a:ea typeface="Arial"/>
              </a:rPr>
              <a:t> </a:t>
            </a:r>
            <a:r>
              <a:rPr lang="lt-LT" sz="1400" strike="noStrike" spc="-1" dirty="0" err="1">
                <a:solidFill>
                  <a:srgbClr val="000000"/>
                </a:solidFill>
                <a:latin typeface="Arial"/>
                <a:ea typeface="Arial"/>
              </a:rPr>
              <a:t>Set</a:t>
            </a:r>
            <a:r>
              <a:rPr lang="lt-LT" sz="1400" strike="noStrike" spc="-1" dirty="0">
                <a:solidFill>
                  <a:srgbClr val="000000"/>
                </a:solidFill>
                <a:latin typeface="Arial"/>
                <a:ea typeface="Arial"/>
              </a:rPr>
              <a:t> metodai, </a:t>
            </a:r>
            <a:r>
              <a:rPr lang="lt-LT" sz="1400" strike="noStrike" spc="-1" dirty="0" err="1">
                <a:solidFill>
                  <a:srgbClr val="000000"/>
                </a:solidFill>
                <a:latin typeface="Arial"/>
                <a:ea typeface="Arial"/>
              </a:rPr>
              <a:t>debug</a:t>
            </a:r>
            <a:endParaRPr lang="lt-LT" sz="1400" strike="noStrike" spc="-1" dirty="0">
              <a:latin typeface="Arial"/>
            </a:endParaRPr>
          </a:p>
          <a:p>
            <a:pPr>
              <a:lnSpc>
                <a:spcPct val="90000"/>
              </a:lnSpc>
              <a:spcBef>
                <a:spcPts val="1001"/>
              </a:spcBef>
            </a:pPr>
            <a:endParaRPr lang="lt-LT" sz="1300" strike="noStrike" spc="-1" dirty="0">
              <a:latin typeface="Arial"/>
            </a:endParaRPr>
          </a:p>
        </p:txBody>
      </p:sp>
      <p:sp>
        <p:nvSpPr>
          <p:cNvPr id="330" name="CustomShape 2"/>
          <p:cNvSpPr/>
          <p:nvPr/>
        </p:nvSpPr>
        <p:spPr>
          <a:xfrm>
            <a:off x="3281760" y="2673296"/>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The</a:t>
            </a:r>
            <a:r>
              <a:rPr lang="lt-LT" sz="1600" b="1" spc="-1" dirty="0">
                <a:solidFill>
                  <a:srgbClr val="000000"/>
                </a:solidFill>
                <a:latin typeface="Arial"/>
              </a:rPr>
              <a:t> </a:t>
            </a:r>
            <a:r>
              <a:rPr lang="lt-LT" sz="1600" b="1" spc="-1" dirty="0" err="1">
                <a:solidFill>
                  <a:srgbClr val="000000"/>
                </a:solidFill>
                <a:latin typeface="Arial"/>
              </a:rPr>
              <a:t>Python</a:t>
            </a:r>
            <a:r>
              <a:rPr lang="lt-LT" sz="1600" b="1" spc="-1" dirty="0">
                <a:solidFill>
                  <a:srgbClr val="000000"/>
                </a:solidFill>
                <a:latin typeface="Arial"/>
              </a:rPr>
              <a:t> Standard </a:t>
            </a:r>
            <a:r>
              <a:rPr lang="lt-LT" sz="1600" b="1" spc="-1" dirty="0" err="1">
                <a:solidFill>
                  <a:srgbClr val="000000"/>
                </a:solidFill>
                <a:latin typeface="Arial"/>
              </a:rPr>
              <a:t>Library</a:t>
            </a:r>
            <a:endParaRPr lang="lt-LT" sz="1600" b="0" strike="noStrike" spc="-1" dirty="0" err="1">
              <a:latin typeface="Arial"/>
            </a:endParaRPr>
          </a:p>
        </p:txBody>
      </p:sp>
      <p:sp>
        <p:nvSpPr>
          <p:cNvPr id="331" name="CustomShape 3"/>
          <p:cNvSpPr/>
          <p:nvPr/>
        </p:nvSpPr>
        <p:spPr>
          <a:xfrm>
            <a:off x="3281760" y="3022856"/>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Visi standartinės bibliotekos moduliai</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3480" y="2673296"/>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https://</a:t>
            </a:r>
            <a:r>
              <a:rPr lang="lt-LT" sz="1600" spc="-1" dirty="0">
                <a:ea typeface="+mn-lt"/>
                <a:cs typeface="+mn-lt"/>
                <a:hlinkClick r:id="rId2">
                  <a:extLst>
                    <a:ext uri="{A12FA001-AC4F-418D-AE19-62706E023703}">
                      <ahyp:hlinkClr xmlns:ahyp="http://schemas.microsoft.com/office/drawing/2018/hyperlinkcolor" val="tx"/>
                    </a:ext>
                  </a:extLst>
                </a:hlinkClick>
              </a:rPr>
              <a:t>docs</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r>
              <a:rPr lang="lt-LT" sz="1600" spc="-1" dirty="0">
                <a:ea typeface="+mn-lt"/>
                <a:cs typeface="+mn-lt"/>
                <a:hlinkClick r:id="rId2">
                  <a:extLst>
                    <a:ext uri="{A12FA001-AC4F-418D-AE19-62706E023703}">
                      <ahyp:hlinkClr xmlns:ahyp="http://schemas.microsoft.com/office/drawing/2018/hyperlinkcolor" val="tx"/>
                    </a:ext>
                  </a:extLst>
                </a:hlinkClick>
              </a:rPr>
              <a:t>python</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.org/</a:t>
            </a:r>
            <a:r>
              <a:rPr lang="lt-LT" sz="1600" spc="-1" dirty="0">
                <a:ea typeface="+mn-lt"/>
                <a:cs typeface="+mn-lt"/>
                <a:hlinkClick r:id="rId2">
                  <a:extLst>
                    <a:ext uri="{A12FA001-AC4F-418D-AE19-62706E023703}">
                      <ahyp:hlinkClr xmlns:ahyp="http://schemas.microsoft.com/office/drawing/2018/hyperlinkcolor" val="tx"/>
                    </a:ext>
                  </a:extLst>
                </a:hlinkClick>
              </a:rPr>
              <a:t>3/library</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endParaRPr lang="en-US">
              <a:ea typeface="+mn-lt"/>
              <a:cs typeface="+mn-lt"/>
            </a:endParaRPr>
          </a:p>
        </p:txBody>
      </p:sp>
      <p:sp>
        <p:nvSpPr>
          <p:cNvPr id="2" name="TextShape 5">
            <a:extLst>
              <a:ext uri="{FF2B5EF4-FFF2-40B4-BE49-F238E27FC236}">
                <a16:creationId xmlns:a16="http://schemas.microsoft.com/office/drawing/2014/main" id="{633938DF-5A87-DEB9-AD46-7E41A596E332}"/>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A07F42D9-1B4C-0677-B459-C52554BD1183}"/>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000000"/>
                </a:solidFill>
                <a:latin typeface="Arial"/>
                <a:ea typeface="Arial"/>
              </a:rPr>
              <a:t>11 paskaita. Get Set metodai, debug</a:t>
            </a:r>
            <a:endParaRPr lang="lt-LT" sz="1300" b="0" strike="noStrike" spc="-1">
              <a:latin typeface="Arial"/>
            </a:endParaRPr>
          </a:p>
        </p:txBody>
      </p:sp>
      <p:sp>
        <p:nvSpPr>
          <p:cNvPr id="193"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194" name="CustomShape 3"/>
          <p:cNvSpPr/>
          <p:nvPr/>
        </p:nvSpPr>
        <p:spPr>
          <a:xfrm>
            <a:off x="1398600" y="3347640"/>
            <a:ext cx="4235040" cy="36072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Kas yra Get ir Set metodai</a:t>
            </a:r>
            <a:endParaRPr lang="lt-LT" sz="1600" b="0" strike="noStrike" spc="-1">
              <a:latin typeface="Arial"/>
            </a:endParaRPr>
          </a:p>
        </p:txBody>
      </p:sp>
      <p:sp>
        <p:nvSpPr>
          <p:cNvPr id="195" name="CustomShape 4"/>
          <p:cNvSpPr/>
          <p:nvPr/>
        </p:nvSpPr>
        <p:spPr>
          <a:xfrm>
            <a:off x="1398600" y="4566960"/>
            <a:ext cx="4235040" cy="4089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Debugint programą</a:t>
            </a:r>
            <a:endParaRPr lang="lt-LT" sz="1600" b="0" strike="noStrike" spc="-1">
              <a:latin typeface="Arial"/>
            </a:endParaRPr>
          </a:p>
        </p:txBody>
      </p:sp>
      <p:grpSp>
        <p:nvGrpSpPr>
          <p:cNvPr id="196" name="Group 5"/>
          <p:cNvGrpSpPr/>
          <p:nvPr/>
        </p:nvGrpSpPr>
        <p:grpSpPr>
          <a:xfrm>
            <a:off x="480240" y="3193560"/>
            <a:ext cx="730800" cy="730800"/>
            <a:chOff x="480240" y="3193560"/>
            <a:chExt cx="730800" cy="730800"/>
          </a:xfrm>
        </p:grpSpPr>
        <p:sp>
          <p:nvSpPr>
            <p:cNvPr id="197" name="CustomShape 6"/>
            <p:cNvSpPr/>
            <p:nvPr/>
          </p:nvSpPr>
          <p:spPr>
            <a:xfrm>
              <a:off x="480240" y="319356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198" name="CustomShape 7"/>
            <p:cNvSpPr/>
            <p:nvPr/>
          </p:nvSpPr>
          <p:spPr>
            <a:xfrm>
              <a:off x="633240" y="336096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199" name="Group 8"/>
          <p:cNvGrpSpPr/>
          <p:nvPr/>
        </p:nvGrpSpPr>
        <p:grpSpPr>
          <a:xfrm>
            <a:off x="480240" y="4403160"/>
            <a:ext cx="730800" cy="730800"/>
            <a:chOff x="480240" y="4403160"/>
            <a:chExt cx="730800" cy="730800"/>
          </a:xfrm>
        </p:grpSpPr>
        <p:sp>
          <p:nvSpPr>
            <p:cNvPr id="200" name="CustomShape 9"/>
            <p:cNvSpPr/>
            <p:nvPr/>
          </p:nvSpPr>
          <p:spPr>
            <a:xfrm>
              <a:off x="480240" y="440316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01" name="CustomShape 10"/>
            <p:cNvSpPr/>
            <p:nvPr/>
          </p:nvSpPr>
          <p:spPr>
            <a:xfrm>
              <a:off x="633240" y="457092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Kada gali prireikti get/set metodų</a:t>
            </a:r>
            <a:endParaRPr lang="lt-LT" sz="3000" b="0" strike="noStrike" spc="-1">
              <a:latin typeface="Arial"/>
            </a:endParaRPr>
          </a:p>
        </p:txBody>
      </p:sp>
      <p:sp>
        <p:nvSpPr>
          <p:cNvPr id="203"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04" name="Picture 2"/>
          <p:cNvPicPr/>
          <p:nvPr/>
        </p:nvPicPr>
        <p:blipFill>
          <a:blip r:embed="rId3"/>
          <a:stretch/>
        </p:blipFill>
        <p:spPr>
          <a:xfrm>
            <a:off x="711720" y="2046600"/>
            <a:ext cx="4449960" cy="1954080"/>
          </a:xfrm>
          <a:prstGeom prst="rect">
            <a:avLst/>
          </a:prstGeom>
          <a:ln>
            <a:noFill/>
          </a:ln>
        </p:spPr>
      </p:pic>
      <p:pic>
        <p:nvPicPr>
          <p:cNvPr id="205" name="Picture 5"/>
          <p:cNvPicPr/>
          <p:nvPr/>
        </p:nvPicPr>
        <p:blipFill>
          <a:blip r:embed="rId4"/>
          <a:stretch/>
        </p:blipFill>
        <p:spPr>
          <a:xfrm>
            <a:off x="711720" y="4517280"/>
            <a:ext cx="4449960" cy="919440"/>
          </a:xfrm>
          <a:prstGeom prst="rect">
            <a:avLst/>
          </a:prstGeom>
          <a:ln>
            <a:noFill/>
          </a:ln>
        </p:spPr>
      </p:pic>
      <p:sp>
        <p:nvSpPr>
          <p:cNvPr id="2" name="TextBox 1">
            <a:extLst>
              <a:ext uri="{FF2B5EF4-FFF2-40B4-BE49-F238E27FC236}">
                <a16:creationId xmlns:a16="http://schemas.microsoft.com/office/drawing/2014/main" id="{75385BF6-98C1-E516-FC68-BE78D9330E1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Sprendimo variantas 1</a:t>
            </a:r>
            <a:endParaRPr lang="lt-LT" sz="3000" b="0" strike="noStrike" spc="-1">
              <a:latin typeface="Arial"/>
            </a:endParaRPr>
          </a:p>
        </p:txBody>
      </p:sp>
      <p:sp>
        <p:nvSpPr>
          <p:cNvPr id="207"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08" name="Picture 5"/>
          <p:cNvPicPr/>
          <p:nvPr/>
        </p:nvPicPr>
        <p:blipFill>
          <a:blip r:embed="rId3"/>
          <a:stretch/>
        </p:blipFill>
        <p:spPr>
          <a:xfrm>
            <a:off x="624960" y="2037960"/>
            <a:ext cx="4710600" cy="3292920"/>
          </a:xfrm>
          <a:prstGeom prst="rect">
            <a:avLst/>
          </a:prstGeom>
          <a:ln>
            <a:noFill/>
          </a:ln>
        </p:spPr>
      </p:pic>
      <p:sp>
        <p:nvSpPr>
          <p:cNvPr id="2" name="TextBox 1">
            <a:extLst>
              <a:ext uri="{FF2B5EF4-FFF2-40B4-BE49-F238E27FC236}">
                <a16:creationId xmlns:a16="http://schemas.microsoft.com/office/drawing/2014/main" id="{901A84EE-E8B7-2A68-DB99-F5067EEC250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Sprendimo variantas 2</a:t>
            </a:r>
            <a:endParaRPr lang="lt-LT" sz="3000" b="0" strike="noStrike" spc="-1">
              <a:latin typeface="Arial"/>
            </a:endParaRPr>
          </a:p>
        </p:txBody>
      </p:sp>
      <p:sp>
        <p:nvSpPr>
          <p:cNvPr id="210"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11" name="Picture 2"/>
          <p:cNvPicPr/>
          <p:nvPr/>
        </p:nvPicPr>
        <p:blipFill>
          <a:blip r:embed="rId3"/>
          <a:stretch/>
        </p:blipFill>
        <p:spPr>
          <a:xfrm>
            <a:off x="644400" y="1716480"/>
            <a:ext cx="4179960" cy="4428000"/>
          </a:xfrm>
          <a:prstGeom prst="rect">
            <a:avLst/>
          </a:prstGeom>
          <a:ln>
            <a:noFill/>
          </a:ln>
        </p:spPr>
      </p:pic>
      <p:sp>
        <p:nvSpPr>
          <p:cNvPr id="2" name="TextBox 1">
            <a:extLst>
              <a:ext uri="{FF2B5EF4-FFF2-40B4-BE49-F238E27FC236}">
                <a16:creationId xmlns:a16="http://schemas.microsoft.com/office/drawing/2014/main" id="{F1A634E8-2605-BDC4-C64F-F0E97E5F573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Dekoratorius @Property</a:t>
            </a:r>
            <a:endParaRPr lang="lt-LT" sz="3000" b="0" strike="noStrike" spc="-1">
              <a:latin typeface="Arial"/>
            </a:endParaRPr>
          </a:p>
        </p:txBody>
      </p:sp>
      <p:sp>
        <p:nvSpPr>
          <p:cNvPr id="213"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14" name="Picture 3"/>
          <p:cNvPicPr/>
          <p:nvPr/>
        </p:nvPicPr>
        <p:blipFill>
          <a:blip r:embed="rId3"/>
          <a:stretch/>
        </p:blipFill>
        <p:spPr>
          <a:xfrm>
            <a:off x="808200" y="1158480"/>
            <a:ext cx="4151160" cy="5360400"/>
          </a:xfrm>
          <a:prstGeom prst="rect">
            <a:avLst/>
          </a:prstGeom>
          <a:ln>
            <a:noFill/>
          </a:ln>
        </p:spPr>
      </p:pic>
      <p:sp>
        <p:nvSpPr>
          <p:cNvPr id="2" name="TextBox 1">
            <a:extLst>
              <a:ext uri="{FF2B5EF4-FFF2-40B4-BE49-F238E27FC236}">
                <a16:creationId xmlns:a16="http://schemas.microsoft.com/office/drawing/2014/main" id="{5BA617F7-CC8B-6F15-3DDA-CD70758D78A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Klaidų taisymas (Debug) </a:t>
            </a:r>
            <a:endParaRPr lang="lt-LT" sz="3000" b="0" strike="noStrike" spc="-1">
              <a:latin typeface="Arial"/>
            </a:endParaRPr>
          </a:p>
        </p:txBody>
      </p:sp>
      <p:sp>
        <p:nvSpPr>
          <p:cNvPr id="216"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17" name="Picture 3"/>
          <p:cNvPicPr/>
          <p:nvPr/>
        </p:nvPicPr>
        <p:blipFill>
          <a:blip r:embed="rId3"/>
          <a:stretch/>
        </p:blipFill>
        <p:spPr>
          <a:xfrm>
            <a:off x="1068840" y="1207080"/>
            <a:ext cx="3813480" cy="1578600"/>
          </a:xfrm>
          <a:prstGeom prst="rect">
            <a:avLst/>
          </a:prstGeom>
          <a:ln>
            <a:noFill/>
          </a:ln>
        </p:spPr>
      </p:pic>
      <p:pic>
        <p:nvPicPr>
          <p:cNvPr id="218" name="Picture 4"/>
          <p:cNvPicPr/>
          <p:nvPr/>
        </p:nvPicPr>
        <p:blipFill>
          <a:blip r:embed="rId4"/>
          <a:stretch/>
        </p:blipFill>
        <p:spPr>
          <a:xfrm>
            <a:off x="1068840" y="3214440"/>
            <a:ext cx="3813480" cy="2512440"/>
          </a:xfrm>
          <a:prstGeom prst="rect">
            <a:avLst/>
          </a:prstGeom>
          <a:ln>
            <a:noFill/>
          </a:ln>
        </p:spPr>
      </p:pic>
      <p:sp>
        <p:nvSpPr>
          <p:cNvPr id="2" name="TextBox 1">
            <a:extLst>
              <a:ext uri="{FF2B5EF4-FFF2-40B4-BE49-F238E27FC236}">
                <a16:creationId xmlns:a16="http://schemas.microsoft.com/office/drawing/2014/main" id="{7B9ED20D-0D0D-9566-B028-13EA099EC40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Kintamųjų langas</a:t>
            </a:r>
            <a:endParaRPr lang="lt-LT" sz="3000" b="0" strike="noStrike" spc="-1">
              <a:latin typeface="Arial"/>
            </a:endParaRPr>
          </a:p>
        </p:txBody>
      </p:sp>
      <p:sp>
        <p:nvSpPr>
          <p:cNvPr id="220"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21" name="Picture 4"/>
          <p:cNvPicPr/>
          <p:nvPr/>
        </p:nvPicPr>
        <p:blipFill>
          <a:blip r:embed="rId3"/>
          <a:stretch/>
        </p:blipFill>
        <p:spPr>
          <a:xfrm>
            <a:off x="663480" y="2048760"/>
            <a:ext cx="4479120" cy="3251880"/>
          </a:xfrm>
          <a:prstGeom prst="rect">
            <a:avLst/>
          </a:prstGeom>
          <a:ln>
            <a:noFill/>
          </a:ln>
        </p:spPr>
      </p:pic>
      <p:sp>
        <p:nvSpPr>
          <p:cNvPr id="2" name="TextBox 1">
            <a:extLst>
              <a:ext uri="{FF2B5EF4-FFF2-40B4-BE49-F238E27FC236}">
                <a16:creationId xmlns:a16="http://schemas.microsoft.com/office/drawing/2014/main" id="{84995ADA-219F-DC29-4B5D-459275E3CEF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100000"/>
              </a:lnSpc>
            </a:pPr>
            <a:r>
              <a:rPr lang="lt-LT" sz="3000" b="1" strike="noStrike" spc="-1">
                <a:solidFill>
                  <a:srgbClr val="000000"/>
                </a:solidFill>
                <a:latin typeface="Arial"/>
                <a:ea typeface="DejaVu Sans"/>
              </a:rPr>
              <a:t>Sąrašo debuginimas</a:t>
            </a:r>
            <a:endParaRPr lang="lt-LT" sz="3000" b="0" strike="noStrike" spc="-1">
              <a:latin typeface="Arial"/>
            </a:endParaRPr>
          </a:p>
        </p:txBody>
      </p:sp>
      <p:sp>
        <p:nvSpPr>
          <p:cNvPr id="223"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11 paskaita. Get Set metodai, debug</a:t>
            </a:r>
            <a:endParaRPr lang="lt-LT" sz="1300" b="0" strike="noStrike" spc="-1">
              <a:latin typeface="Arial"/>
            </a:endParaRPr>
          </a:p>
        </p:txBody>
      </p:sp>
      <p:pic>
        <p:nvPicPr>
          <p:cNvPr id="224" name="Picture 3"/>
          <p:cNvPicPr/>
          <p:nvPr/>
        </p:nvPicPr>
        <p:blipFill>
          <a:blip r:embed="rId3"/>
          <a:stretch/>
        </p:blipFill>
        <p:spPr>
          <a:xfrm>
            <a:off x="759960" y="1536480"/>
            <a:ext cx="4295880" cy="2154960"/>
          </a:xfrm>
          <a:prstGeom prst="rect">
            <a:avLst/>
          </a:prstGeom>
          <a:ln>
            <a:noFill/>
          </a:ln>
        </p:spPr>
      </p:pic>
      <p:pic>
        <p:nvPicPr>
          <p:cNvPr id="225" name="Picture 4"/>
          <p:cNvPicPr/>
          <p:nvPr/>
        </p:nvPicPr>
        <p:blipFill>
          <a:blip r:embed="rId4"/>
          <a:stretch/>
        </p:blipFill>
        <p:spPr>
          <a:xfrm>
            <a:off x="759960" y="3951360"/>
            <a:ext cx="4295880" cy="2196360"/>
          </a:xfrm>
          <a:prstGeom prst="rect">
            <a:avLst/>
          </a:prstGeom>
          <a:ln>
            <a:noFill/>
          </a:ln>
        </p:spPr>
      </p:pic>
      <p:sp>
        <p:nvSpPr>
          <p:cNvPr id="2" name="TextBox 1">
            <a:extLst>
              <a:ext uri="{FF2B5EF4-FFF2-40B4-BE49-F238E27FC236}">
                <a16:creationId xmlns:a16="http://schemas.microsoft.com/office/drawing/2014/main" id="{63306595-C470-61E0-CF09-C672133D5A4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2f0fa9f-d35e-4a7f-aed7-55df17063d92">
      <UserInfo>
        <DisplayName>Python (CAPT01) Members</DisplayName>
        <AccountId>48</AccountId>
        <AccountType/>
      </UserInfo>
    </SharedWithUsers>
  </documentManagement>
</p:properties>
</file>

<file path=customXml/itemProps1.xml><?xml version="1.0" encoding="utf-8"?>
<ds:datastoreItem xmlns:ds="http://schemas.openxmlformats.org/officeDocument/2006/customXml" ds:itemID="{A596AC50-30D5-4D10-B790-84F186004905}">
  <ds:schemaRefs>
    <ds:schemaRef ds:uri="http://schemas.microsoft.com/sharepoint/v3/contenttype/forms"/>
  </ds:schemaRefs>
</ds:datastoreItem>
</file>

<file path=customXml/itemProps2.xml><?xml version="1.0" encoding="utf-8"?>
<ds:datastoreItem xmlns:ds="http://schemas.openxmlformats.org/officeDocument/2006/customXml" ds:itemID="{A1F870B8-3303-4CD9-8620-9267398E23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23EDEA-648E-42A0-A0F4-71B0E44695B6}">
  <ds:schemaRefs>
    <ds:schemaRef ds:uri="http://schemas.microsoft.com/office/2006/metadata/properties"/>
    <ds:schemaRef ds:uri="http://schemas.microsoft.com/office/infopath/2007/PartnerControls"/>
    <ds:schemaRef ds:uri="62f0fa9f-d35e-4a7f-aed7-55df17063d92"/>
  </ds:schemaRefs>
</ds:datastoreItem>
</file>

<file path=docProps/app.xml><?xml version="1.0" encoding="utf-8"?>
<Properties xmlns="http://schemas.openxmlformats.org/officeDocument/2006/extended-properties" xmlns:vt="http://schemas.openxmlformats.org/officeDocument/2006/docPropsVTypes">
  <Template/>
  <TotalTime>289</TotalTime>
  <Words>3821</Words>
  <Application>Microsoft Macintosh PowerPoint</Application>
  <PresentationFormat>Widescreen</PresentationFormat>
  <Paragraphs>238</Paragraphs>
  <Slides>15</Slides>
  <Notes>12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339</cp:revision>
  <dcterms:modified xsi:type="dcterms:W3CDTF">2023-07-11T11:50:43Z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y fmtid="{D5CDD505-2E9C-101B-9397-08002B2CF9AE}" pid="12" name="ContentTypeId">
    <vt:lpwstr>0x0101009ACC98F71C7CEB499EFDC29467EAFC60</vt:lpwstr>
  </property>
</Properties>
</file>