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28"/>
  </p:notesMasterIdLst>
  <p:sldIdLst>
    <p:sldId id="256" r:id="rId9"/>
    <p:sldId id="257" r:id="rId10"/>
    <p:sldId id="258" r:id="rId11"/>
    <p:sldId id="278" r:id="rId12"/>
    <p:sldId id="279" r:id="rId13"/>
    <p:sldId id="280" r:id="rId14"/>
    <p:sldId id="281" r:id="rId15"/>
    <p:sldId id="282" r:id="rId16"/>
    <p:sldId id="283" r:id="rId17"/>
    <p:sldId id="285" r:id="rId18"/>
    <p:sldId id="286" r:id="rId19"/>
    <p:sldId id="287" r:id="rId20"/>
    <p:sldId id="288" r:id="rId21"/>
    <p:sldId id="273" r:id="rId22"/>
    <p:sldId id="289" r:id="rId23"/>
    <p:sldId id="290" r:id="rId24"/>
    <p:sldId id="291" r:id="rId25"/>
    <p:sldId id="276" r:id="rId26"/>
    <p:sldId id="277" r:id="rId2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38"/>
    <p:restoredTop sz="59591"/>
  </p:normalViewPr>
  <p:slideViewPr>
    <p:cSldViewPr snapToGrid="0">
      <p:cViewPr varScale="1">
        <p:scale>
          <a:sx n="78" d="100"/>
          <a:sy n="78"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DD0F485-A95B-1246-9BC2-AA5DE3C1FCF1}" type="datetimeFigureOut">
              <a:rPr lang="en-LT" smtClean="0"/>
              <a:t>2023-07-02</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A5B11F5-AAFF-EE4F-8EE9-490E3A255159}" type="slidenum">
              <a:rPr lang="en-LT" smtClean="0"/>
              <a:t>‹#›</a:t>
            </a:fld>
            <a:endParaRPr lang="en-LT"/>
          </a:p>
        </p:txBody>
      </p:sp>
    </p:spTree>
    <p:extLst>
      <p:ext uri="{BB962C8B-B14F-4D97-AF65-F5344CB8AC3E}">
        <p14:creationId xmlns:p14="http://schemas.microsoft.com/office/powerpoint/2010/main" val="3338203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Siandien mes pakalbesime apie projektu kurima, moduliu importavima ir ()</a:t>
            </a:r>
          </a:p>
        </p:txBody>
      </p:sp>
      <p:sp>
        <p:nvSpPr>
          <p:cNvPr id="4" name="Slide Number Placeholder 3"/>
          <p:cNvSpPr>
            <a:spLocks noGrp="1"/>
          </p:cNvSpPr>
          <p:nvPr>
            <p:ph type="sldNum" sz="quarter" idx="5"/>
          </p:nvPr>
        </p:nvSpPr>
        <p:spPr/>
        <p:txBody>
          <a:bodyPr/>
          <a:lstStyle/>
          <a:p>
            <a:fld id="{2A5B11F5-AAFF-EE4F-8EE9-490E3A255159}" type="slidenum">
              <a:rPr lang="en-LT" smtClean="0"/>
              <a:t>1</a:t>
            </a:fld>
            <a:endParaRPr lang="en-LT"/>
          </a:p>
        </p:txBody>
      </p:sp>
    </p:spTree>
    <p:extLst>
      <p:ext uri="{BB962C8B-B14F-4D97-AF65-F5344CB8AC3E}">
        <p14:creationId xmlns:p14="http://schemas.microsoft.com/office/powerpoint/2010/main" val="305926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effectLst/>
                <a:latin typeface="Söhne"/>
              </a:rPr>
              <a:t>Introduction</a:t>
            </a:r>
          </a:p>
          <a:p>
            <a:pPr algn="l"/>
            <a:endParaRPr lang="en-GB" b="0" i="0" dirty="0">
              <a:solidFill>
                <a:srgbClr val="374151"/>
              </a:solidFill>
              <a:effectLst/>
              <a:latin typeface="Söhne"/>
            </a:endParaRPr>
          </a:p>
          <a:p>
            <a:pPr algn="l"/>
            <a:r>
              <a:rPr lang="en-GB" b="0" i="0" dirty="0">
                <a:solidFill>
                  <a:srgbClr val="374151"/>
                </a:solidFill>
                <a:effectLst/>
                <a:latin typeface="Söhne"/>
              </a:rPr>
              <a:t>Python modules can reside in different directories. As long as Python knows where to find these modules, you can import them just like how you'd import a module that's in the same directory as your script.</a:t>
            </a:r>
          </a:p>
          <a:p>
            <a:pPr algn="l"/>
            <a:endParaRPr lang="en-GB" b="0" i="0" dirty="0">
              <a:solidFill>
                <a:srgbClr val="374151"/>
              </a:solidFill>
              <a:effectLst/>
              <a:latin typeface="Söhne"/>
            </a:endParaRPr>
          </a:p>
          <a:p>
            <a:pPr algn="l"/>
            <a:r>
              <a:rPr lang="en-GB" b="0" i="0" dirty="0">
                <a:solidFill>
                  <a:srgbClr val="374151"/>
                </a:solidFill>
                <a:effectLst/>
                <a:latin typeface="Söhne"/>
              </a:rPr>
              <a:t>When you import a module, Python searches for the module in a list of directories defined in </a:t>
            </a:r>
            <a:r>
              <a:rPr lang="en-GB" b="0" i="0" dirty="0" err="1">
                <a:solidFill>
                  <a:srgbClr val="374151"/>
                </a:solidFill>
                <a:effectLst/>
                <a:latin typeface="Söhne"/>
              </a:rPr>
              <a:t>sys.path</a:t>
            </a:r>
            <a:r>
              <a:rPr lang="en-GB" b="0" i="0" dirty="0">
                <a:solidFill>
                  <a:srgbClr val="374151"/>
                </a:solidFill>
                <a:effectLst/>
                <a:latin typeface="Söhne"/>
              </a:rPr>
              <a:t>. This list includes the current directory, the site-packages directory, and other installation-dependent default paths. You can also modify </a:t>
            </a:r>
            <a:r>
              <a:rPr lang="en-GB" b="0" i="0" dirty="0" err="1">
                <a:solidFill>
                  <a:srgbClr val="374151"/>
                </a:solidFill>
                <a:effectLst/>
                <a:latin typeface="Söhne"/>
              </a:rPr>
              <a:t>sys.path</a:t>
            </a:r>
            <a:r>
              <a:rPr lang="en-GB" b="0" i="0" dirty="0">
                <a:solidFill>
                  <a:srgbClr val="374151"/>
                </a:solidFill>
                <a:effectLst/>
                <a:latin typeface="Söhne"/>
              </a:rPr>
              <a:t> during runtime to include additional directories where </a:t>
            </a:r>
          </a:p>
          <a:p>
            <a:pPr algn="l"/>
            <a:endParaRPr lang="en-GB" b="0" i="0" dirty="0">
              <a:solidFill>
                <a:srgbClr val="374151"/>
              </a:solidFill>
              <a:effectLst/>
              <a:latin typeface="Söhne"/>
            </a:endParaRPr>
          </a:p>
          <a:p>
            <a:pPr algn="l"/>
            <a:r>
              <a:rPr lang="en-GB" b="0" i="0" dirty="0">
                <a:solidFill>
                  <a:srgbClr val="374151"/>
                </a:solidFill>
                <a:effectLst/>
                <a:latin typeface="Söhne"/>
              </a:rPr>
              <a:t>Python should look for modules, but this is generally not recommended as it can lead to code that is hard to reproduce on a different machine or environment.</a:t>
            </a:r>
          </a:p>
          <a:p>
            <a:pPr algn="l"/>
            <a:endParaRPr lang="en-GB" b="1" i="0" dirty="0">
              <a:effectLst/>
              <a:latin typeface="Söhne"/>
            </a:endParaRPr>
          </a:p>
          <a:p>
            <a:pPr algn="l"/>
            <a:r>
              <a:rPr lang="en-GB" b="1" i="0" dirty="0">
                <a:effectLst/>
                <a:latin typeface="Söhne"/>
              </a:rPr>
              <a:t>Importing a Module from a Subdirectory</a:t>
            </a:r>
          </a:p>
          <a:p>
            <a:pPr algn="l"/>
            <a:r>
              <a:rPr lang="en-GB" b="0" i="0" dirty="0">
                <a:solidFill>
                  <a:srgbClr val="374151"/>
                </a:solidFill>
                <a:effectLst/>
                <a:latin typeface="Söhne"/>
              </a:rPr>
              <a:t>If the module you want to import resides in a subdirectory of the current directory, you can import it using a dot (.) to separate the directory name and the module name.</a:t>
            </a:r>
          </a:p>
          <a:p>
            <a:pPr algn="l"/>
            <a:r>
              <a:rPr lang="en-GB" b="0" i="0" dirty="0">
                <a:solidFill>
                  <a:srgbClr val="374151"/>
                </a:solidFill>
                <a:effectLst/>
                <a:latin typeface="Söhne"/>
              </a:rPr>
              <a:t>In your provided code:</a:t>
            </a:r>
          </a:p>
          <a:p>
            <a:r>
              <a:rPr lang="en-GB" dirty="0">
                <a:solidFill>
                  <a:srgbClr val="2E95D3"/>
                </a:solidFill>
                <a:effectLst/>
              </a:rPr>
              <a:t>import</a:t>
            </a:r>
            <a:r>
              <a:rPr lang="en-GB" dirty="0">
                <a:effectLst/>
              </a:rPr>
              <a:t> moduliai.mano_modulis_3 </a:t>
            </a:r>
            <a:r>
              <a:rPr lang="en-GB" dirty="0">
                <a:solidFill>
                  <a:srgbClr val="2E95D3"/>
                </a:solidFill>
                <a:effectLst/>
              </a:rPr>
              <a:t>as</a:t>
            </a:r>
            <a:r>
              <a:rPr lang="en-GB" dirty="0">
                <a:effectLst/>
              </a:rPr>
              <a:t> mm3 </a:t>
            </a:r>
            <a:r>
              <a:rPr lang="en-GB" dirty="0">
                <a:solidFill>
                  <a:srgbClr val="E9950C"/>
                </a:solidFill>
                <a:effectLst/>
              </a:rPr>
              <a:t>print</a:t>
            </a:r>
            <a:r>
              <a:rPr lang="en-GB" dirty="0">
                <a:effectLst/>
              </a:rPr>
              <a:t>(mm3.kintamasis3) </a:t>
            </a:r>
          </a:p>
          <a:p>
            <a:pPr algn="l"/>
            <a:endParaRPr lang="en-GB" b="0" i="0" dirty="0">
              <a:solidFill>
                <a:srgbClr val="374151"/>
              </a:solidFill>
              <a:effectLst/>
              <a:latin typeface="Söhne"/>
            </a:endParaRPr>
          </a:p>
          <a:p>
            <a:pPr algn="l"/>
            <a:r>
              <a:rPr lang="en-GB" b="0" i="0" dirty="0">
                <a:solidFill>
                  <a:srgbClr val="374151"/>
                </a:solidFill>
                <a:effectLst/>
                <a:latin typeface="Söhne"/>
              </a:rPr>
              <a:t>Here, moduliai.mano_modulis_3 is the module you're importing. The directory </a:t>
            </a:r>
            <a:r>
              <a:rPr lang="en-GB" b="0" i="0" dirty="0" err="1">
                <a:solidFill>
                  <a:srgbClr val="374151"/>
                </a:solidFill>
                <a:effectLst/>
                <a:latin typeface="Söhne"/>
              </a:rPr>
              <a:t>moduliai</a:t>
            </a:r>
            <a:r>
              <a:rPr lang="en-GB" b="0" i="0" dirty="0">
                <a:solidFill>
                  <a:srgbClr val="374151"/>
                </a:solidFill>
                <a:effectLst/>
                <a:latin typeface="Söhne"/>
              </a:rPr>
              <a:t> is a subdirectory of the directory where your script is running, and mano_modulis_3 is the Python file (i.e., module) that resides in this subdirectory.</a:t>
            </a:r>
          </a:p>
          <a:p>
            <a:pPr algn="l"/>
            <a:endParaRPr lang="en-GB" b="0" i="0" dirty="0">
              <a:solidFill>
                <a:srgbClr val="374151"/>
              </a:solidFill>
              <a:effectLst/>
              <a:latin typeface="Söhne"/>
            </a:endParaRPr>
          </a:p>
          <a:p>
            <a:pPr algn="l"/>
            <a:r>
              <a:rPr lang="en-GB" b="0" i="0" dirty="0">
                <a:solidFill>
                  <a:srgbClr val="374151"/>
                </a:solidFill>
                <a:effectLst/>
                <a:latin typeface="Söhne"/>
              </a:rPr>
              <a:t>You use the as keyword to give the module the alias mm3, which is then used to access the kintamasis3 variable defined in the module.</a:t>
            </a:r>
          </a:p>
          <a:p>
            <a:pPr algn="l"/>
            <a:endParaRPr lang="en-GB" b="0" i="0" dirty="0">
              <a:solidFill>
                <a:srgbClr val="374151"/>
              </a:solidFill>
              <a:effectLst/>
              <a:latin typeface="Söhne"/>
            </a:endParaRPr>
          </a:p>
          <a:p>
            <a:pPr algn="l"/>
            <a:r>
              <a:rPr lang="en-GB" b="0" i="0" dirty="0">
                <a:solidFill>
                  <a:srgbClr val="374151"/>
                </a:solidFill>
                <a:effectLst/>
                <a:latin typeface="Söhne"/>
              </a:rPr>
              <a:t>Please note, for Python to recognize a directory as a package (and hence be able to import modules from it), it needs to contain an __</a:t>
            </a:r>
            <a:r>
              <a:rPr lang="en-GB" b="0" i="0" dirty="0" err="1">
                <a:solidFill>
                  <a:srgbClr val="374151"/>
                </a:solidFill>
                <a:effectLst/>
                <a:latin typeface="Söhne"/>
              </a:rPr>
              <a:t>init</a:t>
            </a:r>
            <a:r>
              <a:rPr lang="en-GB" b="0" i="0" dirty="0">
                <a:solidFill>
                  <a:srgbClr val="374151"/>
                </a:solidFill>
                <a:effectLst/>
                <a:latin typeface="Söhne"/>
              </a:rPr>
              <a:t>__.</a:t>
            </a:r>
            <a:r>
              <a:rPr lang="en-GB" b="0" i="0" dirty="0" err="1">
                <a:solidFill>
                  <a:srgbClr val="374151"/>
                </a:solidFill>
                <a:effectLst/>
                <a:latin typeface="Söhne"/>
              </a:rPr>
              <a:t>py</a:t>
            </a:r>
            <a:r>
              <a:rPr lang="en-GB" b="0" i="0" dirty="0">
                <a:solidFill>
                  <a:srgbClr val="374151"/>
                </a:solidFill>
                <a:effectLst/>
                <a:latin typeface="Söhne"/>
              </a:rPr>
              <a:t> file. This file can be empty but it must be present in the directory.</a:t>
            </a:r>
          </a:p>
          <a:p>
            <a:pPr algn="l"/>
            <a:endParaRPr lang="en-GB" b="1" i="0" dirty="0">
              <a:effectLst/>
              <a:latin typeface="Söhne"/>
            </a:endParaRPr>
          </a:p>
          <a:p>
            <a:pPr algn="l"/>
            <a:r>
              <a:rPr lang="en-GB" b="1" i="0" dirty="0">
                <a:effectLst/>
                <a:latin typeface="Söhne"/>
              </a:rPr>
              <a:t>Conclusion</a:t>
            </a:r>
          </a:p>
          <a:p>
            <a:pPr algn="l"/>
            <a:endParaRPr lang="en-GB" b="0" i="0" dirty="0">
              <a:solidFill>
                <a:srgbClr val="374151"/>
              </a:solidFill>
              <a:effectLst/>
              <a:latin typeface="Söhne"/>
            </a:endParaRPr>
          </a:p>
          <a:p>
            <a:pPr algn="l"/>
            <a:r>
              <a:rPr lang="en-GB" b="0" i="0" dirty="0">
                <a:solidFill>
                  <a:srgbClr val="374151"/>
                </a:solidFill>
                <a:effectLst/>
                <a:latin typeface="Söhne"/>
              </a:rPr>
              <a:t>Organizing your Python code into different modules that reside in different directories can help improve the structure and maintainability of your projects. </a:t>
            </a:r>
          </a:p>
          <a:p>
            <a:pPr algn="l"/>
            <a:endParaRPr lang="en-GB" b="0" i="0" dirty="0">
              <a:solidFill>
                <a:srgbClr val="374151"/>
              </a:solidFill>
              <a:effectLst/>
              <a:latin typeface="Söhne"/>
            </a:endParaRPr>
          </a:p>
          <a:p>
            <a:pPr algn="l"/>
            <a:r>
              <a:rPr lang="en-GB" b="0" i="0" dirty="0">
                <a:solidFill>
                  <a:srgbClr val="374151"/>
                </a:solidFill>
                <a:effectLst/>
                <a:latin typeface="Söhne"/>
              </a:rPr>
              <a:t>By understanding how to import modules from different directories, you can leverage the power of Python's modular programming to build more complex, well-organized applications.</a:t>
            </a:r>
          </a:p>
          <a:p>
            <a:endParaRPr lang="en-LT" dirty="0"/>
          </a:p>
        </p:txBody>
      </p:sp>
      <p:sp>
        <p:nvSpPr>
          <p:cNvPr id="4" name="Slide Number Placeholder 3"/>
          <p:cNvSpPr>
            <a:spLocks noGrp="1"/>
          </p:cNvSpPr>
          <p:nvPr>
            <p:ph type="sldNum" sz="quarter" idx="5"/>
          </p:nvPr>
        </p:nvSpPr>
        <p:spPr/>
        <p:txBody>
          <a:bodyPr/>
          <a:lstStyle/>
          <a:p>
            <a:fld id="{2A5B11F5-AAFF-EE4F-8EE9-490E3A255159}" type="slidenum">
              <a:rPr lang="en-LT" smtClean="0"/>
              <a:t>10</a:t>
            </a:fld>
            <a:endParaRPr lang="en-LT"/>
          </a:p>
        </p:txBody>
      </p:sp>
    </p:spTree>
    <p:extLst>
      <p:ext uri="{BB962C8B-B14F-4D97-AF65-F5344CB8AC3E}">
        <p14:creationId xmlns:p14="http://schemas.microsoft.com/office/powerpoint/2010/main" val="3359184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effectLst/>
                <a:latin typeface="Söhne"/>
              </a:rPr>
              <a:t>Introduction</a:t>
            </a:r>
          </a:p>
          <a:p>
            <a:pPr algn="l"/>
            <a:endParaRPr lang="en-GB" b="0" i="0" dirty="0">
              <a:solidFill>
                <a:srgbClr val="374151"/>
              </a:solidFill>
              <a:effectLst/>
              <a:latin typeface="Söhne"/>
            </a:endParaRPr>
          </a:p>
          <a:p>
            <a:pPr algn="l"/>
            <a:r>
              <a:rPr lang="en-GB" b="0" i="0" dirty="0">
                <a:solidFill>
                  <a:srgbClr val="374151"/>
                </a:solidFill>
                <a:effectLst/>
                <a:latin typeface="Söhne"/>
              </a:rPr>
              <a:t>Python provides two types of imports: absolute and relative. Absolute imports involve full paths to the resources being imported, starting from the project's root directory. On the other hand, relative imports involve paths relative to the current module, and they use dots to indicate the current directory and parent directory.</a:t>
            </a:r>
          </a:p>
          <a:p>
            <a:pPr algn="l"/>
            <a:endParaRPr lang="en-GB" b="0" i="0" dirty="0">
              <a:solidFill>
                <a:srgbClr val="374151"/>
              </a:solidFill>
              <a:effectLst/>
              <a:latin typeface="Söhne"/>
            </a:endParaRPr>
          </a:p>
          <a:p>
            <a:pPr algn="l"/>
            <a:r>
              <a:rPr lang="en-GB" b="0" i="0" dirty="0">
                <a:solidFill>
                  <a:srgbClr val="374151"/>
                </a:solidFill>
                <a:effectLst/>
                <a:latin typeface="Söhne"/>
              </a:rPr>
              <a:t>Absolute imports are generally preferred because they are clear and straightforward. The full path to the module is given, which makes it easy to see exactly where the imported resources are located. This clarity is especially helpful in larger projects with many modules spread across different directories.</a:t>
            </a:r>
          </a:p>
          <a:p>
            <a:pPr algn="l"/>
            <a:endParaRPr lang="en-GB" b="1" i="0" dirty="0">
              <a:effectLst/>
              <a:latin typeface="Söhne"/>
            </a:endParaRPr>
          </a:p>
          <a:p>
            <a:pPr algn="l"/>
            <a:r>
              <a:rPr lang="en-GB" b="1" i="0" dirty="0">
                <a:effectLst/>
                <a:latin typeface="Söhne"/>
              </a:rPr>
              <a:t>Absolute Imports in Python</a:t>
            </a:r>
          </a:p>
          <a:p>
            <a:pPr algn="l"/>
            <a:endParaRPr lang="en-GB" b="0" i="0" dirty="0">
              <a:solidFill>
                <a:srgbClr val="374151"/>
              </a:solidFill>
              <a:effectLst/>
              <a:latin typeface="Söhne"/>
            </a:endParaRPr>
          </a:p>
          <a:p>
            <a:pPr algn="l"/>
            <a:r>
              <a:rPr lang="en-GB" b="0" i="0" dirty="0">
                <a:solidFill>
                  <a:srgbClr val="374151"/>
                </a:solidFill>
                <a:effectLst/>
                <a:latin typeface="Söhne"/>
              </a:rPr>
              <a:t>An absolute import specifies the complete path (starting from the project's root directory) to the module or resource that you want to import. The syntax is:</a:t>
            </a:r>
          </a:p>
          <a:p>
            <a:r>
              <a:rPr lang="en-GB" dirty="0">
                <a:solidFill>
                  <a:srgbClr val="2E95D3"/>
                </a:solidFill>
                <a:effectLst/>
              </a:rPr>
              <a:t>from</a:t>
            </a:r>
            <a:r>
              <a:rPr lang="en-GB" dirty="0">
                <a:effectLst/>
              </a:rPr>
              <a:t> </a:t>
            </a:r>
            <a:r>
              <a:rPr lang="en-GB" dirty="0" err="1">
                <a:effectLst/>
              </a:rPr>
              <a:t>some_package.some_module</a:t>
            </a:r>
            <a:r>
              <a:rPr lang="en-GB" dirty="0">
                <a:effectLst/>
              </a:rPr>
              <a:t> </a:t>
            </a:r>
            <a:r>
              <a:rPr lang="en-GB" dirty="0">
                <a:solidFill>
                  <a:srgbClr val="2E95D3"/>
                </a:solidFill>
                <a:effectLst/>
              </a:rPr>
              <a:t>import</a:t>
            </a:r>
            <a:r>
              <a:rPr lang="en-GB" dirty="0">
                <a:effectLst/>
              </a:rPr>
              <a:t> </a:t>
            </a:r>
            <a:r>
              <a:rPr lang="en-GB" dirty="0" err="1">
                <a:effectLst/>
              </a:rPr>
              <a:t>some_function</a:t>
            </a:r>
            <a:r>
              <a:rPr lang="en-GB" dirty="0">
                <a:effectLst/>
              </a:rPr>
              <a:t>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syntax, </a:t>
            </a:r>
            <a:r>
              <a:rPr lang="en-GB" b="0" i="0" dirty="0" err="1">
                <a:solidFill>
                  <a:srgbClr val="374151"/>
                </a:solidFill>
                <a:effectLst/>
                <a:latin typeface="Söhne"/>
              </a:rPr>
              <a:t>some_package.some_module</a:t>
            </a:r>
            <a:r>
              <a:rPr lang="en-GB" b="0" i="0" dirty="0">
                <a:solidFill>
                  <a:srgbClr val="374151"/>
                </a:solidFill>
                <a:effectLst/>
                <a:latin typeface="Söhne"/>
              </a:rPr>
              <a:t> is the full path to the module, and </a:t>
            </a:r>
            <a:r>
              <a:rPr lang="en-GB" b="0" i="0" dirty="0" err="1">
                <a:solidFill>
                  <a:srgbClr val="374151"/>
                </a:solidFill>
                <a:effectLst/>
                <a:latin typeface="Söhne"/>
              </a:rPr>
              <a:t>some_function</a:t>
            </a:r>
            <a:r>
              <a:rPr lang="en-GB" b="0" i="0" dirty="0">
                <a:solidFill>
                  <a:srgbClr val="374151"/>
                </a:solidFill>
                <a:effectLst/>
                <a:latin typeface="Söhne"/>
              </a:rPr>
              <a:t> is the function (or class, or variable) you're importing from that module.</a:t>
            </a:r>
          </a:p>
          <a:p>
            <a:pPr algn="l"/>
            <a:endParaRPr lang="en-GB" b="1" i="0" dirty="0">
              <a:effectLst/>
              <a:latin typeface="Söhne"/>
            </a:endParaRPr>
          </a:p>
          <a:p>
            <a:pPr algn="l"/>
            <a:r>
              <a:rPr lang="en-GB" b="1" i="0" dirty="0">
                <a:effectLst/>
                <a:latin typeface="Söhne"/>
              </a:rPr>
              <a:t>Example</a:t>
            </a:r>
          </a:p>
          <a:p>
            <a:pPr algn="l"/>
            <a:endParaRPr lang="en-GB" b="0" i="0" dirty="0">
              <a:solidFill>
                <a:srgbClr val="374151"/>
              </a:solidFill>
              <a:effectLst/>
              <a:latin typeface="Söhne"/>
            </a:endParaRPr>
          </a:p>
          <a:p>
            <a:pPr algn="l"/>
            <a:r>
              <a:rPr lang="en-GB" b="0" i="0" dirty="0">
                <a:solidFill>
                  <a:srgbClr val="374151"/>
                </a:solidFill>
                <a:effectLst/>
                <a:latin typeface="Söhne"/>
              </a:rPr>
              <a:t>Let's consider your provided code snippet:</a:t>
            </a:r>
          </a:p>
          <a:p>
            <a:r>
              <a:rPr lang="en-GB" dirty="0">
                <a:solidFill>
                  <a:srgbClr val="2E95D3"/>
                </a:solidFill>
                <a:effectLst/>
              </a:rPr>
              <a:t>from</a:t>
            </a:r>
            <a:r>
              <a:rPr lang="en-GB" dirty="0">
                <a:effectLst/>
              </a:rPr>
              <a:t> moduliai.mano_modulis_3 </a:t>
            </a:r>
            <a:r>
              <a:rPr lang="en-GB" dirty="0">
                <a:solidFill>
                  <a:srgbClr val="2E95D3"/>
                </a:solidFill>
                <a:effectLst/>
              </a:rPr>
              <a:t>import</a:t>
            </a:r>
            <a:r>
              <a:rPr lang="en-GB" dirty="0">
                <a:effectLst/>
              </a:rPr>
              <a:t> kintamasis3 </a:t>
            </a:r>
            <a:r>
              <a:rPr lang="en-GB" dirty="0">
                <a:solidFill>
                  <a:srgbClr val="E9950C"/>
                </a:solidFill>
                <a:effectLst/>
              </a:rPr>
              <a:t>print</a:t>
            </a:r>
            <a:r>
              <a:rPr lang="en-GB" dirty="0">
                <a:effectLst/>
              </a:rPr>
              <a:t>(kintamasis3)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moduliai.mano_modulis_3 is the full path to the module, starting from the project's root directory. kintamasis3 is the variable you're importing from that module.</a:t>
            </a:r>
          </a:p>
          <a:p>
            <a:pPr algn="l"/>
            <a:endParaRPr lang="en-GB" b="0" i="0" dirty="0">
              <a:solidFill>
                <a:srgbClr val="374151"/>
              </a:solidFill>
              <a:effectLst/>
              <a:latin typeface="Söhne"/>
            </a:endParaRPr>
          </a:p>
          <a:p>
            <a:pPr algn="l"/>
            <a:r>
              <a:rPr lang="en-GB" b="0" i="0" dirty="0">
                <a:solidFill>
                  <a:srgbClr val="374151"/>
                </a:solidFill>
                <a:effectLst/>
                <a:latin typeface="Söhne"/>
              </a:rPr>
              <a:t>Even though the mano_pagrindinis_3.py file is located in the same directory as mano_modulis_3.py, the full path to mano_modulis_3.py is used in the import statement. This is an absolute import.</a:t>
            </a:r>
          </a:p>
          <a:p>
            <a:pPr algn="l"/>
            <a:endParaRPr lang="en-GB" b="1" i="0" dirty="0">
              <a:effectLst/>
              <a:latin typeface="Söhne"/>
            </a:endParaRPr>
          </a:p>
          <a:p>
            <a:pPr algn="l"/>
            <a:r>
              <a:rPr lang="en-GB" b="1" i="0" dirty="0">
                <a:effectLst/>
                <a:latin typeface="Söhne"/>
              </a:rPr>
              <a:t>Considerations</a:t>
            </a:r>
          </a:p>
          <a:p>
            <a:pPr algn="l"/>
            <a:endParaRPr lang="en-GB" b="0" i="0" dirty="0">
              <a:solidFill>
                <a:srgbClr val="374151"/>
              </a:solidFill>
              <a:effectLst/>
              <a:latin typeface="Söhne"/>
            </a:endParaRPr>
          </a:p>
          <a:p>
            <a:pPr algn="l"/>
            <a:r>
              <a:rPr lang="en-GB" b="0" i="0" dirty="0">
                <a:solidFill>
                  <a:srgbClr val="374151"/>
                </a:solidFill>
                <a:effectLst/>
                <a:latin typeface="Söhne"/>
              </a:rPr>
              <a:t>The primary advantage of absolute imports is their clarity. By using the complete path to the module, it's immediately obvious where the imported resources are located. This can make the code easier to read and understand, especially in larger projects.</a:t>
            </a:r>
          </a:p>
          <a:p>
            <a:pPr algn="l"/>
            <a:endParaRPr lang="en-GB" b="0" i="0" dirty="0">
              <a:solidFill>
                <a:srgbClr val="374151"/>
              </a:solidFill>
              <a:effectLst/>
              <a:latin typeface="Söhne"/>
            </a:endParaRPr>
          </a:p>
          <a:p>
            <a:pPr algn="l"/>
            <a:r>
              <a:rPr lang="en-GB" b="0" i="0" dirty="0">
                <a:solidFill>
                  <a:srgbClr val="374151"/>
                </a:solidFill>
                <a:effectLst/>
                <a:latin typeface="Söhne"/>
              </a:rPr>
              <a:t>However, absolute imports can be more verbose than relative imports, especially when dealing with deeply nested packages. They can also be more difficult to move around, as moving a module to a different location in the project would require updating all absolute imports of that module.</a:t>
            </a:r>
          </a:p>
          <a:p>
            <a:pPr algn="l"/>
            <a:endParaRPr lang="en-GB" b="1" i="0" dirty="0">
              <a:effectLst/>
              <a:latin typeface="Söhne"/>
            </a:endParaRPr>
          </a:p>
          <a:p>
            <a:pPr algn="l"/>
            <a:r>
              <a:rPr lang="en-GB" b="1" i="0" dirty="0">
                <a:effectLst/>
                <a:latin typeface="Söhne"/>
              </a:rPr>
              <a:t>Conclusion</a:t>
            </a:r>
          </a:p>
          <a:p>
            <a:pPr algn="l"/>
            <a:endParaRPr lang="en-GB" b="0" i="0" dirty="0">
              <a:solidFill>
                <a:srgbClr val="374151"/>
              </a:solidFill>
              <a:effectLst/>
              <a:latin typeface="Söhne"/>
            </a:endParaRPr>
          </a:p>
          <a:p>
            <a:pPr algn="l"/>
            <a:r>
              <a:rPr lang="en-GB" b="0" i="0" dirty="0">
                <a:solidFill>
                  <a:srgbClr val="374151"/>
                </a:solidFill>
                <a:effectLst/>
                <a:latin typeface="Söhne"/>
              </a:rPr>
              <a:t>In conclusion, absolute imports are a clear and straightforward way to import resources in Python. By specifying the full path to the module or resource, absolute imports make it easy to see exactly where the imported items are located. This can greatly improve the readability and maintainability of your code, especially in larger Python projects.</a:t>
            </a:r>
          </a:p>
          <a:p>
            <a:endParaRPr lang="en-LT" dirty="0"/>
          </a:p>
        </p:txBody>
      </p:sp>
      <p:sp>
        <p:nvSpPr>
          <p:cNvPr id="4" name="Slide Number Placeholder 3"/>
          <p:cNvSpPr>
            <a:spLocks noGrp="1"/>
          </p:cNvSpPr>
          <p:nvPr>
            <p:ph type="sldNum" sz="quarter" idx="5"/>
          </p:nvPr>
        </p:nvSpPr>
        <p:spPr/>
        <p:txBody>
          <a:bodyPr/>
          <a:lstStyle/>
          <a:p>
            <a:fld id="{2A5B11F5-AAFF-EE4F-8EE9-490E3A255159}" type="slidenum">
              <a:rPr lang="en-LT" smtClean="0"/>
              <a:t>11</a:t>
            </a:fld>
            <a:endParaRPr lang="en-LT"/>
          </a:p>
        </p:txBody>
      </p:sp>
    </p:spTree>
    <p:extLst>
      <p:ext uri="{BB962C8B-B14F-4D97-AF65-F5344CB8AC3E}">
        <p14:creationId xmlns:p14="http://schemas.microsoft.com/office/powerpoint/2010/main" val="3570594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effectLst/>
                <a:latin typeface="Söhne"/>
              </a:rPr>
              <a:t>Introduction</a:t>
            </a:r>
          </a:p>
          <a:p>
            <a:pPr algn="l"/>
            <a:endParaRPr lang="en-GB" b="0" i="0" dirty="0">
              <a:solidFill>
                <a:srgbClr val="374151"/>
              </a:solidFill>
              <a:effectLst/>
              <a:latin typeface="Söhne"/>
            </a:endParaRPr>
          </a:p>
          <a:p>
            <a:pPr algn="l"/>
            <a:r>
              <a:rPr lang="en-GB" b="0" i="0" dirty="0">
                <a:solidFill>
                  <a:srgbClr val="374151"/>
                </a:solidFill>
                <a:effectLst/>
                <a:latin typeface="Söhne"/>
              </a:rPr>
              <a:t>Relative imports in Python allow you to import modules in relation to the current module's path. This can be handy in cases where the exact structure of the project might change, or the project has a deeply nested structure, and you want to avoid writing lengthy import statements.</a:t>
            </a:r>
          </a:p>
          <a:p>
            <a:pPr algn="l"/>
            <a:endParaRPr lang="en-GB" b="1" i="0" dirty="0">
              <a:effectLst/>
              <a:latin typeface="Söhne"/>
            </a:endParaRPr>
          </a:p>
          <a:p>
            <a:pPr algn="l"/>
            <a:r>
              <a:rPr lang="en-GB" b="1" i="0" dirty="0">
                <a:effectLst/>
                <a:latin typeface="Söhne"/>
              </a:rPr>
              <a:t>Relative Imports in Python</a:t>
            </a:r>
          </a:p>
          <a:p>
            <a:pPr algn="l"/>
            <a:endParaRPr lang="en-GB" b="0" i="0" dirty="0">
              <a:solidFill>
                <a:srgbClr val="374151"/>
              </a:solidFill>
              <a:effectLst/>
              <a:latin typeface="Söhne"/>
            </a:endParaRPr>
          </a:p>
          <a:p>
            <a:pPr algn="l"/>
            <a:r>
              <a:rPr lang="en-GB" b="0" i="0" dirty="0">
                <a:solidFill>
                  <a:srgbClr val="374151"/>
                </a:solidFill>
                <a:effectLst/>
                <a:latin typeface="Söhne"/>
              </a:rPr>
              <a:t>Relative imports use leading dots to indicate the current and parent modules in the system. A single leading dot indicates a relative import to the current directory, two dots would mean the parent directory, and so forth. The syntax for relative import is:</a:t>
            </a:r>
          </a:p>
          <a:p>
            <a:r>
              <a:rPr lang="en-GB" dirty="0">
                <a:solidFill>
                  <a:srgbClr val="2E95D3"/>
                </a:solidFill>
                <a:effectLst/>
              </a:rPr>
              <a:t>from</a:t>
            </a:r>
            <a:r>
              <a:rPr lang="en-GB" dirty="0">
                <a:effectLst/>
              </a:rPr>
              <a:t> .</a:t>
            </a:r>
            <a:r>
              <a:rPr lang="en-GB" dirty="0" err="1">
                <a:effectLst/>
              </a:rPr>
              <a:t>some_module</a:t>
            </a:r>
            <a:r>
              <a:rPr lang="en-GB" dirty="0">
                <a:effectLst/>
              </a:rPr>
              <a:t> </a:t>
            </a:r>
            <a:r>
              <a:rPr lang="en-GB" dirty="0">
                <a:solidFill>
                  <a:srgbClr val="2E95D3"/>
                </a:solidFill>
                <a:effectLst/>
              </a:rPr>
              <a:t>import</a:t>
            </a:r>
            <a:r>
              <a:rPr lang="en-GB" dirty="0">
                <a:effectLst/>
              </a:rPr>
              <a:t> </a:t>
            </a:r>
            <a:r>
              <a:rPr lang="en-GB" dirty="0" err="1">
                <a:effectLst/>
              </a:rPr>
              <a:t>some_function</a:t>
            </a:r>
            <a:r>
              <a:rPr lang="en-GB" dirty="0">
                <a:effectLst/>
              </a:rPr>
              <a:t>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syntax, .</a:t>
            </a:r>
            <a:r>
              <a:rPr lang="en-GB" b="0" i="0" dirty="0" err="1">
                <a:solidFill>
                  <a:srgbClr val="374151"/>
                </a:solidFill>
                <a:effectLst/>
                <a:latin typeface="Söhne"/>
              </a:rPr>
              <a:t>some_module</a:t>
            </a:r>
            <a:r>
              <a:rPr lang="en-GB" b="0" i="0" dirty="0">
                <a:solidFill>
                  <a:srgbClr val="374151"/>
                </a:solidFill>
                <a:effectLst/>
                <a:latin typeface="Söhne"/>
              </a:rPr>
              <a:t> means that the </a:t>
            </a:r>
            <a:r>
              <a:rPr lang="en-GB" b="0" i="0" dirty="0" err="1">
                <a:solidFill>
                  <a:srgbClr val="374151"/>
                </a:solidFill>
                <a:effectLst/>
                <a:latin typeface="Söhne"/>
              </a:rPr>
              <a:t>some_module</a:t>
            </a:r>
            <a:r>
              <a:rPr lang="en-GB" b="0" i="0" dirty="0">
                <a:solidFill>
                  <a:srgbClr val="374151"/>
                </a:solidFill>
                <a:effectLst/>
                <a:latin typeface="Söhne"/>
              </a:rPr>
              <a:t> is in the same directory as the current module, and </a:t>
            </a:r>
            <a:r>
              <a:rPr lang="en-GB" b="0" i="0" dirty="0" err="1">
                <a:solidFill>
                  <a:srgbClr val="374151"/>
                </a:solidFill>
                <a:effectLst/>
                <a:latin typeface="Söhne"/>
              </a:rPr>
              <a:t>some_function</a:t>
            </a:r>
            <a:r>
              <a:rPr lang="en-GB" b="0" i="0" dirty="0">
                <a:solidFill>
                  <a:srgbClr val="374151"/>
                </a:solidFill>
                <a:effectLst/>
                <a:latin typeface="Söhne"/>
              </a:rPr>
              <a:t> is the function (or class, or variable) you're importing from that module.</a:t>
            </a:r>
          </a:p>
          <a:p>
            <a:pPr algn="l"/>
            <a:endParaRPr lang="en-GB" b="1" i="0" dirty="0">
              <a:effectLst/>
              <a:latin typeface="Söhne"/>
            </a:endParaRPr>
          </a:p>
          <a:p>
            <a:pPr algn="l"/>
            <a:r>
              <a:rPr lang="en-GB" b="1" i="0" dirty="0">
                <a:effectLst/>
                <a:latin typeface="Söhne"/>
              </a:rPr>
              <a:t>Example</a:t>
            </a:r>
          </a:p>
          <a:p>
            <a:pPr algn="l"/>
            <a:endParaRPr lang="en-GB" b="0" i="0" dirty="0">
              <a:solidFill>
                <a:srgbClr val="374151"/>
              </a:solidFill>
              <a:effectLst/>
              <a:latin typeface="Söhne"/>
            </a:endParaRPr>
          </a:p>
          <a:p>
            <a:pPr algn="l"/>
            <a:r>
              <a:rPr lang="en-GB" b="0" i="0" dirty="0">
                <a:solidFill>
                  <a:srgbClr val="374151"/>
                </a:solidFill>
                <a:effectLst/>
                <a:latin typeface="Söhne"/>
              </a:rPr>
              <a:t>Consider your provided code snippet:</a:t>
            </a:r>
          </a:p>
          <a:p>
            <a:r>
              <a:rPr lang="en-GB" dirty="0">
                <a:solidFill>
                  <a:srgbClr val="2E95D3"/>
                </a:solidFill>
                <a:effectLst/>
              </a:rPr>
              <a:t>from</a:t>
            </a:r>
            <a:r>
              <a:rPr lang="en-GB" dirty="0">
                <a:effectLst/>
              </a:rPr>
              <a:t> .mano_modulis_3 </a:t>
            </a:r>
            <a:r>
              <a:rPr lang="en-GB" dirty="0">
                <a:solidFill>
                  <a:srgbClr val="2E95D3"/>
                </a:solidFill>
                <a:effectLst/>
              </a:rPr>
              <a:t>import</a:t>
            </a:r>
            <a:r>
              <a:rPr lang="en-GB" dirty="0">
                <a:effectLst/>
              </a:rPr>
              <a:t> kintamasis3 </a:t>
            </a:r>
            <a:r>
              <a:rPr lang="en-GB" dirty="0">
                <a:solidFill>
                  <a:srgbClr val="E9950C"/>
                </a:solidFill>
                <a:effectLst/>
              </a:rPr>
              <a:t>print</a:t>
            </a:r>
            <a:r>
              <a:rPr lang="en-GB" dirty="0">
                <a:effectLst/>
              </a:rPr>
              <a:t>(kintamasis3) </a:t>
            </a:r>
          </a:p>
          <a:p>
            <a:pPr algn="l"/>
            <a:endParaRPr lang="en-GB" b="0" i="0" dirty="0">
              <a:solidFill>
                <a:srgbClr val="374151"/>
              </a:solidFill>
              <a:effectLst/>
              <a:latin typeface="Söhne"/>
            </a:endParaRPr>
          </a:p>
          <a:p>
            <a:pPr algn="l"/>
            <a:r>
              <a:rPr lang="en-GB" b="0" i="0" dirty="0">
                <a:solidFill>
                  <a:srgbClr val="374151"/>
                </a:solidFill>
                <a:effectLst/>
                <a:latin typeface="Söhne"/>
              </a:rPr>
              <a:t>Here, .mano_modulis_3 is the relative path to the module from the current file (mano_pagrindinis_3.py). The single dot (.) before mano_modulis_3 indicates that mano_modulis_3.py is in the same directory as the current script. kintamasis3 is the variable that you're importing from that module.</a:t>
            </a:r>
          </a:p>
          <a:p>
            <a:pPr algn="l"/>
            <a:endParaRPr lang="en-GB" b="1" i="0" dirty="0">
              <a:effectLst/>
              <a:latin typeface="Söhne"/>
            </a:endParaRPr>
          </a:p>
          <a:p>
            <a:pPr algn="l"/>
            <a:r>
              <a:rPr lang="en-GB" b="1" i="0" dirty="0">
                <a:effectLst/>
                <a:latin typeface="Söhne"/>
              </a:rPr>
              <a:t>Considerations</a:t>
            </a:r>
          </a:p>
          <a:p>
            <a:pPr algn="l"/>
            <a:endParaRPr lang="en-GB" b="0" i="0" dirty="0">
              <a:solidFill>
                <a:srgbClr val="374151"/>
              </a:solidFill>
              <a:effectLst/>
              <a:latin typeface="Söhne"/>
            </a:endParaRPr>
          </a:p>
          <a:p>
            <a:pPr algn="l"/>
            <a:r>
              <a:rPr lang="en-GB" b="0" i="0" dirty="0">
                <a:solidFill>
                  <a:srgbClr val="374151"/>
                </a:solidFill>
                <a:effectLst/>
                <a:latin typeface="Söhne"/>
              </a:rPr>
              <a:t>Relative imports can be less verbose than absolute imports when dealing with deeply nested packages. However, they can be less clear since the import path does not specify the full path from the project root. This can make the code harder to understand for someone who is not familiar with the project structure.</a:t>
            </a:r>
          </a:p>
          <a:p>
            <a:pPr algn="l"/>
            <a:endParaRPr lang="en-GB" b="0" i="0" dirty="0">
              <a:solidFill>
                <a:srgbClr val="374151"/>
              </a:solidFill>
              <a:effectLst/>
              <a:latin typeface="Söhne"/>
            </a:endParaRPr>
          </a:p>
          <a:p>
            <a:pPr algn="l"/>
            <a:r>
              <a:rPr lang="en-GB" b="0" i="0" dirty="0">
                <a:solidFill>
                  <a:srgbClr val="374151"/>
                </a:solidFill>
                <a:effectLst/>
                <a:latin typeface="Söhne"/>
              </a:rPr>
              <a:t>Another thing to note is that relative imports are based on the name of the current module. Since the name of the main module is always "__main__", </a:t>
            </a:r>
          </a:p>
          <a:p>
            <a:pPr algn="l"/>
            <a:endParaRPr lang="en-GB" b="0" i="0" dirty="0">
              <a:solidFill>
                <a:srgbClr val="374151"/>
              </a:solidFill>
              <a:effectLst/>
              <a:latin typeface="Söhne"/>
            </a:endParaRPr>
          </a:p>
          <a:p>
            <a:pPr algn="l"/>
            <a:r>
              <a:rPr lang="en-GB" b="0" i="0" dirty="0">
                <a:solidFill>
                  <a:srgbClr val="374151"/>
                </a:solidFill>
                <a:effectLst/>
                <a:latin typeface="Söhne"/>
              </a:rPr>
              <a:t>Python will not be able to determine the location of the main module relative to the other modules if it is run directly. This means that relative imports can lead to errors if the script is intended to be run directly.</a:t>
            </a:r>
          </a:p>
          <a:p>
            <a:pPr algn="l"/>
            <a:endParaRPr lang="en-GB" b="1" i="0" dirty="0">
              <a:effectLst/>
              <a:latin typeface="Söhne"/>
            </a:endParaRPr>
          </a:p>
          <a:p>
            <a:pPr algn="l"/>
            <a:r>
              <a:rPr lang="en-GB" b="1" i="0" dirty="0">
                <a:effectLst/>
                <a:latin typeface="Söhne"/>
              </a:rPr>
              <a:t>Conclusion</a:t>
            </a:r>
          </a:p>
          <a:p>
            <a:pPr algn="l"/>
            <a:endParaRPr lang="en-GB" b="0" i="0" dirty="0">
              <a:solidFill>
                <a:srgbClr val="374151"/>
              </a:solidFill>
              <a:effectLst/>
              <a:latin typeface="Söhne"/>
            </a:endParaRPr>
          </a:p>
          <a:p>
            <a:pPr algn="l"/>
            <a:r>
              <a:rPr lang="en-GB" b="0" i="0" dirty="0">
                <a:solidFill>
                  <a:srgbClr val="374151"/>
                </a:solidFill>
                <a:effectLst/>
                <a:latin typeface="Söhne"/>
              </a:rPr>
              <a:t>Relative imports are a way of importing resources in Python relative to the current module's path. They can be a convenient way to keep import statements concise in projects with deeply nested structures. However, they can make the code harder to understand and can cause errors if used in scripts that are meant to be run directly. As such, it's crucial to understand the trade-offs and use relative imports judiciously in your Python projects.</a:t>
            </a:r>
          </a:p>
          <a:p>
            <a:endParaRPr lang="en-LT" dirty="0"/>
          </a:p>
        </p:txBody>
      </p:sp>
      <p:sp>
        <p:nvSpPr>
          <p:cNvPr id="4" name="Slide Number Placeholder 3"/>
          <p:cNvSpPr>
            <a:spLocks noGrp="1"/>
          </p:cNvSpPr>
          <p:nvPr>
            <p:ph type="sldNum" sz="quarter" idx="5"/>
          </p:nvPr>
        </p:nvSpPr>
        <p:spPr/>
        <p:txBody>
          <a:bodyPr/>
          <a:lstStyle/>
          <a:p>
            <a:fld id="{2A5B11F5-AAFF-EE4F-8EE9-490E3A255159}" type="slidenum">
              <a:rPr lang="en-LT" smtClean="0"/>
              <a:t>12</a:t>
            </a:fld>
            <a:endParaRPr lang="en-LT"/>
          </a:p>
        </p:txBody>
      </p:sp>
    </p:spTree>
    <p:extLst>
      <p:ext uri="{BB962C8B-B14F-4D97-AF65-F5344CB8AC3E}">
        <p14:creationId xmlns:p14="http://schemas.microsoft.com/office/powerpoint/2010/main" val="148469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One of Python's key advantages as a programming language is its extensive standard library. The standard library contains a vast array of modules that provide handy functions and features, ranging from file I/O, system calls, and even interfaces for email and web servers. It's sometimes referred to as the "batteries included" philosophy, which means Python comes with a rich set of useful tools right out of the box.</a:t>
            </a:r>
          </a:p>
          <a:p>
            <a:pPr algn="l"/>
            <a:endParaRPr lang="en-GB" b="1" i="0" dirty="0">
              <a:effectLst/>
              <a:latin typeface="Söhne"/>
            </a:endParaRPr>
          </a:p>
          <a:p>
            <a:pPr algn="l"/>
            <a:r>
              <a:rPr lang="en-GB" b="1" i="0" dirty="0">
                <a:effectLst/>
                <a:latin typeface="Söhne"/>
              </a:rPr>
              <a:t>Python's Standard Library</a:t>
            </a:r>
          </a:p>
          <a:p>
            <a:pPr algn="l"/>
            <a:endParaRPr lang="en-GB" b="0" i="0" dirty="0">
              <a:solidFill>
                <a:srgbClr val="374151"/>
              </a:solidFill>
              <a:effectLst/>
              <a:latin typeface="Söhne"/>
            </a:endParaRPr>
          </a:p>
          <a:p>
            <a:pPr algn="l"/>
            <a:r>
              <a:rPr lang="en-GB" b="0" i="0" dirty="0">
                <a:solidFill>
                  <a:srgbClr val="374151"/>
                </a:solidFill>
                <a:effectLst/>
                <a:latin typeface="Söhne"/>
              </a:rPr>
              <a:t>Let's go over a few examples from the provided code snippets to illustrate the power and versatility of Python's standard library:</a:t>
            </a:r>
          </a:p>
          <a:p>
            <a:pPr algn="l">
              <a:buFont typeface="+mj-lt"/>
              <a:buAutoNum type="arabicPeriod"/>
            </a:pPr>
            <a:r>
              <a:rPr lang="en-GB" b="1" i="0" dirty="0">
                <a:solidFill>
                  <a:srgbClr val="374151"/>
                </a:solidFill>
                <a:effectLst/>
                <a:latin typeface="Söhne"/>
              </a:rPr>
              <a:t>Random Module</a:t>
            </a:r>
            <a:r>
              <a:rPr lang="en-GB" b="0" i="0" dirty="0">
                <a:solidFill>
                  <a:srgbClr val="374151"/>
                </a:solidFill>
                <a:effectLst/>
                <a:latin typeface="Söhne"/>
              </a:rPr>
              <a:t>: The random module is used to generate pseudo-random numbers for various distributions. </a:t>
            </a:r>
            <a:br>
              <a:rPr lang="en-GB" b="0" i="0" dirty="0">
                <a:solidFill>
                  <a:srgbClr val="374151"/>
                </a:solidFill>
                <a:effectLst/>
                <a:latin typeface="Söhne"/>
              </a:rPr>
            </a:br>
            <a:br>
              <a:rPr lang="en-GB" b="0" i="0" dirty="0">
                <a:solidFill>
                  <a:srgbClr val="374151"/>
                </a:solidFill>
                <a:effectLst/>
                <a:latin typeface="Söhne"/>
              </a:rPr>
            </a:br>
            <a:r>
              <a:rPr lang="en-GB" b="0" i="0" dirty="0">
                <a:solidFill>
                  <a:srgbClr val="374151"/>
                </a:solidFill>
                <a:effectLst/>
                <a:latin typeface="Söhne"/>
              </a:rPr>
              <a:t>In your code: </a:t>
            </a:r>
            <a:r>
              <a:rPr lang="en-GB" b="0" i="0" dirty="0">
                <a:solidFill>
                  <a:srgbClr val="2E95D3"/>
                </a:solidFill>
                <a:effectLst/>
                <a:latin typeface="Söhne"/>
              </a:rPr>
              <a:t>import</a:t>
            </a:r>
            <a:r>
              <a:rPr lang="en-GB" b="0" i="0" dirty="0">
                <a:solidFill>
                  <a:srgbClr val="374151"/>
                </a:solidFill>
                <a:effectLst/>
                <a:latin typeface="Söhne"/>
              </a:rPr>
              <a:t> random </a:t>
            </a:r>
            <a:r>
              <a:rPr lang="en-GB" b="0" i="0" dirty="0" err="1">
                <a:solidFill>
                  <a:srgbClr val="374151"/>
                </a:solidFill>
                <a:effectLst/>
                <a:latin typeface="Söhne"/>
              </a:rPr>
              <a:t>pasirinkimai</a:t>
            </a:r>
            <a:r>
              <a:rPr lang="en-GB" b="0" i="0" dirty="0">
                <a:solidFill>
                  <a:srgbClr val="374151"/>
                </a:solidFill>
                <a:effectLst/>
                <a:latin typeface="Söhne"/>
              </a:rPr>
              <a:t> = [</a:t>
            </a:r>
            <a:r>
              <a:rPr lang="en-GB" b="0" i="0" dirty="0">
                <a:solidFill>
                  <a:srgbClr val="00A67D"/>
                </a:solidFill>
                <a:effectLst/>
                <a:latin typeface="Söhne"/>
              </a:rPr>
              <a:t>"</a:t>
            </a:r>
            <a:r>
              <a:rPr lang="en-GB" b="0" i="0" dirty="0" err="1">
                <a:solidFill>
                  <a:srgbClr val="00A67D"/>
                </a:solidFill>
                <a:effectLst/>
                <a:latin typeface="Söhne"/>
              </a:rPr>
              <a:t>Istorija</a:t>
            </a:r>
            <a:r>
              <a:rPr lang="en-GB" b="0" i="0" dirty="0">
                <a:solidFill>
                  <a:srgbClr val="00A67D"/>
                </a:solidFill>
                <a:effectLst/>
                <a:latin typeface="Söhne"/>
              </a:rPr>
              <a:t>"</a:t>
            </a:r>
            <a:r>
              <a:rPr lang="en-GB" b="0" i="0" dirty="0">
                <a:solidFill>
                  <a:srgbClr val="374151"/>
                </a:solidFill>
                <a:effectLst/>
                <a:latin typeface="Söhne"/>
              </a:rPr>
              <a:t>, </a:t>
            </a:r>
            <a:r>
              <a:rPr lang="en-GB" b="0" i="0" dirty="0">
                <a:solidFill>
                  <a:srgbClr val="00A67D"/>
                </a:solidFill>
                <a:effectLst/>
                <a:latin typeface="Söhne"/>
              </a:rPr>
              <a:t>"</a:t>
            </a:r>
            <a:r>
              <a:rPr lang="en-GB" b="0" i="0" dirty="0" err="1">
                <a:solidFill>
                  <a:srgbClr val="00A67D"/>
                </a:solidFill>
                <a:effectLst/>
                <a:latin typeface="Söhne"/>
              </a:rPr>
              <a:t>Fizika</a:t>
            </a:r>
            <a:r>
              <a:rPr lang="en-GB" b="0" i="0" dirty="0">
                <a:solidFill>
                  <a:srgbClr val="00A67D"/>
                </a:solidFill>
                <a:effectLst/>
                <a:latin typeface="Söhne"/>
              </a:rPr>
              <a:t>"</a:t>
            </a:r>
            <a:r>
              <a:rPr lang="en-GB" b="0" i="0" dirty="0">
                <a:solidFill>
                  <a:srgbClr val="374151"/>
                </a:solidFill>
                <a:effectLst/>
                <a:latin typeface="Söhne"/>
              </a:rPr>
              <a:t>, </a:t>
            </a:r>
            <a:r>
              <a:rPr lang="en-GB" b="0" i="0" dirty="0">
                <a:solidFill>
                  <a:srgbClr val="00A67D"/>
                </a:solidFill>
                <a:effectLst/>
                <a:latin typeface="Söhne"/>
              </a:rPr>
              <a:t>"</a:t>
            </a:r>
            <a:r>
              <a:rPr lang="en-GB" b="0" i="0" dirty="0" err="1">
                <a:solidFill>
                  <a:srgbClr val="00A67D"/>
                </a:solidFill>
                <a:effectLst/>
                <a:latin typeface="Söhne"/>
              </a:rPr>
              <a:t>Medicina</a:t>
            </a:r>
            <a:r>
              <a:rPr lang="en-GB" b="0" i="0" dirty="0">
                <a:solidFill>
                  <a:srgbClr val="00A67D"/>
                </a:solidFill>
                <a:effectLst/>
                <a:latin typeface="Söhne"/>
              </a:rPr>
              <a:t>"</a:t>
            </a:r>
            <a:r>
              <a:rPr lang="en-GB" b="0" i="0" dirty="0">
                <a:solidFill>
                  <a:srgbClr val="374151"/>
                </a:solidFill>
                <a:effectLst/>
                <a:latin typeface="Söhne"/>
              </a:rPr>
              <a:t>, </a:t>
            </a:r>
            <a:r>
              <a:rPr lang="en-GB" b="0" i="0" dirty="0">
                <a:solidFill>
                  <a:srgbClr val="00A67D"/>
                </a:solidFill>
                <a:effectLst/>
                <a:latin typeface="Söhne"/>
              </a:rPr>
              <a:t>"</a:t>
            </a:r>
            <a:r>
              <a:rPr lang="en-GB" b="0" i="0" dirty="0" err="1">
                <a:solidFill>
                  <a:srgbClr val="00A67D"/>
                </a:solidFill>
                <a:effectLst/>
                <a:latin typeface="Söhne"/>
              </a:rPr>
              <a:t>Informatika</a:t>
            </a:r>
            <a:r>
              <a:rPr lang="en-GB" b="0" i="0" dirty="0">
                <a:solidFill>
                  <a:srgbClr val="00A67D"/>
                </a:solidFill>
                <a:effectLst/>
                <a:latin typeface="Söhne"/>
              </a:rPr>
              <a:t>"</a:t>
            </a:r>
            <a:r>
              <a:rPr lang="en-GB" b="0" i="0" dirty="0">
                <a:solidFill>
                  <a:srgbClr val="374151"/>
                </a:solidFill>
                <a:effectLst/>
                <a:latin typeface="Söhne"/>
              </a:rPr>
              <a:t>] </a:t>
            </a:r>
            <a:r>
              <a:rPr lang="en-GB" b="0" i="0" dirty="0" err="1">
                <a:solidFill>
                  <a:srgbClr val="374151"/>
                </a:solidFill>
                <a:effectLst/>
                <a:latin typeface="Söhne"/>
              </a:rPr>
              <a:t>pasirinktas_kursas</a:t>
            </a:r>
            <a:r>
              <a:rPr lang="en-GB" b="0" i="0" dirty="0">
                <a:solidFill>
                  <a:srgbClr val="374151"/>
                </a:solidFill>
                <a:effectLst/>
                <a:latin typeface="Söhne"/>
              </a:rPr>
              <a:t> = </a:t>
            </a:r>
            <a:r>
              <a:rPr lang="en-GB" b="0" i="0" dirty="0" err="1">
                <a:solidFill>
                  <a:srgbClr val="374151"/>
                </a:solidFill>
                <a:effectLst/>
                <a:latin typeface="Söhne"/>
              </a:rPr>
              <a:t>random.choice</a:t>
            </a:r>
            <a:r>
              <a:rPr lang="en-GB" b="0" i="0" dirty="0">
                <a:solidFill>
                  <a:srgbClr val="374151"/>
                </a:solidFill>
                <a:effectLst/>
                <a:latin typeface="Söhne"/>
              </a:rPr>
              <a:t>(</a:t>
            </a:r>
            <a:r>
              <a:rPr lang="en-GB" b="0" i="0" dirty="0" err="1">
                <a:solidFill>
                  <a:srgbClr val="374151"/>
                </a:solidFill>
                <a:effectLst/>
                <a:latin typeface="Söhne"/>
              </a:rPr>
              <a:t>pasirinkimai</a:t>
            </a:r>
            <a:r>
              <a:rPr lang="en-GB" b="0" i="0" dirty="0">
                <a:solidFill>
                  <a:srgbClr val="374151"/>
                </a:solidFill>
                <a:effectLst/>
                <a:latin typeface="Söhne"/>
              </a:rPr>
              <a:t>) </a:t>
            </a:r>
            <a:r>
              <a:rPr lang="en-GB" b="0" i="0" dirty="0">
                <a:solidFill>
                  <a:srgbClr val="E9950C"/>
                </a:solidFill>
                <a:effectLst/>
                <a:latin typeface="Söhne"/>
              </a:rPr>
              <a:t>print</a:t>
            </a:r>
            <a:r>
              <a:rPr lang="en-GB" b="0" i="0" dirty="0">
                <a:solidFill>
                  <a:srgbClr val="374151"/>
                </a:solidFill>
                <a:effectLst/>
                <a:latin typeface="Söhne"/>
              </a:rPr>
              <a:t>(</a:t>
            </a:r>
            <a:r>
              <a:rPr lang="en-GB" b="0" i="0" dirty="0" err="1">
                <a:solidFill>
                  <a:srgbClr val="374151"/>
                </a:solidFill>
                <a:effectLst/>
                <a:latin typeface="Söhne"/>
              </a:rPr>
              <a:t>pasirinktas_kursas</a:t>
            </a:r>
            <a:r>
              <a:rPr lang="en-GB" b="0" i="0" dirty="0">
                <a:solidFill>
                  <a:srgbClr val="374151"/>
                </a:solidFill>
                <a:effectLst/>
                <a:latin typeface="Söhne"/>
              </a:rPr>
              <a:t>) </a:t>
            </a:r>
            <a:br>
              <a:rPr lang="en-GB" b="0" i="0" dirty="0">
                <a:solidFill>
                  <a:srgbClr val="374151"/>
                </a:solidFill>
                <a:effectLst/>
                <a:latin typeface="Söhne"/>
              </a:rPr>
            </a:br>
            <a:br>
              <a:rPr lang="en-GB" b="0" i="0" dirty="0">
                <a:solidFill>
                  <a:srgbClr val="374151"/>
                </a:solidFill>
                <a:effectLst/>
                <a:latin typeface="Söhne"/>
              </a:rPr>
            </a:br>
            <a:r>
              <a:rPr lang="en-GB" b="0" i="0" dirty="0">
                <a:solidFill>
                  <a:srgbClr val="374151"/>
                </a:solidFill>
                <a:effectLst/>
                <a:latin typeface="Söhne"/>
              </a:rPr>
              <a:t>Here, you're using the </a:t>
            </a:r>
            <a:r>
              <a:rPr lang="en-GB" b="0" i="0" dirty="0" err="1">
                <a:solidFill>
                  <a:srgbClr val="374151"/>
                </a:solidFill>
                <a:effectLst/>
                <a:latin typeface="Söhne"/>
              </a:rPr>
              <a:t>random.choice</a:t>
            </a:r>
            <a:r>
              <a:rPr lang="en-GB" b="0" i="0" dirty="0">
                <a:solidFill>
                  <a:srgbClr val="374151"/>
                </a:solidFill>
                <a:effectLst/>
                <a:latin typeface="Söhne"/>
              </a:rPr>
              <a:t> function to randomly select an element from a list. This could be used in a variety of applications, such as simulating randomness in a game or selecting a random item from a list.</a:t>
            </a:r>
          </a:p>
          <a:p>
            <a:pPr algn="l">
              <a:buFont typeface="+mj-lt"/>
              <a:buAutoNum type="arabicPeriod"/>
            </a:pPr>
            <a:r>
              <a:rPr lang="en-GB" b="1" i="0" dirty="0">
                <a:solidFill>
                  <a:srgbClr val="374151"/>
                </a:solidFill>
                <a:effectLst/>
                <a:latin typeface="Söhne"/>
              </a:rPr>
              <a:t>Math Module</a:t>
            </a:r>
            <a:r>
              <a:rPr lang="en-GB" b="0" i="0" dirty="0">
                <a:solidFill>
                  <a:srgbClr val="374151"/>
                </a:solidFill>
                <a:effectLst/>
                <a:latin typeface="Söhne"/>
              </a:rPr>
              <a:t>: The math module provides mathematical functions. In this code: </a:t>
            </a:r>
            <a:r>
              <a:rPr lang="en-GB" b="0" i="0" dirty="0">
                <a:solidFill>
                  <a:srgbClr val="2E95D3"/>
                </a:solidFill>
                <a:effectLst/>
                <a:latin typeface="Söhne"/>
              </a:rPr>
              <a:t>import</a:t>
            </a:r>
            <a:r>
              <a:rPr lang="en-GB" b="0" i="0" dirty="0">
                <a:solidFill>
                  <a:srgbClr val="374151"/>
                </a:solidFill>
                <a:effectLst/>
                <a:latin typeface="Söhne"/>
              </a:rPr>
              <a:t> math </a:t>
            </a:r>
            <a:r>
              <a:rPr lang="en-GB" b="0" i="0" dirty="0" err="1">
                <a:solidFill>
                  <a:srgbClr val="374151"/>
                </a:solidFill>
                <a:effectLst/>
                <a:latin typeface="Söhne"/>
              </a:rPr>
              <a:t>saknis</a:t>
            </a:r>
            <a:r>
              <a:rPr lang="en-GB" b="0" i="0" dirty="0">
                <a:solidFill>
                  <a:srgbClr val="374151"/>
                </a:solidFill>
                <a:effectLst/>
                <a:latin typeface="Söhne"/>
              </a:rPr>
              <a:t> = </a:t>
            </a:r>
            <a:r>
              <a:rPr lang="en-GB" b="0" i="0" dirty="0" err="1">
                <a:solidFill>
                  <a:srgbClr val="374151"/>
                </a:solidFill>
                <a:effectLst/>
                <a:latin typeface="Söhne"/>
              </a:rPr>
              <a:t>math.sqrt</a:t>
            </a:r>
            <a:r>
              <a:rPr lang="en-GB" b="0" i="0" dirty="0">
                <a:solidFill>
                  <a:srgbClr val="374151"/>
                </a:solidFill>
                <a:effectLst/>
                <a:latin typeface="Söhne"/>
              </a:rPr>
              <a:t>(</a:t>
            </a:r>
            <a:r>
              <a:rPr lang="en-GB" b="0" i="0" dirty="0">
                <a:solidFill>
                  <a:srgbClr val="DF3079"/>
                </a:solidFill>
                <a:effectLst/>
                <a:latin typeface="Söhne"/>
              </a:rPr>
              <a:t>9</a:t>
            </a:r>
            <a:r>
              <a:rPr lang="en-GB" b="0" i="0" dirty="0">
                <a:solidFill>
                  <a:srgbClr val="374151"/>
                </a:solidFill>
                <a:effectLst/>
                <a:latin typeface="Söhne"/>
              </a:rPr>
              <a:t>) </a:t>
            </a:r>
            <a:r>
              <a:rPr lang="en-GB" b="0" i="0" dirty="0">
                <a:solidFill>
                  <a:srgbClr val="E9950C"/>
                </a:solidFill>
                <a:effectLst/>
                <a:latin typeface="Söhne"/>
              </a:rPr>
              <a:t>print</a:t>
            </a:r>
            <a:r>
              <a:rPr lang="en-GB" b="0" i="0" dirty="0">
                <a:solidFill>
                  <a:srgbClr val="374151"/>
                </a:solidFill>
                <a:effectLst/>
                <a:latin typeface="Söhne"/>
              </a:rPr>
              <a:t>(</a:t>
            </a:r>
            <a:r>
              <a:rPr lang="en-GB" b="0" i="0" dirty="0" err="1">
                <a:solidFill>
                  <a:srgbClr val="374151"/>
                </a:solidFill>
                <a:effectLst/>
                <a:latin typeface="Söhne"/>
              </a:rPr>
              <a:t>saknis</a:t>
            </a:r>
            <a:r>
              <a:rPr lang="en-GB" b="0" i="0" dirty="0">
                <a:solidFill>
                  <a:srgbClr val="374151"/>
                </a:solidFill>
                <a:effectLst/>
                <a:latin typeface="Söhne"/>
              </a:rPr>
              <a:t>) </a:t>
            </a:r>
            <a:br>
              <a:rPr lang="en-GB" b="0" i="0" dirty="0">
                <a:solidFill>
                  <a:srgbClr val="374151"/>
                </a:solidFill>
                <a:effectLst/>
                <a:latin typeface="Söhne"/>
              </a:rPr>
            </a:br>
            <a:br>
              <a:rPr lang="en-GB" b="0" i="0" dirty="0">
                <a:solidFill>
                  <a:srgbClr val="374151"/>
                </a:solidFill>
                <a:effectLst/>
                <a:latin typeface="Söhne"/>
              </a:rPr>
            </a:br>
            <a:r>
              <a:rPr lang="en-GB" b="0" i="0" dirty="0">
                <a:solidFill>
                  <a:srgbClr val="374151"/>
                </a:solidFill>
                <a:effectLst/>
                <a:latin typeface="Söhne"/>
              </a:rPr>
              <a:t>You're using the </a:t>
            </a:r>
            <a:r>
              <a:rPr lang="en-GB" b="0" i="0" dirty="0" err="1">
                <a:solidFill>
                  <a:srgbClr val="374151"/>
                </a:solidFill>
                <a:effectLst/>
                <a:latin typeface="Söhne"/>
              </a:rPr>
              <a:t>math.sqrt</a:t>
            </a:r>
            <a:r>
              <a:rPr lang="en-GB" b="0" i="0" dirty="0">
                <a:solidFill>
                  <a:srgbClr val="374151"/>
                </a:solidFill>
                <a:effectLst/>
                <a:latin typeface="Söhne"/>
              </a:rPr>
              <a:t> function to calculate the square root of a number. The math module also provides functions for trigonometric calculations, complex numbers, and more.</a:t>
            </a:r>
          </a:p>
          <a:p>
            <a:pPr algn="l">
              <a:buFont typeface="+mj-lt"/>
              <a:buAutoNum type="arabicPeriod"/>
            </a:pPr>
            <a:r>
              <a:rPr lang="en-GB" b="1" i="0" dirty="0">
                <a:solidFill>
                  <a:srgbClr val="374151"/>
                </a:solidFill>
                <a:effectLst/>
                <a:latin typeface="Söhne"/>
              </a:rPr>
              <a:t>Datetime and Calendar Modules</a:t>
            </a:r>
            <a:r>
              <a:rPr lang="en-GB" b="0" i="0" dirty="0">
                <a:solidFill>
                  <a:srgbClr val="374151"/>
                </a:solidFill>
                <a:effectLst/>
                <a:latin typeface="Söhne"/>
              </a:rPr>
              <a:t>: The datetime and calendar modules are used for manipulating dates and times. In this code:</a:t>
            </a:r>
            <a:br>
              <a:rPr lang="en-GB" b="0" i="0" dirty="0">
                <a:solidFill>
                  <a:srgbClr val="374151"/>
                </a:solidFill>
                <a:effectLst/>
                <a:latin typeface="Söhne"/>
              </a:rPr>
            </a:br>
            <a:br>
              <a:rPr lang="en-GB" b="0" i="0" dirty="0">
                <a:solidFill>
                  <a:srgbClr val="374151"/>
                </a:solidFill>
                <a:effectLst/>
                <a:latin typeface="Söhne"/>
              </a:rPr>
            </a:br>
            <a:r>
              <a:rPr lang="en-GB" b="0" i="0" dirty="0">
                <a:solidFill>
                  <a:srgbClr val="2E95D3"/>
                </a:solidFill>
                <a:effectLst/>
                <a:latin typeface="Söhne"/>
              </a:rPr>
              <a:t>from</a:t>
            </a:r>
            <a:r>
              <a:rPr lang="en-GB" b="0" i="0" dirty="0">
                <a:solidFill>
                  <a:srgbClr val="374151"/>
                </a:solidFill>
                <a:effectLst/>
                <a:latin typeface="Söhne"/>
              </a:rPr>
              <a:t> datetime </a:t>
            </a:r>
            <a:r>
              <a:rPr lang="en-GB" b="0" i="0" dirty="0">
                <a:solidFill>
                  <a:srgbClr val="2E95D3"/>
                </a:solidFill>
                <a:effectLst/>
                <a:latin typeface="Söhne"/>
              </a:rPr>
              <a:t>import</a:t>
            </a:r>
            <a:r>
              <a:rPr lang="en-GB" b="0" i="0" dirty="0">
                <a:solidFill>
                  <a:srgbClr val="374151"/>
                </a:solidFill>
                <a:effectLst/>
                <a:latin typeface="Söhne"/>
              </a:rPr>
              <a:t> date </a:t>
            </a:r>
            <a:r>
              <a:rPr lang="en-GB" b="0" i="0" dirty="0">
                <a:solidFill>
                  <a:srgbClr val="2E95D3"/>
                </a:solidFill>
                <a:effectLst/>
                <a:latin typeface="Söhne"/>
              </a:rPr>
              <a:t>import</a:t>
            </a:r>
            <a:r>
              <a:rPr lang="en-GB" b="0" i="0" dirty="0">
                <a:solidFill>
                  <a:srgbClr val="374151"/>
                </a:solidFill>
                <a:effectLst/>
                <a:latin typeface="Söhne"/>
              </a:rPr>
              <a:t> calendar </a:t>
            </a:r>
            <a:r>
              <a:rPr lang="en-GB" b="0" i="0" dirty="0">
                <a:solidFill>
                  <a:srgbClr val="E9950C"/>
                </a:solidFill>
                <a:effectLst/>
                <a:latin typeface="Söhne"/>
              </a:rPr>
              <a:t>print</a:t>
            </a:r>
            <a:r>
              <a:rPr lang="en-GB" b="0" i="0" dirty="0">
                <a:solidFill>
                  <a:srgbClr val="374151"/>
                </a:solidFill>
                <a:effectLst/>
                <a:latin typeface="Söhne"/>
              </a:rPr>
              <a:t>(</a:t>
            </a:r>
            <a:r>
              <a:rPr lang="en-GB" b="0" i="0" dirty="0" err="1">
                <a:solidFill>
                  <a:srgbClr val="374151"/>
                </a:solidFill>
                <a:effectLst/>
                <a:latin typeface="Söhne"/>
              </a:rPr>
              <a:t>date.today</a:t>
            </a:r>
            <a:r>
              <a:rPr lang="en-GB" b="0" i="0" dirty="0">
                <a:solidFill>
                  <a:srgbClr val="374151"/>
                </a:solidFill>
                <a:effectLst/>
                <a:latin typeface="Söhne"/>
              </a:rPr>
              <a:t>()) </a:t>
            </a:r>
            <a:r>
              <a:rPr lang="en-GB" b="0" i="0" dirty="0">
                <a:solidFill>
                  <a:srgbClr val="E9950C"/>
                </a:solidFill>
                <a:effectLst/>
                <a:latin typeface="Söhne"/>
              </a:rPr>
              <a:t>print</a:t>
            </a:r>
            <a:r>
              <a:rPr lang="en-GB" b="0" i="0" dirty="0">
                <a:solidFill>
                  <a:srgbClr val="374151"/>
                </a:solidFill>
                <a:effectLst/>
                <a:latin typeface="Söhne"/>
              </a:rPr>
              <a:t>(</a:t>
            </a:r>
            <a:r>
              <a:rPr lang="en-GB" b="0" i="0" dirty="0" err="1">
                <a:solidFill>
                  <a:srgbClr val="374151"/>
                </a:solidFill>
                <a:effectLst/>
                <a:latin typeface="Söhne"/>
              </a:rPr>
              <a:t>calendar.isleap</a:t>
            </a:r>
            <a:r>
              <a:rPr lang="en-GB" b="0" i="0" dirty="0">
                <a:solidFill>
                  <a:srgbClr val="374151"/>
                </a:solidFill>
                <a:effectLst/>
                <a:latin typeface="Söhne"/>
              </a:rPr>
              <a:t>(</a:t>
            </a:r>
            <a:r>
              <a:rPr lang="en-GB" b="0" i="0" dirty="0">
                <a:solidFill>
                  <a:srgbClr val="DF3079"/>
                </a:solidFill>
                <a:effectLst/>
                <a:latin typeface="Söhne"/>
              </a:rPr>
              <a:t>2017</a:t>
            </a:r>
            <a:r>
              <a:rPr lang="en-GB" b="0" i="0" dirty="0">
                <a:solidFill>
                  <a:srgbClr val="374151"/>
                </a:solidFill>
                <a:effectLst/>
                <a:latin typeface="Söhne"/>
              </a:rPr>
              <a:t>)) </a:t>
            </a:r>
            <a:r>
              <a:rPr lang="en-GB" b="0" i="0" dirty="0">
                <a:solidFill>
                  <a:srgbClr val="E9950C"/>
                </a:solidFill>
                <a:effectLst/>
                <a:latin typeface="Söhne"/>
              </a:rPr>
              <a:t>print</a:t>
            </a:r>
            <a:r>
              <a:rPr lang="en-GB" b="0" i="0" dirty="0">
                <a:solidFill>
                  <a:srgbClr val="374151"/>
                </a:solidFill>
                <a:effectLst/>
                <a:latin typeface="Söhne"/>
              </a:rPr>
              <a:t>(</a:t>
            </a:r>
            <a:r>
              <a:rPr lang="en-GB" b="0" i="0" dirty="0" err="1">
                <a:solidFill>
                  <a:srgbClr val="374151"/>
                </a:solidFill>
                <a:effectLst/>
                <a:latin typeface="Söhne"/>
              </a:rPr>
              <a:t>calendar.isleap</a:t>
            </a:r>
            <a:r>
              <a:rPr lang="en-GB" b="0" i="0" dirty="0">
                <a:solidFill>
                  <a:srgbClr val="374151"/>
                </a:solidFill>
                <a:effectLst/>
                <a:latin typeface="Söhne"/>
              </a:rPr>
              <a:t>(</a:t>
            </a:r>
            <a:r>
              <a:rPr lang="en-GB" b="0" i="0" dirty="0">
                <a:solidFill>
                  <a:srgbClr val="DF3079"/>
                </a:solidFill>
                <a:effectLst/>
                <a:latin typeface="Söhne"/>
              </a:rPr>
              <a:t>2020</a:t>
            </a:r>
            <a:r>
              <a:rPr lang="en-GB" b="0" i="0" dirty="0">
                <a:solidFill>
                  <a:srgbClr val="374151"/>
                </a:solidFill>
                <a:effectLst/>
                <a:latin typeface="Söhne"/>
              </a:rPr>
              <a:t>))</a:t>
            </a:r>
            <a:br>
              <a:rPr lang="en-GB" b="0" i="0" dirty="0">
                <a:solidFill>
                  <a:srgbClr val="374151"/>
                </a:solidFill>
                <a:effectLst/>
                <a:latin typeface="Söhne"/>
              </a:rPr>
            </a:br>
            <a:br>
              <a:rPr lang="en-GB" b="0" i="0" dirty="0">
                <a:solidFill>
                  <a:srgbClr val="374151"/>
                </a:solidFill>
                <a:effectLst/>
                <a:latin typeface="Söhne"/>
              </a:rPr>
            </a:br>
            <a:r>
              <a:rPr lang="en-GB" b="0" i="0" dirty="0">
                <a:solidFill>
                  <a:srgbClr val="374151"/>
                </a:solidFill>
                <a:effectLst/>
                <a:latin typeface="Söhne"/>
              </a:rPr>
              <a:t>You're using </a:t>
            </a:r>
            <a:r>
              <a:rPr lang="en-GB" b="0" i="0" dirty="0" err="1">
                <a:solidFill>
                  <a:srgbClr val="374151"/>
                </a:solidFill>
                <a:effectLst/>
                <a:latin typeface="Söhne"/>
              </a:rPr>
              <a:t>date.today</a:t>
            </a:r>
            <a:r>
              <a:rPr lang="en-GB" b="0" i="0" dirty="0">
                <a:solidFill>
                  <a:srgbClr val="374151"/>
                </a:solidFill>
                <a:effectLst/>
                <a:latin typeface="Söhne"/>
              </a:rPr>
              <a:t> to get the current date and </a:t>
            </a:r>
            <a:r>
              <a:rPr lang="en-GB" b="0" i="0" dirty="0" err="1">
                <a:solidFill>
                  <a:srgbClr val="374151"/>
                </a:solidFill>
                <a:effectLst/>
                <a:latin typeface="Söhne"/>
              </a:rPr>
              <a:t>calendar.isleap</a:t>
            </a:r>
            <a:r>
              <a:rPr lang="en-GB" b="0" i="0" dirty="0">
                <a:solidFill>
                  <a:srgbClr val="374151"/>
                </a:solidFill>
                <a:effectLst/>
                <a:latin typeface="Söhne"/>
              </a:rPr>
              <a:t> to check if a given year is a leap year or not. These modules provide a wide range of functions to work with dates and times.</a:t>
            </a:r>
          </a:p>
          <a:p>
            <a:pPr algn="l">
              <a:buFont typeface="+mj-lt"/>
              <a:buAutoNum type="arabicPeriod"/>
            </a:pPr>
            <a:endParaRPr lang="en-GB" b="0" i="0" dirty="0">
              <a:solidFill>
                <a:srgbClr val="374151"/>
              </a:solidFill>
              <a:effectLst/>
              <a:latin typeface="Söhne"/>
            </a:endParaRPr>
          </a:p>
          <a:p>
            <a:pPr algn="l">
              <a:buFont typeface="+mj-lt"/>
              <a:buAutoNum type="arabicPeriod"/>
            </a:pPr>
            <a:r>
              <a:rPr lang="en-GB" b="1" i="0" dirty="0">
                <a:solidFill>
                  <a:srgbClr val="374151"/>
                </a:solidFill>
                <a:effectLst/>
                <a:latin typeface="Söhne"/>
              </a:rPr>
              <a:t>OS Module</a:t>
            </a:r>
            <a:r>
              <a:rPr lang="en-GB" b="0" i="0" dirty="0">
                <a:solidFill>
                  <a:srgbClr val="374151"/>
                </a:solidFill>
                <a:effectLst/>
                <a:latin typeface="Söhne"/>
              </a:rPr>
              <a:t>: The </a:t>
            </a:r>
            <a:r>
              <a:rPr lang="en-GB" b="0" i="0" dirty="0" err="1">
                <a:solidFill>
                  <a:srgbClr val="374151"/>
                </a:solidFill>
                <a:effectLst/>
                <a:latin typeface="Söhne"/>
              </a:rPr>
              <a:t>os</a:t>
            </a:r>
            <a:r>
              <a:rPr lang="en-GB" b="0" i="0" dirty="0">
                <a:solidFill>
                  <a:srgbClr val="374151"/>
                </a:solidFill>
                <a:effectLst/>
                <a:latin typeface="Söhne"/>
              </a:rPr>
              <a:t> module provides functions for interacting with the operating system:</a:t>
            </a:r>
            <a:br>
              <a:rPr lang="en-GB" b="0" i="0" dirty="0">
                <a:solidFill>
                  <a:srgbClr val="374151"/>
                </a:solidFill>
                <a:effectLst/>
                <a:latin typeface="Söhne"/>
              </a:rPr>
            </a:br>
            <a:r>
              <a:rPr lang="en-GB" b="0" i="0" dirty="0">
                <a:solidFill>
                  <a:srgbClr val="2E95D3"/>
                </a:solidFill>
                <a:effectLst/>
                <a:latin typeface="Söhne"/>
              </a:rPr>
              <a:t>import</a:t>
            </a:r>
            <a:r>
              <a:rPr lang="en-GB" b="0" i="0" dirty="0">
                <a:solidFill>
                  <a:srgbClr val="374151"/>
                </a:solidFill>
                <a:effectLst/>
                <a:latin typeface="Söhne"/>
              </a:rPr>
              <a:t> </a:t>
            </a:r>
            <a:r>
              <a:rPr lang="en-GB" b="0" i="0" dirty="0" err="1">
                <a:solidFill>
                  <a:srgbClr val="374151"/>
                </a:solidFill>
                <a:effectLst/>
                <a:latin typeface="Söhne"/>
              </a:rPr>
              <a:t>os</a:t>
            </a:r>
            <a:r>
              <a:rPr lang="en-GB" b="0" i="0" dirty="0">
                <a:solidFill>
                  <a:srgbClr val="374151"/>
                </a:solidFill>
                <a:effectLst/>
                <a:latin typeface="Söhne"/>
              </a:rPr>
              <a:t> </a:t>
            </a:r>
            <a:r>
              <a:rPr lang="en-GB" b="0" i="0" dirty="0">
                <a:solidFill>
                  <a:srgbClr val="E9950C"/>
                </a:solidFill>
                <a:effectLst/>
                <a:latin typeface="Söhne"/>
              </a:rPr>
              <a:t>print</a:t>
            </a:r>
            <a:r>
              <a:rPr lang="en-GB" b="0" i="0" dirty="0">
                <a:solidFill>
                  <a:srgbClr val="374151"/>
                </a:solidFill>
                <a:effectLst/>
                <a:latin typeface="Söhne"/>
              </a:rPr>
              <a:t>(</a:t>
            </a:r>
            <a:r>
              <a:rPr lang="en-GB" b="0" i="0" dirty="0" err="1">
                <a:solidFill>
                  <a:srgbClr val="374151"/>
                </a:solidFill>
                <a:effectLst/>
                <a:latin typeface="Söhne"/>
              </a:rPr>
              <a:t>os.getcwd</a:t>
            </a:r>
            <a:r>
              <a:rPr lang="en-GB" b="0" i="0" dirty="0">
                <a:solidFill>
                  <a:srgbClr val="374151"/>
                </a:solidFill>
                <a:effectLst/>
                <a:latin typeface="Söhne"/>
              </a:rPr>
              <a:t>()) </a:t>
            </a:r>
            <a:br>
              <a:rPr lang="en-GB" b="0" i="0" dirty="0">
                <a:solidFill>
                  <a:srgbClr val="374151"/>
                </a:solidFill>
                <a:effectLst/>
                <a:latin typeface="Söhne"/>
              </a:rPr>
            </a:br>
            <a:br>
              <a:rPr lang="en-GB" b="0" i="0" dirty="0">
                <a:solidFill>
                  <a:srgbClr val="374151"/>
                </a:solidFill>
                <a:effectLst/>
                <a:latin typeface="Söhne"/>
              </a:rPr>
            </a:br>
            <a:r>
              <a:rPr lang="en-GB" b="0" i="0" dirty="0">
                <a:solidFill>
                  <a:srgbClr val="374151"/>
                </a:solidFill>
                <a:effectLst/>
                <a:latin typeface="Söhne"/>
              </a:rPr>
              <a:t>Here, you're using </a:t>
            </a:r>
            <a:r>
              <a:rPr lang="en-GB" b="0" i="0" dirty="0" err="1">
                <a:solidFill>
                  <a:srgbClr val="374151"/>
                </a:solidFill>
                <a:effectLst/>
                <a:latin typeface="Söhne"/>
              </a:rPr>
              <a:t>os.getcwd</a:t>
            </a:r>
            <a:r>
              <a:rPr lang="en-GB" b="0" i="0" dirty="0">
                <a:solidFill>
                  <a:srgbClr val="374151"/>
                </a:solidFill>
                <a:effectLst/>
                <a:latin typeface="Söhne"/>
              </a:rPr>
              <a:t> to get the current working directory. The </a:t>
            </a:r>
            <a:r>
              <a:rPr lang="en-GB" b="0" i="0" dirty="0" err="1">
                <a:solidFill>
                  <a:srgbClr val="374151"/>
                </a:solidFill>
                <a:effectLst/>
                <a:latin typeface="Söhne"/>
              </a:rPr>
              <a:t>os</a:t>
            </a:r>
            <a:r>
              <a:rPr lang="en-GB" b="0" i="0" dirty="0">
                <a:solidFill>
                  <a:srgbClr val="374151"/>
                </a:solidFill>
                <a:effectLst/>
                <a:latin typeface="Söhne"/>
              </a:rPr>
              <a:t> module also provides functions to manipulate the file system, such as renaming and deleting files, iterating over directories, and more.</a:t>
            </a:r>
          </a:p>
          <a:p>
            <a:pPr algn="l"/>
            <a:endParaRPr lang="en-GB" b="1" i="0" dirty="0">
              <a:effectLst/>
              <a:latin typeface="Söhne"/>
            </a:endParaRPr>
          </a:p>
          <a:p>
            <a:pPr algn="l"/>
            <a:r>
              <a:rPr lang="en-GB" b="1" i="0" dirty="0">
                <a:effectLst/>
                <a:latin typeface="Söhne"/>
              </a:rPr>
              <a:t>Conclusion</a:t>
            </a:r>
          </a:p>
          <a:p>
            <a:pPr algn="l"/>
            <a:endParaRPr lang="en-GB" b="0" i="0" dirty="0">
              <a:solidFill>
                <a:srgbClr val="374151"/>
              </a:solidFill>
              <a:effectLst/>
              <a:latin typeface="Söhne"/>
            </a:endParaRPr>
          </a:p>
          <a:p>
            <a:pPr algn="l"/>
            <a:r>
              <a:rPr lang="en-GB" b="0" i="0" dirty="0">
                <a:solidFill>
                  <a:srgbClr val="374151"/>
                </a:solidFill>
                <a:effectLst/>
                <a:latin typeface="Söhne"/>
              </a:rPr>
              <a:t>In conclusion, Python's standard library is a powerful tool that can greatly speed up your development process by providing pre-built modules for a wide range of tasks. By effectively using the standard library, you can avoid "reinventing the wheel" and focus on the unique aspects of your project. As you continue to learn Python, I encourage you to explore the standard library and familiarize yourself with the modules that you find most useful.</a:t>
            </a:r>
          </a:p>
          <a:p>
            <a:endParaRPr lang="en-LT" dirty="0"/>
          </a:p>
        </p:txBody>
      </p:sp>
      <p:sp>
        <p:nvSpPr>
          <p:cNvPr id="4" name="Slide Number Placeholder 3"/>
          <p:cNvSpPr>
            <a:spLocks noGrp="1"/>
          </p:cNvSpPr>
          <p:nvPr>
            <p:ph type="sldNum" sz="quarter" idx="5"/>
          </p:nvPr>
        </p:nvSpPr>
        <p:spPr/>
        <p:txBody>
          <a:bodyPr/>
          <a:lstStyle/>
          <a:p>
            <a:fld id="{2A5B11F5-AAFF-EE4F-8EE9-490E3A255159}" type="slidenum">
              <a:rPr lang="en-LT" smtClean="0"/>
              <a:t>13</a:t>
            </a:fld>
            <a:endParaRPr lang="en-LT"/>
          </a:p>
        </p:txBody>
      </p:sp>
    </p:spTree>
    <p:extLst>
      <p:ext uri="{BB962C8B-B14F-4D97-AF65-F5344CB8AC3E}">
        <p14:creationId xmlns:p14="http://schemas.microsoft.com/office/powerpoint/2010/main" val="221657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Apzvelgsime kaip importuoti sukurtus modulius, standartinius modelius ir kaip importuoti tik to ko reikia ir pradekime angliskai nuo ()</a:t>
            </a:r>
          </a:p>
        </p:txBody>
      </p:sp>
      <p:sp>
        <p:nvSpPr>
          <p:cNvPr id="4" name="Slide Number Placeholder 3"/>
          <p:cNvSpPr>
            <a:spLocks noGrp="1"/>
          </p:cNvSpPr>
          <p:nvPr>
            <p:ph type="sldNum" sz="quarter" idx="5"/>
          </p:nvPr>
        </p:nvSpPr>
        <p:spPr/>
        <p:txBody>
          <a:bodyPr/>
          <a:lstStyle/>
          <a:p>
            <a:fld id="{2A5B11F5-AAFF-EE4F-8EE9-490E3A255159}" type="slidenum">
              <a:rPr lang="en-LT" smtClean="0"/>
              <a:t>2</a:t>
            </a:fld>
            <a:endParaRPr lang="en-LT"/>
          </a:p>
        </p:txBody>
      </p:sp>
    </p:spTree>
    <p:extLst>
      <p:ext uri="{BB962C8B-B14F-4D97-AF65-F5344CB8AC3E}">
        <p14:creationId xmlns:p14="http://schemas.microsoft.com/office/powerpoint/2010/main" val="3714856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One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crucial</a:t>
            </a:r>
            <a:r>
              <a:rPr lang="lt-LT" b="0" i="0" dirty="0">
                <a:solidFill>
                  <a:srgbClr val="374151"/>
                </a:solidFill>
                <a:effectLst/>
                <a:latin typeface="Söhne"/>
              </a:rPr>
              <a:t> </a:t>
            </a:r>
            <a:r>
              <a:rPr lang="lt-LT" b="0" i="0" dirty="0" err="1">
                <a:solidFill>
                  <a:srgbClr val="374151"/>
                </a:solidFill>
                <a:effectLst/>
                <a:latin typeface="Söhne"/>
              </a:rPr>
              <a:t>skills</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programming</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software</a:t>
            </a:r>
            <a:r>
              <a:rPr lang="lt-LT" b="0" i="0" dirty="0">
                <a:solidFill>
                  <a:srgbClr val="374151"/>
                </a:solidFill>
                <a:effectLst/>
                <a:latin typeface="Söhne"/>
              </a:rPr>
              <a:t> </a:t>
            </a:r>
            <a:r>
              <a:rPr lang="lt-LT" b="0" i="0" dirty="0" err="1">
                <a:solidFill>
                  <a:srgbClr val="374151"/>
                </a:solidFill>
                <a:effectLst/>
                <a:latin typeface="Söhne"/>
              </a:rPr>
              <a:t>development</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ability</a:t>
            </a:r>
            <a:r>
              <a:rPr lang="lt-LT" b="0" i="0" dirty="0">
                <a:solidFill>
                  <a:srgbClr val="374151"/>
                </a:solidFill>
                <a:effectLst/>
                <a:latin typeface="Söhne"/>
              </a:rPr>
              <a:t> to </a:t>
            </a:r>
            <a:r>
              <a:rPr lang="lt-LT" b="0" i="0" dirty="0" err="1">
                <a:solidFill>
                  <a:srgbClr val="374151"/>
                </a:solidFill>
                <a:effectLst/>
                <a:latin typeface="Söhne"/>
              </a:rPr>
              <a:t>effectively</a:t>
            </a:r>
            <a:r>
              <a:rPr lang="lt-LT" b="0" i="0" dirty="0">
                <a:solidFill>
                  <a:srgbClr val="374151"/>
                </a:solidFill>
                <a:effectLst/>
                <a:latin typeface="Söhne"/>
              </a:rPr>
              <a:t> </a:t>
            </a:r>
            <a:r>
              <a:rPr lang="lt-LT" b="0" i="0" dirty="0" err="1">
                <a:solidFill>
                  <a:srgbClr val="374151"/>
                </a:solidFill>
                <a:effectLst/>
                <a:latin typeface="Söhne"/>
              </a:rPr>
              <a:t>structure</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organize</a:t>
            </a:r>
            <a:r>
              <a:rPr lang="lt-LT" b="0" i="0" dirty="0">
                <a:solidFill>
                  <a:srgbClr val="374151"/>
                </a:solidFill>
                <a:effectLst/>
                <a:latin typeface="Söhne"/>
              </a:rPr>
              <a:t>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organization</a:t>
            </a:r>
            <a:r>
              <a:rPr lang="lt-LT" b="0" i="0" dirty="0">
                <a:solidFill>
                  <a:srgbClr val="374151"/>
                </a:solidFill>
                <a:effectLst/>
                <a:latin typeface="Söhne"/>
              </a:rPr>
              <a:t> </a:t>
            </a:r>
            <a:r>
              <a:rPr lang="lt-LT" b="0" i="0" dirty="0" err="1">
                <a:solidFill>
                  <a:srgbClr val="374151"/>
                </a:solidFill>
                <a:effectLst/>
                <a:latin typeface="Söhne"/>
              </a:rPr>
              <a:t>becomes</a:t>
            </a:r>
            <a:r>
              <a:rPr lang="lt-LT" b="0" i="0" dirty="0">
                <a:solidFill>
                  <a:srgbClr val="374151"/>
                </a:solidFill>
                <a:effectLst/>
                <a:latin typeface="Söhne"/>
              </a:rPr>
              <a:t> </a:t>
            </a:r>
            <a:r>
              <a:rPr lang="lt-LT" b="0" i="0" dirty="0" err="1">
                <a:solidFill>
                  <a:srgbClr val="374151"/>
                </a:solidFill>
                <a:effectLst/>
                <a:latin typeface="Söhne"/>
              </a:rPr>
              <a:t>especially</a:t>
            </a:r>
            <a:r>
              <a:rPr lang="lt-LT" b="0" i="0" dirty="0">
                <a:solidFill>
                  <a:srgbClr val="374151"/>
                </a:solidFill>
                <a:effectLst/>
                <a:latin typeface="Söhne"/>
              </a:rPr>
              <a:t> </a:t>
            </a:r>
            <a:r>
              <a:rPr lang="lt-LT" b="0" i="0" dirty="0" err="1">
                <a:solidFill>
                  <a:srgbClr val="374151"/>
                </a:solidFill>
                <a:effectLst/>
                <a:latin typeface="Söhne"/>
              </a:rPr>
              <a:t>critical</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projects</a:t>
            </a:r>
            <a:r>
              <a:rPr lang="lt-LT" b="0" i="0" dirty="0">
                <a:solidFill>
                  <a:srgbClr val="374151"/>
                </a:solidFill>
                <a:effectLst/>
                <a:latin typeface="Söhne"/>
              </a:rPr>
              <a:t> </a:t>
            </a:r>
            <a:r>
              <a:rPr lang="lt-LT" b="0" i="0" dirty="0" err="1">
                <a:solidFill>
                  <a:srgbClr val="374151"/>
                </a:solidFill>
                <a:effectLst/>
                <a:latin typeface="Söhne"/>
              </a:rPr>
              <a:t>grow</a:t>
            </a:r>
            <a:r>
              <a:rPr lang="lt-LT" b="0" i="0" dirty="0">
                <a:solidFill>
                  <a:srgbClr val="374151"/>
                </a:solidFill>
                <a:effectLst/>
                <a:latin typeface="Söhne"/>
              </a:rPr>
              <a:t> </a:t>
            </a:r>
            <a:r>
              <a:rPr lang="lt-LT" b="0" i="0" dirty="0" err="1">
                <a:solidFill>
                  <a:srgbClr val="374151"/>
                </a:solidFill>
                <a:effectLst/>
                <a:latin typeface="Söhne"/>
              </a:rPr>
              <a:t>larger</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more</a:t>
            </a:r>
            <a:r>
              <a:rPr lang="lt-LT" b="0" i="0" dirty="0">
                <a:solidFill>
                  <a:srgbClr val="374151"/>
                </a:solidFill>
                <a:effectLst/>
                <a:latin typeface="Söhne"/>
              </a:rPr>
              <a:t> </a:t>
            </a:r>
            <a:r>
              <a:rPr lang="lt-LT" b="0" i="0" dirty="0" err="1">
                <a:solidFill>
                  <a:srgbClr val="374151"/>
                </a:solidFill>
                <a:effectLst/>
                <a:latin typeface="Söhne"/>
              </a:rPr>
              <a:t>complex</a:t>
            </a:r>
            <a:r>
              <a:rPr lang="lt-LT" b="0" i="0" dirty="0">
                <a:solidFill>
                  <a:srgbClr val="374151"/>
                </a:solidFill>
                <a:effectLst/>
                <a:latin typeface="Söhne"/>
              </a:rPr>
              <a:t>. </a:t>
            </a:r>
            <a:r>
              <a:rPr lang="lt-LT" b="0" i="0" dirty="0" err="1">
                <a:solidFill>
                  <a:srgbClr val="374151"/>
                </a:solidFill>
                <a:effectLst/>
                <a:latin typeface="Söhne"/>
              </a:rPr>
              <a:t>By</a:t>
            </a:r>
            <a:r>
              <a:rPr lang="lt-LT" b="0" i="0" dirty="0">
                <a:solidFill>
                  <a:srgbClr val="374151"/>
                </a:solidFill>
                <a:effectLst/>
                <a:latin typeface="Söhne"/>
              </a:rPr>
              <a:t> </a:t>
            </a:r>
            <a:r>
              <a:rPr lang="lt-LT" b="0" i="0" dirty="0" err="1">
                <a:solidFill>
                  <a:srgbClr val="374151"/>
                </a:solidFill>
                <a:effectLst/>
                <a:latin typeface="Söhne"/>
              </a:rPr>
              <a:t>creating</a:t>
            </a:r>
            <a:r>
              <a:rPr lang="lt-LT" b="0" i="0" dirty="0">
                <a:solidFill>
                  <a:srgbClr val="374151"/>
                </a:solidFill>
                <a:effectLst/>
                <a:latin typeface="Söhne"/>
              </a:rPr>
              <a:t> </a:t>
            </a:r>
            <a:r>
              <a:rPr lang="lt-LT" b="0" i="0" dirty="0" err="1">
                <a:solidFill>
                  <a:srgbClr val="374151"/>
                </a:solidFill>
                <a:effectLst/>
                <a:latin typeface="Söhne"/>
              </a:rPr>
              <a:t>multiple</a:t>
            </a:r>
            <a:r>
              <a:rPr lang="lt-LT" b="0" i="0" dirty="0">
                <a:solidFill>
                  <a:srgbClr val="374151"/>
                </a:solidFill>
                <a:effectLst/>
                <a:latin typeface="Söhne"/>
              </a:rPr>
              <a:t> </a:t>
            </a:r>
            <a:r>
              <a:rPr lang="lt-LT" b="0" i="0" dirty="0" err="1">
                <a:solidFill>
                  <a:srgbClr val="374151"/>
                </a:solidFill>
                <a:effectLst/>
                <a:latin typeface="Söhne"/>
              </a:rPr>
              <a:t>folders</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files</a:t>
            </a:r>
            <a:r>
              <a:rPr lang="lt-LT" b="0" i="0" dirty="0">
                <a:solidFill>
                  <a:srgbClr val="374151"/>
                </a:solidFill>
                <a:effectLst/>
                <a:latin typeface="Söhne"/>
              </a:rPr>
              <a:t>, </a:t>
            </a:r>
            <a:r>
              <a:rPr lang="lt-LT" b="0" i="0" dirty="0" err="1">
                <a:solidFill>
                  <a:srgbClr val="374151"/>
                </a:solidFill>
                <a:effectLst/>
                <a:latin typeface="Söhne"/>
              </a:rPr>
              <a:t>we</a:t>
            </a:r>
            <a:r>
              <a:rPr lang="lt-LT" b="0" i="0" dirty="0">
                <a:solidFill>
                  <a:srgbClr val="374151"/>
                </a:solidFill>
                <a:effectLst/>
                <a:latin typeface="Söhne"/>
              </a:rPr>
              <a:t> </a:t>
            </a:r>
            <a:r>
              <a:rPr lang="lt-LT" b="0" i="0" dirty="0" err="1">
                <a:solidFill>
                  <a:srgbClr val="374151"/>
                </a:solidFill>
                <a:effectLst/>
                <a:latin typeface="Söhne"/>
              </a:rPr>
              <a:t>can</a:t>
            </a:r>
            <a:r>
              <a:rPr lang="lt-LT" b="0" i="0" dirty="0">
                <a:solidFill>
                  <a:srgbClr val="374151"/>
                </a:solidFill>
                <a:effectLst/>
                <a:latin typeface="Söhne"/>
              </a:rPr>
              <a:t> </a:t>
            </a:r>
            <a:r>
              <a:rPr lang="lt-LT" b="0" i="0" dirty="0" err="1">
                <a:solidFill>
                  <a:srgbClr val="374151"/>
                </a:solidFill>
                <a:effectLst/>
                <a:latin typeface="Söhne"/>
              </a:rPr>
              <a:t>ensure</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t>
            </a:r>
            <a:r>
              <a:rPr lang="lt-LT" b="0" i="0" dirty="0" err="1">
                <a:solidFill>
                  <a:srgbClr val="374151"/>
                </a:solidFill>
                <a:effectLst/>
                <a:latin typeface="Söhne"/>
              </a:rPr>
              <a:t>our</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remains</a:t>
            </a:r>
            <a:r>
              <a:rPr lang="lt-LT" b="0" i="0" dirty="0">
                <a:solidFill>
                  <a:srgbClr val="374151"/>
                </a:solidFill>
                <a:effectLst/>
                <a:latin typeface="Söhne"/>
              </a:rPr>
              <a:t> </a:t>
            </a:r>
            <a:r>
              <a:rPr lang="lt-LT" b="0" i="0" dirty="0" err="1">
                <a:solidFill>
                  <a:srgbClr val="374151"/>
                </a:solidFill>
                <a:effectLst/>
                <a:latin typeface="Söhne"/>
              </a:rPr>
              <a:t>modular</a:t>
            </a:r>
            <a:r>
              <a:rPr lang="lt-LT" b="0" i="0" dirty="0">
                <a:solidFill>
                  <a:srgbClr val="374151"/>
                </a:solidFill>
                <a:effectLst/>
                <a:latin typeface="Söhne"/>
              </a:rPr>
              <a:t>, </a:t>
            </a:r>
            <a:r>
              <a:rPr lang="lt-LT" b="0" i="0" dirty="0" err="1">
                <a:solidFill>
                  <a:srgbClr val="374151"/>
                </a:solidFill>
                <a:effectLst/>
                <a:latin typeface="Söhne"/>
              </a:rPr>
              <a:t>easy</a:t>
            </a:r>
            <a:r>
              <a:rPr lang="lt-LT" b="0" i="0" dirty="0">
                <a:solidFill>
                  <a:srgbClr val="374151"/>
                </a:solidFill>
                <a:effectLst/>
                <a:latin typeface="Söhne"/>
              </a:rPr>
              <a:t> to </a:t>
            </a:r>
            <a:r>
              <a:rPr lang="lt-LT" b="0" i="0" dirty="0" err="1">
                <a:solidFill>
                  <a:srgbClr val="374151"/>
                </a:solidFill>
                <a:effectLst/>
                <a:latin typeface="Söhne"/>
              </a:rPr>
              <a:t>understand</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maintain</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these</a:t>
            </a:r>
            <a:r>
              <a:rPr lang="lt-LT" b="0" i="0" dirty="0">
                <a:solidFill>
                  <a:srgbClr val="374151"/>
                </a:solidFill>
                <a:effectLst/>
                <a:latin typeface="Söhne"/>
              </a:rPr>
              <a:t> </a:t>
            </a:r>
            <a:r>
              <a:rPr lang="lt-LT" b="0" i="0" dirty="0" err="1">
                <a:solidFill>
                  <a:srgbClr val="374151"/>
                </a:solidFill>
                <a:effectLst/>
                <a:latin typeface="Söhne"/>
              </a:rPr>
              <a:t>separate</a:t>
            </a:r>
            <a:r>
              <a:rPr lang="lt-LT" b="0" i="0" dirty="0">
                <a:solidFill>
                  <a:srgbClr val="374151"/>
                </a:solidFill>
                <a:effectLst/>
                <a:latin typeface="Söhne"/>
              </a:rPr>
              <a:t> </a:t>
            </a:r>
            <a:r>
              <a:rPr lang="lt-LT" b="0" i="0" dirty="0" err="1">
                <a:solidFill>
                  <a:srgbClr val="374151"/>
                </a:solidFill>
                <a:effectLst/>
                <a:latin typeface="Söhne"/>
              </a:rPr>
              <a:t>files</a:t>
            </a:r>
            <a:r>
              <a:rPr lang="lt-LT" b="0" i="0" dirty="0">
                <a:solidFill>
                  <a:srgbClr val="374151"/>
                </a:solidFill>
                <a:effectLst/>
                <a:latin typeface="Söhne"/>
              </a:rPr>
              <a:t> are </a:t>
            </a:r>
            <a:r>
              <a:rPr lang="lt-LT" b="0" i="0" dirty="0" err="1">
                <a:solidFill>
                  <a:srgbClr val="374151"/>
                </a:solidFill>
                <a:effectLst/>
                <a:latin typeface="Söhne"/>
              </a:rPr>
              <a:t>often</a:t>
            </a:r>
            <a:r>
              <a:rPr lang="lt-LT" b="0" i="0" dirty="0">
                <a:solidFill>
                  <a:srgbClr val="374151"/>
                </a:solidFill>
                <a:effectLst/>
                <a:latin typeface="Söhne"/>
              </a:rPr>
              <a:t> </a:t>
            </a:r>
            <a:r>
              <a:rPr lang="lt-LT" b="0" i="0" dirty="0" err="1">
                <a:solidFill>
                  <a:srgbClr val="374151"/>
                </a:solidFill>
                <a:effectLst/>
                <a:latin typeface="Söhne"/>
              </a:rPr>
              <a:t>referred</a:t>
            </a:r>
            <a:r>
              <a:rPr lang="lt-LT" b="0" i="0" dirty="0">
                <a:solidFill>
                  <a:srgbClr val="374151"/>
                </a:solidFill>
                <a:effectLst/>
                <a:latin typeface="Söhne"/>
              </a:rPr>
              <a:t> to </a:t>
            </a:r>
            <a:r>
              <a:rPr lang="lt-LT" b="0" i="0" dirty="0" err="1">
                <a:solidFill>
                  <a:srgbClr val="374151"/>
                </a:solidFill>
                <a:effectLst/>
                <a:latin typeface="Söhne"/>
              </a:rPr>
              <a:t>as</a:t>
            </a:r>
            <a:r>
              <a:rPr lang="lt-LT" b="0" i="0" dirty="0">
                <a:solidFill>
                  <a:srgbClr val="374151"/>
                </a:solidFill>
                <a:effectLst/>
                <a:latin typeface="Söhne"/>
              </a:rPr>
              <a:t> modules. A module </a:t>
            </a:r>
            <a:r>
              <a:rPr lang="lt-LT" b="0" i="0" dirty="0" err="1">
                <a:solidFill>
                  <a:srgbClr val="374151"/>
                </a:solidFill>
                <a:effectLst/>
                <a:latin typeface="Söhne"/>
              </a:rPr>
              <a:t>is</a:t>
            </a:r>
            <a:r>
              <a:rPr lang="lt-LT" b="0" i="0" dirty="0">
                <a:solidFill>
                  <a:srgbClr val="374151"/>
                </a:solidFill>
                <a:effectLst/>
                <a:latin typeface="Söhne"/>
              </a:rPr>
              <a:t> a </a:t>
            </a:r>
            <a:r>
              <a:rPr lang="lt-LT" b="0" i="0" dirty="0" err="1">
                <a:solidFill>
                  <a:srgbClr val="374151"/>
                </a:solidFill>
                <a:effectLst/>
                <a:latin typeface="Söhne"/>
              </a:rPr>
              <a:t>file</a:t>
            </a:r>
            <a:r>
              <a:rPr lang="lt-LT" b="0" i="0" dirty="0">
                <a:solidFill>
                  <a:srgbClr val="374151"/>
                </a:solidFill>
                <a:effectLst/>
                <a:latin typeface="Söhne"/>
              </a:rPr>
              <a:t> </a:t>
            </a:r>
            <a:r>
              <a:rPr lang="lt-LT" b="0" i="0" dirty="0" err="1">
                <a:solidFill>
                  <a:srgbClr val="374151"/>
                </a:solidFill>
                <a:effectLst/>
                <a:latin typeface="Söhne"/>
              </a:rPr>
              <a:t>containing</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definitions</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statements</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file</a:t>
            </a:r>
            <a:r>
              <a:rPr lang="lt-LT" b="0" i="0" dirty="0">
                <a:solidFill>
                  <a:srgbClr val="374151"/>
                </a:solidFill>
                <a:effectLst/>
                <a:latin typeface="Söhne"/>
              </a:rPr>
              <a:t> name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module name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suffix</a:t>
            </a:r>
            <a:r>
              <a:rPr lang="lt-LT" b="0" i="0" dirty="0">
                <a:solidFill>
                  <a:srgbClr val="374151"/>
                </a:solidFill>
                <a:effectLst/>
                <a:latin typeface="Söhne"/>
              </a:rPr>
              <a:t> .py </a:t>
            </a:r>
            <a:r>
              <a:rPr lang="lt-LT" b="0" i="0" dirty="0" err="1">
                <a:solidFill>
                  <a:srgbClr val="374151"/>
                </a:solidFill>
                <a:effectLst/>
                <a:latin typeface="Söhne"/>
              </a:rPr>
              <a:t>added</a:t>
            </a:r>
            <a:r>
              <a:rPr lang="lt-LT" b="0" i="0" dirty="0">
                <a:solidFill>
                  <a:srgbClr val="374151"/>
                </a:solidFill>
                <a:effectLst/>
                <a:latin typeface="Söhne"/>
              </a:rPr>
              <a:t>. </a:t>
            </a:r>
            <a:r>
              <a:rPr lang="lt-LT" b="0" i="0" dirty="0" err="1">
                <a:solidFill>
                  <a:srgbClr val="374151"/>
                </a:solidFill>
                <a:effectLst/>
                <a:latin typeface="Söhne"/>
              </a:rPr>
              <a:t>Within</a:t>
            </a:r>
            <a:r>
              <a:rPr lang="lt-LT" b="0" i="0" dirty="0">
                <a:solidFill>
                  <a:srgbClr val="374151"/>
                </a:solidFill>
                <a:effectLst/>
                <a:latin typeface="Söhne"/>
              </a:rPr>
              <a:t> a module,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module’s</a:t>
            </a:r>
            <a:r>
              <a:rPr lang="lt-LT" b="0" i="0" dirty="0">
                <a:solidFill>
                  <a:srgbClr val="374151"/>
                </a:solidFill>
                <a:effectLst/>
                <a:latin typeface="Söhne"/>
              </a:rPr>
              <a:t> name (</a:t>
            </a:r>
            <a:r>
              <a:rPr lang="lt-LT" b="0" i="0" dirty="0" err="1">
                <a:solidFill>
                  <a:srgbClr val="374151"/>
                </a:solidFill>
                <a:effectLst/>
                <a:latin typeface="Söhne"/>
              </a:rPr>
              <a:t>as</a:t>
            </a:r>
            <a:r>
              <a:rPr lang="lt-LT" b="0" i="0" dirty="0">
                <a:solidFill>
                  <a:srgbClr val="374151"/>
                </a:solidFill>
                <a:effectLst/>
                <a:latin typeface="Söhne"/>
              </a:rPr>
              <a:t> a </a:t>
            </a:r>
            <a:r>
              <a:rPr lang="lt-LT" b="0" i="0" dirty="0" err="1">
                <a:solidFill>
                  <a:srgbClr val="374151"/>
                </a:solidFill>
                <a:effectLst/>
                <a:latin typeface="Söhne"/>
              </a:rPr>
              <a:t>string</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available</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value</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global</a:t>
            </a:r>
            <a:r>
              <a:rPr lang="lt-LT" b="0" i="0" dirty="0">
                <a:solidFill>
                  <a:srgbClr val="374151"/>
                </a:solidFill>
                <a:effectLst/>
                <a:latin typeface="Söhne"/>
              </a:rPr>
              <a:t> </a:t>
            </a:r>
            <a:r>
              <a:rPr lang="lt-LT" b="0" i="0" dirty="0" err="1">
                <a:solidFill>
                  <a:srgbClr val="374151"/>
                </a:solidFill>
                <a:effectLst/>
                <a:latin typeface="Söhne"/>
              </a:rPr>
              <a:t>variable</a:t>
            </a:r>
            <a:r>
              <a:rPr lang="lt-LT" b="0" i="0" dirty="0">
                <a:solidFill>
                  <a:srgbClr val="374151"/>
                </a:solidFill>
                <a:effectLst/>
                <a:latin typeface="Söhne"/>
              </a:rPr>
              <a:t> __name__.</a:t>
            </a:r>
          </a:p>
          <a:p>
            <a:pPr algn="l"/>
            <a:endParaRPr lang="lt-LT" b="0" i="0" dirty="0">
              <a:solidFill>
                <a:srgbClr val="374151"/>
              </a:solidFill>
              <a:effectLst/>
              <a:latin typeface="Söhne"/>
            </a:endParaRPr>
          </a:p>
          <a:p>
            <a:pPr algn="l"/>
            <a:r>
              <a:rPr lang="lt-LT" b="0" i="0" dirty="0" err="1">
                <a:solidFill>
                  <a:srgbClr val="374151"/>
                </a:solidFill>
                <a:effectLst/>
                <a:latin typeface="Söhne"/>
              </a:rPr>
              <a:t>Now</a:t>
            </a:r>
            <a:r>
              <a:rPr lang="lt-LT" b="0" i="0" dirty="0">
                <a:solidFill>
                  <a:srgbClr val="374151"/>
                </a:solidFill>
                <a:effectLst/>
                <a:latin typeface="Söhne"/>
              </a:rPr>
              <a:t>, </a:t>
            </a:r>
            <a:r>
              <a:rPr lang="lt-LT" b="0" i="0" dirty="0" err="1">
                <a:solidFill>
                  <a:srgbClr val="374151"/>
                </a:solidFill>
                <a:effectLst/>
                <a:latin typeface="Söhne"/>
              </a:rPr>
              <a:t>let's</a:t>
            </a:r>
            <a:r>
              <a:rPr lang="lt-LT" b="0" i="0" dirty="0">
                <a:solidFill>
                  <a:srgbClr val="374151"/>
                </a:solidFill>
                <a:effectLst/>
                <a:latin typeface="Söhne"/>
              </a:rPr>
              <a:t> </a:t>
            </a:r>
            <a:r>
              <a:rPr lang="lt-LT" b="0" i="0" dirty="0" err="1">
                <a:solidFill>
                  <a:srgbClr val="374151"/>
                </a:solidFill>
                <a:effectLst/>
                <a:latin typeface="Söhne"/>
              </a:rPr>
              <a:t>delve</a:t>
            </a:r>
            <a:r>
              <a:rPr lang="lt-LT" b="0" i="0" dirty="0">
                <a:solidFill>
                  <a:srgbClr val="374151"/>
                </a:solidFill>
                <a:effectLst/>
                <a:latin typeface="Söhne"/>
              </a:rPr>
              <a:t> </a:t>
            </a:r>
            <a:r>
              <a:rPr lang="lt-LT" b="0" i="0" dirty="0" err="1">
                <a:solidFill>
                  <a:srgbClr val="374151"/>
                </a:solidFill>
                <a:effectLst/>
                <a:latin typeface="Söhne"/>
              </a:rPr>
              <a:t>into</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practical</a:t>
            </a:r>
            <a:r>
              <a:rPr lang="lt-LT" b="0" i="0" dirty="0">
                <a:solidFill>
                  <a:srgbClr val="374151"/>
                </a:solidFill>
                <a:effectLst/>
                <a:latin typeface="Söhne"/>
              </a:rPr>
              <a:t> </a:t>
            </a:r>
            <a:r>
              <a:rPr lang="lt-LT" b="0" i="0" dirty="0" err="1">
                <a:solidFill>
                  <a:srgbClr val="374151"/>
                </a:solidFill>
                <a:effectLst/>
                <a:latin typeface="Söhne"/>
              </a:rPr>
              <a:t>aspect</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creating</a:t>
            </a:r>
            <a:r>
              <a:rPr lang="lt-LT" b="0" i="0" dirty="0">
                <a:solidFill>
                  <a:srgbClr val="374151"/>
                </a:solidFill>
                <a:effectLst/>
                <a:latin typeface="Söhne"/>
              </a:rPr>
              <a:t> a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project</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multiple</a:t>
            </a:r>
            <a:r>
              <a:rPr lang="lt-LT" b="0" i="0" dirty="0">
                <a:solidFill>
                  <a:srgbClr val="374151"/>
                </a:solidFill>
                <a:effectLst/>
                <a:latin typeface="Söhne"/>
              </a:rPr>
              <a:t> </a:t>
            </a:r>
            <a:r>
              <a:rPr lang="lt-LT" b="0" i="0" dirty="0" err="1">
                <a:solidFill>
                  <a:srgbClr val="374151"/>
                </a:solidFill>
                <a:effectLst/>
                <a:latin typeface="Söhne"/>
              </a:rPr>
              <a:t>files</a:t>
            </a:r>
            <a:r>
              <a:rPr lang="lt-LT" b="0" i="0" dirty="0">
                <a:solidFill>
                  <a:srgbClr val="374151"/>
                </a:solidFill>
                <a:effectLst/>
                <a:latin typeface="Söhne"/>
              </a:rPr>
              <a:t>.</a:t>
            </a:r>
          </a:p>
          <a:p>
            <a:pPr algn="l"/>
            <a:r>
              <a:rPr lang="lt-LT" b="1" i="0" dirty="0" err="1">
                <a:effectLst/>
                <a:latin typeface="Söhne"/>
              </a:rPr>
              <a:t>Step</a:t>
            </a:r>
            <a:r>
              <a:rPr lang="lt-LT" b="1" i="0" dirty="0">
                <a:effectLst/>
                <a:latin typeface="Söhne"/>
              </a:rPr>
              <a:t> 1: </a:t>
            </a:r>
            <a:r>
              <a:rPr lang="lt-LT" b="1" i="0" dirty="0" err="1">
                <a:effectLst/>
                <a:latin typeface="Söhne"/>
              </a:rPr>
              <a:t>Create</a:t>
            </a:r>
            <a:r>
              <a:rPr lang="lt-LT" b="1" i="0" dirty="0">
                <a:effectLst/>
                <a:latin typeface="Söhne"/>
              </a:rPr>
              <a:t> a Project </a:t>
            </a:r>
            <a:r>
              <a:rPr lang="lt-LT" b="1" i="0" dirty="0" err="1">
                <a:effectLst/>
                <a:latin typeface="Söhne"/>
              </a:rPr>
              <a:t>Folder</a:t>
            </a:r>
            <a:endParaRPr lang="lt-LT" b="1" i="0" dirty="0">
              <a:effectLst/>
              <a:latin typeface="Söhne"/>
            </a:endParaRPr>
          </a:p>
          <a:p>
            <a:pPr algn="l"/>
            <a:r>
              <a:rPr lang="lt-LT" b="0" i="0" dirty="0" err="1">
                <a:solidFill>
                  <a:srgbClr val="374151"/>
                </a:solidFill>
                <a:effectLst/>
                <a:latin typeface="Söhne"/>
              </a:rPr>
              <a:t>First</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a:t>
            </a:r>
            <a:r>
              <a:rPr lang="lt-LT" b="0" i="0" dirty="0" err="1">
                <a:solidFill>
                  <a:srgbClr val="374151"/>
                </a:solidFill>
                <a:effectLst/>
                <a:latin typeface="Söhne"/>
              </a:rPr>
              <a:t>need</a:t>
            </a:r>
            <a:r>
              <a:rPr lang="lt-LT" b="0" i="0" dirty="0">
                <a:solidFill>
                  <a:srgbClr val="374151"/>
                </a:solidFill>
                <a:effectLst/>
                <a:latin typeface="Söhne"/>
              </a:rPr>
              <a:t> to </a:t>
            </a:r>
            <a:r>
              <a:rPr lang="lt-LT" b="0" i="0" dirty="0" err="1">
                <a:solidFill>
                  <a:srgbClr val="374151"/>
                </a:solidFill>
                <a:effectLst/>
                <a:latin typeface="Söhne"/>
              </a:rPr>
              <a:t>create</a:t>
            </a:r>
            <a:r>
              <a:rPr lang="lt-LT" b="0" i="0" dirty="0">
                <a:solidFill>
                  <a:srgbClr val="374151"/>
                </a:solidFill>
                <a:effectLst/>
                <a:latin typeface="Söhne"/>
              </a:rPr>
              <a:t> a </a:t>
            </a:r>
            <a:r>
              <a:rPr lang="lt-LT" b="0" i="0" dirty="0" err="1">
                <a:solidFill>
                  <a:srgbClr val="374151"/>
                </a:solidFill>
                <a:effectLst/>
                <a:latin typeface="Söhne"/>
              </a:rPr>
              <a:t>project</a:t>
            </a:r>
            <a:r>
              <a:rPr lang="lt-LT" b="0" i="0" dirty="0">
                <a:solidFill>
                  <a:srgbClr val="374151"/>
                </a:solidFill>
                <a:effectLst/>
                <a:latin typeface="Söhne"/>
              </a:rPr>
              <a:t> </a:t>
            </a:r>
            <a:r>
              <a:rPr lang="lt-LT" b="0" i="0" dirty="0" err="1">
                <a:solidFill>
                  <a:srgbClr val="374151"/>
                </a:solidFill>
                <a:effectLst/>
                <a:latin typeface="Söhne"/>
              </a:rPr>
              <a:t>folder</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will</a:t>
            </a:r>
            <a:r>
              <a:rPr lang="lt-LT" b="0" i="0" dirty="0">
                <a:solidFill>
                  <a:srgbClr val="374151"/>
                </a:solidFill>
                <a:effectLst/>
                <a:latin typeface="Söhne"/>
              </a:rPr>
              <a:t> be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root</a:t>
            </a:r>
            <a:r>
              <a:rPr lang="lt-LT" b="0" i="0" dirty="0">
                <a:solidFill>
                  <a:srgbClr val="374151"/>
                </a:solidFill>
                <a:effectLst/>
                <a:latin typeface="Söhne"/>
              </a:rPr>
              <a:t> </a:t>
            </a:r>
            <a:r>
              <a:rPr lang="lt-LT" b="0" i="0" dirty="0" err="1">
                <a:solidFill>
                  <a:srgbClr val="374151"/>
                </a:solidFill>
                <a:effectLst/>
                <a:latin typeface="Söhne"/>
              </a:rPr>
              <a:t>directory</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project</a:t>
            </a:r>
            <a:r>
              <a:rPr lang="lt-LT" b="0" i="0" dirty="0">
                <a:solidFill>
                  <a:srgbClr val="374151"/>
                </a:solidFill>
                <a:effectLst/>
                <a:latin typeface="Söhne"/>
              </a:rPr>
              <a:t>. </a:t>
            </a:r>
            <a:r>
              <a:rPr lang="lt-LT" b="0" i="0" dirty="0" err="1">
                <a:solidFill>
                  <a:srgbClr val="374151"/>
                </a:solidFill>
                <a:effectLst/>
                <a:latin typeface="Söhne"/>
              </a:rPr>
              <a:t>Let's</a:t>
            </a:r>
            <a:r>
              <a:rPr lang="lt-LT" b="0" i="0" dirty="0">
                <a:solidFill>
                  <a:srgbClr val="374151"/>
                </a:solidFill>
                <a:effectLst/>
                <a:latin typeface="Söhne"/>
              </a:rPr>
              <a:t> name it </a:t>
            </a:r>
            <a:r>
              <a:rPr lang="lt-LT" b="0" i="0" dirty="0" err="1">
                <a:solidFill>
                  <a:srgbClr val="374151"/>
                </a:solidFill>
                <a:effectLst/>
                <a:latin typeface="Söhne"/>
              </a:rPr>
              <a:t>python_project</a:t>
            </a:r>
            <a:r>
              <a:rPr lang="lt-LT" b="0" i="0" dirty="0">
                <a:solidFill>
                  <a:srgbClr val="374151"/>
                </a:solidFill>
                <a:effectLst/>
                <a:latin typeface="Söhne"/>
              </a:rPr>
              <a:t>.</a:t>
            </a:r>
          </a:p>
          <a:p>
            <a:pPr algn="l"/>
            <a:endParaRPr lang="lt-LT" b="1" i="0" dirty="0">
              <a:effectLst/>
              <a:latin typeface="Söhne"/>
            </a:endParaRPr>
          </a:p>
          <a:p>
            <a:pPr algn="l"/>
            <a:r>
              <a:rPr lang="lt-LT" b="1" i="0" dirty="0" err="1">
                <a:effectLst/>
                <a:latin typeface="Söhne"/>
              </a:rPr>
              <a:t>Step</a:t>
            </a:r>
            <a:r>
              <a:rPr lang="lt-LT" b="1" i="0" dirty="0">
                <a:effectLst/>
                <a:latin typeface="Söhne"/>
              </a:rPr>
              <a:t> 2: </a:t>
            </a:r>
            <a:r>
              <a:rPr lang="lt-LT" b="1" i="0" dirty="0" err="1">
                <a:effectLst/>
                <a:latin typeface="Söhne"/>
              </a:rPr>
              <a:t>Create</a:t>
            </a:r>
            <a:r>
              <a:rPr lang="lt-LT" b="1" i="0" dirty="0">
                <a:effectLst/>
                <a:latin typeface="Söhne"/>
              </a:rPr>
              <a:t> </a:t>
            </a:r>
            <a:r>
              <a:rPr lang="lt-LT" b="1" i="0" dirty="0" err="1">
                <a:effectLst/>
                <a:latin typeface="Söhne"/>
              </a:rPr>
              <a:t>Python</a:t>
            </a:r>
            <a:r>
              <a:rPr lang="lt-LT" b="1" i="0" dirty="0">
                <a:effectLst/>
                <a:latin typeface="Söhne"/>
              </a:rPr>
              <a:t> </a:t>
            </a:r>
            <a:r>
              <a:rPr lang="lt-LT" b="1" i="0" dirty="0" err="1">
                <a:effectLst/>
                <a:latin typeface="Söhne"/>
              </a:rPr>
              <a:t>Files</a:t>
            </a:r>
            <a:endParaRPr lang="lt-LT" b="1" i="0" dirty="0">
              <a:effectLst/>
              <a:latin typeface="Söhne"/>
            </a:endParaRPr>
          </a:p>
          <a:p>
            <a:pPr algn="l"/>
            <a:r>
              <a:rPr lang="lt-LT" b="0" i="0" dirty="0" err="1">
                <a:solidFill>
                  <a:srgbClr val="374151"/>
                </a:solidFill>
                <a:effectLst/>
                <a:latin typeface="Söhne"/>
              </a:rPr>
              <a:t>Within</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project</a:t>
            </a:r>
            <a:r>
              <a:rPr lang="lt-LT" b="0" i="0" dirty="0">
                <a:solidFill>
                  <a:srgbClr val="374151"/>
                </a:solidFill>
                <a:effectLst/>
                <a:latin typeface="Söhne"/>
              </a:rPr>
              <a:t> </a:t>
            </a:r>
            <a:r>
              <a:rPr lang="lt-LT" b="0" i="0" dirty="0" err="1">
                <a:solidFill>
                  <a:srgbClr val="374151"/>
                </a:solidFill>
                <a:effectLst/>
                <a:latin typeface="Söhne"/>
              </a:rPr>
              <a:t>folder</a:t>
            </a:r>
            <a:r>
              <a:rPr lang="lt-LT" b="0" i="0" dirty="0">
                <a:solidFill>
                  <a:srgbClr val="374151"/>
                </a:solidFill>
                <a:effectLst/>
                <a:latin typeface="Söhne"/>
              </a:rPr>
              <a:t>, </a:t>
            </a:r>
            <a:r>
              <a:rPr lang="lt-LT" b="0" i="0" dirty="0" err="1">
                <a:solidFill>
                  <a:srgbClr val="374151"/>
                </a:solidFill>
                <a:effectLst/>
                <a:latin typeface="Söhne"/>
              </a:rPr>
              <a:t>create</a:t>
            </a:r>
            <a:r>
              <a:rPr lang="lt-LT" b="0" i="0" dirty="0">
                <a:solidFill>
                  <a:srgbClr val="374151"/>
                </a:solidFill>
                <a:effectLst/>
                <a:latin typeface="Söhne"/>
              </a:rPr>
              <a:t> </a:t>
            </a:r>
            <a:r>
              <a:rPr lang="lt-LT" b="0" i="0" dirty="0" err="1">
                <a:solidFill>
                  <a:srgbClr val="374151"/>
                </a:solidFill>
                <a:effectLst/>
                <a:latin typeface="Söhne"/>
              </a:rPr>
              <a:t>two</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files</a:t>
            </a:r>
            <a:r>
              <a:rPr lang="lt-LT" b="0" i="0" dirty="0">
                <a:solidFill>
                  <a:srgbClr val="374151"/>
                </a:solidFill>
                <a:effectLst/>
                <a:latin typeface="Söhne"/>
              </a:rPr>
              <a:t>: </a:t>
            </a:r>
            <a:r>
              <a:rPr lang="lt-LT" b="0" i="0" dirty="0" err="1">
                <a:solidFill>
                  <a:srgbClr val="374151"/>
                </a:solidFill>
                <a:effectLst/>
                <a:latin typeface="Söhne"/>
              </a:rPr>
              <a:t>mano_modulis.py</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mano_pagrindinis.py</a:t>
            </a:r>
            <a:r>
              <a:rPr lang="lt-LT" b="0" i="0" dirty="0">
                <a:solidFill>
                  <a:srgbClr val="374151"/>
                </a:solidFill>
                <a:effectLst/>
                <a:latin typeface="Söhne"/>
              </a:rPr>
              <a:t>. </a:t>
            </a:r>
            <a:r>
              <a:rPr lang="lt-LT" b="0" i="0" dirty="0" err="1">
                <a:solidFill>
                  <a:srgbClr val="374151"/>
                </a:solidFill>
                <a:effectLst/>
                <a:latin typeface="Söhne"/>
              </a:rPr>
              <a:t>These</a:t>
            </a:r>
            <a:r>
              <a:rPr lang="lt-LT" b="0" i="0" dirty="0">
                <a:solidFill>
                  <a:srgbClr val="374151"/>
                </a:solidFill>
                <a:effectLst/>
                <a:latin typeface="Söhne"/>
              </a:rPr>
              <a:t> </a:t>
            </a:r>
            <a:r>
              <a:rPr lang="lt-LT" b="0" i="0" dirty="0" err="1">
                <a:solidFill>
                  <a:srgbClr val="374151"/>
                </a:solidFill>
                <a:effectLst/>
                <a:latin typeface="Söhne"/>
              </a:rPr>
              <a:t>will</a:t>
            </a:r>
            <a:r>
              <a:rPr lang="lt-LT" b="0" i="0" dirty="0">
                <a:solidFill>
                  <a:srgbClr val="374151"/>
                </a:solidFill>
                <a:effectLst/>
                <a:latin typeface="Söhne"/>
              </a:rPr>
              <a:t> be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modules.</a:t>
            </a:r>
          </a:p>
          <a:p>
            <a:pPr algn="l"/>
            <a:r>
              <a:rPr lang="lt-LT" b="1" i="0" dirty="0" err="1">
                <a:effectLst/>
                <a:latin typeface="Söhne"/>
              </a:rPr>
              <a:t>mano_modulis.py</a:t>
            </a:r>
            <a:endParaRPr lang="lt-LT" b="1" i="0" dirty="0">
              <a:effectLst/>
              <a:latin typeface="Söhne"/>
            </a:endParaRPr>
          </a:p>
          <a:p>
            <a:pPr algn="l"/>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first</a:t>
            </a:r>
            <a:r>
              <a:rPr lang="lt-LT" b="0" i="0" dirty="0">
                <a:solidFill>
                  <a:srgbClr val="374151"/>
                </a:solidFill>
                <a:effectLst/>
                <a:latin typeface="Söhne"/>
              </a:rPr>
              <a:t> </a:t>
            </a:r>
            <a:r>
              <a:rPr lang="lt-LT" b="0" i="0" dirty="0" err="1">
                <a:solidFill>
                  <a:srgbClr val="374151"/>
                </a:solidFill>
                <a:effectLst/>
                <a:latin typeface="Söhne"/>
              </a:rPr>
              <a:t>file</a:t>
            </a:r>
            <a:r>
              <a:rPr lang="lt-LT" b="0" i="0" dirty="0">
                <a:solidFill>
                  <a:srgbClr val="374151"/>
                </a:solidFill>
                <a:effectLst/>
                <a:latin typeface="Söhne"/>
              </a:rPr>
              <a:t>, </a:t>
            </a:r>
            <a:r>
              <a:rPr lang="lt-LT" b="0" i="0" dirty="0" err="1">
                <a:solidFill>
                  <a:srgbClr val="374151"/>
                </a:solidFill>
                <a:effectLst/>
                <a:latin typeface="Söhne"/>
              </a:rPr>
              <a:t>mano_modulis.py</a:t>
            </a:r>
            <a:r>
              <a:rPr lang="lt-LT" b="0" i="0" dirty="0">
                <a:solidFill>
                  <a:srgbClr val="374151"/>
                </a:solidFill>
                <a:effectLst/>
                <a:latin typeface="Söhne"/>
              </a:rPr>
              <a:t>, </a:t>
            </a:r>
            <a:r>
              <a:rPr lang="lt-LT" b="0" i="0" dirty="0" err="1">
                <a:solidFill>
                  <a:srgbClr val="374151"/>
                </a:solidFill>
                <a:effectLst/>
                <a:latin typeface="Söhne"/>
              </a:rPr>
              <a:t>contains</a:t>
            </a:r>
            <a:r>
              <a:rPr lang="lt-LT" b="0" i="0" dirty="0">
                <a:solidFill>
                  <a:srgbClr val="374151"/>
                </a:solidFill>
                <a:effectLst/>
                <a:latin typeface="Söhne"/>
              </a:rPr>
              <a:t> a </a:t>
            </a:r>
            <a:r>
              <a:rPr lang="lt-LT" b="0" i="0" dirty="0" err="1">
                <a:solidFill>
                  <a:srgbClr val="374151"/>
                </a:solidFill>
                <a:effectLst/>
                <a:latin typeface="Söhne"/>
              </a:rPr>
              <a:t>variable</a:t>
            </a:r>
            <a:r>
              <a:rPr lang="lt-LT" b="0" i="0" dirty="0">
                <a:solidFill>
                  <a:srgbClr val="374151"/>
                </a:solidFill>
                <a:effectLst/>
                <a:latin typeface="Söhne"/>
              </a:rPr>
              <a:t> </a:t>
            </a:r>
            <a:r>
              <a:rPr lang="lt-LT" b="0" i="0" dirty="0" err="1">
                <a:solidFill>
                  <a:srgbClr val="374151"/>
                </a:solidFill>
                <a:effectLst/>
                <a:latin typeface="Söhne"/>
              </a:rPr>
              <a:t>declaration</a:t>
            </a:r>
            <a:r>
              <a:rPr lang="lt-LT" b="0" i="0" dirty="0">
                <a:solidFill>
                  <a:srgbClr val="374151"/>
                </a:solidFill>
                <a:effectLst/>
                <a:latin typeface="Söhne"/>
              </a:rPr>
              <a:t>, a </a:t>
            </a:r>
            <a:r>
              <a:rPr lang="lt-LT" b="0" i="0" dirty="0" err="1">
                <a:solidFill>
                  <a:srgbClr val="374151"/>
                </a:solidFill>
                <a:effectLst/>
                <a:latin typeface="Söhne"/>
              </a:rPr>
              <a:t>print</a:t>
            </a:r>
            <a:r>
              <a:rPr lang="lt-LT" b="0" i="0" dirty="0">
                <a:solidFill>
                  <a:srgbClr val="374151"/>
                </a:solidFill>
                <a:effectLst/>
                <a:latin typeface="Söhne"/>
              </a:rPr>
              <a:t> </a:t>
            </a:r>
            <a:r>
              <a:rPr lang="lt-LT" b="0" i="0" dirty="0" err="1">
                <a:solidFill>
                  <a:srgbClr val="374151"/>
                </a:solidFill>
                <a:effectLst/>
                <a:latin typeface="Söhne"/>
              </a:rPr>
              <a:t>statement</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 </a:t>
            </a:r>
            <a:r>
              <a:rPr lang="lt-LT" b="0" i="0" dirty="0" err="1">
                <a:solidFill>
                  <a:srgbClr val="374151"/>
                </a:solidFill>
                <a:effectLst/>
                <a:latin typeface="Söhne"/>
              </a:rPr>
              <a:t>function</a:t>
            </a:r>
            <a:r>
              <a:rPr lang="lt-LT" b="0" i="0" dirty="0">
                <a:solidFill>
                  <a:srgbClr val="374151"/>
                </a:solidFill>
                <a:effectLst/>
                <a:latin typeface="Söhne"/>
              </a:rPr>
              <a:t> </a:t>
            </a:r>
            <a:r>
              <a:rPr lang="lt-LT" b="0" i="0" dirty="0" err="1">
                <a:solidFill>
                  <a:srgbClr val="374151"/>
                </a:solidFill>
                <a:effectLst/>
                <a:latin typeface="Söhne"/>
              </a:rPr>
              <a:t>definition</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contents</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file</a:t>
            </a:r>
            <a:r>
              <a:rPr lang="lt-LT" b="0" i="0" dirty="0">
                <a:solidFill>
                  <a:srgbClr val="374151"/>
                </a:solidFill>
                <a:effectLst/>
                <a:latin typeface="Söhne"/>
              </a:rPr>
              <a:t> are </a:t>
            </a:r>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follows</a:t>
            </a:r>
            <a:r>
              <a:rPr lang="lt-LT" b="0" i="0" dirty="0">
                <a:solidFill>
                  <a:srgbClr val="374151"/>
                </a:solidFill>
                <a:effectLst/>
                <a:latin typeface="Söhne"/>
              </a:rPr>
              <a:t>:</a:t>
            </a:r>
          </a:p>
          <a:p>
            <a:r>
              <a:rPr lang="lt-LT" dirty="0">
                <a:effectLst/>
              </a:rPr>
              <a:t>kintamasis = </a:t>
            </a:r>
            <a:r>
              <a:rPr lang="lt-LT" dirty="0">
                <a:solidFill>
                  <a:srgbClr val="00A67D"/>
                </a:solidFill>
                <a:effectLst/>
              </a:rPr>
              <a:t>"Čia yra </a:t>
            </a:r>
            <a:r>
              <a:rPr lang="lt-LT" dirty="0" err="1">
                <a:solidFill>
                  <a:srgbClr val="00A67D"/>
                </a:solidFill>
                <a:effectLst/>
              </a:rPr>
              <a:t>testinis</a:t>
            </a:r>
            <a:r>
              <a:rPr lang="lt-LT" dirty="0">
                <a:solidFill>
                  <a:srgbClr val="00A67D"/>
                </a:solidFill>
                <a:effectLst/>
              </a:rPr>
              <a:t> kintamasis"</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a:t>
            </a:r>
            <a:r>
              <a:rPr lang="lt-LT" dirty="0" err="1">
                <a:solidFill>
                  <a:srgbClr val="00A67D"/>
                </a:solidFill>
                <a:effectLst/>
              </a:rPr>
              <a:t>mano_modulis</a:t>
            </a:r>
            <a:r>
              <a:rPr lang="lt-LT" dirty="0">
                <a:solidFill>
                  <a:srgbClr val="00A67D"/>
                </a:solidFill>
                <a:effectLst/>
              </a:rPr>
              <a:t> sėkmingai importuotas!"</a:t>
            </a:r>
            <a:r>
              <a:rPr lang="lt-LT" dirty="0">
                <a:effectLst/>
              </a:rPr>
              <a:t>) </a:t>
            </a:r>
            <a:r>
              <a:rPr lang="lt-LT" dirty="0" err="1">
                <a:solidFill>
                  <a:srgbClr val="2E95D3"/>
                </a:solidFill>
                <a:effectLst/>
              </a:rPr>
              <a:t>def</a:t>
            </a:r>
            <a:r>
              <a:rPr lang="lt-LT" dirty="0">
                <a:effectLst/>
              </a:rPr>
              <a:t> </a:t>
            </a:r>
            <a:r>
              <a:rPr lang="lt-LT" dirty="0" err="1">
                <a:solidFill>
                  <a:srgbClr val="F22C3D"/>
                </a:solidFill>
                <a:effectLst/>
              </a:rPr>
              <a:t>parasyti_atbulai</a:t>
            </a:r>
            <a:r>
              <a:rPr lang="lt-LT" dirty="0">
                <a:effectLst/>
              </a:rPr>
              <a:t>(sakinys): </a:t>
            </a:r>
            <a:r>
              <a:rPr lang="lt-LT" dirty="0" err="1">
                <a:solidFill>
                  <a:srgbClr val="E9950C"/>
                </a:solidFill>
                <a:effectLst/>
              </a:rPr>
              <a:t>print</a:t>
            </a:r>
            <a:r>
              <a:rPr lang="lt-LT" dirty="0">
                <a:effectLst/>
              </a:rPr>
              <a:t>(sakinys[::-</a:t>
            </a:r>
            <a:r>
              <a:rPr lang="lt-LT" dirty="0">
                <a:solidFill>
                  <a:srgbClr val="DF3079"/>
                </a:solidFill>
                <a:effectLst/>
              </a:rPr>
              <a:t>1</a:t>
            </a:r>
            <a:r>
              <a:rPr lang="lt-LT" dirty="0">
                <a:effectLst/>
              </a:rPr>
              <a:t>]) </a:t>
            </a:r>
          </a:p>
          <a:p>
            <a:pPr algn="l"/>
            <a:endParaRPr lang="lt-LT" b="0" i="0" dirty="0">
              <a:solidFill>
                <a:srgbClr val="374151"/>
              </a:solidFill>
              <a:effectLst/>
              <a:latin typeface="Söhne"/>
            </a:endParaRPr>
          </a:p>
          <a:p>
            <a:pPr algn="l"/>
            <a:r>
              <a:rPr lang="lt-LT" b="0" i="0" dirty="0" err="1">
                <a:solidFill>
                  <a:srgbClr val="374151"/>
                </a:solidFill>
                <a:effectLst/>
                <a:latin typeface="Söhne"/>
              </a:rPr>
              <a:t>Here</a:t>
            </a:r>
            <a:r>
              <a:rPr lang="lt-LT" b="0" i="0" dirty="0">
                <a:solidFill>
                  <a:srgbClr val="374151"/>
                </a:solidFill>
                <a:effectLst/>
                <a:latin typeface="Söhne"/>
              </a:rPr>
              <a:t>, kintamasis </a:t>
            </a:r>
            <a:r>
              <a:rPr lang="lt-LT" b="0" i="0" dirty="0" err="1">
                <a:solidFill>
                  <a:srgbClr val="374151"/>
                </a:solidFill>
                <a:effectLst/>
                <a:latin typeface="Söhne"/>
              </a:rPr>
              <a:t>is</a:t>
            </a:r>
            <a:r>
              <a:rPr lang="lt-LT" b="0" i="0" dirty="0">
                <a:solidFill>
                  <a:srgbClr val="374151"/>
                </a:solidFill>
                <a:effectLst/>
                <a:latin typeface="Söhne"/>
              </a:rPr>
              <a:t> a </a:t>
            </a:r>
            <a:r>
              <a:rPr lang="lt-LT" b="0" i="0" dirty="0" err="1">
                <a:solidFill>
                  <a:srgbClr val="374151"/>
                </a:solidFill>
                <a:effectLst/>
                <a:latin typeface="Söhne"/>
              </a:rPr>
              <a:t>variable</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t>
            </a:r>
            <a:r>
              <a:rPr lang="lt-LT" b="0" i="0" dirty="0" err="1">
                <a:solidFill>
                  <a:srgbClr val="374151"/>
                </a:solidFill>
                <a:effectLst/>
                <a:latin typeface="Söhne"/>
              </a:rPr>
              <a:t>holds</a:t>
            </a:r>
            <a:r>
              <a:rPr lang="lt-LT" b="0" i="0" dirty="0">
                <a:solidFill>
                  <a:srgbClr val="374151"/>
                </a:solidFill>
                <a:effectLst/>
                <a:latin typeface="Söhne"/>
              </a:rPr>
              <a:t> a </a:t>
            </a:r>
            <a:r>
              <a:rPr lang="lt-LT" b="0" i="0" dirty="0" err="1">
                <a:solidFill>
                  <a:srgbClr val="374151"/>
                </a:solidFill>
                <a:effectLst/>
                <a:latin typeface="Söhne"/>
              </a:rPr>
              <a:t>string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print</a:t>
            </a:r>
            <a:r>
              <a:rPr lang="lt-LT" b="0" i="0" dirty="0">
                <a:solidFill>
                  <a:srgbClr val="374151"/>
                </a:solidFill>
                <a:effectLst/>
                <a:latin typeface="Söhne"/>
              </a:rPr>
              <a:t> </a:t>
            </a:r>
            <a:r>
              <a:rPr lang="lt-LT" b="0" i="0" dirty="0" err="1">
                <a:solidFill>
                  <a:srgbClr val="374151"/>
                </a:solidFill>
                <a:effectLst/>
                <a:latin typeface="Söhne"/>
              </a:rPr>
              <a:t>statement</a:t>
            </a:r>
            <a:r>
              <a:rPr lang="lt-LT" b="0" i="0" dirty="0">
                <a:solidFill>
                  <a:srgbClr val="374151"/>
                </a:solidFill>
                <a:effectLst/>
                <a:latin typeface="Söhne"/>
              </a:rPr>
              <a:t> </a:t>
            </a:r>
            <a:r>
              <a:rPr lang="lt-LT" b="0" i="0" dirty="0" err="1">
                <a:solidFill>
                  <a:srgbClr val="374151"/>
                </a:solidFill>
                <a:effectLst/>
                <a:latin typeface="Söhne"/>
              </a:rPr>
              <a:t>confirms</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module </a:t>
            </a:r>
            <a:r>
              <a:rPr lang="lt-LT" b="0" i="0" dirty="0" err="1">
                <a:solidFill>
                  <a:srgbClr val="374151"/>
                </a:solidFill>
                <a:effectLst/>
                <a:latin typeface="Söhne"/>
              </a:rPr>
              <a:t>has</a:t>
            </a:r>
            <a:r>
              <a:rPr lang="lt-LT" b="0" i="0" dirty="0">
                <a:solidFill>
                  <a:srgbClr val="374151"/>
                </a:solidFill>
                <a:effectLst/>
                <a:latin typeface="Söhne"/>
              </a:rPr>
              <a:t> </a:t>
            </a:r>
            <a:r>
              <a:rPr lang="lt-LT" b="0" i="0" dirty="0" err="1">
                <a:solidFill>
                  <a:srgbClr val="374151"/>
                </a:solidFill>
                <a:effectLst/>
                <a:latin typeface="Söhne"/>
              </a:rPr>
              <a:t>been</a:t>
            </a:r>
            <a:r>
              <a:rPr lang="lt-LT" b="0" i="0" dirty="0">
                <a:solidFill>
                  <a:srgbClr val="374151"/>
                </a:solidFill>
                <a:effectLst/>
                <a:latin typeface="Söhne"/>
              </a:rPr>
              <a:t> </a:t>
            </a:r>
            <a:r>
              <a:rPr lang="lt-LT" b="0" i="0" dirty="0" err="1">
                <a:solidFill>
                  <a:srgbClr val="374151"/>
                </a:solidFill>
                <a:effectLst/>
                <a:latin typeface="Söhne"/>
              </a:rPr>
              <a:t>successfully</a:t>
            </a:r>
            <a:r>
              <a:rPr lang="lt-LT" b="0" i="0" dirty="0">
                <a:solidFill>
                  <a:srgbClr val="374151"/>
                </a:solidFill>
                <a:effectLst/>
                <a:latin typeface="Söhne"/>
              </a:rPr>
              <a:t> </a:t>
            </a:r>
            <a:r>
              <a:rPr lang="lt-LT" b="0" i="0" dirty="0" err="1">
                <a:solidFill>
                  <a:srgbClr val="374151"/>
                </a:solidFill>
                <a:effectLst/>
                <a:latin typeface="Söhne"/>
              </a:rPr>
              <a:t>imported</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function</a:t>
            </a:r>
            <a:r>
              <a:rPr lang="lt-LT" b="0" i="0" dirty="0">
                <a:solidFill>
                  <a:srgbClr val="374151"/>
                </a:solidFill>
                <a:effectLst/>
                <a:latin typeface="Söhne"/>
              </a:rPr>
              <a:t> </a:t>
            </a:r>
            <a:r>
              <a:rPr lang="lt-LT" b="0" i="0" dirty="0" err="1">
                <a:solidFill>
                  <a:srgbClr val="374151"/>
                </a:solidFill>
                <a:effectLst/>
                <a:latin typeface="Söhne"/>
              </a:rPr>
              <a:t>parasyti_atbulai</a:t>
            </a:r>
            <a:r>
              <a:rPr lang="lt-LT" b="0" i="0" dirty="0">
                <a:solidFill>
                  <a:srgbClr val="374151"/>
                </a:solidFill>
                <a:effectLst/>
                <a:latin typeface="Söhne"/>
              </a:rPr>
              <a:t> </a:t>
            </a:r>
            <a:r>
              <a:rPr lang="lt-LT" b="0" i="0" dirty="0" err="1">
                <a:solidFill>
                  <a:srgbClr val="374151"/>
                </a:solidFill>
                <a:effectLst/>
                <a:latin typeface="Söhne"/>
              </a:rPr>
              <a:t>takes</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 </a:t>
            </a:r>
            <a:r>
              <a:rPr lang="lt-LT" b="0" i="0" dirty="0" err="1">
                <a:solidFill>
                  <a:srgbClr val="374151"/>
                </a:solidFill>
                <a:effectLst/>
                <a:latin typeface="Söhne"/>
              </a:rPr>
              <a:t>sentence</a:t>
            </a:r>
            <a:r>
              <a:rPr lang="lt-LT" b="0" i="0" dirty="0">
                <a:solidFill>
                  <a:srgbClr val="374151"/>
                </a:solidFill>
                <a:effectLst/>
                <a:latin typeface="Söhne"/>
              </a:rPr>
              <a:t> (sakinys) </a:t>
            </a:r>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an</a:t>
            </a:r>
            <a:r>
              <a:rPr lang="lt-LT" b="0" i="0" dirty="0">
                <a:solidFill>
                  <a:srgbClr val="374151"/>
                </a:solidFill>
                <a:effectLst/>
                <a:latin typeface="Söhne"/>
              </a:rPr>
              <a:t> </a:t>
            </a:r>
            <a:r>
              <a:rPr lang="lt-LT" b="0" i="0" dirty="0" err="1">
                <a:solidFill>
                  <a:srgbClr val="374151"/>
                </a:solidFill>
                <a:effectLst/>
                <a:latin typeface="Söhne"/>
              </a:rPr>
              <a:t>argument</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prints</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sentence</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reverse </a:t>
            </a:r>
            <a:r>
              <a:rPr lang="lt-LT" b="0" i="0" dirty="0" err="1">
                <a:solidFill>
                  <a:srgbClr val="374151"/>
                </a:solidFill>
                <a:effectLst/>
                <a:latin typeface="Söhne"/>
              </a:rPr>
              <a:t>order</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[::-1] </a:t>
            </a:r>
            <a:r>
              <a:rPr lang="lt-LT" b="0" i="0" dirty="0" err="1">
                <a:solidFill>
                  <a:srgbClr val="374151"/>
                </a:solidFill>
                <a:effectLst/>
                <a:latin typeface="Söhne"/>
              </a:rPr>
              <a:t>slice</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 </a:t>
            </a:r>
            <a:r>
              <a:rPr lang="lt-LT" b="0" i="0" dirty="0" err="1">
                <a:solidFill>
                  <a:srgbClr val="374151"/>
                </a:solidFill>
                <a:effectLst/>
                <a:latin typeface="Söhne"/>
              </a:rPr>
              <a:t>common</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idiom</a:t>
            </a:r>
            <a:r>
              <a:rPr lang="lt-LT" b="0" i="0" dirty="0">
                <a:solidFill>
                  <a:srgbClr val="374151"/>
                </a:solidFill>
                <a:effectLst/>
                <a:latin typeface="Söhne"/>
              </a:rPr>
              <a:t> </a:t>
            </a:r>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reversing</a:t>
            </a:r>
            <a:r>
              <a:rPr lang="lt-LT" b="0" i="0" dirty="0">
                <a:solidFill>
                  <a:srgbClr val="374151"/>
                </a:solidFill>
                <a:effectLst/>
                <a:latin typeface="Söhne"/>
              </a:rPr>
              <a:t> a </a:t>
            </a:r>
            <a:r>
              <a:rPr lang="lt-LT" b="0" i="0" dirty="0" err="1">
                <a:solidFill>
                  <a:srgbClr val="374151"/>
                </a:solidFill>
                <a:effectLst/>
                <a:latin typeface="Söhne"/>
              </a:rPr>
              <a:t>string</a:t>
            </a:r>
            <a:r>
              <a:rPr lang="lt-LT" b="0" i="0" dirty="0">
                <a:solidFill>
                  <a:srgbClr val="374151"/>
                </a:solidFill>
                <a:effectLst/>
                <a:latin typeface="Söhne"/>
              </a:rPr>
              <a:t>.</a:t>
            </a:r>
          </a:p>
          <a:p>
            <a:pPr algn="l"/>
            <a:r>
              <a:rPr lang="lt-LT" b="1" i="0" dirty="0" err="1">
                <a:effectLst/>
                <a:latin typeface="Söhne"/>
              </a:rPr>
              <a:t>mano_pagrindinis.py</a:t>
            </a:r>
            <a:endParaRPr lang="lt-LT" b="1" i="0" dirty="0">
              <a:effectLst/>
              <a:latin typeface="Söhne"/>
            </a:endParaRPr>
          </a:p>
          <a:p>
            <a:pPr algn="l"/>
            <a:endParaRPr lang="lt-LT" b="0" i="0" dirty="0">
              <a:solidFill>
                <a:srgbClr val="374151"/>
              </a:solidFill>
              <a:effectLst/>
              <a:latin typeface="Söhne"/>
            </a:endParaRPr>
          </a:p>
          <a:p>
            <a:pPr algn="l"/>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second</a:t>
            </a:r>
            <a:r>
              <a:rPr lang="lt-LT" b="0" i="0" dirty="0">
                <a:solidFill>
                  <a:srgbClr val="374151"/>
                </a:solidFill>
                <a:effectLst/>
                <a:latin typeface="Söhne"/>
              </a:rPr>
              <a:t> </a:t>
            </a:r>
            <a:r>
              <a:rPr lang="lt-LT" b="0" i="0" dirty="0" err="1">
                <a:solidFill>
                  <a:srgbClr val="374151"/>
                </a:solidFill>
                <a:effectLst/>
                <a:latin typeface="Söhne"/>
              </a:rPr>
              <a:t>file</a:t>
            </a:r>
            <a:r>
              <a:rPr lang="lt-LT" b="0" i="0" dirty="0">
                <a:solidFill>
                  <a:srgbClr val="374151"/>
                </a:solidFill>
                <a:effectLst/>
                <a:latin typeface="Söhne"/>
              </a:rPr>
              <a:t>, </a:t>
            </a:r>
            <a:r>
              <a:rPr lang="lt-LT" b="0" i="0" dirty="0" err="1">
                <a:solidFill>
                  <a:srgbClr val="374151"/>
                </a:solidFill>
                <a:effectLst/>
                <a:latin typeface="Söhne"/>
              </a:rPr>
              <a:t>mano_pagrindinis.py</a:t>
            </a:r>
            <a:r>
              <a:rPr lang="lt-LT" b="0" i="0" dirty="0">
                <a:solidFill>
                  <a:srgbClr val="374151"/>
                </a:solidFill>
                <a:effectLst/>
                <a:latin typeface="Söhne"/>
              </a:rPr>
              <a:t>, </a:t>
            </a:r>
            <a:r>
              <a:rPr lang="lt-LT" b="0" i="0" dirty="0" err="1">
                <a:solidFill>
                  <a:srgbClr val="374151"/>
                </a:solidFill>
                <a:effectLst/>
                <a:latin typeface="Söhne"/>
              </a:rPr>
              <a:t>imports</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mano_modulis.py</a:t>
            </a:r>
            <a:r>
              <a:rPr lang="lt-LT" b="0" i="0" dirty="0">
                <a:solidFill>
                  <a:srgbClr val="374151"/>
                </a:solidFill>
                <a:effectLst/>
                <a:latin typeface="Söhne"/>
              </a:rPr>
              <a:t> module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calls</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function</a:t>
            </a:r>
            <a:r>
              <a:rPr lang="lt-LT" b="0" i="0" dirty="0">
                <a:solidFill>
                  <a:srgbClr val="374151"/>
                </a:solidFill>
                <a:effectLst/>
                <a:latin typeface="Söhne"/>
              </a:rPr>
              <a:t> </a:t>
            </a:r>
            <a:r>
              <a:rPr lang="lt-LT" b="0" i="0" dirty="0" err="1">
                <a:solidFill>
                  <a:srgbClr val="374151"/>
                </a:solidFill>
                <a:effectLst/>
                <a:latin typeface="Söhne"/>
              </a:rPr>
              <a:t>defined</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module.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contents</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file</a:t>
            </a:r>
            <a:r>
              <a:rPr lang="lt-LT" b="0" i="0" dirty="0">
                <a:solidFill>
                  <a:srgbClr val="374151"/>
                </a:solidFill>
                <a:effectLst/>
                <a:latin typeface="Söhne"/>
              </a:rPr>
              <a:t> are </a:t>
            </a:r>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follows</a:t>
            </a:r>
            <a:r>
              <a:rPr lang="lt-LT" b="0" i="0" dirty="0">
                <a:solidFill>
                  <a:srgbClr val="374151"/>
                </a:solidFill>
                <a:effectLst/>
                <a:latin typeface="Söhne"/>
              </a:rPr>
              <a:t>:</a:t>
            </a:r>
          </a:p>
          <a:p>
            <a:r>
              <a:rPr lang="lt-LT" dirty="0" err="1">
                <a:solidFill>
                  <a:srgbClr val="2E95D3"/>
                </a:solidFill>
                <a:effectLst/>
              </a:rPr>
              <a:t>import</a:t>
            </a:r>
            <a:r>
              <a:rPr lang="lt-LT" dirty="0">
                <a:effectLst/>
              </a:rPr>
              <a:t> </a:t>
            </a:r>
            <a:r>
              <a:rPr lang="lt-LT" dirty="0" err="1">
                <a:effectLst/>
              </a:rPr>
              <a:t>mano_modulis</a:t>
            </a:r>
            <a:r>
              <a:rPr lang="lt-LT" dirty="0">
                <a:effectLst/>
              </a:rPr>
              <a:t> sakinys = </a:t>
            </a:r>
            <a:r>
              <a:rPr lang="lt-LT" dirty="0">
                <a:solidFill>
                  <a:srgbClr val="00A67D"/>
                </a:solidFill>
                <a:effectLst/>
              </a:rPr>
              <a:t>"Sveikas, pasauli!"</a:t>
            </a:r>
            <a:r>
              <a:rPr lang="lt-LT" dirty="0">
                <a:effectLst/>
              </a:rPr>
              <a:t> atbulai = </a:t>
            </a:r>
            <a:r>
              <a:rPr lang="lt-LT" dirty="0" err="1">
                <a:effectLst/>
              </a:rPr>
              <a:t>mano_modulis.parasyti_atbulai</a:t>
            </a:r>
            <a:r>
              <a:rPr lang="lt-LT" dirty="0">
                <a:effectLst/>
              </a:rPr>
              <a:t>(sakinys) </a:t>
            </a:r>
          </a:p>
          <a:p>
            <a:pPr algn="l"/>
            <a:endParaRPr lang="lt-LT" b="0" i="0" dirty="0">
              <a:solidFill>
                <a:srgbClr val="374151"/>
              </a:solidFill>
              <a:effectLst/>
              <a:latin typeface="Söhne"/>
            </a:endParaRPr>
          </a:p>
          <a:p>
            <a:pPr algn="l"/>
            <a:r>
              <a:rPr lang="lt-LT" b="0" i="0" dirty="0" err="1">
                <a:solidFill>
                  <a:srgbClr val="374151"/>
                </a:solidFill>
                <a:effectLst/>
                <a:latin typeface="Söhne"/>
              </a:rPr>
              <a:t>Here</a:t>
            </a:r>
            <a:r>
              <a:rPr lang="lt-LT" b="0" i="0" dirty="0">
                <a:solidFill>
                  <a:srgbClr val="374151"/>
                </a:solidFill>
                <a:effectLst/>
                <a:latin typeface="Söhne"/>
              </a:rPr>
              <a:t>, </a:t>
            </a:r>
            <a:r>
              <a:rPr lang="lt-LT" b="0" i="0" dirty="0" err="1">
                <a:solidFill>
                  <a:srgbClr val="374151"/>
                </a:solidFill>
                <a:effectLst/>
                <a:latin typeface="Söhne"/>
              </a:rPr>
              <a:t>import</a:t>
            </a:r>
            <a:r>
              <a:rPr lang="lt-LT" b="0" i="0" dirty="0">
                <a:solidFill>
                  <a:srgbClr val="374151"/>
                </a:solidFill>
                <a:effectLst/>
                <a:latin typeface="Söhne"/>
              </a:rPr>
              <a:t> </a:t>
            </a:r>
            <a:r>
              <a:rPr lang="lt-LT" b="0" i="0" dirty="0" err="1">
                <a:solidFill>
                  <a:srgbClr val="374151"/>
                </a:solidFill>
                <a:effectLst/>
                <a:latin typeface="Söhne"/>
              </a:rPr>
              <a:t>mano_modulis</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importing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mano_modulis.py</a:t>
            </a:r>
            <a:r>
              <a:rPr lang="lt-LT" b="0" i="0" dirty="0">
                <a:solidFill>
                  <a:srgbClr val="374151"/>
                </a:solidFill>
                <a:effectLst/>
                <a:latin typeface="Söhne"/>
              </a:rPr>
              <a:t> module.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variable</a:t>
            </a:r>
            <a:r>
              <a:rPr lang="lt-LT" b="0" i="0" dirty="0">
                <a:solidFill>
                  <a:srgbClr val="374151"/>
                </a:solidFill>
                <a:effectLst/>
                <a:latin typeface="Söhne"/>
              </a:rPr>
              <a:t> sakinys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assigned</a:t>
            </a:r>
            <a:r>
              <a:rPr lang="lt-LT" b="0" i="0" dirty="0">
                <a:solidFill>
                  <a:srgbClr val="374151"/>
                </a:solidFill>
                <a:effectLst/>
                <a:latin typeface="Söhne"/>
              </a:rPr>
              <a:t> a </a:t>
            </a:r>
            <a:r>
              <a:rPr lang="lt-LT" b="0" i="0" dirty="0" err="1">
                <a:solidFill>
                  <a:srgbClr val="374151"/>
                </a:solidFill>
                <a:effectLst/>
                <a:latin typeface="Söhne"/>
              </a:rPr>
              <a:t>string</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then</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parasyti_atbulai</a:t>
            </a:r>
            <a:r>
              <a:rPr lang="lt-LT" b="0" i="0" dirty="0">
                <a:solidFill>
                  <a:srgbClr val="374151"/>
                </a:solidFill>
                <a:effectLst/>
                <a:latin typeface="Söhne"/>
              </a:rPr>
              <a:t> </a:t>
            </a:r>
            <a:r>
              <a:rPr lang="lt-LT" b="0" i="0" dirty="0" err="1">
                <a:solidFill>
                  <a:srgbClr val="374151"/>
                </a:solidFill>
                <a:effectLst/>
                <a:latin typeface="Söhne"/>
              </a:rPr>
              <a:t>function</a:t>
            </a:r>
            <a:r>
              <a:rPr lang="lt-LT" b="0" i="0" dirty="0">
                <a:solidFill>
                  <a:srgbClr val="374151"/>
                </a:solidFill>
                <a:effectLst/>
                <a:latin typeface="Söhne"/>
              </a:rPr>
              <a:t> </a:t>
            </a:r>
            <a:r>
              <a:rPr lang="lt-LT" b="0" i="0" dirty="0" err="1">
                <a:solidFill>
                  <a:srgbClr val="374151"/>
                </a:solidFill>
                <a:effectLst/>
                <a:latin typeface="Söhne"/>
              </a:rPr>
              <a:t>from</a:t>
            </a:r>
            <a:r>
              <a:rPr lang="lt-LT" b="0" i="0" dirty="0">
                <a:solidFill>
                  <a:srgbClr val="374151"/>
                </a:solidFill>
                <a:effectLst/>
                <a:latin typeface="Söhne"/>
              </a:rPr>
              <a:t> </a:t>
            </a:r>
            <a:r>
              <a:rPr lang="lt-LT" b="0" i="0" dirty="0" err="1">
                <a:solidFill>
                  <a:srgbClr val="374151"/>
                </a:solidFill>
                <a:effectLst/>
                <a:latin typeface="Söhne"/>
              </a:rPr>
              <a:t>mano_modulis</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called</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sakinys </a:t>
            </a:r>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argument</a:t>
            </a:r>
            <a:r>
              <a:rPr lang="lt-LT" b="0" i="0" dirty="0">
                <a:solidFill>
                  <a:srgbClr val="374151"/>
                </a:solidFill>
                <a:effectLst/>
                <a:latin typeface="Söhne"/>
              </a:rPr>
              <a:t>.</a:t>
            </a:r>
          </a:p>
          <a:p>
            <a:pPr algn="l"/>
            <a:endParaRPr lang="lt-LT" b="1" i="0" dirty="0">
              <a:effectLst/>
              <a:latin typeface="Söhne"/>
            </a:endParaRPr>
          </a:p>
          <a:p>
            <a:pPr algn="l"/>
            <a:r>
              <a:rPr lang="lt-LT" b="1" i="0" dirty="0" err="1">
                <a:effectLst/>
                <a:latin typeface="Söhne"/>
              </a:rPr>
              <a:t>Step</a:t>
            </a:r>
            <a:r>
              <a:rPr lang="lt-LT" b="1" i="0" dirty="0">
                <a:effectLst/>
                <a:latin typeface="Söhne"/>
              </a:rPr>
              <a:t> 3: </a:t>
            </a:r>
            <a:r>
              <a:rPr lang="lt-LT" b="1" i="0" dirty="0" err="1">
                <a:effectLst/>
                <a:latin typeface="Söhne"/>
              </a:rPr>
              <a:t>Running</a:t>
            </a:r>
            <a:r>
              <a:rPr lang="lt-LT" b="1" i="0" dirty="0">
                <a:effectLst/>
                <a:latin typeface="Söhne"/>
              </a:rPr>
              <a:t> </a:t>
            </a:r>
            <a:r>
              <a:rPr lang="lt-LT" b="1" i="0" dirty="0" err="1">
                <a:effectLst/>
                <a:latin typeface="Söhne"/>
              </a:rPr>
              <a:t>the</a:t>
            </a:r>
            <a:r>
              <a:rPr lang="lt-LT" b="1" i="0" dirty="0">
                <a:effectLst/>
                <a:latin typeface="Söhne"/>
              </a:rPr>
              <a:t> </a:t>
            </a:r>
            <a:r>
              <a:rPr lang="lt-LT" b="1" i="0" dirty="0" err="1">
                <a:effectLst/>
                <a:latin typeface="Söhne"/>
              </a:rPr>
              <a:t>Code</a:t>
            </a:r>
            <a:endParaRPr lang="lt-LT" b="1" i="0" dirty="0">
              <a:effectLst/>
              <a:latin typeface="Söhne"/>
            </a:endParaRPr>
          </a:p>
          <a:p>
            <a:pPr algn="l"/>
            <a:endParaRPr lang="lt-LT" b="0" i="0" dirty="0">
              <a:solidFill>
                <a:srgbClr val="374151"/>
              </a:solidFill>
              <a:effectLst/>
              <a:latin typeface="Söhne"/>
            </a:endParaRPr>
          </a:p>
          <a:p>
            <a:pPr algn="l"/>
            <a:r>
              <a:rPr lang="lt-LT" b="0" i="0" dirty="0">
                <a:solidFill>
                  <a:srgbClr val="374151"/>
                </a:solidFill>
                <a:effectLst/>
                <a:latin typeface="Söhne"/>
              </a:rPr>
              <a:t>To </a:t>
            </a:r>
            <a:r>
              <a:rPr lang="lt-LT" b="0" i="0" dirty="0" err="1">
                <a:solidFill>
                  <a:srgbClr val="374151"/>
                </a:solidFill>
                <a:effectLst/>
                <a:latin typeface="Söhne"/>
              </a:rPr>
              <a:t>run</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a:t>
            </a:r>
            <a:r>
              <a:rPr lang="lt-LT" b="0" i="0" dirty="0" err="1">
                <a:solidFill>
                  <a:srgbClr val="374151"/>
                </a:solidFill>
                <a:effectLst/>
                <a:latin typeface="Söhne"/>
              </a:rPr>
              <a:t>would</a:t>
            </a:r>
            <a:r>
              <a:rPr lang="lt-LT" b="0" i="0" dirty="0">
                <a:solidFill>
                  <a:srgbClr val="374151"/>
                </a:solidFill>
                <a:effectLst/>
                <a:latin typeface="Söhne"/>
              </a:rPr>
              <a:t> </a:t>
            </a:r>
            <a:r>
              <a:rPr lang="lt-LT" b="0" i="0" dirty="0" err="1">
                <a:solidFill>
                  <a:srgbClr val="374151"/>
                </a:solidFill>
                <a:effectLst/>
                <a:latin typeface="Söhne"/>
              </a:rPr>
              <a:t>execute</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mano_pagrindinis.py</a:t>
            </a:r>
            <a:r>
              <a:rPr lang="lt-LT" b="0" i="0" dirty="0">
                <a:solidFill>
                  <a:srgbClr val="374151"/>
                </a:solidFill>
                <a:effectLst/>
                <a:latin typeface="Söhne"/>
              </a:rPr>
              <a:t> </a:t>
            </a:r>
            <a:r>
              <a:rPr lang="lt-LT" b="0" i="0" dirty="0" err="1">
                <a:solidFill>
                  <a:srgbClr val="374151"/>
                </a:solidFill>
                <a:effectLst/>
                <a:latin typeface="Söhne"/>
              </a:rPr>
              <a:t>file</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will</a:t>
            </a:r>
            <a:r>
              <a:rPr lang="lt-LT" b="0" i="0" dirty="0">
                <a:solidFill>
                  <a:srgbClr val="374151"/>
                </a:solidFill>
                <a:effectLst/>
                <a:latin typeface="Söhne"/>
              </a:rPr>
              <a:t> </a:t>
            </a:r>
            <a:r>
              <a:rPr lang="lt-LT" b="0" i="0" dirty="0" err="1">
                <a:solidFill>
                  <a:srgbClr val="374151"/>
                </a:solidFill>
                <a:effectLst/>
                <a:latin typeface="Söhne"/>
              </a:rPr>
              <a:t>import</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mano_modulis.py</a:t>
            </a:r>
            <a:r>
              <a:rPr lang="lt-LT" b="0" i="0" dirty="0">
                <a:solidFill>
                  <a:srgbClr val="374151"/>
                </a:solidFill>
                <a:effectLst/>
                <a:latin typeface="Söhne"/>
              </a:rPr>
              <a:t> module, </a:t>
            </a:r>
            <a:r>
              <a:rPr lang="lt-LT" b="0" i="0" dirty="0" err="1">
                <a:solidFill>
                  <a:srgbClr val="374151"/>
                </a:solidFill>
                <a:effectLst/>
                <a:latin typeface="Söhne"/>
              </a:rPr>
              <a:t>print</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import</a:t>
            </a:r>
            <a:r>
              <a:rPr lang="lt-LT" b="0" i="0" dirty="0">
                <a:solidFill>
                  <a:srgbClr val="374151"/>
                </a:solidFill>
                <a:effectLst/>
                <a:latin typeface="Söhne"/>
              </a:rPr>
              <a:t> </a:t>
            </a:r>
            <a:r>
              <a:rPr lang="lt-LT" b="0" i="0" dirty="0" err="1">
                <a:solidFill>
                  <a:srgbClr val="374151"/>
                </a:solidFill>
                <a:effectLst/>
                <a:latin typeface="Söhne"/>
              </a:rPr>
              <a:t>confirmation</a:t>
            </a:r>
            <a:r>
              <a:rPr lang="lt-LT" b="0" i="0" dirty="0">
                <a:solidFill>
                  <a:srgbClr val="374151"/>
                </a:solidFill>
                <a:effectLst/>
                <a:latin typeface="Söhne"/>
              </a:rPr>
              <a:t> </a:t>
            </a:r>
            <a:r>
              <a:rPr lang="lt-LT" b="0" i="0" dirty="0" err="1">
                <a:solidFill>
                  <a:srgbClr val="374151"/>
                </a:solidFill>
                <a:effectLst/>
                <a:latin typeface="Söhne"/>
              </a:rPr>
              <a:t>statement</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then</a:t>
            </a:r>
            <a:r>
              <a:rPr lang="lt-LT" b="0" i="0" dirty="0">
                <a:solidFill>
                  <a:srgbClr val="374151"/>
                </a:solidFill>
                <a:effectLst/>
                <a:latin typeface="Söhne"/>
              </a:rPr>
              <a:t> </a:t>
            </a:r>
            <a:r>
              <a:rPr lang="lt-LT" b="0" i="0" dirty="0" err="1">
                <a:solidFill>
                  <a:srgbClr val="374151"/>
                </a:solidFill>
                <a:effectLst/>
                <a:latin typeface="Söhne"/>
              </a:rPr>
              <a:t>call</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parasyti_atbulai</a:t>
            </a:r>
            <a:r>
              <a:rPr lang="lt-LT" b="0" i="0" dirty="0">
                <a:solidFill>
                  <a:srgbClr val="374151"/>
                </a:solidFill>
                <a:effectLst/>
                <a:latin typeface="Söhne"/>
              </a:rPr>
              <a:t> </a:t>
            </a:r>
            <a:r>
              <a:rPr lang="lt-LT" b="0" i="0" dirty="0" err="1">
                <a:solidFill>
                  <a:srgbClr val="374151"/>
                </a:solidFill>
                <a:effectLst/>
                <a:latin typeface="Söhne"/>
              </a:rPr>
              <a:t>function</a:t>
            </a:r>
            <a:r>
              <a:rPr lang="lt-LT" b="0" i="0" dirty="0">
                <a:solidFill>
                  <a:srgbClr val="374151"/>
                </a:solidFill>
                <a:effectLst/>
                <a:latin typeface="Söhne"/>
              </a:rPr>
              <a:t> to </a:t>
            </a:r>
            <a:r>
              <a:rPr lang="lt-LT" b="0" i="0" dirty="0" err="1">
                <a:solidFill>
                  <a:srgbClr val="374151"/>
                </a:solidFill>
                <a:effectLst/>
                <a:latin typeface="Söhne"/>
              </a:rPr>
              <a:t>print</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sentence</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reverse </a:t>
            </a:r>
            <a:r>
              <a:rPr lang="lt-LT" b="0" i="0" dirty="0" err="1">
                <a:solidFill>
                  <a:srgbClr val="374151"/>
                </a:solidFill>
                <a:effectLst/>
                <a:latin typeface="Söhne"/>
              </a:rPr>
              <a:t>order</a:t>
            </a:r>
            <a:r>
              <a:rPr lang="lt-LT" b="0" i="0" dirty="0">
                <a:solidFill>
                  <a:srgbClr val="374151"/>
                </a:solidFill>
                <a:effectLst/>
                <a:latin typeface="Söhne"/>
              </a:rPr>
              <a:t>.</a:t>
            </a:r>
          </a:p>
          <a:p>
            <a:pPr algn="l"/>
            <a:endParaRPr lang="lt-LT" b="1" i="0" dirty="0">
              <a:effectLst/>
              <a:latin typeface="Söhne"/>
            </a:endParaRPr>
          </a:p>
          <a:p>
            <a:pPr algn="l"/>
            <a:r>
              <a:rPr lang="lt-LT" b="1" i="0" dirty="0" err="1">
                <a:effectLst/>
                <a:latin typeface="Söhne"/>
              </a:rPr>
              <a:t>Step</a:t>
            </a:r>
            <a:r>
              <a:rPr lang="lt-LT" b="1" i="0" dirty="0">
                <a:effectLst/>
                <a:latin typeface="Söhne"/>
              </a:rPr>
              <a:t> 4: </a:t>
            </a:r>
            <a:r>
              <a:rPr lang="lt-LT" b="1" i="0" dirty="0" err="1">
                <a:effectLst/>
                <a:latin typeface="Söhne"/>
              </a:rPr>
              <a:t>Adding</a:t>
            </a:r>
            <a:r>
              <a:rPr lang="lt-LT" b="1" i="0" dirty="0">
                <a:effectLst/>
                <a:latin typeface="Söhne"/>
              </a:rPr>
              <a:t> </a:t>
            </a:r>
            <a:r>
              <a:rPr lang="lt-LT" b="1" i="0" dirty="0" err="1">
                <a:effectLst/>
                <a:latin typeface="Söhne"/>
              </a:rPr>
              <a:t>More</a:t>
            </a:r>
            <a:r>
              <a:rPr lang="lt-LT" b="1" i="0" dirty="0">
                <a:effectLst/>
                <a:latin typeface="Söhne"/>
              </a:rPr>
              <a:t> </a:t>
            </a:r>
            <a:r>
              <a:rPr lang="lt-LT" b="1" i="0" dirty="0" err="1">
                <a:effectLst/>
                <a:latin typeface="Söhne"/>
              </a:rPr>
              <a:t>Files</a:t>
            </a:r>
            <a:r>
              <a:rPr lang="lt-LT" b="1" i="0" dirty="0">
                <a:effectLst/>
                <a:latin typeface="Söhne"/>
              </a:rPr>
              <a:t> </a:t>
            </a:r>
            <a:r>
              <a:rPr lang="lt-LT" b="1" i="0" dirty="0" err="1">
                <a:effectLst/>
                <a:latin typeface="Söhne"/>
              </a:rPr>
              <a:t>and</a:t>
            </a:r>
            <a:r>
              <a:rPr lang="lt-LT" b="1" i="0" dirty="0">
                <a:effectLst/>
                <a:latin typeface="Söhne"/>
              </a:rPr>
              <a:t> </a:t>
            </a:r>
            <a:r>
              <a:rPr lang="lt-LT" b="1" i="0" dirty="0" err="1">
                <a:effectLst/>
                <a:latin typeface="Söhne"/>
              </a:rPr>
              <a:t>Folders</a:t>
            </a:r>
            <a:endParaRPr lang="lt-LT" b="1" i="0" dirty="0">
              <a:effectLst/>
              <a:latin typeface="Söhne"/>
            </a:endParaRPr>
          </a:p>
          <a:p>
            <a:pPr algn="l"/>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project</a:t>
            </a:r>
            <a:r>
              <a:rPr lang="lt-LT" b="0" i="0" dirty="0">
                <a:solidFill>
                  <a:srgbClr val="374151"/>
                </a:solidFill>
                <a:effectLst/>
                <a:latin typeface="Söhne"/>
              </a:rPr>
              <a:t> </a:t>
            </a:r>
            <a:r>
              <a:rPr lang="lt-LT" b="0" i="0" dirty="0" err="1">
                <a:solidFill>
                  <a:srgbClr val="374151"/>
                </a:solidFill>
                <a:effectLst/>
                <a:latin typeface="Söhne"/>
              </a:rPr>
              <a:t>grows</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a:t>
            </a:r>
            <a:r>
              <a:rPr lang="lt-LT" b="0" i="0" dirty="0" err="1">
                <a:solidFill>
                  <a:srgbClr val="374151"/>
                </a:solidFill>
                <a:effectLst/>
                <a:latin typeface="Söhne"/>
              </a:rPr>
              <a:t>may</a:t>
            </a:r>
            <a:r>
              <a:rPr lang="lt-LT" b="0" i="0" dirty="0">
                <a:solidFill>
                  <a:srgbClr val="374151"/>
                </a:solidFill>
                <a:effectLst/>
                <a:latin typeface="Söhne"/>
              </a:rPr>
              <a:t> </a:t>
            </a:r>
            <a:r>
              <a:rPr lang="lt-LT" b="0" i="0" dirty="0" err="1">
                <a:solidFill>
                  <a:srgbClr val="374151"/>
                </a:solidFill>
                <a:effectLst/>
                <a:latin typeface="Söhne"/>
              </a:rPr>
              <a:t>need</a:t>
            </a:r>
            <a:r>
              <a:rPr lang="lt-LT" b="0" i="0" dirty="0">
                <a:solidFill>
                  <a:srgbClr val="374151"/>
                </a:solidFill>
                <a:effectLst/>
                <a:latin typeface="Söhne"/>
              </a:rPr>
              <a:t> to </a:t>
            </a:r>
            <a:r>
              <a:rPr lang="lt-LT" b="0" i="0" dirty="0" err="1">
                <a:solidFill>
                  <a:srgbClr val="374151"/>
                </a:solidFill>
                <a:effectLst/>
                <a:latin typeface="Söhne"/>
              </a:rPr>
              <a:t>add</a:t>
            </a:r>
            <a:r>
              <a:rPr lang="lt-LT" b="0" i="0" dirty="0">
                <a:solidFill>
                  <a:srgbClr val="374151"/>
                </a:solidFill>
                <a:effectLst/>
                <a:latin typeface="Söhne"/>
              </a:rPr>
              <a:t> </a:t>
            </a:r>
            <a:r>
              <a:rPr lang="lt-LT" b="0" i="0" dirty="0" err="1">
                <a:solidFill>
                  <a:srgbClr val="374151"/>
                </a:solidFill>
                <a:effectLst/>
                <a:latin typeface="Söhne"/>
              </a:rPr>
              <a:t>more</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files</a:t>
            </a:r>
            <a:r>
              <a:rPr lang="lt-LT" b="0" i="0" dirty="0">
                <a:solidFill>
                  <a:srgbClr val="374151"/>
                </a:solidFill>
                <a:effectLst/>
                <a:latin typeface="Söhne"/>
              </a:rPr>
              <a:t> </a:t>
            </a:r>
            <a:r>
              <a:rPr lang="lt-LT" b="0" i="0" dirty="0" err="1">
                <a:solidFill>
                  <a:srgbClr val="374151"/>
                </a:solidFill>
                <a:effectLst/>
                <a:latin typeface="Söhne"/>
              </a:rPr>
              <a:t>or</a:t>
            </a:r>
            <a:r>
              <a:rPr lang="lt-LT" b="0" i="0" dirty="0">
                <a:solidFill>
                  <a:srgbClr val="374151"/>
                </a:solidFill>
                <a:effectLst/>
                <a:latin typeface="Söhne"/>
              </a:rPr>
              <a:t> </a:t>
            </a:r>
            <a:r>
              <a:rPr lang="lt-LT" b="0" i="0" dirty="0" err="1">
                <a:solidFill>
                  <a:srgbClr val="374151"/>
                </a:solidFill>
                <a:effectLst/>
                <a:latin typeface="Söhne"/>
              </a:rPr>
              <a:t>even</a:t>
            </a:r>
            <a:r>
              <a:rPr lang="lt-LT" b="0" i="0" dirty="0">
                <a:solidFill>
                  <a:srgbClr val="374151"/>
                </a:solidFill>
                <a:effectLst/>
                <a:latin typeface="Söhne"/>
              </a:rPr>
              <a:t> </a:t>
            </a:r>
            <a:r>
              <a:rPr lang="lt-LT" b="0" i="0" dirty="0" err="1">
                <a:solidFill>
                  <a:srgbClr val="374151"/>
                </a:solidFill>
                <a:effectLst/>
                <a:latin typeface="Söhne"/>
              </a:rPr>
              <a:t>folders</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a:t>
            </a:r>
            <a:r>
              <a:rPr lang="lt-LT" b="0" i="0" dirty="0" err="1">
                <a:solidFill>
                  <a:srgbClr val="374151"/>
                </a:solidFill>
                <a:effectLst/>
                <a:latin typeface="Söhne"/>
              </a:rPr>
              <a:t>can</a:t>
            </a:r>
            <a:r>
              <a:rPr lang="lt-LT" b="0" i="0" dirty="0">
                <a:solidFill>
                  <a:srgbClr val="374151"/>
                </a:solidFill>
                <a:effectLst/>
                <a:latin typeface="Söhne"/>
              </a:rPr>
              <a:t> </a:t>
            </a:r>
            <a:r>
              <a:rPr lang="lt-LT" b="0" i="0" dirty="0" err="1">
                <a:solidFill>
                  <a:srgbClr val="374151"/>
                </a:solidFill>
                <a:effectLst/>
                <a:latin typeface="Söhne"/>
              </a:rPr>
              <a:t>use</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same</a:t>
            </a:r>
            <a:r>
              <a:rPr lang="lt-LT" b="0" i="0" dirty="0">
                <a:solidFill>
                  <a:srgbClr val="374151"/>
                </a:solidFill>
                <a:effectLst/>
                <a:latin typeface="Söhne"/>
              </a:rPr>
              <a:t> </a:t>
            </a:r>
            <a:r>
              <a:rPr lang="lt-LT" b="0" i="0" dirty="0" err="1">
                <a:solidFill>
                  <a:srgbClr val="374151"/>
                </a:solidFill>
                <a:effectLst/>
                <a:latin typeface="Söhne"/>
              </a:rPr>
              <a:t>principles</a:t>
            </a:r>
            <a:r>
              <a:rPr lang="lt-LT" b="0" i="0" dirty="0">
                <a:solidFill>
                  <a:srgbClr val="374151"/>
                </a:solidFill>
                <a:effectLst/>
                <a:latin typeface="Söhne"/>
              </a:rPr>
              <a:t> </a:t>
            </a:r>
            <a:r>
              <a:rPr lang="lt-LT" b="0" i="0" dirty="0" err="1">
                <a:solidFill>
                  <a:srgbClr val="374151"/>
                </a:solidFill>
                <a:effectLst/>
                <a:latin typeface="Söhne"/>
              </a:rPr>
              <a:t>outlined</a:t>
            </a:r>
            <a:r>
              <a:rPr lang="lt-LT" b="0" i="0" dirty="0">
                <a:solidFill>
                  <a:srgbClr val="374151"/>
                </a:solidFill>
                <a:effectLst/>
                <a:latin typeface="Söhne"/>
              </a:rPr>
              <a:t> </a:t>
            </a:r>
            <a:r>
              <a:rPr lang="lt-LT" b="0" i="0" dirty="0" err="1">
                <a:solidFill>
                  <a:srgbClr val="374151"/>
                </a:solidFill>
                <a:effectLst/>
                <a:latin typeface="Söhne"/>
              </a:rPr>
              <a:t>above</a:t>
            </a:r>
            <a:r>
              <a:rPr lang="lt-LT" b="0" i="0" dirty="0">
                <a:solidFill>
                  <a:srgbClr val="374151"/>
                </a:solidFill>
                <a:effectLst/>
                <a:latin typeface="Söhne"/>
              </a:rPr>
              <a:t>. </a:t>
            </a:r>
            <a:r>
              <a:rPr lang="lt-LT" b="0" i="0" dirty="0" err="1">
                <a:solidFill>
                  <a:srgbClr val="374151"/>
                </a:solidFill>
                <a:effectLst/>
                <a:latin typeface="Söhne"/>
              </a:rPr>
              <a:t>When</a:t>
            </a:r>
            <a:r>
              <a:rPr lang="lt-LT" b="0" i="0" dirty="0">
                <a:solidFill>
                  <a:srgbClr val="374151"/>
                </a:solidFill>
                <a:effectLst/>
                <a:latin typeface="Söhne"/>
              </a:rPr>
              <a:t> </a:t>
            </a:r>
            <a:r>
              <a:rPr lang="lt-LT" b="0" i="0" dirty="0" err="1">
                <a:solidFill>
                  <a:srgbClr val="374151"/>
                </a:solidFill>
                <a:effectLst/>
                <a:latin typeface="Söhne"/>
              </a:rPr>
              <a:t>creating</a:t>
            </a:r>
            <a:r>
              <a:rPr lang="lt-LT" b="0" i="0" dirty="0">
                <a:solidFill>
                  <a:srgbClr val="374151"/>
                </a:solidFill>
                <a:effectLst/>
                <a:latin typeface="Söhne"/>
              </a:rPr>
              <a:t> </a:t>
            </a:r>
            <a:r>
              <a:rPr lang="lt-LT" b="0" i="0" dirty="0" err="1">
                <a:solidFill>
                  <a:srgbClr val="374151"/>
                </a:solidFill>
                <a:effectLst/>
                <a:latin typeface="Söhne"/>
              </a:rPr>
              <a:t>new</a:t>
            </a:r>
            <a:r>
              <a:rPr lang="lt-LT" b="0" i="0" dirty="0">
                <a:solidFill>
                  <a:srgbClr val="374151"/>
                </a:solidFill>
                <a:effectLst/>
                <a:latin typeface="Söhne"/>
              </a:rPr>
              <a:t> </a:t>
            </a:r>
            <a:r>
              <a:rPr lang="lt-LT" b="0" i="0" dirty="0" err="1">
                <a:solidFill>
                  <a:srgbClr val="374151"/>
                </a:solidFill>
                <a:effectLst/>
                <a:latin typeface="Söhne"/>
              </a:rPr>
              <a:t>folders</a:t>
            </a:r>
            <a:r>
              <a:rPr lang="lt-LT" b="0" i="0" dirty="0">
                <a:solidFill>
                  <a:srgbClr val="374151"/>
                </a:solidFill>
                <a:effectLst/>
                <a:latin typeface="Söhne"/>
              </a:rPr>
              <a:t>, </a:t>
            </a:r>
            <a:r>
              <a:rPr lang="lt-LT" b="0" i="0" dirty="0" err="1">
                <a:solidFill>
                  <a:srgbClr val="374151"/>
                </a:solidFill>
                <a:effectLst/>
                <a:latin typeface="Söhne"/>
              </a:rPr>
              <a:t>it's</a:t>
            </a:r>
            <a:r>
              <a:rPr lang="lt-LT" b="0" i="0" dirty="0">
                <a:solidFill>
                  <a:srgbClr val="374151"/>
                </a:solidFill>
                <a:effectLst/>
                <a:latin typeface="Söhne"/>
              </a:rPr>
              <a:t> </a:t>
            </a:r>
            <a:r>
              <a:rPr lang="lt-LT" b="0" i="0" dirty="0" err="1">
                <a:solidFill>
                  <a:srgbClr val="374151"/>
                </a:solidFill>
                <a:effectLst/>
                <a:latin typeface="Söhne"/>
              </a:rPr>
              <a:t>important</a:t>
            </a:r>
            <a:r>
              <a:rPr lang="lt-LT" b="0" i="0" dirty="0">
                <a:solidFill>
                  <a:srgbClr val="374151"/>
                </a:solidFill>
                <a:effectLst/>
                <a:latin typeface="Söhne"/>
              </a:rPr>
              <a:t> to </a:t>
            </a:r>
            <a:r>
              <a:rPr lang="lt-LT" b="0" i="0" dirty="0" err="1">
                <a:solidFill>
                  <a:srgbClr val="374151"/>
                </a:solidFill>
                <a:effectLst/>
                <a:latin typeface="Söhne"/>
              </a:rPr>
              <a:t>add</a:t>
            </a:r>
            <a:r>
              <a:rPr lang="lt-LT" b="0" i="0" dirty="0">
                <a:solidFill>
                  <a:srgbClr val="374151"/>
                </a:solidFill>
                <a:effectLst/>
                <a:latin typeface="Söhne"/>
              </a:rPr>
              <a:t> </a:t>
            </a:r>
            <a:r>
              <a:rPr lang="lt-LT" b="0" i="0" dirty="0" err="1">
                <a:solidFill>
                  <a:srgbClr val="374151"/>
                </a:solidFill>
                <a:effectLst/>
                <a:latin typeface="Söhne"/>
              </a:rPr>
              <a:t>an</a:t>
            </a:r>
            <a:r>
              <a:rPr lang="lt-LT" b="0" i="0" dirty="0">
                <a:solidFill>
                  <a:srgbClr val="374151"/>
                </a:solidFill>
                <a:effectLst/>
                <a:latin typeface="Söhne"/>
              </a:rPr>
              <a:t> __</a:t>
            </a:r>
            <a:r>
              <a:rPr lang="lt-LT" b="0" i="0" dirty="0" err="1">
                <a:solidFill>
                  <a:srgbClr val="374151"/>
                </a:solidFill>
                <a:effectLst/>
                <a:latin typeface="Söhne"/>
              </a:rPr>
              <a:t>init</a:t>
            </a:r>
            <a:r>
              <a:rPr lang="lt-LT" b="0" i="0" dirty="0">
                <a:solidFill>
                  <a:srgbClr val="374151"/>
                </a:solidFill>
                <a:effectLst/>
                <a:latin typeface="Söhne"/>
              </a:rPr>
              <a:t>__.py </a:t>
            </a:r>
            <a:r>
              <a:rPr lang="lt-LT" b="0" i="0" dirty="0" err="1">
                <a:solidFill>
                  <a:srgbClr val="374151"/>
                </a:solidFill>
                <a:effectLst/>
                <a:latin typeface="Söhne"/>
              </a:rPr>
              <a:t>file</a:t>
            </a:r>
            <a:r>
              <a:rPr lang="lt-LT" b="0" i="0" dirty="0">
                <a:solidFill>
                  <a:srgbClr val="374151"/>
                </a:solidFill>
                <a:effectLst/>
                <a:latin typeface="Söhne"/>
              </a:rPr>
              <a:t> to </a:t>
            </a:r>
            <a:r>
              <a:rPr lang="lt-LT" b="0" i="0" dirty="0" err="1">
                <a:solidFill>
                  <a:srgbClr val="374151"/>
                </a:solidFill>
                <a:effectLst/>
                <a:latin typeface="Söhne"/>
              </a:rPr>
              <a:t>them</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file</a:t>
            </a:r>
            <a:r>
              <a:rPr lang="lt-LT" b="0" i="0" dirty="0">
                <a:solidFill>
                  <a:srgbClr val="374151"/>
                </a:solidFill>
                <a:effectLst/>
                <a:latin typeface="Söhne"/>
              </a:rPr>
              <a:t> </a:t>
            </a:r>
            <a:r>
              <a:rPr lang="lt-LT" b="0" i="0" dirty="0" err="1">
                <a:solidFill>
                  <a:srgbClr val="374151"/>
                </a:solidFill>
                <a:effectLst/>
                <a:latin typeface="Söhne"/>
              </a:rPr>
              <a:t>can</a:t>
            </a:r>
            <a:r>
              <a:rPr lang="lt-LT" b="0" i="0" dirty="0">
                <a:solidFill>
                  <a:srgbClr val="374151"/>
                </a:solidFill>
                <a:effectLst/>
                <a:latin typeface="Söhne"/>
              </a:rPr>
              <a:t> be </a:t>
            </a:r>
            <a:r>
              <a:rPr lang="lt-LT" b="0" i="0" dirty="0" err="1">
                <a:solidFill>
                  <a:srgbClr val="374151"/>
                </a:solidFill>
                <a:effectLst/>
                <a:latin typeface="Söhne"/>
              </a:rPr>
              <a:t>empty,but</a:t>
            </a:r>
            <a:r>
              <a:rPr lang="lt-LT" b="0" i="0" dirty="0">
                <a:solidFill>
                  <a:srgbClr val="374151"/>
                </a:solidFill>
                <a:effectLst/>
                <a:latin typeface="Söhne"/>
              </a:rPr>
              <a:t> it </a:t>
            </a:r>
            <a:r>
              <a:rPr lang="lt-LT" b="0" i="0" dirty="0" err="1">
                <a:solidFill>
                  <a:srgbClr val="374151"/>
                </a:solidFill>
                <a:effectLst/>
                <a:latin typeface="Söhne"/>
              </a:rPr>
              <a:t>indicates</a:t>
            </a:r>
            <a:r>
              <a:rPr lang="lt-LT" b="0" i="0" dirty="0">
                <a:solidFill>
                  <a:srgbClr val="374151"/>
                </a:solidFill>
                <a:effectLst/>
                <a:latin typeface="Söhne"/>
              </a:rPr>
              <a:t> to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directory</a:t>
            </a:r>
            <a:r>
              <a:rPr lang="lt-LT" b="0" i="0" dirty="0">
                <a:solidFill>
                  <a:srgbClr val="374151"/>
                </a:solidFill>
                <a:effectLst/>
                <a:latin typeface="Söhne"/>
              </a:rPr>
              <a:t> </a:t>
            </a:r>
            <a:r>
              <a:rPr lang="lt-LT" b="0" i="0" dirty="0" err="1">
                <a:solidFill>
                  <a:srgbClr val="374151"/>
                </a:solidFill>
                <a:effectLst/>
                <a:latin typeface="Söhne"/>
              </a:rPr>
              <a:t>should</a:t>
            </a:r>
            <a:r>
              <a:rPr lang="lt-LT" b="0" i="0" dirty="0">
                <a:solidFill>
                  <a:srgbClr val="374151"/>
                </a:solidFill>
                <a:effectLst/>
                <a:latin typeface="Söhne"/>
              </a:rPr>
              <a:t> be </a:t>
            </a:r>
            <a:r>
              <a:rPr lang="lt-LT" b="0" i="0" dirty="0" err="1">
                <a:solidFill>
                  <a:srgbClr val="374151"/>
                </a:solidFill>
                <a:effectLst/>
                <a:latin typeface="Söhne"/>
              </a:rPr>
              <a:t>treated</a:t>
            </a:r>
            <a:r>
              <a:rPr lang="lt-LT" b="0" i="0" dirty="0">
                <a:solidFill>
                  <a:srgbClr val="374151"/>
                </a:solidFill>
                <a:effectLst/>
                <a:latin typeface="Söhne"/>
              </a:rPr>
              <a:t> </a:t>
            </a:r>
            <a:r>
              <a:rPr lang="lt-LT" b="0" i="0" dirty="0" err="1">
                <a:solidFill>
                  <a:srgbClr val="374151"/>
                </a:solidFill>
                <a:effectLst/>
                <a:latin typeface="Söhne"/>
              </a:rPr>
              <a:t>like</a:t>
            </a:r>
            <a:r>
              <a:rPr lang="lt-LT" b="0" i="0" dirty="0">
                <a:solidFill>
                  <a:srgbClr val="374151"/>
                </a:solidFill>
                <a:effectLst/>
                <a:latin typeface="Söhne"/>
              </a:rPr>
              <a:t> a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package</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allows</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to </a:t>
            </a:r>
            <a:r>
              <a:rPr lang="lt-LT" b="0" i="0" dirty="0" err="1">
                <a:solidFill>
                  <a:srgbClr val="374151"/>
                </a:solidFill>
                <a:effectLst/>
                <a:latin typeface="Söhne"/>
              </a:rPr>
              <a:t>import</a:t>
            </a:r>
            <a:r>
              <a:rPr lang="lt-LT" b="0" i="0" dirty="0">
                <a:solidFill>
                  <a:srgbClr val="374151"/>
                </a:solidFill>
                <a:effectLst/>
                <a:latin typeface="Söhne"/>
              </a:rPr>
              <a:t> modules </a:t>
            </a:r>
            <a:r>
              <a:rPr lang="lt-LT" b="0" i="0" dirty="0" err="1">
                <a:solidFill>
                  <a:srgbClr val="374151"/>
                </a:solidFill>
                <a:effectLst/>
                <a:latin typeface="Söhne"/>
              </a:rPr>
              <a:t>from</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directory</a:t>
            </a:r>
            <a:r>
              <a:rPr lang="lt-LT" b="0" i="0" dirty="0">
                <a:solidFill>
                  <a:srgbClr val="374151"/>
                </a:solidFill>
                <a:effectLst/>
                <a:latin typeface="Söhne"/>
              </a:rPr>
              <a:t> </a:t>
            </a:r>
            <a:r>
              <a:rPr lang="lt-LT" b="0" i="0" dirty="0" err="1">
                <a:solidFill>
                  <a:srgbClr val="374151"/>
                </a:solidFill>
                <a:effectLst/>
                <a:latin typeface="Söhne"/>
              </a:rPr>
              <a:t>using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directory's</a:t>
            </a:r>
            <a:r>
              <a:rPr lang="lt-LT" b="0" i="0" dirty="0">
                <a:solidFill>
                  <a:srgbClr val="374151"/>
                </a:solidFill>
                <a:effectLst/>
                <a:latin typeface="Söhne"/>
              </a:rPr>
              <a:t> name.</a:t>
            </a:r>
          </a:p>
          <a:p>
            <a:pPr algn="l"/>
            <a:endParaRPr lang="lt-LT" b="0" i="0" dirty="0">
              <a:solidFill>
                <a:srgbClr val="374151"/>
              </a:solidFill>
              <a:effectLst/>
              <a:latin typeface="Söhne"/>
            </a:endParaRPr>
          </a:p>
          <a:p>
            <a:pPr algn="l"/>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instance</a:t>
            </a:r>
            <a:r>
              <a:rPr lang="lt-LT" b="0" i="0" dirty="0">
                <a:solidFill>
                  <a:srgbClr val="374151"/>
                </a:solidFill>
                <a:effectLst/>
                <a:latin typeface="Söhne"/>
              </a:rPr>
              <a:t>, </a:t>
            </a:r>
            <a:r>
              <a:rPr lang="lt-LT" b="0" i="0" dirty="0" err="1">
                <a:solidFill>
                  <a:srgbClr val="374151"/>
                </a:solidFill>
                <a:effectLst/>
                <a:latin typeface="Söhne"/>
              </a:rPr>
              <a:t>suppose</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a:t>
            </a:r>
            <a:r>
              <a:rPr lang="lt-LT" b="0" i="0" dirty="0" err="1">
                <a:solidFill>
                  <a:srgbClr val="374151"/>
                </a:solidFill>
                <a:effectLst/>
                <a:latin typeface="Söhne"/>
              </a:rPr>
              <a:t>have</a:t>
            </a:r>
            <a:r>
              <a:rPr lang="lt-LT" b="0" i="0" dirty="0">
                <a:solidFill>
                  <a:srgbClr val="374151"/>
                </a:solidFill>
                <a:effectLst/>
                <a:latin typeface="Söhne"/>
              </a:rPr>
              <a:t> a </a:t>
            </a:r>
            <a:r>
              <a:rPr lang="lt-LT" b="0" i="0" dirty="0" err="1">
                <a:solidFill>
                  <a:srgbClr val="374151"/>
                </a:solidFill>
                <a:effectLst/>
                <a:latin typeface="Söhne"/>
              </a:rPr>
              <a:t>directory</a:t>
            </a:r>
            <a:r>
              <a:rPr lang="lt-LT" b="0" i="0" dirty="0">
                <a:solidFill>
                  <a:srgbClr val="374151"/>
                </a:solidFill>
                <a:effectLst/>
                <a:latin typeface="Söhne"/>
              </a:rPr>
              <a:t> </a:t>
            </a:r>
            <a:r>
              <a:rPr lang="lt-LT" b="0" i="0" dirty="0" err="1">
                <a:solidFill>
                  <a:srgbClr val="374151"/>
                </a:solidFill>
                <a:effectLst/>
                <a:latin typeface="Söhne"/>
              </a:rPr>
              <a:t>named</a:t>
            </a:r>
            <a:r>
              <a:rPr lang="lt-LT" b="0" i="0" dirty="0">
                <a:solidFill>
                  <a:srgbClr val="374151"/>
                </a:solidFill>
                <a:effectLst/>
                <a:latin typeface="Söhne"/>
              </a:rPr>
              <a:t> </a:t>
            </a:r>
            <a:r>
              <a:rPr lang="lt-LT" b="0" i="0" dirty="0" err="1">
                <a:solidFill>
                  <a:srgbClr val="374151"/>
                </a:solidFill>
                <a:effectLst/>
                <a:latin typeface="Söhne"/>
              </a:rPr>
              <a:t>utils</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inside</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directory</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a:t>
            </a:r>
            <a:r>
              <a:rPr lang="lt-LT" b="0" i="0" dirty="0" err="1">
                <a:solidFill>
                  <a:srgbClr val="374151"/>
                </a:solidFill>
                <a:effectLst/>
                <a:latin typeface="Söhne"/>
              </a:rPr>
              <a:t>have</a:t>
            </a:r>
            <a:r>
              <a:rPr lang="lt-LT" b="0" i="0" dirty="0">
                <a:solidFill>
                  <a:srgbClr val="374151"/>
                </a:solidFill>
                <a:effectLst/>
                <a:latin typeface="Söhne"/>
              </a:rPr>
              <a:t> a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file</a:t>
            </a:r>
            <a:r>
              <a:rPr lang="lt-LT" b="0" i="0" dirty="0">
                <a:solidFill>
                  <a:srgbClr val="374151"/>
                </a:solidFill>
                <a:effectLst/>
                <a:latin typeface="Söhne"/>
              </a:rPr>
              <a:t> </a:t>
            </a:r>
            <a:r>
              <a:rPr lang="lt-LT" b="0" i="0" dirty="0" err="1">
                <a:solidFill>
                  <a:srgbClr val="374151"/>
                </a:solidFill>
                <a:effectLst/>
                <a:latin typeface="Söhne"/>
              </a:rPr>
              <a:t>named</a:t>
            </a:r>
            <a:r>
              <a:rPr lang="lt-LT" b="0" i="0" dirty="0">
                <a:solidFill>
                  <a:srgbClr val="374151"/>
                </a:solidFill>
                <a:effectLst/>
                <a:latin typeface="Söhne"/>
              </a:rPr>
              <a:t> </a:t>
            </a:r>
            <a:r>
              <a:rPr lang="lt-LT" b="0" i="0" dirty="0" err="1">
                <a:solidFill>
                  <a:srgbClr val="374151"/>
                </a:solidFill>
                <a:effectLst/>
                <a:latin typeface="Söhne"/>
              </a:rPr>
              <a:t>helpers.py</a:t>
            </a:r>
            <a:r>
              <a:rPr lang="lt-LT" b="0" i="0" dirty="0">
                <a:solidFill>
                  <a:srgbClr val="374151"/>
                </a:solidFill>
                <a:effectLst/>
                <a:latin typeface="Söhne"/>
              </a:rPr>
              <a:t>. </a:t>
            </a:r>
            <a:r>
              <a:rPr lang="lt-LT" b="0" i="0" dirty="0" err="1">
                <a:solidFill>
                  <a:srgbClr val="374151"/>
                </a:solidFill>
                <a:effectLst/>
                <a:latin typeface="Söhne"/>
              </a:rPr>
              <a:t>If</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a:t>
            </a:r>
            <a:r>
              <a:rPr lang="lt-LT" b="0" i="0" dirty="0" err="1">
                <a:solidFill>
                  <a:srgbClr val="374151"/>
                </a:solidFill>
                <a:effectLst/>
                <a:latin typeface="Söhne"/>
              </a:rPr>
              <a:t>want</a:t>
            </a:r>
            <a:r>
              <a:rPr lang="lt-LT" b="0" i="0" dirty="0">
                <a:solidFill>
                  <a:srgbClr val="374151"/>
                </a:solidFill>
                <a:effectLst/>
                <a:latin typeface="Söhne"/>
              </a:rPr>
              <a:t> to </a:t>
            </a:r>
            <a:r>
              <a:rPr lang="lt-LT" b="0" i="0" dirty="0" err="1">
                <a:solidFill>
                  <a:srgbClr val="374151"/>
                </a:solidFill>
                <a:effectLst/>
                <a:latin typeface="Söhne"/>
              </a:rPr>
              <a:t>import</a:t>
            </a:r>
            <a:r>
              <a:rPr lang="lt-LT" b="0" i="0" dirty="0">
                <a:solidFill>
                  <a:srgbClr val="374151"/>
                </a:solidFill>
                <a:effectLst/>
                <a:latin typeface="Söhne"/>
              </a:rPr>
              <a:t> a </a:t>
            </a:r>
            <a:r>
              <a:rPr lang="lt-LT" b="0" i="0" dirty="0" err="1">
                <a:solidFill>
                  <a:srgbClr val="374151"/>
                </a:solidFill>
                <a:effectLst/>
                <a:latin typeface="Söhne"/>
              </a:rPr>
              <a:t>function</a:t>
            </a:r>
            <a:r>
              <a:rPr lang="lt-LT" b="0" i="0" dirty="0">
                <a:solidFill>
                  <a:srgbClr val="374151"/>
                </a:solidFill>
                <a:effectLst/>
                <a:latin typeface="Söhne"/>
              </a:rPr>
              <a:t> </a:t>
            </a:r>
            <a:r>
              <a:rPr lang="lt-LT" b="0" i="0" dirty="0" err="1">
                <a:solidFill>
                  <a:srgbClr val="374151"/>
                </a:solidFill>
                <a:effectLst/>
                <a:latin typeface="Söhne"/>
              </a:rPr>
              <a:t>named</a:t>
            </a:r>
            <a:r>
              <a:rPr lang="lt-LT" b="0" i="0" dirty="0">
                <a:solidFill>
                  <a:srgbClr val="374151"/>
                </a:solidFill>
                <a:effectLst/>
                <a:latin typeface="Söhne"/>
              </a:rPr>
              <a:t> </a:t>
            </a:r>
            <a:r>
              <a:rPr lang="lt-LT" b="0" i="0" dirty="0" err="1">
                <a:solidFill>
                  <a:srgbClr val="374151"/>
                </a:solidFill>
                <a:effectLst/>
                <a:latin typeface="Söhne"/>
              </a:rPr>
              <a:t>helper_function</a:t>
            </a:r>
            <a:r>
              <a:rPr lang="lt-LT" b="0" i="0" dirty="0">
                <a:solidFill>
                  <a:srgbClr val="374151"/>
                </a:solidFill>
                <a:effectLst/>
                <a:latin typeface="Söhne"/>
              </a:rPr>
              <a:t> </a:t>
            </a:r>
            <a:r>
              <a:rPr lang="lt-LT" b="0" i="0" dirty="0" err="1">
                <a:solidFill>
                  <a:srgbClr val="374151"/>
                </a:solidFill>
                <a:effectLst/>
                <a:latin typeface="Söhne"/>
              </a:rPr>
              <a:t>from</a:t>
            </a:r>
            <a:r>
              <a:rPr lang="lt-LT" b="0" i="0" dirty="0">
                <a:solidFill>
                  <a:srgbClr val="374151"/>
                </a:solidFill>
                <a:effectLst/>
                <a:latin typeface="Söhne"/>
              </a:rPr>
              <a:t> </a:t>
            </a:r>
            <a:r>
              <a:rPr lang="lt-LT" b="0" i="0" dirty="0" err="1">
                <a:solidFill>
                  <a:srgbClr val="374151"/>
                </a:solidFill>
                <a:effectLst/>
                <a:latin typeface="Söhne"/>
              </a:rPr>
              <a:t>helpers.py</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a:t>
            </a:r>
            <a:r>
              <a:rPr lang="lt-LT" b="0" i="0" dirty="0" err="1">
                <a:solidFill>
                  <a:srgbClr val="374151"/>
                </a:solidFill>
                <a:effectLst/>
                <a:latin typeface="Söhne"/>
              </a:rPr>
              <a:t>would</a:t>
            </a:r>
            <a:r>
              <a:rPr lang="lt-LT" b="0" i="0" dirty="0">
                <a:solidFill>
                  <a:srgbClr val="374151"/>
                </a:solidFill>
                <a:effectLst/>
                <a:latin typeface="Söhne"/>
              </a:rPr>
              <a:t> </a:t>
            </a:r>
            <a:r>
              <a:rPr lang="lt-LT" b="0" i="0" dirty="0" err="1">
                <a:solidFill>
                  <a:srgbClr val="374151"/>
                </a:solidFill>
                <a:effectLst/>
                <a:latin typeface="Söhne"/>
              </a:rPr>
              <a:t>do</a:t>
            </a:r>
            <a:r>
              <a:rPr lang="lt-LT" b="0" i="0" dirty="0">
                <a:solidFill>
                  <a:srgbClr val="374151"/>
                </a:solidFill>
                <a:effectLst/>
                <a:latin typeface="Söhne"/>
              </a:rPr>
              <a:t> </a:t>
            </a:r>
            <a:r>
              <a:rPr lang="lt-LT" b="0" i="0" dirty="0" err="1">
                <a:solidFill>
                  <a:srgbClr val="374151"/>
                </a:solidFill>
                <a:effectLst/>
                <a:latin typeface="Söhne"/>
              </a:rPr>
              <a:t>so</a:t>
            </a:r>
            <a:r>
              <a:rPr lang="lt-LT" b="0" i="0" dirty="0">
                <a:solidFill>
                  <a:srgbClr val="374151"/>
                </a:solidFill>
                <a:effectLst/>
                <a:latin typeface="Söhne"/>
              </a:rPr>
              <a:t> </a:t>
            </a:r>
            <a:r>
              <a:rPr lang="lt-LT" b="0" i="0" dirty="0" err="1">
                <a:solidFill>
                  <a:srgbClr val="374151"/>
                </a:solidFill>
                <a:effectLst/>
                <a:latin typeface="Söhne"/>
              </a:rPr>
              <a:t>like</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a:t>
            </a:r>
          </a:p>
          <a:p>
            <a:r>
              <a:rPr lang="lt-LT" dirty="0" err="1">
                <a:solidFill>
                  <a:srgbClr val="2E95D3"/>
                </a:solidFill>
                <a:effectLst/>
              </a:rPr>
              <a:t>from</a:t>
            </a:r>
            <a:r>
              <a:rPr lang="lt-LT" dirty="0">
                <a:effectLst/>
              </a:rPr>
              <a:t> </a:t>
            </a:r>
            <a:r>
              <a:rPr lang="lt-LT" dirty="0" err="1">
                <a:effectLst/>
              </a:rPr>
              <a:t>utils.helpers</a:t>
            </a:r>
            <a:r>
              <a:rPr lang="lt-LT" dirty="0">
                <a:effectLst/>
              </a:rPr>
              <a:t> </a:t>
            </a:r>
            <a:r>
              <a:rPr lang="lt-LT" dirty="0" err="1">
                <a:solidFill>
                  <a:srgbClr val="2E95D3"/>
                </a:solidFill>
                <a:effectLst/>
              </a:rPr>
              <a:t>import</a:t>
            </a:r>
            <a:r>
              <a:rPr lang="lt-LT" dirty="0">
                <a:effectLst/>
              </a:rPr>
              <a:t> </a:t>
            </a:r>
            <a:r>
              <a:rPr lang="lt-LT" dirty="0" err="1">
                <a:effectLst/>
              </a:rPr>
              <a:t>helper_function</a:t>
            </a:r>
            <a:r>
              <a:rPr lang="lt-LT" dirty="0">
                <a:effectLst/>
              </a:rPr>
              <a:t> </a:t>
            </a:r>
          </a:p>
          <a:p>
            <a:pPr algn="l"/>
            <a:endParaRPr lang="lt-LT" b="1" i="0" dirty="0">
              <a:effectLst/>
              <a:latin typeface="Söhne"/>
            </a:endParaRPr>
          </a:p>
          <a:p>
            <a:pPr algn="l"/>
            <a:r>
              <a:rPr lang="lt-LT" b="1" i="0" dirty="0" err="1">
                <a:effectLst/>
                <a:latin typeface="Söhne"/>
              </a:rPr>
              <a:t>Step</a:t>
            </a:r>
            <a:r>
              <a:rPr lang="lt-LT" b="1" i="0" dirty="0">
                <a:effectLst/>
                <a:latin typeface="Söhne"/>
              </a:rPr>
              <a:t> 5: </a:t>
            </a:r>
            <a:r>
              <a:rPr lang="lt-LT" b="1" i="0" dirty="0" err="1">
                <a:effectLst/>
                <a:latin typeface="Söhne"/>
              </a:rPr>
              <a:t>Organizing</a:t>
            </a:r>
            <a:r>
              <a:rPr lang="lt-LT" b="1" i="0" dirty="0">
                <a:effectLst/>
                <a:latin typeface="Söhne"/>
              </a:rPr>
              <a:t> </a:t>
            </a:r>
            <a:r>
              <a:rPr lang="lt-LT" b="1" i="0" dirty="0" err="1">
                <a:effectLst/>
                <a:latin typeface="Söhne"/>
              </a:rPr>
              <a:t>Your</a:t>
            </a:r>
            <a:r>
              <a:rPr lang="lt-LT" b="1" i="0" dirty="0">
                <a:effectLst/>
                <a:latin typeface="Söhne"/>
              </a:rPr>
              <a:t> Project</a:t>
            </a:r>
          </a:p>
          <a:p>
            <a:pPr algn="l"/>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project</a:t>
            </a:r>
            <a:r>
              <a:rPr lang="lt-LT" b="0" i="0" dirty="0">
                <a:solidFill>
                  <a:srgbClr val="374151"/>
                </a:solidFill>
                <a:effectLst/>
                <a:latin typeface="Söhne"/>
              </a:rPr>
              <a:t> </a:t>
            </a:r>
            <a:r>
              <a:rPr lang="lt-LT" b="0" i="0" dirty="0" err="1">
                <a:solidFill>
                  <a:srgbClr val="374151"/>
                </a:solidFill>
                <a:effectLst/>
                <a:latin typeface="Söhne"/>
              </a:rPr>
              <a:t>grows</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a:t>
            </a:r>
            <a:r>
              <a:rPr lang="lt-LT" b="0" i="0" dirty="0" err="1">
                <a:solidFill>
                  <a:srgbClr val="374151"/>
                </a:solidFill>
                <a:effectLst/>
                <a:latin typeface="Söhne"/>
              </a:rPr>
              <a:t>may</a:t>
            </a:r>
            <a:r>
              <a:rPr lang="lt-LT" b="0" i="0" dirty="0">
                <a:solidFill>
                  <a:srgbClr val="374151"/>
                </a:solidFill>
                <a:effectLst/>
                <a:latin typeface="Söhne"/>
              </a:rPr>
              <a:t> </a:t>
            </a:r>
            <a:r>
              <a:rPr lang="lt-LT" b="0" i="0" dirty="0" err="1">
                <a:solidFill>
                  <a:srgbClr val="374151"/>
                </a:solidFill>
                <a:effectLst/>
                <a:latin typeface="Söhne"/>
              </a:rPr>
              <a:t>want</a:t>
            </a:r>
            <a:r>
              <a:rPr lang="lt-LT" b="0" i="0" dirty="0">
                <a:solidFill>
                  <a:srgbClr val="374151"/>
                </a:solidFill>
                <a:effectLst/>
                <a:latin typeface="Söhne"/>
              </a:rPr>
              <a:t> to </a:t>
            </a:r>
            <a:r>
              <a:rPr lang="lt-LT" b="0" i="0" dirty="0" err="1">
                <a:solidFill>
                  <a:srgbClr val="374151"/>
                </a:solidFill>
                <a:effectLst/>
                <a:latin typeface="Söhne"/>
              </a:rPr>
              <a:t>organize</a:t>
            </a:r>
            <a:r>
              <a:rPr lang="lt-LT" b="0" i="0" dirty="0">
                <a:solidFill>
                  <a:srgbClr val="374151"/>
                </a:solidFill>
                <a:effectLst/>
                <a:latin typeface="Söhne"/>
              </a:rPr>
              <a:t>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files</a:t>
            </a:r>
            <a:r>
              <a:rPr lang="lt-LT" b="0" i="0" dirty="0">
                <a:solidFill>
                  <a:srgbClr val="374151"/>
                </a:solidFill>
                <a:effectLst/>
                <a:latin typeface="Söhne"/>
              </a:rPr>
              <a:t> </a:t>
            </a:r>
            <a:r>
              <a:rPr lang="lt-LT" b="0" i="0" dirty="0" err="1">
                <a:solidFill>
                  <a:srgbClr val="374151"/>
                </a:solidFill>
                <a:effectLst/>
                <a:latin typeface="Söhne"/>
              </a:rPr>
              <a:t>into</a:t>
            </a:r>
            <a:r>
              <a:rPr lang="lt-LT" b="0" i="0" dirty="0">
                <a:solidFill>
                  <a:srgbClr val="374151"/>
                </a:solidFill>
                <a:effectLst/>
                <a:latin typeface="Söhne"/>
              </a:rPr>
              <a:t> </a:t>
            </a:r>
            <a:r>
              <a:rPr lang="lt-LT" b="0" i="0" dirty="0" err="1">
                <a:solidFill>
                  <a:srgbClr val="374151"/>
                </a:solidFill>
                <a:effectLst/>
                <a:latin typeface="Söhne"/>
              </a:rPr>
              <a:t>different</a:t>
            </a:r>
            <a:r>
              <a:rPr lang="lt-LT" b="0" i="0" dirty="0">
                <a:solidFill>
                  <a:srgbClr val="374151"/>
                </a:solidFill>
                <a:effectLst/>
                <a:latin typeface="Söhne"/>
              </a:rPr>
              <a:t> </a:t>
            </a:r>
            <a:r>
              <a:rPr lang="lt-LT" b="0" i="0" dirty="0" err="1">
                <a:solidFill>
                  <a:srgbClr val="374151"/>
                </a:solidFill>
                <a:effectLst/>
                <a:latin typeface="Söhne"/>
              </a:rPr>
              <a:t>directories</a:t>
            </a:r>
            <a:r>
              <a:rPr lang="lt-LT" b="0" i="0" dirty="0">
                <a:solidFill>
                  <a:srgbClr val="374151"/>
                </a:solidFill>
                <a:effectLst/>
                <a:latin typeface="Söhne"/>
              </a:rPr>
              <a:t> </a:t>
            </a:r>
            <a:r>
              <a:rPr lang="lt-LT" b="0" i="0" dirty="0" err="1">
                <a:solidFill>
                  <a:srgbClr val="374151"/>
                </a:solidFill>
                <a:effectLst/>
                <a:latin typeface="Söhne"/>
              </a:rPr>
              <a:t>based</a:t>
            </a:r>
            <a:r>
              <a:rPr lang="lt-LT" b="0" i="0" dirty="0">
                <a:solidFill>
                  <a:srgbClr val="374151"/>
                </a:solidFill>
                <a:effectLst/>
                <a:latin typeface="Söhne"/>
              </a:rPr>
              <a:t> </a:t>
            </a:r>
            <a:r>
              <a:rPr lang="lt-LT" b="0" i="0" dirty="0" err="1">
                <a:solidFill>
                  <a:srgbClr val="374151"/>
                </a:solidFill>
                <a:effectLst/>
                <a:latin typeface="Söhne"/>
              </a:rPr>
              <a:t>on</a:t>
            </a:r>
            <a:r>
              <a:rPr lang="lt-LT" b="0" i="0" dirty="0">
                <a:solidFill>
                  <a:srgbClr val="374151"/>
                </a:solidFill>
                <a:effectLst/>
                <a:latin typeface="Söhne"/>
              </a:rPr>
              <a:t> </a:t>
            </a:r>
            <a:r>
              <a:rPr lang="lt-LT" b="0" i="0" dirty="0" err="1">
                <a:solidFill>
                  <a:srgbClr val="374151"/>
                </a:solidFill>
                <a:effectLst/>
                <a:latin typeface="Söhne"/>
              </a:rPr>
              <a:t>their</a:t>
            </a:r>
            <a:r>
              <a:rPr lang="lt-LT" b="0" i="0" dirty="0">
                <a:solidFill>
                  <a:srgbClr val="374151"/>
                </a:solidFill>
                <a:effectLst/>
                <a:latin typeface="Söhne"/>
              </a:rPr>
              <a:t> </a:t>
            </a:r>
            <a:r>
              <a:rPr lang="lt-LT" b="0" i="0" dirty="0" err="1">
                <a:solidFill>
                  <a:srgbClr val="374151"/>
                </a:solidFill>
                <a:effectLst/>
                <a:latin typeface="Söhne"/>
              </a:rPr>
              <a:t>functionality</a:t>
            </a:r>
            <a:r>
              <a:rPr lang="lt-LT" b="0" i="0" dirty="0">
                <a:solidFill>
                  <a:srgbClr val="374151"/>
                </a:solidFill>
                <a:effectLst/>
                <a:latin typeface="Söhne"/>
              </a:rPr>
              <a:t>. </a:t>
            </a:r>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example</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a:t>
            </a:r>
            <a:r>
              <a:rPr lang="lt-LT" b="0" i="0" dirty="0" err="1">
                <a:solidFill>
                  <a:srgbClr val="374151"/>
                </a:solidFill>
                <a:effectLst/>
                <a:latin typeface="Söhne"/>
              </a:rPr>
              <a:t>could</a:t>
            </a:r>
            <a:r>
              <a:rPr lang="lt-LT" b="0" i="0" dirty="0">
                <a:solidFill>
                  <a:srgbClr val="374151"/>
                </a:solidFill>
                <a:effectLst/>
                <a:latin typeface="Söhne"/>
              </a:rPr>
              <a:t> </a:t>
            </a:r>
            <a:r>
              <a:rPr lang="lt-LT" b="0" i="0" dirty="0" err="1">
                <a:solidFill>
                  <a:srgbClr val="374151"/>
                </a:solidFill>
                <a:effectLst/>
                <a:latin typeface="Söhne"/>
              </a:rPr>
              <a:t>have</a:t>
            </a:r>
            <a:r>
              <a:rPr lang="lt-LT" b="0" i="0" dirty="0">
                <a:solidFill>
                  <a:srgbClr val="374151"/>
                </a:solidFill>
                <a:effectLst/>
                <a:latin typeface="Söhne"/>
              </a:rPr>
              <a:t> a </a:t>
            </a:r>
            <a:r>
              <a:rPr lang="lt-LT" b="0" i="0" dirty="0" err="1">
                <a:solidFill>
                  <a:srgbClr val="374151"/>
                </a:solidFill>
                <a:effectLst/>
                <a:latin typeface="Söhne"/>
              </a:rPr>
              <a:t>directory</a:t>
            </a:r>
            <a:r>
              <a:rPr lang="lt-LT" b="0" i="0" dirty="0">
                <a:solidFill>
                  <a:srgbClr val="374151"/>
                </a:solidFill>
                <a:effectLst/>
                <a:latin typeface="Söhne"/>
              </a:rPr>
              <a:t> </a:t>
            </a:r>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utility</a:t>
            </a:r>
            <a:r>
              <a:rPr lang="lt-LT" b="0" i="0" dirty="0">
                <a:solidFill>
                  <a:srgbClr val="374151"/>
                </a:solidFill>
                <a:effectLst/>
                <a:latin typeface="Söhne"/>
              </a:rPr>
              <a:t> </a:t>
            </a:r>
            <a:r>
              <a:rPr lang="lt-LT" b="0" i="0" dirty="0" err="1">
                <a:solidFill>
                  <a:srgbClr val="374151"/>
                </a:solidFill>
                <a:effectLst/>
                <a:latin typeface="Söhne"/>
              </a:rPr>
              <a:t>functions</a:t>
            </a:r>
            <a:r>
              <a:rPr lang="lt-LT" b="0" i="0" dirty="0">
                <a:solidFill>
                  <a:srgbClr val="374151"/>
                </a:solidFill>
                <a:effectLst/>
                <a:latin typeface="Söhne"/>
              </a:rPr>
              <a:t>, </a:t>
            </a:r>
            <a:r>
              <a:rPr lang="lt-LT" b="0" i="0" dirty="0" err="1">
                <a:solidFill>
                  <a:srgbClr val="374151"/>
                </a:solidFill>
                <a:effectLst/>
                <a:latin typeface="Söhne"/>
              </a:rPr>
              <a:t>another</a:t>
            </a:r>
            <a:r>
              <a:rPr lang="lt-LT" b="0" i="0" dirty="0">
                <a:solidFill>
                  <a:srgbClr val="374151"/>
                </a:solidFill>
                <a:effectLst/>
                <a:latin typeface="Söhne"/>
              </a:rPr>
              <a:t> </a:t>
            </a:r>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database</a:t>
            </a:r>
            <a:r>
              <a:rPr lang="lt-LT" b="0" i="0" dirty="0">
                <a:solidFill>
                  <a:srgbClr val="374151"/>
                </a:solidFill>
                <a:effectLst/>
                <a:latin typeface="Söhne"/>
              </a:rPr>
              <a:t> </a:t>
            </a:r>
            <a:r>
              <a:rPr lang="lt-LT" b="0" i="0" dirty="0" err="1">
                <a:solidFill>
                  <a:srgbClr val="374151"/>
                </a:solidFill>
                <a:effectLst/>
                <a:latin typeface="Söhne"/>
              </a:rPr>
              <a:t>interactions</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another</a:t>
            </a:r>
            <a:r>
              <a:rPr lang="lt-LT" b="0" i="0" dirty="0">
                <a:solidFill>
                  <a:srgbClr val="374151"/>
                </a:solidFill>
                <a:effectLst/>
                <a:latin typeface="Söhne"/>
              </a:rPr>
              <a:t> </a:t>
            </a:r>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main</a:t>
            </a:r>
            <a:r>
              <a:rPr lang="lt-LT" b="0" i="0" dirty="0">
                <a:solidFill>
                  <a:srgbClr val="374151"/>
                </a:solidFill>
                <a:effectLst/>
                <a:latin typeface="Söhne"/>
              </a:rPr>
              <a:t> </a:t>
            </a:r>
            <a:r>
              <a:rPr lang="lt-LT" b="0" i="0" dirty="0" err="1">
                <a:solidFill>
                  <a:srgbClr val="374151"/>
                </a:solidFill>
                <a:effectLst/>
                <a:latin typeface="Söhne"/>
              </a:rPr>
              <a:t>application</a:t>
            </a:r>
            <a:r>
              <a:rPr lang="lt-LT" b="0" i="0" dirty="0">
                <a:solidFill>
                  <a:srgbClr val="374151"/>
                </a:solidFill>
                <a:effectLst/>
                <a:latin typeface="Söhne"/>
              </a:rPr>
              <a:t> </a:t>
            </a:r>
            <a:r>
              <a:rPr lang="lt-LT" b="0" i="0" dirty="0" err="1">
                <a:solidFill>
                  <a:srgbClr val="374151"/>
                </a:solidFill>
                <a:effectLst/>
                <a:latin typeface="Söhne"/>
              </a:rPr>
              <a:t>logic</a:t>
            </a:r>
            <a:r>
              <a:rPr lang="lt-LT" b="0" i="0" dirty="0">
                <a:solidFill>
                  <a:srgbClr val="374151"/>
                </a:solidFill>
                <a:effectLst/>
                <a:latin typeface="Söhne"/>
              </a:rPr>
              <a:t>.</a:t>
            </a:r>
          </a:p>
          <a:p>
            <a:pPr algn="l"/>
            <a:r>
              <a:rPr lang="lt-LT" b="0" i="0" dirty="0" err="1">
                <a:solidFill>
                  <a:srgbClr val="374151"/>
                </a:solidFill>
                <a:effectLst/>
                <a:latin typeface="Söhne"/>
              </a:rPr>
              <a:t>Each</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these</a:t>
            </a:r>
            <a:r>
              <a:rPr lang="lt-LT" b="0" i="0" dirty="0">
                <a:solidFill>
                  <a:srgbClr val="374151"/>
                </a:solidFill>
                <a:effectLst/>
                <a:latin typeface="Söhne"/>
              </a:rPr>
              <a:t> </a:t>
            </a:r>
            <a:r>
              <a:rPr lang="lt-LT" b="0" i="0" dirty="0" err="1">
                <a:solidFill>
                  <a:srgbClr val="374151"/>
                </a:solidFill>
                <a:effectLst/>
                <a:latin typeface="Söhne"/>
              </a:rPr>
              <a:t>directories</a:t>
            </a:r>
            <a:r>
              <a:rPr lang="lt-LT" b="0" i="0" dirty="0">
                <a:solidFill>
                  <a:srgbClr val="374151"/>
                </a:solidFill>
                <a:effectLst/>
                <a:latin typeface="Söhne"/>
              </a:rPr>
              <a:t> </a:t>
            </a:r>
            <a:r>
              <a:rPr lang="lt-LT" b="0" i="0" dirty="0" err="1">
                <a:solidFill>
                  <a:srgbClr val="374151"/>
                </a:solidFill>
                <a:effectLst/>
                <a:latin typeface="Söhne"/>
              </a:rPr>
              <a:t>would</a:t>
            </a:r>
            <a:r>
              <a:rPr lang="lt-LT" b="0" i="0" dirty="0">
                <a:solidFill>
                  <a:srgbClr val="374151"/>
                </a:solidFill>
                <a:effectLst/>
                <a:latin typeface="Söhne"/>
              </a:rPr>
              <a:t> </a:t>
            </a:r>
            <a:r>
              <a:rPr lang="lt-LT" b="0" i="0" dirty="0" err="1">
                <a:solidFill>
                  <a:srgbClr val="374151"/>
                </a:solidFill>
                <a:effectLst/>
                <a:latin typeface="Söhne"/>
              </a:rPr>
              <a:t>have</a:t>
            </a:r>
            <a:r>
              <a:rPr lang="lt-LT" b="0" i="0" dirty="0">
                <a:solidFill>
                  <a:srgbClr val="374151"/>
                </a:solidFill>
                <a:effectLst/>
                <a:latin typeface="Söhne"/>
              </a:rPr>
              <a:t> </a:t>
            </a:r>
            <a:r>
              <a:rPr lang="lt-LT" b="0" i="0" dirty="0" err="1">
                <a:solidFill>
                  <a:srgbClr val="374151"/>
                </a:solidFill>
                <a:effectLst/>
                <a:latin typeface="Söhne"/>
              </a:rPr>
              <a:t>its</a:t>
            </a:r>
            <a:r>
              <a:rPr lang="lt-LT" b="0" i="0" dirty="0">
                <a:solidFill>
                  <a:srgbClr val="374151"/>
                </a:solidFill>
                <a:effectLst/>
                <a:latin typeface="Söhne"/>
              </a:rPr>
              <a:t> </a:t>
            </a:r>
            <a:r>
              <a:rPr lang="lt-LT" b="0" i="0" dirty="0" err="1">
                <a:solidFill>
                  <a:srgbClr val="374151"/>
                </a:solidFill>
                <a:effectLst/>
                <a:latin typeface="Söhne"/>
              </a:rPr>
              <a:t>own</a:t>
            </a:r>
            <a:r>
              <a:rPr lang="lt-LT" b="0" i="0" dirty="0">
                <a:solidFill>
                  <a:srgbClr val="374151"/>
                </a:solidFill>
                <a:effectLst/>
                <a:latin typeface="Söhne"/>
              </a:rPr>
              <a:t> __</a:t>
            </a:r>
            <a:r>
              <a:rPr lang="lt-LT" b="0" i="0" dirty="0" err="1">
                <a:solidFill>
                  <a:srgbClr val="374151"/>
                </a:solidFill>
                <a:effectLst/>
                <a:latin typeface="Söhne"/>
              </a:rPr>
              <a:t>init</a:t>
            </a:r>
            <a:r>
              <a:rPr lang="lt-LT" b="0" i="0" dirty="0">
                <a:solidFill>
                  <a:srgbClr val="374151"/>
                </a:solidFill>
                <a:effectLst/>
                <a:latin typeface="Söhne"/>
              </a:rPr>
              <a:t>__.py </a:t>
            </a:r>
            <a:r>
              <a:rPr lang="lt-LT" b="0" i="0" dirty="0" err="1">
                <a:solidFill>
                  <a:srgbClr val="374151"/>
                </a:solidFill>
                <a:effectLst/>
                <a:latin typeface="Söhne"/>
              </a:rPr>
              <a:t>file</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can</a:t>
            </a:r>
            <a:r>
              <a:rPr lang="lt-LT" b="0" i="0" dirty="0">
                <a:solidFill>
                  <a:srgbClr val="374151"/>
                </a:solidFill>
                <a:effectLst/>
                <a:latin typeface="Söhne"/>
              </a:rPr>
              <a:t> </a:t>
            </a:r>
            <a:r>
              <a:rPr lang="lt-LT" b="0" i="0" dirty="0" err="1">
                <a:solidFill>
                  <a:srgbClr val="374151"/>
                </a:solidFill>
                <a:effectLst/>
                <a:latin typeface="Söhne"/>
              </a:rPr>
              <a:t>contain</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many</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files</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needed</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goal</a:t>
            </a:r>
            <a:r>
              <a:rPr lang="lt-LT" b="0" i="0" dirty="0">
                <a:solidFill>
                  <a:srgbClr val="374151"/>
                </a:solidFill>
                <a:effectLst/>
                <a:latin typeface="Söhne"/>
              </a:rPr>
              <a:t> </a:t>
            </a:r>
            <a:r>
              <a:rPr lang="lt-LT" b="0" i="0" dirty="0" err="1">
                <a:solidFill>
                  <a:srgbClr val="374151"/>
                </a:solidFill>
                <a:effectLst/>
                <a:latin typeface="Söhne"/>
              </a:rPr>
              <a:t>here</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to </a:t>
            </a:r>
            <a:r>
              <a:rPr lang="lt-LT" b="0" i="0" dirty="0" err="1">
                <a:solidFill>
                  <a:srgbClr val="374151"/>
                </a:solidFill>
                <a:effectLst/>
                <a:latin typeface="Söhne"/>
              </a:rPr>
              <a:t>create</a:t>
            </a:r>
            <a:r>
              <a:rPr lang="lt-LT" b="0" i="0" dirty="0">
                <a:solidFill>
                  <a:srgbClr val="374151"/>
                </a:solidFill>
                <a:effectLst/>
                <a:latin typeface="Söhne"/>
              </a:rPr>
              <a:t> a </a:t>
            </a:r>
            <a:r>
              <a:rPr lang="lt-LT" b="0" i="0" dirty="0" err="1">
                <a:solidFill>
                  <a:srgbClr val="374151"/>
                </a:solidFill>
                <a:effectLst/>
                <a:latin typeface="Söhne"/>
              </a:rPr>
              <a:t>structure</a:t>
            </a:r>
            <a:r>
              <a:rPr lang="lt-LT" b="0" i="0" dirty="0">
                <a:solidFill>
                  <a:srgbClr val="374151"/>
                </a:solidFill>
                <a:effectLst/>
                <a:latin typeface="Söhne"/>
              </a:rPr>
              <a:t> </a:t>
            </a:r>
            <a:r>
              <a:rPr lang="lt-LT" b="0" i="0" dirty="0" err="1">
                <a:solidFill>
                  <a:srgbClr val="374151"/>
                </a:solidFill>
                <a:effectLst/>
                <a:latin typeface="Söhne"/>
              </a:rPr>
              <a:t>where</a:t>
            </a:r>
            <a:r>
              <a:rPr lang="lt-LT" b="0" i="0" dirty="0">
                <a:solidFill>
                  <a:srgbClr val="374151"/>
                </a:solidFill>
                <a:effectLst/>
                <a:latin typeface="Söhne"/>
              </a:rPr>
              <a:t> </a:t>
            </a:r>
            <a:r>
              <a:rPr lang="lt-LT" b="0" i="0" dirty="0" err="1">
                <a:solidFill>
                  <a:srgbClr val="374151"/>
                </a:solidFill>
                <a:effectLst/>
                <a:latin typeface="Söhne"/>
              </a:rPr>
              <a:t>each</a:t>
            </a:r>
            <a:r>
              <a:rPr lang="lt-LT" b="0" i="0" dirty="0">
                <a:solidFill>
                  <a:srgbClr val="374151"/>
                </a:solidFill>
                <a:effectLst/>
                <a:latin typeface="Söhne"/>
              </a:rPr>
              <a:t> </a:t>
            </a:r>
            <a:r>
              <a:rPr lang="lt-LT" b="0" i="0" dirty="0" err="1">
                <a:solidFill>
                  <a:srgbClr val="374151"/>
                </a:solidFill>
                <a:effectLst/>
                <a:latin typeface="Söhne"/>
              </a:rPr>
              <a:t>file</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directory</a:t>
            </a:r>
            <a:r>
              <a:rPr lang="lt-LT" b="0" i="0" dirty="0">
                <a:solidFill>
                  <a:srgbClr val="374151"/>
                </a:solidFill>
                <a:effectLst/>
                <a:latin typeface="Söhne"/>
              </a:rPr>
              <a:t> </a:t>
            </a:r>
            <a:r>
              <a:rPr lang="lt-LT" b="0" i="0" dirty="0" err="1">
                <a:solidFill>
                  <a:srgbClr val="374151"/>
                </a:solidFill>
                <a:effectLst/>
                <a:latin typeface="Söhne"/>
              </a:rPr>
              <a:t>has</a:t>
            </a:r>
            <a:r>
              <a:rPr lang="lt-LT" b="0" i="0" dirty="0">
                <a:solidFill>
                  <a:srgbClr val="374151"/>
                </a:solidFill>
                <a:effectLst/>
                <a:latin typeface="Söhne"/>
              </a:rPr>
              <a:t> a </a:t>
            </a:r>
            <a:r>
              <a:rPr lang="lt-LT" b="0" i="0" dirty="0" err="1">
                <a:solidFill>
                  <a:srgbClr val="374151"/>
                </a:solidFill>
                <a:effectLst/>
                <a:latin typeface="Söhne"/>
              </a:rPr>
              <a:t>clear</a:t>
            </a:r>
            <a:r>
              <a:rPr lang="lt-LT" b="0" i="0" dirty="0">
                <a:solidFill>
                  <a:srgbClr val="374151"/>
                </a:solidFill>
                <a:effectLst/>
                <a:latin typeface="Söhne"/>
              </a:rPr>
              <a:t>, </a:t>
            </a:r>
            <a:r>
              <a:rPr lang="lt-LT" b="0" i="0" dirty="0" err="1">
                <a:solidFill>
                  <a:srgbClr val="374151"/>
                </a:solidFill>
                <a:effectLst/>
                <a:latin typeface="Söhne"/>
              </a:rPr>
              <a:t>self-explanatory</a:t>
            </a:r>
            <a:r>
              <a:rPr lang="lt-LT" b="0" i="0" dirty="0">
                <a:solidFill>
                  <a:srgbClr val="374151"/>
                </a:solidFill>
                <a:effectLst/>
                <a:latin typeface="Söhne"/>
              </a:rPr>
              <a:t> </a:t>
            </a:r>
            <a:r>
              <a:rPr lang="lt-LT" b="0" i="0" dirty="0" err="1">
                <a:solidFill>
                  <a:srgbClr val="374151"/>
                </a:solidFill>
                <a:effectLst/>
                <a:latin typeface="Söhne"/>
              </a:rPr>
              <a:t>purpose</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makes</a:t>
            </a:r>
            <a:r>
              <a:rPr lang="lt-LT" b="0" i="0" dirty="0">
                <a:solidFill>
                  <a:srgbClr val="374151"/>
                </a:solidFill>
                <a:effectLst/>
                <a:latin typeface="Söhne"/>
              </a:rPr>
              <a:t>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project</a:t>
            </a:r>
            <a:r>
              <a:rPr lang="lt-LT" b="0" i="0" dirty="0">
                <a:solidFill>
                  <a:srgbClr val="374151"/>
                </a:solidFill>
                <a:effectLst/>
                <a:latin typeface="Söhne"/>
              </a:rPr>
              <a:t> </a:t>
            </a:r>
            <a:r>
              <a:rPr lang="lt-LT" b="0" i="0" dirty="0" err="1">
                <a:solidFill>
                  <a:srgbClr val="374151"/>
                </a:solidFill>
                <a:effectLst/>
                <a:latin typeface="Söhne"/>
              </a:rPr>
              <a:t>easier</a:t>
            </a:r>
            <a:r>
              <a:rPr lang="lt-LT" b="0" i="0" dirty="0">
                <a:solidFill>
                  <a:srgbClr val="374151"/>
                </a:solidFill>
                <a:effectLst/>
                <a:latin typeface="Söhne"/>
              </a:rPr>
              <a:t> to </a:t>
            </a:r>
            <a:r>
              <a:rPr lang="lt-LT" b="0" i="0" dirty="0" err="1">
                <a:solidFill>
                  <a:srgbClr val="374151"/>
                </a:solidFill>
                <a:effectLst/>
                <a:latin typeface="Söhne"/>
              </a:rPr>
              <a:t>navigate</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maintain</a:t>
            </a:r>
            <a:r>
              <a:rPr lang="lt-LT" b="0" i="0" dirty="0">
                <a:solidFill>
                  <a:srgbClr val="374151"/>
                </a:solidFill>
                <a:effectLst/>
                <a:latin typeface="Söhne"/>
              </a:rPr>
              <a:t>, </a:t>
            </a:r>
            <a:r>
              <a:rPr lang="lt-LT" b="0" i="0" dirty="0" err="1">
                <a:solidFill>
                  <a:srgbClr val="374151"/>
                </a:solidFill>
                <a:effectLst/>
                <a:latin typeface="Söhne"/>
              </a:rPr>
              <a:t>especially</a:t>
            </a:r>
            <a:r>
              <a:rPr lang="lt-LT" b="0" i="0" dirty="0">
                <a:solidFill>
                  <a:srgbClr val="374151"/>
                </a:solidFill>
                <a:effectLst/>
                <a:latin typeface="Söhne"/>
              </a:rPr>
              <a:t> </a:t>
            </a:r>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other</a:t>
            </a:r>
            <a:r>
              <a:rPr lang="lt-LT" b="0" i="0" dirty="0">
                <a:solidFill>
                  <a:srgbClr val="374151"/>
                </a:solidFill>
                <a:effectLst/>
                <a:latin typeface="Söhne"/>
              </a:rPr>
              <a:t> </a:t>
            </a:r>
            <a:r>
              <a:rPr lang="lt-LT" b="0" i="0" dirty="0" err="1">
                <a:solidFill>
                  <a:srgbClr val="374151"/>
                </a:solidFill>
                <a:effectLst/>
                <a:latin typeface="Söhne"/>
              </a:rPr>
              <a:t>developers</a:t>
            </a:r>
            <a:r>
              <a:rPr lang="lt-LT" b="0" i="0" dirty="0">
                <a:solidFill>
                  <a:srgbClr val="374151"/>
                </a:solidFill>
                <a:effectLst/>
                <a:latin typeface="Söhne"/>
              </a:rPr>
              <a:t>.</a:t>
            </a:r>
          </a:p>
          <a:p>
            <a:pPr algn="l"/>
            <a:endParaRPr lang="lt-LT" b="1" i="0" dirty="0">
              <a:effectLst/>
              <a:latin typeface="Söhne"/>
            </a:endParaRPr>
          </a:p>
          <a:p>
            <a:pPr algn="l"/>
            <a:r>
              <a:rPr lang="lt-LT" b="1" i="0" dirty="0" err="1">
                <a:effectLst/>
                <a:latin typeface="Söhne"/>
              </a:rPr>
              <a:t>Step</a:t>
            </a:r>
            <a:r>
              <a:rPr lang="lt-LT" b="1" i="0" dirty="0">
                <a:effectLst/>
                <a:latin typeface="Söhne"/>
              </a:rPr>
              <a:t> 6: </a:t>
            </a:r>
            <a:r>
              <a:rPr lang="lt-LT" b="1" i="0" dirty="0" err="1">
                <a:effectLst/>
                <a:latin typeface="Söhne"/>
              </a:rPr>
              <a:t>Documenting</a:t>
            </a:r>
            <a:r>
              <a:rPr lang="lt-LT" b="1" i="0" dirty="0">
                <a:effectLst/>
                <a:latin typeface="Söhne"/>
              </a:rPr>
              <a:t> </a:t>
            </a:r>
            <a:r>
              <a:rPr lang="lt-LT" b="1" i="0" dirty="0" err="1">
                <a:effectLst/>
                <a:latin typeface="Söhne"/>
              </a:rPr>
              <a:t>Your</a:t>
            </a:r>
            <a:r>
              <a:rPr lang="lt-LT" b="1" i="0" dirty="0">
                <a:effectLst/>
                <a:latin typeface="Söhne"/>
              </a:rPr>
              <a:t> Project</a:t>
            </a:r>
          </a:p>
          <a:p>
            <a:pPr algn="l"/>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addition</a:t>
            </a:r>
            <a:r>
              <a:rPr lang="lt-LT" b="0" i="0" dirty="0">
                <a:solidFill>
                  <a:srgbClr val="374151"/>
                </a:solidFill>
                <a:effectLst/>
                <a:latin typeface="Söhne"/>
              </a:rPr>
              <a:t> to </a:t>
            </a:r>
            <a:r>
              <a:rPr lang="lt-LT" b="0" i="0" dirty="0" err="1">
                <a:solidFill>
                  <a:srgbClr val="374151"/>
                </a:solidFill>
                <a:effectLst/>
                <a:latin typeface="Söhne"/>
              </a:rPr>
              <a:t>writing</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it's</a:t>
            </a:r>
            <a:r>
              <a:rPr lang="lt-LT" b="0" i="0" dirty="0">
                <a:solidFill>
                  <a:srgbClr val="374151"/>
                </a:solidFill>
                <a:effectLst/>
                <a:latin typeface="Söhne"/>
              </a:rPr>
              <a:t> </a:t>
            </a:r>
            <a:r>
              <a:rPr lang="lt-LT" b="0" i="0" dirty="0" err="1">
                <a:solidFill>
                  <a:srgbClr val="374151"/>
                </a:solidFill>
                <a:effectLst/>
                <a:latin typeface="Söhne"/>
              </a:rPr>
              <a:t>crucial</a:t>
            </a:r>
            <a:r>
              <a:rPr lang="lt-LT" b="0" i="0" dirty="0">
                <a:solidFill>
                  <a:srgbClr val="374151"/>
                </a:solidFill>
                <a:effectLst/>
                <a:latin typeface="Söhne"/>
              </a:rPr>
              <a:t> to </a:t>
            </a:r>
            <a:r>
              <a:rPr lang="lt-LT" b="0" i="0" dirty="0" err="1">
                <a:solidFill>
                  <a:srgbClr val="374151"/>
                </a:solidFill>
                <a:effectLst/>
                <a:latin typeface="Söhne"/>
              </a:rPr>
              <a:t>document</a:t>
            </a:r>
            <a:r>
              <a:rPr lang="lt-LT" b="0" i="0" dirty="0">
                <a:solidFill>
                  <a:srgbClr val="374151"/>
                </a:solidFill>
                <a:effectLst/>
                <a:latin typeface="Söhne"/>
              </a:rPr>
              <a:t>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project</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includes</a:t>
            </a:r>
            <a:r>
              <a:rPr lang="lt-LT" b="0" i="0" dirty="0">
                <a:solidFill>
                  <a:srgbClr val="374151"/>
                </a:solidFill>
                <a:effectLst/>
                <a:latin typeface="Söhne"/>
              </a:rPr>
              <a:t> </a:t>
            </a:r>
            <a:r>
              <a:rPr lang="lt-LT" b="0" i="0" dirty="0" err="1">
                <a:solidFill>
                  <a:srgbClr val="374151"/>
                </a:solidFill>
                <a:effectLst/>
                <a:latin typeface="Söhne"/>
              </a:rPr>
              <a:t>writing</a:t>
            </a:r>
            <a:r>
              <a:rPr lang="lt-LT" b="0" i="0" dirty="0">
                <a:solidFill>
                  <a:srgbClr val="374151"/>
                </a:solidFill>
                <a:effectLst/>
                <a:latin typeface="Söhne"/>
              </a:rPr>
              <a:t> </a:t>
            </a:r>
            <a:r>
              <a:rPr lang="lt-LT" b="0" i="0" dirty="0" err="1">
                <a:solidFill>
                  <a:srgbClr val="374151"/>
                </a:solidFill>
                <a:effectLst/>
                <a:latin typeface="Söhne"/>
              </a:rPr>
              <a:t>descriptive</a:t>
            </a:r>
            <a:r>
              <a:rPr lang="lt-LT" b="0" i="0" dirty="0">
                <a:solidFill>
                  <a:srgbClr val="374151"/>
                </a:solidFill>
                <a:effectLst/>
                <a:latin typeface="Söhne"/>
              </a:rPr>
              <a:t> </a:t>
            </a:r>
            <a:r>
              <a:rPr lang="lt-LT" b="0" i="0" dirty="0" err="1">
                <a:solidFill>
                  <a:srgbClr val="374151"/>
                </a:solidFill>
                <a:effectLst/>
                <a:latin typeface="Söhne"/>
              </a:rPr>
              <a:t>comments</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maintaining</a:t>
            </a:r>
            <a:r>
              <a:rPr lang="lt-LT" b="0" i="0" dirty="0">
                <a:solidFill>
                  <a:srgbClr val="374151"/>
                </a:solidFill>
                <a:effectLst/>
                <a:latin typeface="Söhne"/>
              </a:rPr>
              <a:t> a README </a:t>
            </a:r>
            <a:r>
              <a:rPr lang="lt-LT" b="0" i="0" dirty="0" err="1">
                <a:solidFill>
                  <a:srgbClr val="374151"/>
                </a:solidFill>
                <a:effectLst/>
                <a:latin typeface="Söhne"/>
              </a:rPr>
              <a:t>file</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t>
            </a:r>
            <a:r>
              <a:rPr lang="lt-LT" b="0" i="0" dirty="0" err="1">
                <a:solidFill>
                  <a:srgbClr val="374151"/>
                </a:solidFill>
                <a:effectLst/>
                <a:latin typeface="Söhne"/>
              </a:rPr>
              <a:t>describes</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project</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how</a:t>
            </a:r>
            <a:r>
              <a:rPr lang="lt-LT" b="0" i="0" dirty="0">
                <a:solidFill>
                  <a:srgbClr val="374151"/>
                </a:solidFill>
                <a:effectLst/>
                <a:latin typeface="Söhne"/>
              </a:rPr>
              <a:t> to </a:t>
            </a:r>
            <a:r>
              <a:rPr lang="lt-LT" b="0" i="0" dirty="0" err="1">
                <a:solidFill>
                  <a:srgbClr val="374151"/>
                </a:solidFill>
                <a:effectLst/>
                <a:latin typeface="Söhne"/>
              </a:rPr>
              <a:t>run</a:t>
            </a:r>
            <a:r>
              <a:rPr lang="lt-LT" b="0" i="0" dirty="0">
                <a:solidFill>
                  <a:srgbClr val="374151"/>
                </a:solidFill>
                <a:effectLst/>
                <a:latin typeface="Söhne"/>
              </a:rPr>
              <a:t> it,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possibly</a:t>
            </a:r>
            <a:r>
              <a:rPr lang="lt-LT" b="0" i="0" dirty="0">
                <a:solidFill>
                  <a:srgbClr val="374151"/>
                </a:solidFill>
                <a:effectLst/>
                <a:latin typeface="Söhne"/>
              </a:rPr>
              <a:t> </a:t>
            </a:r>
            <a:r>
              <a:rPr lang="lt-LT" b="0" i="0" dirty="0" err="1">
                <a:solidFill>
                  <a:srgbClr val="374151"/>
                </a:solidFill>
                <a:effectLst/>
                <a:latin typeface="Söhne"/>
              </a:rPr>
              <a:t>even</a:t>
            </a:r>
            <a:r>
              <a:rPr lang="lt-LT" b="0" i="0" dirty="0">
                <a:solidFill>
                  <a:srgbClr val="374151"/>
                </a:solidFill>
                <a:effectLst/>
                <a:latin typeface="Söhne"/>
              </a:rPr>
              <a:t> </a:t>
            </a:r>
            <a:r>
              <a:rPr lang="lt-LT" b="0" i="0" dirty="0" err="1">
                <a:solidFill>
                  <a:srgbClr val="374151"/>
                </a:solidFill>
                <a:effectLst/>
                <a:latin typeface="Söhne"/>
              </a:rPr>
              <a:t>using</a:t>
            </a:r>
            <a:r>
              <a:rPr lang="lt-LT" b="0" i="0" dirty="0">
                <a:solidFill>
                  <a:srgbClr val="374151"/>
                </a:solidFill>
                <a:effectLst/>
                <a:latin typeface="Söhne"/>
              </a:rPr>
              <a:t> a </a:t>
            </a:r>
            <a:r>
              <a:rPr lang="lt-LT" b="0" i="0" dirty="0" err="1">
                <a:solidFill>
                  <a:srgbClr val="374151"/>
                </a:solidFill>
                <a:effectLst/>
                <a:latin typeface="Söhne"/>
              </a:rPr>
              <a:t>tool</a:t>
            </a:r>
            <a:r>
              <a:rPr lang="lt-LT" b="0" i="0" dirty="0">
                <a:solidFill>
                  <a:srgbClr val="374151"/>
                </a:solidFill>
                <a:effectLst/>
                <a:latin typeface="Söhne"/>
              </a:rPr>
              <a:t> </a:t>
            </a:r>
            <a:r>
              <a:rPr lang="lt-LT" b="0" i="0" dirty="0" err="1">
                <a:solidFill>
                  <a:srgbClr val="374151"/>
                </a:solidFill>
                <a:effectLst/>
                <a:latin typeface="Söhne"/>
              </a:rPr>
              <a:t>like</a:t>
            </a:r>
            <a:r>
              <a:rPr lang="lt-LT" b="0" i="0" dirty="0">
                <a:solidFill>
                  <a:srgbClr val="374151"/>
                </a:solidFill>
                <a:effectLst/>
                <a:latin typeface="Söhne"/>
              </a:rPr>
              <a:t> </a:t>
            </a:r>
            <a:r>
              <a:rPr lang="lt-LT" b="0" i="0" dirty="0" err="1">
                <a:solidFill>
                  <a:srgbClr val="374151"/>
                </a:solidFill>
                <a:effectLst/>
                <a:latin typeface="Söhne"/>
              </a:rPr>
              <a:t>Sphinx</a:t>
            </a:r>
            <a:r>
              <a:rPr lang="lt-LT" b="0" i="0" dirty="0">
                <a:solidFill>
                  <a:srgbClr val="374151"/>
                </a:solidFill>
                <a:effectLst/>
                <a:latin typeface="Söhne"/>
              </a:rPr>
              <a:t> to </a:t>
            </a:r>
            <a:r>
              <a:rPr lang="lt-LT" b="0" i="0" dirty="0" err="1">
                <a:solidFill>
                  <a:srgbClr val="374151"/>
                </a:solidFill>
                <a:effectLst/>
                <a:latin typeface="Söhne"/>
              </a:rPr>
              <a:t>generate</a:t>
            </a:r>
            <a:r>
              <a:rPr lang="lt-LT" b="0" i="0" dirty="0">
                <a:solidFill>
                  <a:srgbClr val="374151"/>
                </a:solidFill>
                <a:effectLst/>
                <a:latin typeface="Söhne"/>
              </a:rPr>
              <a:t> </a:t>
            </a:r>
            <a:r>
              <a:rPr lang="lt-LT" b="0" i="0" dirty="0" err="1">
                <a:solidFill>
                  <a:srgbClr val="374151"/>
                </a:solidFill>
                <a:effectLst/>
                <a:latin typeface="Söhne"/>
              </a:rPr>
              <a:t>full-fledged</a:t>
            </a:r>
            <a:r>
              <a:rPr lang="lt-LT" b="0" i="0" dirty="0">
                <a:solidFill>
                  <a:srgbClr val="374151"/>
                </a:solidFill>
                <a:effectLst/>
                <a:latin typeface="Söhne"/>
              </a:rPr>
              <a:t> </a:t>
            </a:r>
            <a:r>
              <a:rPr lang="lt-LT" b="0" i="0" dirty="0" err="1">
                <a:solidFill>
                  <a:srgbClr val="374151"/>
                </a:solidFill>
                <a:effectLst/>
                <a:latin typeface="Söhne"/>
              </a:rPr>
              <a:t>documentation</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case</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given</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each</a:t>
            </a:r>
            <a:r>
              <a:rPr lang="lt-LT" b="0" i="0" dirty="0">
                <a:solidFill>
                  <a:srgbClr val="374151"/>
                </a:solidFill>
                <a:effectLst/>
                <a:latin typeface="Söhne"/>
              </a:rPr>
              <a:t> </a:t>
            </a:r>
            <a:r>
              <a:rPr lang="lt-LT" b="0" i="0" dirty="0" err="1">
                <a:solidFill>
                  <a:srgbClr val="374151"/>
                </a:solidFill>
                <a:effectLst/>
                <a:latin typeface="Söhne"/>
              </a:rPr>
              <a:t>file</a:t>
            </a:r>
            <a:r>
              <a:rPr lang="lt-LT" b="0" i="0" dirty="0">
                <a:solidFill>
                  <a:srgbClr val="374151"/>
                </a:solidFill>
                <a:effectLst/>
                <a:latin typeface="Söhne"/>
              </a:rPr>
              <a:t> </a:t>
            </a:r>
            <a:r>
              <a:rPr lang="lt-LT" b="0" i="0" dirty="0" err="1">
                <a:solidFill>
                  <a:srgbClr val="374151"/>
                </a:solidFill>
                <a:effectLst/>
                <a:latin typeface="Söhne"/>
              </a:rPr>
              <a:t>has</a:t>
            </a:r>
            <a:r>
              <a:rPr lang="lt-LT" b="0" i="0" dirty="0">
                <a:solidFill>
                  <a:srgbClr val="374151"/>
                </a:solidFill>
                <a:effectLst/>
                <a:latin typeface="Söhne"/>
              </a:rPr>
              <a:t> a </a:t>
            </a:r>
            <a:r>
              <a:rPr lang="lt-LT" b="0" i="0" dirty="0" err="1">
                <a:solidFill>
                  <a:srgbClr val="374151"/>
                </a:solidFill>
                <a:effectLst/>
                <a:latin typeface="Söhne"/>
              </a:rPr>
              <a:t>specific</a:t>
            </a:r>
            <a:r>
              <a:rPr lang="lt-LT" b="0" i="0" dirty="0">
                <a:solidFill>
                  <a:srgbClr val="374151"/>
                </a:solidFill>
                <a:effectLst/>
                <a:latin typeface="Söhne"/>
              </a:rPr>
              <a:t> </a:t>
            </a:r>
            <a:r>
              <a:rPr lang="lt-LT" b="0" i="0" dirty="0" err="1">
                <a:solidFill>
                  <a:srgbClr val="374151"/>
                </a:solidFill>
                <a:effectLst/>
                <a:latin typeface="Söhne"/>
              </a:rPr>
              <a:t>purpose</a:t>
            </a:r>
            <a:r>
              <a:rPr lang="lt-LT" b="0" i="0" dirty="0">
                <a:solidFill>
                  <a:srgbClr val="374151"/>
                </a:solidFill>
                <a:effectLst/>
                <a:latin typeface="Söhne"/>
              </a:rPr>
              <a:t>, </a:t>
            </a:r>
            <a:r>
              <a:rPr lang="lt-LT" b="0" i="0" dirty="0" err="1">
                <a:solidFill>
                  <a:srgbClr val="374151"/>
                </a:solidFill>
                <a:effectLst/>
                <a:latin typeface="Söhne"/>
              </a:rPr>
              <a:t>which</a:t>
            </a:r>
            <a:r>
              <a:rPr lang="lt-LT" b="0" i="0" dirty="0">
                <a:solidFill>
                  <a:srgbClr val="374151"/>
                </a:solidFill>
                <a:effectLst/>
                <a:latin typeface="Söhne"/>
              </a:rPr>
              <a:t> </a:t>
            </a:r>
            <a:r>
              <a:rPr lang="lt-LT" b="0" i="0" dirty="0" err="1">
                <a:solidFill>
                  <a:srgbClr val="374151"/>
                </a:solidFill>
                <a:effectLst/>
                <a:latin typeface="Söhne"/>
              </a:rPr>
              <a:t>would</a:t>
            </a:r>
            <a:r>
              <a:rPr lang="lt-LT" b="0" i="0" dirty="0">
                <a:solidFill>
                  <a:srgbClr val="374151"/>
                </a:solidFill>
                <a:effectLst/>
                <a:latin typeface="Söhne"/>
              </a:rPr>
              <a:t> be </a:t>
            </a:r>
            <a:r>
              <a:rPr lang="lt-LT" b="0" i="0" dirty="0" err="1">
                <a:solidFill>
                  <a:srgbClr val="374151"/>
                </a:solidFill>
                <a:effectLst/>
                <a:latin typeface="Söhne"/>
              </a:rPr>
              <a:t>described</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comments</a:t>
            </a:r>
            <a:r>
              <a:rPr lang="lt-LT" b="0" i="0" dirty="0">
                <a:solidFill>
                  <a:srgbClr val="374151"/>
                </a:solidFill>
                <a:effectLst/>
                <a:latin typeface="Söhne"/>
              </a:rPr>
              <a:t> </a:t>
            </a:r>
            <a:r>
              <a:rPr lang="lt-LT" b="0" i="0" dirty="0" err="1">
                <a:solidFill>
                  <a:srgbClr val="374151"/>
                </a:solidFill>
                <a:effectLst/>
                <a:latin typeface="Söhne"/>
              </a:rPr>
              <a:t>or</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README. </a:t>
            </a:r>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example</a:t>
            </a:r>
            <a:r>
              <a:rPr lang="lt-LT" b="0" i="0" dirty="0">
                <a:solidFill>
                  <a:srgbClr val="374151"/>
                </a:solidFill>
                <a:effectLst/>
                <a:latin typeface="Söhne"/>
              </a:rPr>
              <a:t>, </a:t>
            </a:r>
          </a:p>
          <a:p>
            <a:pPr algn="l"/>
            <a:r>
              <a:rPr lang="lt-LT" b="0" i="0" dirty="0" err="1">
                <a:solidFill>
                  <a:srgbClr val="374151"/>
                </a:solidFill>
                <a:effectLst/>
                <a:latin typeface="Söhne"/>
              </a:rPr>
              <a:t>mano_modulis.py</a:t>
            </a:r>
            <a:r>
              <a:rPr lang="lt-LT" b="0" i="0" dirty="0">
                <a:solidFill>
                  <a:srgbClr val="374151"/>
                </a:solidFill>
                <a:effectLst/>
                <a:latin typeface="Söhne"/>
              </a:rPr>
              <a:t> </a:t>
            </a:r>
            <a:r>
              <a:rPr lang="lt-LT" b="0" i="0" dirty="0" err="1">
                <a:solidFill>
                  <a:srgbClr val="374151"/>
                </a:solidFill>
                <a:effectLst/>
                <a:latin typeface="Söhne"/>
              </a:rPr>
              <a:t>contains</a:t>
            </a:r>
            <a:r>
              <a:rPr lang="lt-LT" b="0" i="0" dirty="0">
                <a:solidFill>
                  <a:srgbClr val="374151"/>
                </a:solidFill>
                <a:effectLst/>
                <a:latin typeface="Söhne"/>
              </a:rPr>
              <a:t> a </a:t>
            </a:r>
            <a:r>
              <a:rPr lang="lt-LT" b="0" i="0" dirty="0" err="1">
                <a:solidFill>
                  <a:srgbClr val="374151"/>
                </a:solidFill>
                <a:effectLst/>
                <a:latin typeface="Söhne"/>
              </a:rPr>
              <a:t>function</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t>
            </a:r>
            <a:r>
              <a:rPr lang="lt-LT" b="0" i="0" dirty="0" err="1">
                <a:solidFill>
                  <a:srgbClr val="374151"/>
                </a:solidFill>
                <a:effectLst/>
                <a:latin typeface="Söhne"/>
              </a:rPr>
              <a:t>reverses</a:t>
            </a:r>
            <a:r>
              <a:rPr lang="lt-LT" b="0" i="0" dirty="0">
                <a:solidFill>
                  <a:srgbClr val="374151"/>
                </a:solidFill>
                <a:effectLst/>
                <a:latin typeface="Söhne"/>
              </a:rPr>
              <a:t> </a:t>
            </a:r>
            <a:r>
              <a:rPr lang="lt-LT" b="0" i="0" dirty="0" err="1">
                <a:solidFill>
                  <a:srgbClr val="374151"/>
                </a:solidFill>
                <a:effectLst/>
                <a:latin typeface="Söhne"/>
              </a:rPr>
              <a:t>strings</a:t>
            </a:r>
            <a:r>
              <a:rPr lang="lt-LT" b="0" i="0" dirty="0">
                <a:solidFill>
                  <a:srgbClr val="374151"/>
                </a:solidFill>
                <a:effectLst/>
                <a:latin typeface="Söhne"/>
              </a:rPr>
              <a:t>, </a:t>
            </a:r>
            <a:r>
              <a:rPr lang="lt-LT" b="0" i="0" dirty="0" err="1">
                <a:solidFill>
                  <a:srgbClr val="374151"/>
                </a:solidFill>
                <a:effectLst/>
                <a:latin typeface="Söhne"/>
              </a:rPr>
              <a:t>while</a:t>
            </a:r>
            <a:r>
              <a:rPr lang="lt-LT" b="0" i="0" dirty="0">
                <a:solidFill>
                  <a:srgbClr val="374151"/>
                </a:solidFill>
                <a:effectLst/>
                <a:latin typeface="Söhne"/>
              </a:rPr>
              <a:t> </a:t>
            </a:r>
            <a:r>
              <a:rPr lang="lt-LT" b="0" i="0" dirty="0" err="1">
                <a:solidFill>
                  <a:srgbClr val="374151"/>
                </a:solidFill>
                <a:effectLst/>
                <a:latin typeface="Söhne"/>
              </a:rPr>
              <a:t>mano_pagrindinis.py</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 </a:t>
            </a:r>
            <a:r>
              <a:rPr lang="lt-LT" b="0" i="0" dirty="0" err="1">
                <a:solidFill>
                  <a:srgbClr val="374151"/>
                </a:solidFill>
                <a:effectLst/>
                <a:latin typeface="Söhne"/>
              </a:rPr>
              <a:t>main</a:t>
            </a:r>
            <a:r>
              <a:rPr lang="lt-LT" b="0" i="0" dirty="0">
                <a:solidFill>
                  <a:srgbClr val="374151"/>
                </a:solidFill>
                <a:effectLst/>
                <a:latin typeface="Söhne"/>
              </a:rPr>
              <a:t> </a:t>
            </a:r>
            <a:r>
              <a:rPr lang="lt-LT" b="0" i="0" dirty="0" err="1">
                <a:solidFill>
                  <a:srgbClr val="374151"/>
                </a:solidFill>
                <a:effectLst/>
                <a:latin typeface="Söhne"/>
              </a:rPr>
              <a:t>file</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t>
            </a:r>
            <a:r>
              <a:rPr lang="lt-LT" b="0" i="0" dirty="0" err="1">
                <a:solidFill>
                  <a:srgbClr val="374151"/>
                </a:solidFill>
                <a:effectLst/>
                <a:latin typeface="Söhne"/>
              </a:rPr>
              <a:t>uses</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function</a:t>
            </a:r>
            <a:r>
              <a:rPr lang="lt-LT" b="0" i="0" dirty="0">
                <a:solidFill>
                  <a:srgbClr val="374151"/>
                </a:solidFill>
                <a:effectLst/>
                <a:latin typeface="Söhne"/>
              </a:rPr>
              <a:t>.</a:t>
            </a:r>
          </a:p>
          <a:p>
            <a:pPr algn="l"/>
            <a:endParaRPr lang="lt-LT" b="1" i="0" dirty="0">
              <a:effectLst/>
              <a:latin typeface="Söhne"/>
            </a:endParaRPr>
          </a:p>
          <a:p>
            <a:pPr algn="l"/>
            <a:r>
              <a:rPr lang="lt-LT" b="1" i="0" dirty="0" err="1">
                <a:effectLst/>
                <a:latin typeface="Söhne"/>
              </a:rPr>
              <a:t>Conclusion</a:t>
            </a:r>
            <a:endParaRPr lang="lt-LT" b="1" i="0" dirty="0">
              <a:effectLst/>
              <a:latin typeface="Söhne"/>
            </a:endParaRPr>
          </a:p>
          <a:p>
            <a:pPr algn="l"/>
            <a:r>
              <a:rPr lang="lt-LT" b="0" i="0" dirty="0" err="1">
                <a:solidFill>
                  <a:srgbClr val="374151"/>
                </a:solidFill>
                <a:effectLst/>
                <a:latin typeface="Söhne"/>
              </a:rPr>
              <a:t>Creating</a:t>
            </a:r>
            <a:r>
              <a:rPr lang="lt-LT" b="0" i="0" dirty="0">
                <a:solidFill>
                  <a:srgbClr val="374151"/>
                </a:solidFill>
                <a:effectLst/>
                <a:latin typeface="Söhne"/>
              </a:rPr>
              <a:t> a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project</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many</a:t>
            </a:r>
            <a:r>
              <a:rPr lang="lt-LT" b="0" i="0" dirty="0">
                <a:solidFill>
                  <a:srgbClr val="374151"/>
                </a:solidFill>
                <a:effectLst/>
                <a:latin typeface="Söhne"/>
              </a:rPr>
              <a:t> </a:t>
            </a:r>
            <a:r>
              <a:rPr lang="lt-LT" b="0" i="0" dirty="0" err="1">
                <a:solidFill>
                  <a:srgbClr val="374151"/>
                </a:solidFill>
                <a:effectLst/>
                <a:latin typeface="Söhne"/>
              </a:rPr>
              <a:t>folders</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files</a:t>
            </a:r>
            <a:r>
              <a:rPr lang="lt-LT" b="0" i="0" dirty="0">
                <a:solidFill>
                  <a:srgbClr val="374151"/>
                </a:solidFill>
                <a:effectLst/>
                <a:latin typeface="Söhne"/>
              </a:rPr>
              <a:t> </a:t>
            </a:r>
            <a:r>
              <a:rPr lang="lt-LT" b="0" i="0" dirty="0" err="1">
                <a:solidFill>
                  <a:srgbClr val="374151"/>
                </a:solidFill>
                <a:effectLst/>
                <a:latin typeface="Söhne"/>
              </a:rPr>
              <a:t>isn't</a:t>
            </a:r>
            <a:r>
              <a:rPr lang="lt-LT" b="0" i="0" dirty="0">
                <a:solidFill>
                  <a:srgbClr val="374151"/>
                </a:solidFill>
                <a:effectLst/>
                <a:latin typeface="Söhne"/>
              </a:rPr>
              <a:t> just </a:t>
            </a:r>
            <a:r>
              <a:rPr lang="lt-LT" b="0" i="0" dirty="0" err="1">
                <a:solidFill>
                  <a:srgbClr val="374151"/>
                </a:solidFill>
                <a:effectLst/>
                <a:latin typeface="Söhne"/>
              </a:rPr>
              <a:t>about</a:t>
            </a:r>
            <a:r>
              <a:rPr lang="lt-LT" b="0" i="0" dirty="0">
                <a:solidFill>
                  <a:srgbClr val="374151"/>
                </a:solidFill>
                <a:effectLst/>
                <a:latin typeface="Söhne"/>
              </a:rPr>
              <a:t> </a:t>
            </a:r>
            <a:r>
              <a:rPr lang="lt-LT" b="0" i="0" dirty="0" err="1">
                <a:solidFill>
                  <a:srgbClr val="374151"/>
                </a:solidFill>
                <a:effectLst/>
                <a:latin typeface="Söhne"/>
              </a:rPr>
              <a:t>writing</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it's</a:t>
            </a:r>
            <a:r>
              <a:rPr lang="lt-LT" b="0" i="0" dirty="0">
                <a:solidFill>
                  <a:srgbClr val="374151"/>
                </a:solidFill>
                <a:effectLst/>
                <a:latin typeface="Söhne"/>
              </a:rPr>
              <a:t> also </a:t>
            </a:r>
            <a:r>
              <a:rPr lang="lt-LT" b="0" i="0" dirty="0" err="1">
                <a:solidFill>
                  <a:srgbClr val="374151"/>
                </a:solidFill>
                <a:effectLst/>
                <a:latin typeface="Söhne"/>
              </a:rPr>
              <a:t>about</a:t>
            </a:r>
            <a:r>
              <a:rPr lang="lt-LT" b="0" i="0" dirty="0">
                <a:solidFill>
                  <a:srgbClr val="374151"/>
                </a:solidFill>
                <a:effectLst/>
                <a:latin typeface="Söhne"/>
              </a:rPr>
              <a:t> </a:t>
            </a:r>
            <a:r>
              <a:rPr lang="lt-LT" b="0" i="0" dirty="0" err="1">
                <a:solidFill>
                  <a:srgbClr val="374151"/>
                </a:solidFill>
                <a:effectLst/>
                <a:latin typeface="Söhne"/>
              </a:rPr>
              <a:t>structuring</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organizing</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 </a:t>
            </a:r>
            <a:r>
              <a:rPr lang="lt-LT" b="0" i="0" dirty="0" err="1">
                <a:solidFill>
                  <a:srgbClr val="374151"/>
                </a:solidFill>
                <a:effectLst/>
                <a:latin typeface="Söhne"/>
              </a:rPr>
              <a:t>way</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t>
            </a:r>
            <a:r>
              <a:rPr lang="lt-LT" b="0" i="0" dirty="0" err="1">
                <a:solidFill>
                  <a:srgbClr val="374151"/>
                </a:solidFill>
                <a:effectLst/>
                <a:latin typeface="Söhne"/>
              </a:rPr>
              <a:t>makes</a:t>
            </a:r>
            <a:r>
              <a:rPr lang="lt-LT" b="0" i="0" dirty="0">
                <a:solidFill>
                  <a:srgbClr val="374151"/>
                </a:solidFill>
                <a:effectLst/>
                <a:latin typeface="Söhne"/>
              </a:rPr>
              <a:t> it </a:t>
            </a:r>
            <a:r>
              <a:rPr lang="lt-LT" b="0" i="0" dirty="0" err="1">
                <a:solidFill>
                  <a:srgbClr val="374151"/>
                </a:solidFill>
                <a:effectLst/>
                <a:latin typeface="Söhne"/>
              </a:rPr>
              <a:t>clear</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easy</a:t>
            </a:r>
            <a:r>
              <a:rPr lang="lt-LT" b="0" i="0" dirty="0">
                <a:solidFill>
                  <a:srgbClr val="374151"/>
                </a:solidFill>
                <a:effectLst/>
                <a:latin typeface="Söhne"/>
              </a:rPr>
              <a:t> to </a:t>
            </a:r>
            <a:r>
              <a:rPr lang="lt-LT" b="0" i="0" dirty="0" err="1">
                <a:solidFill>
                  <a:srgbClr val="374151"/>
                </a:solidFill>
                <a:effectLst/>
                <a:latin typeface="Söhne"/>
              </a:rPr>
              <a:t>understand</a:t>
            </a:r>
            <a:r>
              <a:rPr lang="lt-LT" b="0" i="0" dirty="0">
                <a:solidFill>
                  <a:srgbClr val="374151"/>
                </a:solidFill>
                <a:effectLst/>
                <a:latin typeface="Söhne"/>
              </a:rPr>
              <a:t>. </a:t>
            </a:r>
            <a:r>
              <a:rPr lang="lt-LT" b="0" i="0" dirty="0" err="1">
                <a:solidFill>
                  <a:srgbClr val="374151"/>
                </a:solidFill>
                <a:effectLst/>
                <a:latin typeface="Söhne"/>
              </a:rPr>
              <a:t>By</a:t>
            </a:r>
            <a:r>
              <a:rPr lang="lt-LT" b="0" i="0" dirty="0">
                <a:solidFill>
                  <a:srgbClr val="374151"/>
                </a:solidFill>
                <a:effectLst/>
                <a:latin typeface="Söhne"/>
              </a:rPr>
              <a:t> </a:t>
            </a:r>
            <a:r>
              <a:rPr lang="lt-LT" b="0" i="0" dirty="0" err="1">
                <a:solidFill>
                  <a:srgbClr val="374151"/>
                </a:solidFill>
                <a:effectLst/>
                <a:latin typeface="Söhne"/>
              </a:rPr>
              <a:t>properly</a:t>
            </a:r>
            <a:r>
              <a:rPr lang="lt-LT" b="0" i="0" dirty="0">
                <a:solidFill>
                  <a:srgbClr val="374151"/>
                </a:solidFill>
                <a:effectLst/>
                <a:latin typeface="Söhne"/>
              </a:rPr>
              <a:t> </a:t>
            </a:r>
            <a:r>
              <a:rPr lang="lt-LT" b="0" i="0" dirty="0" err="1">
                <a:solidFill>
                  <a:srgbClr val="374151"/>
                </a:solidFill>
                <a:effectLst/>
                <a:latin typeface="Söhne"/>
              </a:rPr>
              <a:t>organizing</a:t>
            </a:r>
            <a:r>
              <a:rPr lang="lt-LT" b="0" i="0" dirty="0">
                <a:solidFill>
                  <a:srgbClr val="374151"/>
                </a:solidFill>
                <a:effectLst/>
                <a:latin typeface="Söhne"/>
              </a:rPr>
              <a:t>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project</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a:t>
            </a:r>
            <a:r>
              <a:rPr lang="lt-LT" b="0" i="0" dirty="0" err="1">
                <a:solidFill>
                  <a:srgbClr val="374151"/>
                </a:solidFill>
                <a:effectLst/>
                <a:latin typeface="Söhne"/>
              </a:rPr>
              <a:t>make</a:t>
            </a:r>
            <a:r>
              <a:rPr lang="lt-LT" b="0" i="0" dirty="0">
                <a:solidFill>
                  <a:srgbClr val="374151"/>
                </a:solidFill>
                <a:effectLst/>
                <a:latin typeface="Söhne"/>
              </a:rPr>
              <a:t> it </a:t>
            </a:r>
            <a:r>
              <a:rPr lang="lt-LT" b="0" i="0" dirty="0" err="1">
                <a:solidFill>
                  <a:srgbClr val="374151"/>
                </a:solidFill>
                <a:effectLst/>
                <a:latin typeface="Söhne"/>
              </a:rPr>
              <a:t>easier</a:t>
            </a:r>
            <a:r>
              <a:rPr lang="lt-LT" b="0" i="0" dirty="0">
                <a:solidFill>
                  <a:srgbClr val="374151"/>
                </a:solidFill>
                <a:effectLst/>
                <a:latin typeface="Söhne"/>
              </a:rPr>
              <a:t> to </a:t>
            </a:r>
            <a:r>
              <a:rPr lang="lt-LT" b="0" i="0" dirty="0" err="1">
                <a:solidFill>
                  <a:srgbClr val="374151"/>
                </a:solidFill>
                <a:effectLst/>
                <a:latin typeface="Söhne"/>
              </a:rPr>
              <a:t>maintain</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expand</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future</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a:t>
            </a:r>
            <a:r>
              <a:rPr lang="lt-LT" b="0" i="0" dirty="0" err="1">
                <a:solidFill>
                  <a:srgbClr val="374151"/>
                </a:solidFill>
                <a:effectLst/>
                <a:latin typeface="Söhne"/>
              </a:rPr>
              <a:t>make</a:t>
            </a:r>
            <a:r>
              <a:rPr lang="lt-LT" b="0" i="0" dirty="0">
                <a:solidFill>
                  <a:srgbClr val="374151"/>
                </a:solidFill>
                <a:effectLst/>
                <a:latin typeface="Söhne"/>
              </a:rPr>
              <a:t> it </a:t>
            </a:r>
            <a:r>
              <a:rPr lang="lt-LT" b="0" i="0" dirty="0" err="1">
                <a:solidFill>
                  <a:srgbClr val="374151"/>
                </a:solidFill>
                <a:effectLst/>
                <a:latin typeface="Söhne"/>
              </a:rPr>
              <a:t>easier</a:t>
            </a:r>
            <a:r>
              <a:rPr lang="lt-LT" b="0" i="0" dirty="0">
                <a:solidFill>
                  <a:srgbClr val="374151"/>
                </a:solidFill>
                <a:effectLst/>
                <a:latin typeface="Söhne"/>
              </a:rPr>
              <a:t> </a:t>
            </a:r>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others</a:t>
            </a:r>
            <a:r>
              <a:rPr lang="lt-LT" b="0" i="0" dirty="0">
                <a:solidFill>
                  <a:srgbClr val="374151"/>
                </a:solidFill>
                <a:effectLst/>
                <a:latin typeface="Söhne"/>
              </a:rPr>
              <a:t> to </a:t>
            </a:r>
            <a:r>
              <a:rPr lang="lt-LT" b="0" i="0" dirty="0" err="1">
                <a:solidFill>
                  <a:srgbClr val="374151"/>
                </a:solidFill>
                <a:effectLst/>
                <a:latin typeface="Söhne"/>
              </a:rPr>
              <a:t>understand</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contribute</a:t>
            </a:r>
            <a:r>
              <a:rPr lang="lt-LT" b="0" i="0" dirty="0">
                <a:solidFill>
                  <a:srgbClr val="374151"/>
                </a:solidFill>
                <a:effectLst/>
                <a:latin typeface="Söhne"/>
              </a:rPr>
              <a:t> to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project</a:t>
            </a:r>
            <a:r>
              <a:rPr lang="lt-LT" b="0" i="0" dirty="0">
                <a:solidFill>
                  <a:srgbClr val="374151"/>
                </a:solidFill>
                <a:effectLst/>
                <a:latin typeface="Söhne"/>
              </a:rPr>
              <a:t>.</a:t>
            </a:r>
          </a:p>
          <a:p>
            <a:endParaRPr lang="en-LT" dirty="0"/>
          </a:p>
        </p:txBody>
      </p:sp>
      <p:sp>
        <p:nvSpPr>
          <p:cNvPr id="4" name="Slide Number Placeholder 3"/>
          <p:cNvSpPr>
            <a:spLocks noGrp="1"/>
          </p:cNvSpPr>
          <p:nvPr>
            <p:ph type="sldNum" sz="quarter" idx="5"/>
          </p:nvPr>
        </p:nvSpPr>
        <p:spPr/>
        <p:txBody>
          <a:bodyPr/>
          <a:lstStyle/>
          <a:p>
            <a:fld id="{2A5B11F5-AAFF-EE4F-8EE9-490E3A255159}" type="slidenum">
              <a:rPr lang="en-LT" smtClean="0"/>
              <a:t>3</a:t>
            </a:fld>
            <a:endParaRPr lang="en-LT"/>
          </a:p>
        </p:txBody>
      </p:sp>
    </p:spTree>
    <p:extLst>
      <p:ext uri="{BB962C8B-B14F-4D97-AF65-F5344CB8AC3E}">
        <p14:creationId xmlns:p14="http://schemas.microsoft.com/office/powerpoint/2010/main" val="3399153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effectLst/>
                <a:latin typeface="Söhne"/>
              </a:rPr>
              <a:t>Introduction</a:t>
            </a:r>
          </a:p>
          <a:p>
            <a:pPr algn="l"/>
            <a:endParaRPr lang="en-GB" b="0" i="0" dirty="0">
              <a:solidFill>
                <a:srgbClr val="374151"/>
              </a:solidFill>
              <a:effectLst/>
              <a:latin typeface="Söhne"/>
            </a:endParaRPr>
          </a:p>
          <a:p>
            <a:pPr algn="l"/>
            <a:r>
              <a:rPr lang="en-GB" b="0" i="0" dirty="0">
                <a:solidFill>
                  <a:srgbClr val="374151"/>
                </a:solidFill>
                <a:effectLst/>
                <a:latin typeface="Söhne"/>
              </a:rPr>
              <a:t>In Python, a module is a file consisting of Python code. A module can define functions, classes, and variables, and it can also include runnable code. </a:t>
            </a:r>
          </a:p>
          <a:p>
            <a:pPr algn="l"/>
            <a:r>
              <a:rPr lang="en-GB" b="0" i="0" dirty="0">
                <a:solidFill>
                  <a:srgbClr val="374151"/>
                </a:solidFill>
                <a:effectLst/>
                <a:latin typeface="Söhne"/>
              </a:rPr>
              <a:t>Importing modules in Python allows you to access and use the functions, classes, and variables defined in that module, making code reuse possible and the program more organized.</a:t>
            </a:r>
          </a:p>
          <a:p>
            <a:pPr algn="l"/>
            <a:endParaRPr lang="en-GB" b="1" i="0" dirty="0">
              <a:effectLst/>
              <a:latin typeface="Söhne"/>
            </a:endParaRPr>
          </a:p>
          <a:p>
            <a:pPr algn="l"/>
            <a:r>
              <a:rPr lang="en-GB" b="1" i="0" dirty="0">
                <a:effectLst/>
                <a:latin typeface="Söhne"/>
              </a:rPr>
              <a:t>What Does It Mean to Import a Module?</a:t>
            </a:r>
          </a:p>
          <a:p>
            <a:pPr algn="l"/>
            <a:endParaRPr lang="en-GB" b="0" i="0" dirty="0">
              <a:solidFill>
                <a:srgbClr val="374151"/>
              </a:solidFill>
              <a:effectLst/>
              <a:latin typeface="Söhne"/>
            </a:endParaRPr>
          </a:p>
          <a:p>
            <a:pPr algn="l"/>
            <a:r>
              <a:rPr lang="en-GB" b="0" i="0" dirty="0">
                <a:solidFill>
                  <a:srgbClr val="374151"/>
                </a:solidFill>
                <a:effectLst/>
                <a:latin typeface="Söhne"/>
              </a:rPr>
              <a:t>When you import a module, what you're essentially doing is loading that module's code into memory so that your program can access and use it. This is done using the import keyword in Python.</a:t>
            </a:r>
          </a:p>
          <a:p>
            <a:pPr algn="l"/>
            <a:endParaRPr lang="en-GB" b="1" i="0" dirty="0">
              <a:effectLst/>
              <a:latin typeface="Söhne"/>
            </a:endParaRPr>
          </a:p>
          <a:p>
            <a:pPr algn="l"/>
            <a:r>
              <a:rPr lang="en-GB" b="1" i="0" dirty="0">
                <a:effectLst/>
                <a:latin typeface="Söhne"/>
              </a:rPr>
              <a:t>How to Import a Module</a:t>
            </a:r>
          </a:p>
          <a:p>
            <a:pPr algn="l"/>
            <a:endParaRPr lang="en-GB" b="0" i="0" dirty="0">
              <a:solidFill>
                <a:srgbClr val="374151"/>
              </a:solidFill>
              <a:effectLst/>
              <a:latin typeface="Söhne"/>
            </a:endParaRPr>
          </a:p>
          <a:p>
            <a:pPr algn="l"/>
            <a:r>
              <a:rPr lang="en-GB" b="0" i="0" dirty="0">
                <a:solidFill>
                  <a:srgbClr val="374151"/>
                </a:solidFill>
                <a:effectLst/>
                <a:latin typeface="Söhne"/>
              </a:rPr>
              <a:t>There are several ways to import a module in Python:</a:t>
            </a:r>
          </a:p>
          <a:p>
            <a:pPr algn="l"/>
            <a:endParaRPr lang="en-GB" b="0" i="0" dirty="0">
              <a:solidFill>
                <a:srgbClr val="374151"/>
              </a:solidFill>
              <a:effectLst/>
              <a:latin typeface="Söhne"/>
            </a:endParaRPr>
          </a:p>
          <a:p>
            <a:pPr algn="l">
              <a:buFont typeface="+mj-lt"/>
              <a:buAutoNum type="arabicPeriod"/>
            </a:pPr>
            <a:r>
              <a:rPr lang="en-GB" b="1" i="0" dirty="0">
                <a:solidFill>
                  <a:srgbClr val="374151"/>
                </a:solidFill>
                <a:effectLst/>
                <a:latin typeface="Söhne"/>
              </a:rPr>
              <a:t>Import the entire module</a:t>
            </a:r>
            <a:r>
              <a:rPr lang="en-GB" b="0" i="0" dirty="0">
                <a:solidFill>
                  <a:srgbClr val="374151"/>
                </a:solidFill>
                <a:effectLst/>
                <a:latin typeface="Söhne"/>
              </a:rPr>
              <a:t>: You can import a module using the import keyword followed by the name of the module. For example, import </a:t>
            </a:r>
            <a:r>
              <a:rPr lang="en-GB" b="0" i="0" dirty="0" err="1">
                <a:solidFill>
                  <a:srgbClr val="374151"/>
                </a:solidFill>
                <a:effectLst/>
                <a:latin typeface="Söhne"/>
              </a:rPr>
              <a:t>mano_modulis</a:t>
            </a:r>
            <a:r>
              <a:rPr lang="en-GB" b="0" i="0" dirty="0">
                <a:solidFill>
                  <a:srgbClr val="374151"/>
                </a:solidFill>
                <a:effectLst/>
                <a:latin typeface="Söhne"/>
              </a:rPr>
              <a:t> will import the entire </a:t>
            </a:r>
            <a:r>
              <a:rPr lang="en-GB" b="0" i="0" dirty="0" err="1">
                <a:solidFill>
                  <a:srgbClr val="374151"/>
                </a:solidFill>
                <a:effectLst/>
                <a:latin typeface="Söhne"/>
              </a:rPr>
              <a:t>mano_modulis</a:t>
            </a:r>
            <a:r>
              <a:rPr lang="en-GB" b="0" i="0" dirty="0">
                <a:solidFill>
                  <a:srgbClr val="374151"/>
                </a:solidFill>
                <a:effectLst/>
                <a:latin typeface="Söhne"/>
              </a:rPr>
              <a:t> module.</a:t>
            </a:r>
          </a:p>
          <a:p>
            <a:pPr algn="l">
              <a:buFont typeface="+mj-lt"/>
              <a:buAutoNum type="arabicPeriod"/>
            </a:pPr>
            <a:endParaRPr lang="en-GB" b="0" i="0" dirty="0">
              <a:solidFill>
                <a:srgbClr val="374151"/>
              </a:solidFill>
              <a:effectLst/>
              <a:latin typeface="Söhne"/>
            </a:endParaRPr>
          </a:p>
          <a:p>
            <a:pPr algn="l">
              <a:buFont typeface="+mj-lt"/>
              <a:buAutoNum type="arabicPeriod"/>
            </a:pPr>
            <a:r>
              <a:rPr lang="en-GB" b="1" i="0" dirty="0">
                <a:solidFill>
                  <a:srgbClr val="374151"/>
                </a:solidFill>
                <a:effectLst/>
                <a:latin typeface="Söhne"/>
              </a:rPr>
              <a:t>Import the module with an alias</a:t>
            </a:r>
            <a:r>
              <a:rPr lang="en-GB" b="0" i="0" dirty="0">
                <a:solidFill>
                  <a:srgbClr val="374151"/>
                </a:solidFill>
                <a:effectLst/>
                <a:latin typeface="Söhne"/>
              </a:rPr>
              <a:t>: Sometimes, for the sake of brevity or to avoid naming conflicts, it's helpful to give a module a shorter alias. This is done using the as keyword. For example, import </a:t>
            </a:r>
            <a:r>
              <a:rPr lang="en-GB" b="0" i="0" dirty="0" err="1">
                <a:solidFill>
                  <a:srgbClr val="374151"/>
                </a:solidFill>
                <a:effectLst/>
                <a:latin typeface="Söhne"/>
              </a:rPr>
              <a:t>mano_modulis</a:t>
            </a:r>
            <a:r>
              <a:rPr lang="en-GB" b="0" i="0" dirty="0">
                <a:solidFill>
                  <a:srgbClr val="374151"/>
                </a:solidFill>
                <a:effectLst/>
                <a:latin typeface="Söhne"/>
              </a:rPr>
              <a:t> as mm imports the </a:t>
            </a:r>
            <a:r>
              <a:rPr lang="en-GB" b="0" i="0" dirty="0" err="1">
                <a:solidFill>
                  <a:srgbClr val="374151"/>
                </a:solidFill>
                <a:effectLst/>
                <a:latin typeface="Söhne"/>
              </a:rPr>
              <a:t>mano_modulis</a:t>
            </a:r>
            <a:r>
              <a:rPr lang="en-GB" b="0" i="0" dirty="0">
                <a:solidFill>
                  <a:srgbClr val="374151"/>
                </a:solidFill>
                <a:effectLst/>
                <a:latin typeface="Söhne"/>
              </a:rPr>
              <a:t> module, but allows you to refer to it as mm in your code.</a:t>
            </a:r>
          </a:p>
          <a:p>
            <a:pPr algn="l">
              <a:buFont typeface="+mj-lt"/>
              <a:buAutoNum type="arabicPeriod"/>
            </a:pPr>
            <a:endParaRPr lang="en-GB" b="0" i="0" dirty="0">
              <a:solidFill>
                <a:srgbClr val="374151"/>
              </a:solidFill>
              <a:effectLst/>
              <a:latin typeface="Söhne"/>
            </a:endParaRPr>
          </a:p>
          <a:p>
            <a:pPr algn="l"/>
            <a:r>
              <a:rPr lang="en-GB" b="0" i="0" dirty="0">
                <a:solidFill>
                  <a:srgbClr val="374151"/>
                </a:solidFill>
                <a:effectLst/>
                <a:latin typeface="Söhne"/>
              </a:rPr>
              <a:t>The alias provides a way of using the module in your code without having to refer to it by its full name. For example, instead of calling a function as </a:t>
            </a:r>
            <a:r>
              <a:rPr lang="en-GB" b="0" i="0" dirty="0" err="1">
                <a:solidFill>
                  <a:srgbClr val="374151"/>
                </a:solidFill>
                <a:effectLst/>
                <a:latin typeface="Söhne"/>
              </a:rPr>
              <a:t>mano_modulis.parasyti_atbulai</a:t>
            </a:r>
            <a:r>
              <a:rPr lang="en-GB" b="0" i="0" dirty="0">
                <a:solidFill>
                  <a:srgbClr val="374151"/>
                </a:solidFill>
                <a:effectLst/>
                <a:latin typeface="Söhne"/>
              </a:rPr>
              <a:t>(</a:t>
            </a:r>
            <a:r>
              <a:rPr lang="en-GB" b="0" i="0" dirty="0" err="1">
                <a:solidFill>
                  <a:srgbClr val="374151"/>
                </a:solidFill>
                <a:effectLst/>
                <a:latin typeface="Söhne"/>
              </a:rPr>
              <a:t>sakinys</a:t>
            </a:r>
            <a:r>
              <a:rPr lang="en-GB" b="0" i="0" dirty="0">
                <a:solidFill>
                  <a:srgbClr val="374151"/>
                </a:solidFill>
                <a:effectLst/>
                <a:latin typeface="Söhne"/>
              </a:rPr>
              <a:t>), you can now call it as </a:t>
            </a:r>
            <a:r>
              <a:rPr lang="en-GB" b="0" i="0" dirty="0" err="1">
                <a:solidFill>
                  <a:srgbClr val="374151"/>
                </a:solidFill>
                <a:effectLst/>
                <a:latin typeface="Söhne"/>
              </a:rPr>
              <a:t>mm.parasyti_atbulai</a:t>
            </a:r>
            <a:r>
              <a:rPr lang="en-GB" b="0" i="0" dirty="0">
                <a:solidFill>
                  <a:srgbClr val="374151"/>
                </a:solidFill>
                <a:effectLst/>
                <a:latin typeface="Söhne"/>
              </a:rPr>
              <a:t>(</a:t>
            </a:r>
            <a:r>
              <a:rPr lang="en-GB" b="0" i="0" dirty="0" err="1">
                <a:solidFill>
                  <a:srgbClr val="374151"/>
                </a:solidFill>
                <a:effectLst/>
                <a:latin typeface="Söhne"/>
              </a:rPr>
              <a:t>sakinys</a:t>
            </a:r>
            <a:r>
              <a:rPr lang="en-GB" b="0" i="0" dirty="0">
                <a:solidFill>
                  <a:srgbClr val="374151"/>
                </a:solidFill>
                <a:effectLst/>
                <a:latin typeface="Söhne"/>
              </a:rPr>
              <a:t>).</a:t>
            </a:r>
          </a:p>
          <a:p>
            <a:pPr algn="l"/>
            <a:endParaRPr lang="en-GB" b="0" i="0" dirty="0">
              <a:solidFill>
                <a:srgbClr val="374151"/>
              </a:solidFill>
              <a:effectLst/>
              <a:latin typeface="Söhne"/>
            </a:endParaRPr>
          </a:p>
          <a:p>
            <a:pPr algn="l"/>
            <a:r>
              <a:rPr lang="en-GB" b="0" i="0" dirty="0">
                <a:solidFill>
                  <a:srgbClr val="374151"/>
                </a:solidFill>
                <a:effectLst/>
                <a:latin typeface="Söhne"/>
              </a:rPr>
              <a:t>Here is the code snippet given:</a:t>
            </a:r>
          </a:p>
          <a:p>
            <a:r>
              <a:rPr lang="en-GB" dirty="0">
                <a:solidFill>
                  <a:srgbClr val="2E95D3"/>
                </a:solidFill>
                <a:effectLst/>
              </a:rPr>
              <a:t>import</a:t>
            </a:r>
            <a:r>
              <a:rPr lang="en-GB" dirty="0">
                <a:effectLst/>
              </a:rPr>
              <a:t> </a:t>
            </a:r>
            <a:r>
              <a:rPr lang="en-GB" dirty="0" err="1">
                <a:effectLst/>
              </a:rPr>
              <a:t>mano_modulis</a:t>
            </a:r>
            <a:r>
              <a:rPr lang="en-GB" dirty="0">
                <a:effectLst/>
              </a:rPr>
              <a:t> </a:t>
            </a:r>
            <a:r>
              <a:rPr lang="en-GB" dirty="0">
                <a:solidFill>
                  <a:srgbClr val="2E95D3"/>
                </a:solidFill>
                <a:effectLst/>
              </a:rPr>
              <a:t>as</a:t>
            </a:r>
            <a:r>
              <a:rPr lang="en-GB" dirty="0">
                <a:effectLst/>
              </a:rPr>
              <a:t> mm </a:t>
            </a:r>
            <a:r>
              <a:rPr lang="en-GB" dirty="0" err="1">
                <a:effectLst/>
              </a:rPr>
              <a:t>sakinys</a:t>
            </a:r>
            <a:r>
              <a:rPr lang="en-GB" dirty="0">
                <a:effectLst/>
              </a:rPr>
              <a:t> = </a:t>
            </a:r>
            <a:r>
              <a:rPr lang="en-GB" dirty="0">
                <a:solidFill>
                  <a:srgbClr val="00A67D"/>
                </a:solidFill>
                <a:effectLst/>
              </a:rPr>
              <a:t>"</a:t>
            </a:r>
            <a:r>
              <a:rPr lang="en-GB" dirty="0" err="1">
                <a:solidFill>
                  <a:srgbClr val="00A67D"/>
                </a:solidFill>
                <a:effectLst/>
              </a:rPr>
              <a:t>Sveikas</a:t>
            </a:r>
            <a:r>
              <a:rPr lang="en-GB" dirty="0">
                <a:solidFill>
                  <a:srgbClr val="00A67D"/>
                </a:solidFill>
                <a:effectLst/>
              </a:rPr>
              <a:t>, </a:t>
            </a:r>
            <a:r>
              <a:rPr lang="en-GB" dirty="0" err="1">
                <a:solidFill>
                  <a:srgbClr val="00A67D"/>
                </a:solidFill>
                <a:effectLst/>
              </a:rPr>
              <a:t>pasauli</a:t>
            </a:r>
            <a:r>
              <a:rPr lang="en-GB" dirty="0">
                <a:solidFill>
                  <a:srgbClr val="00A67D"/>
                </a:solidFill>
                <a:effectLst/>
              </a:rPr>
              <a:t>!"</a:t>
            </a:r>
            <a:r>
              <a:rPr lang="en-GB" dirty="0">
                <a:effectLst/>
              </a:rPr>
              <a:t> </a:t>
            </a:r>
            <a:r>
              <a:rPr lang="en-GB" dirty="0" err="1">
                <a:effectLst/>
              </a:rPr>
              <a:t>atbulai</a:t>
            </a:r>
            <a:r>
              <a:rPr lang="en-GB" dirty="0">
                <a:effectLst/>
              </a:rPr>
              <a:t> = </a:t>
            </a:r>
            <a:r>
              <a:rPr lang="en-GB" dirty="0" err="1">
                <a:effectLst/>
              </a:rPr>
              <a:t>mm.parasyti_atbulai</a:t>
            </a:r>
            <a:r>
              <a:rPr lang="en-GB" dirty="0">
                <a:effectLst/>
              </a:rPr>
              <a:t>(</a:t>
            </a:r>
            <a:r>
              <a:rPr lang="en-GB" dirty="0" err="1">
                <a:effectLst/>
              </a:rPr>
              <a:t>sakinys</a:t>
            </a:r>
            <a:r>
              <a:rPr lang="en-GB" dirty="0">
                <a:effectLst/>
              </a:rPr>
              <a:t>)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a:t>
            </a:r>
            <a:r>
              <a:rPr lang="en-GB" b="0" i="0" dirty="0" err="1">
                <a:solidFill>
                  <a:srgbClr val="374151"/>
                </a:solidFill>
                <a:effectLst/>
                <a:latin typeface="Söhne"/>
              </a:rPr>
              <a:t>mano_modulis</a:t>
            </a:r>
            <a:r>
              <a:rPr lang="en-GB" b="0" i="0" dirty="0">
                <a:solidFill>
                  <a:srgbClr val="374151"/>
                </a:solidFill>
                <a:effectLst/>
                <a:latin typeface="Söhne"/>
              </a:rPr>
              <a:t> is imported as mm, a string is assigned to the variable </a:t>
            </a:r>
            <a:r>
              <a:rPr lang="en-GB" b="0" i="0" dirty="0" err="1">
                <a:solidFill>
                  <a:srgbClr val="374151"/>
                </a:solidFill>
                <a:effectLst/>
                <a:latin typeface="Söhne"/>
              </a:rPr>
              <a:t>sakinys</a:t>
            </a:r>
            <a:r>
              <a:rPr lang="en-GB" b="0" i="0" dirty="0">
                <a:solidFill>
                  <a:srgbClr val="374151"/>
                </a:solidFill>
                <a:effectLst/>
                <a:latin typeface="Söhne"/>
              </a:rPr>
              <a:t>, and then the </a:t>
            </a:r>
            <a:r>
              <a:rPr lang="en-GB" b="0" i="0" dirty="0" err="1">
                <a:solidFill>
                  <a:srgbClr val="374151"/>
                </a:solidFill>
                <a:effectLst/>
                <a:latin typeface="Söhne"/>
              </a:rPr>
              <a:t>parasyti_atbulai</a:t>
            </a:r>
            <a:r>
              <a:rPr lang="en-GB" b="0" i="0" dirty="0">
                <a:solidFill>
                  <a:srgbClr val="374151"/>
                </a:solidFill>
                <a:effectLst/>
                <a:latin typeface="Söhne"/>
              </a:rPr>
              <a:t> function from </a:t>
            </a:r>
            <a:r>
              <a:rPr lang="en-GB" b="0" i="0" dirty="0" err="1">
                <a:solidFill>
                  <a:srgbClr val="374151"/>
                </a:solidFill>
                <a:effectLst/>
                <a:latin typeface="Söhne"/>
              </a:rPr>
              <a:t>mano_modulis</a:t>
            </a:r>
            <a:r>
              <a:rPr lang="en-GB" b="0" i="0" dirty="0">
                <a:solidFill>
                  <a:srgbClr val="374151"/>
                </a:solidFill>
                <a:effectLst/>
                <a:latin typeface="Söhne"/>
              </a:rPr>
              <a:t> is called with </a:t>
            </a:r>
            <a:r>
              <a:rPr lang="en-GB" b="0" i="0" dirty="0" err="1">
                <a:solidFill>
                  <a:srgbClr val="374151"/>
                </a:solidFill>
                <a:effectLst/>
                <a:latin typeface="Söhne"/>
              </a:rPr>
              <a:t>sakinys</a:t>
            </a:r>
            <a:r>
              <a:rPr lang="en-GB" b="0" i="0" dirty="0">
                <a:solidFill>
                  <a:srgbClr val="374151"/>
                </a:solidFill>
                <a:effectLst/>
                <a:latin typeface="Söhne"/>
              </a:rPr>
              <a:t> as the argument using the alias mm.</a:t>
            </a:r>
          </a:p>
          <a:p>
            <a:pPr algn="l"/>
            <a:endParaRPr lang="en-GB" b="0" i="0" dirty="0">
              <a:solidFill>
                <a:srgbClr val="374151"/>
              </a:solidFill>
              <a:effectLst/>
              <a:latin typeface="Söhne"/>
            </a:endParaRPr>
          </a:p>
          <a:p>
            <a:pPr algn="l">
              <a:buFont typeface="+mj-lt"/>
              <a:buAutoNum type="arabicPeriod" startAt="3"/>
            </a:pPr>
            <a:r>
              <a:rPr lang="en-GB" b="1" i="0" dirty="0">
                <a:solidFill>
                  <a:srgbClr val="374151"/>
                </a:solidFill>
                <a:effectLst/>
                <a:latin typeface="Söhne"/>
              </a:rPr>
              <a:t>Import specific items from a module</a:t>
            </a:r>
            <a:r>
              <a:rPr lang="en-GB" b="0" i="0" dirty="0">
                <a:solidFill>
                  <a:srgbClr val="374151"/>
                </a:solidFill>
                <a:effectLst/>
                <a:latin typeface="Söhne"/>
              </a:rPr>
              <a:t>: You can also import specific functions, classes, or variables from a module, rather than importing the entire module. This is done using the from ... import ... syntax. For example, from </a:t>
            </a:r>
            <a:r>
              <a:rPr lang="en-GB" b="0" i="0" dirty="0" err="1">
                <a:solidFill>
                  <a:srgbClr val="374151"/>
                </a:solidFill>
                <a:effectLst/>
                <a:latin typeface="Söhne"/>
              </a:rPr>
              <a:t>mano_modulis</a:t>
            </a:r>
            <a:r>
              <a:rPr lang="en-GB" b="0" i="0" dirty="0">
                <a:solidFill>
                  <a:srgbClr val="374151"/>
                </a:solidFill>
                <a:effectLst/>
                <a:latin typeface="Söhne"/>
              </a:rPr>
              <a:t> import </a:t>
            </a:r>
            <a:r>
              <a:rPr lang="en-GB" b="0" i="0" dirty="0" err="1">
                <a:solidFill>
                  <a:srgbClr val="374151"/>
                </a:solidFill>
                <a:effectLst/>
                <a:latin typeface="Söhne"/>
              </a:rPr>
              <a:t>parasyti_atbulai</a:t>
            </a:r>
            <a:r>
              <a:rPr lang="en-GB" b="0" i="0" dirty="0">
                <a:solidFill>
                  <a:srgbClr val="374151"/>
                </a:solidFill>
                <a:effectLst/>
                <a:latin typeface="Söhne"/>
              </a:rPr>
              <a:t> would import only the </a:t>
            </a:r>
            <a:r>
              <a:rPr lang="en-GB" b="0" i="0" dirty="0" err="1">
                <a:solidFill>
                  <a:srgbClr val="374151"/>
                </a:solidFill>
                <a:effectLst/>
                <a:latin typeface="Söhne"/>
              </a:rPr>
              <a:t>parasyti_atbulai</a:t>
            </a:r>
            <a:r>
              <a:rPr lang="en-GB" b="0" i="0" dirty="0">
                <a:solidFill>
                  <a:srgbClr val="374151"/>
                </a:solidFill>
                <a:effectLst/>
                <a:latin typeface="Söhne"/>
              </a:rPr>
              <a:t> function from the </a:t>
            </a:r>
            <a:r>
              <a:rPr lang="en-GB" b="0" i="0" dirty="0" err="1">
                <a:solidFill>
                  <a:srgbClr val="374151"/>
                </a:solidFill>
                <a:effectLst/>
                <a:latin typeface="Söhne"/>
              </a:rPr>
              <a:t>mano_modulis</a:t>
            </a:r>
            <a:r>
              <a:rPr lang="en-GB" b="0" i="0" dirty="0">
                <a:solidFill>
                  <a:srgbClr val="374151"/>
                </a:solidFill>
                <a:effectLst/>
                <a:latin typeface="Söhne"/>
              </a:rPr>
              <a:t> module.</a:t>
            </a:r>
          </a:p>
          <a:p>
            <a:pPr algn="l"/>
            <a:endParaRPr lang="en-GB" b="0" i="0" dirty="0">
              <a:solidFill>
                <a:srgbClr val="374151"/>
              </a:solidFill>
              <a:effectLst/>
              <a:latin typeface="Söhne"/>
            </a:endParaRPr>
          </a:p>
          <a:p>
            <a:pPr algn="l"/>
            <a:r>
              <a:rPr lang="en-GB" b="0" i="0" dirty="0">
                <a:solidFill>
                  <a:srgbClr val="374151"/>
                </a:solidFill>
                <a:effectLst/>
                <a:latin typeface="Söhne"/>
              </a:rPr>
              <a:t>This approach can make your code cleaner and easier to read, as you won't need to use the module name or alias when calling the function. However, it can also lead to naming conflicts if different modules have functions or variables with the same name.</a:t>
            </a:r>
          </a:p>
          <a:p>
            <a:pPr algn="l"/>
            <a:endParaRPr lang="en-GB" b="1" i="0" dirty="0">
              <a:effectLst/>
              <a:latin typeface="Söhne"/>
            </a:endParaRPr>
          </a:p>
          <a:p>
            <a:pPr algn="l"/>
            <a:r>
              <a:rPr lang="en-GB" b="1" i="0" dirty="0">
                <a:effectLst/>
                <a:latin typeface="Söhne"/>
              </a:rPr>
              <a:t>Where Does Python Look for Modules?</a:t>
            </a:r>
          </a:p>
          <a:p>
            <a:pPr algn="l"/>
            <a:endParaRPr lang="en-GB" b="0" i="0" dirty="0">
              <a:solidFill>
                <a:srgbClr val="374151"/>
              </a:solidFill>
              <a:effectLst/>
              <a:latin typeface="Söhne"/>
            </a:endParaRPr>
          </a:p>
          <a:p>
            <a:pPr algn="l"/>
            <a:r>
              <a:rPr lang="en-GB" b="0" i="0" dirty="0">
                <a:solidFill>
                  <a:srgbClr val="374151"/>
                </a:solidFill>
                <a:effectLst/>
                <a:latin typeface="Söhne"/>
              </a:rPr>
              <a:t>When you import a module, Python searches for the module in the following locations, in this order:</a:t>
            </a:r>
          </a:p>
          <a:p>
            <a:pPr algn="l">
              <a:buFont typeface="+mj-lt"/>
              <a:buAutoNum type="arabicPeriod"/>
            </a:pPr>
            <a:r>
              <a:rPr lang="en-GB" b="0" i="0" dirty="0">
                <a:solidFill>
                  <a:srgbClr val="374151"/>
                </a:solidFill>
                <a:effectLst/>
                <a:latin typeface="Söhne"/>
              </a:rPr>
              <a:t>The directory of the input script (or the current directory).</a:t>
            </a:r>
          </a:p>
          <a:p>
            <a:pPr algn="l">
              <a:buFont typeface="+mj-lt"/>
              <a:buAutoNum type="arabicPeriod"/>
            </a:pPr>
            <a:r>
              <a:rPr lang="en-GB" b="0" i="0" dirty="0">
                <a:solidFill>
                  <a:srgbClr val="374151"/>
                </a:solidFill>
                <a:effectLst/>
                <a:latin typeface="Söhne"/>
              </a:rPr>
              <a:t>The directories listed in the PYTHONPATH environment variable, if it is set.</a:t>
            </a:r>
          </a:p>
          <a:p>
            <a:pPr algn="l">
              <a:buFont typeface="+mj-lt"/>
              <a:buAutoNum type="arabicPeriod"/>
            </a:pPr>
            <a:r>
              <a:rPr lang="en-GB" b="0" i="0" dirty="0">
                <a:solidFill>
                  <a:srgbClr val="374151"/>
                </a:solidFill>
                <a:effectLst/>
                <a:latin typeface="Söhne"/>
              </a:rPr>
              <a:t>The standard library directories.</a:t>
            </a:r>
          </a:p>
          <a:p>
            <a:pPr algn="l">
              <a:buFont typeface="+mj-lt"/>
              <a:buAutoNum type="arabicPeriod"/>
            </a:pPr>
            <a:r>
              <a:rPr lang="en-GB" b="0" i="0" dirty="0">
                <a:solidFill>
                  <a:srgbClr val="374151"/>
                </a:solidFill>
                <a:effectLst/>
                <a:latin typeface="Söhne"/>
              </a:rPr>
              <a:t>The contents of any .</a:t>
            </a:r>
            <a:r>
              <a:rPr lang="en-GB" b="0" i="0" dirty="0" err="1">
                <a:solidFill>
                  <a:srgbClr val="374151"/>
                </a:solidFill>
                <a:effectLst/>
                <a:latin typeface="Söhne"/>
              </a:rPr>
              <a:t>pth</a:t>
            </a:r>
            <a:r>
              <a:rPr lang="en-GB" b="0" i="0" dirty="0">
                <a:solidFill>
                  <a:srgbClr val="374151"/>
                </a:solidFill>
                <a:effectLst/>
                <a:latin typeface="Söhne"/>
              </a:rPr>
              <a:t> files, if they exist.</a:t>
            </a:r>
          </a:p>
          <a:p>
            <a:pPr algn="l">
              <a:buFont typeface="+mj-lt"/>
              <a:buAutoNum type="arabicPeriod"/>
            </a:pPr>
            <a:r>
              <a:rPr lang="en-GB" b="0" i="0" dirty="0">
                <a:solidFill>
                  <a:srgbClr val="374151"/>
                </a:solidFill>
                <a:effectLst/>
                <a:latin typeface="Söhne"/>
              </a:rPr>
              <a:t>The site-packages directory (where third-party packages are installed).</a:t>
            </a:r>
          </a:p>
          <a:p>
            <a:pPr algn="l"/>
            <a:r>
              <a:rPr lang="en-GB" b="0" i="0" dirty="0">
                <a:solidFill>
                  <a:srgbClr val="374151"/>
                </a:solidFill>
                <a:effectLst/>
                <a:latin typeface="Söhne"/>
              </a:rPr>
              <a:t>If the module is found in one of these locations, Python will import it. If not, Python will raise an </a:t>
            </a:r>
            <a:r>
              <a:rPr lang="en-GB" b="0" i="0" dirty="0" err="1">
                <a:solidFill>
                  <a:srgbClr val="374151"/>
                </a:solidFill>
                <a:effectLst/>
                <a:latin typeface="Söhne"/>
              </a:rPr>
              <a:t>ImportError</a:t>
            </a:r>
            <a:r>
              <a:rPr lang="en-GB" b="0" i="0" dirty="0">
                <a:solidFill>
                  <a:srgbClr val="374151"/>
                </a:solidFill>
                <a:effectLst/>
                <a:latin typeface="Söhne"/>
              </a:rPr>
              <a:t>.</a:t>
            </a:r>
          </a:p>
          <a:p>
            <a:pPr algn="l"/>
            <a:endParaRPr lang="en-GB" b="1" i="0" dirty="0">
              <a:effectLst/>
              <a:latin typeface="Söhne"/>
            </a:endParaRPr>
          </a:p>
          <a:p>
            <a:pPr algn="l"/>
            <a:r>
              <a:rPr lang="en-GB" b="1" i="0" dirty="0">
                <a:effectLst/>
                <a:latin typeface="Söhne"/>
              </a:rPr>
              <a:t>Conclusion</a:t>
            </a:r>
          </a:p>
          <a:p>
            <a:pPr algn="l"/>
            <a:endParaRPr lang="en-GB" b="0" i="0" dirty="0">
              <a:solidFill>
                <a:srgbClr val="374151"/>
              </a:solidFill>
              <a:effectLst/>
              <a:latin typeface="Söhne"/>
            </a:endParaRPr>
          </a:p>
          <a:p>
            <a:pPr algn="l"/>
            <a:r>
              <a:rPr lang="en-GB" b="0" i="0" dirty="0">
                <a:solidFill>
                  <a:srgbClr val="374151"/>
                </a:solidFill>
                <a:effectLst/>
                <a:latin typeface="Söhne"/>
              </a:rPr>
              <a:t>Understanding how to import modules in Python is crucial for any Python programmer. By importing modules, you can reuse code from different modules, making your programs more modular and easier to understand and maintain.</a:t>
            </a:r>
          </a:p>
          <a:p>
            <a:endParaRPr lang="en-LT" dirty="0"/>
          </a:p>
        </p:txBody>
      </p:sp>
      <p:sp>
        <p:nvSpPr>
          <p:cNvPr id="4" name="Slide Number Placeholder 3"/>
          <p:cNvSpPr>
            <a:spLocks noGrp="1"/>
          </p:cNvSpPr>
          <p:nvPr>
            <p:ph type="sldNum" sz="quarter" idx="5"/>
          </p:nvPr>
        </p:nvSpPr>
        <p:spPr/>
        <p:txBody>
          <a:bodyPr/>
          <a:lstStyle/>
          <a:p>
            <a:fld id="{2A5B11F5-AAFF-EE4F-8EE9-490E3A255159}" type="slidenum">
              <a:rPr lang="en-LT" smtClean="0"/>
              <a:t>4</a:t>
            </a:fld>
            <a:endParaRPr lang="en-LT"/>
          </a:p>
        </p:txBody>
      </p:sp>
    </p:spTree>
    <p:extLst>
      <p:ext uri="{BB962C8B-B14F-4D97-AF65-F5344CB8AC3E}">
        <p14:creationId xmlns:p14="http://schemas.microsoft.com/office/powerpoint/2010/main" val="1489539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effectLst/>
                <a:latin typeface="Söhne"/>
              </a:rPr>
              <a:t>Introduction</a:t>
            </a:r>
          </a:p>
          <a:p>
            <a:pPr algn="l"/>
            <a:endParaRPr lang="en-GB" b="0" i="0" dirty="0">
              <a:solidFill>
                <a:srgbClr val="374151"/>
              </a:solidFill>
              <a:effectLst/>
              <a:latin typeface="Söhne"/>
            </a:endParaRPr>
          </a:p>
          <a:p>
            <a:pPr algn="l"/>
            <a:r>
              <a:rPr lang="en-GB" b="0" i="0" dirty="0">
                <a:solidFill>
                  <a:srgbClr val="374151"/>
                </a:solidFill>
                <a:effectLst/>
                <a:latin typeface="Söhne"/>
              </a:rPr>
              <a:t>Python's modular design philosophy encourages the creation of reusable code. This is achieved by bundling related code into modules and packages, which can then be imported and used in other programs. Importing specific functions from a module is a commonly used feature in Python that enables this reuse and can help make your code more concise and readable.</a:t>
            </a:r>
          </a:p>
          <a:p>
            <a:pPr algn="l"/>
            <a:endParaRPr lang="en-GB" b="1" i="0" dirty="0">
              <a:effectLst/>
              <a:latin typeface="Söhne"/>
            </a:endParaRPr>
          </a:p>
          <a:p>
            <a:pPr algn="l"/>
            <a:r>
              <a:rPr lang="en-GB" b="1" i="0" dirty="0">
                <a:effectLst/>
                <a:latin typeface="Söhne"/>
              </a:rPr>
              <a:t>Importing Specific Functions</a:t>
            </a:r>
          </a:p>
          <a:p>
            <a:pPr algn="l"/>
            <a:endParaRPr lang="en-GB" b="0" i="0" dirty="0">
              <a:solidFill>
                <a:srgbClr val="374151"/>
              </a:solidFill>
              <a:effectLst/>
              <a:latin typeface="Söhne"/>
            </a:endParaRPr>
          </a:p>
          <a:p>
            <a:pPr algn="l"/>
            <a:r>
              <a:rPr lang="en-GB" b="0" i="0" dirty="0">
                <a:solidFill>
                  <a:srgbClr val="374151"/>
                </a:solidFill>
                <a:effectLst/>
                <a:latin typeface="Söhne"/>
              </a:rPr>
              <a:t>To import a specific function from a module, you use the from ... import ... syntax. For example, from </a:t>
            </a:r>
            <a:r>
              <a:rPr lang="en-GB" b="0" i="0" dirty="0" err="1">
                <a:solidFill>
                  <a:srgbClr val="374151"/>
                </a:solidFill>
                <a:effectLst/>
                <a:latin typeface="Söhne"/>
              </a:rPr>
              <a:t>mano_modulis</a:t>
            </a:r>
            <a:r>
              <a:rPr lang="en-GB" b="0" i="0" dirty="0">
                <a:solidFill>
                  <a:srgbClr val="374151"/>
                </a:solidFill>
                <a:effectLst/>
                <a:latin typeface="Söhne"/>
              </a:rPr>
              <a:t> import </a:t>
            </a:r>
            <a:r>
              <a:rPr lang="en-GB" b="0" i="0" dirty="0" err="1">
                <a:solidFill>
                  <a:srgbClr val="374151"/>
                </a:solidFill>
                <a:effectLst/>
                <a:latin typeface="Söhne"/>
              </a:rPr>
              <a:t>parasyti_atbulai</a:t>
            </a:r>
            <a:r>
              <a:rPr lang="en-GB" b="0" i="0" dirty="0">
                <a:solidFill>
                  <a:srgbClr val="374151"/>
                </a:solidFill>
                <a:effectLst/>
                <a:latin typeface="Söhne"/>
              </a:rPr>
              <a:t> imports only the </a:t>
            </a:r>
            <a:r>
              <a:rPr lang="en-GB" b="0" i="0" dirty="0" err="1">
                <a:solidFill>
                  <a:srgbClr val="374151"/>
                </a:solidFill>
                <a:effectLst/>
                <a:latin typeface="Söhne"/>
              </a:rPr>
              <a:t>parasyti_atbulai</a:t>
            </a:r>
            <a:r>
              <a:rPr lang="en-GB" b="0" i="0" dirty="0">
                <a:solidFill>
                  <a:srgbClr val="374151"/>
                </a:solidFill>
                <a:effectLst/>
                <a:latin typeface="Söhne"/>
              </a:rPr>
              <a:t> function from the </a:t>
            </a:r>
            <a:r>
              <a:rPr lang="en-GB" b="0" i="0" dirty="0" err="1">
                <a:solidFill>
                  <a:srgbClr val="374151"/>
                </a:solidFill>
                <a:effectLst/>
                <a:latin typeface="Söhne"/>
              </a:rPr>
              <a:t>mano_modulis</a:t>
            </a:r>
            <a:r>
              <a:rPr lang="en-GB" b="0" i="0" dirty="0">
                <a:solidFill>
                  <a:srgbClr val="374151"/>
                </a:solidFill>
                <a:effectLst/>
                <a:latin typeface="Söhne"/>
              </a:rPr>
              <a:t> module. Once this is done, you can use the </a:t>
            </a:r>
            <a:r>
              <a:rPr lang="en-GB" b="0" i="0" dirty="0" err="1">
                <a:solidFill>
                  <a:srgbClr val="374151"/>
                </a:solidFill>
                <a:effectLst/>
                <a:latin typeface="Söhne"/>
              </a:rPr>
              <a:t>parasyti_atbulai</a:t>
            </a:r>
            <a:r>
              <a:rPr lang="en-GB" b="0" i="0" dirty="0">
                <a:solidFill>
                  <a:srgbClr val="374151"/>
                </a:solidFill>
                <a:effectLst/>
                <a:latin typeface="Söhne"/>
              </a:rPr>
              <a:t> function in your code without having to prefix it with the module name.</a:t>
            </a:r>
          </a:p>
          <a:p>
            <a:pPr algn="l"/>
            <a:endParaRPr lang="en-GB" b="0" i="0" dirty="0">
              <a:solidFill>
                <a:srgbClr val="374151"/>
              </a:solidFill>
              <a:effectLst/>
              <a:latin typeface="Söhne"/>
            </a:endParaRPr>
          </a:p>
          <a:p>
            <a:pPr algn="l"/>
            <a:r>
              <a:rPr lang="en-GB" b="0" i="0" dirty="0">
                <a:solidFill>
                  <a:srgbClr val="374151"/>
                </a:solidFill>
                <a:effectLst/>
                <a:latin typeface="Söhne"/>
              </a:rPr>
              <a:t>Here is the given code snippet:</a:t>
            </a:r>
          </a:p>
          <a:p>
            <a:r>
              <a:rPr lang="en-GB" dirty="0">
                <a:solidFill>
                  <a:srgbClr val="2E95D3"/>
                </a:solidFill>
                <a:effectLst/>
              </a:rPr>
              <a:t>from</a:t>
            </a:r>
            <a:r>
              <a:rPr lang="en-GB" dirty="0">
                <a:effectLst/>
              </a:rPr>
              <a:t> </a:t>
            </a:r>
            <a:r>
              <a:rPr lang="en-GB" dirty="0" err="1">
                <a:effectLst/>
              </a:rPr>
              <a:t>mano_modulis</a:t>
            </a:r>
            <a:r>
              <a:rPr lang="en-GB" dirty="0">
                <a:effectLst/>
              </a:rPr>
              <a:t> </a:t>
            </a:r>
            <a:r>
              <a:rPr lang="en-GB" dirty="0">
                <a:solidFill>
                  <a:srgbClr val="2E95D3"/>
                </a:solidFill>
                <a:effectLst/>
              </a:rPr>
              <a:t>import</a:t>
            </a:r>
            <a:r>
              <a:rPr lang="en-GB" dirty="0">
                <a:effectLst/>
              </a:rPr>
              <a:t> </a:t>
            </a:r>
            <a:r>
              <a:rPr lang="en-GB" dirty="0" err="1">
                <a:effectLst/>
              </a:rPr>
              <a:t>parasyti_atbulai</a:t>
            </a:r>
            <a:r>
              <a:rPr lang="en-GB" dirty="0">
                <a:effectLst/>
              </a:rPr>
              <a:t> </a:t>
            </a:r>
            <a:r>
              <a:rPr lang="en-GB" dirty="0" err="1">
                <a:effectLst/>
              </a:rPr>
              <a:t>sakinys</a:t>
            </a:r>
            <a:r>
              <a:rPr lang="en-GB" dirty="0">
                <a:effectLst/>
              </a:rPr>
              <a:t> = </a:t>
            </a:r>
            <a:r>
              <a:rPr lang="en-GB" dirty="0">
                <a:solidFill>
                  <a:srgbClr val="00A67D"/>
                </a:solidFill>
                <a:effectLst/>
              </a:rPr>
              <a:t>"</a:t>
            </a:r>
            <a:r>
              <a:rPr lang="en-GB" dirty="0" err="1">
                <a:solidFill>
                  <a:srgbClr val="00A67D"/>
                </a:solidFill>
                <a:effectLst/>
              </a:rPr>
              <a:t>Sveikas</a:t>
            </a:r>
            <a:r>
              <a:rPr lang="en-GB" dirty="0">
                <a:solidFill>
                  <a:srgbClr val="00A67D"/>
                </a:solidFill>
                <a:effectLst/>
              </a:rPr>
              <a:t>, </a:t>
            </a:r>
            <a:r>
              <a:rPr lang="en-GB" dirty="0" err="1">
                <a:solidFill>
                  <a:srgbClr val="00A67D"/>
                </a:solidFill>
                <a:effectLst/>
              </a:rPr>
              <a:t>pasauli</a:t>
            </a:r>
            <a:r>
              <a:rPr lang="en-GB" dirty="0">
                <a:solidFill>
                  <a:srgbClr val="00A67D"/>
                </a:solidFill>
                <a:effectLst/>
              </a:rPr>
              <a:t>!"</a:t>
            </a:r>
            <a:r>
              <a:rPr lang="en-GB" dirty="0">
                <a:effectLst/>
              </a:rPr>
              <a:t> </a:t>
            </a:r>
            <a:r>
              <a:rPr lang="en-GB" dirty="0" err="1">
                <a:effectLst/>
              </a:rPr>
              <a:t>atbulai</a:t>
            </a:r>
            <a:r>
              <a:rPr lang="en-GB" dirty="0">
                <a:effectLst/>
              </a:rPr>
              <a:t> = </a:t>
            </a:r>
            <a:r>
              <a:rPr lang="en-GB" dirty="0" err="1">
                <a:effectLst/>
              </a:rPr>
              <a:t>parasyti_atbulai</a:t>
            </a:r>
            <a:r>
              <a:rPr lang="en-GB" dirty="0">
                <a:effectLst/>
              </a:rPr>
              <a:t>(</a:t>
            </a:r>
            <a:r>
              <a:rPr lang="en-GB" dirty="0" err="1">
                <a:effectLst/>
              </a:rPr>
              <a:t>sakinys</a:t>
            </a:r>
            <a:r>
              <a:rPr lang="en-GB" dirty="0">
                <a:effectLst/>
              </a:rPr>
              <a:t>)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code, the function </a:t>
            </a:r>
            <a:r>
              <a:rPr lang="en-GB" b="0" i="0" dirty="0" err="1">
                <a:solidFill>
                  <a:srgbClr val="374151"/>
                </a:solidFill>
                <a:effectLst/>
                <a:latin typeface="Söhne"/>
              </a:rPr>
              <a:t>parasyti_atbulai</a:t>
            </a:r>
            <a:r>
              <a:rPr lang="en-GB" b="0" i="0" dirty="0">
                <a:solidFill>
                  <a:srgbClr val="374151"/>
                </a:solidFill>
                <a:effectLst/>
                <a:latin typeface="Söhne"/>
              </a:rPr>
              <a:t> is imported from </a:t>
            </a:r>
            <a:r>
              <a:rPr lang="en-GB" b="0" i="0" dirty="0" err="1">
                <a:solidFill>
                  <a:srgbClr val="374151"/>
                </a:solidFill>
                <a:effectLst/>
                <a:latin typeface="Söhne"/>
              </a:rPr>
              <a:t>mano_modulis</a:t>
            </a:r>
            <a:r>
              <a:rPr lang="en-GB" b="0" i="0" dirty="0">
                <a:solidFill>
                  <a:srgbClr val="374151"/>
                </a:solidFill>
                <a:effectLst/>
                <a:latin typeface="Söhne"/>
              </a:rPr>
              <a:t>. Then, a string is assigned to the variable </a:t>
            </a:r>
            <a:r>
              <a:rPr lang="en-GB" b="0" i="0" dirty="0" err="1">
                <a:solidFill>
                  <a:srgbClr val="374151"/>
                </a:solidFill>
                <a:effectLst/>
                <a:latin typeface="Söhne"/>
              </a:rPr>
              <a:t>sakinys</a:t>
            </a:r>
            <a:r>
              <a:rPr lang="en-GB" b="0" i="0" dirty="0">
                <a:solidFill>
                  <a:srgbClr val="374151"/>
                </a:solidFill>
                <a:effectLst/>
                <a:latin typeface="Söhne"/>
              </a:rPr>
              <a:t>, and the </a:t>
            </a:r>
            <a:r>
              <a:rPr lang="en-GB" b="0" i="0" dirty="0" err="1">
                <a:solidFill>
                  <a:srgbClr val="374151"/>
                </a:solidFill>
                <a:effectLst/>
                <a:latin typeface="Söhne"/>
              </a:rPr>
              <a:t>parasyti_atbulai</a:t>
            </a:r>
            <a:r>
              <a:rPr lang="en-GB" b="0" i="0" dirty="0">
                <a:solidFill>
                  <a:srgbClr val="374151"/>
                </a:solidFill>
                <a:effectLst/>
                <a:latin typeface="Söhne"/>
              </a:rPr>
              <a:t> function is called with </a:t>
            </a:r>
            <a:r>
              <a:rPr lang="en-GB" b="0" i="0" dirty="0" err="1">
                <a:solidFill>
                  <a:srgbClr val="374151"/>
                </a:solidFill>
                <a:effectLst/>
                <a:latin typeface="Söhne"/>
              </a:rPr>
              <a:t>sakinys</a:t>
            </a:r>
            <a:r>
              <a:rPr lang="en-GB" b="0" i="0" dirty="0">
                <a:solidFill>
                  <a:srgbClr val="374151"/>
                </a:solidFill>
                <a:effectLst/>
                <a:latin typeface="Söhne"/>
              </a:rPr>
              <a:t> as the argument. Notice how we didn't have to use the module name to call the function - we just used its name directly.</a:t>
            </a:r>
          </a:p>
          <a:p>
            <a:pPr algn="l"/>
            <a:endParaRPr lang="en-GB" b="1" i="0" dirty="0">
              <a:effectLst/>
              <a:latin typeface="Söhne"/>
            </a:endParaRPr>
          </a:p>
          <a:p>
            <a:pPr algn="l"/>
            <a:r>
              <a:rPr lang="en-GB" b="1" i="0" dirty="0">
                <a:effectLst/>
                <a:latin typeface="Söhne"/>
              </a:rPr>
              <a:t>Importing Multiple Functions</a:t>
            </a:r>
          </a:p>
          <a:p>
            <a:pPr algn="l"/>
            <a:endParaRPr lang="en-GB" b="0" i="0" dirty="0">
              <a:solidFill>
                <a:srgbClr val="374151"/>
              </a:solidFill>
              <a:effectLst/>
              <a:latin typeface="Söhne"/>
            </a:endParaRPr>
          </a:p>
          <a:p>
            <a:pPr algn="l"/>
            <a:r>
              <a:rPr lang="en-GB" b="0" i="0" dirty="0">
                <a:solidFill>
                  <a:srgbClr val="374151"/>
                </a:solidFill>
                <a:effectLst/>
                <a:latin typeface="Söhne"/>
              </a:rPr>
              <a:t>You can import multiple functions from a module by separating the function names with commas:</a:t>
            </a:r>
          </a:p>
          <a:p>
            <a:r>
              <a:rPr lang="en-GB" dirty="0">
                <a:solidFill>
                  <a:srgbClr val="2E95D3"/>
                </a:solidFill>
                <a:effectLst/>
              </a:rPr>
              <a:t>from</a:t>
            </a:r>
            <a:r>
              <a:rPr lang="en-GB" dirty="0">
                <a:effectLst/>
              </a:rPr>
              <a:t> </a:t>
            </a:r>
            <a:r>
              <a:rPr lang="en-GB" dirty="0" err="1">
                <a:effectLst/>
              </a:rPr>
              <a:t>mano_modulis</a:t>
            </a:r>
            <a:r>
              <a:rPr lang="en-GB" dirty="0">
                <a:effectLst/>
              </a:rPr>
              <a:t> </a:t>
            </a:r>
            <a:r>
              <a:rPr lang="en-GB" dirty="0">
                <a:solidFill>
                  <a:srgbClr val="2E95D3"/>
                </a:solidFill>
                <a:effectLst/>
              </a:rPr>
              <a:t>import</a:t>
            </a:r>
            <a:r>
              <a:rPr lang="en-GB" dirty="0">
                <a:effectLst/>
              </a:rPr>
              <a:t> function1, function2, function3 </a:t>
            </a:r>
          </a:p>
          <a:p>
            <a:pPr algn="l"/>
            <a:endParaRPr lang="en-GB" b="1" i="0" dirty="0">
              <a:effectLst/>
              <a:latin typeface="Söhne"/>
            </a:endParaRPr>
          </a:p>
          <a:p>
            <a:pPr algn="l"/>
            <a:r>
              <a:rPr lang="en-GB" b="1" i="0" dirty="0">
                <a:effectLst/>
                <a:latin typeface="Söhne"/>
              </a:rPr>
              <a:t>Importing All Functions</a:t>
            </a:r>
          </a:p>
          <a:p>
            <a:pPr algn="l"/>
            <a:r>
              <a:rPr lang="en-GB" b="0" i="0" dirty="0">
                <a:solidFill>
                  <a:srgbClr val="374151"/>
                </a:solidFill>
                <a:effectLst/>
                <a:latin typeface="Söhne"/>
              </a:rPr>
              <a:t>To import all functions from a module, you can use the * wildcard:</a:t>
            </a:r>
          </a:p>
          <a:p>
            <a:r>
              <a:rPr lang="en-GB" dirty="0">
                <a:solidFill>
                  <a:srgbClr val="2E95D3"/>
                </a:solidFill>
                <a:effectLst/>
              </a:rPr>
              <a:t>from</a:t>
            </a:r>
            <a:r>
              <a:rPr lang="en-GB" dirty="0">
                <a:effectLst/>
              </a:rPr>
              <a:t> </a:t>
            </a:r>
            <a:r>
              <a:rPr lang="en-GB" dirty="0" err="1">
                <a:effectLst/>
              </a:rPr>
              <a:t>mano_modulis</a:t>
            </a:r>
            <a:r>
              <a:rPr lang="en-GB" dirty="0">
                <a:effectLst/>
              </a:rPr>
              <a:t> </a:t>
            </a:r>
            <a:r>
              <a:rPr lang="en-GB" dirty="0">
                <a:solidFill>
                  <a:srgbClr val="2E95D3"/>
                </a:solidFill>
                <a:effectLst/>
              </a:rPr>
              <a:t>import</a:t>
            </a:r>
            <a:r>
              <a:rPr lang="en-GB" dirty="0">
                <a:effectLst/>
              </a:rPr>
              <a:t> * </a:t>
            </a:r>
          </a:p>
          <a:p>
            <a:pPr algn="l"/>
            <a:endParaRPr lang="en-GB" b="0" i="0" dirty="0">
              <a:solidFill>
                <a:srgbClr val="374151"/>
              </a:solidFill>
              <a:effectLst/>
              <a:latin typeface="Söhne"/>
            </a:endParaRPr>
          </a:p>
          <a:p>
            <a:pPr algn="l"/>
            <a:r>
              <a:rPr lang="en-GB" b="0" i="0" dirty="0">
                <a:solidFill>
                  <a:srgbClr val="374151"/>
                </a:solidFill>
                <a:effectLst/>
                <a:latin typeface="Söhne"/>
              </a:rPr>
              <a:t>This will import all functions, classes, and variables defined in the module. However, this practice is generally discouraged, as it can lead to naming conflicts and makes it unclear which module a particular function or variable came from.</a:t>
            </a:r>
          </a:p>
          <a:p>
            <a:pPr algn="l"/>
            <a:endParaRPr lang="en-GB" b="1" i="0" dirty="0">
              <a:effectLst/>
              <a:latin typeface="Söhne"/>
            </a:endParaRPr>
          </a:p>
          <a:p>
            <a:pPr algn="l"/>
            <a:r>
              <a:rPr lang="en-GB" b="1" i="0" dirty="0">
                <a:effectLst/>
                <a:latin typeface="Söhne"/>
              </a:rPr>
              <a:t>Importing Functions with Aliases</a:t>
            </a:r>
          </a:p>
          <a:p>
            <a:pPr algn="l"/>
            <a:endParaRPr lang="en-GB" b="0" i="0" dirty="0">
              <a:solidFill>
                <a:srgbClr val="374151"/>
              </a:solidFill>
              <a:effectLst/>
              <a:latin typeface="Söhne"/>
            </a:endParaRPr>
          </a:p>
          <a:p>
            <a:pPr algn="l"/>
            <a:r>
              <a:rPr lang="en-GB" b="0" i="0" dirty="0">
                <a:solidFill>
                  <a:srgbClr val="374151"/>
                </a:solidFill>
                <a:effectLst/>
                <a:latin typeface="Söhne"/>
              </a:rPr>
              <a:t>You can also give imported functions an alias, similar to how we can give imported modules an alias. This can be done when the function name is long or if there is a naming conflict with another function in your code.</a:t>
            </a:r>
          </a:p>
          <a:p>
            <a:pPr algn="l"/>
            <a:endParaRPr lang="en-GB" b="0" i="0" dirty="0">
              <a:solidFill>
                <a:srgbClr val="374151"/>
              </a:solidFill>
              <a:effectLst/>
              <a:latin typeface="Söhne"/>
            </a:endParaRPr>
          </a:p>
          <a:p>
            <a:pPr algn="l"/>
            <a:r>
              <a:rPr lang="en-GB" b="0" i="0" dirty="0">
                <a:solidFill>
                  <a:srgbClr val="374151"/>
                </a:solidFill>
                <a:effectLst/>
                <a:latin typeface="Söhne"/>
              </a:rPr>
              <a:t>For example, if you have another function named </a:t>
            </a:r>
            <a:r>
              <a:rPr lang="en-GB" b="0" i="0" dirty="0" err="1">
                <a:solidFill>
                  <a:srgbClr val="374151"/>
                </a:solidFill>
                <a:effectLst/>
                <a:latin typeface="Söhne"/>
              </a:rPr>
              <a:t>parasyti_atbulai</a:t>
            </a:r>
            <a:r>
              <a:rPr lang="en-GB" b="0" i="0" dirty="0">
                <a:solidFill>
                  <a:srgbClr val="374151"/>
                </a:solidFill>
                <a:effectLst/>
                <a:latin typeface="Söhne"/>
              </a:rPr>
              <a:t> in your code, you can import the </a:t>
            </a:r>
            <a:r>
              <a:rPr lang="en-GB" b="0" i="0" dirty="0" err="1">
                <a:solidFill>
                  <a:srgbClr val="374151"/>
                </a:solidFill>
                <a:effectLst/>
                <a:latin typeface="Söhne"/>
              </a:rPr>
              <a:t>parasyti_atbulai</a:t>
            </a:r>
            <a:r>
              <a:rPr lang="en-GB" b="0" i="0" dirty="0">
                <a:solidFill>
                  <a:srgbClr val="374151"/>
                </a:solidFill>
                <a:effectLst/>
                <a:latin typeface="Söhne"/>
              </a:rPr>
              <a:t> from </a:t>
            </a:r>
            <a:r>
              <a:rPr lang="en-GB" b="0" i="0" dirty="0" err="1">
                <a:solidFill>
                  <a:srgbClr val="374151"/>
                </a:solidFill>
                <a:effectLst/>
                <a:latin typeface="Söhne"/>
              </a:rPr>
              <a:t>mano_modulis</a:t>
            </a:r>
            <a:r>
              <a:rPr lang="en-GB" b="0" i="0" dirty="0">
                <a:solidFill>
                  <a:srgbClr val="374151"/>
                </a:solidFill>
                <a:effectLst/>
                <a:latin typeface="Söhne"/>
              </a:rPr>
              <a:t> with an alias to avoid confusion:</a:t>
            </a:r>
          </a:p>
          <a:p>
            <a:r>
              <a:rPr lang="en-GB" dirty="0">
                <a:solidFill>
                  <a:srgbClr val="2E95D3"/>
                </a:solidFill>
                <a:effectLst/>
              </a:rPr>
              <a:t>from</a:t>
            </a:r>
            <a:r>
              <a:rPr lang="en-GB" dirty="0">
                <a:effectLst/>
              </a:rPr>
              <a:t> </a:t>
            </a:r>
            <a:r>
              <a:rPr lang="en-GB" dirty="0" err="1">
                <a:effectLst/>
              </a:rPr>
              <a:t>mano_modulis</a:t>
            </a:r>
            <a:r>
              <a:rPr lang="en-GB" dirty="0">
                <a:effectLst/>
              </a:rPr>
              <a:t> </a:t>
            </a:r>
            <a:r>
              <a:rPr lang="en-GB" dirty="0">
                <a:solidFill>
                  <a:srgbClr val="2E95D3"/>
                </a:solidFill>
                <a:effectLst/>
              </a:rPr>
              <a:t>import</a:t>
            </a:r>
            <a:r>
              <a:rPr lang="en-GB" dirty="0">
                <a:effectLst/>
              </a:rPr>
              <a:t> </a:t>
            </a:r>
            <a:r>
              <a:rPr lang="en-GB" dirty="0" err="1">
                <a:effectLst/>
              </a:rPr>
              <a:t>parasyti_atbulai</a:t>
            </a:r>
            <a:r>
              <a:rPr lang="en-GB" dirty="0">
                <a:effectLst/>
              </a:rPr>
              <a:t> </a:t>
            </a:r>
            <a:r>
              <a:rPr lang="en-GB" dirty="0">
                <a:solidFill>
                  <a:srgbClr val="2E95D3"/>
                </a:solidFill>
                <a:effectLst/>
              </a:rPr>
              <a:t>as</a:t>
            </a:r>
            <a:r>
              <a:rPr lang="en-GB" dirty="0">
                <a:effectLst/>
              </a:rPr>
              <a:t> pa </a:t>
            </a:r>
          </a:p>
          <a:p>
            <a:pPr algn="l"/>
            <a:endParaRPr lang="en-GB" b="0" i="0" dirty="0">
              <a:solidFill>
                <a:srgbClr val="374151"/>
              </a:solidFill>
              <a:effectLst/>
              <a:latin typeface="Söhne"/>
            </a:endParaRPr>
          </a:p>
          <a:p>
            <a:pPr algn="l"/>
            <a:r>
              <a:rPr lang="en-GB" b="0" i="0" dirty="0">
                <a:solidFill>
                  <a:srgbClr val="374151"/>
                </a:solidFill>
                <a:effectLst/>
                <a:latin typeface="Söhne"/>
              </a:rPr>
              <a:t>You can then call this function using its alias:</a:t>
            </a:r>
          </a:p>
          <a:p>
            <a:r>
              <a:rPr lang="en-GB" dirty="0" err="1">
                <a:effectLst/>
              </a:rPr>
              <a:t>sakinys</a:t>
            </a:r>
            <a:r>
              <a:rPr lang="en-GB" dirty="0">
                <a:effectLst/>
              </a:rPr>
              <a:t> = </a:t>
            </a:r>
            <a:r>
              <a:rPr lang="en-GB" dirty="0">
                <a:solidFill>
                  <a:srgbClr val="00A67D"/>
                </a:solidFill>
                <a:effectLst/>
              </a:rPr>
              <a:t>"</a:t>
            </a:r>
            <a:r>
              <a:rPr lang="en-GB" dirty="0" err="1">
                <a:solidFill>
                  <a:srgbClr val="00A67D"/>
                </a:solidFill>
                <a:effectLst/>
              </a:rPr>
              <a:t>Sveikas</a:t>
            </a:r>
            <a:r>
              <a:rPr lang="en-GB" dirty="0">
                <a:solidFill>
                  <a:srgbClr val="00A67D"/>
                </a:solidFill>
                <a:effectLst/>
              </a:rPr>
              <a:t>, </a:t>
            </a:r>
            <a:r>
              <a:rPr lang="en-GB" dirty="0" err="1">
                <a:solidFill>
                  <a:srgbClr val="00A67D"/>
                </a:solidFill>
                <a:effectLst/>
              </a:rPr>
              <a:t>pasauli</a:t>
            </a:r>
            <a:r>
              <a:rPr lang="en-GB" dirty="0">
                <a:solidFill>
                  <a:srgbClr val="00A67D"/>
                </a:solidFill>
                <a:effectLst/>
              </a:rPr>
              <a:t>!"</a:t>
            </a:r>
            <a:r>
              <a:rPr lang="en-GB" dirty="0">
                <a:effectLst/>
              </a:rPr>
              <a:t> </a:t>
            </a:r>
            <a:r>
              <a:rPr lang="en-GB" dirty="0" err="1">
                <a:effectLst/>
              </a:rPr>
              <a:t>atbulai</a:t>
            </a:r>
            <a:r>
              <a:rPr lang="en-GB" dirty="0">
                <a:effectLst/>
              </a:rPr>
              <a:t> = pa(</a:t>
            </a:r>
            <a:r>
              <a:rPr lang="en-GB" dirty="0" err="1">
                <a:effectLst/>
              </a:rPr>
              <a:t>sakinys</a:t>
            </a:r>
            <a:r>
              <a:rPr lang="en-GB" dirty="0">
                <a:effectLst/>
              </a:rPr>
              <a:t>) </a:t>
            </a:r>
          </a:p>
          <a:p>
            <a:pPr algn="l"/>
            <a:endParaRPr lang="en-GB" b="1" i="0" dirty="0">
              <a:effectLst/>
              <a:latin typeface="Söhne"/>
            </a:endParaRPr>
          </a:p>
          <a:p>
            <a:pPr algn="l"/>
            <a:r>
              <a:rPr lang="en-GB" b="1" i="0" dirty="0">
                <a:effectLst/>
                <a:latin typeface="Söhne"/>
              </a:rPr>
              <a:t>Conclusion</a:t>
            </a:r>
          </a:p>
          <a:p>
            <a:pPr algn="l"/>
            <a:endParaRPr lang="en-GB" b="0" i="0" dirty="0">
              <a:solidFill>
                <a:srgbClr val="374151"/>
              </a:solidFill>
              <a:effectLst/>
              <a:latin typeface="Söhne"/>
            </a:endParaRPr>
          </a:p>
          <a:p>
            <a:pPr algn="l"/>
            <a:r>
              <a:rPr lang="en-GB" b="0" i="0" dirty="0">
                <a:solidFill>
                  <a:srgbClr val="374151"/>
                </a:solidFill>
                <a:effectLst/>
                <a:latin typeface="Söhne"/>
              </a:rPr>
              <a:t>Importing specific functions from modules in Python is a useful technique that can help make your code cleaner and more readable. It also promotes code reuse, one of the key philosophies of Python and programming in general. Understanding how to import functions is an important skill in Python programming.</a:t>
            </a:r>
          </a:p>
          <a:p>
            <a:endParaRPr lang="en-LT" dirty="0"/>
          </a:p>
        </p:txBody>
      </p:sp>
      <p:sp>
        <p:nvSpPr>
          <p:cNvPr id="4" name="Slide Number Placeholder 3"/>
          <p:cNvSpPr>
            <a:spLocks noGrp="1"/>
          </p:cNvSpPr>
          <p:nvPr>
            <p:ph type="sldNum" sz="quarter" idx="5"/>
          </p:nvPr>
        </p:nvSpPr>
        <p:spPr/>
        <p:txBody>
          <a:bodyPr/>
          <a:lstStyle/>
          <a:p>
            <a:fld id="{2A5B11F5-AAFF-EE4F-8EE9-490E3A255159}" type="slidenum">
              <a:rPr lang="en-LT" smtClean="0"/>
              <a:t>5</a:t>
            </a:fld>
            <a:endParaRPr lang="en-LT"/>
          </a:p>
        </p:txBody>
      </p:sp>
    </p:spTree>
    <p:extLst>
      <p:ext uri="{BB962C8B-B14F-4D97-AF65-F5344CB8AC3E}">
        <p14:creationId xmlns:p14="http://schemas.microsoft.com/office/powerpoint/2010/main" val="3542091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effectLst/>
                <a:latin typeface="Söhne"/>
              </a:rPr>
              <a:t>Introduction</a:t>
            </a:r>
          </a:p>
          <a:p>
            <a:pPr algn="l"/>
            <a:endParaRPr lang="en-GB" b="0" i="0" dirty="0">
              <a:solidFill>
                <a:srgbClr val="374151"/>
              </a:solidFill>
              <a:effectLst/>
              <a:latin typeface="Söhne"/>
            </a:endParaRPr>
          </a:p>
          <a:p>
            <a:pPr algn="l"/>
            <a:r>
              <a:rPr lang="en-GB" b="0" i="0" dirty="0">
                <a:solidFill>
                  <a:srgbClr val="374151"/>
                </a:solidFill>
                <a:effectLst/>
                <a:latin typeface="Söhne"/>
              </a:rPr>
              <a:t>In Python, you can import multiple items from a module by including them in the import statement, separated by commas. This approach is often used when you want to use a few specific functions, classes, or variables from a module without importing the entire module.</a:t>
            </a:r>
          </a:p>
          <a:p>
            <a:pPr algn="l"/>
            <a:endParaRPr lang="en-GB" b="1" i="0" dirty="0">
              <a:effectLst/>
              <a:latin typeface="Söhne"/>
            </a:endParaRPr>
          </a:p>
          <a:p>
            <a:pPr algn="l"/>
            <a:r>
              <a:rPr lang="en-GB" b="1" i="0" dirty="0">
                <a:effectLst/>
                <a:latin typeface="Söhne"/>
              </a:rPr>
              <a:t>Importing Multiple Items</a:t>
            </a:r>
          </a:p>
          <a:p>
            <a:pPr algn="l"/>
            <a:endParaRPr lang="en-GB" b="0" i="0" dirty="0">
              <a:solidFill>
                <a:srgbClr val="374151"/>
              </a:solidFill>
              <a:effectLst/>
              <a:latin typeface="Söhne"/>
            </a:endParaRPr>
          </a:p>
          <a:p>
            <a:pPr algn="l"/>
            <a:r>
              <a:rPr lang="en-GB" b="0" i="0" dirty="0">
                <a:solidFill>
                  <a:srgbClr val="374151"/>
                </a:solidFill>
                <a:effectLst/>
                <a:latin typeface="Söhne"/>
              </a:rPr>
              <a:t>The syntax for importing multiple items from a module is:</a:t>
            </a:r>
          </a:p>
          <a:p>
            <a:r>
              <a:rPr lang="en-GB" dirty="0">
                <a:solidFill>
                  <a:srgbClr val="2E95D3"/>
                </a:solidFill>
                <a:effectLst/>
              </a:rPr>
              <a:t>from</a:t>
            </a:r>
            <a:r>
              <a:rPr lang="en-GB" dirty="0">
                <a:effectLst/>
              </a:rPr>
              <a:t> </a:t>
            </a:r>
            <a:r>
              <a:rPr lang="en-GB" dirty="0" err="1">
                <a:effectLst/>
              </a:rPr>
              <a:t>module_name</a:t>
            </a:r>
            <a:r>
              <a:rPr lang="en-GB" dirty="0">
                <a:effectLst/>
              </a:rPr>
              <a:t> </a:t>
            </a:r>
            <a:r>
              <a:rPr lang="en-GB" dirty="0">
                <a:solidFill>
                  <a:srgbClr val="2E95D3"/>
                </a:solidFill>
                <a:effectLst/>
              </a:rPr>
              <a:t>import</a:t>
            </a:r>
            <a:r>
              <a:rPr lang="en-GB" dirty="0">
                <a:effectLst/>
              </a:rPr>
              <a:t> item1, item2, item3 </a:t>
            </a:r>
          </a:p>
          <a:p>
            <a:pPr algn="l"/>
            <a:endParaRPr lang="en-GB" b="0" i="0" dirty="0">
              <a:solidFill>
                <a:srgbClr val="374151"/>
              </a:solidFill>
              <a:effectLst/>
              <a:latin typeface="Söhne"/>
            </a:endParaRPr>
          </a:p>
          <a:p>
            <a:pPr algn="l"/>
            <a:r>
              <a:rPr lang="en-GB" b="0" i="0" dirty="0">
                <a:solidFill>
                  <a:srgbClr val="374151"/>
                </a:solidFill>
                <a:effectLst/>
                <a:latin typeface="Söhne"/>
              </a:rPr>
              <a:t>Here, </a:t>
            </a:r>
            <a:r>
              <a:rPr lang="en-GB" b="0" i="0" dirty="0" err="1">
                <a:solidFill>
                  <a:srgbClr val="374151"/>
                </a:solidFill>
                <a:effectLst/>
                <a:latin typeface="Söhne"/>
              </a:rPr>
              <a:t>module_name</a:t>
            </a:r>
            <a:r>
              <a:rPr lang="en-GB" b="0" i="0" dirty="0">
                <a:solidFill>
                  <a:srgbClr val="374151"/>
                </a:solidFill>
                <a:effectLst/>
                <a:latin typeface="Söhne"/>
              </a:rPr>
              <a:t> is the name of the module you're importing from, and item1, item2, and item3 are the names of the items you're importing.</a:t>
            </a:r>
          </a:p>
          <a:p>
            <a:pPr algn="l"/>
            <a:r>
              <a:rPr lang="en-GB" b="0" i="0" dirty="0">
                <a:solidFill>
                  <a:srgbClr val="374151"/>
                </a:solidFill>
                <a:effectLst/>
                <a:latin typeface="Söhne"/>
              </a:rPr>
              <a:t>In your provided code snippet:</a:t>
            </a:r>
          </a:p>
          <a:p>
            <a:r>
              <a:rPr lang="en-GB" dirty="0">
                <a:solidFill>
                  <a:srgbClr val="2E95D3"/>
                </a:solidFill>
                <a:effectLst/>
              </a:rPr>
              <a:t>from</a:t>
            </a:r>
            <a:r>
              <a:rPr lang="en-GB" dirty="0">
                <a:effectLst/>
              </a:rPr>
              <a:t> </a:t>
            </a:r>
            <a:r>
              <a:rPr lang="en-GB" dirty="0" err="1">
                <a:effectLst/>
              </a:rPr>
              <a:t>mano_modulis</a:t>
            </a:r>
            <a:r>
              <a:rPr lang="en-GB" dirty="0">
                <a:effectLst/>
              </a:rPr>
              <a:t> </a:t>
            </a:r>
            <a:r>
              <a:rPr lang="en-GB" dirty="0">
                <a:solidFill>
                  <a:srgbClr val="2E95D3"/>
                </a:solidFill>
                <a:effectLst/>
              </a:rPr>
              <a:t>import</a:t>
            </a:r>
            <a:r>
              <a:rPr lang="en-GB" dirty="0">
                <a:effectLst/>
              </a:rPr>
              <a:t> </a:t>
            </a:r>
            <a:r>
              <a:rPr lang="en-GB" dirty="0" err="1">
                <a:effectLst/>
              </a:rPr>
              <a:t>parasyti_atbulai</a:t>
            </a:r>
            <a:r>
              <a:rPr lang="en-GB" dirty="0">
                <a:effectLst/>
              </a:rPr>
              <a:t>, </a:t>
            </a:r>
            <a:r>
              <a:rPr lang="en-GB" dirty="0" err="1">
                <a:effectLst/>
              </a:rPr>
              <a:t>kintamasis</a:t>
            </a:r>
            <a:r>
              <a:rPr lang="en-GB" dirty="0">
                <a:effectLst/>
              </a:rPr>
              <a:t> </a:t>
            </a:r>
            <a:r>
              <a:rPr lang="en-GB" dirty="0" err="1">
                <a:effectLst/>
              </a:rPr>
              <a:t>sakinys</a:t>
            </a:r>
            <a:r>
              <a:rPr lang="en-GB" dirty="0">
                <a:effectLst/>
              </a:rPr>
              <a:t> = </a:t>
            </a:r>
            <a:r>
              <a:rPr lang="en-GB" dirty="0">
                <a:solidFill>
                  <a:srgbClr val="00A67D"/>
                </a:solidFill>
                <a:effectLst/>
              </a:rPr>
              <a:t>"</a:t>
            </a:r>
            <a:r>
              <a:rPr lang="en-GB" dirty="0" err="1">
                <a:solidFill>
                  <a:srgbClr val="00A67D"/>
                </a:solidFill>
                <a:effectLst/>
              </a:rPr>
              <a:t>Sveikas</a:t>
            </a:r>
            <a:r>
              <a:rPr lang="en-GB" dirty="0">
                <a:solidFill>
                  <a:srgbClr val="00A67D"/>
                </a:solidFill>
                <a:effectLst/>
              </a:rPr>
              <a:t>, </a:t>
            </a:r>
            <a:r>
              <a:rPr lang="en-GB" dirty="0" err="1">
                <a:solidFill>
                  <a:srgbClr val="00A67D"/>
                </a:solidFill>
                <a:effectLst/>
              </a:rPr>
              <a:t>pasauli</a:t>
            </a:r>
            <a:r>
              <a:rPr lang="en-GB" dirty="0">
                <a:solidFill>
                  <a:srgbClr val="00A67D"/>
                </a:solidFill>
                <a:effectLst/>
              </a:rPr>
              <a:t>!"</a:t>
            </a:r>
            <a:r>
              <a:rPr lang="en-GB" dirty="0">
                <a:effectLst/>
              </a:rPr>
              <a:t> </a:t>
            </a:r>
            <a:r>
              <a:rPr lang="en-GB" dirty="0" err="1">
                <a:effectLst/>
              </a:rPr>
              <a:t>atbulai</a:t>
            </a:r>
            <a:r>
              <a:rPr lang="en-GB" dirty="0">
                <a:effectLst/>
              </a:rPr>
              <a:t> = </a:t>
            </a:r>
            <a:r>
              <a:rPr lang="en-GB" dirty="0" err="1">
                <a:effectLst/>
              </a:rPr>
              <a:t>parasyti_atbulai</a:t>
            </a:r>
            <a:r>
              <a:rPr lang="en-GB" dirty="0">
                <a:effectLst/>
              </a:rPr>
              <a:t>(</a:t>
            </a:r>
            <a:r>
              <a:rPr lang="en-GB" dirty="0" err="1">
                <a:effectLst/>
              </a:rPr>
              <a:t>sakinys</a:t>
            </a:r>
            <a:r>
              <a:rPr lang="en-GB" dirty="0">
                <a:effectLst/>
              </a:rPr>
              <a:t>) </a:t>
            </a:r>
            <a:r>
              <a:rPr lang="en-GB" dirty="0">
                <a:solidFill>
                  <a:srgbClr val="E9950C"/>
                </a:solidFill>
                <a:effectLst/>
              </a:rPr>
              <a:t>print</a:t>
            </a:r>
            <a:r>
              <a:rPr lang="en-GB" dirty="0">
                <a:effectLst/>
              </a:rPr>
              <a:t>(</a:t>
            </a:r>
            <a:r>
              <a:rPr lang="en-GB" dirty="0" err="1">
                <a:effectLst/>
              </a:rPr>
              <a:t>kintamasis</a:t>
            </a:r>
            <a:r>
              <a:rPr lang="en-GB" dirty="0">
                <a:effectLst/>
              </a:rPr>
              <a:t>) </a:t>
            </a:r>
          </a:p>
          <a:p>
            <a:pPr algn="l"/>
            <a:endParaRPr lang="en-GB" b="0" i="0" dirty="0">
              <a:solidFill>
                <a:srgbClr val="374151"/>
              </a:solidFill>
              <a:effectLst/>
              <a:latin typeface="Söhne"/>
            </a:endParaRPr>
          </a:p>
          <a:p>
            <a:pPr algn="l"/>
            <a:r>
              <a:rPr lang="en-GB" b="0" i="0" dirty="0">
                <a:solidFill>
                  <a:srgbClr val="374151"/>
                </a:solidFill>
                <a:effectLst/>
                <a:latin typeface="Söhne"/>
              </a:rPr>
              <a:t>The </a:t>
            </a:r>
            <a:r>
              <a:rPr lang="en-GB" b="0" i="0" dirty="0" err="1">
                <a:solidFill>
                  <a:srgbClr val="374151"/>
                </a:solidFill>
                <a:effectLst/>
                <a:latin typeface="Söhne"/>
              </a:rPr>
              <a:t>parasyti_atbulai</a:t>
            </a:r>
            <a:r>
              <a:rPr lang="en-GB" b="0" i="0" dirty="0">
                <a:solidFill>
                  <a:srgbClr val="374151"/>
                </a:solidFill>
                <a:effectLst/>
                <a:latin typeface="Söhne"/>
              </a:rPr>
              <a:t> function and </a:t>
            </a:r>
            <a:r>
              <a:rPr lang="en-GB" b="0" i="0" dirty="0" err="1">
                <a:solidFill>
                  <a:srgbClr val="374151"/>
                </a:solidFill>
                <a:effectLst/>
                <a:latin typeface="Söhne"/>
              </a:rPr>
              <a:t>kintamasis</a:t>
            </a:r>
            <a:r>
              <a:rPr lang="en-GB" b="0" i="0" dirty="0">
                <a:solidFill>
                  <a:srgbClr val="374151"/>
                </a:solidFill>
                <a:effectLst/>
                <a:latin typeface="Söhne"/>
              </a:rPr>
              <a:t> variable are imported from the </a:t>
            </a:r>
            <a:r>
              <a:rPr lang="en-GB" b="0" i="0" dirty="0" err="1">
                <a:solidFill>
                  <a:srgbClr val="374151"/>
                </a:solidFill>
                <a:effectLst/>
                <a:latin typeface="Söhne"/>
              </a:rPr>
              <a:t>mano_modulis</a:t>
            </a:r>
            <a:r>
              <a:rPr lang="en-GB" b="0" i="0" dirty="0">
                <a:solidFill>
                  <a:srgbClr val="374151"/>
                </a:solidFill>
                <a:effectLst/>
                <a:latin typeface="Söhne"/>
              </a:rPr>
              <a:t> module. The </a:t>
            </a:r>
            <a:r>
              <a:rPr lang="en-GB" b="0" i="0" dirty="0" err="1">
                <a:solidFill>
                  <a:srgbClr val="374151"/>
                </a:solidFill>
                <a:effectLst/>
                <a:latin typeface="Söhne"/>
              </a:rPr>
              <a:t>parasyti_atbulai</a:t>
            </a:r>
            <a:r>
              <a:rPr lang="en-GB" b="0" i="0" dirty="0">
                <a:solidFill>
                  <a:srgbClr val="374151"/>
                </a:solidFill>
                <a:effectLst/>
                <a:latin typeface="Söhne"/>
              </a:rPr>
              <a:t> function is then called with </a:t>
            </a:r>
            <a:r>
              <a:rPr lang="en-GB" b="0" i="0" dirty="0" err="1">
                <a:solidFill>
                  <a:srgbClr val="374151"/>
                </a:solidFill>
                <a:effectLst/>
                <a:latin typeface="Söhne"/>
              </a:rPr>
              <a:t>sakinys</a:t>
            </a:r>
            <a:r>
              <a:rPr lang="en-GB" b="0" i="0" dirty="0">
                <a:solidFill>
                  <a:srgbClr val="374151"/>
                </a:solidFill>
                <a:effectLst/>
                <a:latin typeface="Söhne"/>
              </a:rPr>
              <a:t> as an argument, and the </a:t>
            </a:r>
            <a:r>
              <a:rPr lang="en-GB" b="0" i="0" dirty="0" err="1">
                <a:solidFill>
                  <a:srgbClr val="374151"/>
                </a:solidFill>
                <a:effectLst/>
                <a:latin typeface="Söhne"/>
              </a:rPr>
              <a:t>kintamasis</a:t>
            </a:r>
            <a:r>
              <a:rPr lang="en-GB" b="0" i="0" dirty="0">
                <a:solidFill>
                  <a:srgbClr val="374151"/>
                </a:solidFill>
                <a:effectLst/>
                <a:latin typeface="Söhne"/>
              </a:rPr>
              <a:t> variable is printed.</a:t>
            </a:r>
          </a:p>
          <a:p>
            <a:pPr algn="l"/>
            <a:endParaRPr lang="en-GB" b="1" i="0" dirty="0">
              <a:effectLst/>
              <a:latin typeface="Söhne"/>
            </a:endParaRPr>
          </a:p>
          <a:p>
            <a:pPr algn="l"/>
            <a:r>
              <a:rPr lang="en-GB" b="1" i="0" dirty="0">
                <a:effectLst/>
                <a:latin typeface="Söhne"/>
              </a:rPr>
              <a:t>Considerations</a:t>
            </a:r>
          </a:p>
          <a:p>
            <a:pPr algn="l"/>
            <a:endParaRPr lang="en-GB" b="0" i="0" dirty="0">
              <a:solidFill>
                <a:srgbClr val="374151"/>
              </a:solidFill>
              <a:effectLst/>
              <a:latin typeface="Söhne"/>
            </a:endParaRPr>
          </a:p>
          <a:p>
            <a:pPr algn="l"/>
            <a:r>
              <a:rPr lang="en-GB" b="0" i="0" dirty="0">
                <a:solidFill>
                  <a:srgbClr val="374151"/>
                </a:solidFill>
                <a:effectLst/>
                <a:latin typeface="Söhne"/>
              </a:rPr>
              <a:t>While importing specific items from a module can make your code cleaner and more efficient, it does come with some risks. One is the possibility of name clashes. If the item you're importing from a module has the same name as an item in your script, the imported item will overwrite the one in your script.</a:t>
            </a:r>
          </a:p>
          <a:p>
            <a:pPr algn="l"/>
            <a:endParaRPr lang="en-GB" b="1" i="0" dirty="0">
              <a:effectLst/>
              <a:latin typeface="Söhne"/>
            </a:endParaRPr>
          </a:p>
          <a:p>
            <a:pPr algn="l"/>
            <a:r>
              <a:rPr lang="en-GB" b="1" i="0" dirty="0">
                <a:effectLst/>
                <a:latin typeface="Söhne"/>
              </a:rPr>
              <a:t>Importing All Items</a:t>
            </a:r>
          </a:p>
          <a:p>
            <a:pPr algn="l"/>
            <a:endParaRPr lang="en-GB" b="0" i="0" dirty="0">
              <a:solidFill>
                <a:srgbClr val="374151"/>
              </a:solidFill>
              <a:effectLst/>
              <a:latin typeface="Söhne"/>
            </a:endParaRPr>
          </a:p>
          <a:p>
            <a:pPr algn="l"/>
            <a:r>
              <a:rPr lang="en-GB" b="0" i="0" dirty="0">
                <a:solidFill>
                  <a:srgbClr val="374151"/>
                </a:solidFill>
                <a:effectLst/>
                <a:latin typeface="Söhne"/>
              </a:rPr>
              <a:t>If you want to import all items from a module, you can use the * wildcard:</a:t>
            </a:r>
          </a:p>
          <a:p>
            <a:r>
              <a:rPr lang="en-GB" dirty="0">
                <a:solidFill>
                  <a:srgbClr val="2E95D3"/>
                </a:solidFill>
                <a:effectLst/>
              </a:rPr>
              <a:t>from</a:t>
            </a:r>
            <a:r>
              <a:rPr lang="en-GB" dirty="0">
                <a:effectLst/>
              </a:rPr>
              <a:t> </a:t>
            </a:r>
            <a:r>
              <a:rPr lang="en-GB" dirty="0" err="1">
                <a:effectLst/>
              </a:rPr>
              <a:t>module_name</a:t>
            </a:r>
            <a:r>
              <a:rPr lang="en-GB" dirty="0">
                <a:effectLst/>
              </a:rPr>
              <a:t> </a:t>
            </a:r>
            <a:r>
              <a:rPr lang="en-GB" dirty="0">
                <a:solidFill>
                  <a:srgbClr val="2E95D3"/>
                </a:solidFill>
                <a:effectLst/>
              </a:rPr>
              <a:t>import</a:t>
            </a:r>
            <a:r>
              <a:rPr lang="en-GB" dirty="0">
                <a:effectLst/>
              </a:rPr>
              <a:t> * </a:t>
            </a:r>
          </a:p>
          <a:p>
            <a:pPr algn="l"/>
            <a:endParaRPr lang="en-GB" b="0" i="0" dirty="0">
              <a:solidFill>
                <a:srgbClr val="374151"/>
              </a:solidFill>
              <a:effectLst/>
              <a:latin typeface="Söhne"/>
            </a:endParaRPr>
          </a:p>
          <a:p>
            <a:pPr algn="l"/>
            <a:r>
              <a:rPr lang="en-GB" b="0" i="0" dirty="0">
                <a:solidFill>
                  <a:srgbClr val="374151"/>
                </a:solidFill>
                <a:effectLst/>
                <a:latin typeface="Söhne"/>
              </a:rPr>
              <a:t>However, this practice is generally discouraged because it can lead to name clashes and make your code less clear. It's usually better to import only the items you need or to import the entire module and use dot notation to access its items.</a:t>
            </a:r>
          </a:p>
          <a:p>
            <a:pPr algn="l"/>
            <a:endParaRPr lang="en-GB" b="1" i="0" dirty="0">
              <a:effectLst/>
              <a:latin typeface="Söhne"/>
            </a:endParaRPr>
          </a:p>
          <a:p>
            <a:pPr algn="l"/>
            <a:r>
              <a:rPr lang="en-GB" b="1" i="0" dirty="0">
                <a:effectLst/>
                <a:latin typeface="Söhne"/>
              </a:rPr>
              <a:t>Conclusion</a:t>
            </a:r>
          </a:p>
          <a:p>
            <a:pPr algn="l"/>
            <a:endParaRPr lang="en-GB" b="0" i="0" dirty="0">
              <a:solidFill>
                <a:srgbClr val="374151"/>
              </a:solidFill>
              <a:effectLst/>
              <a:latin typeface="Söhne"/>
            </a:endParaRPr>
          </a:p>
          <a:p>
            <a:pPr algn="l"/>
            <a:r>
              <a:rPr lang="en-GB" b="0" i="0" dirty="0">
                <a:solidFill>
                  <a:srgbClr val="374151"/>
                </a:solidFill>
                <a:effectLst/>
                <a:latin typeface="Söhne"/>
              </a:rPr>
              <a:t>Importing multiple items from a module is a useful feature in Python that can help make your code more efficient and easier to read. However, it's important to be aware of the risks of name clashes and to strive for clear, easy-to-understand code. As always in Python, readability counts!</a:t>
            </a:r>
          </a:p>
          <a:p>
            <a:endParaRPr lang="en-LT" dirty="0"/>
          </a:p>
        </p:txBody>
      </p:sp>
      <p:sp>
        <p:nvSpPr>
          <p:cNvPr id="4" name="Slide Number Placeholder 3"/>
          <p:cNvSpPr>
            <a:spLocks noGrp="1"/>
          </p:cNvSpPr>
          <p:nvPr>
            <p:ph type="sldNum" sz="quarter" idx="5"/>
          </p:nvPr>
        </p:nvSpPr>
        <p:spPr/>
        <p:txBody>
          <a:bodyPr/>
          <a:lstStyle/>
          <a:p>
            <a:fld id="{2A5B11F5-AAFF-EE4F-8EE9-490E3A255159}" type="slidenum">
              <a:rPr lang="en-LT" smtClean="0"/>
              <a:t>6</a:t>
            </a:fld>
            <a:endParaRPr lang="en-LT"/>
          </a:p>
        </p:txBody>
      </p:sp>
    </p:spTree>
    <p:extLst>
      <p:ext uri="{BB962C8B-B14F-4D97-AF65-F5344CB8AC3E}">
        <p14:creationId xmlns:p14="http://schemas.microsoft.com/office/powerpoint/2010/main" val="2863101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When importing items from a module in Python, you can assign them an alias, or a short name, that can be used in place of the full item name in your code. This is especially useful when the names of the items you're importing are long or if you want to avoid naming conflicts with other items in your code.</a:t>
            </a:r>
          </a:p>
          <a:p>
            <a:pPr algn="l"/>
            <a:endParaRPr lang="en-GB" b="1" i="0" dirty="0">
              <a:effectLst/>
              <a:latin typeface="Söhne"/>
            </a:endParaRPr>
          </a:p>
          <a:p>
            <a:pPr algn="l"/>
            <a:r>
              <a:rPr lang="en-GB" b="1" i="0" dirty="0">
                <a:effectLst/>
                <a:latin typeface="Söhne"/>
              </a:rPr>
              <a:t>Syntax for Importing with an Alias</a:t>
            </a:r>
          </a:p>
          <a:p>
            <a:pPr algn="l"/>
            <a:endParaRPr lang="en-GB" b="0" i="0" dirty="0">
              <a:solidFill>
                <a:srgbClr val="374151"/>
              </a:solidFill>
              <a:effectLst/>
              <a:latin typeface="Söhne"/>
            </a:endParaRPr>
          </a:p>
          <a:p>
            <a:pPr algn="l"/>
            <a:r>
              <a:rPr lang="en-GB" b="0" i="0" dirty="0">
                <a:solidFill>
                  <a:srgbClr val="374151"/>
                </a:solidFill>
                <a:effectLst/>
                <a:latin typeface="Söhne"/>
              </a:rPr>
              <a:t>The syntax to import an item with an alias is:</a:t>
            </a:r>
          </a:p>
          <a:p>
            <a:r>
              <a:rPr lang="en-GB" dirty="0">
                <a:solidFill>
                  <a:srgbClr val="2E95D3"/>
                </a:solidFill>
                <a:effectLst/>
              </a:rPr>
              <a:t>from</a:t>
            </a:r>
            <a:r>
              <a:rPr lang="en-GB" dirty="0">
                <a:effectLst/>
              </a:rPr>
              <a:t> </a:t>
            </a:r>
            <a:r>
              <a:rPr lang="en-GB" dirty="0" err="1">
                <a:effectLst/>
              </a:rPr>
              <a:t>module_name</a:t>
            </a:r>
            <a:r>
              <a:rPr lang="en-GB" dirty="0">
                <a:effectLst/>
              </a:rPr>
              <a:t> </a:t>
            </a:r>
            <a:r>
              <a:rPr lang="en-GB" dirty="0">
                <a:solidFill>
                  <a:srgbClr val="2E95D3"/>
                </a:solidFill>
                <a:effectLst/>
              </a:rPr>
              <a:t>import</a:t>
            </a:r>
            <a:r>
              <a:rPr lang="en-GB" dirty="0">
                <a:effectLst/>
              </a:rPr>
              <a:t> </a:t>
            </a:r>
            <a:r>
              <a:rPr lang="en-GB" dirty="0" err="1">
                <a:effectLst/>
              </a:rPr>
              <a:t>item_name</a:t>
            </a:r>
            <a:r>
              <a:rPr lang="en-GB" dirty="0">
                <a:effectLst/>
              </a:rPr>
              <a:t> </a:t>
            </a:r>
            <a:r>
              <a:rPr lang="en-GB" dirty="0">
                <a:solidFill>
                  <a:srgbClr val="2E95D3"/>
                </a:solidFill>
                <a:effectLst/>
              </a:rPr>
              <a:t>as</a:t>
            </a:r>
            <a:r>
              <a:rPr lang="en-GB" dirty="0">
                <a:effectLst/>
              </a:rPr>
              <a:t> </a:t>
            </a:r>
            <a:r>
              <a:rPr lang="en-GB" dirty="0" err="1">
                <a:effectLst/>
              </a:rPr>
              <a:t>alias_name</a:t>
            </a:r>
            <a:r>
              <a:rPr lang="en-GB" dirty="0">
                <a:effectLst/>
              </a:rPr>
              <a:t> </a:t>
            </a:r>
          </a:p>
          <a:p>
            <a:pPr algn="l"/>
            <a:endParaRPr lang="en-GB" b="0" i="0" dirty="0">
              <a:solidFill>
                <a:srgbClr val="374151"/>
              </a:solidFill>
              <a:effectLst/>
              <a:latin typeface="Söhne"/>
            </a:endParaRPr>
          </a:p>
          <a:p>
            <a:pPr algn="l"/>
            <a:r>
              <a:rPr lang="en-GB" b="0" i="0" dirty="0">
                <a:solidFill>
                  <a:srgbClr val="374151"/>
                </a:solidFill>
                <a:effectLst/>
                <a:latin typeface="Söhne"/>
              </a:rPr>
              <a:t>In this case, </a:t>
            </a:r>
            <a:r>
              <a:rPr lang="en-GB" b="0" i="0" dirty="0" err="1">
                <a:solidFill>
                  <a:srgbClr val="374151"/>
                </a:solidFill>
                <a:effectLst/>
                <a:latin typeface="Söhne"/>
              </a:rPr>
              <a:t>module_name</a:t>
            </a:r>
            <a:r>
              <a:rPr lang="en-GB" b="0" i="0" dirty="0">
                <a:solidFill>
                  <a:srgbClr val="374151"/>
                </a:solidFill>
                <a:effectLst/>
                <a:latin typeface="Söhne"/>
              </a:rPr>
              <a:t> is the name of the module, </a:t>
            </a:r>
            <a:r>
              <a:rPr lang="en-GB" b="0" i="0" dirty="0" err="1">
                <a:solidFill>
                  <a:srgbClr val="374151"/>
                </a:solidFill>
                <a:effectLst/>
                <a:latin typeface="Söhne"/>
              </a:rPr>
              <a:t>item_name</a:t>
            </a:r>
            <a:r>
              <a:rPr lang="en-GB" b="0" i="0" dirty="0">
                <a:solidFill>
                  <a:srgbClr val="374151"/>
                </a:solidFill>
                <a:effectLst/>
                <a:latin typeface="Söhne"/>
              </a:rPr>
              <a:t> is the name of the item you're importing from the module, and </a:t>
            </a:r>
            <a:r>
              <a:rPr lang="en-GB" b="0" i="0" dirty="0" err="1">
                <a:solidFill>
                  <a:srgbClr val="374151"/>
                </a:solidFill>
                <a:effectLst/>
                <a:latin typeface="Söhne"/>
              </a:rPr>
              <a:t>alias_name</a:t>
            </a:r>
            <a:r>
              <a:rPr lang="en-GB" b="0" i="0" dirty="0">
                <a:solidFill>
                  <a:srgbClr val="374151"/>
                </a:solidFill>
                <a:effectLst/>
                <a:latin typeface="Söhne"/>
              </a:rPr>
              <a:t> is the short name that you want to use for the item in your code.</a:t>
            </a:r>
          </a:p>
          <a:p>
            <a:pPr algn="l"/>
            <a:endParaRPr lang="en-GB" b="0" i="0" dirty="0">
              <a:solidFill>
                <a:srgbClr val="374151"/>
              </a:solidFill>
              <a:effectLst/>
              <a:latin typeface="Söhne"/>
            </a:endParaRPr>
          </a:p>
          <a:p>
            <a:pPr algn="l"/>
            <a:r>
              <a:rPr lang="en-GB" b="0" i="0" dirty="0">
                <a:solidFill>
                  <a:srgbClr val="374151"/>
                </a:solidFill>
                <a:effectLst/>
                <a:latin typeface="Söhne"/>
              </a:rPr>
              <a:t>You can also import multiple items with aliases at once:</a:t>
            </a:r>
          </a:p>
          <a:p>
            <a:r>
              <a:rPr lang="en-GB" dirty="0">
                <a:solidFill>
                  <a:srgbClr val="2E95D3"/>
                </a:solidFill>
                <a:effectLst/>
              </a:rPr>
              <a:t>from</a:t>
            </a:r>
            <a:r>
              <a:rPr lang="en-GB" dirty="0">
                <a:effectLst/>
              </a:rPr>
              <a:t> </a:t>
            </a:r>
            <a:r>
              <a:rPr lang="en-GB" dirty="0" err="1">
                <a:effectLst/>
              </a:rPr>
              <a:t>module_name</a:t>
            </a:r>
            <a:r>
              <a:rPr lang="en-GB" dirty="0">
                <a:effectLst/>
              </a:rPr>
              <a:t> </a:t>
            </a:r>
            <a:r>
              <a:rPr lang="en-GB" dirty="0">
                <a:solidFill>
                  <a:srgbClr val="2E95D3"/>
                </a:solidFill>
                <a:effectLst/>
              </a:rPr>
              <a:t>import</a:t>
            </a:r>
            <a:r>
              <a:rPr lang="en-GB" dirty="0">
                <a:effectLst/>
              </a:rPr>
              <a:t> item1 </a:t>
            </a:r>
            <a:r>
              <a:rPr lang="en-GB" dirty="0">
                <a:solidFill>
                  <a:srgbClr val="2E95D3"/>
                </a:solidFill>
                <a:effectLst/>
              </a:rPr>
              <a:t>as</a:t>
            </a:r>
            <a:r>
              <a:rPr lang="en-GB" dirty="0">
                <a:effectLst/>
              </a:rPr>
              <a:t> alias1, item2 </a:t>
            </a:r>
            <a:r>
              <a:rPr lang="en-GB" dirty="0">
                <a:solidFill>
                  <a:srgbClr val="2E95D3"/>
                </a:solidFill>
                <a:effectLst/>
              </a:rPr>
              <a:t>as</a:t>
            </a:r>
            <a:r>
              <a:rPr lang="en-GB" dirty="0">
                <a:effectLst/>
              </a:rPr>
              <a:t> alias2 </a:t>
            </a:r>
          </a:p>
          <a:p>
            <a:pPr algn="l"/>
            <a:endParaRPr lang="en-GB" b="1" i="0" dirty="0">
              <a:effectLst/>
              <a:latin typeface="Söhne"/>
            </a:endParaRPr>
          </a:p>
          <a:p>
            <a:pPr algn="l"/>
            <a:r>
              <a:rPr lang="en-GB" b="1" i="0" dirty="0">
                <a:effectLst/>
                <a:latin typeface="Söhne"/>
              </a:rPr>
              <a:t>Example</a:t>
            </a:r>
          </a:p>
          <a:p>
            <a:pPr algn="l"/>
            <a:endParaRPr lang="en-GB" b="0" i="0" dirty="0">
              <a:solidFill>
                <a:srgbClr val="374151"/>
              </a:solidFill>
              <a:effectLst/>
              <a:latin typeface="Söhne"/>
            </a:endParaRPr>
          </a:p>
          <a:p>
            <a:pPr algn="l"/>
            <a:r>
              <a:rPr lang="en-GB" b="0" i="0" dirty="0">
                <a:solidFill>
                  <a:srgbClr val="374151"/>
                </a:solidFill>
                <a:effectLst/>
                <a:latin typeface="Söhne"/>
              </a:rPr>
              <a:t>In your provided code snippet:</a:t>
            </a:r>
          </a:p>
          <a:p>
            <a:r>
              <a:rPr lang="en-GB" dirty="0">
                <a:solidFill>
                  <a:srgbClr val="2E95D3"/>
                </a:solidFill>
                <a:effectLst/>
              </a:rPr>
              <a:t>from</a:t>
            </a:r>
            <a:r>
              <a:rPr lang="en-GB" dirty="0">
                <a:effectLst/>
              </a:rPr>
              <a:t> </a:t>
            </a:r>
            <a:r>
              <a:rPr lang="en-GB" dirty="0" err="1">
                <a:effectLst/>
              </a:rPr>
              <a:t>mano_modulis</a:t>
            </a:r>
            <a:r>
              <a:rPr lang="en-GB" dirty="0">
                <a:effectLst/>
              </a:rPr>
              <a:t> </a:t>
            </a:r>
            <a:r>
              <a:rPr lang="en-GB" dirty="0">
                <a:solidFill>
                  <a:srgbClr val="2E95D3"/>
                </a:solidFill>
                <a:effectLst/>
              </a:rPr>
              <a:t>import</a:t>
            </a:r>
            <a:r>
              <a:rPr lang="en-GB" dirty="0">
                <a:effectLst/>
              </a:rPr>
              <a:t> </a:t>
            </a:r>
            <a:r>
              <a:rPr lang="en-GB" dirty="0" err="1">
                <a:effectLst/>
              </a:rPr>
              <a:t>parasyti_atbulai</a:t>
            </a:r>
            <a:r>
              <a:rPr lang="en-GB" dirty="0">
                <a:effectLst/>
              </a:rPr>
              <a:t> </a:t>
            </a:r>
            <a:r>
              <a:rPr lang="en-GB" dirty="0">
                <a:solidFill>
                  <a:srgbClr val="2E95D3"/>
                </a:solidFill>
                <a:effectLst/>
              </a:rPr>
              <a:t>as</a:t>
            </a:r>
            <a:r>
              <a:rPr lang="en-GB" dirty="0">
                <a:effectLst/>
              </a:rPr>
              <a:t> pa, </a:t>
            </a:r>
            <a:r>
              <a:rPr lang="en-GB" dirty="0" err="1">
                <a:effectLst/>
              </a:rPr>
              <a:t>kintamasis</a:t>
            </a:r>
            <a:r>
              <a:rPr lang="en-GB" dirty="0">
                <a:effectLst/>
              </a:rPr>
              <a:t> </a:t>
            </a:r>
            <a:r>
              <a:rPr lang="en-GB" dirty="0" err="1">
                <a:effectLst/>
              </a:rPr>
              <a:t>sakinys</a:t>
            </a:r>
            <a:r>
              <a:rPr lang="en-GB" dirty="0">
                <a:effectLst/>
              </a:rPr>
              <a:t> = </a:t>
            </a:r>
            <a:r>
              <a:rPr lang="en-GB" dirty="0">
                <a:solidFill>
                  <a:srgbClr val="00A67D"/>
                </a:solidFill>
                <a:effectLst/>
              </a:rPr>
              <a:t>"</a:t>
            </a:r>
            <a:r>
              <a:rPr lang="en-GB" dirty="0" err="1">
                <a:solidFill>
                  <a:srgbClr val="00A67D"/>
                </a:solidFill>
                <a:effectLst/>
              </a:rPr>
              <a:t>Sveikas</a:t>
            </a:r>
            <a:r>
              <a:rPr lang="en-GB" dirty="0">
                <a:solidFill>
                  <a:srgbClr val="00A67D"/>
                </a:solidFill>
                <a:effectLst/>
              </a:rPr>
              <a:t>, </a:t>
            </a:r>
            <a:r>
              <a:rPr lang="en-GB" dirty="0" err="1">
                <a:solidFill>
                  <a:srgbClr val="00A67D"/>
                </a:solidFill>
                <a:effectLst/>
              </a:rPr>
              <a:t>pasauli</a:t>
            </a:r>
            <a:r>
              <a:rPr lang="en-GB" dirty="0">
                <a:solidFill>
                  <a:srgbClr val="00A67D"/>
                </a:solidFill>
                <a:effectLst/>
              </a:rPr>
              <a:t>!"</a:t>
            </a:r>
            <a:r>
              <a:rPr lang="en-GB" dirty="0">
                <a:effectLst/>
              </a:rPr>
              <a:t> </a:t>
            </a:r>
            <a:r>
              <a:rPr lang="en-GB" dirty="0" err="1">
                <a:effectLst/>
              </a:rPr>
              <a:t>atbulai</a:t>
            </a:r>
            <a:r>
              <a:rPr lang="en-GB" dirty="0">
                <a:effectLst/>
              </a:rPr>
              <a:t> = pa(</a:t>
            </a:r>
            <a:r>
              <a:rPr lang="en-GB" dirty="0" err="1">
                <a:effectLst/>
              </a:rPr>
              <a:t>sakinys</a:t>
            </a:r>
            <a:r>
              <a:rPr lang="en-GB" dirty="0">
                <a:effectLst/>
              </a:rPr>
              <a:t>) </a:t>
            </a:r>
            <a:r>
              <a:rPr lang="en-GB" dirty="0">
                <a:solidFill>
                  <a:srgbClr val="E9950C"/>
                </a:solidFill>
                <a:effectLst/>
              </a:rPr>
              <a:t>print</a:t>
            </a:r>
            <a:r>
              <a:rPr lang="en-GB" dirty="0">
                <a:effectLst/>
              </a:rPr>
              <a:t>(</a:t>
            </a:r>
            <a:r>
              <a:rPr lang="en-GB" dirty="0" err="1">
                <a:effectLst/>
              </a:rPr>
              <a:t>kintamasis</a:t>
            </a:r>
            <a:r>
              <a:rPr lang="en-GB" dirty="0">
                <a:effectLst/>
              </a:rPr>
              <a:t>) </a:t>
            </a:r>
          </a:p>
          <a:p>
            <a:pPr algn="l"/>
            <a:endParaRPr lang="en-GB" b="0" i="0" dirty="0">
              <a:solidFill>
                <a:srgbClr val="374151"/>
              </a:solidFill>
              <a:effectLst/>
              <a:latin typeface="Söhne"/>
            </a:endParaRPr>
          </a:p>
          <a:p>
            <a:pPr algn="l"/>
            <a:r>
              <a:rPr lang="en-GB" b="0" i="0" dirty="0">
                <a:solidFill>
                  <a:srgbClr val="374151"/>
                </a:solidFill>
                <a:effectLst/>
                <a:latin typeface="Söhne"/>
              </a:rPr>
              <a:t>The </a:t>
            </a:r>
            <a:r>
              <a:rPr lang="en-GB" b="0" i="0" dirty="0" err="1">
                <a:solidFill>
                  <a:srgbClr val="374151"/>
                </a:solidFill>
                <a:effectLst/>
                <a:latin typeface="Söhne"/>
              </a:rPr>
              <a:t>parasyti_atbulai</a:t>
            </a:r>
            <a:r>
              <a:rPr lang="en-GB" b="0" i="0" dirty="0">
                <a:solidFill>
                  <a:srgbClr val="374151"/>
                </a:solidFill>
                <a:effectLst/>
                <a:latin typeface="Söhne"/>
              </a:rPr>
              <a:t> function is imported from the </a:t>
            </a:r>
            <a:r>
              <a:rPr lang="en-GB" b="0" i="0" dirty="0" err="1">
                <a:solidFill>
                  <a:srgbClr val="374151"/>
                </a:solidFill>
                <a:effectLst/>
                <a:latin typeface="Söhne"/>
              </a:rPr>
              <a:t>mano_modulis</a:t>
            </a:r>
            <a:r>
              <a:rPr lang="en-GB" b="0" i="0" dirty="0">
                <a:solidFill>
                  <a:srgbClr val="374151"/>
                </a:solidFill>
                <a:effectLst/>
                <a:latin typeface="Söhne"/>
              </a:rPr>
              <a:t> module with the alias pa, and the </a:t>
            </a:r>
            <a:r>
              <a:rPr lang="en-GB" b="0" i="0" dirty="0" err="1">
                <a:solidFill>
                  <a:srgbClr val="374151"/>
                </a:solidFill>
                <a:effectLst/>
                <a:latin typeface="Söhne"/>
              </a:rPr>
              <a:t>kintamasis</a:t>
            </a:r>
            <a:r>
              <a:rPr lang="en-GB" b="0" i="0" dirty="0">
                <a:solidFill>
                  <a:srgbClr val="374151"/>
                </a:solidFill>
                <a:effectLst/>
                <a:latin typeface="Söhne"/>
              </a:rPr>
              <a:t> variable is also imported. Then, the pa function is called with </a:t>
            </a:r>
            <a:r>
              <a:rPr lang="en-GB" b="0" i="0" dirty="0" err="1">
                <a:solidFill>
                  <a:srgbClr val="374151"/>
                </a:solidFill>
                <a:effectLst/>
                <a:latin typeface="Söhne"/>
              </a:rPr>
              <a:t>sakinys</a:t>
            </a:r>
            <a:r>
              <a:rPr lang="en-GB" b="0" i="0" dirty="0">
                <a:solidFill>
                  <a:srgbClr val="374151"/>
                </a:solidFill>
                <a:effectLst/>
                <a:latin typeface="Söhne"/>
              </a:rPr>
              <a:t> as an argument, and the </a:t>
            </a:r>
            <a:r>
              <a:rPr lang="en-GB" b="0" i="0" dirty="0" err="1">
                <a:solidFill>
                  <a:srgbClr val="374151"/>
                </a:solidFill>
                <a:effectLst/>
                <a:latin typeface="Söhne"/>
              </a:rPr>
              <a:t>kintamasis</a:t>
            </a:r>
            <a:r>
              <a:rPr lang="en-GB" b="0" i="0" dirty="0">
                <a:solidFill>
                  <a:srgbClr val="374151"/>
                </a:solidFill>
                <a:effectLst/>
                <a:latin typeface="Söhne"/>
              </a:rPr>
              <a:t> variable is printed.</a:t>
            </a:r>
          </a:p>
          <a:p>
            <a:pPr algn="l"/>
            <a:endParaRPr lang="en-GB" b="0" i="0" dirty="0">
              <a:solidFill>
                <a:srgbClr val="374151"/>
              </a:solidFill>
              <a:effectLst/>
              <a:latin typeface="Söhne"/>
            </a:endParaRPr>
          </a:p>
          <a:p>
            <a:pPr algn="l"/>
            <a:r>
              <a:rPr lang="en-GB" b="0" i="0" dirty="0">
                <a:solidFill>
                  <a:srgbClr val="374151"/>
                </a:solidFill>
                <a:effectLst/>
                <a:latin typeface="Söhne"/>
              </a:rPr>
              <a:t>Notice that instead of using </a:t>
            </a:r>
            <a:r>
              <a:rPr lang="en-GB" b="0" i="0" dirty="0" err="1">
                <a:solidFill>
                  <a:srgbClr val="374151"/>
                </a:solidFill>
                <a:effectLst/>
                <a:latin typeface="Söhne"/>
              </a:rPr>
              <a:t>parasyti_atbulai</a:t>
            </a:r>
            <a:r>
              <a:rPr lang="en-GB" b="0" i="0" dirty="0">
                <a:solidFill>
                  <a:srgbClr val="374151"/>
                </a:solidFill>
                <a:effectLst/>
                <a:latin typeface="Söhne"/>
              </a:rPr>
              <a:t>(</a:t>
            </a:r>
            <a:r>
              <a:rPr lang="en-GB" b="0" i="0" dirty="0" err="1">
                <a:solidFill>
                  <a:srgbClr val="374151"/>
                </a:solidFill>
                <a:effectLst/>
                <a:latin typeface="Söhne"/>
              </a:rPr>
              <a:t>sakinys</a:t>
            </a:r>
            <a:r>
              <a:rPr lang="en-GB" b="0" i="0" dirty="0">
                <a:solidFill>
                  <a:srgbClr val="374151"/>
                </a:solidFill>
                <a:effectLst/>
                <a:latin typeface="Söhne"/>
              </a:rPr>
              <a:t>), we used pa(</a:t>
            </a:r>
            <a:r>
              <a:rPr lang="en-GB" b="0" i="0" dirty="0" err="1">
                <a:solidFill>
                  <a:srgbClr val="374151"/>
                </a:solidFill>
                <a:effectLst/>
                <a:latin typeface="Söhne"/>
              </a:rPr>
              <a:t>sakinys</a:t>
            </a:r>
            <a:r>
              <a:rPr lang="en-GB" b="0" i="0" dirty="0">
                <a:solidFill>
                  <a:srgbClr val="374151"/>
                </a:solidFill>
                <a:effectLst/>
                <a:latin typeface="Söhne"/>
              </a:rPr>
              <a:t>), which is clearer and more concise.</a:t>
            </a:r>
          </a:p>
          <a:p>
            <a:pPr algn="l"/>
            <a:endParaRPr lang="en-GB" b="1" i="0" dirty="0">
              <a:effectLst/>
              <a:latin typeface="Söhne"/>
            </a:endParaRPr>
          </a:p>
          <a:p>
            <a:pPr algn="l"/>
            <a:r>
              <a:rPr lang="en-GB" b="1" i="0" dirty="0">
                <a:effectLst/>
                <a:latin typeface="Söhne"/>
              </a:rPr>
              <a:t>Benefits and Considerations</a:t>
            </a:r>
          </a:p>
          <a:p>
            <a:pPr algn="l"/>
            <a:endParaRPr lang="en-GB" b="0" i="0" dirty="0">
              <a:solidFill>
                <a:srgbClr val="374151"/>
              </a:solidFill>
              <a:effectLst/>
              <a:latin typeface="Söhne"/>
            </a:endParaRPr>
          </a:p>
          <a:p>
            <a:pPr algn="l"/>
            <a:r>
              <a:rPr lang="en-GB" b="0" i="0" dirty="0">
                <a:solidFill>
                  <a:srgbClr val="374151"/>
                </a:solidFill>
                <a:effectLst/>
                <a:latin typeface="Söhne"/>
              </a:rPr>
              <a:t>Using aliases can make your code cleaner and more readable, especially when working with modules that have long or complicated names. However, it's important to choose meaningful alias names that make sense in the context of your code. An alias that is too short or non-descriptive can make your code harder to understand.</a:t>
            </a:r>
          </a:p>
          <a:p>
            <a:pPr algn="l"/>
            <a:endParaRPr lang="en-GB" b="0" i="0" dirty="0">
              <a:solidFill>
                <a:srgbClr val="374151"/>
              </a:solidFill>
              <a:effectLst/>
              <a:latin typeface="Söhne"/>
            </a:endParaRPr>
          </a:p>
          <a:p>
            <a:pPr algn="l"/>
            <a:r>
              <a:rPr lang="en-GB" b="0" i="0" dirty="0">
                <a:solidFill>
                  <a:srgbClr val="374151"/>
                </a:solidFill>
                <a:effectLst/>
                <a:latin typeface="Söhne"/>
              </a:rPr>
              <a:t>Additionally, be mindful of potential naming conflicts. If you import an item with an alias that is the same as a built-in Python function or variable, you could unintentionally overwrite the built-in item.</a:t>
            </a:r>
          </a:p>
          <a:p>
            <a:pPr algn="l"/>
            <a:endParaRPr lang="en-GB" b="1" i="0" dirty="0">
              <a:effectLst/>
              <a:latin typeface="Söhne"/>
            </a:endParaRPr>
          </a:p>
          <a:p>
            <a:pPr algn="l"/>
            <a:r>
              <a:rPr lang="en-GB" b="1" i="0" dirty="0">
                <a:effectLst/>
                <a:latin typeface="Söhne"/>
              </a:rPr>
              <a:t>Conclusion</a:t>
            </a:r>
          </a:p>
          <a:p>
            <a:pPr algn="l"/>
            <a:endParaRPr lang="en-GB" b="0" i="0" dirty="0">
              <a:solidFill>
                <a:srgbClr val="374151"/>
              </a:solidFill>
              <a:effectLst/>
              <a:latin typeface="Söhne"/>
            </a:endParaRPr>
          </a:p>
          <a:p>
            <a:pPr algn="l"/>
            <a:r>
              <a:rPr lang="en-GB" b="0" i="0" dirty="0">
                <a:solidFill>
                  <a:srgbClr val="374151"/>
                </a:solidFill>
                <a:effectLst/>
                <a:latin typeface="Söhne"/>
              </a:rPr>
              <a:t>Importing items with an alias is a useful tool in Python that allows you to write cleaner, more readable code. By understanding and properly using this feature, you can enhance the structure and legibility of your Python programs.</a:t>
            </a:r>
          </a:p>
          <a:p>
            <a:endParaRPr lang="en-LT" dirty="0"/>
          </a:p>
        </p:txBody>
      </p:sp>
      <p:sp>
        <p:nvSpPr>
          <p:cNvPr id="4" name="Slide Number Placeholder 3"/>
          <p:cNvSpPr>
            <a:spLocks noGrp="1"/>
          </p:cNvSpPr>
          <p:nvPr>
            <p:ph type="sldNum" sz="quarter" idx="5"/>
          </p:nvPr>
        </p:nvSpPr>
        <p:spPr/>
        <p:txBody>
          <a:bodyPr/>
          <a:lstStyle/>
          <a:p>
            <a:fld id="{2A5B11F5-AAFF-EE4F-8EE9-490E3A255159}" type="slidenum">
              <a:rPr lang="en-LT" smtClean="0"/>
              <a:t>7</a:t>
            </a:fld>
            <a:endParaRPr lang="en-LT"/>
          </a:p>
        </p:txBody>
      </p:sp>
    </p:spTree>
    <p:extLst>
      <p:ext uri="{BB962C8B-B14F-4D97-AF65-F5344CB8AC3E}">
        <p14:creationId xmlns:p14="http://schemas.microsoft.com/office/powerpoint/2010/main" val="1521601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effectLst/>
                <a:latin typeface="Söhne"/>
              </a:rPr>
              <a:t>Introduction</a:t>
            </a:r>
          </a:p>
          <a:p>
            <a:pPr algn="l"/>
            <a:endParaRPr lang="en-GB" b="0" i="0" dirty="0">
              <a:solidFill>
                <a:srgbClr val="374151"/>
              </a:solidFill>
              <a:effectLst/>
              <a:latin typeface="Söhne"/>
            </a:endParaRPr>
          </a:p>
          <a:p>
            <a:pPr algn="l"/>
            <a:r>
              <a:rPr lang="en-GB" b="0" i="0" dirty="0">
                <a:solidFill>
                  <a:srgbClr val="374151"/>
                </a:solidFill>
                <a:effectLst/>
                <a:latin typeface="Söhne"/>
              </a:rPr>
              <a:t>In Python, the * wildcard symbol can be used to import all items from a module, including functions, classes, and variables. This technique allows you to use these items directly in your script without having to prefix them with the module name.</a:t>
            </a:r>
          </a:p>
          <a:p>
            <a:pPr algn="l"/>
            <a:endParaRPr lang="en-GB" b="1" i="0" dirty="0">
              <a:effectLst/>
              <a:latin typeface="Söhne"/>
            </a:endParaRPr>
          </a:p>
          <a:p>
            <a:pPr algn="l"/>
            <a:r>
              <a:rPr lang="en-GB" b="1" i="0" dirty="0">
                <a:effectLst/>
                <a:latin typeface="Söhne"/>
              </a:rPr>
              <a:t>Syntax for Importing Everything</a:t>
            </a:r>
          </a:p>
          <a:p>
            <a:pPr algn="l"/>
            <a:endParaRPr lang="en-GB" b="0" i="0" dirty="0">
              <a:solidFill>
                <a:srgbClr val="374151"/>
              </a:solidFill>
              <a:effectLst/>
              <a:latin typeface="Söhne"/>
            </a:endParaRPr>
          </a:p>
          <a:p>
            <a:pPr algn="l"/>
            <a:r>
              <a:rPr lang="en-GB" b="0" i="0" dirty="0">
                <a:solidFill>
                  <a:srgbClr val="374151"/>
                </a:solidFill>
                <a:effectLst/>
                <a:latin typeface="Söhne"/>
              </a:rPr>
              <a:t>The syntax to import everything from a module is:</a:t>
            </a:r>
          </a:p>
          <a:p>
            <a:r>
              <a:rPr lang="en-GB" dirty="0">
                <a:solidFill>
                  <a:srgbClr val="2E95D3"/>
                </a:solidFill>
                <a:effectLst/>
              </a:rPr>
              <a:t>from</a:t>
            </a:r>
            <a:r>
              <a:rPr lang="en-GB" dirty="0">
                <a:effectLst/>
              </a:rPr>
              <a:t> </a:t>
            </a:r>
            <a:r>
              <a:rPr lang="en-GB" dirty="0" err="1">
                <a:effectLst/>
              </a:rPr>
              <a:t>module_name</a:t>
            </a:r>
            <a:r>
              <a:rPr lang="en-GB" dirty="0">
                <a:effectLst/>
              </a:rPr>
              <a:t> </a:t>
            </a:r>
            <a:r>
              <a:rPr lang="en-GB" dirty="0">
                <a:solidFill>
                  <a:srgbClr val="2E95D3"/>
                </a:solidFill>
                <a:effectLst/>
              </a:rPr>
              <a:t>import</a:t>
            </a:r>
            <a:r>
              <a:rPr lang="en-GB" dirty="0">
                <a:effectLst/>
              </a:rPr>
              <a:t> * </a:t>
            </a:r>
          </a:p>
          <a:p>
            <a:pPr algn="l"/>
            <a:r>
              <a:rPr lang="en-GB" b="0" i="0" dirty="0">
                <a:solidFill>
                  <a:srgbClr val="374151"/>
                </a:solidFill>
                <a:effectLst/>
                <a:latin typeface="Söhne"/>
              </a:rPr>
              <a:t>In this syntax, </a:t>
            </a:r>
            <a:r>
              <a:rPr lang="en-GB" b="0" i="0" dirty="0" err="1">
                <a:solidFill>
                  <a:srgbClr val="374151"/>
                </a:solidFill>
                <a:effectLst/>
                <a:latin typeface="Söhne"/>
              </a:rPr>
              <a:t>module_name</a:t>
            </a:r>
            <a:r>
              <a:rPr lang="en-GB" b="0" i="0" dirty="0">
                <a:solidFill>
                  <a:srgbClr val="374151"/>
                </a:solidFill>
                <a:effectLst/>
                <a:latin typeface="Söhne"/>
              </a:rPr>
              <a:t> is the name of the module you're importing from.</a:t>
            </a:r>
          </a:p>
          <a:p>
            <a:pPr algn="l"/>
            <a:endParaRPr lang="en-GB" b="1" i="0" dirty="0">
              <a:effectLst/>
              <a:latin typeface="Söhne"/>
            </a:endParaRPr>
          </a:p>
          <a:p>
            <a:pPr algn="l"/>
            <a:r>
              <a:rPr lang="en-GB" b="1" i="0" dirty="0">
                <a:effectLst/>
                <a:latin typeface="Söhne"/>
              </a:rPr>
              <a:t>Example</a:t>
            </a:r>
          </a:p>
          <a:p>
            <a:pPr algn="l"/>
            <a:r>
              <a:rPr lang="en-GB" b="0" i="0" dirty="0">
                <a:solidFill>
                  <a:srgbClr val="374151"/>
                </a:solidFill>
                <a:effectLst/>
                <a:latin typeface="Söhne"/>
              </a:rPr>
              <a:t>Let's consider the given code snippet:</a:t>
            </a:r>
          </a:p>
          <a:p>
            <a:r>
              <a:rPr lang="en-GB" dirty="0">
                <a:solidFill>
                  <a:srgbClr val="2E95D3"/>
                </a:solidFill>
                <a:effectLst/>
              </a:rPr>
              <a:t>from</a:t>
            </a:r>
            <a:r>
              <a:rPr lang="en-GB" dirty="0">
                <a:effectLst/>
              </a:rPr>
              <a:t> </a:t>
            </a:r>
            <a:r>
              <a:rPr lang="en-GB" dirty="0" err="1">
                <a:effectLst/>
              </a:rPr>
              <a:t>mano_modulis</a:t>
            </a:r>
            <a:r>
              <a:rPr lang="en-GB" dirty="0">
                <a:effectLst/>
              </a:rPr>
              <a:t> </a:t>
            </a:r>
            <a:r>
              <a:rPr lang="en-GB" dirty="0">
                <a:solidFill>
                  <a:srgbClr val="2E95D3"/>
                </a:solidFill>
                <a:effectLst/>
              </a:rPr>
              <a:t>import</a:t>
            </a:r>
            <a:r>
              <a:rPr lang="en-GB" dirty="0">
                <a:effectLst/>
              </a:rPr>
              <a:t> * </a:t>
            </a:r>
            <a:r>
              <a:rPr lang="en-GB" dirty="0" err="1">
                <a:effectLst/>
              </a:rPr>
              <a:t>sakinys</a:t>
            </a:r>
            <a:r>
              <a:rPr lang="en-GB" dirty="0">
                <a:effectLst/>
              </a:rPr>
              <a:t> = </a:t>
            </a:r>
            <a:r>
              <a:rPr lang="en-GB" dirty="0">
                <a:solidFill>
                  <a:srgbClr val="00A67D"/>
                </a:solidFill>
                <a:effectLst/>
              </a:rPr>
              <a:t>"</a:t>
            </a:r>
            <a:r>
              <a:rPr lang="en-GB" dirty="0" err="1">
                <a:solidFill>
                  <a:srgbClr val="00A67D"/>
                </a:solidFill>
                <a:effectLst/>
              </a:rPr>
              <a:t>Sveikas</a:t>
            </a:r>
            <a:r>
              <a:rPr lang="en-GB" dirty="0">
                <a:solidFill>
                  <a:srgbClr val="00A67D"/>
                </a:solidFill>
                <a:effectLst/>
              </a:rPr>
              <a:t>, </a:t>
            </a:r>
            <a:r>
              <a:rPr lang="en-GB" dirty="0" err="1">
                <a:solidFill>
                  <a:srgbClr val="00A67D"/>
                </a:solidFill>
                <a:effectLst/>
              </a:rPr>
              <a:t>pasauli</a:t>
            </a:r>
            <a:r>
              <a:rPr lang="en-GB" dirty="0">
                <a:solidFill>
                  <a:srgbClr val="00A67D"/>
                </a:solidFill>
                <a:effectLst/>
              </a:rPr>
              <a:t>!"</a:t>
            </a:r>
            <a:r>
              <a:rPr lang="en-GB" dirty="0">
                <a:effectLst/>
              </a:rPr>
              <a:t> </a:t>
            </a:r>
            <a:r>
              <a:rPr lang="en-GB" dirty="0" err="1">
                <a:effectLst/>
              </a:rPr>
              <a:t>atbulai</a:t>
            </a:r>
            <a:r>
              <a:rPr lang="en-GB" dirty="0">
                <a:effectLst/>
              </a:rPr>
              <a:t> = </a:t>
            </a:r>
            <a:r>
              <a:rPr lang="en-GB" dirty="0" err="1">
                <a:effectLst/>
              </a:rPr>
              <a:t>parasyti_atbulai</a:t>
            </a:r>
            <a:r>
              <a:rPr lang="en-GB" dirty="0">
                <a:effectLst/>
              </a:rPr>
              <a:t>(</a:t>
            </a:r>
            <a:r>
              <a:rPr lang="en-GB" dirty="0" err="1">
                <a:effectLst/>
              </a:rPr>
              <a:t>sakinys</a:t>
            </a:r>
            <a:r>
              <a:rPr lang="en-GB" dirty="0">
                <a:effectLst/>
              </a:rPr>
              <a:t>) </a:t>
            </a:r>
            <a:r>
              <a:rPr lang="en-GB" dirty="0">
                <a:solidFill>
                  <a:srgbClr val="E9950C"/>
                </a:solidFill>
                <a:effectLst/>
              </a:rPr>
              <a:t>print</a:t>
            </a:r>
            <a:r>
              <a:rPr lang="en-GB" dirty="0">
                <a:effectLst/>
              </a:rPr>
              <a:t>(</a:t>
            </a:r>
            <a:r>
              <a:rPr lang="en-GB" dirty="0" err="1">
                <a:effectLst/>
              </a:rPr>
              <a:t>kintamasis</a:t>
            </a:r>
            <a:r>
              <a:rPr lang="en-GB" dirty="0">
                <a:effectLst/>
              </a:rPr>
              <a:t>) </a:t>
            </a:r>
          </a:p>
          <a:p>
            <a:pPr algn="l"/>
            <a:endParaRPr lang="en-GB" b="0" i="0" dirty="0">
              <a:solidFill>
                <a:srgbClr val="374151"/>
              </a:solidFill>
              <a:effectLst/>
              <a:latin typeface="Söhne"/>
            </a:endParaRPr>
          </a:p>
          <a:p>
            <a:pPr algn="l"/>
            <a:r>
              <a:rPr lang="en-GB" b="0" i="0" dirty="0">
                <a:solidFill>
                  <a:srgbClr val="374151"/>
                </a:solidFill>
                <a:effectLst/>
                <a:latin typeface="Söhne"/>
              </a:rPr>
              <a:t>Here, from </a:t>
            </a:r>
            <a:r>
              <a:rPr lang="en-GB" b="0" i="0" dirty="0" err="1">
                <a:solidFill>
                  <a:srgbClr val="374151"/>
                </a:solidFill>
                <a:effectLst/>
                <a:latin typeface="Söhne"/>
              </a:rPr>
              <a:t>mano_modulis</a:t>
            </a:r>
            <a:r>
              <a:rPr lang="en-GB" b="0" i="0" dirty="0">
                <a:solidFill>
                  <a:srgbClr val="374151"/>
                </a:solidFill>
                <a:effectLst/>
                <a:latin typeface="Söhne"/>
              </a:rPr>
              <a:t> import * is used to import all items from the </a:t>
            </a:r>
            <a:r>
              <a:rPr lang="en-GB" b="0" i="0" dirty="0" err="1">
                <a:solidFill>
                  <a:srgbClr val="374151"/>
                </a:solidFill>
                <a:effectLst/>
                <a:latin typeface="Söhne"/>
              </a:rPr>
              <a:t>mano_modulis</a:t>
            </a:r>
            <a:r>
              <a:rPr lang="en-GB" b="0" i="0" dirty="0">
                <a:solidFill>
                  <a:srgbClr val="374151"/>
                </a:solidFill>
                <a:effectLst/>
                <a:latin typeface="Söhne"/>
              </a:rPr>
              <a:t> module. Then, the </a:t>
            </a:r>
            <a:r>
              <a:rPr lang="en-GB" b="0" i="0" dirty="0" err="1">
                <a:solidFill>
                  <a:srgbClr val="374151"/>
                </a:solidFill>
                <a:effectLst/>
                <a:latin typeface="Söhne"/>
              </a:rPr>
              <a:t>parasyti_atbulai</a:t>
            </a:r>
            <a:r>
              <a:rPr lang="en-GB" b="0" i="0" dirty="0">
                <a:solidFill>
                  <a:srgbClr val="374151"/>
                </a:solidFill>
                <a:effectLst/>
                <a:latin typeface="Söhne"/>
              </a:rPr>
              <a:t> function and </a:t>
            </a:r>
            <a:r>
              <a:rPr lang="en-GB" b="0" i="0" dirty="0" err="1">
                <a:solidFill>
                  <a:srgbClr val="374151"/>
                </a:solidFill>
                <a:effectLst/>
                <a:latin typeface="Söhne"/>
              </a:rPr>
              <a:t>kintamasis</a:t>
            </a:r>
            <a:r>
              <a:rPr lang="en-GB" b="0" i="0" dirty="0">
                <a:solidFill>
                  <a:srgbClr val="374151"/>
                </a:solidFill>
                <a:effectLst/>
                <a:latin typeface="Söhne"/>
              </a:rPr>
              <a:t> variable, which are defined in </a:t>
            </a:r>
            <a:r>
              <a:rPr lang="en-GB" b="0" i="0" dirty="0" err="1">
                <a:solidFill>
                  <a:srgbClr val="374151"/>
                </a:solidFill>
                <a:effectLst/>
                <a:latin typeface="Söhne"/>
              </a:rPr>
              <a:t>mano_modulis</a:t>
            </a:r>
            <a:r>
              <a:rPr lang="en-GB" b="0" i="0" dirty="0">
                <a:solidFill>
                  <a:srgbClr val="374151"/>
                </a:solidFill>
                <a:effectLst/>
                <a:latin typeface="Söhne"/>
              </a:rPr>
              <a:t>, are used directly in the script without needing to be prefixed with </a:t>
            </a:r>
            <a:r>
              <a:rPr lang="en-GB" b="0" i="0" dirty="0" err="1">
                <a:solidFill>
                  <a:srgbClr val="374151"/>
                </a:solidFill>
                <a:effectLst/>
                <a:latin typeface="Söhne"/>
              </a:rPr>
              <a:t>mano_modulis</a:t>
            </a:r>
            <a:r>
              <a:rPr lang="en-GB" b="0" i="0" dirty="0">
                <a:solidFill>
                  <a:srgbClr val="374151"/>
                </a:solidFill>
                <a:effectLst/>
                <a:latin typeface="Söhne"/>
              </a:rPr>
              <a:t>..</a:t>
            </a:r>
          </a:p>
          <a:p>
            <a:pPr algn="l"/>
            <a:endParaRPr lang="en-GB" b="1" i="0" dirty="0">
              <a:effectLst/>
              <a:latin typeface="Söhne"/>
            </a:endParaRPr>
          </a:p>
          <a:p>
            <a:pPr algn="l"/>
            <a:r>
              <a:rPr lang="en-GB" b="1" i="0" dirty="0">
                <a:effectLst/>
                <a:latin typeface="Söhne"/>
              </a:rPr>
              <a:t>Considerations</a:t>
            </a:r>
          </a:p>
          <a:p>
            <a:pPr algn="l"/>
            <a:endParaRPr lang="en-GB" b="0" i="0" dirty="0">
              <a:solidFill>
                <a:srgbClr val="374151"/>
              </a:solidFill>
              <a:effectLst/>
              <a:latin typeface="Söhne"/>
            </a:endParaRPr>
          </a:p>
          <a:p>
            <a:pPr algn="l"/>
            <a:r>
              <a:rPr lang="en-GB" b="0" i="0" dirty="0">
                <a:solidFill>
                  <a:srgbClr val="374151"/>
                </a:solidFill>
                <a:effectLst/>
                <a:latin typeface="Söhne"/>
              </a:rPr>
              <a:t>While importing everything from a module might seem convenient, it's generally not a recommended practice for a few reasons:</a:t>
            </a:r>
          </a:p>
          <a:p>
            <a:pPr algn="l">
              <a:buFont typeface="+mj-lt"/>
              <a:buAutoNum type="arabicPeriod"/>
            </a:pPr>
            <a:r>
              <a:rPr lang="en-GB" b="1" i="0" dirty="0">
                <a:solidFill>
                  <a:srgbClr val="374151"/>
                </a:solidFill>
                <a:effectLst/>
                <a:latin typeface="Söhne"/>
              </a:rPr>
              <a:t>Namespace pollution:</a:t>
            </a:r>
            <a:r>
              <a:rPr lang="en-GB" b="0" i="0" dirty="0">
                <a:solidFill>
                  <a:srgbClr val="374151"/>
                </a:solidFill>
                <a:effectLst/>
                <a:latin typeface="Söhne"/>
              </a:rPr>
              <a:t> Importing everything from a module can introduce many new names into your script, potentially obscuring names that you have defined.</a:t>
            </a:r>
          </a:p>
          <a:p>
            <a:pPr algn="l">
              <a:buFont typeface="+mj-lt"/>
              <a:buAutoNum type="arabicPeriod"/>
            </a:pPr>
            <a:r>
              <a:rPr lang="en-GB" b="1" i="0" dirty="0">
                <a:solidFill>
                  <a:srgbClr val="374151"/>
                </a:solidFill>
                <a:effectLst/>
                <a:latin typeface="Söhne"/>
              </a:rPr>
              <a:t>Reduced readability:</a:t>
            </a:r>
            <a:r>
              <a:rPr lang="en-GB" b="0" i="0" dirty="0">
                <a:solidFill>
                  <a:srgbClr val="374151"/>
                </a:solidFill>
                <a:effectLst/>
                <a:latin typeface="Söhne"/>
              </a:rPr>
              <a:t> When you import everything, it's not immediately clear where a particular function or variable comes from, which can make your code harder to read and debug.</a:t>
            </a:r>
          </a:p>
          <a:p>
            <a:pPr algn="l">
              <a:buFont typeface="+mj-lt"/>
              <a:buAutoNum type="arabicPeriod"/>
            </a:pPr>
            <a:r>
              <a:rPr lang="en-GB" b="1" i="0" dirty="0">
                <a:solidFill>
                  <a:srgbClr val="374151"/>
                </a:solidFill>
                <a:effectLst/>
                <a:latin typeface="Söhne"/>
              </a:rPr>
              <a:t>Name clashes:</a:t>
            </a:r>
            <a:r>
              <a:rPr lang="en-GB" b="0" i="0" dirty="0">
                <a:solidFill>
                  <a:srgbClr val="374151"/>
                </a:solidFill>
                <a:effectLst/>
                <a:latin typeface="Söhne"/>
              </a:rPr>
              <a:t> If a function or variable in the module has the same name as one in your script, it will overwrite the one in your script, which can lead to unexpected </a:t>
            </a:r>
            <a:r>
              <a:rPr lang="en-GB" b="0" i="0" dirty="0" err="1">
                <a:solidFill>
                  <a:srgbClr val="374151"/>
                </a:solidFill>
                <a:effectLst/>
                <a:latin typeface="Söhne"/>
              </a:rPr>
              <a:t>behavior</a:t>
            </a:r>
            <a:r>
              <a:rPr lang="en-GB" b="0" i="0" dirty="0">
                <a:solidFill>
                  <a:srgbClr val="374151"/>
                </a:solidFill>
                <a:effectLst/>
                <a:latin typeface="Söhne"/>
              </a:rPr>
              <a:t>.</a:t>
            </a:r>
          </a:p>
          <a:p>
            <a:pPr algn="l"/>
            <a:endParaRPr lang="en-GB" b="0" i="0" dirty="0">
              <a:solidFill>
                <a:srgbClr val="374151"/>
              </a:solidFill>
              <a:effectLst/>
              <a:latin typeface="Söhne"/>
            </a:endParaRPr>
          </a:p>
          <a:p>
            <a:pPr algn="l"/>
            <a:r>
              <a:rPr lang="en-GB" b="0" i="0" dirty="0">
                <a:solidFill>
                  <a:srgbClr val="374151"/>
                </a:solidFill>
                <a:effectLst/>
                <a:latin typeface="Söhne"/>
              </a:rPr>
              <a:t>Because of these issues, it's generally better to import only the specific items you need or to import the module itself and use the module name as a prefix when accessing its items.</a:t>
            </a:r>
          </a:p>
          <a:p>
            <a:pPr algn="l"/>
            <a:endParaRPr lang="en-GB" b="1" i="0" dirty="0">
              <a:effectLst/>
              <a:latin typeface="Söhne"/>
            </a:endParaRPr>
          </a:p>
          <a:p>
            <a:pPr algn="l"/>
            <a:r>
              <a:rPr lang="en-GB" b="1" i="0" dirty="0">
                <a:effectLst/>
                <a:latin typeface="Söhne"/>
              </a:rPr>
              <a:t>Conclusion</a:t>
            </a:r>
          </a:p>
          <a:p>
            <a:pPr algn="l"/>
            <a:endParaRPr lang="en-GB" b="0" i="0" dirty="0">
              <a:solidFill>
                <a:srgbClr val="374151"/>
              </a:solidFill>
              <a:effectLst/>
              <a:latin typeface="Söhne"/>
            </a:endParaRPr>
          </a:p>
          <a:p>
            <a:pPr algn="l"/>
            <a:r>
              <a:rPr lang="en-GB" b="0" i="0" dirty="0">
                <a:solidFill>
                  <a:srgbClr val="374151"/>
                </a:solidFill>
                <a:effectLst/>
                <a:latin typeface="Söhne"/>
              </a:rPr>
              <a:t>Importing everything from a module in Python can be a quick way to access all of a module's contents, but it should be used judiciously due to potential issues with namespace pollution, reduced readability, and name clashes. It's often better to import only what you need or to use the module name as a prefix when accessing its items, which leads to clearer, more maintainable code.</a:t>
            </a:r>
          </a:p>
          <a:p>
            <a:endParaRPr lang="en-LT" dirty="0"/>
          </a:p>
        </p:txBody>
      </p:sp>
      <p:sp>
        <p:nvSpPr>
          <p:cNvPr id="4" name="Slide Number Placeholder 3"/>
          <p:cNvSpPr>
            <a:spLocks noGrp="1"/>
          </p:cNvSpPr>
          <p:nvPr>
            <p:ph type="sldNum" sz="quarter" idx="5"/>
          </p:nvPr>
        </p:nvSpPr>
        <p:spPr/>
        <p:txBody>
          <a:bodyPr/>
          <a:lstStyle/>
          <a:p>
            <a:fld id="{2A5B11F5-AAFF-EE4F-8EE9-490E3A255159}" type="slidenum">
              <a:rPr lang="en-LT" smtClean="0"/>
              <a:t>8</a:t>
            </a:fld>
            <a:endParaRPr lang="en-LT"/>
          </a:p>
        </p:txBody>
      </p:sp>
    </p:spTree>
    <p:extLst>
      <p:ext uri="{BB962C8B-B14F-4D97-AF65-F5344CB8AC3E}">
        <p14:creationId xmlns:p14="http://schemas.microsoft.com/office/powerpoint/2010/main" val="3031704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err="1">
                <a:effectLst/>
                <a:latin typeface="Söhne"/>
              </a:rPr>
              <a:t>Introduction</a:t>
            </a:r>
            <a:endParaRPr lang="lt-LT" b="1" i="0" dirty="0">
              <a:effectLst/>
              <a:latin typeface="Söhne"/>
            </a:endParaRPr>
          </a:p>
          <a:p>
            <a:pPr algn="l"/>
            <a:endParaRPr lang="lt-LT" b="0" i="0" dirty="0">
              <a:solidFill>
                <a:srgbClr val="374151"/>
              </a:solidFill>
              <a:effectLst/>
              <a:latin typeface="Söhne"/>
            </a:endParaRPr>
          </a:p>
          <a:p>
            <a:pPr algn="l"/>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__name__ </a:t>
            </a:r>
            <a:r>
              <a:rPr lang="lt-LT" b="0" i="0" dirty="0" err="1">
                <a:solidFill>
                  <a:srgbClr val="374151"/>
                </a:solidFill>
                <a:effectLst/>
                <a:latin typeface="Söhne"/>
              </a:rPr>
              <a:t>is</a:t>
            </a:r>
            <a:r>
              <a:rPr lang="lt-LT" b="0" i="0" dirty="0">
                <a:solidFill>
                  <a:srgbClr val="374151"/>
                </a:solidFill>
                <a:effectLst/>
                <a:latin typeface="Söhne"/>
              </a:rPr>
              <a:t> a </a:t>
            </a:r>
            <a:r>
              <a:rPr lang="lt-LT" b="0" i="0" dirty="0" err="1">
                <a:solidFill>
                  <a:srgbClr val="374151"/>
                </a:solidFill>
                <a:effectLst/>
                <a:latin typeface="Söhne"/>
              </a:rPr>
              <a:t>special</a:t>
            </a:r>
            <a:r>
              <a:rPr lang="lt-LT" b="0" i="0" dirty="0">
                <a:solidFill>
                  <a:srgbClr val="374151"/>
                </a:solidFill>
                <a:effectLst/>
                <a:latin typeface="Söhne"/>
              </a:rPr>
              <a:t> </a:t>
            </a:r>
            <a:r>
              <a:rPr lang="lt-LT" b="0" i="0" dirty="0" err="1">
                <a:solidFill>
                  <a:srgbClr val="374151"/>
                </a:solidFill>
                <a:effectLst/>
                <a:latin typeface="Söhne"/>
              </a:rPr>
              <a:t>built-in</a:t>
            </a:r>
            <a:r>
              <a:rPr lang="lt-LT" b="0" i="0" dirty="0">
                <a:solidFill>
                  <a:srgbClr val="374151"/>
                </a:solidFill>
                <a:effectLst/>
                <a:latin typeface="Söhne"/>
              </a:rPr>
              <a:t> </a:t>
            </a:r>
            <a:r>
              <a:rPr lang="lt-LT" b="0" i="0" dirty="0" err="1">
                <a:solidFill>
                  <a:srgbClr val="374151"/>
                </a:solidFill>
                <a:effectLst/>
                <a:latin typeface="Söhne"/>
              </a:rPr>
              <a:t>variable</a:t>
            </a:r>
            <a:r>
              <a:rPr lang="lt-LT" b="0" i="0" dirty="0">
                <a:solidFill>
                  <a:srgbClr val="374151"/>
                </a:solidFill>
                <a:effectLst/>
                <a:latin typeface="Söhne"/>
              </a:rPr>
              <a:t>. </a:t>
            </a:r>
            <a:r>
              <a:rPr lang="lt-LT" b="0" i="0" dirty="0" err="1">
                <a:solidFill>
                  <a:srgbClr val="374151"/>
                </a:solidFill>
                <a:effectLst/>
                <a:latin typeface="Söhne"/>
              </a:rPr>
              <a:t>When</a:t>
            </a:r>
            <a:r>
              <a:rPr lang="lt-LT" b="0" i="0" dirty="0">
                <a:solidFill>
                  <a:srgbClr val="374151"/>
                </a:solidFill>
                <a:effectLst/>
                <a:latin typeface="Söhne"/>
              </a:rPr>
              <a:t> a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file</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run</a:t>
            </a:r>
            <a:r>
              <a:rPr lang="lt-LT" b="0" i="0" dirty="0">
                <a:solidFill>
                  <a:srgbClr val="374151"/>
                </a:solidFill>
                <a:effectLst/>
                <a:latin typeface="Söhne"/>
              </a:rPr>
              <a:t> </a:t>
            </a:r>
            <a:r>
              <a:rPr lang="lt-LT" b="0" i="0" dirty="0" err="1">
                <a:solidFill>
                  <a:srgbClr val="374151"/>
                </a:solidFill>
                <a:effectLst/>
                <a:latin typeface="Söhne"/>
              </a:rPr>
              <a:t>directly</a:t>
            </a:r>
            <a:r>
              <a:rPr lang="lt-LT" b="0" i="0" dirty="0">
                <a:solidFill>
                  <a:srgbClr val="374151"/>
                </a:solidFill>
                <a:effectLst/>
                <a:latin typeface="Söhne"/>
              </a:rPr>
              <a:t>, __name__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set</a:t>
            </a:r>
            <a:r>
              <a:rPr lang="lt-LT" b="0" i="0" dirty="0">
                <a:solidFill>
                  <a:srgbClr val="374151"/>
                </a:solidFill>
                <a:effectLst/>
                <a:latin typeface="Söhne"/>
              </a:rPr>
              <a:t> to "__</a:t>
            </a:r>
            <a:r>
              <a:rPr lang="lt-LT" b="0" i="0" dirty="0" err="1">
                <a:solidFill>
                  <a:srgbClr val="374151"/>
                </a:solidFill>
                <a:effectLst/>
                <a:latin typeface="Söhne"/>
              </a:rPr>
              <a:t>main</a:t>
            </a:r>
            <a:r>
              <a:rPr lang="lt-LT" b="0" i="0" dirty="0">
                <a:solidFill>
                  <a:srgbClr val="374151"/>
                </a:solidFill>
                <a:effectLst/>
                <a:latin typeface="Söhne"/>
              </a:rPr>
              <a:t>__". </a:t>
            </a:r>
            <a:r>
              <a:rPr lang="lt-LT" b="0" i="0" dirty="0" err="1">
                <a:solidFill>
                  <a:srgbClr val="374151"/>
                </a:solidFill>
                <a:effectLst/>
                <a:latin typeface="Söhne"/>
              </a:rPr>
              <a:t>However</a:t>
            </a:r>
            <a:r>
              <a:rPr lang="lt-LT" b="0" i="0" dirty="0">
                <a:solidFill>
                  <a:srgbClr val="374151"/>
                </a:solidFill>
                <a:effectLst/>
                <a:latin typeface="Söhne"/>
              </a:rPr>
              <a:t>, </a:t>
            </a:r>
            <a:r>
              <a:rPr lang="lt-LT" b="0" i="0" dirty="0" err="1">
                <a:solidFill>
                  <a:srgbClr val="374151"/>
                </a:solidFill>
                <a:effectLst/>
                <a:latin typeface="Söhne"/>
              </a:rPr>
              <a:t>when</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same</a:t>
            </a:r>
            <a:r>
              <a:rPr lang="lt-LT" b="0" i="0" dirty="0">
                <a:solidFill>
                  <a:srgbClr val="374151"/>
                </a:solidFill>
                <a:effectLst/>
                <a:latin typeface="Söhne"/>
              </a:rPr>
              <a:t> </a:t>
            </a:r>
            <a:r>
              <a:rPr lang="lt-LT" b="0" i="0" dirty="0" err="1">
                <a:solidFill>
                  <a:srgbClr val="374151"/>
                </a:solidFill>
                <a:effectLst/>
                <a:latin typeface="Söhne"/>
              </a:rPr>
              <a:t>file</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imported</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a module </a:t>
            </a:r>
            <a:r>
              <a:rPr lang="lt-LT" b="0" i="0" dirty="0" err="1">
                <a:solidFill>
                  <a:srgbClr val="374151"/>
                </a:solidFill>
                <a:effectLst/>
                <a:latin typeface="Söhne"/>
              </a:rPr>
              <a:t>into</a:t>
            </a:r>
            <a:r>
              <a:rPr lang="lt-LT" b="0" i="0" dirty="0">
                <a:solidFill>
                  <a:srgbClr val="374151"/>
                </a:solidFill>
                <a:effectLst/>
                <a:latin typeface="Söhne"/>
              </a:rPr>
              <a:t> </a:t>
            </a:r>
            <a:r>
              <a:rPr lang="lt-LT" b="0" i="0" dirty="0" err="1">
                <a:solidFill>
                  <a:srgbClr val="374151"/>
                </a:solidFill>
                <a:effectLst/>
                <a:latin typeface="Söhne"/>
              </a:rPr>
              <a:t>another</a:t>
            </a:r>
            <a:r>
              <a:rPr lang="lt-LT" b="0" i="0" dirty="0">
                <a:solidFill>
                  <a:srgbClr val="374151"/>
                </a:solidFill>
                <a:effectLst/>
                <a:latin typeface="Söhne"/>
              </a:rPr>
              <a:t> </a:t>
            </a:r>
            <a:r>
              <a:rPr lang="lt-LT" b="0" i="0" dirty="0" err="1">
                <a:solidFill>
                  <a:srgbClr val="374151"/>
                </a:solidFill>
                <a:effectLst/>
                <a:latin typeface="Söhne"/>
              </a:rPr>
              <a:t>script</a:t>
            </a:r>
            <a:r>
              <a:rPr lang="lt-LT" b="0" i="0" dirty="0">
                <a:solidFill>
                  <a:srgbClr val="374151"/>
                </a:solidFill>
                <a:effectLst/>
                <a:latin typeface="Söhne"/>
              </a:rPr>
              <a:t>, __name__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set</a:t>
            </a:r>
            <a:r>
              <a:rPr lang="lt-LT" b="0" i="0" dirty="0">
                <a:solidFill>
                  <a:srgbClr val="374151"/>
                </a:solidFill>
                <a:effectLst/>
                <a:latin typeface="Söhne"/>
              </a:rPr>
              <a:t> to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module's</a:t>
            </a:r>
            <a:r>
              <a:rPr lang="lt-LT" b="0" i="0" dirty="0">
                <a:solidFill>
                  <a:srgbClr val="374151"/>
                </a:solidFill>
                <a:effectLst/>
                <a:latin typeface="Söhne"/>
              </a:rPr>
              <a:t> name.</a:t>
            </a:r>
          </a:p>
          <a:p>
            <a:pPr algn="l"/>
            <a:endParaRPr lang="lt-LT" b="0" i="0" dirty="0">
              <a:solidFill>
                <a:srgbClr val="374151"/>
              </a:solidFill>
              <a:effectLst/>
              <a:latin typeface="Söhne"/>
            </a:endParaRPr>
          </a:p>
          <a:p>
            <a:pPr algn="l"/>
            <a:r>
              <a:rPr lang="lt-LT" b="0" i="0" dirty="0" err="1">
                <a:solidFill>
                  <a:srgbClr val="374151"/>
                </a:solidFill>
                <a:effectLst/>
                <a:latin typeface="Söhne"/>
              </a:rPr>
              <a:t>We</a:t>
            </a:r>
            <a:r>
              <a:rPr lang="lt-LT" b="0" i="0" dirty="0">
                <a:solidFill>
                  <a:srgbClr val="374151"/>
                </a:solidFill>
                <a:effectLst/>
                <a:latin typeface="Söhne"/>
              </a:rPr>
              <a:t> </a:t>
            </a:r>
            <a:r>
              <a:rPr lang="lt-LT" b="0" i="0" dirty="0" err="1">
                <a:solidFill>
                  <a:srgbClr val="374151"/>
                </a:solidFill>
                <a:effectLst/>
                <a:latin typeface="Söhne"/>
              </a:rPr>
              <a:t>can</a:t>
            </a:r>
            <a:r>
              <a:rPr lang="lt-LT" b="0" i="0" dirty="0">
                <a:solidFill>
                  <a:srgbClr val="374151"/>
                </a:solidFill>
                <a:effectLst/>
                <a:latin typeface="Söhne"/>
              </a:rPr>
              <a:t> </a:t>
            </a:r>
            <a:r>
              <a:rPr lang="lt-LT" b="0" i="0" dirty="0" err="1">
                <a:solidFill>
                  <a:srgbClr val="374151"/>
                </a:solidFill>
                <a:effectLst/>
                <a:latin typeface="Söhne"/>
              </a:rPr>
              <a:t>use</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mechanism</a:t>
            </a:r>
            <a:r>
              <a:rPr lang="lt-LT" b="0" i="0" dirty="0">
                <a:solidFill>
                  <a:srgbClr val="374151"/>
                </a:solidFill>
                <a:effectLst/>
                <a:latin typeface="Söhne"/>
              </a:rPr>
              <a:t> to </a:t>
            </a:r>
            <a:r>
              <a:rPr lang="lt-LT" b="0" i="0" dirty="0" err="1">
                <a:solidFill>
                  <a:srgbClr val="374151"/>
                </a:solidFill>
                <a:effectLst/>
                <a:latin typeface="Söhne"/>
              </a:rPr>
              <a:t>control</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execution</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our</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depending</a:t>
            </a:r>
            <a:r>
              <a:rPr lang="lt-LT" b="0" i="0" dirty="0">
                <a:solidFill>
                  <a:srgbClr val="374151"/>
                </a:solidFill>
                <a:effectLst/>
                <a:latin typeface="Söhne"/>
              </a:rPr>
              <a:t> </a:t>
            </a:r>
            <a:r>
              <a:rPr lang="lt-LT" b="0" i="0" dirty="0" err="1">
                <a:solidFill>
                  <a:srgbClr val="374151"/>
                </a:solidFill>
                <a:effectLst/>
                <a:latin typeface="Söhne"/>
              </a:rPr>
              <a:t>on</a:t>
            </a:r>
            <a:r>
              <a:rPr lang="lt-LT" b="0" i="0" dirty="0">
                <a:solidFill>
                  <a:srgbClr val="374151"/>
                </a:solidFill>
                <a:effectLst/>
                <a:latin typeface="Söhne"/>
              </a:rPr>
              <a:t> </a:t>
            </a:r>
            <a:r>
              <a:rPr lang="lt-LT" b="0" i="0" dirty="0" err="1">
                <a:solidFill>
                  <a:srgbClr val="374151"/>
                </a:solidFill>
                <a:effectLst/>
                <a:latin typeface="Söhne"/>
              </a:rPr>
              <a:t>whether</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file</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being</a:t>
            </a:r>
            <a:r>
              <a:rPr lang="lt-LT" b="0" i="0" dirty="0">
                <a:solidFill>
                  <a:srgbClr val="374151"/>
                </a:solidFill>
                <a:effectLst/>
                <a:latin typeface="Söhne"/>
              </a:rPr>
              <a:t> </a:t>
            </a:r>
            <a:r>
              <a:rPr lang="lt-LT" b="0" i="0" dirty="0" err="1">
                <a:solidFill>
                  <a:srgbClr val="374151"/>
                </a:solidFill>
                <a:effectLst/>
                <a:latin typeface="Söhne"/>
              </a:rPr>
              <a:t>run</a:t>
            </a:r>
            <a:r>
              <a:rPr lang="lt-LT" b="0" i="0" dirty="0">
                <a:solidFill>
                  <a:srgbClr val="374151"/>
                </a:solidFill>
                <a:effectLst/>
                <a:latin typeface="Söhne"/>
              </a:rPr>
              <a:t> </a:t>
            </a:r>
            <a:r>
              <a:rPr lang="lt-LT" b="0" i="0" dirty="0" err="1">
                <a:solidFill>
                  <a:srgbClr val="374151"/>
                </a:solidFill>
                <a:effectLst/>
                <a:latin typeface="Söhne"/>
              </a:rPr>
              <a:t>directly</a:t>
            </a:r>
            <a:r>
              <a:rPr lang="lt-LT" b="0" i="0" dirty="0">
                <a:solidFill>
                  <a:srgbClr val="374151"/>
                </a:solidFill>
                <a:effectLst/>
                <a:latin typeface="Söhne"/>
              </a:rPr>
              <a:t> </a:t>
            </a:r>
            <a:r>
              <a:rPr lang="lt-LT" b="0" i="0" dirty="0" err="1">
                <a:solidFill>
                  <a:srgbClr val="374151"/>
                </a:solidFill>
                <a:effectLst/>
                <a:latin typeface="Söhne"/>
              </a:rPr>
              <a:t>or</a:t>
            </a:r>
            <a:r>
              <a:rPr lang="lt-LT" b="0" i="0" dirty="0">
                <a:solidFill>
                  <a:srgbClr val="374151"/>
                </a:solidFill>
                <a:effectLst/>
                <a:latin typeface="Söhne"/>
              </a:rPr>
              <a:t> </a:t>
            </a:r>
            <a:r>
              <a:rPr lang="lt-LT" b="0" i="0" dirty="0" err="1">
                <a:solidFill>
                  <a:srgbClr val="374151"/>
                </a:solidFill>
                <a:effectLst/>
                <a:latin typeface="Söhne"/>
              </a:rPr>
              <a:t>imported</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a module.</a:t>
            </a:r>
          </a:p>
          <a:p>
            <a:pPr algn="l"/>
            <a:endParaRPr lang="lt-LT" b="1" i="0" dirty="0">
              <a:effectLst/>
              <a:latin typeface="Söhne"/>
            </a:endParaRPr>
          </a:p>
          <a:p>
            <a:pPr algn="l"/>
            <a:r>
              <a:rPr lang="lt-LT" b="1" i="0" dirty="0" err="1">
                <a:effectLst/>
                <a:latin typeface="Söhne"/>
              </a:rPr>
              <a:t>Syntax</a:t>
            </a:r>
            <a:endParaRPr lang="lt-LT" b="1" i="0" dirty="0">
              <a:effectLst/>
              <a:latin typeface="Söhne"/>
            </a:endParaRPr>
          </a:p>
          <a:p>
            <a:pPr algn="l"/>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syntax</a:t>
            </a:r>
            <a:r>
              <a:rPr lang="lt-LT" b="0" i="0" dirty="0">
                <a:solidFill>
                  <a:srgbClr val="374151"/>
                </a:solidFill>
                <a:effectLst/>
                <a:latin typeface="Söhne"/>
              </a:rPr>
              <a:t> </a:t>
            </a:r>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idiom</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a:t>
            </a:r>
          </a:p>
          <a:p>
            <a:r>
              <a:rPr lang="lt-LT" dirty="0" err="1">
                <a:solidFill>
                  <a:srgbClr val="2E95D3"/>
                </a:solidFill>
                <a:effectLst/>
              </a:rPr>
              <a:t>if</a:t>
            </a:r>
            <a:r>
              <a:rPr lang="lt-LT" dirty="0">
                <a:effectLst/>
              </a:rPr>
              <a:t> __name__ == </a:t>
            </a:r>
            <a:r>
              <a:rPr lang="lt-LT" dirty="0">
                <a:solidFill>
                  <a:srgbClr val="00A67D"/>
                </a:solidFill>
                <a:effectLst/>
              </a:rPr>
              <a:t>"__</a:t>
            </a:r>
            <a:r>
              <a:rPr lang="lt-LT" dirty="0" err="1">
                <a:solidFill>
                  <a:srgbClr val="00A67D"/>
                </a:solidFill>
                <a:effectLst/>
              </a:rPr>
              <a:t>main</a:t>
            </a:r>
            <a:r>
              <a:rPr lang="lt-LT" dirty="0">
                <a:solidFill>
                  <a:srgbClr val="00A67D"/>
                </a:solidFill>
                <a:effectLst/>
              </a:rPr>
              <a:t>__"</a:t>
            </a:r>
            <a:r>
              <a:rPr lang="lt-LT" dirty="0">
                <a:effectLst/>
              </a:rPr>
              <a:t>: # </a:t>
            </a:r>
            <a:r>
              <a:rPr lang="lt-LT" dirty="0" err="1">
                <a:effectLst/>
              </a:rPr>
              <a:t>code</a:t>
            </a:r>
            <a:r>
              <a:rPr lang="lt-LT" dirty="0">
                <a:effectLst/>
              </a:rPr>
              <a:t> to be </a:t>
            </a:r>
            <a:r>
              <a:rPr lang="lt-LT" dirty="0" err="1">
                <a:effectLst/>
              </a:rPr>
              <a:t>run</a:t>
            </a:r>
            <a:r>
              <a:rPr lang="lt-LT" dirty="0">
                <a:effectLst/>
              </a:rPr>
              <a:t> </a:t>
            </a:r>
            <a:r>
              <a:rPr lang="lt-LT" dirty="0" err="1">
                <a:effectLst/>
              </a:rPr>
              <a:t>only</a:t>
            </a:r>
            <a:r>
              <a:rPr lang="lt-LT" dirty="0">
                <a:effectLst/>
              </a:rPr>
              <a:t> </a:t>
            </a:r>
            <a:r>
              <a:rPr lang="lt-LT" dirty="0" err="1">
                <a:effectLst/>
              </a:rPr>
              <a:t>when</a:t>
            </a:r>
            <a:r>
              <a:rPr lang="lt-LT" dirty="0">
                <a:effectLst/>
              </a:rPr>
              <a:t> </a:t>
            </a:r>
            <a:r>
              <a:rPr lang="lt-LT" dirty="0" err="1">
                <a:effectLst/>
              </a:rPr>
              <a:t>the</a:t>
            </a:r>
            <a:r>
              <a:rPr lang="lt-LT" dirty="0">
                <a:effectLst/>
              </a:rPr>
              <a:t> </a:t>
            </a:r>
            <a:r>
              <a:rPr lang="lt-LT" dirty="0" err="1">
                <a:effectLst/>
              </a:rPr>
              <a:t>script</a:t>
            </a:r>
            <a:r>
              <a:rPr lang="lt-LT" dirty="0">
                <a:effectLst/>
              </a:rPr>
              <a:t> </a:t>
            </a:r>
            <a:r>
              <a:rPr lang="lt-LT" dirty="0" err="1">
                <a:effectLst/>
              </a:rPr>
              <a:t>is</a:t>
            </a:r>
            <a:r>
              <a:rPr lang="lt-LT" dirty="0">
                <a:effectLst/>
              </a:rPr>
              <a:t> </a:t>
            </a:r>
            <a:r>
              <a:rPr lang="lt-LT" dirty="0" err="1">
                <a:effectLst/>
              </a:rPr>
              <a:t>run</a:t>
            </a:r>
            <a:r>
              <a:rPr lang="lt-LT" dirty="0">
                <a:effectLst/>
              </a:rPr>
              <a:t> </a:t>
            </a:r>
            <a:r>
              <a:rPr lang="lt-LT" dirty="0" err="1">
                <a:effectLst/>
              </a:rPr>
              <a:t>directly</a:t>
            </a:r>
            <a:r>
              <a:rPr lang="lt-LT" dirty="0">
                <a:effectLst/>
              </a:rPr>
              <a:t> </a:t>
            </a:r>
          </a:p>
          <a:p>
            <a:pPr algn="l"/>
            <a:endParaRPr lang="lt-LT" b="1" i="0" dirty="0">
              <a:effectLst/>
              <a:latin typeface="Söhne"/>
            </a:endParaRPr>
          </a:p>
          <a:p>
            <a:pPr algn="l"/>
            <a:r>
              <a:rPr lang="lt-LT" b="1" i="0" dirty="0" err="1">
                <a:effectLst/>
                <a:latin typeface="Söhne"/>
              </a:rPr>
              <a:t>Example</a:t>
            </a:r>
            <a:endParaRPr lang="lt-LT" b="1" i="0" dirty="0">
              <a:effectLst/>
              <a:latin typeface="Söhne"/>
            </a:endParaRPr>
          </a:p>
          <a:p>
            <a:pPr algn="l"/>
            <a:endParaRPr lang="lt-LT" b="0" i="0" dirty="0">
              <a:solidFill>
                <a:srgbClr val="374151"/>
              </a:solidFill>
              <a:effectLst/>
              <a:latin typeface="Söhne"/>
            </a:endParaRPr>
          </a:p>
          <a:p>
            <a:pPr algn="l"/>
            <a:r>
              <a:rPr lang="lt-LT" b="0" i="0" dirty="0" err="1">
                <a:solidFill>
                  <a:srgbClr val="374151"/>
                </a:solidFill>
                <a:effectLst/>
                <a:latin typeface="Söhne"/>
              </a:rPr>
              <a:t>Let's</a:t>
            </a:r>
            <a:r>
              <a:rPr lang="lt-LT" b="0" i="0" dirty="0">
                <a:solidFill>
                  <a:srgbClr val="374151"/>
                </a:solidFill>
                <a:effectLst/>
                <a:latin typeface="Söhne"/>
              </a:rPr>
              <a:t> </a:t>
            </a:r>
            <a:r>
              <a:rPr lang="lt-LT" b="0" i="0" dirty="0" err="1">
                <a:solidFill>
                  <a:srgbClr val="374151"/>
                </a:solidFill>
                <a:effectLst/>
                <a:latin typeface="Söhne"/>
              </a:rPr>
              <a:t>consider</a:t>
            </a:r>
            <a:r>
              <a:rPr lang="lt-LT" b="0" i="0" dirty="0">
                <a:solidFill>
                  <a:srgbClr val="374151"/>
                </a:solidFill>
                <a:effectLst/>
                <a:latin typeface="Söhne"/>
              </a:rPr>
              <a:t>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provided</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snippet</a:t>
            </a:r>
            <a:r>
              <a:rPr lang="lt-LT" b="0" i="0" dirty="0">
                <a:solidFill>
                  <a:srgbClr val="374151"/>
                </a:solidFill>
                <a:effectLst/>
                <a:latin typeface="Söhne"/>
              </a:rPr>
              <a:t>:</a:t>
            </a:r>
          </a:p>
          <a:p>
            <a:r>
              <a:rPr lang="lt-LT" dirty="0">
                <a:effectLst/>
              </a:rPr>
              <a:t>kintamasis = </a:t>
            </a:r>
            <a:r>
              <a:rPr lang="lt-LT" dirty="0">
                <a:solidFill>
                  <a:srgbClr val="00A67D"/>
                </a:solidFill>
                <a:effectLst/>
              </a:rPr>
              <a:t>"Čia yra </a:t>
            </a:r>
            <a:r>
              <a:rPr lang="lt-LT" dirty="0" err="1">
                <a:solidFill>
                  <a:srgbClr val="00A67D"/>
                </a:solidFill>
                <a:effectLst/>
              </a:rPr>
              <a:t>testinis</a:t>
            </a:r>
            <a:r>
              <a:rPr lang="lt-LT" dirty="0">
                <a:solidFill>
                  <a:srgbClr val="00A67D"/>
                </a:solidFill>
                <a:effectLst/>
              </a:rPr>
              <a:t> kintamasis"</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a:t>
            </a:r>
            <a:r>
              <a:rPr lang="lt-LT" dirty="0" err="1">
                <a:solidFill>
                  <a:srgbClr val="00A67D"/>
                </a:solidFill>
                <a:effectLst/>
              </a:rPr>
              <a:t>mano_modulis</a:t>
            </a:r>
            <a:r>
              <a:rPr lang="lt-LT" dirty="0">
                <a:solidFill>
                  <a:srgbClr val="00A67D"/>
                </a:solidFill>
                <a:effectLst/>
              </a:rPr>
              <a:t> sėkmingai importuotas!"</a:t>
            </a:r>
            <a:r>
              <a:rPr lang="lt-LT" dirty="0">
                <a:effectLst/>
              </a:rPr>
              <a:t>) </a:t>
            </a:r>
            <a:r>
              <a:rPr lang="lt-LT" dirty="0" err="1">
                <a:solidFill>
                  <a:srgbClr val="2E95D3"/>
                </a:solidFill>
                <a:effectLst/>
              </a:rPr>
              <a:t>def</a:t>
            </a:r>
            <a:r>
              <a:rPr lang="lt-LT" dirty="0">
                <a:effectLst/>
              </a:rPr>
              <a:t> </a:t>
            </a:r>
            <a:r>
              <a:rPr lang="lt-LT" dirty="0" err="1">
                <a:solidFill>
                  <a:srgbClr val="F22C3D"/>
                </a:solidFill>
                <a:effectLst/>
              </a:rPr>
              <a:t>parasyti_atbulai</a:t>
            </a:r>
            <a:r>
              <a:rPr lang="lt-LT" dirty="0">
                <a:effectLst/>
              </a:rPr>
              <a:t>(sakinys): </a:t>
            </a:r>
            <a:r>
              <a:rPr lang="lt-LT" dirty="0" err="1">
                <a:solidFill>
                  <a:srgbClr val="E9950C"/>
                </a:solidFill>
                <a:effectLst/>
              </a:rPr>
              <a:t>print</a:t>
            </a:r>
            <a:r>
              <a:rPr lang="lt-LT" dirty="0">
                <a:effectLst/>
              </a:rPr>
              <a:t>(sakinys[::-</a:t>
            </a:r>
            <a:r>
              <a:rPr lang="lt-LT" dirty="0">
                <a:solidFill>
                  <a:srgbClr val="DF3079"/>
                </a:solidFill>
                <a:effectLst/>
              </a:rPr>
              <a:t>1</a:t>
            </a:r>
            <a:r>
              <a:rPr lang="lt-LT" dirty="0">
                <a:effectLst/>
              </a:rPr>
              <a:t>]) </a:t>
            </a:r>
            <a:r>
              <a:rPr lang="lt-LT" dirty="0" err="1">
                <a:solidFill>
                  <a:srgbClr val="2E95D3"/>
                </a:solidFill>
                <a:effectLst/>
              </a:rPr>
              <a:t>if</a:t>
            </a:r>
            <a:r>
              <a:rPr lang="lt-LT" dirty="0">
                <a:effectLst/>
              </a:rPr>
              <a:t> __name__ == </a:t>
            </a:r>
            <a:r>
              <a:rPr lang="lt-LT" dirty="0">
                <a:solidFill>
                  <a:srgbClr val="00A67D"/>
                </a:solidFill>
                <a:effectLst/>
              </a:rPr>
              <a:t>"__</a:t>
            </a:r>
            <a:r>
              <a:rPr lang="lt-LT" dirty="0" err="1">
                <a:solidFill>
                  <a:srgbClr val="00A67D"/>
                </a:solidFill>
                <a:effectLst/>
              </a:rPr>
              <a:t>main</a:t>
            </a:r>
            <a:r>
              <a:rPr lang="lt-LT" dirty="0">
                <a:solidFill>
                  <a:srgbClr val="00A67D"/>
                </a:solidFill>
                <a:effectLst/>
              </a:rPr>
              <a:t>__"</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"Kodas vykdomas tik leidžiant tiesiogiai"</a:t>
            </a:r>
            <a:r>
              <a:rPr lang="lt-LT" dirty="0">
                <a:effectLst/>
              </a:rPr>
              <a:t>) </a:t>
            </a:r>
          </a:p>
          <a:p>
            <a:pPr algn="l"/>
            <a:endParaRPr lang="lt-LT" b="0" i="0" dirty="0">
              <a:solidFill>
                <a:srgbClr val="374151"/>
              </a:solidFill>
              <a:effectLst/>
              <a:latin typeface="Söhne"/>
            </a:endParaRPr>
          </a:p>
          <a:p>
            <a:pPr algn="l"/>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if</a:t>
            </a:r>
            <a:r>
              <a:rPr lang="lt-LT" b="0" i="0" dirty="0">
                <a:solidFill>
                  <a:srgbClr val="374151"/>
                </a:solidFill>
                <a:effectLst/>
                <a:latin typeface="Söhne"/>
              </a:rPr>
              <a:t> __name__ == "__</a:t>
            </a:r>
            <a:r>
              <a:rPr lang="lt-LT" b="0" i="0" dirty="0" err="1">
                <a:solidFill>
                  <a:srgbClr val="374151"/>
                </a:solidFill>
                <a:effectLst/>
                <a:latin typeface="Söhne"/>
              </a:rPr>
              <a:t>main</a:t>
            </a:r>
            <a:r>
              <a:rPr lang="lt-LT" b="0" i="0" dirty="0">
                <a:solidFill>
                  <a:srgbClr val="374151"/>
                </a:solidFill>
                <a:effectLst/>
                <a:latin typeface="Söhne"/>
              </a:rPr>
              <a:t>__": </a:t>
            </a:r>
            <a:r>
              <a:rPr lang="lt-LT" b="0" i="0" dirty="0" err="1">
                <a:solidFill>
                  <a:srgbClr val="374151"/>
                </a:solidFill>
                <a:effectLst/>
                <a:latin typeface="Söhne"/>
              </a:rPr>
              <a:t>block</a:t>
            </a:r>
            <a:r>
              <a:rPr lang="lt-LT" b="0" i="0" dirty="0">
                <a:solidFill>
                  <a:srgbClr val="374151"/>
                </a:solidFill>
                <a:effectLst/>
                <a:latin typeface="Söhne"/>
              </a:rPr>
              <a:t> </a:t>
            </a:r>
            <a:r>
              <a:rPr lang="lt-LT" b="0" i="0" dirty="0" err="1">
                <a:solidFill>
                  <a:srgbClr val="374151"/>
                </a:solidFill>
                <a:effectLst/>
                <a:latin typeface="Söhne"/>
              </a:rPr>
              <a:t>will</a:t>
            </a:r>
            <a:r>
              <a:rPr lang="lt-LT" b="0" i="0" dirty="0">
                <a:solidFill>
                  <a:srgbClr val="374151"/>
                </a:solidFill>
                <a:effectLst/>
                <a:latin typeface="Söhne"/>
              </a:rPr>
              <a:t> </a:t>
            </a:r>
            <a:r>
              <a:rPr lang="lt-LT" b="0" i="0" dirty="0" err="1">
                <a:solidFill>
                  <a:srgbClr val="374151"/>
                </a:solidFill>
                <a:effectLst/>
                <a:latin typeface="Söhne"/>
              </a:rPr>
              <a:t>only</a:t>
            </a:r>
            <a:r>
              <a:rPr lang="lt-LT" b="0" i="0" dirty="0">
                <a:solidFill>
                  <a:srgbClr val="374151"/>
                </a:solidFill>
                <a:effectLst/>
                <a:latin typeface="Söhne"/>
              </a:rPr>
              <a:t> </a:t>
            </a:r>
            <a:r>
              <a:rPr lang="lt-LT" b="0" i="0" dirty="0" err="1">
                <a:solidFill>
                  <a:srgbClr val="374151"/>
                </a:solidFill>
                <a:effectLst/>
                <a:latin typeface="Söhne"/>
              </a:rPr>
              <a:t>execute</a:t>
            </a:r>
            <a:r>
              <a:rPr lang="lt-LT" b="0" i="0" dirty="0">
                <a:solidFill>
                  <a:srgbClr val="374151"/>
                </a:solidFill>
                <a:effectLst/>
                <a:latin typeface="Söhne"/>
              </a:rPr>
              <a:t> </a:t>
            </a:r>
            <a:r>
              <a:rPr lang="lt-LT" b="0" i="0" dirty="0" err="1">
                <a:solidFill>
                  <a:srgbClr val="374151"/>
                </a:solidFill>
                <a:effectLst/>
                <a:latin typeface="Söhne"/>
              </a:rPr>
              <a:t>if</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script</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run</a:t>
            </a:r>
            <a:r>
              <a:rPr lang="lt-LT" b="0" i="0" dirty="0">
                <a:solidFill>
                  <a:srgbClr val="374151"/>
                </a:solidFill>
                <a:effectLst/>
                <a:latin typeface="Söhne"/>
              </a:rPr>
              <a:t> </a:t>
            </a:r>
            <a:r>
              <a:rPr lang="lt-LT" b="0" i="0" dirty="0" err="1">
                <a:solidFill>
                  <a:srgbClr val="374151"/>
                </a:solidFill>
                <a:effectLst/>
                <a:latin typeface="Söhne"/>
              </a:rPr>
              <a:t>directly</a:t>
            </a:r>
            <a:r>
              <a:rPr lang="lt-LT" b="0" i="0" dirty="0">
                <a:solidFill>
                  <a:srgbClr val="374151"/>
                </a:solidFill>
                <a:effectLst/>
                <a:latin typeface="Söhne"/>
              </a:rPr>
              <a:t>. </a:t>
            </a:r>
            <a:r>
              <a:rPr lang="lt-LT" b="0" i="0" dirty="0" err="1">
                <a:solidFill>
                  <a:srgbClr val="374151"/>
                </a:solidFill>
                <a:effectLst/>
                <a:latin typeface="Söhne"/>
              </a:rPr>
              <a:t>If</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script</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imported</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a module </a:t>
            </a:r>
            <a:r>
              <a:rPr lang="lt-LT" b="0" i="0" dirty="0" err="1">
                <a:solidFill>
                  <a:srgbClr val="374151"/>
                </a:solidFill>
                <a:effectLst/>
                <a:latin typeface="Söhne"/>
              </a:rPr>
              <a:t>into</a:t>
            </a:r>
            <a:r>
              <a:rPr lang="lt-LT" b="0" i="0" dirty="0">
                <a:solidFill>
                  <a:srgbClr val="374151"/>
                </a:solidFill>
                <a:effectLst/>
                <a:latin typeface="Söhne"/>
              </a:rPr>
              <a:t> </a:t>
            </a:r>
            <a:r>
              <a:rPr lang="lt-LT" b="0" i="0" dirty="0" err="1">
                <a:solidFill>
                  <a:srgbClr val="374151"/>
                </a:solidFill>
                <a:effectLst/>
                <a:latin typeface="Söhne"/>
              </a:rPr>
              <a:t>another</a:t>
            </a:r>
            <a:r>
              <a:rPr lang="lt-LT" b="0" i="0" dirty="0">
                <a:solidFill>
                  <a:srgbClr val="374151"/>
                </a:solidFill>
                <a:effectLst/>
                <a:latin typeface="Söhne"/>
              </a:rPr>
              <a:t> </a:t>
            </a:r>
            <a:r>
              <a:rPr lang="lt-LT" b="0" i="0" dirty="0" err="1">
                <a:solidFill>
                  <a:srgbClr val="374151"/>
                </a:solidFill>
                <a:effectLst/>
                <a:latin typeface="Söhne"/>
              </a:rPr>
              <a:t>script</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block</a:t>
            </a:r>
            <a:r>
              <a:rPr lang="lt-LT" b="0" i="0" dirty="0">
                <a:solidFill>
                  <a:srgbClr val="374151"/>
                </a:solidFill>
                <a:effectLst/>
                <a:latin typeface="Söhne"/>
              </a:rPr>
              <a:t> </a:t>
            </a:r>
            <a:r>
              <a:rPr lang="lt-LT" b="0" i="0" dirty="0" err="1">
                <a:solidFill>
                  <a:srgbClr val="374151"/>
                </a:solidFill>
                <a:effectLst/>
                <a:latin typeface="Söhne"/>
              </a:rPr>
              <a:t>will</a:t>
            </a:r>
            <a:r>
              <a:rPr lang="lt-LT" b="0" i="0" dirty="0">
                <a:solidFill>
                  <a:srgbClr val="374151"/>
                </a:solidFill>
                <a:effectLst/>
                <a:latin typeface="Söhne"/>
              </a:rPr>
              <a:t> </a:t>
            </a:r>
            <a:r>
              <a:rPr lang="lt-LT" b="0" i="0" dirty="0" err="1">
                <a:solidFill>
                  <a:srgbClr val="374151"/>
                </a:solidFill>
                <a:effectLst/>
                <a:latin typeface="Söhne"/>
              </a:rPr>
              <a:t>not</a:t>
            </a:r>
            <a:r>
              <a:rPr lang="lt-LT" b="0" i="0" dirty="0">
                <a:solidFill>
                  <a:srgbClr val="374151"/>
                </a:solidFill>
                <a:effectLst/>
                <a:latin typeface="Söhne"/>
              </a:rPr>
              <a:t> </a:t>
            </a:r>
            <a:r>
              <a:rPr lang="lt-LT" b="0" i="0" dirty="0" err="1">
                <a:solidFill>
                  <a:srgbClr val="374151"/>
                </a:solidFill>
                <a:effectLst/>
                <a:latin typeface="Söhne"/>
              </a:rPr>
              <a:t>execute</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main</a:t>
            </a:r>
            <a:r>
              <a:rPr lang="lt-LT" b="0" i="0" dirty="0">
                <a:solidFill>
                  <a:srgbClr val="374151"/>
                </a:solidFill>
                <a:effectLst/>
                <a:latin typeface="Söhne"/>
              </a:rPr>
              <a:t> </a:t>
            </a:r>
            <a:r>
              <a:rPr lang="lt-LT" b="0" i="0" dirty="0" err="1">
                <a:solidFill>
                  <a:srgbClr val="374151"/>
                </a:solidFill>
                <a:effectLst/>
                <a:latin typeface="Söhne"/>
              </a:rPr>
              <a:t>file</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a:t>
            </a:r>
            <a:r>
              <a:rPr lang="lt-LT" b="0" i="0" dirty="0" err="1">
                <a:solidFill>
                  <a:srgbClr val="374151"/>
                </a:solidFill>
                <a:effectLst/>
                <a:latin typeface="Söhne"/>
              </a:rPr>
              <a:t>then</a:t>
            </a:r>
            <a:r>
              <a:rPr lang="lt-LT" b="0" i="0" dirty="0">
                <a:solidFill>
                  <a:srgbClr val="374151"/>
                </a:solidFill>
                <a:effectLst/>
                <a:latin typeface="Söhne"/>
              </a:rPr>
              <a:t> </a:t>
            </a:r>
            <a:r>
              <a:rPr lang="lt-LT" b="0" i="0" dirty="0" err="1">
                <a:solidFill>
                  <a:srgbClr val="374151"/>
                </a:solidFill>
                <a:effectLst/>
                <a:latin typeface="Söhne"/>
              </a:rPr>
              <a:t>have</a:t>
            </a:r>
            <a:r>
              <a:rPr lang="lt-LT" b="0" i="0" dirty="0">
                <a:solidFill>
                  <a:srgbClr val="374151"/>
                </a:solidFill>
                <a:effectLst/>
                <a:latin typeface="Söhne"/>
              </a:rPr>
              <a:t>:</a:t>
            </a:r>
          </a:p>
          <a:p>
            <a:r>
              <a:rPr lang="lt-LT" dirty="0" err="1">
                <a:solidFill>
                  <a:srgbClr val="2E95D3"/>
                </a:solidFill>
                <a:effectLst/>
              </a:rPr>
              <a:t>import</a:t>
            </a:r>
            <a:r>
              <a:rPr lang="lt-LT" dirty="0">
                <a:effectLst/>
              </a:rPr>
              <a:t> </a:t>
            </a:r>
            <a:r>
              <a:rPr lang="lt-LT" dirty="0" err="1">
                <a:effectLst/>
              </a:rPr>
              <a:t>mano_modulis</a:t>
            </a:r>
            <a:r>
              <a:rPr lang="lt-LT" dirty="0">
                <a:effectLst/>
              </a:rPr>
              <a:t> sakinys = </a:t>
            </a:r>
            <a:r>
              <a:rPr lang="lt-LT" dirty="0">
                <a:solidFill>
                  <a:srgbClr val="00A67D"/>
                </a:solidFill>
                <a:effectLst/>
              </a:rPr>
              <a:t>"Sveikas, pasauli!"</a:t>
            </a:r>
            <a:r>
              <a:rPr lang="lt-LT" dirty="0">
                <a:effectLst/>
              </a:rPr>
              <a:t> atbulai = </a:t>
            </a:r>
            <a:r>
              <a:rPr lang="lt-LT" dirty="0" err="1">
                <a:effectLst/>
              </a:rPr>
              <a:t>mano_modulis.parasyti_atbulai</a:t>
            </a:r>
            <a:r>
              <a:rPr lang="lt-LT" dirty="0">
                <a:effectLst/>
              </a:rPr>
              <a:t>(sakinys) </a:t>
            </a:r>
          </a:p>
          <a:p>
            <a:pPr algn="l"/>
            <a:endParaRPr lang="lt-LT" b="0" i="0" dirty="0">
              <a:solidFill>
                <a:srgbClr val="374151"/>
              </a:solidFill>
              <a:effectLst/>
              <a:latin typeface="Söhne"/>
            </a:endParaRPr>
          </a:p>
          <a:p>
            <a:pPr algn="l"/>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script</a:t>
            </a:r>
            <a:r>
              <a:rPr lang="lt-LT" b="0" i="0" dirty="0">
                <a:solidFill>
                  <a:srgbClr val="374151"/>
                </a:solidFill>
                <a:effectLst/>
                <a:latin typeface="Söhne"/>
              </a:rPr>
              <a:t>, </a:t>
            </a:r>
            <a:r>
              <a:rPr lang="lt-LT" b="0" i="0" dirty="0" err="1">
                <a:solidFill>
                  <a:srgbClr val="374151"/>
                </a:solidFill>
                <a:effectLst/>
                <a:latin typeface="Söhne"/>
              </a:rPr>
              <a:t>mano_modulis</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imported</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its</a:t>
            </a:r>
            <a:r>
              <a:rPr lang="lt-LT" b="0" i="0" dirty="0">
                <a:solidFill>
                  <a:srgbClr val="374151"/>
                </a:solidFill>
                <a:effectLst/>
                <a:latin typeface="Söhne"/>
              </a:rPr>
              <a:t> </a:t>
            </a:r>
            <a:r>
              <a:rPr lang="lt-LT" b="0" i="0" dirty="0" err="1">
                <a:solidFill>
                  <a:srgbClr val="374151"/>
                </a:solidFill>
                <a:effectLst/>
                <a:latin typeface="Söhne"/>
              </a:rPr>
              <a:t>parasyti_atbulai</a:t>
            </a:r>
            <a:r>
              <a:rPr lang="lt-LT" b="0" i="0" dirty="0">
                <a:solidFill>
                  <a:srgbClr val="374151"/>
                </a:solidFill>
                <a:effectLst/>
                <a:latin typeface="Söhne"/>
              </a:rPr>
              <a:t> </a:t>
            </a:r>
            <a:r>
              <a:rPr lang="lt-LT" b="0" i="0" dirty="0" err="1">
                <a:solidFill>
                  <a:srgbClr val="374151"/>
                </a:solidFill>
                <a:effectLst/>
                <a:latin typeface="Söhne"/>
              </a:rPr>
              <a:t>function</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used</a:t>
            </a:r>
            <a:r>
              <a:rPr lang="lt-LT" b="0" i="0" dirty="0">
                <a:solidFill>
                  <a:srgbClr val="374151"/>
                </a:solidFill>
                <a:effectLst/>
                <a:latin typeface="Söhne"/>
              </a:rPr>
              <a:t>. </a:t>
            </a:r>
            <a:r>
              <a:rPr lang="lt-LT" b="0" i="0" dirty="0" err="1">
                <a:solidFill>
                  <a:srgbClr val="374151"/>
                </a:solidFill>
                <a:effectLst/>
                <a:latin typeface="Söhne"/>
              </a:rPr>
              <a:t>However</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print</a:t>
            </a:r>
            <a:r>
              <a:rPr lang="lt-LT" b="0" i="0" dirty="0">
                <a:solidFill>
                  <a:srgbClr val="374151"/>
                </a:solidFill>
                <a:effectLst/>
                <a:latin typeface="Söhne"/>
              </a:rPr>
              <a:t> </a:t>
            </a:r>
            <a:r>
              <a:rPr lang="lt-LT" b="0" i="0" dirty="0" err="1">
                <a:solidFill>
                  <a:srgbClr val="374151"/>
                </a:solidFill>
                <a:effectLst/>
                <a:latin typeface="Söhne"/>
              </a:rPr>
              <a:t>statement</a:t>
            </a:r>
            <a:r>
              <a:rPr lang="lt-LT" b="0" i="0" dirty="0">
                <a:solidFill>
                  <a:srgbClr val="374151"/>
                </a:solidFill>
                <a:effectLst/>
                <a:latin typeface="Söhne"/>
              </a:rPr>
              <a:t> </a:t>
            </a:r>
            <a:r>
              <a:rPr lang="lt-LT" b="0" i="0" dirty="0" err="1">
                <a:solidFill>
                  <a:srgbClr val="374151"/>
                </a:solidFill>
                <a:effectLst/>
                <a:latin typeface="Söhne"/>
              </a:rPr>
              <a:t>inside</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if</a:t>
            </a:r>
            <a:r>
              <a:rPr lang="lt-LT" b="0" i="0" dirty="0">
                <a:solidFill>
                  <a:srgbClr val="374151"/>
                </a:solidFill>
                <a:effectLst/>
                <a:latin typeface="Söhne"/>
              </a:rPr>
              <a:t> __name__ == "__</a:t>
            </a:r>
            <a:r>
              <a:rPr lang="lt-LT" b="0" i="0" dirty="0" err="1">
                <a:solidFill>
                  <a:srgbClr val="374151"/>
                </a:solidFill>
                <a:effectLst/>
                <a:latin typeface="Söhne"/>
              </a:rPr>
              <a:t>main</a:t>
            </a:r>
            <a:r>
              <a:rPr lang="lt-LT" b="0" i="0" dirty="0">
                <a:solidFill>
                  <a:srgbClr val="374151"/>
                </a:solidFill>
                <a:effectLst/>
                <a:latin typeface="Söhne"/>
              </a:rPr>
              <a:t>__": </a:t>
            </a:r>
            <a:r>
              <a:rPr lang="lt-LT" b="0" i="0" dirty="0" err="1">
                <a:solidFill>
                  <a:srgbClr val="374151"/>
                </a:solidFill>
                <a:effectLst/>
                <a:latin typeface="Söhne"/>
              </a:rPr>
              <a:t>block</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mano_modulis</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not</a:t>
            </a:r>
            <a:r>
              <a:rPr lang="lt-LT" b="0" i="0" dirty="0">
                <a:solidFill>
                  <a:srgbClr val="374151"/>
                </a:solidFill>
                <a:effectLst/>
                <a:latin typeface="Söhne"/>
              </a:rPr>
              <a:t> </a:t>
            </a:r>
            <a:r>
              <a:rPr lang="lt-LT" b="0" i="0" dirty="0" err="1">
                <a:solidFill>
                  <a:srgbClr val="374151"/>
                </a:solidFill>
                <a:effectLst/>
                <a:latin typeface="Söhne"/>
              </a:rPr>
              <a:t>executed</a:t>
            </a:r>
            <a:r>
              <a:rPr lang="lt-LT" b="0" i="0" dirty="0">
                <a:solidFill>
                  <a:srgbClr val="374151"/>
                </a:solidFill>
                <a:effectLst/>
                <a:latin typeface="Söhne"/>
              </a:rPr>
              <a:t> </a:t>
            </a:r>
            <a:r>
              <a:rPr lang="lt-LT" b="0" i="0" dirty="0" err="1">
                <a:solidFill>
                  <a:srgbClr val="374151"/>
                </a:solidFill>
                <a:effectLst/>
                <a:latin typeface="Söhne"/>
              </a:rPr>
              <a:t>because</a:t>
            </a:r>
            <a:r>
              <a:rPr lang="lt-LT" b="0" i="0" dirty="0">
                <a:solidFill>
                  <a:srgbClr val="374151"/>
                </a:solidFill>
                <a:effectLst/>
                <a:latin typeface="Söhne"/>
              </a:rPr>
              <a:t> </a:t>
            </a:r>
            <a:r>
              <a:rPr lang="lt-LT" b="0" i="0" dirty="0" err="1">
                <a:solidFill>
                  <a:srgbClr val="374151"/>
                </a:solidFill>
                <a:effectLst/>
                <a:latin typeface="Söhne"/>
              </a:rPr>
              <a:t>mano_modulis</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not</a:t>
            </a:r>
            <a:r>
              <a:rPr lang="lt-LT" b="0" i="0" dirty="0">
                <a:solidFill>
                  <a:srgbClr val="374151"/>
                </a:solidFill>
                <a:effectLst/>
                <a:latin typeface="Söhne"/>
              </a:rPr>
              <a:t> </a:t>
            </a:r>
            <a:r>
              <a:rPr lang="lt-LT" b="0" i="0" dirty="0" err="1">
                <a:solidFill>
                  <a:srgbClr val="374151"/>
                </a:solidFill>
                <a:effectLst/>
                <a:latin typeface="Söhne"/>
              </a:rPr>
              <a:t>being</a:t>
            </a:r>
            <a:r>
              <a:rPr lang="lt-LT" b="0" i="0" dirty="0">
                <a:solidFill>
                  <a:srgbClr val="374151"/>
                </a:solidFill>
                <a:effectLst/>
                <a:latin typeface="Söhne"/>
              </a:rPr>
              <a:t> </a:t>
            </a:r>
            <a:r>
              <a:rPr lang="lt-LT" b="0" i="0" dirty="0" err="1">
                <a:solidFill>
                  <a:srgbClr val="374151"/>
                </a:solidFill>
                <a:effectLst/>
                <a:latin typeface="Söhne"/>
              </a:rPr>
              <a:t>run</a:t>
            </a:r>
            <a:r>
              <a:rPr lang="lt-LT" b="0" i="0" dirty="0">
                <a:solidFill>
                  <a:srgbClr val="374151"/>
                </a:solidFill>
                <a:effectLst/>
                <a:latin typeface="Söhne"/>
              </a:rPr>
              <a:t> </a:t>
            </a:r>
            <a:r>
              <a:rPr lang="lt-LT" b="0" i="0" dirty="0" err="1">
                <a:solidFill>
                  <a:srgbClr val="374151"/>
                </a:solidFill>
                <a:effectLst/>
                <a:latin typeface="Söhne"/>
              </a:rPr>
              <a:t>directly</a:t>
            </a:r>
            <a:r>
              <a:rPr lang="lt-LT" b="0" i="0" dirty="0">
                <a:solidFill>
                  <a:srgbClr val="374151"/>
                </a:solidFill>
                <a:effectLst/>
                <a:latin typeface="Söhne"/>
              </a:rPr>
              <a:t> – </a:t>
            </a:r>
            <a:r>
              <a:rPr lang="lt-LT" b="0" i="0" dirty="0" err="1">
                <a:solidFill>
                  <a:srgbClr val="374151"/>
                </a:solidFill>
                <a:effectLst/>
                <a:latin typeface="Söhne"/>
              </a:rPr>
              <a:t>it's</a:t>
            </a:r>
            <a:r>
              <a:rPr lang="lt-LT" b="0" i="0" dirty="0">
                <a:solidFill>
                  <a:srgbClr val="374151"/>
                </a:solidFill>
                <a:effectLst/>
                <a:latin typeface="Söhne"/>
              </a:rPr>
              <a:t> </a:t>
            </a:r>
            <a:r>
              <a:rPr lang="lt-LT" b="0" i="0" dirty="0" err="1">
                <a:solidFill>
                  <a:srgbClr val="374151"/>
                </a:solidFill>
                <a:effectLst/>
                <a:latin typeface="Söhne"/>
              </a:rPr>
              <a:t>being</a:t>
            </a:r>
            <a:r>
              <a:rPr lang="lt-LT" b="0" i="0" dirty="0">
                <a:solidFill>
                  <a:srgbClr val="374151"/>
                </a:solidFill>
                <a:effectLst/>
                <a:latin typeface="Söhne"/>
              </a:rPr>
              <a:t> </a:t>
            </a:r>
            <a:r>
              <a:rPr lang="lt-LT" b="0" i="0" dirty="0" err="1">
                <a:solidFill>
                  <a:srgbClr val="374151"/>
                </a:solidFill>
                <a:effectLst/>
                <a:latin typeface="Söhne"/>
              </a:rPr>
              <a:t>imported</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a module.</a:t>
            </a:r>
          </a:p>
          <a:p>
            <a:pPr algn="l"/>
            <a:endParaRPr lang="lt-LT" b="1" i="0" dirty="0">
              <a:effectLst/>
              <a:latin typeface="Söhne"/>
            </a:endParaRPr>
          </a:p>
          <a:p>
            <a:pPr algn="l"/>
            <a:r>
              <a:rPr lang="lt-LT" b="1" i="0" dirty="0" err="1">
                <a:effectLst/>
                <a:latin typeface="Söhne"/>
              </a:rPr>
              <a:t>Benefits</a:t>
            </a:r>
            <a:r>
              <a:rPr lang="lt-LT" b="1" i="0" dirty="0">
                <a:effectLst/>
                <a:latin typeface="Söhne"/>
              </a:rPr>
              <a:t> </a:t>
            </a:r>
            <a:r>
              <a:rPr lang="lt-LT" b="1" i="0" dirty="0" err="1">
                <a:effectLst/>
                <a:latin typeface="Söhne"/>
              </a:rPr>
              <a:t>and</a:t>
            </a:r>
            <a:r>
              <a:rPr lang="lt-LT" b="1" i="0" dirty="0">
                <a:effectLst/>
                <a:latin typeface="Söhne"/>
              </a:rPr>
              <a:t> </a:t>
            </a:r>
            <a:r>
              <a:rPr lang="lt-LT" b="1" i="0" dirty="0" err="1">
                <a:effectLst/>
                <a:latin typeface="Söhne"/>
              </a:rPr>
              <a:t>Uses</a:t>
            </a:r>
            <a:endParaRPr lang="lt-LT" b="1" i="0" dirty="0">
              <a:effectLst/>
              <a:latin typeface="Söhne"/>
            </a:endParaRPr>
          </a:p>
          <a:p>
            <a:pPr algn="l"/>
            <a:endParaRPr lang="lt-LT" b="0" i="0" dirty="0">
              <a:solidFill>
                <a:srgbClr val="374151"/>
              </a:solidFill>
              <a:effectLst/>
              <a:latin typeface="Söhne"/>
            </a:endParaRPr>
          </a:p>
          <a:p>
            <a:pPr algn="l"/>
            <a:r>
              <a:rPr lang="lt-LT" b="0" i="0" dirty="0" err="1">
                <a:solidFill>
                  <a:srgbClr val="374151"/>
                </a:solidFill>
                <a:effectLst/>
                <a:latin typeface="Söhne"/>
              </a:rPr>
              <a:t>The</a:t>
            </a:r>
            <a:r>
              <a:rPr lang="lt-LT" b="0" i="0" dirty="0">
                <a:solidFill>
                  <a:srgbClr val="374151"/>
                </a:solidFill>
                <a:effectLst/>
                <a:latin typeface="Söhne"/>
              </a:rPr>
              <a:t> __name__ == "__</a:t>
            </a:r>
            <a:r>
              <a:rPr lang="lt-LT" b="0" i="0" dirty="0" err="1">
                <a:solidFill>
                  <a:srgbClr val="374151"/>
                </a:solidFill>
                <a:effectLst/>
                <a:latin typeface="Söhne"/>
              </a:rPr>
              <a:t>main</a:t>
            </a:r>
            <a:r>
              <a:rPr lang="lt-LT" b="0" i="0" dirty="0">
                <a:solidFill>
                  <a:srgbClr val="374151"/>
                </a:solidFill>
                <a:effectLst/>
                <a:latin typeface="Söhne"/>
              </a:rPr>
              <a:t>__" </a:t>
            </a:r>
            <a:r>
              <a:rPr lang="lt-LT" b="0" i="0" dirty="0" err="1">
                <a:solidFill>
                  <a:srgbClr val="374151"/>
                </a:solidFill>
                <a:effectLst/>
                <a:latin typeface="Söhne"/>
              </a:rPr>
              <a:t>idiom</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often</a:t>
            </a:r>
            <a:r>
              <a:rPr lang="lt-LT" b="0" i="0" dirty="0">
                <a:solidFill>
                  <a:srgbClr val="374151"/>
                </a:solidFill>
                <a:effectLst/>
                <a:latin typeface="Söhne"/>
              </a:rPr>
              <a:t> </a:t>
            </a:r>
            <a:r>
              <a:rPr lang="lt-LT" b="0" i="0" dirty="0" err="1">
                <a:solidFill>
                  <a:srgbClr val="374151"/>
                </a:solidFill>
                <a:effectLst/>
                <a:latin typeface="Söhne"/>
              </a:rPr>
              <a:t>used</a:t>
            </a:r>
            <a:r>
              <a:rPr lang="lt-LT" b="0" i="0" dirty="0">
                <a:solidFill>
                  <a:srgbClr val="374151"/>
                </a:solidFill>
                <a:effectLst/>
                <a:latin typeface="Söhne"/>
              </a:rPr>
              <a:t> to </a:t>
            </a:r>
            <a:r>
              <a:rPr lang="lt-LT" b="0" i="0" dirty="0" err="1">
                <a:solidFill>
                  <a:srgbClr val="374151"/>
                </a:solidFill>
                <a:effectLst/>
                <a:latin typeface="Söhne"/>
              </a:rPr>
              <a:t>separate</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t>
            </a:r>
            <a:r>
              <a:rPr lang="lt-LT" b="0" i="0" dirty="0" err="1">
                <a:solidFill>
                  <a:srgbClr val="374151"/>
                </a:solidFill>
                <a:effectLst/>
                <a:latin typeface="Söhne"/>
              </a:rPr>
              <a:t>should</a:t>
            </a:r>
            <a:r>
              <a:rPr lang="lt-LT" b="0" i="0" dirty="0">
                <a:solidFill>
                  <a:srgbClr val="374151"/>
                </a:solidFill>
                <a:effectLst/>
                <a:latin typeface="Söhne"/>
              </a:rPr>
              <a:t> </a:t>
            </a:r>
            <a:r>
              <a:rPr lang="lt-LT" b="0" i="0" dirty="0" err="1">
                <a:solidFill>
                  <a:srgbClr val="374151"/>
                </a:solidFill>
                <a:effectLst/>
                <a:latin typeface="Söhne"/>
              </a:rPr>
              <a:t>only</a:t>
            </a:r>
            <a:r>
              <a:rPr lang="lt-LT" b="0" i="0" dirty="0">
                <a:solidFill>
                  <a:srgbClr val="374151"/>
                </a:solidFill>
                <a:effectLst/>
                <a:latin typeface="Söhne"/>
              </a:rPr>
              <a:t> </a:t>
            </a:r>
            <a:r>
              <a:rPr lang="lt-LT" b="0" i="0" dirty="0" err="1">
                <a:solidFill>
                  <a:srgbClr val="374151"/>
                </a:solidFill>
                <a:effectLst/>
                <a:latin typeface="Söhne"/>
              </a:rPr>
              <a:t>run</a:t>
            </a:r>
            <a:r>
              <a:rPr lang="lt-LT" b="0" i="0" dirty="0">
                <a:solidFill>
                  <a:srgbClr val="374151"/>
                </a:solidFill>
                <a:effectLst/>
                <a:latin typeface="Söhne"/>
              </a:rPr>
              <a:t> </a:t>
            </a:r>
            <a:r>
              <a:rPr lang="lt-LT" b="0" i="0" dirty="0" err="1">
                <a:solidFill>
                  <a:srgbClr val="374151"/>
                </a:solidFill>
                <a:effectLst/>
                <a:latin typeface="Söhne"/>
              </a:rPr>
              <a:t>when</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script</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run</a:t>
            </a:r>
            <a:r>
              <a:rPr lang="lt-LT" b="0" i="0" dirty="0">
                <a:solidFill>
                  <a:srgbClr val="374151"/>
                </a:solidFill>
                <a:effectLst/>
                <a:latin typeface="Söhne"/>
              </a:rPr>
              <a:t> </a:t>
            </a:r>
            <a:r>
              <a:rPr lang="lt-LT" b="0" i="0" dirty="0" err="1">
                <a:solidFill>
                  <a:srgbClr val="374151"/>
                </a:solidFill>
                <a:effectLst/>
                <a:latin typeface="Söhne"/>
              </a:rPr>
              <a:t>directly</a:t>
            </a:r>
            <a:r>
              <a:rPr lang="lt-LT" b="0" i="0" dirty="0">
                <a:solidFill>
                  <a:srgbClr val="374151"/>
                </a:solidFill>
                <a:effectLst/>
                <a:latin typeface="Söhne"/>
              </a:rPr>
              <a:t> (</a:t>
            </a:r>
            <a:r>
              <a:rPr lang="lt-LT" b="0" i="0" dirty="0" err="1">
                <a:solidFill>
                  <a:srgbClr val="374151"/>
                </a:solidFill>
                <a:effectLst/>
                <a:latin typeface="Söhne"/>
              </a:rPr>
              <a:t>such</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testing</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or</a:t>
            </a:r>
            <a:r>
              <a:rPr lang="lt-LT" b="0" i="0" dirty="0">
                <a:solidFill>
                  <a:srgbClr val="374151"/>
                </a:solidFill>
                <a:effectLst/>
                <a:latin typeface="Söhne"/>
              </a:rPr>
              <a:t> </a:t>
            </a:r>
            <a:r>
              <a:rPr lang="lt-LT" b="0" i="0" dirty="0" err="1">
                <a:solidFill>
                  <a:srgbClr val="374151"/>
                </a:solidFill>
                <a:effectLst/>
                <a:latin typeface="Söhne"/>
              </a:rPr>
              <a:t>demo</a:t>
            </a:r>
            <a:r>
              <a:rPr lang="lt-LT" b="0" i="0" dirty="0">
                <a:solidFill>
                  <a:srgbClr val="374151"/>
                </a:solidFill>
                <a:effectLst/>
                <a:latin typeface="Söhne"/>
              </a:rPr>
              <a:t> </a:t>
            </a:r>
            <a:r>
              <a:rPr lang="lt-LT" b="0" i="0" dirty="0" err="1">
                <a:solidFill>
                  <a:srgbClr val="374151"/>
                </a:solidFill>
                <a:effectLst/>
                <a:latin typeface="Söhne"/>
              </a:rPr>
              <a:t>examples</a:t>
            </a:r>
            <a:r>
              <a:rPr lang="lt-LT" b="0" i="0" dirty="0">
                <a:solidFill>
                  <a:srgbClr val="374151"/>
                </a:solidFill>
                <a:effectLst/>
                <a:latin typeface="Söhne"/>
              </a:rPr>
              <a:t>) </a:t>
            </a:r>
            <a:r>
              <a:rPr lang="lt-LT" b="0" i="0" dirty="0" err="1">
                <a:solidFill>
                  <a:srgbClr val="374151"/>
                </a:solidFill>
                <a:effectLst/>
                <a:latin typeface="Söhne"/>
              </a:rPr>
              <a:t>from</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t>
            </a:r>
            <a:r>
              <a:rPr lang="lt-LT" b="0" i="0" dirty="0" err="1">
                <a:solidFill>
                  <a:srgbClr val="374151"/>
                </a:solidFill>
                <a:effectLst/>
                <a:latin typeface="Söhne"/>
              </a:rPr>
              <a:t>should</a:t>
            </a:r>
            <a:r>
              <a:rPr lang="lt-LT" b="0" i="0" dirty="0">
                <a:solidFill>
                  <a:srgbClr val="374151"/>
                </a:solidFill>
                <a:effectLst/>
                <a:latin typeface="Söhne"/>
              </a:rPr>
              <a:t> </a:t>
            </a:r>
            <a:r>
              <a:rPr lang="lt-LT" b="0" i="0" dirty="0" err="1">
                <a:solidFill>
                  <a:srgbClr val="374151"/>
                </a:solidFill>
                <a:effectLst/>
                <a:latin typeface="Söhne"/>
              </a:rPr>
              <a:t>always</a:t>
            </a:r>
            <a:r>
              <a:rPr lang="lt-LT" b="0" i="0" dirty="0">
                <a:solidFill>
                  <a:srgbClr val="374151"/>
                </a:solidFill>
                <a:effectLst/>
                <a:latin typeface="Söhne"/>
              </a:rPr>
              <a:t> </a:t>
            </a:r>
            <a:r>
              <a:rPr lang="lt-LT" b="0" i="0" dirty="0" err="1">
                <a:solidFill>
                  <a:srgbClr val="374151"/>
                </a:solidFill>
                <a:effectLst/>
                <a:latin typeface="Söhne"/>
              </a:rPr>
              <a:t>run</a:t>
            </a:r>
            <a:r>
              <a:rPr lang="lt-LT" b="0" i="0" dirty="0">
                <a:solidFill>
                  <a:srgbClr val="374151"/>
                </a:solidFill>
                <a:effectLst/>
                <a:latin typeface="Söhne"/>
              </a:rPr>
              <a:t> (</a:t>
            </a:r>
            <a:r>
              <a:rPr lang="lt-LT" b="0" i="0" dirty="0" err="1">
                <a:solidFill>
                  <a:srgbClr val="374151"/>
                </a:solidFill>
                <a:effectLst/>
                <a:latin typeface="Söhne"/>
              </a:rPr>
              <a:t>like</a:t>
            </a:r>
            <a:r>
              <a:rPr lang="lt-LT" b="0" i="0" dirty="0">
                <a:solidFill>
                  <a:srgbClr val="374151"/>
                </a:solidFill>
                <a:effectLst/>
                <a:latin typeface="Söhne"/>
              </a:rPr>
              <a:t> </a:t>
            </a:r>
            <a:r>
              <a:rPr lang="lt-LT" b="0" i="0" dirty="0" err="1">
                <a:solidFill>
                  <a:srgbClr val="374151"/>
                </a:solidFill>
                <a:effectLst/>
                <a:latin typeface="Söhne"/>
              </a:rPr>
              <a:t>function</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class</a:t>
            </a:r>
            <a:r>
              <a:rPr lang="lt-LT" b="0" i="0" dirty="0">
                <a:solidFill>
                  <a:srgbClr val="374151"/>
                </a:solidFill>
                <a:effectLst/>
                <a:latin typeface="Söhne"/>
              </a:rPr>
              <a:t> </a:t>
            </a:r>
            <a:r>
              <a:rPr lang="lt-LT" b="0" i="0" dirty="0" err="1">
                <a:solidFill>
                  <a:srgbClr val="374151"/>
                </a:solidFill>
                <a:effectLst/>
                <a:latin typeface="Söhne"/>
              </a:rPr>
              <a:t>definitions</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err="1">
                <a:solidFill>
                  <a:srgbClr val="374151"/>
                </a:solidFill>
                <a:effectLst/>
                <a:latin typeface="Söhne"/>
              </a:rPr>
              <a:t>It's</a:t>
            </a:r>
            <a:r>
              <a:rPr lang="lt-LT" b="0" i="0" dirty="0">
                <a:solidFill>
                  <a:srgbClr val="374151"/>
                </a:solidFill>
                <a:effectLst/>
                <a:latin typeface="Söhne"/>
              </a:rPr>
              <a:t> a </a:t>
            </a:r>
            <a:r>
              <a:rPr lang="lt-LT" b="0" i="0" dirty="0" err="1">
                <a:solidFill>
                  <a:srgbClr val="374151"/>
                </a:solidFill>
                <a:effectLst/>
                <a:latin typeface="Söhne"/>
              </a:rPr>
              <a:t>good</a:t>
            </a:r>
            <a:r>
              <a:rPr lang="lt-LT" b="0" i="0" dirty="0">
                <a:solidFill>
                  <a:srgbClr val="374151"/>
                </a:solidFill>
                <a:effectLst/>
                <a:latin typeface="Söhne"/>
              </a:rPr>
              <a:t> </a:t>
            </a:r>
            <a:r>
              <a:rPr lang="lt-LT" b="0" i="0" dirty="0" err="1">
                <a:solidFill>
                  <a:srgbClr val="374151"/>
                </a:solidFill>
                <a:effectLst/>
                <a:latin typeface="Söhne"/>
              </a:rPr>
              <a:t>practice</a:t>
            </a:r>
            <a:r>
              <a:rPr lang="lt-LT" b="0" i="0" dirty="0">
                <a:solidFill>
                  <a:srgbClr val="374151"/>
                </a:solidFill>
                <a:effectLst/>
                <a:latin typeface="Söhne"/>
              </a:rPr>
              <a:t> to </a:t>
            </a:r>
            <a:r>
              <a:rPr lang="lt-LT" b="0" i="0" dirty="0" err="1">
                <a:solidFill>
                  <a:srgbClr val="374151"/>
                </a:solidFill>
                <a:effectLst/>
                <a:latin typeface="Söhne"/>
              </a:rPr>
              <a:t>use</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idiom</a:t>
            </a:r>
            <a:r>
              <a:rPr lang="lt-LT" b="0" i="0" dirty="0">
                <a:solidFill>
                  <a:srgbClr val="374151"/>
                </a:solidFill>
                <a:effectLst/>
                <a:latin typeface="Söhne"/>
              </a:rPr>
              <a:t> to </a:t>
            </a:r>
            <a:r>
              <a:rPr lang="lt-LT" b="0" i="0" dirty="0" err="1">
                <a:solidFill>
                  <a:srgbClr val="374151"/>
                </a:solidFill>
                <a:effectLst/>
                <a:latin typeface="Söhne"/>
              </a:rPr>
              <a:t>make</a:t>
            </a:r>
            <a:r>
              <a:rPr lang="lt-LT" b="0" i="0" dirty="0">
                <a:solidFill>
                  <a:srgbClr val="374151"/>
                </a:solidFill>
                <a:effectLst/>
                <a:latin typeface="Söhne"/>
              </a:rPr>
              <a:t>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scripts</a:t>
            </a:r>
            <a:r>
              <a:rPr lang="lt-LT" b="0" i="0" dirty="0">
                <a:solidFill>
                  <a:srgbClr val="374151"/>
                </a:solidFill>
                <a:effectLst/>
                <a:latin typeface="Söhne"/>
              </a:rPr>
              <a:t> </a:t>
            </a:r>
            <a:r>
              <a:rPr lang="lt-LT" b="0" i="0" dirty="0" err="1">
                <a:solidFill>
                  <a:srgbClr val="374151"/>
                </a:solidFill>
                <a:effectLst/>
                <a:latin typeface="Söhne"/>
              </a:rPr>
              <a:t>reusable</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modules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directly</a:t>
            </a:r>
            <a:r>
              <a:rPr lang="lt-LT" b="0" i="0" dirty="0">
                <a:solidFill>
                  <a:srgbClr val="374151"/>
                </a:solidFill>
                <a:effectLst/>
                <a:latin typeface="Söhne"/>
              </a:rPr>
              <a:t> </a:t>
            </a:r>
            <a:r>
              <a:rPr lang="lt-LT" b="0" i="0" dirty="0" err="1">
                <a:solidFill>
                  <a:srgbClr val="374151"/>
                </a:solidFill>
                <a:effectLst/>
                <a:latin typeface="Söhne"/>
              </a:rPr>
              <a:t>executable</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scripts</a:t>
            </a:r>
            <a:r>
              <a:rPr lang="lt-LT" b="0" i="0" dirty="0">
                <a:solidFill>
                  <a:srgbClr val="374151"/>
                </a:solidFill>
                <a:effectLst/>
                <a:latin typeface="Söhne"/>
              </a:rPr>
              <a:t>.</a:t>
            </a:r>
          </a:p>
          <a:p>
            <a:pPr algn="l"/>
            <a:endParaRPr lang="lt-LT" b="1" i="0" dirty="0">
              <a:effectLst/>
              <a:latin typeface="Söhne"/>
            </a:endParaRPr>
          </a:p>
          <a:p>
            <a:pPr algn="l"/>
            <a:r>
              <a:rPr lang="lt-LT" b="1" i="0" dirty="0" err="1">
                <a:effectLst/>
                <a:latin typeface="Söhne"/>
              </a:rPr>
              <a:t>Conclusion</a:t>
            </a:r>
            <a:endParaRPr lang="lt-LT" b="1" i="0" dirty="0">
              <a:effectLst/>
              <a:latin typeface="Söhne"/>
            </a:endParaRPr>
          </a:p>
          <a:p>
            <a:pPr algn="l"/>
            <a:endParaRPr lang="lt-LT" b="0" i="0" dirty="0">
              <a:solidFill>
                <a:srgbClr val="374151"/>
              </a:solidFill>
              <a:effectLst/>
              <a:latin typeface="Söhne"/>
            </a:endParaRPr>
          </a:p>
          <a:p>
            <a:pPr algn="l"/>
            <a:r>
              <a:rPr lang="lt-LT" b="0" i="0" dirty="0" err="1">
                <a:solidFill>
                  <a:srgbClr val="374151"/>
                </a:solidFill>
                <a:effectLst/>
                <a:latin typeface="Söhne"/>
              </a:rPr>
              <a:t>The</a:t>
            </a:r>
            <a:r>
              <a:rPr lang="lt-LT" b="0" i="0" dirty="0">
                <a:solidFill>
                  <a:srgbClr val="374151"/>
                </a:solidFill>
                <a:effectLst/>
                <a:latin typeface="Söhne"/>
              </a:rPr>
              <a:t> __name__ == "__</a:t>
            </a:r>
            <a:r>
              <a:rPr lang="lt-LT" b="0" i="0" dirty="0" err="1">
                <a:solidFill>
                  <a:srgbClr val="374151"/>
                </a:solidFill>
                <a:effectLst/>
                <a:latin typeface="Söhne"/>
              </a:rPr>
              <a:t>main</a:t>
            </a:r>
            <a:r>
              <a:rPr lang="lt-LT" b="0" i="0" dirty="0">
                <a:solidFill>
                  <a:srgbClr val="374151"/>
                </a:solidFill>
                <a:effectLst/>
                <a:latin typeface="Söhne"/>
              </a:rPr>
              <a:t>__" </a:t>
            </a:r>
            <a:r>
              <a:rPr lang="lt-LT" b="0" i="0" dirty="0" err="1">
                <a:solidFill>
                  <a:srgbClr val="374151"/>
                </a:solidFill>
                <a:effectLst/>
                <a:latin typeface="Söhne"/>
              </a:rPr>
              <a:t>idiom</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 </a:t>
            </a:r>
            <a:r>
              <a:rPr lang="lt-LT" b="0" i="0" dirty="0" err="1">
                <a:solidFill>
                  <a:srgbClr val="374151"/>
                </a:solidFill>
                <a:effectLst/>
                <a:latin typeface="Söhne"/>
              </a:rPr>
              <a:t>powerful</a:t>
            </a:r>
            <a:r>
              <a:rPr lang="lt-LT" b="0" i="0" dirty="0">
                <a:solidFill>
                  <a:srgbClr val="374151"/>
                </a:solidFill>
                <a:effectLst/>
                <a:latin typeface="Söhne"/>
              </a:rPr>
              <a:t> </a:t>
            </a:r>
            <a:r>
              <a:rPr lang="lt-LT" b="0" i="0" dirty="0" err="1">
                <a:solidFill>
                  <a:srgbClr val="374151"/>
                </a:solidFill>
                <a:effectLst/>
                <a:latin typeface="Söhne"/>
              </a:rPr>
              <a:t>tool</a:t>
            </a:r>
            <a:r>
              <a:rPr lang="lt-LT" b="0" i="0" dirty="0">
                <a:solidFill>
                  <a:srgbClr val="374151"/>
                </a:solidFill>
                <a:effectLst/>
                <a:latin typeface="Söhne"/>
              </a:rPr>
              <a:t> </a:t>
            </a:r>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controlling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execution</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By</a:t>
            </a:r>
            <a:r>
              <a:rPr lang="lt-LT" b="0" i="0" dirty="0">
                <a:solidFill>
                  <a:srgbClr val="374151"/>
                </a:solidFill>
                <a:effectLst/>
                <a:latin typeface="Söhne"/>
              </a:rPr>
              <a:t> </a:t>
            </a:r>
            <a:r>
              <a:rPr lang="lt-LT" b="0" i="0" dirty="0" err="1">
                <a:solidFill>
                  <a:srgbClr val="374151"/>
                </a:solidFill>
                <a:effectLst/>
                <a:latin typeface="Söhne"/>
              </a:rPr>
              <a:t>understanding</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using</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feature</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a:t>
            </a:r>
            <a:r>
              <a:rPr lang="lt-LT" b="0" i="0" dirty="0" err="1">
                <a:solidFill>
                  <a:srgbClr val="374151"/>
                </a:solidFill>
                <a:effectLst/>
                <a:latin typeface="Söhne"/>
              </a:rPr>
              <a:t>can</a:t>
            </a:r>
            <a:r>
              <a:rPr lang="lt-LT" b="0" i="0" dirty="0">
                <a:solidFill>
                  <a:srgbClr val="374151"/>
                </a:solidFill>
                <a:effectLst/>
                <a:latin typeface="Söhne"/>
              </a:rPr>
              <a:t> </a:t>
            </a:r>
            <a:r>
              <a:rPr lang="lt-LT" b="0" i="0" dirty="0" err="1">
                <a:solidFill>
                  <a:srgbClr val="374151"/>
                </a:solidFill>
                <a:effectLst/>
                <a:latin typeface="Söhne"/>
              </a:rPr>
              <a:t>write</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scripts</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are </a:t>
            </a:r>
            <a:r>
              <a:rPr lang="lt-LT" b="0" i="0" dirty="0" err="1">
                <a:solidFill>
                  <a:srgbClr val="374151"/>
                </a:solidFill>
                <a:effectLst/>
                <a:latin typeface="Söhne"/>
              </a:rPr>
              <a:t>both</a:t>
            </a:r>
            <a:r>
              <a:rPr lang="lt-LT" b="0" i="0" dirty="0">
                <a:solidFill>
                  <a:srgbClr val="374151"/>
                </a:solidFill>
                <a:effectLst/>
                <a:latin typeface="Söhne"/>
              </a:rPr>
              <a:t> </a:t>
            </a:r>
            <a:r>
              <a:rPr lang="lt-LT" b="0" i="0" dirty="0" err="1">
                <a:solidFill>
                  <a:srgbClr val="374151"/>
                </a:solidFill>
                <a:effectLst/>
                <a:latin typeface="Söhne"/>
              </a:rPr>
              <a:t>reusable</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modules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directly</a:t>
            </a:r>
            <a:r>
              <a:rPr lang="lt-LT" b="0" i="0" dirty="0">
                <a:solidFill>
                  <a:srgbClr val="374151"/>
                </a:solidFill>
                <a:effectLst/>
                <a:latin typeface="Söhne"/>
              </a:rPr>
              <a:t> </a:t>
            </a:r>
            <a:r>
              <a:rPr lang="lt-LT" b="0" i="0" dirty="0" err="1">
                <a:solidFill>
                  <a:srgbClr val="374151"/>
                </a:solidFill>
                <a:effectLst/>
                <a:latin typeface="Söhne"/>
              </a:rPr>
              <a:t>executable</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standalone</a:t>
            </a:r>
            <a:r>
              <a:rPr lang="lt-LT" b="0" i="0" dirty="0">
                <a:solidFill>
                  <a:srgbClr val="374151"/>
                </a:solidFill>
                <a:effectLst/>
                <a:latin typeface="Söhne"/>
              </a:rPr>
              <a:t> </a:t>
            </a:r>
            <a:r>
              <a:rPr lang="lt-LT" b="0" i="0" dirty="0" err="1">
                <a:solidFill>
                  <a:srgbClr val="374151"/>
                </a:solidFill>
                <a:effectLst/>
                <a:latin typeface="Söhne"/>
              </a:rPr>
              <a:t>programs</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leads</a:t>
            </a:r>
            <a:r>
              <a:rPr lang="lt-LT" b="0" i="0" dirty="0">
                <a:solidFill>
                  <a:srgbClr val="374151"/>
                </a:solidFill>
                <a:effectLst/>
                <a:latin typeface="Söhne"/>
              </a:rPr>
              <a:t> to </a:t>
            </a:r>
            <a:r>
              <a:rPr lang="lt-LT" b="0" i="0" dirty="0" err="1">
                <a:solidFill>
                  <a:srgbClr val="374151"/>
                </a:solidFill>
                <a:effectLst/>
                <a:latin typeface="Söhne"/>
              </a:rPr>
              <a:t>more</a:t>
            </a:r>
            <a:r>
              <a:rPr lang="lt-LT" b="0" i="0" dirty="0">
                <a:solidFill>
                  <a:srgbClr val="374151"/>
                </a:solidFill>
                <a:effectLst/>
                <a:latin typeface="Söhne"/>
              </a:rPr>
              <a:t> </a:t>
            </a:r>
            <a:r>
              <a:rPr lang="lt-LT" b="0" i="0" dirty="0" err="1">
                <a:solidFill>
                  <a:srgbClr val="374151"/>
                </a:solidFill>
                <a:effectLst/>
                <a:latin typeface="Söhne"/>
              </a:rPr>
              <a:t>modular</a:t>
            </a:r>
            <a:r>
              <a:rPr lang="lt-LT" b="0" i="0" dirty="0">
                <a:solidFill>
                  <a:srgbClr val="374151"/>
                </a:solidFill>
                <a:effectLst/>
                <a:latin typeface="Söhne"/>
              </a:rPr>
              <a:t>, </a:t>
            </a:r>
            <a:r>
              <a:rPr lang="lt-LT" b="0" i="0" dirty="0" err="1">
                <a:solidFill>
                  <a:srgbClr val="374151"/>
                </a:solidFill>
                <a:effectLst/>
                <a:latin typeface="Söhne"/>
              </a:rPr>
              <a:t>versatile</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maintainable</a:t>
            </a:r>
            <a:r>
              <a:rPr lang="lt-LT" b="0" i="0" dirty="0">
                <a:solidFill>
                  <a:srgbClr val="374151"/>
                </a:solidFill>
                <a:effectLst/>
                <a:latin typeface="Söhne"/>
              </a:rPr>
              <a:t> </a:t>
            </a:r>
            <a:r>
              <a:rPr lang="lt-LT" b="0" i="0" dirty="0" err="1">
                <a:solidFill>
                  <a:srgbClr val="374151"/>
                </a:solidFill>
                <a:effectLst/>
                <a:latin typeface="Söhne"/>
              </a:rPr>
              <a:t>code</a:t>
            </a:r>
            <a:r>
              <a:rPr lang="lt-LT" b="0" i="0" dirty="0">
                <a:solidFill>
                  <a:srgbClr val="374151"/>
                </a:solidFill>
                <a:effectLst/>
                <a:latin typeface="Söhne"/>
              </a:rPr>
              <a:t>.</a:t>
            </a:r>
          </a:p>
          <a:p>
            <a:endParaRPr lang="en-LT" dirty="0"/>
          </a:p>
        </p:txBody>
      </p:sp>
      <p:sp>
        <p:nvSpPr>
          <p:cNvPr id="4" name="Slide Number Placeholder 3"/>
          <p:cNvSpPr>
            <a:spLocks noGrp="1"/>
          </p:cNvSpPr>
          <p:nvPr>
            <p:ph type="sldNum" sz="quarter" idx="5"/>
          </p:nvPr>
        </p:nvSpPr>
        <p:spPr/>
        <p:txBody>
          <a:bodyPr/>
          <a:lstStyle/>
          <a:p>
            <a:fld id="{2A5B11F5-AAFF-EE4F-8EE9-490E3A255159}" type="slidenum">
              <a:rPr lang="en-LT" smtClean="0"/>
              <a:t>9</a:t>
            </a:fld>
            <a:endParaRPr lang="en-LT"/>
          </a:p>
        </p:txBody>
      </p:sp>
    </p:spTree>
    <p:extLst>
      <p:ext uri="{BB962C8B-B14F-4D97-AF65-F5344CB8AC3E}">
        <p14:creationId xmlns:p14="http://schemas.microsoft.com/office/powerpoint/2010/main" val="3116102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7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2160" cy="680040"/>
            <a:chOff x="11078640" y="458640"/>
            <a:chExt cx="632160" cy="680040"/>
          </a:xfrm>
        </p:grpSpPr>
        <p:sp>
          <p:nvSpPr>
            <p:cNvPr id="9"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3520" cy="682200"/>
          </a:xfrm>
          <a:prstGeom prst="rect">
            <a:avLst/>
          </a:prstGeom>
          <a:ln w="12600">
            <a:noFill/>
          </a:ln>
        </p:spPr>
      </p:pic>
      <p:sp>
        <p:nvSpPr>
          <p:cNvPr id="6"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2160" cy="680040"/>
            <a:chOff x="11078640" y="458640"/>
            <a:chExt cx="632160" cy="680040"/>
          </a:xfrm>
        </p:grpSpPr>
        <p:sp>
          <p:nvSpPr>
            <p:cNvPr id="4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5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4280" cy="738072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2160" cy="680040"/>
            <a:chOff x="11078640" y="458640"/>
            <a:chExt cx="632160" cy="680040"/>
          </a:xfrm>
        </p:grpSpPr>
        <p:sp>
          <p:nvSpPr>
            <p:cNvPr id="94" name="CustomShape 8"/>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99" name="PlaceHolder 13"/>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2160" cy="680040"/>
            <a:chOff x="11078640" y="458640"/>
            <a:chExt cx="632160" cy="680040"/>
          </a:xfrm>
        </p:grpSpPr>
        <p:sp>
          <p:nvSpPr>
            <p:cNvPr id="137"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41" name="Group 6"/>
          <p:cNvGrpSpPr/>
          <p:nvPr/>
        </p:nvGrpSpPr>
        <p:grpSpPr>
          <a:xfrm>
            <a:off x="11078640" y="458640"/>
            <a:ext cx="632160" cy="680040"/>
            <a:chOff x="11078640" y="458640"/>
            <a:chExt cx="632160" cy="680040"/>
          </a:xfrm>
        </p:grpSpPr>
        <p:sp>
          <p:nvSpPr>
            <p:cNvPr id="142" name="CustomShape 7"/>
            <p:cNvSpPr/>
            <p:nvPr/>
          </p:nvSpPr>
          <p:spPr>
            <a:xfrm>
              <a:off x="11220120" y="846720"/>
              <a:ext cx="132120" cy="10620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3" name="CustomShape 8"/>
            <p:cNvSpPr/>
            <p:nvPr/>
          </p:nvSpPr>
          <p:spPr>
            <a:xfrm>
              <a:off x="11216880" y="710280"/>
              <a:ext cx="356400" cy="12276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4" name="CustomShape 9"/>
            <p:cNvSpPr/>
            <p:nvPr/>
          </p:nvSpPr>
          <p:spPr>
            <a:xfrm>
              <a:off x="11437560" y="846720"/>
              <a:ext cx="132120" cy="10620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10"/>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46" name="PlaceHolder 11"/>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47" name="PlaceHolder 12"/>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hyperlink" Target="https://docs.python.org/3/library/" TargetMode="Externa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273120" y="2618280"/>
            <a:ext cx="7049520" cy="2386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nSpc>
                <a:spcPct val="90000"/>
              </a:lnSpc>
            </a:pPr>
            <a:r>
              <a:rPr lang="lt-LT" sz="4400" b="1" spc="-1" dirty="0">
                <a:solidFill>
                  <a:srgbClr val="000000"/>
                </a:solidFill>
                <a:latin typeface="Arial"/>
                <a:ea typeface="Arial"/>
              </a:rPr>
              <a:t>9</a:t>
            </a:r>
            <a:r>
              <a:rPr lang="lt-LT" sz="4400" b="1" strike="noStrike" spc="-1" dirty="0">
                <a:solidFill>
                  <a:srgbClr val="000000"/>
                </a:solidFill>
                <a:latin typeface="Arial"/>
                <a:ea typeface="Arial"/>
              </a:rPr>
              <a:t> paskaita.</a:t>
            </a:r>
            <a:br>
              <a:rPr dirty="0"/>
            </a:br>
            <a:r>
              <a:rPr lang="lt-LT" sz="4400" b="1" spc="-1" dirty="0">
                <a:latin typeface="Arial"/>
              </a:rPr>
              <a:t>Projektų kūrimas, modulių </a:t>
            </a:r>
            <a:r>
              <a:rPr lang="lt-LT" sz="4400" b="1" spc="-1" dirty="0" err="1">
                <a:latin typeface="Arial"/>
              </a:rPr>
              <a:t>import</a:t>
            </a:r>
            <a:endParaRPr lang="lt-LT" sz="4400" b="1" strike="noStrike" spc="-1" dirty="0" err="1">
              <a:latin typeface="Arial"/>
            </a:endParaRPr>
          </a:p>
        </p:txBody>
      </p:sp>
      <p:pic>
        <p:nvPicPr>
          <p:cNvPr id="230" name="Picture Placeholder 14"/>
          <p:cNvPicPr/>
          <p:nvPr/>
        </p:nvPicPr>
        <p:blipFill>
          <a:blip r:embed="rId3"/>
          <a:stretch/>
        </p:blipFill>
        <p:spPr>
          <a:xfrm>
            <a:off x="14449320" y="-1709640"/>
            <a:ext cx="1834560" cy="1834560"/>
          </a:xfrm>
          <a:prstGeom prst="rect">
            <a:avLst/>
          </a:prstGeom>
          <a:ln w="12600">
            <a:noFill/>
          </a:ln>
        </p:spPr>
      </p:pic>
      <p:grpSp>
        <p:nvGrpSpPr>
          <p:cNvPr id="231" name="Group 4"/>
          <p:cNvGrpSpPr/>
          <p:nvPr/>
        </p:nvGrpSpPr>
        <p:grpSpPr>
          <a:xfrm>
            <a:off x="9866160" y="2715120"/>
            <a:ext cx="1834560" cy="463680"/>
            <a:chOff x="9866160" y="2715120"/>
            <a:chExt cx="1834560" cy="463680"/>
          </a:xfrm>
        </p:grpSpPr>
        <p:sp>
          <p:nvSpPr>
            <p:cNvPr id="232" name="CustomShape 5"/>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33" name="CustomShape 6"/>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34" name="Picture 4"/>
          <p:cNvPicPr/>
          <p:nvPr/>
        </p:nvPicPr>
        <p:blipFill>
          <a:blip r:embed="rId4"/>
          <a:stretch/>
        </p:blipFill>
        <p:spPr>
          <a:xfrm>
            <a:off x="10055276" y="1302285"/>
            <a:ext cx="1456328" cy="1117920"/>
          </a:xfrm>
          <a:prstGeom prst="rect">
            <a:avLst/>
          </a:prstGeom>
          <a:ln>
            <a:noFill/>
          </a:ln>
        </p:spPr>
      </p:pic>
      <p:sp>
        <p:nvSpPr>
          <p:cNvPr id="2" name="CustomShape 2">
            <a:extLst>
              <a:ext uri="{FF2B5EF4-FFF2-40B4-BE49-F238E27FC236}">
                <a16:creationId xmlns:a16="http://schemas.microsoft.com/office/drawing/2014/main" id="{4AD40981-ABF2-6BFC-442C-7E4D75588675}"/>
              </a:ext>
            </a:extLst>
          </p:cNvPr>
          <p:cNvSpPr/>
          <p:nvPr/>
        </p:nvSpPr>
        <p:spPr>
          <a:xfrm>
            <a:off x="3273120" y="5930280"/>
            <a:ext cx="34070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Aurimas Aleksandras Nausėdas</a:t>
            </a:r>
            <a:endParaRPr lang="lt-LT" sz="1600" b="1" strike="noStrike" spc="-1" dirty="0">
              <a:latin typeface="Arial"/>
            </a:endParaRPr>
          </a:p>
        </p:txBody>
      </p:sp>
      <p:sp>
        <p:nvSpPr>
          <p:cNvPr id="3" name="CustomShape 3">
            <a:extLst>
              <a:ext uri="{FF2B5EF4-FFF2-40B4-BE49-F238E27FC236}">
                <a16:creationId xmlns:a16="http://schemas.microsoft.com/office/drawing/2014/main" id="{85DBEB89-6A68-D302-B89D-D8D978748F7B}"/>
              </a:ext>
            </a:extLst>
          </p:cNvPr>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9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Projekto kūrimas, modulių </a:t>
            </a:r>
            <a:r>
              <a:rPr lang="lt-LT" sz="1300" spc="-1" dirty="0" err="1">
                <a:solidFill>
                  <a:srgbClr val="FEFFFF"/>
                </a:solidFill>
                <a:latin typeface="Arial"/>
                <a:ea typeface="Arial"/>
              </a:rPr>
              <a:t>import</a:t>
            </a:r>
            <a:endParaRPr lang="lt-LT" sz="1300" b="0" strike="noStrike" spc="-1" dirty="0" err="1">
              <a:latin typeface="Arial"/>
            </a:endParaRPr>
          </a:p>
        </p:txBody>
      </p:sp>
      <p:sp>
        <p:nvSpPr>
          <p:cNvPr id="254" name="CustomShape 2"/>
          <p:cNvSpPr/>
          <p:nvPr/>
        </p:nvSpPr>
        <p:spPr>
          <a:xfrm>
            <a:off x="6266148" y="2472872"/>
            <a:ext cx="5703480" cy="102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Importuoti modulį iš kito katalogo</a:t>
            </a:r>
            <a:endParaRPr lang="en-US" sz="3000" dirty="0"/>
          </a:p>
          <a:p>
            <a:endParaRPr lang="lt-LT" sz="3000" b="1"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sp>
        <p:nvSpPr>
          <p:cNvPr id="2" name="CustomShape 3">
            <a:extLst>
              <a:ext uri="{FF2B5EF4-FFF2-40B4-BE49-F238E27FC236}">
                <a16:creationId xmlns:a16="http://schemas.microsoft.com/office/drawing/2014/main" id="{E25FCC81-8847-477B-A575-4D5959B563D8}"/>
              </a:ext>
            </a:extLst>
          </p:cNvPr>
          <p:cNvSpPr/>
          <p:nvPr/>
        </p:nvSpPr>
        <p:spPr>
          <a:xfrm>
            <a:off x="6269613" y="3705457"/>
            <a:ext cx="5276761" cy="1606821"/>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Projekte turime du .py failus, taip pat katalogą su dar vienu .py failu:</a:t>
            </a:r>
          </a:p>
          <a:p>
            <a:pPr marL="285750" indent="-285750">
              <a:lnSpc>
                <a:spcPct val="90000"/>
              </a:lnSpc>
              <a:spcBef>
                <a:spcPts val="1001"/>
              </a:spcBef>
              <a:buFont typeface="Arial"/>
              <a:buChar char="•"/>
            </a:pPr>
            <a:r>
              <a:rPr lang="lt-LT" sz="1600" spc="-1" dirty="0"/>
              <a:t>mano_modulis.py</a:t>
            </a:r>
          </a:p>
          <a:p>
            <a:pPr marL="285750" indent="-285750">
              <a:lnSpc>
                <a:spcPct val="90000"/>
              </a:lnSpc>
              <a:spcBef>
                <a:spcPts val="1001"/>
              </a:spcBef>
              <a:buFont typeface="Arial"/>
              <a:buChar char="•"/>
            </a:pPr>
            <a:r>
              <a:rPr lang="lt-LT" sz="1600" spc="-1" dirty="0"/>
              <a:t>mano_pagrindinis.py</a:t>
            </a:r>
          </a:p>
          <a:p>
            <a:pPr marL="285750" indent="-285750">
              <a:lnSpc>
                <a:spcPct val="90000"/>
              </a:lnSpc>
              <a:spcBef>
                <a:spcPts val="1001"/>
              </a:spcBef>
              <a:buFont typeface="Arial"/>
              <a:buChar char="•"/>
            </a:pPr>
            <a:r>
              <a:rPr lang="lt-LT" sz="1600" spc="-1" dirty="0"/>
              <a:t>moduliai/mano_modulis_3.py</a:t>
            </a:r>
          </a:p>
        </p:txBody>
      </p:sp>
      <p:pic>
        <p:nvPicPr>
          <p:cNvPr id="5" name="Picture 5" descr="Graphical user interface, text, application&#10;&#10;Description automatically generated">
            <a:extLst>
              <a:ext uri="{FF2B5EF4-FFF2-40B4-BE49-F238E27FC236}">
                <a16:creationId xmlns:a16="http://schemas.microsoft.com/office/drawing/2014/main" id="{362DC730-0B45-4010-8CB1-EA730A39BFAE}"/>
              </a:ext>
            </a:extLst>
          </p:cNvPr>
          <p:cNvPicPr>
            <a:picLocks noChangeAspect="1"/>
          </p:cNvPicPr>
          <p:nvPr/>
        </p:nvPicPr>
        <p:blipFill>
          <a:blip r:embed="rId3"/>
          <a:stretch>
            <a:fillRect/>
          </a:stretch>
        </p:blipFill>
        <p:spPr>
          <a:xfrm>
            <a:off x="789008" y="1501044"/>
            <a:ext cx="4411883" cy="2013608"/>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2CDCC6CC-5DE9-4015-93BE-E1425BFEEDF4}"/>
              </a:ext>
            </a:extLst>
          </p:cNvPr>
          <p:cNvPicPr>
            <a:picLocks noChangeAspect="1"/>
          </p:cNvPicPr>
          <p:nvPr/>
        </p:nvPicPr>
        <p:blipFill>
          <a:blip r:embed="rId4"/>
          <a:stretch>
            <a:fillRect/>
          </a:stretch>
        </p:blipFill>
        <p:spPr>
          <a:xfrm>
            <a:off x="789008" y="3933253"/>
            <a:ext cx="4411883" cy="2222761"/>
          </a:xfrm>
          <a:prstGeom prst="rect">
            <a:avLst/>
          </a:prstGeom>
        </p:spPr>
      </p:pic>
      <p:sp>
        <p:nvSpPr>
          <p:cNvPr id="3" name="TextBox 2">
            <a:extLst>
              <a:ext uri="{FF2B5EF4-FFF2-40B4-BE49-F238E27FC236}">
                <a16:creationId xmlns:a16="http://schemas.microsoft.com/office/drawing/2014/main" id="{27A5D7B5-D035-5C45-6549-EDFB4F2B18A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extLst>
      <p:ext uri="{BB962C8B-B14F-4D97-AF65-F5344CB8AC3E}">
        <p14:creationId xmlns:p14="http://schemas.microsoft.com/office/powerpoint/2010/main" val="2515943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9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Projekto kūrimas, modulių </a:t>
            </a:r>
            <a:r>
              <a:rPr lang="lt-LT" sz="1300" spc="-1" dirty="0" err="1">
                <a:solidFill>
                  <a:srgbClr val="FEFFFF"/>
                </a:solidFill>
                <a:latin typeface="Arial"/>
                <a:ea typeface="Arial"/>
              </a:rPr>
              <a:t>import</a:t>
            </a:r>
            <a:endParaRPr lang="lt-LT" sz="1300" b="0" strike="noStrike" spc="-1" dirty="0" err="1">
              <a:latin typeface="Arial"/>
            </a:endParaRPr>
          </a:p>
        </p:txBody>
      </p:sp>
      <p:sp>
        <p:nvSpPr>
          <p:cNvPr id="254" name="CustomShape 2"/>
          <p:cNvSpPr/>
          <p:nvPr/>
        </p:nvSpPr>
        <p:spPr>
          <a:xfrm>
            <a:off x="6410831" y="2935860"/>
            <a:ext cx="5703480" cy="1762303"/>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importuoti modulius iš to paties katalogo (</a:t>
            </a:r>
            <a:r>
              <a:rPr lang="lt-LT" sz="3000" b="1" dirty="0" err="1"/>
              <a:t>absolute</a:t>
            </a:r>
            <a:r>
              <a:rPr lang="lt-LT" sz="3000" b="1" dirty="0"/>
              <a:t> </a:t>
            </a:r>
            <a:r>
              <a:rPr lang="lt-LT" sz="3000" b="1" dirty="0" err="1"/>
              <a:t>import</a:t>
            </a:r>
            <a:r>
              <a:rPr lang="lt-LT" sz="3000" b="1" dirty="0"/>
              <a:t>)</a:t>
            </a:r>
            <a:endParaRPr lang="en-US" sz="3000" dirty="0"/>
          </a:p>
          <a:p>
            <a:endParaRPr lang="lt-LT" sz="3000" b="1" dirty="0"/>
          </a:p>
          <a:p>
            <a:endParaRPr lang="lt-LT" sz="3000" b="1" dirty="0"/>
          </a:p>
          <a:p>
            <a:endParaRPr lang="lt-LT" sz="3000" b="1" dirty="0"/>
          </a:p>
          <a:p>
            <a:endParaRPr lang="lt-LT" sz="3000" b="1" dirty="0"/>
          </a:p>
          <a:p>
            <a:endParaRPr lang="lt-LT" sz="3000" b="1"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pic>
        <p:nvPicPr>
          <p:cNvPr id="2" name="Picture 3" descr="Graphical user interface, text, application, email&#10;&#10;Description automatically generated">
            <a:extLst>
              <a:ext uri="{FF2B5EF4-FFF2-40B4-BE49-F238E27FC236}">
                <a16:creationId xmlns:a16="http://schemas.microsoft.com/office/drawing/2014/main" id="{B0584BF7-5BA4-4303-9EFD-3F7E9C94199B}"/>
              </a:ext>
            </a:extLst>
          </p:cNvPr>
          <p:cNvPicPr>
            <a:picLocks noChangeAspect="1"/>
          </p:cNvPicPr>
          <p:nvPr/>
        </p:nvPicPr>
        <p:blipFill>
          <a:blip r:embed="rId3"/>
          <a:stretch>
            <a:fillRect/>
          </a:stretch>
        </p:blipFill>
        <p:spPr>
          <a:xfrm>
            <a:off x="480349" y="2575482"/>
            <a:ext cx="4537275" cy="2218252"/>
          </a:xfrm>
          <a:prstGeom prst="rect">
            <a:avLst/>
          </a:prstGeom>
        </p:spPr>
      </p:pic>
      <p:sp>
        <p:nvSpPr>
          <p:cNvPr id="3" name="TextBox 2">
            <a:extLst>
              <a:ext uri="{FF2B5EF4-FFF2-40B4-BE49-F238E27FC236}">
                <a16:creationId xmlns:a16="http://schemas.microsoft.com/office/drawing/2014/main" id="{0866D078-657C-7A26-2131-98EBBEBE90B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extLst>
      <p:ext uri="{BB962C8B-B14F-4D97-AF65-F5344CB8AC3E}">
        <p14:creationId xmlns:p14="http://schemas.microsoft.com/office/powerpoint/2010/main" val="2131105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9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Projekto kūrimas, modulių </a:t>
            </a:r>
            <a:r>
              <a:rPr lang="lt-LT" sz="1300" spc="-1" dirty="0" err="1">
                <a:solidFill>
                  <a:srgbClr val="FEFFFF"/>
                </a:solidFill>
                <a:latin typeface="Arial"/>
                <a:ea typeface="Arial"/>
              </a:rPr>
              <a:t>import</a:t>
            </a:r>
            <a:endParaRPr lang="lt-LT" sz="1300" b="0" strike="noStrike" spc="-1" dirty="0" err="1">
              <a:latin typeface="Arial"/>
            </a:endParaRPr>
          </a:p>
        </p:txBody>
      </p:sp>
      <p:sp>
        <p:nvSpPr>
          <p:cNvPr id="254" name="CustomShape 2"/>
          <p:cNvSpPr/>
          <p:nvPr/>
        </p:nvSpPr>
        <p:spPr>
          <a:xfrm>
            <a:off x="6352957" y="2299252"/>
            <a:ext cx="5703480" cy="1762303"/>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Kitas importavimo iš to paties katalogo būdas (</a:t>
            </a:r>
            <a:r>
              <a:rPr lang="lt-LT" sz="3000" b="1" dirty="0" err="1"/>
              <a:t>relative</a:t>
            </a:r>
            <a:r>
              <a:rPr lang="lt-LT" sz="3000" b="1" dirty="0"/>
              <a:t> </a:t>
            </a:r>
            <a:r>
              <a:rPr lang="lt-LT" sz="3000" b="1" dirty="0" err="1"/>
              <a:t>import</a:t>
            </a:r>
            <a:r>
              <a:rPr lang="lt-LT" sz="3000" b="1" dirty="0"/>
              <a:t>)</a:t>
            </a:r>
            <a:endParaRPr lang="en-US" sz="3000" dirty="0"/>
          </a:p>
          <a:p>
            <a:endParaRPr lang="lt-LT" sz="3000" b="1" dirty="0"/>
          </a:p>
          <a:p>
            <a:endParaRPr lang="lt-LT" sz="3000" b="1" dirty="0"/>
          </a:p>
          <a:p>
            <a:endParaRPr lang="lt-LT" sz="3000" b="1" dirty="0"/>
          </a:p>
          <a:p>
            <a:endParaRPr lang="lt-LT" sz="3000" b="1" dirty="0"/>
          </a:p>
          <a:p>
            <a:endParaRPr lang="lt-LT" sz="3000" b="1" dirty="0"/>
          </a:p>
          <a:p>
            <a:endParaRPr lang="lt-LT" sz="3000" b="1"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pic>
        <p:nvPicPr>
          <p:cNvPr id="3" name="Picture 3" descr="Text&#10;&#10;Description automatically generated">
            <a:extLst>
              <a:ext uri="{FF2B5EF4-FFF2-40B4-BE49-F238E27FC236}">
                <a16:creationId xmlns:a16="http://schemas.microsoft.com/office/drawing/2014/main" id="{D401D85E-4E0A-48A8-A861-48BC8EE99A76}"/>
              </a:ext>
            </a:extLst>
          </p:cNvPr>
          <p:cNvPicPr>
            <a:picLocks noChangeAspect="1"/>
          </p:cNvPicPr>
          <p:nvPr/>
        </p:nvPicPr>
        <p:blipFill>
          <a:blip r:embed="rId3"/>
          <a:stretch>
            <a:fillRect/>
          </a:stretch>
        </p:blipFill>
        <p:spPr>
          <a:xfrm>
            <a:off x="518932" y="2451621"/>
            <a:ext cx="4633731" cy="2523845"/>
          </a:xfrm>
          <a:prstGeom prst="rect">
            <a:avLst/>
          </a:prstGeom>
        </p:spPr>
      </p:pic>
      <p:sp>
        <p:nvSpPr>
          <p:cNvPr id="4" name="CustomShape 3">
            <a:extLst>
              <a:ext uri="{FF2B5EF4-FFF2-40B4-BE49-F238E27FC236}">
                <a16:creationId xmlns:a16="http://schemas.microsoft.com/office/drawing/2014/main" id="{55649618-C9A0-4700-847C-DE79FF809BF6}"/>
              </a:ext>
            </a:extLst>
          </p:cNvPr>
          <p:cNvSpPr/>
          <p:nvPr/>
        </p:nvSpPr>
        <p:spPr>
          <a:xfrm>
            <a:off x="6385360" y="4062343"/>
            <a:ext cx="5276761" cy="1606821"/>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1600" spc="-1" dirty="0">
                <a:ea typeface="+mn-lt"/>
                <a:cs typeface="+mn-lt"/>
              </a:rPr>
              <a:t>. – tame pačiame pakete (kataloge)</a:t>
            </a:r>
            <a:endParaRPr lang="en-US" dirty="0"/>
          </a:p>
          <a:p>
            <a:r>
              <a:rPr lang="lt-LT" sz="1600" spc="-1" dirty="0">
                <a:ea typeface="+mn-lt"/>
                <a:cs typeface="+mn-lt"/>
              </a:rPr>
              <a:t>.. – aukščiau esančiame pakete (kataloge)</a:t>
            </a:r>
            <a:endParaRPr lang="lt-LT" dirty="0"/>
          </a:p>
          <a:p>
            <a:pPr>
              <a:lnSpc>
                <a:spcPct val="90000"/>
              </a:lnSpc>
              <a:spcBef>
                <a:spcPts val="1001"/>
              </a:spcBef>
            </a:pPr>
            <a:endParaRPr lang="lt-LT" sz="1600" spc="-1" dirty="0">
              <a:solidFill>
                <a:srgbClr val="000000"/>
              </a:solidFill>
              <a:latin typeface="Arial"/>
            </a:endParaRPr>
          </a:p>
          <a:p>
            <a:pPr marL="285750" indent="-285750">
              <a:lnSpc>
                <a:spcPct val="90000"/>
              </a:lnSpc>
              <a:spcBef>
                <a:spcPts val="1001"/>
              </a:spcBef>
              <a:buFont typeface="Arial"/>
              <a:buChar char="•"/>
            </a:pPr>
            <a:endParaRPr lang="lt-LT" sz="1600" spc="-1" dirty="0"/>
          </a:p>
        </p:txBody>
      </p:sp>
      <p:sp>
        <p:nvSpPr>
          <p:cNvPr id="2" name="TextBox 1">
            <a:extLst>
              <a:ext uri="{FF2B5EF4-FFF2-40B4-BE49-F238E27FC236}">
                <a16:creationId xmlns:a16="http://schemas.microsoft.com/office/drawing/2014/main" id="{E9D70E51-0698-6418-62AC-5FAEC2F2F5C5}"/>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extLst>
      <p:ext uri="{BB962C8B-B14F-4D97-AF65-F5344CB8AC3E}">
        <p14:creationId xmlns:p14="http://schemas.microsoft.com/office/powerpoint/2010/main" val="966745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9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Projekto kūrimas, modulių </a:t>
            </a:r>
            <a:r>
              <a:rPr lang="lt-LT" sz="1300" spc="-1" dirty="0" err="1">
                <a:solidFill>
                  <a:srgbClr val="FEFFFF"/>
                </a:solidFill>
                <a:latin typeface="Arial"/>
                <a:ea typeface="Arial"/>
              </a:rPr>
              <a:t>import</a:t>
            </a:r>
            <a:endParaRPr lang="lt-LT" sz="1300" b="0" strike="noStrike" spc="-1" dirty="0" err="1">
              <a:latin typeface="Arial"/>
            </a:endParaRPr>
          </a:p>
        </p:txBody>
      </p:sp>
      <p:sp>
        <p:nvSpPr>
          <p:cNvPr id="254" name="CustomShape 2"/>
          <p:cNvSpPr/>
          <p:nvPr/>
        </p:nvSpPr>
        <p:spPr>
          <a:xfrm>
            <a:off x="6314375" y="3215581"/>
            <a:ext cx="5703480" cy="1762303"/>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Importavimas iš standartinės </a:t>
            </a:r>
            <a:r>
              <a:rPr lang="lt-LT" sz="3000" b="1" dirty="0" err="1"/>
              <a:t>Python</a:t>
            </a:r>
            <a:r>
              <a:rPr lang="lt-LT" sz="3000" b="1" dirty="0"/>
              <a:t> bibliotekos</a:t>
            </a:r>
            <a:endParaRPr lang="en-US" sz="3000"/>
          </a:p>
          <a:p>
            <a:endParaRPr lang="lt-LT" sz="3000" b="1" dirty="0"/>
          </a:p>
          <a:p>
            <a:endParaRPr lang="lt-LT" sz="3000" b="1" dirty="0"/>
          </a:p>
          <a:p>
            <a:endParaRPr lang="lt-LT" sz="3000" b="1" dirty="0"/>
          </a:p>
          <a:p>
            <a:endParaRPr lang="lt-LT" sz="3000" b="1" dirty="0"/>
          </a:p>
          <a:p>
            <a:endParaRPr lang="lt-LT" sz="3000" b="1" dirty="0"/>
          </a:p>
          <a:p>
            <a:endParaRPr lang="lt-LT" sz="3000" b="1" dirty="0"/>
          </a:p>
          <a:p>
            <a:endParaRPr lang="lt-LT" sz="3000" b="1"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pic>
        <p:nvPicPr>
          <p:cNvPr id="2" name="Picture 4" descr="Graphical user interface, text, application&#10;&#10;Description automatically generated">
            <a:extLst>
              <a:ext uri="{FF2B5EF4-FFF2-40B4-BE49-F238E27FC236}">
                <a16:creationId xmlns:a16="http://schemas.microsoft.com/office/drawing/2014/main" id="{C3D03E55-E75E-411C-AA35-15B1F42FA3D9}"/>
              </a:ext>
            </a:extLst>
          </p:cNvPr>
          <p:cNvPicPr>
            <a:picLocks noChangeAspect="1"/>
          </p:cNvPicPr>
          <p:nvPr/>
        </p:nvPicPr>
        <p:blipFill>
          <a:blip r:embed="rId3"/>
          <a:stretch>
            <a:fillRect/>
          </a:stretch>
        </p:blipFill>
        <p:spPr>
          <a:xfrm>
            <a:off x="1145894" y="1001056"/>
            <a:ext cx="3649883" cy="1026598"/>
          </a:xfrm>
          <a:prstGeom prst="rect">
            <a:avLst/>
          </a:prstGeom>
        </p:spPr>
      </p:pic>
      <p:pic>
        <p:nvPicPr>
          <p:cNvPr id="5" name="Picture 5">
            <a:extLst>
              <a:ext uri="{FF2B5EF4-FFF2-40B4-BE49-F238E27FC236}">
                <a16:creationId xmlns:a16="http://schemas.microsoft.com/office/drawing/2014/main" id="{67CB163D-F5E9-42F4-8F2E-4D31F93D7C7D}"/>
              </a:ext>
            </a:extLst>
          </p:cNvPr>
          <p:cNvPicPr>
            <a:picLocks noChangeAspect="1"/>
          </p:cNvPicPr>
          <p:nvPr/>
        </p:nvPicPr>
        <p:blipFill>
          <a:blip r:embed="rId4"/>
          <a:stretch>
            <a:fillRect/>
          </a:stretch>
        </p:blipFill>
        <p:spPr>
          <a:xfrm>
            <a:off x="2013995" y="2202084"/>
            <a:ext cx="1914525" cy="1219200"/>
          </a:xfrm>
          <a:prstGeom prst="rect">
            <a:avLst/>
          </a:prstGeom>
        </p:spPr>
      </p:pic>
      <p:pic>
        <p:nvPicPr>
          <p:cNvPr id="6" name="Picture 6">
            <a:extLst>
              <a:ext uri="{FF2B5EF4-FFF2-40B4-BE49-F238E27FC236}">
                <a16:creationId xmlns:a16="http://schemas.microsoft.com/office/drawing/2014/main" id="{A033ABD0-4C2D-492E-87E0-F1D04D29D782}"/>
              </a:ext>
            </a:extLst>
          </p:cNvPr>
          <p:cNvPicPr>
            <a:picLocks noChangeAspect="1"/>
          </p:cNvPicPr>
          <p:nvPr/>
        </p:nvPicPr>
        <p:blipFill>
          <a:blip r:embed="rId5"/>
          <a:stretch>
            <a:fillRect/>
          </a:stretch>
        </p:blipFill>
        <p:spPr>
          <a:xfrm>
            <a:off x="1840375" y="3609915"/>
            <a:ext cx="2257425" cy="1914525"/>
          </a:xfrm>
          <a:prstGeom prst="rect">
            <a:avLst/>
          </a:prstGeom>
        </p:spPr>
      </p:pic>
      <p:pic>
        <p:nvPicPr>
          <p:cNvPr id="7" name="Picture 7" descr="Text&#10;&#10;Description automatically generated">
            <a:extLst>
              <a:ext uri="{FF2B5EF4-FFF2-40B4-BE49-F238E27FC236}">
                <a16:creationId xmlns:a16="http://schemas.microsoft.com/office/drawing/2014/main" id="{9D1C7F51-456B-4931-8215-1176B8399E02}"/>
              </a:ext>
            </a:extLst>
          </p:cNvPr>
          <p:cNvPicPr>
            <a:picLocks noChangeAspect="1"/>
          </p:cNvPicPr>
          <p:nvPr/>
        </p:nvPicPr>
        <p:blipFill>
          <a:blip r:embed="rId6"/>
          <a:stretch>
            <a:fillRect/>
          </a:stretch>
        </p:blipFill>
        <p:spPr>
          <a:xfrm>
            <a:off x="1599236" y="5709321"/>
            <a:ext cx="2743200" cy="937332"/>
          </a:xfrm>
          <a:prstGeom prst="rect">
            <a:avLst/>
          </a:prstGeom>
        </p:spPr>
      </p:pic>
      <p:sp>
        <p:nvSpPr>
          <p:cNvPr id="3" name="TextBox 2">
            <a:extLst>
              <a:ext uri="{FF2B5EF4-FFF2-40B4-BE49-F238E27FC236}">
                <a16:creationId xmlns:a16="http://schemas.microsoft.com/office/drawing/2014/main" id="{1B374962-97E6-78C1-BB24-2D291532E080}"/>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extLst>
      <p:ext uri="{BB962C8B-B14F-4D97-AF65-F5344CB8AC3E}">
        <p14:creationId xmlns:p14="http://schemas.microsoft.com/office/powerpoint/2010/main" val="415587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FEFFFF"/>
                </a:solidFill>
                <a:latin typeface="Arial"/>
                <a:ea typeface="Arial"/>
              </a:rPr>
              <a:t>9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Projekto kūrimas, modulių </a:t>
            </a:r>
            <a:r>
              <a:rPr lang="lt-LT" sz="1300" spc="-1" dirty="0" err="1">
                <a:solidFill>
                  <a:srgbClr val="FEFFFF"/>
                </a:solidFill>
                <a:latin typeface="Arial"/>
                <a:ea typeface="Arial"/>
              </a:rPr>
              <a:t>import</a:t>
            </a:r>
            <a:endParaRPr lang="lt-LT" sz="1300" b="0" strike="noStrike" spc="-1" dirty="0">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err="1">
                <a:ea typeface="+mn-lt"/>
                <a:cs typeface="+mn-lt"/>
              </a:rPr>
              <a:t>Python</a:t>
            </a:r>
            <a:r>
              <a:rPr lang="lt-LT" sz="1600" spc="-1" dirty="0">
                <a:ea typeface="+mn-lt"/>
                <a:cs typeface="+mn-lt"/>
              </a:rPr>
              <a:t> faile padaryti šiuos veiksmus (atskirai</a:t>
            </a:r>
            <a:r>
              <a:rPr lang="lt-LT" sz="1600" b="0" strike="noStrike" spc="-1" dirty="0">
                <a:ea typeface="+mn-lt"/>
                <a:cs typeface="+mn-lt"/>
              </a:rPr>
              <a:t>, </a:t>
            </a:r>
            <a:r>
              <a:rPr lang="lt-LT" sz="1600" spc="-1" dirty="0">
                <a:ea typeface="+mn-lt"/>
                <a:cs typeface="+mn-lt"/>
              </a:rPr>
              <a:t>ne iškart):</a:t>
            </a:r>
            <a:endParaRPr lang="en-US" dirty="0"/>
          </a:p>
          <a:p>
            <a:pPr marL="285750" indent="-285750">
              <a:buFont typeface="Arial"/>
              <a:buChar char="•"/>
            </a:pPr>
            <a:r>
              <a:rPr lang="lt-LT" sz="1600" spc="-1" dirty="0">
                <a:ea typeface="+mn-lt"/>
                <a:cs typeface="+mn-lt"/>
              </a:rPr>
              <a:t>Importuoti modulį </a:t>
            </a:r>
            <a:r>
              <a:rPr lang="lt-LT" sz="1600" spc="-1" dirty="0" err="1">
                <a:ea typeface="+mn-lt"/>
                <a:cs typeface="+mn-lt"/>
              </a:rPr>
              <a:t>datetime</a:t>
            </a:r>
            <a:r>
              <a:rPr lang="lt-LT" sz="1600" b="0" strike="noStrike" spc="-1" dirty="0">
                <a:ea typeface="+mn-lt"/>
                <a:cs typeface="+mn-lt"/>
              </a:rPr>
              <a:t>.</a:t>
            </a:r>
            <a:r>
              <a:rPr lang="lt-LT" sz="1600" spc="-1" dirty="0">
                <a:ea typeface="+mn-lt"/>
                <a:cs typeface="+mn-lt"/>
              </a:rPr>
              <a:t> Atsispausdinti šiandienos datą </a:t>
            </a:r>
            <a:r>
              <a:rPr lang="lt-LT" sz="1600" b="0" strike="noStrike" spc="-1" dirty="0">
                <a:ea typeface="+mn-lt"/>
                <a:cs typeface="+mn-lt"/>
              </a:rPr>
              <a:t>ir </a:t>
            </a:r>
            <a:r>
              <a:rPr lang="lt-LT" sz="1600" spc="-1" dirty="0">
                <a:ea typeface="+mn-lt"/>
                <a:cs typeface="+mn-lt"/>
              </a:rPr>
              <a:t>laiką kartu</a:t>
            </a:r>
            <a:r>
              <a:rPr lang="lt-LT" sz="1600" b="0" strike="noStrike" spc="-1" dirty="0">
                <a:ea typeface="+mn-lt"/>
                <a:cs typeface="+mn-lt"/>
              </a:rPr>
              <a:t>, tik </a:t>
            </a:r>
            <a:r>
              <a:rPr lang="lt-LT" sz="1600" spc="-1" dirty="0">
                <a:ea typeface="+mn-lt"/>
                <a:cs typeface="+mn-lt"/>
              </a:rPr>
              <a:t>datą (</a:t>
            </a:r>
            <a:r>
              <a:rPr lang="lt-LT" sz="1600" spc="-1" dirty="0" err="1">
                <a:ea typeface="+mn-lt"/>
                <a:cs typeface="+mn-lt"/>
              </a:rPr>
              <a:t>date</a:t>
            </a:r>
            <a:r>
              <a:rPr lang="lt-LT" sz="1600" b="0" strike="noStrike" spc="-1" dirty="0" err="1">
                <a:ea typeface="+mn-lt"/>
                <a:cs typeface="+mn-lt"/>
              </a:rPr>
              <a:t>.</a:t>
            </a:r>
            <a:r>
              <a:rPr lang="lt-LT" sz="1600" spc="-1" dirty="0" err="1">
                <a:ea typeface="+mn-lt"/>
                <a:cs typeface="+mn-lt"/>
              </a:rPr>
              <a:t>today</a:t>
            </a:r>
            <a:r>
              <a:rPr lang="lt-LT" sz="1600" spc="-1" dirty="0">
                <a:ea typeface="+mn-lt"/>
                <a:cs typeface="+mn-lt"/>
              </a:rPr>
              <a:t>()) bei tik laiką (.</a:t>
            </a:r>
            <a:r>
              <a:rPr lang="lt-LT" sz="1600" spc="-1" dirty="0" err="1">
                <a:ea typeface="+mn-lt"/>
                <a:cs typeface="+mn-lt"/>
              </a:rPr>
              <a:t>now</a:t>
            </a:r>
            <a:r>
              <a:rPr lang="lt-LT" sz="1600" spc="-1" dirty="0">
                <a:ea typeface="+mn-lt"/>
                <a:cs typeface="+mn-lt"/>
              </a:rPr>
              <a:t>().</a:t>
            </a:r>
            <a:r>
              <a:rPr lang="lt-LT" sz="1600" spc="-1" dirty="0" err="1">
                <a:ea typeface="+mn-lt"/>
                <a:cs typeface="+mn-lt"/>
              </a:rPr>
              <a:t>time</a:t>
            </a:r>
            <a:r>
              <a:rPr lang="lt-LT" sz="1600" spc="-1" dirty="0">
                <a:ea typeface="+mn-lt"/>
                <a:cs typeface="+mn-lt"/>
              </a:rPr>
              <a:t>()).</a:t>
            </a:r>
            <a:endParaRPr lang="lt-LT" dirty="0"/>
          </a:p>
          <a:p>
            <a:pPr marL="285750" indent="-285750">
              <a:buFont typeface="Arial"/>
              <a:buChar char="•"/>
            </a:pPr>
            <a:r>
              <a:rPr lang="lt-LT" sz="1600" spc="-1" dirty="0">
                <a:ea typeface="+mn-lt"/>
                <a:cs typeface="+mn-lt"/>
              </a:rPr>
              <a:t>Iš paketo </a:t>
            </a:r>
            <a:r>
              <a:rPr lang="lt-LT" sz="1600" spc="-1" dirty="0" err="1">
                <a:ea typeface="+mn-lt"/>
                <a:cs typeface="+mn-lt"/>
              </a:rPr>
              <a:t>datetime</a:t>
            </a:r>
            <a:r>
              <a:rPr lang="lt-LT" sz="1600" spc="-1" dirty="0">
                <a:ea typeface="+mn-lt"/>
                <a:cs typeface="+mn-lt"/>
              </a:rPr>
              <a:t> importuoti modulį </a:t>
            </a:r>
            <a:r>
              <a:rPr lang="lt-LT" sz="1600" spc="-1" dirty="0" err="1">
                <a:ea typeface="+mn-lt"/>
                <a:cs typeface="+mn-lt"/>
              </a:rPr>
              <a:t>date</a:t>
            </a:r>
            <a:r>
              <a:rPr lang="lt-LT" sz="1600" spc="-1" dirty="0">
                <a:ea typeface="+mn-lt"/>
                <a:cs typeface="+mn-lt"/>
              </a:rPr>
              <a:t>. Atsispausdinti šiandienos datą</a:t>
            </a:r>
            <a:r>
              <a:rPr lang="lt-LT" sz="1600" b="0" strike="noStrike" spc="-1" dirty="0">
                <a:ea typeface="+mn-lt"/>
                <a:cs typeface="+mn-lt"/>
              </a:rPr>
              <a:t>.</a:t>
            </a:r>
            <a:endParaRPr lang="lt-LT" dirty="0">
              <a:ea typeface="+mn-lt"/>
              <a:cs typeface="+mn-lt"/>
            </a:endParaRPr>
          </a:p>
          <a:p>
            <a:pPr marL="285750" indent="-285750">
              <a:buFont typeface="Arial"/>
              <a:buChar char="•"/>
            </a:pPr>
            <a:r>
              <a:rPr lang="lt-LT" sz="1600" spc="-1" dirty="0">
                <a:ea typeface="+mn-lt"/>
                <a:cs typeface="+mn-lt"/>
              </a:rPr>
              <a:t>Iš paketo </a:t>
            </a:r>
            <a:r>
              <a:rPr lang="lt-LT" sz="1600" spc="-1" dirty="0" err="1">
                <a:ea typeface="+mn-lt"/>
                <a:cs typeface="+mn-lt"/>
              </a:rPr>
              <a:t>datetime</a:t>
            </a:r>
            <a:r>
              <a:rPr lang="lt-LT" sz="1600" spc="-1" dirty="0">
                <a:ea typeface="+mn-lt"/>
                <a:cs typeface="+mn-lt"/>
              </a:rPr>
              <a:t> importuoti modulį </a:t>
            </a:r>
            <a:r>
              <a:rPr lang="lt-LT" sz="1600" spc="-1" dirty="0" err="1">
                <a:ea typeface="+mn-lt"/>
                <a:cs typeface="+mn-lt"/>
              </a:rPr>
              <a:t>date</a:t>
            </a:r>
            <a:r>
              <a:rPr lang="lt-LT" sz="1600" spc="-1" dirty="0">
                <a:ea typeface="+mn-lt"/>
                <a:cs typeface="+mn-lt"/>
              </a:rPr>
              <a:t> kaip data (</a:t>
            </a:r>
            <a:r>
              <a:rPr lang="lt-LT" sz="1600" spc="-1" dirty="0" err="1">
                <a:ea typeface="+mn-lt"/>
                <a:cs typeface="+mn-lt"/>
              </a:rPr>
              <a:t>as</a:t>
            </a:r>
            <a:r>
              <a:rPr lang="lt-LT" sz="1600" spc="-1" dirty="0">
                <a:ea typeface="+mn-lt"/>
                <a:cs typeface="+mn-lt"/>
              </a:rPr>
              <a:t> data). Atsispausdinti šiandienos datą</a:t>
            </a:r>
            <a:r>
              <a:rPr lang="lt-LT" sz="1600" b="0" strike="noStrike" spc="-1" dirty="0">
                <a:ea typeface="+mn-lt"/>
                <a:cs typeface="+mn-lt"/>
              </a:rPr>
              <a:t>.</a:t>
            </a:r>
            <a:endParaRPr lang="lt-LT" dirty="0">
              <a:ea typeface="+mn-lt"/>
              <a:cs typeface="+mn-lt"/>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2" name="TextBox 1">
            <a:extLst>
              <a:ext uri="{FF2B5EF4-FFF2-40B4-BE49-F238E27FC236}">
                <a16:creationId xmlns:a16="http://schemas.microsoft.com/office/drawing/2014/main" id="{74414E58-BFCC-4FF1-3778-C6F9B039BA7D}"/>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12</a:t>
            </a:r>
            <a:endParaRPr lang="en-LT" b="1" dirty="0">
              <a:solidFill>
                <a:schemeClr val="bg1"/>
              </a:solidFill>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FEFFFF"/>
                </a:solidFill>
                <a:latin typeface="Arial"/>
                <a:ea typeface="Arial"/>
              </a:rPr>
              <a:t>9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Projekto kūrimas, modulių </a:t>
            </a:r>
            <a:r>
              <a:rPr lang="lt-LT" sz="1300" spc="-1" dirty="0" err="1">
                <a:solidFill>
                  <a:srgbClr val="FEFFFF"/>
                </a:solidFill>
                <a:latin typeface="Arial"/>
                <a:ea typeface="Arial"/>
              </a:rPr>
              <a:t>import</a:t>
            </a:r>
            <a:endParaRPr lang="lt-LT" sz="1300" b="0" strike="noStrike" spc="-1" dirty="0">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2</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Sukurti naują projektą (</a:t>
            </a:r>
            <a:r>
              <a:rPr lang="lt-LT" sz="1600" spc="-1" dirty="0" err="1">
                <a:ea typeface="+mn-lt"/>
                <a:cs typeface="+mn-lt"/>
              </a:rPr>
              <a:t>PyCharm</a:t>
            </a:r>
            <a:r>
              <a:rPr lang="lt-LT" sz="1600" spc="-1" dirty="0">
                <a:ea typeface="+mn-lt"/>
                <a:cs typeface="+mn-lt"/>
              </a:rPr>
              <a:t> programoje) Jame sukurti failą modulis.py</a:t>
            </a:r>
            <a:r>
              <a:rPr lang="lt-LT" sz="1600" b="0" strike="noStrike" spc="-1" dirty="0">
                <a:ea typeface="+mn-lt"/>
                <a:cs typeface="+mn-lt"/>
              </a:rPr>
              <a:t>, </a:t>
            </a:r>
            <a:r>
              <a:rPr lang="lt-LT" sz="1600" spc="-1" dirty="0">
                <a:ea typeface="+mn-lt"/>
                <a:cs typeface="+mn-lt"/>
              </a:rPr>
              <a:t>kuriame:</a:t>
            </a:r>
            <a:endParaRPr lang="en-US" dirty="0"/>
          </a:p>
          <a:p>
            <a:pPr marL="285750" indent="-285750">
              <a:buFont typeface="Arial"/>
              <a:buChar char="•"/>
            </a:pPr>
            <a:r>
              <a:rPr lang="lt-LT" sz="1600" spc="-1" dirty="0">
                <a:ea typeface="+mn-lt"/>
                <a:cs typeface="+mn-lt"/>
              </a:rPr>
              <a:t>Kintamajam kintamasis priskirti reikšmę „Čia yra kintamasis“</a:t>
            </a:r>
            <a:endParaRPr lang="lt-LT" dirty="0"/>
          </a:p>
          <a:p>
            <a:pPr marL="285750" indent="-285750">
              <a:buFont typeface="Arial"/>
              <a:buChar char="•"/>
            </a:pPr>
            <a:r>
              <a:rPr lang="lt-LT" sz="1600" spc="-1" dirty="0">
                <a:ea typeface="+mn-lt"/>
                <a:cs typeface="+mn-lt"/>
              </a:rPr>
              <a:t>Sukurti funkciją funkcija(), kuri atspausdina „Čia yra funkcija“.</a:t>
            </a:r>
            <a:endParaRPr lang="en-US" dirty="0"/>
          </a:p>
          <a:p>
            <a:pPr marL="285750" indent="-285750">
              <a:buFont typeface="Arial"/>
              <a:buChar char="•"/>
            </a:pPr>
            <a:r>
              <a:rPr lang="lt-LT" sz="1600" spc="-1" dirty="0">
                <a:ea typeface="+mn-lt"/>
                <a:cs typeface="+mn-lt"/>
              </a:rPr>
              <a:t>Sukurti klasę Objektas</a:t>
            </a:r>
            <a:r>
              <a:rPr lang="lt-LT" sz="1600" b="0" strike="noStrike" spc="-1" dirty="0">
                <a:ea typeface="+mn-lt"/>
                <a:cs typeface="+mn-lt"/>
              </a:rPr>
              <a:t>, </a:t>
            </a:r>
            <a:r>
              <a:rPr lang="lt-LT" sz="1600" spc="-1" dirty="0">
                <a:ea typeface="+mn-lt"/>
                <a:cs typeface="+mn-lt"/>
              </a:rPr>
              <a:t>kurį iniciavus atspausdina „Čia yra klasė“.</a:t>
            </a:r>
            <a:endParaRPr lang="lt-LT" dirty="0"/>
          </a:p>
          <a:p>
            <a:pPr marL="285750" indent="-285750">
              <a:buFont typeface="Arial"/>
              <a:buChar char="•"/>
            </a:pPr>
            <a:endParaRPr lang="lt-LT" sz="1600" spc="-1" dirty="0">
              <a:ea typeface="+mn-lt"/>
              <a:cs typeface="+mn-lt"/>
            </a:endParaRPr>
          </a:p>
          <a:p>
            <a:r>
              <a:rPr lang="lt-LT" sz="1600" spc="-1" dirty="0">
                <a:ea typeface="+mn-lt"/>
                <a:cs typeface="+mn-lt"/>
              </a:rPr>
              <a:t>Sukurti failą main</a:t>
            </a:r>
            <a:r>
              <a:rPr lang="lt-LT" sz="1600" b="0" strike="noStrike" spc="-1" dirty="0">
                <a:ea typeface="+mn-lt"/>
                <a:cs typeface="+mn-lt"/>
              </a:rPr>
              <a:t>.</a:t>
            </a:r>
            <a:r>
              <a:rPr lang="lt-LT" sz="1600" spc="-1" dirty="0">
                <a:ea typeface="+mn-lt"/>
                <a:cs typeface="+mn-lt"/>
              </a:rPr>
              <a:t>py, kuriame:</a:t>
            </a:r>
            <a:endParaRPr lang="lt-LT" dirty="0"/>
          </a:p>
          <a:p>
            <a:pPr marL="285750" indent="-285750">
              <a:buFont typeface="Arial"/>
              <a:buChar char="•"/>
            </a:pPr>
            <a:r>
              <a:rPr lang="lt-LT" sz="1600" spc="-1" dirty="0">
                <a:ea typeface="+mn-lt"/>
                <a:cs typeface="+mn-lt"/>
              </a:rPr>
              <a:t>Importuoti modulį modulis</a:t>
            </a:r>
            <a:endParaRPr lang="lt-LT" dirty="0"/>
          </a:p>
          <a:p>
            <a:pPr marL="285750" indent="-285750">
              <a:buFont typeface="Arial"/>
              <a:buChar char="•"/>
            </a:pPr>
            <a:r>
              <a:rPr lang="lt-LT" sz="1600" spc="-1" dirty="0">
                <a:ea typeface="+mn-lt"/>
                <a:cs typeface="+mn-lt"/>
              </a:rPr>
              <a:t>Atspausdinti importuotą kintamąjį kintamasis</a:t>
            </a:r>
            <a:endParaRPr lang="lt-LT" dirty="0"/>
          </a:p>
          <a:p>
            <a:pPr marL="285750" indent="-285750">
              <a:buFont typeface="Arial"/>
              <a:buChar char="•"/>
            </a:pPr>
            <a:r>
              <a:rPr lang="lt-LT" sz="1600" spc="-1" dirty="0">
                <a:ea typeface="+mn-lt"/>
                <a:cs typeface="+mn-lt"/>
              </a:rPr>
              <a:t>Paleisti importuotą funkciją funkcija()</a:t>
            </a:r>
            <a:endParaRPr lang="lt-LT" dirty="0"/>
          </a:p>
          <a:p>
            <a:pPr marL="285750" indent="-285750">
              <a:buFont typeface="Arial"/>
              <a:buChar char="•"/>
            </a:pPr>
            <a:r>
              <a:rPr lang="lt-LT" sz="1600" spc="-1" dirty="0">
                <a:ea typeface="+mn-lt"/>
                <a:cs typeface="+mn-lt"/>
              </a:rPr>
              <a:t>Inicijuoti importuotos klasės Objektas() objektą</a:t>
            </a:r>
            <a:endParaRPr lang="lt-LT" dirty="0"/>
          </a:p>
          <a:p>
            <a:endParaRPr lang="lt-LT" sz="1600" spc="-1" dirty="0">
              <a:ea typeface="+mn-lt"/>
              <a:cs typeface="+mn-lt"/>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2" name="TextBox 1">
            <a:extLst>
              <a:ext uri="{FF2B5EF4-FFF2-40B4-BE49-F238E27FC236}">
                <a16:creationId xmlns:a16="http://schemas.microsoft.com/office/drawing/2014/main" id="{74591029-D16A-3060-04F7-3405BD9A0CCF}"/>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13</a:t>
            </a:r>
            <a:endParaRPr lang="en-LT" b="1" dirty="0">
              <a:solidFill>
                <a:schemeClr val="bg1"/>
              </a:solidFill>
              <a:latin typeface=""/>
            </a:endParaRPr>
          </a:p>
        </p:txBody>
      </p:sp>
    </p:spTree>
    <p:extLst>
      <p:ext uri="{BB962C8B-B14F-4D97-AF65-F5344CB8AC3E}">
        <p14:creationId xmlns:p14="http://schemas.microsoft.com/office/powerpoint/2010/main" val="714711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FEFFFF"/>
                </a:solidFill>
                <a:latin typeface="Arial"/>
                <a:ea typeface="Arial"/>
              </a:rPr>
              <a:t>9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Projekto kūrimas, modulių </a:t>
            </a:r>
            <a:r>
              <a:rPr lang="lt-LT" sz="1300" spc="-1" dirty="0" err="1">
                <a:solidFill>
                  <a:srgbClr val="FEFFFF"/>
                </a:solidFill>
                <a:latin typeface="Arial"/>
                <a:ea typeface="Arial"/>
              </a:rPr>
              <a:t>import</a:t>
            </a:r>
            <a:endParaRPr lang="lt-LT" sz="1300" b="0" strike="noStrike" spc="-1" dirty="0">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3</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pPr marL="285750" indent="-285750">
              <a:buFont typeface="Arial"/>
              <a:buChar char="•"/>
            </a:pPr>
            <a:r>
              <a:rPr lang="lt-LT" sz="1600" spc="-1" dirty="0">
                <a:ea typeface="+mn-lt"/>
                <a:cs typeface="+mn-lt"/>
              </a:rPr>
              <a:t>Sukurti naują projektą Mokymas</a:t>
            </a:r>
            <a:endParaRPr lang="en-US" dirty="0"/>
          </a:p>
          <a:p>
            <a:pPr marL="285750" indent="-285750">
              <a:buFont typeface="Arial"/>
              <a:buChar char="•"/>
            </a:pPr>
            <a:r>
              <a:rPr lang="lt-LT" sz="1600" spc="-1" dirty="0">
                <a:ea typeface="+mn-lt"/>
                <a:cs typeface="+mn-lt"/>
              </a:rPr>
              <a:t>Projekto kataloge sukurti katalogą modules</a:t>
            </a:r>
            <a:endParaRPr lang="lt-LT" dirty="0"/>
          </a:p>
          <a:p>
            <a:pPr marL="285750" indent="-285750">
              <a:buFont typeface="Arial"/>
              <a:buChar char="•"/>
            </a:pPr>
            <a:r>
              <a:rPr lang="lt-LT" sz="1600" spc="-1" dirty="0">
                <a:ea typeface="+mn-lt"/>
                <a:cs typeface="+mn-lt"/>
              </a:rPr>
              <a:t>Kataloge modules sukurti failą kursas.py</a:t>
            </a:r>
            <a:endParaRPr lang="lt-LT" dirty="0"/>
          </a:p>
          <a:p>
            <a:pPr marL="285750" indent="-285750">
              <a:buFont typeface="Arial"/>
              <a:buChar char="•"/>
            </a:pPr>
            <a:r>
              <a:rPr lang="lt-LT" sz="1600" spc="-1" dirty="0">
                <a:ea typeface="+mn-lt"/>
                <a:cs typeface="+mn-lt"/>
              </a:rPr>
              <a:t>Faile kursas.py sukurti objekto klasę Kursas, kuri turėtų savybes pavadinimas, </a:t>
            </a:r>
            <a:r>
              <a:rPr lang="lt-LT" sz="1600" spc="-1" dirty="0" err="1">
                <a:ea typeface="+mn-lt"/>
                <a:cs typeface="+mn-lt"/>
              </a:rPr>
              <a:t>destytojas</a:t>
            </a:r>
            <a:r>
              <a:rPr lang="lt-LT" sz="1600" spc="-1" dirty="0">
                <a:ea typeface="+mn-lt"/>
                <a:cs typeface="+mn-lt"/>
              </a:rPr>
              <a:t>, trukme</a:t>
            </a:r>
            <a:r>
              <a:rPr lang="lt-LT" sz="1600" b="0" strike="noStrike" spc="-1" dirty="0">
                <a:ea typeface="+mn-lt"/>
                <a:cs typeface="+mn-lt"/>
              </a:rPr>
              <a:t>, </a:t>
            </a:r>
            <a:r>
              <a:rPr lang="lt-LT" sz="1600" spc="-1" dirty="0">
                <a:ea typeface="+mn-lt"/>
                <a:cs typeface="+mn-lt"/>
              </a:rPr>
              <a:t>taip pat metodą </a:t>
            </a:r>
            <a:r>
              <a:rPr lang="lt-LT" sz="1600" spc="-1" dirty="0" err="1">
                <a:ea typeface="+mn-lt"/>
                <a:cs typeface="+mn-lt"/>
              </a:rPr>
              <a:t>destyti</a:t>
            </a:r>
            <a:r>
              <a:rPr lang="lt-LT" sz="1600" spc="-1" dirty="0">
                <a:ea typeface="+mn-lt"/>
                <a:cs typeface="+mn-lt"/>
              </a:rPr>
              <a:t>(), kuris spausdintų „Vyksta mokymas!“</a:t>
            </a:r>
            <a:endParaRPr lang="lt-LT" dirty="0"/>
          </a:p>
          <a:p>
            <a:pPr marL="285750" indent="-285750">
              <a:buFont typeface="Arial"/>
              <a:buChar char="•"/>
            </a:pPr>
            <a:r>
              <a:rPr lang="lt-LT" sz="1600" spc="-1" dirty="0">
                <a:ea typeface="+mn-lt"/>
                <a:cs typeface="+mn-lt"/>
              </a:rPr>
              <a:t>Kataloge modules sukurti antrą failą python_kursas.py</a:t>
            </a:r>
            <a:endParaRPr lang="en-US" dirty="0"/>
          </a:p>
          <a:p>
            <a:pPr marL="285750" indent="-285750">
              <a:buFont typeface="Arial"/>
              <a:buChar char="•"/>
            </a:pPr>
            <a:r>
              <a:rPr lang="lt-LT" sz="1600" spc="-1" dirty="0">
                <a:ea typeface="+mn-lt"/>
                <a:cs typeface="+mn-lt"/>
              </a:rPr>
              <a:t>Faile python_kursas</a:t>
            </a:r>
            <a:r>
              <a:rPr lang="lt-LT" sz="1600" b="0" strike="noStrike" spc="-1" dirty="0">
                <a:ea typeface="+mn-lt"/>
                <a:cs typeface="+mn-lt"/>
              </a:rPr>
              <a:t>.</a:t>
            </a:r>
            <a:r>
              <a:rPr lang="lt-LT" sz="1600" spc="-1" dirty="0">
                <a:ea typeface="+mn-lt"/>
                <a:cs typeface="+mn-lt"/>
              </a:rPr>
              <a:t>py sukurti objekto klasę </a:t>
            </a:r>
            <a:r>
              <a:rPr lang="lt-LT" sz="1600" spc="-1" dirty="0" err="1">
                <a:ea typeface="+mn-lt"/>
                <a:cs typeface="+mn-lt"/>
              </a:rPr>
              <a:t>PythonKursas</a:t>
            </a:r>
            <a:r>
              <a:rPr lang="lt-LT" sz="1600" spc="-1" dirty="0">
                <a:ea typeface="+mn-lt"/>
                <a:cs typeface="+mn-lt"/>
              </a:rPr>
              <a:t>, kuri paveldėtų viską iš klasės Kursas</a:t>
            </a:r>
            <a:r>
              <a:rPr lang="lt-LT" sz="1600" b="0" strike="noStrike" spc="-1" dirty="0">
                <a:ea typeface="+mn-lt"/>
                <a:cs typeface="+mn-lt"/>
              </a:rPr>
              <a:t>, </a:t>
            </a:r>
            <a:r>
              <a:rPr lang="lt-LT" sz="1600" spc="-1" dirty="0">
                <a:ea typeface="+mn-lt"/>
                <a:cs typeface="+mn-lt"/>
              </a:rPr>
              <a:t>bei perrašytų metodą </a:t>
            </a:r>
            <a:r>
              <a:rPr lang="lt-LT" sz="1600" spc="-1" dirty="0" err="1">
                <a:ea typeface="+mn-lt"/>
                <a:cs typeface="+mn-lt"/>
              </a:rPr>
              <a:t>destyti</a:t>
            </a:r>
            <a:r>
              <a:rPr lang="lt-LT" sz="1600" spc="-1" dirty="0">
                <a:ea typeface="+mn-lt"/>
                <a:cs typeface="+mn-lt"/>
              </a:rPr>
              <a:t>() taip, kad jis spausdintų „Vyksta programavimas!“</a:t>
            </a:r>
            <a:endParaRPr lang="lt-LT" dirty="0"/>
          </a:p>
          <a:p>
            <a:pPr marL="285750" indent="-285750">
              <a:buFont typeface="Arial"/>
              <a:buChar char="•"/>
            </a:pPr>
            <a:r>
              <a:rPr lang="lt-LT" sz="1600" spc="-1" dirty="0">
                <a:ea typeface="+mn-lt"/>
                <a:cs typeface="+mn-lt"/>
              </a:rPr>
              <a:t>Pagrindiniame projekto kataloge sukurti failą main</a:t>
            </a:r>
            <a:r>
              <a:rPr lang="lt-LT" sz="1600" b="0" strike="noStrike" spc="-1" dirty="0">
                <a:ea typeface="+mn-lt"/>
                <a:cs typeface="+mn-lt"/>
              </a:rPr>
              <a:t>.</a:t>
            </a:r>
            <a:r>
              <a:rPr lang="lt-LT" sz="1600" spc="-1" dirty="0">
                <a:ea typeface="+mn-lt"/>
                <a:cs typeface="+mn-lt"/>
              </a:rPr>
              <a:t>py</a:t>
            </a:r>
            <a:endParaRPr lang="lt-LT" dirty="0"/>
          </a:p>
          <a:p>
            <a:pPr marL="285750" indent="-285750">
              <a:buFont typeface="Arial"/>
              <a:buChar char="•"/>
            </a:pPr>
            <a:r>
              <a:rPr lang="lt-LT" sz="1600" spc="-1" dirty="0">
                <a:ea typeface="+mn-lt"/>
                <a:cs typeface="+mn-lt"/>
              </a:rPr>
              <a:t>Faile main.py importuoti </a:t>
            </a:r>
            <a:r>
              <a:rPr lang="lt-LT" sz="1600" spc="-1" dirty="0" err="1">
                <a:ea typeface="+mn-lt"/>
                <a:cs typeface="+mn-lt"/>
              </a:rPr>
              <a:t>PythonKursas</a:t>
            </a:r>
            <a:r>
              <a:rPr lang="lt-LT" sz="1600" spc="-1" dirty="0">
                <a:ea typeface="+mn-lt"/>
                <a:cs typeface="+mn-lt"/>
              </a:rPr>
              <a:t> modulį (failą)</a:t>
            </a:r>
            <a:endParaRPr lang="lt-LT" dirty="0"/>
          </a:p>
          <a:p>
            <a:pPr marL="285750" indent="-285750">
              <a:buFont typeface="Arial"/>
              <a:buChar char="•"/>
            </a:pPr>
            <a:r>
              <a:rPr lang="lt-LT" sz="1600" spc="-1" dirty="0">
                <a:ea typeface="+mn-lt"/>
                <a:cs typeface="+mn-lt"/>
              </a:rPr>
              <a:t>Faile main.py inicijuoti Kursas objektą su norimomis savybėmis</a:t>
            </a:r>
            <a:endParaRPr lang="lt-LT" dirty="0"/>
          </a:p>
          <a:p>
            <a:pPr marL="285750" indent="-285750">
              <a:buFont typeface="Arial"/>
              <a:buChar char="•"/>
            </a:pPr>
            <a:r>
              <a:rPr lang="lt-LT" sz="1600" spc="-1" dirty="0">
                <a:ea typeface="+mn-lt"/>
                <a:cs typeface="+mn-lt"/>
              </a:rPr>
              <a:t>Faile main</a:t>
            </a:r>
            <a:r>
              <a:rPr lang="lt-LT" sz="1600" b="0" strike="noStrike" spc="-1" dirty="0">
                <a:ea typeface="+mn-lt"/>
                <a:cs typeface="+mn-lt"/>
              </a:rPr>
              <a:t>.</a:t>
            </a:r>
            <a:r>
              <a:rPr lang="lt-LT" sz="1600" spc="-1" dirty="0">
                <a:ea typeface="+mn-lt"/>
                <a:cs typeface="+mn-lt"/>
              </a:rPr>
              <a:t>py inicijuoti </a:t>
            </a:r>
            <a:r>
              <a:rPr lang="lt-LT" sz="1600" spc="-1" dirty="0" err="1">
                <a:ea typeface="+mn-lt"/>
                <a:cs typeface="+mn-lt"/>
              </a:rPr>
              <a:t>PythonKursas</a:t>
            </a:r>
            <a:r>
              <a:rPr lang="lt-LT" sz="1600" spc="-1" dirty="0">
                <a:ea typeface="+mn-lt"/>
                <a:cs typeface="+mn-lt"/>
              </a:rPr>
              <a:t> objektą su norimomis savybėmis</a:t>
            </a:r>
            <a:endParaRPr lang="lt-LT" dirty="0"/>
          </a:p>
          <a:p>
            <a:pPr marL="285750" indent="-285750">
              <a:buFont typeface="Arial"/>
              <a:buChar char="•"/>
            </a:pPr>
            <a:r>
              <a:rPr lang="lt-LT" sz="1600" spc="-1" dirty="0">
                <a:ea typeface="+mn-lt"/>
                <a:cs typeface="+mn-lt"/>
              </a:rPr>
              <a:t>Paleisti abiejų objektų metodą </a:t>
            </a:r>
            <a:r>
              <a:rPr lang="lt-LT" sz="1600" spc="-1" dirty="0" err="1">
                <a:ea typeface="+mn-lt"/>
                <a:cs typeface="+mn-lt"/>
              </a:rPr>
              <a:t>destyti</a:t>
            </a:r>
            <a:r>
              <a:rPr lang="lt-LT" sz="1600" spc="-1" dirty="0">
                <a:ea typeface="+mn-lt"/>
                <a:cs typeface="+mn-lt"/>
              </a:rPr>
              <a:t>()</a:t>
            </a:r>
            <a:endParaRPr lang="lt-LT" dirty="0"/>
          </a:p>
          <a:p>
            <a:endParaRPr lang="lt-LT" sz="1600" spc="-1" dirty="0">
              <a:ea typeface="+mn-lt"/>
              <a:cs typeface="+mn-lt"/>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97887B42-8F1E-7E78-2A2A-402EB0FB5501}"/>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14</a:t>
            </a:r>
            <a:endParaRPr lang="en-LT" b="1" dirty="0">
              <a:solidFill>
                <a:schemeClr val="bg1"/>
              </a:solidFill>
              <a:latin typeface=""/>
            </a:endParaRPr>
          </a:p>
        </p:txBody>
      </p:sp>
    </p:spTree>
    <p:extLst>
      <p:ext uri="{BB962C8B-B14F-4D97-AF65-F5344CB8AC3E}">
        <p14:creationId xmlns:p14="http://schemas.microsoft.com/office/powerpoint/2010/main" val="3594723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FEFFFF"/>
                </a:solidFill>
                <a:latin typeface="Arial"/>
                <a:ea typeface="Arial"/>
              </a:rPr>
              <a:t>9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Projekto kūrimas, modulių </a:t>
            </a:r>
            <a:r>
              <a:rPr lang="lt-LT" sz="1300" spc="-1" dirty="0" err="1">
                <a:solidFill>
                  <a:srgbClr val="FEFFFF"/>
                </a:solidFill>
                <a:latin typeface="Arial"/>
                <a:ea typeface="Arial"/>
              </a:rPr>
              <a:t>import</a:t>
            </a:r>
            <a:endParaRPr lang="lt-LT" sz="1300" b="0" strike="noStrike" spc="-1" dirty="0">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a:solidFill>
                    <a:srgbClr val="FEFFFF"/>
                  </a:solidFill>
                  <a:latin typeface="Arial"/>
                  <a:ea typeface="Arial"/>
                </a:rPr>
                <a:t>nr.</a:t>
              </a:r>
              <a:r>
                <a:rPr lang="lt-LT" sz="1600" b="1" spc="-1">
                  <a:solidFill>
                    <a:srgbClr val="FEFFFF"/>
                  </a:solidFill>
                  <a:latin typeface="Arial"/>
                  <a:ea typeface="Arial"/>
                </a:rPr>
                <a:t> 4</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pPr marL="285750" indent="-285750">
              <a:buFont typeface="Arial"/>
              <a:buChar char="•"/>
            </a:pPr>
            <a:r>
              <a:rPr lang="lt-LT" sz="1600" spc="-1" dirty="0">
                <a:ea typeface="+mn-lt"/>
                <a:cs typeface="+mn-lt"/>
              </a:rPr>
              <a:t>Perdaryti biudžeto programą su klasėmis (iš 6 paskaitos) taip, kad visos klasės būtų skirtinguose failuose</a:t>
            </a:r>
            <a:r>
              <a:rPr lang="lt-LT" sz="1600" b="0" strike="noStrike" spc="-1" dirty="0">
                <a:ea typeface="+mn-lt"/>
                <a:cs typeface="+mn-lt"/>
              </a:rPr>
              <a:t>.</a:t>
            </a:r>
            <a:endParaRPr lang="en-US" dirty="0">
              <a:ea typeface="+mn-lt"/>
              <a:cs typeface="+mn-lt"/>
            </a:endParaRPr>
          </a:p>
          <a:p>
            <a:endParaRPr lang="lt-LT" sz="1600" spc="-1" dirty="0">
              <a:ea typeface="+mn-lt"/>
              <a:cs typeface="+mn-lt"/>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2" name="TextBox 1">
            <a:extLst>
              <a:ext uri="{FF2B5EF4-FFF2-40B4-BE49-F238E27FC236}">
                <a16:creationId xmlns:a16="http://schemas.microsoft.com/office/drawing/2014/main" id="{1980A0F1-56FA-63A9-BD35-CE70F0535FAB}"/>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15</a:t>
            </a:r>
            <a:endParaRPr lang="en-LT" b="1" dirty="0">
              <a:solidFill>
                <a:schemeClr val="bg1"/>
              </a:solidFill>
              <a:latin typeface=""/>
            </a:endParaRPr>
          </a:p>
        </p:txBody>
      </p:sp>
    </p:spTree>
    <p:extLst>
      <p:ext uri="{BB962C8B-B14F-4D97-AF65-F5344CB8AC3E}">
        <p14:creationId xmlns:p14="http://schemas.microsoft.com/office/powerpoint/2010/main" val="667380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FEFFFF"/>
                </a:solidFill>
                <a:latin typeface="Arial"/>
                <a:ea typeface="Arial"/>
              </a:rPr>
              <a:t>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Projekto kūrimas, modulių </a:t>
            </a:r>
            <a:r>
              <a:rPr lang="lt-LT" sz="1300" spc="-1" dirty="0" err="1">
                <a:solidFill>
                  <a:srgbClr val="FEFFFF"/>
                </a:solidFill>
                <a:latin typeface="Arial"/>
                <a:ea typeface="Arial"/>
              </a:rPr>
              <a:t>import</a:t>
            </a:r>
            <a:endParaRPr lang="lt-LT" sz="1300" b="0" strike="noStrike" spc="-1" dirty="0" err="1">
              <a:latin typeface="Arial"/>
            </a:endParaRPr>
          </a:p>
          <a:p>
            <a:pPr>
              <a:lnSpc>
                <a:spcPct val="90000"/>
              </a:lnSpc>
              <a:spcBef>
                <a:spcPts val="1001"/>
              </a:spcBef>
            </a:pPr>
            <a:endParaRPr lang="lt-LT" sz="1300" b="0" strike="noStrike" spc="-1">
              <a:latin typeface="Arial"/>
            </a:endParaRPr>
          </a:p>
        </p:txBody>
      </p:sp>
      <p:grpSp>
        <p:nvGrpSpPr>
          <p:cNvPr id="324" name="Group 2"/>
          <p:cNvGrpSpPr/>
          <p:nvPr/>
        </p:nvGrpSpPr>
        <p:grpSpPr>
          <a:xfrm>
            <a:off x="480240" y="914400"/>
            <a:ext cx="1834560" cy="463680"/>
            <a:chOff x="480240" y="914400"/>
            <a:chExt cx="1834560" cy="463680"/>
          </a:xfrm>
        </p:grpSpPr>
        <p:sp>
          <p:nvSpPr>
            <p:cNvPr id="325" name="CustomShape 3"/>
            <p:cNvSpPr/>
            <p:nvPr/>
          </p:nvSpPr>
          <p:spPr>
            <a:xfrm>
              <a:off x="480240" y="91440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26" name="CustomShape 4"/>
            <p:cNvSpPr/>
            <p:nvPr/>
          </p:nvSpPr>
          <p:spPr>
            <a:xfrm>
              <a:off x="594000" y="9788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27" name="Picture Placeholder 2"/>
          <p:cNvPicPr/>
          <p:nvPr/>
        </p:nvPicPr>
        <p:blipFill>
          <a:blip r:embed="rId2"/>
          <a:stretch/>
        </p:blipFill>
        <p:spPr>
          <a:xfrm>
            <a:off x="479880" y="1441440"/>
            <a:ext cx="11231280" cy="5227560"/>
          </a:xfrm>
          <a:prstGeom prst="rect">
            <a:avLst/>
          </a:prstGeom>
          <a:ln w="12600">
            <a:noFill/>
          </a:ln>
        </p:spPr>
      </p:pic>
      <p:sp>
        <p:nvSpPr>
          <p:cNvPr id="328"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9B2C746B-FBDB-CF0A-2324-955649F48AF5}"/>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16</a:t>
            </a:r>
            <a:endParaRPr lang="en-LT" b="1" dirty="0">
              <a:solidFill>
                <a:schemeClr val="bg1"/>
              </a:solidFill>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000000"/>
                </a:solidFill>
                <a:latin typeface="Arial"/>
                <a:ea typeface="Arial"/>
              </a:rPr>
              <a:t>9</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Projekto kūrimas, modulių </a:t>
            </a:r>
            <a:r>
              <a:rPr lang="lt-LT" sz="1300" spc="-1" dirty="0" err="1">
                <a:solidFill>
                  <a:srgbClr val="000000"/>
                </a:solidFill>
                <a:latin typeface="Arial"/>
                <a:ea typeface="Arial"/>
              </a:rPr>
              <a:t>import</a:t>
            </a:r>
            <a:endParaRPr lang="lt-LT" sz="1300" b="0" strike="noStrike" spc="-1" dirty="0" err="1">
              <a:latin typeface="Arial"/>
            </a:endParaRPr>
          </a:p>
          <a:p>
            <a:pPr>
              <a:lnSpc>
                <a:spcPct val="90000"/>
              </a:lnSpc>
              <a:spcBef>
                <a:spcPts val="1001"/>
              </a:spcBef>
            </a:pPr>
            <a:endParaRPr lang="lt-LT" sz="1300" b="0" strike="noStrike" spc="-1">
              <a:latin typeface="Arial"/>
            </a:endParaRPr>
          </a:p>
        </p:txBody>
      </p:sp>
      <p:sp>
        <p:nvSpPr>
          <p:cNvPr id="330" name="CustomShape 2"/>
          <p:cNvSpPr/>
          <p:nvPr/>
        </p:nvSpPr>
        <p:spPr>
          <a:xfrm>
            <a:off x="3281760" y="2673296"/>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b="1" spc="-1" dirty="0" err="1">
                <a:solidFill>
                  <a:srgbClr val="000000"/>
                </a:solidFill>
                <a:latin typeface="Arial"/>
              </a:rPr>
              <a:t>The</a:t>
            </a:r>
            <a:r>
              <a:rPr lang="lt-LT" sz="1600" b="1" spc="-1" dirty="0">
                <a:solidFill>
                  <a:srgbClr val="000000"/>
                </a:solidFill>
                <a:latin typeface="Arial"/>
              </a:rPr>
              <a:t> </a:t>
            </a:r>
            <a:r>
              <a:rPr lang="lt-LT" sz="1600" b="1" spc="-1" dirty="0" err="1">
                <a:solidFill>
                  <a:srgbClr val="000000"/>
                </a:solidFill>
                <a:latin typeface="Arial"/>
              </a:rPr>
              <a:t>Python</a:t>
            </a:r>
            <a:r>
              <a:rPr lang="lt-LT" sz="1600" b="1" spc="-1" dirty="0">
                <a:solidFill>
                  <a:srgbClr val="000000"/>
                </a:solidFill>
                <a:latin typeface="Arial"/>
              </a:rPr>
              <a:t> Standard </a:t>
            </a:r>
            <a:r>
              <a:rPr lang="lt-LT" sz="1600" b="1" spc="-1" dirty="0" err="1">
                <a:solidFill>
                  <a:srgbClr val="000000"/>
                </a:solidFill>
                <a:latin typeface="Arial"/>
              </a:rPr>
              <a:t>Library</a:t>
            </a:r>
            <a:endParaRPr lang="lt-LT" sz="1600" b="0" strike="noStrike" spc="-1" dirty="0" err="1">
              <a:latin typeface="Arial"/>
            </a:endParaRPr>
          </a:p>
        </p:txBody>
      </p:sp>
      <p:sp>
        <p:nvSpPr>
          <p:cNvPr id="331" name="CustomShape 3"/>
          <p:cNvSpPr/>
          <p:nvPr/>
        </p:nvSpPr>
        <p:spPr>
          <a:xfrm>
            <a:off x="3281760" y="3022856"/>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spc="-1" dirty="0">
                <a:latin typeface="Arial"/>
              </a:rPr>
              <a:t>Visi standartinės bibliotekos moduliai</a:t>
            </a:r>
            <a:endParaRPr lang="lt-LT" sz="1600" b="0" strike="noStrike" spc="-1" dirty="0">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333" name="CustomShape 5"/>
          <p:cNvSpPr/>
          <p:nvPr/>
        </p:nvSpPr>
        <p:spPr>
          <a:xfrm>
            <a:off x="7503480" y="2673296"/>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https://</a:t>
            </a:r>
            <a:r>
              <a:rPr lang="lt-LT" sz="1600" spc="-1" dirty="0">
                <a:ea typeface="+mn-lt"/>
                <a:cs typeface="+mn-lt"/>
                <a:hlinkClick r:id="rId2">
                  <a:extLst>
                    <a:ext uri="{A12FA001-AC4F-418D-AE19-62706E023703}">
                      <ahyp:hlinkClr xmlns:ahyp="http://schemas.microsoft.com/office/drawing/2018/hyperlinkcolor" val="tx"/>
                    </a:ext>
                  </a:extLst>
                </a:hlinkClick>
              </a:rPr>
              <a:t>docs</a:t>
            </a: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a:t>
            </a:r>
            <a:r>
              <a:rPr lang="lt-LT" sz="1600" spc="-1" dirty="0">
                <a:ea typeface="+mn-lt"/>
                <a:cs typeface="+mn-lt"/>
                <a:hlinkClick r:id="rId2">
                  <a:extLst>
                    <a:ext uri="{A12FA001-AC4F-418D-AE19-62706E023703}">
                      <ahyp:hlinkClr xmlns:ahyp="http://schemas.microsoft.com/office/drawing/2018/hyperlinkcolor" val="tx"/>
                    </a:ext>
                  </a:extLst>
                </a:hlinkClick>
              </a:rPr>
              <a:t>python</a:t>
            </a: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.org/</a:t>
            </a:r>
            <a:r>
              <a:rPr lang="lt-LT" sz="1600" spc="-1" dirty="0">
                <a:ea typeface="+mn-lt"/>
                <a:cs typeface="+mn-lt"/>
                <a:hlinkClick r:id="rId2">
                  <a:extLst>
                    <a:ext uri="{A12FA001-AC4F-418D-AE19-62706E023703}">
                      <ahyp:hlinkClr xmlns:ahyp="http://schemas.microsoft.com/office/drawing/2018/hyperlinkcolor" val="tx"/>
                    </a:ext>
                  </a:extLst>
                </a:hlinkClick>
              </a:rPr>
              <a:t>3/library</a:t>
            </a: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a:t>
            </a:r>
            <a:endParaRPr lang="en-US">
              <a:ea typeface="+mn-lt"/>
              <a:cs typeface="+mn-lt"/>
            </a:endParaRPr>
          </a:p>
        </p:txBody>
      </p:sp>
      <p:sp>
        <p:nvSpPr>
          <p:cNvPr id="2" name="TextShape 5">
            <a:extLst>
              <a:ext uri="{FF2B5EF4-FFF2-40B4-BE49-F238E27FC236}">
                <a16:creationId xmlns:a16="http://schemas.microsoft.com/office/drawing/2014/main" id="{633938DF-5A87-DEB9-AD46-7E41A596E332}"/>
              </a:ext>
            </a:extLst>
          </p:cNvPr>
          <p:cNvSpPr txBox="1"/>
          <p:nvPr/>
        </p:nvSpPr>
        <p:spPr>
          <a:xfrm>
            <a:off x="7509420" y="1640137"/>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A07F42D9-1B4C-0677-B459-C52554BD1183}"/>
              </a:ext>
            </a:extLst>
          </p:cNvPr>
          <p:cNvSpPr txBox="1"/>
          <p:nvPr/>
        </p:nvSpPr>
        <p:spPr>
          <a:xfrm>
            <a:off x="3287700" y="1641600"/>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9</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Projekto kūrimas, modulių </a:t>
            </a:r>
            <a:r>
              <a:rPr lang="lt-LT" sz="1300" spc="-1" dirty="0" err="1">
                <a:solidFill>
                  <a:srgbClr val="000000"/>
                </a:solidFill>
                <a:latin typeface="Arial"/>
                <a:ea typeface="Arial"/>
              </a:rPr>
              <a:t>import</a:t>
            </a:r>
            <a:endParaRPr lang="lt-LT" sz="1300" b="0" strike="noStrike" spc="-1" dirty="0" err="1">
              <a:latin typeface="Arial"/>
            </a:endParaRPr>
          </a:p>
        </p:txBody>
      </p:sp>
      <p:sp>
        <p:nvSpPr>
          <p:cNvPr id="236" name="CustomShape 2"/>
          <p:cNvSpPr/>
          <p:nvPr/>
        </p:nvSpPr>
        <p:spPr>
          <a:xfrm>
            <a:off x="480240" y="13716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37" name="CustomShape 3"/>
          <p:cNvSpPr/>
          <p:nvPr/>
        </p:nvSpPr>
        <p:spPr>
          <a:xfrm>
            <a:off x="1398600" y="3367862"/>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Kaip importuoti savo sukurtus modulius</a:t>
            </a:r>
            <a:endParaRPr lang="en-US" dirty="0"/>
          </a:p>
        </p:txBody>
      </p:sp>
      <p:sp>
        <p:nvSpPr>
          <p:cNvPr id="238" name="CustomShape 4"/>
          <p:cNvSpPr/>
          <p:nvPr/>
        </p:nvSpPr>
        <p:spPr>
          <a:xfrm>
            <a:off x="1398600" y="4563720"/>
            <a:ext cx="4235040" cy="343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Kaip importuoti standartinius modulius</a:t>
            </a:r>
            <a:endParaRPr lang="lt-LT" sz="1600" b="0" strike="noStrike" spc="-1" dirty="0">
              <a:latin typeface="Arial"/>
            </a:endParaRPr>
          </a:p>
        </p:txBody>
      </p:sp>
      <p:sp>
        <p:nvSpPr>
          <p:cNvPr id="239" name="CustomShape 5"/>
          <p:cNvSpPr/>
          <p:nvPr/>
        </p:nvSpPr>
        <p:spPr>
          <a:xfrm>
            <a:off x="1398600" y="5697000"/>
            <a:ext cx="4456080" cy="3304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600" spc="-1" dirty="0">
                <a:solidFill>
                  <a:srgbClr val="000000"/>
                </a:solidFill>
                <a:latin typeface="Arial"/>
              </a:rPr>
              <a:t>Kaip importuoti tik tuos dalykus kurių reikia</a:t>
            </a:r>
            <a:endParaRPr lang="en-US" dirty="0"/>
          </a:p>
        </p:txBody>
      </p:sp>
      <p:grpSp>
        <p:nvGrpSpPr>
          <p:cNvPr id="240" name="Group 6"/>
          <p:cNvGrpSpPr/>
          <p:nvPr/>
        </p:nvGrpSpPr>
        <p:grpSpPr>
          <a:xfrm>
            <a:off x="480240" y="3180600"/>
            <a:ext cx="730800" cy="730800"/>
            <a:chOff x="480240" y="3180600"/>
            <a:chExt cx="730800" cy="730800"/>
          </a:xfrm>
        </p:grpSpPr>
        <p:sp>
          <p:nvSpPr>
            <p:cNvPr id="241" name="CustomShape 7"/>
            <p:cNvSpPr/>
            <p:nvPr/>
          </p:nvSpPr>
          <p:spPr>
            <a:xfrm>
              <a:off x="48024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2" name="CustomShape 8"/>
            <p:cNvSpPr/>
            <p:nvPr/>
          </p:nvSpPr>
          <p:spPr>
            <a:xfrm>
              <a:off x="633240" y="33480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43" name="Group 9"/>
          <p:cNvGrpSpPr/>
          <p:nvPr/>
        </p:nvGrpSpPr>
        <p:grpSpPr>
          <a:xfrm>
            <a:off x="480240" y="4369680"/>
            <a:ext cx="730800" cy="730800"/>
            <a:chOff x="480240" y="4369680"/>
            <a:chExt cx="730800" cy="730800"/>
          </a:xfrm>
        </p:grpSpPr>
        <p:sp>
          <p:nvSpPr>
            <p:cNvPr id="244" name="CustomShape 10"/>
            <p:cNvSpPr/>
            <p:nvPr/>
          </p:nvSpPr>
          <p:spPr>
            <a:xfrm>
              <a:off x="480240" y="436968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5" name="CustomShape 11"/>
            <p:cNvSpPr/>
            <p:nvPr/>
          </p:nvSpPr>
          <p:spPr>
            <a:xfrm>
              <a:off x="633240" y="453744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46" name="Group 12"/>
          <p:cNvGrpSpPr/>
          <p:nvPr/>
        </p:nvGrpSpPr>
        <p:grpSpPr>
          <a:xfrm>
            <a:off x="480240" y="5496840"/>
            <a:ext cx="730800" cy="730800"/>
            <a:chOff x="480240" y="5496840"/>
            <a:chExt cx="730800" cy="730800"/>
          </a:xfrm>
        </p:grpSpPr>
        <p:sp>
          <p:nvSpPr>
            <p:cNvPr id="247" name="CustomShape 13"/>
            <p:cNvSpPr/>
            <p:nvPr/>
          </p:nvSpPr>
          <p:spPr>
            <a:xfrm>
              <a:off x="480240" y="549684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8" name="CustomShape 14"/>
            <p:cNvSpPr/>
            <p:nvPr/>
          </p:nvSpPr>
          <p:spPr>
            <a:xfrm>
              <a:off x="633240" y="56646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9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Projekto kūrimas, modulių </a:t>
            </a:r>
            <a:r>
              <a:rPr lang="lt-LT" sz="1300" spc="-1" dirty="0" err="1">
                <a:solidFill>
                  <a:srgbClr val="FEFFFF"/>
                </a:solidFill>
                <a:latin typeface="Arial"/>
                <a:ea typeface="Arial"/>
              </a:rPr>
              <a:t>import</a:t>
            </a:r>
            <a:endParaRPr lang="lt-LT" sz="1300" b="0" strike="noStrike" spc="-1" dirty="0" err="1">
              <a:latin typeface="Arial"/>
            </a:endParaRPr>
          </a:p>
        </p:txBody>
      </p:sp>
      <p:sp>
        <p:nvSpPr>
          <p:cNvPr id="254" name="CustomShape 2"/>
          <p:cNvSpPr/>
          <p:nvPr/>
        </p:nvSpPr>
        <p:spPr>
          <a:xfrm>
            <a:off x="6266148" y="2472872"/>
            <a:ext cx="5703480" cy="102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sukurti projektą su daug katalogų ir failų</a:t>
            </a:r>
            <a:endParaRPr lang="en-US" sz="3000"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sp>
        <p:nvSpPr>
          <p:cNvPr id="2" name="CustomShape 3">
            <a:extLst>
              <a:ext uri="{FF2B5EF4-FFF2-40B4-BE49-F238E27FC236}">
                <a16:creationId xmlns:a16="http://schemas.microsoft.com/office/drawing/2014/main" id="{E25FCC81-8847-477B-A575-4D5959B563D8}"/>
              </a:ext>
            </a:extLst>
          </p:cNvPr>
          <p:cNvSpPr/>
          <p:nvPr/>
        </p:nvSpPr>
        <p:spPr>
          <a:xfrm>
            <a:off x="6269613" y="3705457"/>
            <a:ext cx="4235040" cy="119206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Projekte turime du .py failus:</a:t>
            </a:r>
          </a:p>
          <a:p>
            <a:pPr marL="285750" indent="-285750">
              <a:lnSpc>
                <a:spcPct val="90000"/>
              </a:lnSpc>
              <a:spcBef>
                <a:spcPts val="1001"/>
              </a:spcBef>
              <a:buFont typeface="Arial"/>
              <a:buChar char="•"/>
            </a:pPr>
            <a:r>
              <a:rPr lang="lt-LT" sz="1600" spc="-1" dirty="0"/>
              <a:t>mano_modulis.py</a:t>
            </a:r>
          </a:p>
          <a:p>
            <a:pPr marL="285750" indent="-285750">
              <a:lnSpc>
                <a:spcPct val="90000"/>
              </a:lnSpc>
              <a:spcBef>
                <a:spcPts val="1001"/>
              </a:spcBef>
              <a:buFont typeface="Arial"/>
              <a:buChar char="•"/>
            </a:pPr>
            <a:r>
              <a:rPr lang="lt-LT" sz="1600" spc="-1" dirty="0"/>
              <a:t>mano_pagrindinis.py</a:t>
            </a:r>
          </a:p>
        </p:txBody>
      </p:sp>
      <p:pic>
        <p:nvPicPr>
          <p:cNvPr id="3" name="Picture 3" descr="Graphical user interface, text, application&#10;&#10;Description automatically generated">
            <a:extLst>
              <a:ext uri="{FF2B5EF4-FFF2-40B4-BE49-F238E27FC236}">
                <a16:creationId xmlns:a16="http://schemas.microsoft.com/office/drawing/2014/main" id="{3B4A562A-2633-4DC9-A0E3-54217433D6E7}"/>
              </a:ext>
            </a:extLst>
          </p:cNvPr>
          <p:cNvPicPr>
            <a:picLocks noChangeAspect="1"/>
          </p:cNvPicPr>
          <p:nvPr/>
        </p:nvPicPr>
        <p:blipFill>
          <a:blip r:embed="rId3"/>
          <a:stretch>
            <a:fillRect/>
          </a:stretch>
        </p:blipFill>
        <p:spPr>
          <a:xfrm>
            <a:off x="846881" y="1516708"/>
            <a:ext cx="4238263" cy="2040153"/>
          </a:xfrm>
          <a:prstGeom prst="rect">
            <a:avLst/>
          </a:prstGeom>
        </p:spPr>
      </p:pic>
      <p:pic>
        <p:nvPicPr>
          <p:cNvPr id="4" name="Picture 4" descr="Graphical user interface, text, application&#10;&#10;Description automatically generated">
            <a:extLst>
              <a:ext uri="{FF2B5EF4-FFF2-40B4-BE49-F238E27FC236}">
                <a16:creationId xmlns:a16="http://schemas.microsoft.com/office/drawing/2014/main" id="{BE3501CD-7DEC-4C08-AD81-8F7EAA0157CA}"/>
              </a:ext>
            </a:extLst>
          </p:cNvPr>
          <p:cNvPicPr>
            <a:picLocks noChangeAspect="1"/>
          </p:cNvPicPr>
          <p:nvPr/>
        </p:nvPicPr>
        <p:blipFill>
          <a:blip r:embed="rId4"/>
          <a:stretch>
            <a:fillRect/>
          </a:stretch>
        </p:blipFill>
        <p:spPr>
          <a:xfrm>
            <a:off x="846881" y="4046154"/>
            <a:ext cx="4238263" cy="2218807"/>
          </a:xfrm>
          <a:prstGeom prst="rect">
            <a:avLst/>
          </a:prstGeom>
        </p:spPr>
      </p:pic>
      <p:sp>
        <p:nvSpPr>
          <p:cNvPr id="5" name="TextBox 4">
            <a:extLst>
              <a:ext uri="{FF2B5EF4-FFF2-40B4-BE49-F238E27FC236}">
                <a16:creationId xmlns:a16="http://schemas.microsoft.com/office/drawing/2014/main" id="{2C4B4185-FDD3-91C2-40AB-E7BC340D4C1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9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Projekto kūrimas, modulių </a:t>
            </a:r>
            <a:r>
              <a:rPr lang="lt-LT" sz="1300" spc="-1" dirty="0" err="1">
                <a:solidFill>
                  <a:srgbClr val="FEFFFF"/>
                </a:solidFill>
                <a:latin typeface="Arial"/>
                <a:ea typeface="Arial"/>
              </a:rPr>
              <a:t>import</a:t>
            </a:r>
            <a:endParaRPr lang="lt-LT" sz="1300" b="0" strike="noStrike" spc="-1" dirty="0" err="1">
              <a:latin typeface="Arial"/>
            </a:endParaRPr>
          </a:p>
        </p:txBody>
      </p:sp>
      <p:sp>
        <p:nvSpPr>
          <p:cNvPr id="254" name="CustomShape 2"/>
          <p:cNvSpPr/>
          <p:nvPr/>
        </p:nvSpPr>
        <p:spPr>
          <a:xfrm>
            <a:off x="6372249" y="3350619"/>
            <a:ext cx="5703480" cy="102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Importuoti modulį</a:t>
            </a:r>
            <a:endParaRPr lang="en-US" sz="3000" dirty="0"/>
          </a:p>
          <a:p>
            <a:endParaRPr lang="lt-LT" sz="3000" b="1"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pic>
        <p:nvPicPr>
          <p:cNvPr id="5" name="Picture 5" descr="Text&#10;&#10;Description automatically generated">
            <a:extLst>
              <a:ext uri="{FF2B5EF4-FFF2-40B4-BE49-F238E27FC236}">
                <a16:creationId xmlns:a16="http://schemas.microsoft.com/office/drawing/2014/main" id="{E17F8586-F990-416A-A421-5AE3D9BFB2AF}"/>
              </a:ext>
            </a:extLst>
          </p:cNvPr>
          <p:cNvPicPr>
            <a:picLocks noChangeAspect="1"/>
          </p:cNvPicPr>
          <p:nvPr/>
        </p:nvPicPr>
        <p:blipFill>
          <a:blip r:embed="rId3"/>
          <a:stretch>
            <a:fillRect/>
          </a:stretch>
        </p:blipFill>
        <p:spPr>
          <a:xfrm>
            <a:off x="653970" y="2728414"/>
            <a:ext cx="4479402" cy="2163169"/>
          </a:xfrm>
          <a:prstGeom prst="rect">
            <a:avLst/>
          </a:prstGeom>
        </p:spPr>
      </p:pic>
      <p:sp>
        <p:nvSpPr>
          <p:cNvPr id="2" name="TextBox 1">
            <a:extLst>
              <a:ext uri="{FF2B5EF4-FFF2-40B4-BE49-F238E27FC236}">
                <a16:creationId xmlns:a16="http://schemas.microsoft.com/office/drawing/2014/main" id="{698A79A6-4B37-6717-9BA5-F6E304F72C2C}"/>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extLst>
      <p:ext uri="{BB962C8B-B14F-4D97-AF65-F5344CB8AC3E}">
        <p14:creationId xmlns:p14="http://schemas.microsoft.com/office/powerpoint/2010/main" val="3400423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9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Projekto kūrimas, modulių </a:t>
            </a:r>
            <a:r>
              <a:rPr lang="lt-LT" sz="1300" spc="-1" dirty="0" err="1">
                <a:solidFill>
                  <a:srgbClr val="FEFFFF"/>
                </a:solidFill>
                <a:latin typeface="Arial"/>
                <a:ea typeface="Arial"/>
              </a:rPr>
              <a:t>import</a:t>
            </a:r>
            <a:endParaRPr lang="lt-LT" sz="1300" b="0" strike="noStrike" spc="-1" dirty="0" err="1">
              <a:latin typeface="Arial"/>
            </a:endParaRPr>
          </a:p>
        </p:txBody>
      </p:sp>
      <p:sp>
        <p:nvSpPr>
          <p:cNvPr id="254" name="CustomShape 2"/>
          <p:cNvSpPr/>
          <p:nvPr/>
        </p:nvSpPr>
        <p:spPr>
          <a:xfrm>
            <a:off x="6372249" y="3350619"/>
            <a:ext cx="5703480" cy="102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Importuoti tik funkciją</a:t>
            </a:r>
            <a:endParaRPr lang="en-US" sz="3000" dirty="0"/>
          </a:p>
          <a:p>
            <a:endParaRPr lang="lt-LT" sz="3000" b="1" dirty="0"/>
          </a:p>
          <a:p>
            <a:endParaRPr lang="lt-LT" sz="3000" b="1"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pic>
        <p:nvPicPr>
          <p:cNvPr id="2" name="Picture 2" descr="Text&#10;&#10;Description automatically generated">
            <a:extLst>
              <a:ext uri="{FF2B5EF4-FFF2-40B4-BE49-F238E27FC236}">
                <a16:creationId xmlns:a16="http://schemas.microsoft.com/office/drawing/2014/main" id="{FDF986AE-38FA-4EBF-934B-0651AA19524B}"/>
              </a:ext>
            </a:extLst>
          </p:cNvPr>
          <p:cNvPicPr>
            <a:picLocks noChangeAspect="1"/>
          </p:cNvPicPr>
          <p:nvPr/>
        </p:nvPicPr>
        <p:blipFill>
          <a:blip r:embed="rId3"/>
          <a:stretch>
            <a:fillRect/>
          </a:stretch>
        </p:blipFill>
        <p:spPr>
          <a:xfrm>
            <a:off x="480349" y="2629919"/>
            <a:ext cx="4720541" cy="2051504"/>
          </a:xfrm>
          <a:prstGeom prst="rect">
            <a:avLst/>
          </a:prstGeom>
        </p:spPr>
      </p:pic>
      <p:sp>
        <p:nvSpPr>
          <p:cNvPr id="3" name="TextBox 2">
            <a:extLst>
              <a:ext uri="{FF2B5EF4-FFF2-40B4-BE49-F238E27FC236}">
                <a16:creationId xmlns:a16="http://schemas.microsoft.com/office/drawing/2014/main" id="{DB976F20-BBCE-9B75-ACFE-C4D21CCAF409}"/>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extLst>
      <p:ext uri="{BB962C8B-B14F-4D97-AF65-F5344CB8AC3E}">
        <p14:creationId xmlns:p14="http://schemas.microsoft.com/office/powerpoint/2010/main" val="3941693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9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Projekto kūrimas, modulių </a:t>
            </a:r>
            <a:r>
              <a:rPr lang="lt-LT" sz="1300" spc="-1" dirty="0" err="1">
                <a:solidFill>
                  <a:srgbClr val="FEFFFF"/>
                </a:solidFill>
                <a:latin typeface="Arial"/>
                <a:ea typeface="Arial"/>
              </a:rPr>
              <a:t>import</a:t>
            </a:r>
            <a:endParaRPr lang="lt-LT" sz="1300" b="0" strike="noStrike" spc="-1" dirty="0" err="1">
              <a:latin typeface="Arial"/>
            </a:endParaRPr>
          </a:p>
        </p:txBody>
      </p:sp>
      <p:sp>
        <p:nvSpPr>
          <p:cNvPr id="254" name="CustomShape 2"/>
          <p:cNvSpPr/>
          <p:nvPr/>
        </p:nvSpPr>
        <p:spPr>
          <a:xfrm>
            <a:off x="6372249" y="3350619"/>
            <a:ext cx="5703480" cy="102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Importuoti daugiau</a:t>
            </a:r>
            <a:endParaRPr lang="en-US" sz="3000" dirty="0"/>
          </a:p>
          <a:p>
            <a:endParaRPr lang="lt-LT" sz="3000" b="1" dirty="0"/>
          </a:p>
          <a:p>
            <a:endParaRPr lang="lt-LT" sz="3000" b="1" dirty="0"/>
          </a:p>
          <a:p>
            <a:endParaRPr lang="lt-LT" sz="3000" b="1"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pic>
        <p:nvPicPr>
          <p:cNvPr id="3" name="Picture 3" descr="Graphical user interface, text, application&#10;&#10;Description automatically generated">
            <a:extLst>
              <a:ext uri="{FF2B5EF4-FFF2-40B4-BE49-F238E27FC236}">
                <a16:creationId xmlns:a16="http://schemas.microsoft.com/office/drawing/2014/main" id="{DC00D6E5-2185-430F-9F40-7B0E3161FF16}"/>
              </a:ext>
            </a:extLst>
          </p:cNvPr>
          <p:cNvPicPr>
            <a:picLocks noChangeAspect="1"/>
          </p:cNvPicPr>
          <p:nvPr/>
        </p:nvPicPr>
        <p:blipFill>
          <a:blip r:embed="rId3"/>
          <a:stretch>
            <a:fillRect/>
          </a:stretch>
        </p:blipFill>
        <p:spPr>
          <a:xfrm>
            <a:off x="480349" y="2401745"/>
            <a:ext cx="4836288" cy="2228130"/>
          </a:xfrm>
          <a:prstGeom prst="rect">
            <a:avLst/>
          </a:prstGeom>
        </p:spPr>
      </p:pic>
      <p:sp>
        <p:nvSpPr>
          <p:cNvPr id="2" name="TextBox 1">
            <a:extLst>
              <a:ext uri="{FF2B5EF4-FFF2-40B4-BE49-F238E27FC236}">
                <a16:creationId xmlns:a16="http://schemas.microsoft.com/office/drawing/2014/main" id="{7061CB22-6B53-2FDC-4021-21FC63148F3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extLst>
      <p:ext uri="{BB962C8B-B14F-4D97-AF65-F5344CB8AC3E}">
        <p14:creationId xmlns:p14="http://schemas.microsoft.com/office/powerpoint/2010/main" val="73470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9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Projekto kūrimas, modulių </a:t>
            </a:r>
            <a:r>
              <a:rPr lang="lt-LT" sz="1300" spc="-1" dirty="0" err="1">
                <a:solidFill>
                  <a:srgbClr val="FEFFFF"/>
                </a:solidFill>
                <a:latin typeface="Arial"/>
                <a:ea typeface="Arial"/>
              </a:rPr>
              <a:t>import</a:t>
            </a:r>
            <a:endParaRPr lang="lt-LT" sz="1300" b="0" strike="noStrike" spc="-1" dirty="0" err="1">
              <a:latin typeface="Arial"/>
            </a:endParaRPr>
          </a:p>
        </p:txBody>
      </p:sp>
      <p:sp>
        <p:nvSpPr>
          <p:cNvPr id="254" name="CustomShape 2"/>
          <p:cNvSpPr/>
          <p:nvPr/>
        </p:nvSpPr>
        <p:spPr>
          <a:xfrm>
            <a:off x="6372249" y="3350619"/>
            <a:ext cx="5703480" cy="102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Importuoti vieną jų kaip trumpinį</a:t>
            </a:r>
            <a:endParaRPr lang="en-US" sz="3000" dirty="0"/>
          </a:p>
          <a:p>
            <a:endParaRPr lang="lt-LT" sz="3000" b="1" dirty="0"/>
          </a:p>
          <a:p>
            <a:endParaRPr lang="lt-LT" sz="3000" b="1" dirty="0"/>
          </a:p>
          <a:p>
            <a:endParaRPr lang="lt-LT" sz="3000" b="1" dirty="0"/>
          </a:p>
          <a:p>
            <a:endParaRPr lang="lt-LT" sz="3000" b="1"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pic>
        <p:nvPicPr>
          <p:cNvPr id="2" name="Picture 3" descr="Graphical user interface, text, application&#10;&#10;Description automatically generated">
            <a:extLst>
              <a:ext uri="{FF2B5EF4-FFF2-40B4-BE49-F238E27FC236}">
                <a16:creationId xmlns:a16="http://schemas.microsoft.com/office/drawing/2014/main" id="{1458C947-704B-40A5-B813-D23485719E22}"/>
              </a:ext>
            </a:extLst>
          </p:cNvPr>
          <p:cNvPicPr>
            <a:picLocks noChangeAspect="1"/>
          </p:cNvPicPr>
          <p:nvPr/>
        </p:nvPicPr>
        <p:blipFill>
          <a:blip r:embed="rId3"/>
          <a:stretch>
            <a:fillRect/>
          </a:stretch>
        </p:blipFill>
        <p:spPr>
          <a:xfrm>
            <a:off x="480349" y="2652819"/>
            <a:ext cx="4894162" cy="1909248"/>
          </a:xfrm>
          <a:prstGeom prst="rect">
            <a:avLst/>
          </a:prstGeom>
        </p:spPr>
      </p:pic>
      <p:sp>
        <p:nvSpPr>
          <p:cNvPr id="3" name="TextBox 2">
            <a:extLst>
              <a:ext uri="{FF2B5EF4-FFF2-40B4-BE49-F238E27FC236}">
                <a16:creationId xmlns:a16="http://schemas.microsoft.com/office/drawing/2014/main" id="{390C4FE2-1133-D070-3204-92BC3F04AE1F}"/>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extLst>
      <p:ext uri="{BB962C8B-B14F-4D97-AF65-F5344CB8AC3E}">
        <p14:creationId xmlns:p14="http://schemas.microsoft.com/office/powerpoint/2010/main" val="152986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9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Projekto kūrimas, modulių </a:t>
            </a:r>
            <a:r>
              <a:rPr lang="lt-LT" sz="1300" spc="-1" dirty="0" err="1">
                <a:solidFill>
                  <a:srgbClr val="FEFFFF"/>
                </a:solidFill>
                <a:latin typeface="Arial"/>
                <a:ea typeface="Arial"/>
              </a:rPr>
              <a:t>import</a:t>
            </a:r>
            <a:endParaRPr lang="lt-LT" sz="1300" b="0" strike="noStrike" spc="-1" dirty="0" err="1">
              <a:latin typeface="Arial"/>
            </a:endParaRPr>
          </a:p>
        </p:txBody>
      </p:sp>
      <p:sp>
        <p:nvSpPr>
          <p:cNvPr id="254" name="CustomShape 2"/>
          <p:cNvSpPr/>
          <p:nvPr/>
        </p:nvSpPr>
        <p:spPr>
          <a:xfrm>
            <a:off x="6372249" y="3350619"/>
            <a:ext cx="5703480" cy="102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Importuoti viską</a:t>
            </a:r>
          </a:p>
          <a:p>
            <a:endParaRPr lang="lt-LT" sz="3000" b="1" dirty="0"/>
          </a:p>
          <a:p>
            <a:endParaRPr lang="lt-LT" sz="3000" b="1" dirty="0"/>
          </a:p>
          <a:p>
            <a:endParaRPr lang="lt-LT" sz="3000" b="1" dirty="0"/>
          </a:p>
          <a:p>
            <a:endParaRPr lang="lt-LT" sz="3000" b="1"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pic>
        <p:nvPicPr>
          <p:cNvPr id="3" name="Picture 3" descr="Text&#10;&#10;Description automatically generated">
            <a:extLst>
              <a:ext uri="{FF2B5EF4-FFF2-40B4-BE49-F238E27FC236}">
                <a16:creationId xmlns:a16="http://schemas.microsoft.com/office/drawing/2014/main" id="{D5633F06-9B66-4BA9-877C-A7F494595011}"/>
              </a:ext>
            </a:extLst>
          </p:cNvPr>
          <p:cNvPicPr>
            <a:picLocks noChangeAspect="1"/>
          </p:cNvPicPr>
          <p:nvPr/>
        </p:nvPicPr>
        <p:blipFill>
          <a:blip r:embed="rId3"/>
          <a:stretch>
            <a:fillRect/>
          </a:stretch>
        </p:blipFill>
        <p:spPr>
          <a:xfrm>
            <a:off x="480349" y="2353965"/>
            <a:ext cx="4537275" cy="2757742"/>
          </a:xfrm>
          <a:prstGeom prst="rect">
            <a:avLst/>
          </a:prstGeom>
        </p:spPr>
      </p:pic>
      <p:sp>
        <p:nvSpPr>
          <p:cNvPr id="2" name="TextBox 1">
            <a:extLst>
              <a:ext uri="{FF2B5EF4-FFF2-40B4-BE49-F238E27FC236}">
                <a16:creationId xmlns:a16="http://schemas.microsoft.com/office/drawing/2014/main" id="{348D3DB2-D088-D892-9B36-EA3C32CA898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extLst>
      <p:ext uri="{BB962C8B-B14F-4D97-AF65-F5344CB8AC3E}">
        <p14:creationId xmlns:p14="http://schemas.microsoft.com/office/powerpoint/2010/main" val="344491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9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Projekto kūrimas, modulių </a:t>
            </a:r>
            <a:r>
              <a:rPr lang="lt-LT" sz="1300" spc="-1" dirty="0" err="1">
                <a:solidFill>
                  <a:srgbClr val="FEFFFF"/>
                </a:solidFill>
                <a:latin typeface="Arial"/>
                <a:ea typeface="Arial"/>
              </a:rPr>
              <a:t>import</a:t>
            </a:r>
            <a:endParaRPr lang="lt-LT" sz="1300" b="0" strike="noStrike" spc="-1" dirty="0" err="1">
              <a:latin typeface="Arial"/>
            </a:endParaRPr>
          </a:p>
        </p:txBody>
      </p:sp>
      <p:sp>
        <p:nvSpPr>
          <p:cNvPr id="254" name="CustomShape 2"/>
          <p:cNvSpPr/>
          <p:nvPr/>
        </p:nvSpPr>
        <p:spPr>
          <a:xfrm>
            <a:off x="6362603" y="2916568"/>
            <a:ext cx="5703480" cy="102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Kad kodas būtų paleidžiamas tik tiesiogiai paleidžiant failą</a:t>
            </a:r>
            <a:endParaRPr lang="en-US" sz="3000" dirty="0"/>
          </a:p>
          <a:p>
            <a:endParaRPr lang="lt-LT" sz="3000" b="1" dirty="0"/>
          </a:p>
          <a:p>
            <a:endParaRPr lang="lt-LT" sz="3000" b="1" dirty="0"/>
          </a:p>
          <a:p>
            <a:endParaRPr lang="lt-LT" sz="3000" b="1" dirty="0"/>
          </a:p>
          <a:p>
            <a:endParaRPr lang="lt-LT" sz="3000" b="1" dirty="0"/>
          </a:p>
          <a:p>
            <a:endParaRPr lang="lt-LT" sz="3000" b="1"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pic>
        <p:nvPicPr>
          <p:cNvPr id="2" name="Picture 3" descr="Text&#10;&#10;Description automatically generated">
            <a:extLst>
              <a:ext uri="{FF2B5EF4-FFF2-40B4-BE49-F238E27FC236}">
                <a16:creationId xmlns:a16="http://schemas.microsoft.com/office/drawing/2014/main" id="{7AF9AB8E-F44E-4A90-B15D-9750217F540D}"/>
              </a:ext>
            </a:extLst>
          </p:cNvPr>
          <p:cNvPicPr>
            <a:picLocks noChangeAspect="1"/>
          </p:cNvPicPr>
          <p:nvPr/>
        </p:nvPicPr>
        <p:blipFill>
          <a:blip r:embed="rId3"/>
          <a:stretch>
            <a:fillRect/>
          </a:stretch>
        </p:blipFill>
        <p:spPr>
          <a:xfrm>
            <a:off x="480349" y="1328914"/>
            <a:ext cx="4566212" cy="2078147"/>
          </a:xfrm>
          <a:prstGeom prst="rect">
            <a:avLst/>
          </a:prstGeom>
        </p:spPr>
      </p:pic>
      <p:pic>
        <p:nvPicPr>
          <p:cNvPr id="4" name="Picture 4" descr="Graphical user interface, text, application&#10;&#10;Description automatically generated">
            <a:extLst>
              <a:ext uri="{FF2B5EF4-FFF2-40B4-BE49-F238E27FC236}">
                <a16:creationId xmlns:a16="http://schemas.microsoft.com/office/drawing/2014/main" id="{32EB7A69-BA1E-46E5-93EE-2151DCF4963F}"/>
              </a:ext>
            </a:extLst>
          </p:cNvPr>
          <p:cNvPicPr>
            <a:picLocks noChangeAspect="1"/>
          </p:cNvPicPr>
          <p:nvPr/>
        </p:nvPicPr>
        <p:blipFill>
          <a:blip r:embed="rId4"/>
          <a:stretch>
            <a:fillRect/>
          </a:stretch>
        </p:blipFill>
        <p:spPr>
          <a:xfrm>
            <a:off x="480349" y="3804739"/>
            <a:ext cx="4566212" cy="2122903"/>
          </a:xfrm>
          <a:prstGeom prst="rect">
            <a:avLst/>
          </a:prstGeom>
        </p:spPr>
      </p:pic>
      <p:sp>
        <p:nvSpPr>
          <p:cNvPr id="3" name="TextBox 2">
            <a:extLst>
              <a:ext uri="{FF2B5EF4-FFF2-40B4-BE49-F238E27FC236}">
                <a16:creationId xmlns:a16="http://schemas.microsoft.com/office/drawing/2014/main" id="{64952FAF-4D16-377B-645D-B558302FEE9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extLst>
      <p:ext uri="{BB962C8B-B14F-4D97-AF65-F5344CB8AC3E}">
        <p14:creationId xmlns:p14="http://schemas.microsoft.com/office/powerpoint/2010/main" val="2298492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978A-05EB-4A6C-B815-D38A14C0787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ACE3BDA-B7D2-48B2-B540-1CFACCB21B08}">
  <ds:schemaRefs>
    <ds:schemaRef ds:uri="http://schemas.microsoft.com/sharepoint/v3/contenttype/forms"/>
  </ds:schemaRefs>
</ds:datastoreItem>
</file>

<file path=customXml/itemProps3.xml><?xml version="1.0" encoding="utf-8"?>
<ds:datastoreItem xmlns:ds="http://schemas.openxmlformats.org/officeDocument/2006/customXml" ds:itemID="{27B604A2-76FE-4066-9413-3C01CBCC67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6931</TotalTime>
  <Words>6176</Words>
  <Application>Microsoft Macintosh PowerPoint</Application>
  <PresentationFormat>Widescreen</PresentationFormat>
  <Paragraphs>505</Paragraphs>
  <Slides>19</Slides>
  <Notes>13</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19</vt:i4>
      </vt:variant>
    </vt:vector>
  </HeadingPairs>
  <TitlesOfParts>
    <vt:vector size="29" baseType="lpstr">
      <vt:lpstr>Arial</vt:lpstr>
      <vt:lpstr>Calibri</vt:lpstr>
      <vt:lpstr>Söhne</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515</cp:revision>
  <dcterms:modified xsi:type="dcterms:W3CDTF">2023-07-02T17:12:42Z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